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1" r:id="rId1"/>
  </p:sldMasterIdLst>
  <p:notesMasterIdLst>
    <p:notesMasterId r:id="rId29"/>
  </p:notesMasterIdLst>
  <p:sldIdLst>
    <p:sldId id="256" r:id="rId2"/>
    <p:sldId id="292" r:id="rId3"/>
    <p:sldId id="258" r:id="rId4"/>
    <p:sldId id="259" r:id="rId5"/>
    <p:sldId id="309" r:id="rId6"/>
    <p:sldId id="267" r:id="rId7"/>
    <p:sldId id="266" r:id="rId8"/>
    <p:sldId id="268" r:id="rId9"/>
    <p:sldId id="269" r:id="rId10"/>
    <p:sldId id="272" r:id="rId11"/>
    <p:sldId id="291" r:id="rId12"/>
    <p:sldId id="274" r:id="rId13"/>
    <p:sldId id="280" r:id="rId14"/>
    <p:sldId id="314" r:id="rId15"/>
    <p:sldId id="316" r:id="rId16"/>
    <p:sldId id="317" r:id="rId17"/>
    <p:sldId id="319" r:id="rId18"/>
    <p:sldId id="325" r:id="rId19"/>
    <p:sldId id="320" r:id="rId20"/>
    <p:sldId id="321" r:id="rId21"/>
    <p:sldId id="322" r:id="rId22"/>
    <p:sldId id="323" r:id="rId23"/>
    <p:sldId id="308" r:id="rId24"/>
    <p:sldId id="284" r:id="rId25"/>
    <p:sldId id="285" r:id="rId26"/>
    <p:sldId id="327" r:id="rId27"/>
    <p:sldId id="328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89" d="100"/>
          <a:sy n="89" d="100"/>
        </p:scale>
        <p:origin x="44" y="3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6139B-E391-4EF0-A85F-7633B2CDEB64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1EF792-A4EC-4B55-80D3-F10E4C4D4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405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262626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EF16D68F-835E-485F-8296-461700D0F24B}" type="datetime1">
              <a:rPr lang="en-US" smtClean="0"/>
              <a:t>5/11/2023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97A5800-2523-4600-8B4B-A1982FF7E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176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82C96-7257-4572-9FF0-5C633B510419}" type="datetime1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270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8A03A-68EB-48CC-9A52-29AAFF624453}" type="datetime1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73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8B622-07C0-4638-887C-D680B442E737}" type="datetime1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176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9BBD7-3F1F-4944-AA4C-F71BCA734660}" type="datetime1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638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4BAB4-6355-4DC6-9132-1D3EA06E9FFB}" type="datetime1">
              <a:rPr lang="en-US" smtClean="0"/>
              <a:t>5/11/2023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241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751F-8CFA-41FF-8147-F241695F9559}" type="datetime1">
              <a:rPr lang="en-US" smtClean="0"/>
              <a:t>5/11/2023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874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168E-F83C-4DFA-8385-9273BBD998B4}" type="datetime1">
              <a:rPr lang="en-US" smtClean="0"/>
              <a:t>5/11/2023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94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0325F-CCE1-48A7-8E87-23002427BF97}" type="datetime1">
              <a:rPr lang="en-US" smtClean="0"/>
              <a:t>5/11/2023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846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73742-050A-4591-AD32-DEF3A8FB39C5}" type="datetime1">
              <a:rPr lang="en-US" smtClean="0"/>
              <a:t>5/11/2023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D97A5800-2523-4600-8B4B-A1982FF7E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876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EE8F1CF0-C96A-4E07-90CC-E346DDB705C7}" type="datetime1">
              <a:rPr lang="en-US" smtClean="0"/>
              <a:t>5/11/2023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97A5800-2523-4600-8B4B-A1982FF7E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857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7C5D4D34-2C53-4F89-9444-F67809943E6B}" type="datetime1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D97A5800-2523-4600-8B4B-A1982FF7E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853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s://www.nature.com/articles/s41567-022-01781-y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7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0.png"/><Relationship Id="rId10" Type="http://schemas.openxmlformats.org/officeDocument/2006/relationships/image" Target="../media/image17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96EEA-D2DF-B3B3-ABC9-DFE6975632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5772" y="1730299"/>
            <a:ext cx="8825658" cy="2677648"/>
          </a:xfrm>
        </p:spPr>
        <p:txBody>
          <a:bodyPr>
            <a:noAutofit/>
          </a:bodyPr>
          <a:lstStyle/>
          <a:p>
            <a:pPr algn="ctr"/>
            <a:r>
              <a:rPr lang="en-US" sz="4800" i="0" dirty="0">
                <a:solidFill>
                  <a:schemeClr val="bg1"/>
                </a:solidFill>
                <a:effectLst/>
                <a:latin typeface="Amasis MT Pro" panose="02040504050005020304" pitchFamily="18" charset="0"/>
              </a:rPr>
              <a:t>A Low Q</a:t>
            </a:r>
            <a:r>
              <a:rPr lang="en-US" sz="4800" i="0" baseline="30000" dirty="0">
                <a:solidFill>
                  <a:schemeClr val="bg1"/>
                </a:solidFill>
                <a:effectLst/>
                <a:latin typeface="Amasis MT Pro" panose="02040504050005020304" pitchFamily="18" charset="0"/>
              </a:rPr>
              <a:t>2</a:t>
            </a:r>
            <a:r>
              <a:rPr lang="en-US" sz="4800" i="0" dirty="0">
                <a:solidFill>
                  <a:schemeClr val="bg1"/>
                </a:solidFill>
                <a:effectLst/>
                <a:latin typeface="Amasis MT Pro" panose="02040504050005020304" pitchFamily="18" charset="0"/>
              </a:rPr>
              <a:t> Measurement of the Proton's Spin Structure Functions &amp; Hyperfine Splitting Polarizability Contributions</a:t>
            </a:r>
            <a:endParaRPr lang="en-US" sz="4800" dirty="0">
              <a:solidFill>
                <a:schemeClr val="bg1"/>
              </a:solidFill>
              <a:latin typeface="Amasis MT Pro" panose="02040504050005020304" pitchFamily="18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33A6D5-5123-ECDC-3406-E3FBD9505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908A9D-C3F9-0B5D-5081-7BFE23BF1914}"/>
              </a:ext>
            </a:extLst>
          </p:cNvPr>
          <p:cNvSpPr txBox="1"/>
          <p:nvPr/>
        </p:nvSpPr>
        <p:spPr>
          <a:xfrm>
            <a:off x="4260522" y="5127701"/>
            <a:ext cx="246189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masis MT Pro" panose="020B0604020202020204" pitchFamily="18" charset="0"/>
              </a:rPr>
              <a:t>David Ruth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masis MT Pro" panose="020B0604020202020204" pitchFamily="18" charset="0"/>
              </a:rPr>
              <a:t>Low-Q Workshop 2023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masis MT Pro" panose="020B0604020202020204" pitchFamily="18" charset="0"/>
              </a:rPr>
              <a:t>5/17/2023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4" descr="Pin on Quick Saves">
            <a:extLst>
              <a:ext uri="{FF2B5EF4-FFF2-40B4-BE49-F238E27FC236}">
                <a16:creationId xmlns:a16="http://schemas.microsoft.com/office/drawing/2014/main" id="{714C23FA-5894-394E-EEC7-98C454F47E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71" y="159120"/>
            <a:ext cx="1055584" cy="1022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BNL | Brand Center | Logo">
            <a:extLst>
              <a:ext uri="{FF2B5EF4-FFF2-40B4-BE49-F238E27FC236}">
                <a16:creationId xmlns:a16="http://schemas.microsoft.com/office/drawing/2014/main" id="{AAAA01AF-E395-EE84-61CA-23C4D3EA4C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16" y="6110877"/>
            <a:ext cx="2345904" cy="58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Jefferson Lab - Crunchbase Investor Profile &amp; Investments">
            <a:extLst>
              <a:ext uri="{FF2B5EF4-FFF2-40B4-BE49-F238E27FC236}">
                <a16:creationId xmlns:a16="http://schemas.microsoft.com/office/drawing/2014/main" id="{375C54FB-80CF-FD07-CAAB-999EB1310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6725" y="138378"/>
            <a:ext cx="2345904" cy="66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279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0F100E0-3DB7-7C24-3638-78A45FB05A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01957"/>
            <a:ext cx="5433592" cy="40751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1237AE-E401-00E0-2AF2-979D07470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Unpolarized Cross 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9916E3-C6F3-4058-4B29-415A04668B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5032" y="3264212"/>
            <a:ext cx="7114060" cy="34163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Acceptance issues on the edge of transverse momentum settings made the unpolarized cross section extraction challenging, with large associated systematics</a:t>
            </a:r>
          </a:p>
          <a:p>
            <a:r>
              <a:rPr lang="en-US" dirty="0"/>
              <a:t>Instead, use a model unpolarized cross section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Bosted</a:t>
            </a:r>
            <a:r>
              <a:rPr lang="en-US" dirty="0"/>
              <a:t>-Christy model used, shows good agreement with our longitudinal setting cross section in the resonance region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B50C55-4893-6E9C-193C-60CA39207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368398-5519-91DA-DE00-8E3FEEE84FCC}"/>
              </a:ext>
            </a:extLst>
          </p:cNvPr>
          <p:cNvSpPr txBox="1"/>
          <p:nvPr/>
        </p:nvSpPr>
        <p:spPr>
          <a:xfrm>
            <a:off x="2380637" y="6015701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(MeV)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16568C-DB28-8A6D-0B97-A438B376C6C5}"/>
              </a:ext>
            </a:extLst>
          </p:cNvPr>
          <p:cNvSpPr txBox="1"/>
          <p:nvPr/>
        </p:nvSpPr>
        <p:spPr>
          <a:xfrm>
            <a:off x="57851" y="4039756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0C13300-77E4-09A4-5A09-1E7B408038E1}"/>
                  </a:ext>
                </a:extLst>
              </p:cNvPr>
              <p:cNvSpPr txBox="1"/>
              <p:nvPr/>
            </p:nvSpPr>
            <p:spPr>
              <a:xfrm>
                <a:off x="5693586" y="2524646"/>
                <a:ext cx="3262111" cy="5767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baseline="3000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𝐿𝑇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𝑑𝑒𝑡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ΔΩΔ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0C13300-77E4-09A4-5A09-1E7B408038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3586" y="2524646"/>
                <a:ext cx="3262111" cy="57676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15104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">
            <a:extLst>
              <a:ext uri="{FF2B5EF4-FFF2-40B4-BE49-F238E27FC236}">
                <a16:creationId xmlns:a16="http://schemas.microsoft.com/office/drawing/2014/main" id="{ED45FB3D-3B44-9896-3F47-0D77F1E88266}"/>
              </a:ext>
            </a:extLst>
          </p:cNvPr>
          <p:cNvSpPr/>
          <p:nvPr/>
        </p:nvSpPr>
        <p:spPr>
          <a:xfrm>
            <a:off x="4607966" y="2933081"/>
            <a:ext cx="914060" cy="251009"/>
          </a:xfrm>
          <a:prstGeom prst="roundRect">
            <a:avLst>
              <a:gd name="adj" fmla="val 16667"/>
            </a:avLst>
          </a:prstGeom>
          <a:solidFill>
            <a:schemeClr val="accent5">
              <a:lumMod val="60000"/>
              <a:lumOff val="40000"/>
            </a:schemeClr>
          </a:solidFill>
          <a:ln w="12700">
            <a:miter lim="400000"/>
          </a:ln>
          <a:effectLst>
            <a:outerShdw blurRad="38100" dist="23000" rotWithShape="0">
              <a:srgbClr val="000000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Rounded Rectangle">
            <a:extLst>
              <a:ext uri="{FF2B5EF4-FFF2-40B4-BE49-F238E27FC236}">
                <a16:creationId xmlns:a16="http://schemas.microsoft.com/office/drawing/2014/main" id="{DD4B80DA-864F-8D95-BCFD-7D5968F9EDFF}"/>
              </a:ext>
            </a:extLst>
          </p:cNvPr>
          <p:cNvSpPr/>
          <p:nvPr/>
        </p:nvSpPr>
        <p:spPr>
          <a:xfrm>
            <a:off x="4867551" y="2267364"/>
            <a:ext cx="886044" cy="251009"/>
          </a:xfrm>
          <a:prstGeom prst="roundRect">
            <a:avLst>
              <a:gd name="adj" fmla="val 16667"/>
            </a:avLst>
          </a:prstGeom>
          <a:solidFill>
            <a:schemeClr val="accent5">
              <a:lumMod val="60000"/>
              <a:lumOff val="40000"/>
            </a:schemeClr>
          </a:solidFill>
          <a:ln w="12700">
            <a:miter lim="400000"/>
          </a:ln>
          <a:effectLst>
            <a:outerShdw blurRad="38100" dist="23000" rotWithShape="0">
              <a:srgbClr val="000000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Rounded Rectangle">
            <a:extLst>
              <a:ext uri="{FF2B5EF4-FFF2-40B4-BE49-F238E27FC236}">
                <a16:creationId xmlns:a16="http://schemas.microsoft.com/office/drawing/2014/main" id="{321ADAAA-E54D-0543-2E8B-C8E0FBB20BF9}"/>
              </a:ext>
            </a:extLst>
          </p:cNvPr>
          <p:cNvSpPr/>
          <p:nvPr/>
        </p:nvSpPr>
        <p:spPr>
          <a:xfrm>
            <a:off x="2414726" y="2383230"/>
            <a:ext cx="435352" cy="367655"/>
          </a:xfrm>
          <a:prstGeom prst="roundRect">
            <a:avLst>
              <a:gd name="adj" fmla="val 16667"/>
            </a:avLst>
          </a:prstGeom>
          <a:solidFill>
            <a:srgbClr val="FF5353"/>
          </a:solidFill>
          <a:ln w="12700">
            <a:miter lim="400000"/>
          </a:ln>
          <a:effectLst>
            <a:outerShdw blurRad="38100" dist="23000" rotWithShape="0">
              <a:srgbClr val="000000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Rounded Rectangle">
            <a:extLst>
              <a:ext uri="{FF2B5EF4-FFF2-40B4-BE49-F238E27FC236}">
                <a16:creationId xmlns:a16="http://schemas.microsoft.com/office/drawing/2014/main" id="{4B9EEB6A-34AA-0029-008A-60F434C76498}"/>
              </a:ext>
            </a:extLst>
          </p:cNvPr>
          <p:cNvSpPr/>
          <p:nvPr/>
        </p:nvSpPr>
        <p:spPr>
          <a:xfrm>
            <a:off x="2521692" y="3024013"/>
            <a:ext cx="435264" cy="367655"/>
          </a:xfrm>
          <a:prstGeom prst="roundRect">
            <a:avLst>
              <a:gd name="adj" fmla="val 16667"/>
            </a:avLst>
          </a:prstGeom>
          <a:solidFill>
            <a:srgbClr val="FF5353"/>
          </a:solidFill>
          <a:ln w="12700">
            <a:miter lim="400000"/>
          </a:ln>
          <a:effectLst>
            <a:outerShdw blurRad="38100" dist="23000" rotWithShape="0">
              <a:srgbClr val="000000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7BA7AA5-0071-3F5C-EDB3-95B89281E98E}"/>
                  </a:ext>
                </a:extLst>
              </p:cNvPr>
              <p:cNvSpPr txBox="1"/>
              <p:nvPr/>
            </p:nvSpPr>
            <p:spPr>
              <a:xfrm>
                <a:off x="745176" y="2220290"/>
                <a:ext cx="5660139" cy="6279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∥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𝐾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tan</m:t>
                                  </m:r>
                                </m:fName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func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7BA7AA5-0071-3F5C-EDB3-95B89281E9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176" y="2220290"/>
                <a:ext cx="5660139" cy="62799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7CB59A9-A89C-CC8E-D84E-8BD89C578C01}"/>
                  </a:ext>
                </a:extLst>
              </p:cNvPr>
              <p:cNvSpPr txBox="1"/>
              <p:nvPr/>
            </p:nvSpPr>
            <p:spPr>
              <a:xfrm>
                <a:off x="738029" y="2876280"/>
                <a:ext cx="5013295" cy="6279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tan</m:t>
                                  </m:r>
                                </m:fName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func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7CB59A9-A89C-CC8E-D84E-8BD89C578C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029" y="2876280"/>
                <a:ext cx="5013295" cy="62799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7587796C-5B5C-0E28-4CC9-F3587C1D1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Extraction of Structure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1793BA-8C20-1FD7-B2A3-35BBB0C295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106" y="4098738"/>
            <a:ext cx="8825659" cy="2373381"/>
          </a:xfrm>
        </p:spPr>
        <p:txBody>
          <a:bodyPr/>
          <a:lstStyle/>
          <a:p>
            <a:r>
              <a:rPr lang="en-US" dirty="0"/>
              <a:t>CLAS Hall B model used as g</a:t>
            </a:r>
            <a:r>
              <a:rPr lang="en-US" baseline="-25000" dirty="0"/>
              <a:t>1</a:t>
            </a:r>
            <a:r>
              <a:rPr lang="en-US" dirty="0"/>
              <a:t> input for most settings</a:t>
            </a:r>
          </a:p>
          <a:p>
            <a:r>
              <a:rPr lang="en-US" dirty="0"/>
              <a:t>For 0.045 GeV</a:t>
            </a:r>
            <a:r>
              <a:rPr lang="en-US" baseline="30000" dirty="0"/>
              <a:t>2</a:t>
            </a:r>
            <a:r>
              <a:rPr lang="en-US" dirty="0"/>
              <a:t> setting, we have both polarized XS differences, so we can form g</a:t>
            </a:r>
            <a:r>
              <a:rPr lang="en-US" baseline="-25000" dirty="0"/>
              <a:t>1</a:t>
            </a:r>
            <a:r>
              <a:rPr lang="en-US" dirty="0"/>
              <a:t> and g</a:t>
            </a:r>
            <a:r>
              <a:rPr lang="en-US" baseline="-25000" dirty="0"/>
              <a:t>2</a:t>
            </a:r>
            <a:r>
              <a:rPr lang="en-US" dirty="0"/>
              <a:t> from data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01413B-4F92-C3EF-7430-6258691D1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11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B48FAB-C39F-7CB9-440E-9BC66A9A0556}"/>
              </a:ext>
            </a:extLst>
          </p:cNvPr>
          <p:cNvSpPr txBox="1"/>
          <p:nvPr/>
        </p:nvSpPr>
        <p:spPr>
          <a:xfrm>
            <a:off x="1158706" y="3609399"/>
            <a:ext cx="3717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Combination of data &amp; </a:t>
            </a:r>
            <a:r>
              <a:rPr lang="en-US" dirty="0" err="1">
                <a:solidFill>
                  <a:srgbClr val="FF0000"/>
                </a:solidFill>
              </a:rPr>
              <a:t>Bosted</a:t>
            </a:r>
            <a:r>
              <a:rPr lang="en-US" dirty="0">
                <a:solidFill>
                  <a:srgbClr val="FF0000"/>
                </a:solidFill>
              </a:rPr>
              <a:t> model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D911EE-A13E-52A8-C067-6F2EC9E542BE}"/>
              </a:ext>
            </a:extLst>
          </p:cNvPr>
          <p:cNvSpPr txBox="1"/>
          <p:nvPr/>
        </p:nvSpPr>
        <p:spPr>
          <a:xfrm>
            <a:off x="6440678" y="2585448"/>
            <a:ext cx="2451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Input from Hall B model</a:t>
            </a:r>
          </a:p>
        </p:txBody>
      </p:sp>
    </p:spTree>
    <p:extLst>
      <p:ext uri="{BB962C8B-B14F-4D97-AF65-F5344CB8AC3E}">
        <p14:creationId xmlns:p14="http://schemas.microsoft.com/office/powerpoint/2010/main" val="6630727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83AA7-BCCA-85CD-EDBE-A3EB4510A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 Function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1DF62-AA92-8CB8-B0D9-467ACDE88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4448" y="2746118"/>
            <a:ext cx="5345550" cy="3416300"/>
          </a:xfrm>
        </p:spPr>
        <p:txBody>
          <a:bodyPr>
            <a:normAutofit/>
          </a:bodyPr>
          <a:lstStyle/>
          <a:p>
            <a:r>
              <a:rPr lang="en-US" dirty="0"/>
              <a:t>Blue stars: g</a:t>
            </a:r>
            <a:r>
              <a:rPr lang="en-US" baseline="-25000" dirty="0"/>
              <a:t>2</a:t>
            </a:r>
            <a:endParaRPr lang="en-US" baseline="30000" dirty="0"/>
          </a:p>
          <a:p>
            <a:r>
              <a:rPr lang="en-US" dirty="0"/>
              <a:t>Red stars: g</a:t>
            </a:r>
            <a:r>
              <a:rPr lang="en-US" baseline="-25000" dirty="0"/>
              <a:t>1</a:t>
            </a:r>
          </a:p>
          <a:p>
            <a:endParaRPr lang="en-US" baseline="-25000" dirty="0"/>
          </a:p>
          <a:p>
            <a:r>
              <a:rPr lang="en-US" dirty="0"/>
              <a:t>g</a:t>
            </a:r>
            <a:r>
              <a:rPr lang="en-US" baseline="-25000" dirty="0"/>
              <a:t>1</a:t>
            </a:r>
            <a:r>
              <a:rPr lang="en-US" dirty="0"/>
              <a:t> data has very good statistics and goes very close to pion production threshold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A89321-003B-8784-4176-703F747A1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6F2FFE47-9581-DB12-399A-E824BD9874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46" y="2335293"/>
            <a:ext cx="5432798" cy="4522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92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B2D8C-1258-8EDE-83DE-82A242E03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publication released in October!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320730F-F200-4912-6704-3908C19CB1B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91129" y="2515383"/>
                <a:ext cx="5212903" cy="341630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First publication released </a:t>
                </a:r>
                <a:r>
                  <a:rPr lang="en-US" u="sng" dirty="0"/>
                  <a:t>October 2022 </a:t>
                </a:r>
                <a:r>
                  <a:rPr lang="en-US" dirty="0"/>
                  <a:t>in </a:t>
                </a:r>
                <a:r>
                  <a:rPr lang="en-US" b="1" dirty="0"/>
                  <a:t>Nature Physics!</a:t>
                </a:r>
              </a:p>
              <a:p>
                <a:endParaRPr lang="en-US" dirty="0"/>
              </a:p>
              <a:p>
                <a:r>
                  <a:rPr lang="en-US" dirty="0"/>
                  <a:t>Highlights g</a:t>
                </a:r>
                <a:r>
                  <a:rPr lang="en-US" baseline="-25000" dirty="0"/>
                  <a:t>2</a:t>
                </a:r>
                <a:r>
                  <a:rPr lang="en-US" dirty="0"/>
                  <a:t> results as well as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charset="0"/>
                          </a:rPr>
                          <m:t>𝛿</m:t>
                        </m:r>
                      </m:e>
                      <m:sub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𝐿𝑇</m:t>
                        </m:r>
                      </m:sub>
                    </m:sSub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and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dirty="0"/>
                  <a:t> moments</a:t>
                </a:r>
              </a:p>
              <a:p>
                <a:endParaRPr lang="en-US" dirty="0"/>
              </a:p>
              <a:p>
                <a:r>
                  <a:rPr lang="en-US" dirty="0"/>
                  <a:t>See Karl </a:t>
                </a:r>
                <a:r>
                  <a:rPr lang="en-US" dirty="0" err="1"/>
                  <a:t>Slifer’s</a:t>
                </a:r>
                <a:r>
                  <a:rPr lang="en-US" dirty="0"/>
                  <a:t> talk yesterday!</a:t>
                </a:r>
              </a:p>
              <a:p>
                <a:endParaRPr lang="en-US" dirty="0"/>
              </a:p>
              <a:p>
                <a:r>
                  <a:rPr kumimoji="0" lang="en-US" alt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  <a:hlinkClick r:id="rId2"/>
                  </a:rPr>
                  <a:t>https://www.nature.com/articles/s41567-022-01781-y</a:t>
                </a:r>
                <a:endPara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320730F-F200-4912-6704-3908C19CB1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91129" y="2515383"/>
                <a:ext cx="5212903" cy="3416300"/>
              </a:xfrm>
              <a:blipFill>
                <a:blip r:embed="rId3"/>
                <a:stretch>
                  <a:fillRect t="-3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8C4749-6E35-56B2-DA68-ECFF65635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13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722BCD-F494-43B0-2241-9A46A1DBB6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666" y="1918991"/>
            <a:ext cx="6502065" cy="60124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Preliminary">
            <a:extLst>
              <a:ext uri="{FF2B5EF4-FFF2-40B4-BE49-F238E27FC236}">
                <a16:creationId xmlns:a16="http://schemas.microsoft.com/office/drawing/2014/main" id="{8E67B63F-D697-86DD-DD30-EB9D717C3F57}"/>
              </a:ext>
            </a:extLst>
          </p:cNvPr>
          <p:cNvSpPr txBox="1"/>
          <p:nvPr/>
        </p:nvSpPr>
        <p:spPr>
          <a:xfrm rot="20270689">
            <a:off x="117754" y="5097079"/>
            <a:ext cx="3022946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3600" b="1">
                <a:ln w="16328">
                  <a:solidFill>
                    <a:srgbClr val="000000">
                      <a:alpha val="25000"/>
                    </a:srgbClr>
                  </a:solidFill>
                </a:ln>
                <a:solidFill>
                  <a:srgbClr val="3366FF">
                    <a:alpha val="25000"/>
                  </a:srgbClr>
                </a:solidFill>
                <a:effectLst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z="4400" dirty="0">
                <a:solidFill>
                  <a:srgbClr val="3366FF">
                    <a:alpha val="83000"/>
                  </a:srgbClr>
                </a:solidFill>
                <a:effectLst>
                  <a:glow rad="254000">
                    <a:schemeClr val="accent1">
                      <a:alpha val="40000"/>
                    </a:schemeClr>
                  </a:glow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rPr>
              <a:t>Published!</a:t>
            </a:r>
            <a:endParaRPr sz="4400" dirty="0">
              <a:solidFill>
                <a:srgbClr val="3366FF">
                  <a:alpha val="83000"/>
                </a:srgbClr>
              </a:solidFill>
              <a:effectLst>
                <a:glow rad="254000">
                  <a:schemeClr val="accent1">
                    <a:alpha val="40000"/>
                  </a:schemeClr>
                </a:glow>
                <a:outerShdw blurRad="38100" dist="20320" dir="1800000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2351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09A32-DE03-BEE0-11ED-9A58083E3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</a:t>
            </a:r>
            <a:r>
              <a:rPr lang="en-US" baseline="-25000" dirty="0"/>
              <a:t>2</a:t>
            </a:r>
            <a:r>
              <a:rPr lang="en-US" dirty="0"/>
              <a:t> Results (Electronic Hydrogen)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462E7E-E612-09B4-BC48-7D78486BD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708F63-74D4-ECBD-F257-AF978AC972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8135" y="1969338"/>
            <a:ext cx="5852172" cy="43891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1FD314A-E532-6A3D-C563-AA5048170B26}"/>
              </a:ext>
            </a:extLst>
          </p:cNvPr>
          <p:cNvSpPr txBox="1"/>
          <p:nvPr/>
        </p:nvSpPr>
        <p:spPr>
          <a:xfrm>
            <a:off x="6882063" y="3565601"/>
            <a:ext cx="45900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ever experimental results for this quantity!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</a:t>
            </a:r>
            <a:r>
              <a:rPr lang="en-US" baseline="30000" dirty="0"/>
              <a:t>2</a:t>
            </a:r>
            <a:r>
              <a:rPr lang="en-US" dirty="0"/>
              <a:t> both above and below g2p contributes strongly to </a:t>
            </a:r>
            <a:r>
              <a:rPr lang="el-GR" dirty="0"/>
              <a:t>Δ</a:t>
            </a:r>
            <a:r>
              <a:rPr lang="en-US" baseline="-25000" dirty="0"/>
              <a:t>2</a:t>
            </a:r>
            <a:r>
              <a:rPr lang="en-US" dirty="0"/>
              <a:t> </a:t>
            </a:r>
          </a:p>
        </p:txBody>
      </p:sp>
      <p:sp>
        <p:nvSpPr>
          <p:cNvPr id="5" name="Preliminary">
            <a:extLst>
              <a:ext uri="{FF2B5EF4-FFF2-40B4-BE49-F238E27FC236}">
                <a16:creationId xmlns:a16="http://schemas.microsoft.com/office/drawing/2014/main" id="{65E5DFDE-127B-47DA-B050-AFDEFE52E893}"/>
              </a:ext>
            </a:extLst>
          </p:cNvPr>
          <p:cNvSpPr txBox="1"/>
          <p:nvPr/>
        </p:nvSpPr>
        <p:spPr>
          <a:xfrm>
            <a:off x="3175698" y="2639785"/>
            <a:ext cx="376322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3600" b="1">
                <a:ln w="16328">
                  <a:solidFill>
                    <a:srgbClr val="000000">
                      <a:alpha val="25000"/>
                    </a:srgbClr>
                  </a:solidFill>
                </a:ln>
                <a:solidFill>
                  <a:srgbClr val="3366FF">
                    <a:alpha val="25000"/>
                  </a:srgbClr>
                </a:solidFill>
                <a:effectLst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z="1800" dirty="0">
                <a:solidFill>
                  <a:schemeClr val="tx1">
                    <a:alpha val="83000"/>
                  </a:schemeClr>
                </a:solidFill>
                <a:effectLst>
                  <a:glow rad="88900">
                    <a:schemeClr val="tx1">
                      <a:alpha val="40000"/>
                    </a:schemeClr>
                  </a:glow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  <a:endParaRPr sz="1800" dirty="0">
              <a:solidFill>
                <a:schemeClr val="tx1">
                  <a:alpha val="83000"/>
                </a:schemeClr>
              </a:solidFill>
              <a:effectLst>
                <a:glow rad="88900">
                  <a:schemeClr val="tx1">
                    <a:alpha val="40000"/>
                  </a:schemeClr>
                </a:glow>
                <a:outerShdw blurRad="38100" dist="20320" dir="1800000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A48841-41B6-29B7-6572-36208F69FC04}"/>
              </a:ext>
            </a:extLst>
          </p:cNvPr>
          <p:cNvSpPr txBox="1"/>
          <p:nvPr/>
        </p:nvSpPr>
        <p:spPr>
          <a:xfrm>
            <a:off x="1800225" y="2158973"/>
            <a:ext cx="46976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RSS Data constructed from F. </a:t>
            </a:r>
            <a:r>
              <a:rPr lang="en-US" sz="1200" b="1" dirty="0" err="1"/>
              <a:t>Wesselman</a:t>
            </a:r>
            <a:r>
              <a:rPr lang="en-US" sz="1200" b="1" dirty="0"/>
              <a:t>, K. </a:t>
            </a:r>
            <a:r>
              <a:rPr lang="en-US" sz="1200" b="1" dirty="0" err="1"/>
              <a:t>Slifer</a:t>
            </a:r>
            <a:r>
              <a:rPr lang="en-US" sz="1200" b="1" dirty="0"/>
              <a:t>, S. Tajima et al (PRL 2007)</a:t>
            </a:r>
          </a:p>
        </p:txBody>
      </p:sp>
    </p:spTree>
    <p:extLst>
      <p:ext uri="{BB962C8B-B14F-4D97-AF65-F5344CB8AC3E}">
        <p14:creationId xmlns:p14="http://schemas.microsoft.com/office/powerpoint/2010/main" val="1033319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09A32-DE03-BEE0-11ED-9A58083E3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</a:t>
            </a:r>
            <a:r>
              <a:rPr lang="en-US" baseline="-25000" dirty="0"/>
              <a:t>2</a:t>
            </a:r>
            <a:r>
              <a:rPr lang="en-US" dirty="0"/>
              <a:t> Results (Muonic Hydrogen)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462E7E-E612-09B4-BC48-7D78486BD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708F63-74D4-ECBD-F257-AF978AC972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8135" y="1969338"/>
            <a:ext cx="5852172" cy="43891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1FD314A-E532-6A3D-C563-AA5048170B26}"/>
              </a:ext>
            </a:extLst>
          </p:cNvPr>
          <p:cNvSpPr txBox="1"/>
          <p:nvPr/>
        </p:nvSpPr>
        <p:spPr>
          <a:xfrm>
            <a:off x="6882063" y="3565601"/>
            <a:ext cx="45900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ever experimental results for this quantity!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</a:t>
            </a:r>
            <a:r>
              <a:rPr lang="en-US" baseline="30000" dirty="0"/>
              <a:t>2</a:t>
            </a:r>
            <a:r>
              <a:rPr lang="en-US" dirty="0"/>
              <a:t> both above and below g2p contributes strongly to </a:t>
            </a:r>
            <a:r>
              <a:rPr lang="el-GR" dirty="0"/>
              <a:t>Δ</a:t>
            </a:r>
            <a:r>
              <a:rPr lang="en-US" baseline="-25000" dirty="0"/>
              <a:t>2</a:t>
            </a:r>
            <a:r>
              <a:rPr lang="en-US" dirty="0"/>
              <a:t> </a:t>
            </a:r>
          </a:p>
        </p:txBody>
      </p:sp>
      <p:sp>
        <p:nvSpPr>
          <p:cNvPr id="5" name="Preliminary">
            <a:extLst>
              <a:ext uri="{FF2B5EF4-FFF2-40B4-BE49-F238E27FC236}">
                <a16:creationId xmlns:a16="http://schemas.microsoft.com/office/drawing/2014/main" id="{65E5DFDE-127B-47DA-B050-AFDEFE52E893}"/>
              </a:ext>
            </a:extLst>
          </p:cNvPr>
          <p:cNvSpPr txBox="1"/>
          <p:nvPr/>
        </p:nvSpPr>
        <p:spPr>
          <a:xfrm>
            <a:off x="3175698" y="2639785"/>
            <a:ext cx="376322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3600" b="1">
                <a:ln w="16328">
                  <a:solidFill>
                    <a:srgbClr val="000000">
                      <a:alpha val="25000"/>
                    </a:srgbClr>
                  </a:solidFill>
                </a:ln>
                <a:solidFill>
                  <a:srgbClr val="3366FF">
                    <a:alpha val="25000"/>
                  </a:srgbClr>
                </a:solidFill>
                <a:effectLst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z="1800" dirty="0">
                <a:solidFill>
                  <a:schemeClr val="tx1">
                    <a:alpha val="83000"/>
                  </a:schemeClr>
                </a:solidFill>
                <a:effectLst>
                  <a:glow rad="88900">
                    <a:schemeClr val="tx1">
                      <a:alpha val="40000"/>
                    </a:schemeClr>
                  </a:glow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  <a:endParaRPr sz="1800" dirty="0">
              <a:solidFill>
                <a:schemeClr val="tx1">
                  <a:alpha val="83000"/>
                </a:schemeClr>
              </a:solidFill>
              <a:effectLst>
                <a:glow rad="88900">
                  <a:schemeClr val="tx1">
                    <a:alpha val="40000"/>
                  </a:schemeClr>
                </a:glow>
                <a:outerShdw blurRad="38100" dist="20320" dir="1800000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8730A7-DF6D-2132-130E-294467769AA1}"/>
              </a:ext>
            </a:extLst>
          </p:cNvPr>
          <p:cNvSpPr txBox="1"/>
          <p:nvPr/>
        </p:nvSpPr>
        <p:spPr>
          <a:xfrm>
            <a:off x="1800225" y="2158973"/>
            <a:ext cx="46976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RSS Data constructed from F. </a:t>
            </a:r>
            <a:r>
              <a:rPr lang="en-US" sz="1200" b="1" dirty="0" err="1"/>
              <a:t>Wesselman</a:t>
            </a:r>
            <a:r>
              <a:rPr lang="en-US" sz="1200" b="1" dirty="0"/>
              <a:t>, K. </a:t>
            </a:r>
            <a:r>
              <a:rPr lang="en-US" sz="1200" b="1" dirty="0" err="1"/>
              <a:t>Slifer</a:t>
            </a:r>
            <a:r>
              <a:rPr lang="en-US" sz="1200" b="1" dirty="0"/>
              <a:t>, S. Tajima et al (PRL 2007)</a:t>
            </a:r>
          </a:p>
        </p:txBody>
      </p:sp>
    </p:spTree>
    <p:extLst>
      <p:ext uri="{BB962C8B-B14F-4D97-AF65-F5344CB8AC3E}">
        <p14:creationId xmlns:p14="http://schemas.microsoft.com/office/powerpoint/2010/main" val="33582803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8693134-E36A-ABD0-7E79-39DBBACD6A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71056" y="1969337"/>
            <a:ext cx="5852172" cy="43891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A09A32-DE03-BEE0-11ED-9A58083E3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</a:t>
            </a:r>
            <a:r>
              <a:rPr lang="en-US" baseline="-25000" dirty="0"/>
              <a:t>2</a:t>
            </a:r>
            <a:r>
              <a:rPr lang="en-US" dirty="0"/>
              <a:t> Results (Fits)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462E7E-E612-09B4-BC48-7D78486BD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708F63-74D4-ECBD-F257-AF978AC972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8135" y="1969338"/>
            <a:ext cx="5852172" cy="4389129"/>
          </a:xfrm>
          <a:prstGeom prst="rect">
            <a:avLst/>
          </a:prstGeom>
        </p:spPr>
      </p:pic>
      <p:sp>
        <p:nvSpPr>
          <p:cNvPr id="5" name="Preliminary">
            <a:extLst>
              <a:ext uri="{FF2B5EF4-FFF2-40B4-BE49-F238E27FC236}">
                <a16:creationId xmlns:a16="http://schemas.microsoft.com/office/drawing/2014/main" id="{65E5DFDE-127B-47DA-B050-AFDEFE52E893}"/>
              </a:ext>
            </a:extLst>
          </p:cNvPr>
          <p:cNvSpPr txBox="1"/>
          <p:nvPr/>
        </p:nvSpPr>
        <p:spPr>
          <a:xfrm>
            <a:off x="3175698" y="2639785"/>
            <a:ext cx="376322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3600" b="1">
                <a:ln w="16328">
                  <a:solidFill>
                    <a:srgbClr val="000000">
                      <a:alpha val="25000"/>
                    </a:srgbClr>
                  </a:solidFill>
                </a:ln>
                <a:solidFill>
                  <a:srgbClr val="3366FF">
                    <a:alpha val="25000"/>
                  </a:srgbClr>
                </a:solidFill>
                <a:effectLst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z="1800" dirty="0">
                <a:solidFill>
                  <a:schemeClr val="tx1">
                    <a:alpha val="83000"/>
                  </a:schemeClr>
                </a:solidFill>
                <a:effectLst>
                  <a:glow rad="88900">
                    <a:schemeClr val="tx1">
                      <a:alpha val="40000"/>
                    </a:schemeClr>
                  </a:glow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  <a:endParaRPr sz="1800" dirty="0">
              <a:solidFill>
                <a:schemeClr val="tx1">
                  <a:alpha val="83000"/>
                </a:schemeClr>
              </a:solidFill>
              <a:effectLst>
                <a:glow rad="88900">
                  <a:schemeClr val="tx1">
                    <a:alpha val="40000"/>
                  </a:schemeClr>
                </a:glow>
                <a:outerShdw blurRad="38100" dist="20320" dir="1800000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Preliminary">
            <a:extLst>
              <a:ext uri="{FF2B5EF4-FFF2-40B4-BE49-F238E27FC236}">
                <a16:creationId xmlns:a16="http://schemas.microsoft.com/office/drawing/2014/main" id="{662EF16A-B078-8266-ED06-BEC9274A8BB8}"/>
              </a:ext>
            </a:extLst>
          </p:cNvPr>
          <p:cNvSpPr txBox="1"/>
          <p:nvPr/>
        </p:nvSpPr>
        <p:spPr>
          <a:xfrm>
            <a:off x="8135842" y="2639785"/>
            <a:ext cx="376322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3600" b="1">
                <a:ln w="16328">
                  <a:solidFill>
                    <a:srgbClr val="000000">
                      <a:alpha val="25000"/>
                    </a:srgbClr>
                  </a:solidFill>
                </a:ln>
                <a:solidFill>
                  <a:srgbClr val="3366FF">
                    <a:alpha val="25000"/>
                  </a:srgbClr>
                </a:solidFill>
                <a:effectLst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z="1800" dirty="0">
                <a:solidFill>
                  <a:schemeClr val="tx1">
                    <a:alpha val="83000"/>
                  </a:schemeClr>
                </a:solidFill>
                <a:effectLst>
                  <a:glow rad="88900">
                    <a:schemeClr val="tx1">
                      <a:alpha val="40000"/>
                    </a:schemeClr>
                  </a:glow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  <a:endParaRPr sz="1800" dirty="0">
              <a:solidFill>
                <a:schemeClr val="tx1">
                  <a:alpha val="83000"/>
                </a:schemeClr>
              </a:solidFill>
              <a:effectLst>
                <a:glow rad="88900">
                  <a:schemeClr val="tx1">
                    <a:alpha val="40000"/>
                  </a:schemeClr>
                </a:glow>
                <a:outerShdw blurRad="38100" dist="20320" dir="1800000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4CEC0F-812F-CD25-2C43-02D56B984E80}"/>
              </a:ext>
            </a:extLst>
          </p:cNvPr>
          <p:cNvSpPr txBox="1"/>
          <p:nvPr/>
        </p:nvSpPr>
        <p:spPr>
          <a:xfrm>
            <a:off x="1861364" y="5207794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F2646C-ED1C-83CF-CC5F-62D2BB6533D8}"/>
              </a:ext>
            </a:extLst>
          </p:cNvPr>
          <p:cNvSpPr txBox="1"/>
          <p:nvPr/>
        </p:nvSpPr>
        <p:spPr>
          <a:xfrm>
            <a:off x="7604404" y="5207794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b="1" dirty="0">
                <a:solidFill>
                  <a:srgbClr val="0070C0"/>
                </a:solidFill>
              </a:rPr>
              <a:t>μ</a:t>
            </a:r>
            <a:endParaRPr lang="el-GR" sz="2800" b="1" dirty="0">
              <a:solidFill>
                <a:srgbClr val="0070C0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109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8693134-E36A-ABD0-7E79-39DBBACD6A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71056" y="1969337"/>
            <a:ext cx="5852172" cy="43891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A09A32-DE03-BEE0-11ED-9A58083E3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</a:t>
            </a:r>
            <a:r>
              <a:rPr lang="en-US" baseline="-25000" dirty="0"/>
              <a:t>2</a:t>
            </a:r>
            <a:r>
              <a:rPr lang="en-US" dirty="0"/>
              <a:t> Results (Fits)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462E7E-E612-09B4-BC48-7D78486BD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708F63-74D4-ECBD-F257-AF978AC972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8135" y="1969338"/>
            <a:ext cx="5852172" cy="4389129"/>
          </a:xfrm>
          <a:prstGeom prst="rect">
            <a:avLst/>
          </a:prstGeom>
        </p:spPr>
      </p:pic>
      <p:sp>
        <p:nvSpPr>
          <p:cNvPr id="5" name="Preliminary">
            <a:extLst>
              <a:ext uri="{FF2B5EF4-FFF2-40B4-BE49-F238E27FC236}">
                <a16:creationId xmlns:a16="http://schemas.microsoft.com/office/drawing/2014/main" id="{65E5DFDE-127B-47DA-B050-AFDEFE52E893}"/>
              </a:ext>
            </a:extLst>
          </p:cNvPr>
          <p:cNvSpPr txBox="1"/>
          <p:nvPr/>
        </p:nvSpPr>
        <p:spPr>
          <a:xfrm>
            <a:off x="3175698" y="2639785"/>
            <a:ext cx="376322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3600" b="1">
                <a:ln w="16328">
                  <a:solidFill>
                    <a:srgbClr val="000000">
                      <a:alpha val="25000"/>
                    </a:srgbClr>
                  </a:solidFill>
                </a:ln>
                <a:solidFill>
                  <a:srgbClr val="3366FF">
                    <a:alpha val="25000"/>
                  </a:srgbClr>
                </a:solidFill>
                <a:effectLst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z="1800" dirty="0">
                <a:solidFill>
                  <a:schemeClr val="tx1">
                    <a:alpha val="83000"/>
                  </a:schemeClr>
                </a:solidFill>
                <a:effectLst>
                  <a:glow rad="88900">
                    <a:schemeClr val="tx1">
                      <a:alpha val="40000"/>
                    </a:schemeClr>
                  </a:glow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  <a:endParaRPr sz="1800" dirty="0">
              <a:solidFill>
                <a:schemeClr val="tx1">
                  <a:alpha val="83000"/>
                </a:schemeClr>
              </a:solidFill>
              <a:effectLst>
                <a:glow rad="88900">
                  <a:schemeClr val="tx1">
                    <a:alpha val="40000"/>
                  </a:schemeClr>
                </a:glow>
                <a:outerShdw blurRad="38100" dist="20320" dir="1800000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Preliminary">
            <a:extLst>
              <a:ext uri="{FF2B5EF4-FFF2-40B4-BE49-F238E27FC236}">
                <a16:creationId xmlns:a16="http://schemas.microsoft.com/office/drawing/2014/main" id="{662EF16A-B078-8266-ED06-BEC9274A8BB8}"/>
              </a:ext>
            </a:extLst>
          </p:cNvPr>
          <p:cNvSpPr txBox="1"/>
          <p:nvPr/>
        </p:nvSpPr>
        <p:spPr>
          <a:xfrm>
            <a:off x="8135842" y="2639785"/>
            <a:ext cx="376322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3600" b="1">
                <a:ln w="16328">
                  <a:solidFill>
                    <a:srgbClr val="000000">
                      <a:alpha val="25000"/>
                    </a:srgbClr>
                  </a:solidFill>
                </a:ln>
                <a:solidFill>
                  <a:srgbClr val="3366FF">
                    <a:alpha val="25000"/>
                  </a:srgbClr>
                </a:solidFill>
                <a:effectLst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z="1800" dirty="0">
                <a:solidFill>
                  <a:schemeClr val="tx1">
                    <a:alpha val="83000"/>
                  </a:schemeClr>
                </a:solidFill>
                <a:effectLst>
                  <a:glow rad="88900">
                    <a:schemeClr val="tx1">
                      <a:alpha val="40000"/>
                    </a:schemeClr>
                  </a:glow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  <a:endParaRPr sz="1800" dirty="0">
              <a:solidFill>
                <a:schemeClr val="tx1">
                  <a:alpha val="83000"/>
                </a:schemeClr>
              </a:solidFill>
              <a:effectLst>
                <a:glow rad="88900">
                  <a:schemeClr val="tx1">
                    <a:alpha val="40000"/>
                  </a:schemeClr>
                </a:glow>
                <a:outerShdw blurRad="38100" dist="20320" dir="1800000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4CEC0F-812F-CD25-2C43-02D56B984E80}"/>
              </a:ext>
            </a:extLst>
          </p:cNvPr>
          <p:cNvSpPr txBox="1"/>
          <p:nvPr/>
        </p:nvSpPr>
        <p:spPr>
          <a:xfrm>
            <a:off x="1861364" y="5207794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F2646C-ED1C-83CF-CC5F-62D2BB6533D8}"/>
              </a:ext>
            </a:extLst>
          </p:cNvPr>
          <p:cNvSpPr txBox="1"/>
          <p:nvPr/>
        </p:nvSpPr>
        <p:spPr>
          <a:xfrm>
            <a:off x="7604404" y="5207794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b="1" dirty="0">
                <a:solidFill>
                  <a:srgbClr val="0070C0"/>
                </a:solidFill>
              </a:rPr>
              <a:t>μ</a:t>
            </a:r>
            <a:endParaRPr lang="el-GR" sz="2800" b="1" dirty="0">
              <a:solidFill>
                <a:srgbClr val="0070C0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5394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09A32-DE03-BEE0-11ED-9A58083E3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in Progress to Measure another relevant region of </a:t>
            </a:r>
            <a:r>
              <a:rPr lang="el-GR" dirty="0"/>
              <a:t>Δ</a:t>
            </a:r>
            <a:r>
              <a:rPr lang="en-US" baseline="-25000" dirty="0"/>
              <a:t>2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462E7E-E612-09B4-BC48-7D78486BD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708F63-74D4-ECBD-F257-AF978AC972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8135" y="1969338"/>
            <a:ext cx="5852172" cy="43891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1FD314A-E532-6A3D-C563-AA5048170B26}"/>
              </a:ext>
            </a:extLst>
          </p:cNvPr>
          <p:cNvSpPr txBox="1"/>
          <p:nvPr/>
        </p:nvSpPr>
        <p:spPr>
          <a:xfrm>
            <a:off x="6851465" y="2909076"/>
            <a:ext cx="45900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preparation for </a:t>
            </a:r>
            <a:r>
              <a:rPr lang="en-US" dirty="0" err="1"/>
              <a:t>JLab</a:t>
            </a:r>
            <a:r>
              <a:rPr lang="en-US" dirty="0"/>
              <a:t> PAC deadline next week with Karl </a:t>
            </a:r>
            <a:r>
              <a:rPr lang="en-US" dirty="0" err="1"/>
              <a:t>Slifer</a:t>
            </a:r>
            <a:r>
              <a:rPr lang="en-US" dirty="0"/>
              <a:t>, Jian-Ping Chen, and Nathaly </a:t>
            </a:r>
            <a:r>
              <a:rPr lang="en-US" dirty="0" err="1"/>
              <a:t>Santiesteban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Intend to propose transverse polarized target experiment in Hall C for </a:t>
            </a:r>
            <a:br>
              <a:rPr lang="en-US" dirty="0"/>
            </a:br>
            <a:r>
              <a:rPr lang="en-US" dirty="0"/>
              <a:t>0.27 GeV</a:t>
            </a:r>
            <a:r>
              <a:rPr lang="en-US" baseline="30000" dirty="0"/>
              <a:t>2</a:t>
            </a:r>
            <a:r>
              <a:rPr lang="en-US" dirty="0"/>
              <a:t> &lt; Q</a:t>
            </a:r>
            <a:r>
              <a:rPr lang="en-US" baseline="30000" dirty="0"/>
              <a:t>2</a:t>
            </a:r>
            <a:r>
              <a:rPr lang="en-US" dirty="0"/>
              <a:t> &lt; 1.1 GeV</a:t>
            </a:r>
            <a:r>
              <a:rPr lang="en-US" baseline="30000" dirty="0"/>
              <a:t>2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Please let us know if you are interested in being part of the proposal!!</a:t>
            </a:r>
          </a:p>
        </p:txBody>
      </p:sp>
      <p:sp>
        <p:nvSpPr>
          <p:cNvPr id="5" name="Preliminary">
            <a:extLst>
              <a:ext uri="{FF2B5EF4-FFF2-40B4-BE49-F238E27FC236}">
                <a16:creationId xmlns:a16="http://schemas.microsoft.com/office/drawing/2014/main" id="{65E5DFDE-127B-47DA-B050-AFDEFE52E893}"/>
              </a:ext>
            </a:extLst>
          </p:cNvPr>
          <p:cNvSpPr txBox="1"/>
          <p:nvPr/>
        </p:nvSpPr>
        <p:spPr>
          <a:xfrm>
            <a:off x="750487" y="5190103"/>
            <a:ext cx="376322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3600" b="1">
                <a:ln w="16328">
                  <a:solidFill>
                    <a:srgbClr val="000000">
                      <a:alpha val="25000"/>
                    </a:srgbClr>
                  </a:solidFill>
                </a:ln>
                <a:solidFill>
                  <a:srgbClr val="3366FF">
                    <a:alpha val="25000"/>
                  </a:srgbClr>
                </a:solidFill>
                <a:effectLst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z="1800" dirty="0">
                <a:solidFill>
                  <a:schemeClr val="tx1">
                    <a:alpha val="83000"/>
                  </a:schemeClr>
                </a:solidFill>
                <a:effectLst>
                  <a:glow rad="88900">
                    <a:schemeClr val="tx1">
                      <a:alpha val="40000"/>
                    </a:schemeClr>
                  </a:glow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  <a:endParaRPr sz="1800" dirty="0">
              <a:solidFill>
                <a:schemeClr val="tx1">
                  <a:alpha val="83000"/>
                </a:schemeClr>
              </a:solidFill>
              <a:effectLst>
                <a:glow rad="88900">
                  <a:schemeClr val="tx1">
                    <a:alpha val="40000"/>
                  </a:schemeClr>
                </a:glow>
                <a:outerShdw blurRad="38100" dist="20320" dir="1800000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62356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09A32-DE03-BEE0-11ED-9A58083E3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</a:t>
            </a:r>
            <a:r>
              <a:rPr lang="en-US" baseline="-25000" dirty="0"/>
              <a:t>1</a:t>
            </a:r>
            <a:r>
              <a:rPr lang="en-US" dirty="0"/>
              <a:t> Results (Electronic Hydrogen)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462E7E-E612-09B4-BC48-7D78486BD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19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708F63-74D4-ECBD-F257-AF978AC972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8135" y="1969338"/>
            <a:ext cx="5852172" cy="43891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1FD314A-E532-6A3D-C563-AA5048170B26}"/>
              </a:ext>
            </a:extLst>
          </p:cNvPr>
          <p:cNvSpPr txBox="1"/>
          <p:nvPr/>
        </p:nvSpPr>
        <p:spPr>
          <a:xfrm>
            <a:off x="6882063" y="3565601"/>
            <a:ext cx="45900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data from g2p and other Jefferson Lab experiments constrains </a:t>
            </a:r>
            <a:r>
              <a:rPr lang="el-GR" dirty="0"/>
              <a:t>Δ</a:t>
            </a:r>
            <a:r>
              <a:rPr lang="en-US" baseline="-25000" dirty="0"/>
              <a:t>1</a:t>
            </a:r>
            <a:r>
              <a:rPr lang="en-US" dirty="0"/>
              <a:t> above Q</a:t>
            </a:r>
            <a:r>
              <a:rPr lang="en-US" baseline="30000" dirty="0"/>
              <a:t>2</a:t>
            </a:r>
            <a:r>
              <a:rPr lang="en-US" dirty="0"/>
              <a:t> = 0.01 GeV</a:t>
            </a:r>
            <a:r>
              <a:rPr lang="en-US" baseline="30000" dirty="0"/>
              <a:t>2</a:t>
            </a:r>
            <a:endParaRPr lang="en-US" dirty="0"/>
          </a:p>
        </p:txBody>
      </p:sp>
      <p:sp>
        <p:nvSpPr>
          <p:cNvPr id="5" name="Preliminary">
            <a:extLst>
              <a:ext uri="{FF2B5EF4-FFF2-40B4-BE49-F238E27FC236}">
                <a16:creationId xmlns:a16="http://schemas.microsoft.com/office/drawing/2014/main" id="{65E5DFDE-127B-47DA-B050-AFDEFE52E893}"/>
              </a:ext>
            </a:extLst>
          </p:cNvPr>
          <p:cNvSpPr txBox="1"/>
          <p:nvPr/>
        </p:nvSpPr>
        <p:spPr>
          <a:xfrm>
            <a:off x="3175698" y="2639785"/>
            <a:ext cx="376322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3600" b="1">
                <a:ln w="16328">
                  <a:solidFill>
                    <a:srgbClr val="000000">
                      <a:alpha val="25000"/>
                    </a:srgbClr>
                  </a:solidFill>
                </a:ln>
                <a:solidFill>
                  <a:srgbClr val="3366FF">
                    <a:alpha val="25000"/>
                  </a:srgbClr>
                </a:solidFill>
                <a:effectLst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z="1800" dirty="0">
                <a:solidFill>
                  <a:schemeClr val="tx1">
                    <a:alpha val="83000"/>
                  </a:schemeClr>
                </a:solidFill>
                <a:effectLst>
                  <a:glow rad="88900">
                    <a:schemeClr val="tx1">
                      <a:alpha val="40000"/>
                    </a:schemeClr>
                  </a:glow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  <a:endParaRPr sz="1800" dirty="0">
              <a:solidFill>
                <a:schemeClr val="tx1">
                  <a:alpha val="83000"/>
                </a:schemeClr>
              </a:solidFill>
              <a:effectLst>
                <a:glow rad="88900">
                  <a:schemeClr val="tx1">
                    <a:alpha val="40000"/>
                  </a:schemeClr>
                </a:glow>
                <a:outerShdw blurRad="38100" dist="20320" dir="1800000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8730A7-DF6D-2132-130E-294467769AA1}"/>
              </a:ext>
            </a:extLst>
          </p:cNvPr>
          <p:cNvSpPr txBox="1"/>
          <p:nvPr/>
        </p:nvSpPr>
        <p:spPr>
          <a:xfrm>
            <a:off x="1764663" y="1852468"/>
            <a:ext cx="4433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Hall B Data constructed from EG4 and EG1b data from Jefferson Lab</a:t>
            </a:r>
          </a:p>
          <a:p>
            <a:r>
              <a:rPr lang="en-US" sz="1200" b="1" dirty="0"/>
              <a:t>See X. Zheng et al (Nature Physics 2021) and R. </a:t>
            </a:r>
            <a:r>
              <a:rPr lang="en-US" sz="1200" b="1" dirty="0" err="1"/>
              <a:t>Fersch</a:t>
            </a:r>
            <a:r>
              <a:rPr lang="en-US" sz="1200" b="1" dirty="0"/>
              <a:t> et al (PRC 2017)</a:t>
            </a:r>
          </a:p>
          <a:p>
            <a:r>
              <a:rPr lang="en-US" sz="1200" b="1" dirty="0"/>
              <a:t>Many thanks to Alexandre </a:t>
            </a:r>
            <a:r>
              <a:rPr lang="en-US" sz="1200" b="1" dirty="0" err="1"/>
              <a:t>Deur</a:t>
            </a:r>
            <a:r>
              <a:rPr lang="en-US" sz="1200" b="1" dirty="0"/>
              <a:t> for sharing the EG4 Data</a:t>
            </a:r>
          </a:p>
        </p:txBody>
      </p:sp>
    </p:spTree>
    <p:extLst>
      <p:ext uri="{BB962C8B-B14F-4D97-AF65-F5344CB8AC3E}">
        <p14:creationId xmlns:p14="http://schemas.microsoft.com/office/powerpoint/2010/main" val="1950764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8FEE8-35BC-976A-6802-D8180F77E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 big thanks to the whole g2p collaboration!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9469D1-572A-9F34-F518-CD4E7F466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3C0D8C-AB28-F052-A8FB-2DD9D3766E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428" y="2284687"/>
            <a:ext cx="10998765" cy="3740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501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09A32-DE03-BEE0-11ED-9A58083E3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</a:t>
            </a:r>
            <a:r>
              <a:rPr lang="en-US" baseline="-25000" dirty="0"/>
              <a:t>1</a:t>
            </a:r>
            <a:r>
              <a:rPr lang="en-US" dirty="0"/>
              <a:t> Results (Muonic Hydrogen)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462E7E-E612-09B4-BC48-7D78486BD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708F63-74D4-ECBD-F257-AF978AC972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8135" y="1969338"/>
            <a:ext cx="5852172" cy="43891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1FD314A-E532-6A3D-C563-AA5048170B26}"/>
              </a:ext>
            </a:extLst>
          </p:cNvPr>
          <p:cNvSpPr txBox="1"/>
          <p:nvPr/>
        </p:nvSpPr>
        <p:spPr>
          <a:xfrm>
            <a:off x="6882063" y="3565601"/>
            <a:ext cx="45900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data from g2p and other Jefferson Lab experiments constrains </a:t>
            </a:r>
            <a:r>
              <a:rPr lang="el-GR" dirty="0"/>
              <a:t>Δ</a:t>
            </a:r>
            <a:r>
              <a:rPr lang="en-US" baseline="-25000" dirty="0"/>
              <a:t>1</a:t>
            </a:r>
            <a:r>
              <a:rPr lang="en-US" dirty="0"/>
              <a:t> above Q</a:t>
            </a:r>
            <a:r>
              <a:rPr lang="en-US" baseline="30000" dirty="0"/>
              <a:t>2</a:t>
            </a:r>
            <a:r>
              <a:rPr lang="en-US" dirty="0"/>
              <a:t> = 0.01 GeV</a:t>
            </a:r>
            <a:r>
              <a:rPr lang="en-US" baseline="30000" dirty="0"/>
              <a:t>2</a:t>
            </a:r>
            <a:endParaRPr lang="en-US" dirty="0"/>
          </a:p>
        </p:txBody>
      </p:sp>
      <p:sp>
        <p:nvSpPr>
          <p:cNvPr id="5" name="Preliminary">
            <a:extLst>
              <a:ext uri="{FF2B5EF4-FFF2-40B4-BE49-F238E27FC236}">
                <a16:creationId xmlns:a16="http://schemas.microsoft.com/office/drawing/2014/main" id="{65E5DFDE-127B-47DA-B050-AFDEFE52E893}"/>
              </a:ext>
            </a:extLst>
          </p:cNvPr>
          <p:cNvSpPr txBox="1"/>
          <p:nvPr/>
        </p:nvSpPr>
        <p:spPr>
          <a:xfrm>
            <a:off x="3175698" y="2639785"/>
            <a:ext cx="376322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3600" b="1">
                <a:ln w="16328">
                  <a:solidFill>
                    <a:srgbClr val="000000">
                      <a:alpha val="25000"/>
                    </a:srgbClr>
                  </a:solidFill>
                </a:ln>
                <a:solidFill>
                  <a:srgbClr val="3366FF">
                    <a:alpha val="25000"/>
                  </a:srgbClr>
                </a:solidFill>
                <a:effectLst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z="1800" dirty="0">
                <a:solidFill>
                  <a:schemeClr val="tx1">
                    <a:alpha val="83000"/>
                  </a:schemeClr>
                </a:solidFill>
                <a:effectLst>
                  <a:glow rad="88900">
                    <a:schemeClr val="tx1">
                      <a:alpha val="40000"/>
                    </a:schemeClr>
                  </a:glow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  <a:endParaRPr sz="1800" dirty="0">
              <a:solidFill>
                <a:schemeClr val="tx1">
                  <a:alpha val="83000"/>
                </a:schemeClr>
              </a:solidFill>
              <a:effectLst>
                <a:glow rad="88900">
                  <a:schemeClr val="tx1">
                    <a:alpha val="40000"/>
                  </a:schemeClr>
                </a:glow>
                <a:outerShdw blurRad="38100" dist="20320" dir="1800000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8730A7-DF6D-2132-130E-294467769AA1}"/>
              </a:ext>
            </a:extLst>
          </p:cNvPr>
          <p:cNvSpPr txBox="1"/>
          <p:nvPr/>
        </p:nvSpPr>
        <p:spPr>
          <a:xfrm>
            <a:off x="1764663" y="1852468"/>
            <a:ext cx="4433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Hall B Data constructed from EG4 and EG1b data from Jefferson Lab</a:t>
            </a:r>
          </a:p>
          <a:p>
            <a:r>
              <a:rPr lang="en-US" sz="1200" b="1" dirty="0"/>
              <a:t>See X. Zheng et al (Nature Physics 2021) and R. </a:t>
            </a:r>
            <a:r>
              <a:rPr lang="en-US" sz="1200" b="1" dirty="0" err="1"/>
              <a:t>Fersch</a:t>
            </a:r>
            <a:r>
              <a:rPr lang="en-US" sz="1200" b="1" dirty="0"/>
              <a:t> et al (PRC 2017)</a:t>
            </a:r>
          </a:p>
          <a:p>
            <a:r>
              <a:rPr lang="en-US" sz="1200" b="1" dirty="0"/>
              <a:t>Many thanks to Alexandre </a:t>
            </a:r>
            <a:r>
              <a:rPr lang="en-US" sz="1200" b="1" dirty="0" err="1"/>
              <a:t>Deur</a:t>
            </a:r>
            <a:r>
              <a:rPr lang="en-US" sz="1200" b="1" dirty="0"/>
              <a:t> for sharing the EG4 Data</a:t>
            </a:r>
          </a:p>
        </p:txBody>
      </p:sp>
    </p:spTree>
    <p:extLst>
      <p:ext uri="{BB962C8B-B14F-4D97-AF65-F5344CB8AC3E}">
        <p14:creationId xmlns:p14="http://schemas.microsoft.com/office/powerpoint/2010/main" val="32007413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8693134-E36A-ABD0-7E79-39DBBACD6A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71056" y="1969337"/>
            <a:ext cx="5852172" cy="43891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A09A32-DE03-BEE0-11ED-9A58083E3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</a:t>
            </a:r>
            <a:r>
              <a:rPr lang="en-US" baseline="-25000" dirty="0"/>
              <a:t>1</a:t>
            </a:r>
            <a:r>
              <a:rPr lang="en-US" dirty="0"/>
              <a:t> Results (Fits)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462E7E-E612-09B4-BC48-7D78486BD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21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708F63-74D4-ECBD-F257-AF978AC972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8135" y="1969338"/>
            <a:ext cx="5852172" cy="4389129"/>
          </a:xfrm>
          <a:prstGeom prst="rect">
            <a:avLst/>
          </a:prstGeom>
        </p:spPr>
      </p:pic>
      <p:sp>
        <p:nvSpPr>
          <p:cNvPr id="5" name="Preliminary">
            <a:extLst>
              <a:ext uri="{FF2B5EF4-FFF2-40B4-BE49-F238E27FC236}">
                <a16:creationId xmlns:a16="http://schemas.microsoft.com/office/drawing/2014/main" id="{65E5DFDE-127B-47DA-B050-AFDEFE52E893}"/>
              </a:ext>
            </a:extLst>
          </p:cNvPr>
          <p:cNvSpPr txBox="1"/>
          <p:nvPr/>
        </p:nvSpPr>
        <p:spPr>
          <a:xfrm>
            <a:off x="3175698" y="2639785"/>
            <a:ext cx="376322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3600" b="1">
                <a:ln w="16328">
                  <a:solidFill>
                    <a:srgbClr val="000000">
                      <a:alpha val="25000"/>
                    </a:srgbClr>
                  </a:solidFill>
                </a:ln>
                <a:solidFill>
                  <a:srgbClr val="3366FF">
                    <a:alpha val="25000"/>
                  </a:srgbClr>
                </a:solidFill>
                <a:effectLst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z="1800" dirty="0">
                <a:solidFill>
                  <a:schemeClr val="tx1">
                    <a:alpha val="83000"/>
                  </a:schemeClr>
                </a:solidFill>
                <a:effectLst>
                  <a:glow rad="88900">
                    <a:schemeClr val="tx1">
                      <a:alpha val="40000"/>
                    </a:schemeClr>
                  </a:glow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  <a:endParaRPr sz="1800" dirty="0">
              <a:solidFill>
                <a:schemeClr val="tx1">
                  <a:alpha val="83000"/>
                </a:schemeClr>
              </a:solidFill>
              <a:effectLst>
                <a:glow rad="88900">
                  <a:schemeClr val="tx1">
                    <a:alpha val="40000"/>
                  </a:schemeClr>
                </a:glow>
                <a:outerShdw blurRad="38100" dist="20320" dir="1800000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Preliminary">
            <a:extLst>
              <a:ext uri="{FF2B5EF4-FFF2-40B4-BE49-F238E27FC236}">
                <a16:creationId xmlns:a16="http://schemas.microsoft.com/office/drawing/2014/main" id="{662EF16A-B078-8266-ED06-BEC9274A8BB8}"/>
              </a:ext>
            </a:extLst>
          </p:cNvPr>
          <p:cNvSpPr txBox="1"/>
          <p:nvPr/>
        </p:nvSpPr>
        <p:spPr>
          <a:xfrm>
            <a:off x="8135842" y="2639785"/>
            <a:ext cx="376322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3600" b="1">
                <a:ln w="16328">
                  <a:solidFill>
                    <a:srgbClr val="000000">
                      <a:alpha val="25000"/>
                    </a:srgbClr>
                  </a:solidFill>
                </a:ln>
                <a:solidFill>
                  <a:srgbClr val="3366FF">
                    <a:alpha val="25000"/>
                  </a:srgbClr>
                </a:solidFill>
                <a:effectLst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z="1800" dirty="0">
                <a:solidFill>
                  <a:schemeClr val="tx1">
                    <a:alpha val="83000"/>
                  </a:schemeClr>
                </a:solidFill>
                <a:effectLst>
                  <a:glow rad="88900">
                    <a:schemeClr val="tx1">
                      <a:alpha val="40000"/>
                    </a:schemeClr>
                  </a:glow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  <a:endParaRPr sz="1800" dirty="0">
              <a:solidFill>
                <a:schemeClr val="tx1">
                  <a:alpha val="83000"/>
                </a:schemeClr>
              </a:solidFill>
              <a:effectLst>
                <a:glow rad="88900">
                  <a:schemeClr val="tx1">
                    <a:alpha val="40000"/>
                  </a:schemeClr>
                </a:glow>
                <a:outerShdw blurRad="38100" dist="20320" dir="1800000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4CEC0F-812F-CD25-2C43-02D56B984E80}"/>
              </a:ext>
            </a:extLst>
          </p:cNvPr>
          <p:cNvSpPr txBox="1"/>
          <p:nvPr/>
        </p:nvSpPr>
        <p:spPr>
          <a:xfrm>
            <a:off x="1799085" y="2639785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F2646C-ED1C-83CF-CC5F-62D2BB6533D8}"/>
              </a:ext>
            </a:extLst>
          </p:cNvPr>
          <p:cNvSpPr txBox="1"/>
          <p:nvPr/>
        </p:nvSpPr>
        <p:spPr>
          <a:xfrm>
            <a:off x="7349672" y="2485897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b="1" dirty="0">
                <a:solidFill>
                  <a:srgbClr val="0070C0"/>
                </a:solidFill>
              </a:rPr>
              <a:t>μ</a:t>
            </a:r>
            <a:endParaRPr lang="el-GR" sz="2800" b="1" dirty="0">
              <a:solidFill>
                <a:srgbClr val="0070C0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654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8693134-E36A-ABD0-7E79-39DBBACD6A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71056" y="1969337"/>
            <a:ext cx="5852172" cy="43891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A09A32-DE03-BEE0-11ED-9A58083E3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</a:t>
            </a:r>
            <a:r>
              <a:rPr lang="en-US" baseline="-25000" dirty="0"/>
              <a:t>1</a:t>
            </a:r>
            <a:r>
              <a:rPr lang="en-US" dirty="0"/>
              <a:t> Results (Fits)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462E7E-E612-09B4-BC48-7D78486BD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708F63-74D4-ECBD-F257-AF978AC972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8135" y="1969338"/>
            <a:ext cx="5852172" cy="4389129"/>
          </a:xfrm>
          <a:prstGeom prst="rect">
            <a:avLst/>
          </a:prstGeom>
        </p:spPr>
      </p:pic>
      <p:sp>
        <p:nvSpPr>
          <p:cNvPr id="5" name="Preliminary">
            <a:extLst>
              <a:ext uri="{FF2B5EF4-FFF2-40B4-BE49-F238E27FC236}">
                <a16:creationId xmlns:a16="http://schemas.microsoft.com/office/drawing/2014/main" id="{65E5DFDE-127B-47DA-B050-AFDEFE52E893}"/>
              </a:ext>
            </a:extLst>
          </p:cNvPr>
          <p:cNvSpPr txBox="1"/>
          <p:nvPr/>
        </p:nvSpPr>
        <p:spPr>
          <a:xfrm>
            <a:off x="3175698" y="2639785"/>
            <a:ext cx="376322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3600" b="1">
                <a:ln w="16328">
                  <a:solidFill>
                    <a:srgbClr val="000000">
                      <a:alpha val="25000"/>
                    </a:srgbClr>
                  </a:solidFill>
                </a:ln>
                <a:solidFill>
                  <a:srgbClr val="3366FF">
                    <a:alpha val="25000"/>
                  </a:srgbClr>
                </a:solidFill>
                <a:effectLst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z="1800" dirty="0">
                <a:solidFill>
                  <a:schemeClr val="tx1">
                    <a:alpha val="83000"/>
                  </a:schemeClr>
                </a:solidFill>
                <a:effectLst>
                  <a:glow rad="88900">
                    <a:schemeClr val="tx1">
                      <a:alpha val="40000"/>
                    </a:schemeClr>
                  </a:glow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  <a:endParaRPr sz="1800" dirty="0">
              <a:solidFill>
                <a:schemeClr val="tx1">
                  <a:alpha val="83000"/>
                </a:schemeClr>
              </a:solidFill>
              <a:effectLst>
                <a:glow rad="88900">
                  <a:schemeClr val="tx1">
                    <a:alpha val="40000"/>
                  </a:schemeClr>
                </a:glow>
                <a:outerShdw blurRad="38100" dist="20320" dir="1800000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Preliminary">
            <a:extLst>
              <a:ext uri="{FF2B5EF4-FFF2-40B4-BE49-F238E27FC236}">
                <a16:creationId xmlns:a16="http://schemas.microsoft.com/office/drawing/2014/main" id="{662EF16A-B078-8266-ED06-BEC9274A8BB8}"/>
              </a:ext>
            </a:extLst>
          </p:cNvPr>
          <p:cNvSpPr txBox="1"/>
          <p:nvPr/>
        </p:nvSpPr>
        <p:spPr>
          <a:xfrm>
            <a:off x="8135842" y="2639785"/>
            <a:ext cx="376322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3600" b="1">
                <a:ln w="16328">
                  <a:solidFill>
                    <a:srgbClr val="000000">
                      <a:alpha val="25000"/>
                    </a:srgbClr>
                  </a:solidFill>
                </a:ln>
                <a:solidFill>
                  <a:srgbClr val="3366FF">
                    <a:alpha val="25000"/>
                  </a:srgbClr>
                </a:solidFill>
                <a:effectLst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z="1800" dirty="0">
                <a:solidFill>
                  <a:schemeClr val="tx1">
                    <a:alpha val="83000"/>
                  </a:schemeClr>
                </a:solidFill>
                <a:effectLst>
                  <a:glow rad="88900">
                    <a:schemeClr val="tx1">
                      <a:alpha val="40000"/>
                    </a:schemeClr>
                  </a:glow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  <a:endParaRPr sz="1800" dirty="0">
              <a:solidFill>
                <a:schemeClr val="tx1">
                  <a:alpha val="83000"/>
                </a:schemeClr>
              </a:solidFill>
              <a:effectLst>
                <a:glow rad="88900">
                  <a:schemeClr val="tx1">
                    <a:alpha val="40000"/>
                  </a:schemeClr>
                </a:glow>
                <a:outerShdw blurRad="38100" dist="20320" dir="1800000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4CEC0F-812F-CD25-2C43-02D56B984E80}"/>
              </a:ext>
            </a:extLst>
          </p:cNvPr>
          <p:cNvSpPr txBox="1"/>
          <p:nvPr/>
        </p:nvSpPr>
        <p:spPr>
          <a:xfrm>
            <a:off x="1799085" y="2639785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F2646C-ED1C-83CF-CC5F-62D2BB6533D8}"/>
              </a:ext>
            </a:extLst>
          </p:cNvPr>
          <p:cNvSpPr txBox="1"/>
          <p:nvPr/>
        </p:nvSpPr>
        <p:spPr>
          <a:xfrm>
            <a:off x="7349672" y="2485897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b="1" dirty="0">
                <a:solidFill>
                  <a:srgbClr val="0070C0"/>
                </a:solidFill>
              </a:rPr>
              <a:t>μ</a:t>
            </a:r>
            <a:endParaRPr lang="el-GR" sz="2800" b="1" dirty="0">
              <a:solidFill>
                <a:srgbClr val="0070C0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6248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EFAE3-0835-EA01-BF38-09A9C9D89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Hyperfine Structure Publication in </a:t>
            </a:r>
            <a:r>
              <a:rPr lang="en-US" dirty="0" err="1"/>
              <a:t>preparataion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D6D0A-FB47-84AB-F28B-D18379177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141" y="2281341"/>
            <a:ext cx="11170940" cy="3766185"/>
          </a:xfrm>
        </p:spPr>
        <p:txBody>
          <a:bodyPr/>
          <a:lstStyle/>
          <a:p>
            <a:r>
              <a:rPr lang="en-US" dirty="0"/>
              <a:t>Paper is in preparation with the hope of submitting soon</a:t>
            </a:r>
          </a:p>
          <a:p>
            <a:r>
              <a:rPr lang="en-US" dirty="0"/>
              <a:t>Highlights polarizability contributions shown on previous slides</a:t>
            </a:r>
          </a:p>
          <a:p>
            <a:r>
              <a:rPr lang="en-US" dirty="0"/>
              <a:t>Any feedback or suggestions welcomed!!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BF48A2-94A6-8FA2-03D1-3562A9398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23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2C4AAE-5624-AE4E-26C8-816C1E9155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30" y="3956319"/>
            <a:ext cx="5760238" cy="3132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Preliminary">
            <a:extLst>
              <a:ext uri="{FF2B5EF4-FFF2-40B4-BE49-F238E27FC236}">
                <a16:creationId xmlns:a16="http://schemas.microsoft.com/office/drawing/2014/main" id="{1A611A73-8AD8-0D78-2C05-8921E370BDE3}"/>
              </a:ext>
            </a:extLst>
          </p:cNvPr>
          <p:cNvSpPr txBox="1"/>
          <p:nvPr/>
        </p:nvSpPr>
        <p:spPr>
          <a:xfrm rot="20270689">
            <a:off x="1122055" y="4513892"/>
            <a:ext cx="3763228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3600" b="1">
                <a:ln w="16328">
                  <a:solidFill>
                    <a:srgbClr val="000000">
                      <a:alpha val="25000"/>
                    </a:srgbClr>
                  </a:solidFill>
                </a:ln>
                <a:solidFill>
                  <a:srgbClr val="3366FF">
                    <a:alpha val="25000"/>
                  </a:srgbClr>
                </a:solidFill>
                <a:effectLst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z="4400" dirty="0">
                <a:solidFill>
                  <a:srgbClr val="FFC000">
                    <a:alpha val="83000"/>
                  </a:srgbClr>
                </a:solidFill>
                <a:effectLst>
                  <a:glow rad="254000">
                    <a:srgbClr val="FF0000">
                      <a:alpha val="40000"/>
                    </a:srgbClr>
                  </a:glow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rPr>
              <a:t>In Preparation!</a:t>
            </a:r>
            <a:endParaRPr sz="4400" dirty="0">
              <a:solidFill>
                <a:srgbClr val="FFC000">
                  <a:alpha val="83000"/>
                </a:srgbClr>
              </a:solidFill>
              <a:effectLst>
                <a:glow rad="254000">
                  <a:srgbClr val="FF0000">
                    <a:alpha val="40000"/>
                  </a:srgbClr>
                </a:glow>
                <a:outerShdw blurRad="38100" dist="20320" dir="1800000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59793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038FD-E202-1E9D-45BE-B131513DA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CE83B-9F98-A9CD-961C-712776DC6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24</a:t>
            </a:fld>
            <a:endParaRPr lang="en-US" dirty="0"/>
          </a:p>
        </p:txBody>
      </p:sp>
      <p:sp>
        <p:nvSpPr>
          <p:cNvPr id="5" name="Spokespeople:…">
            <a:extLst>
              <a:ext uri="{FF2B5EF4-FFF2-40B4-BE49-F238E27FC236}">
                <a16:creationId xmlns:a16="http://schemas.microsoft.com/office/drawing/2014/main" id="{EE2D9A4E-BC50-AE7B-9DF0-90463678ED7C}"/>
              </a:ext>
            </a:extLst>
          </p:cNvPr>
          <p:cNvSpPr txBox="1"/>
          <p:nvPr/>
        </p:nvSpPr>
        <p:spPr>
          <a:xfrm>
            <a:off x="1818196" y="2477662"/>
            <a:ext cx="2556790" cy="1487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rgbClr val="FF0000"/>
                </a:solidFill>
              </a:defRPr>
            </a:pPr>
            <a:r>
              <a:rPr dirty="0"/>
              <a:t>Spokespeople:</a:t>
            </a:r>
          </a:p>
          <a:p>
            <a:r>
              <a:rPr lang="en-US" b="1" dirty="0"/>
              <a:t>J.P. Chen</a:t>
            </a:r>
          </a:p>
          <a:p>
            <a:r>
              <a:rPr lang="en-US" b="1" dirty="0"/>
              <a:t>Karl </a:t>
            </a:r>
            <a:r>
              <a:rPr lang="en-US" b="1" dirty="0" err="1"/>
              <a:t>Slifer</a:t>
            </a:r>
            <a:r>
              <a:rPr lang="en-US" b="1" i="0" baseline="3000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†</a:t>
            </a:r>
            <a:endParaRPr lang="en-US" b="1" baseline="30000" dirty="0"/>
          </a:p>
          <a:p>
            <a:r>
              <a:rPr dirty="0"/>
              <a:t>Alexandre </a:t>
            </a:r>
            <a:r>
              <a:rPr dirty="0" err="1"/>
              <a:t>Camsonne</a:t>
            </a:r>
            <a:endParaRPr dirty="0"/>
          </a:p>
          <a:p>
            <a:r>
              <a:rPr dirty="0"/>
              <a:t>Don Crabb</a:t>
            </a:r>
          </a:p>
        </p:txBody>
      </p:sp>
      <p:sp>
        <p:nvSpPr>
          <p:cNvPr id="6" name="Post-Docs:…">
            <a:extLst>
              <a:ext uri="{FF2B5EF4-FFF2-40B4-BE49-F238E27FC236}">
                <a16:creationId xmlns:a16="http://schemas.microsoft.com/office/drawing/2014/main" id="{C452704C-8450-63BA-9933-4CFF4937E10A}"/>
              </a:ext>
            </a:extLst>
          </p:cNvPr>
          <p:cNvSpPr txBox="1"/>
          <p:nvPr/>
        </p:nvSpPr>
        <p:spPr>
          <a:xfrm>
            <a:off x="1796810" y="4470172"/>
            <a:ext cx="1740286" cy="14276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rgbClr val="008000"/>
                </a:solidFill>
              </a:defRPr>
            </a:pPr>
            <a:r>
              <a:rPr dirty="0"/>
              <a:t>Post-Docs:</a:t>
            </a:r>
          </a:p>
          <a:p>
            <a:r>
              <a:rPr dirty="0"/>
              <a:t>Kalyan </a:t>
            </a:r>
            <a:r>
              <a:rPr dirty="0" err="1"/>
              <a:t>Allada</a:t>
            </a:r>
            <a:endParaRPr dirty="0"/>
          </a:p>
          <a:p>
            <a:r>
              <a:rPr dirty="0"/>
              <a:t>James Maxwell</a:t>
            </a:r>
          </a:p>
          <a:p>
            <a:r>
              <a:rPr dirty="0"/>
              <a:t>Vince </a:t>
            </a:r>
            <a:r>
              <a:rPr dirty="0" err="1"/>
              <a:t>Sulkosky</a:t>
            </a:r>
            <a:endParaRPr dirty="0"/>
          </a:p>
          <a:p>
            <a:r>
              <a:rPr dirty="0" err="1"/>
              <a:t>Jixie</a:t>
            </a:r>
            <a:r>
              <a:rPr dirty="0"/>
              <a:t> Zhang</a:t>
            </a:r>
          </a:p>
        </p:txBody>
      </p:sp>
      <p:sp>
        <p:nvSpPr>
          <p:cNvPr id="8" name="Fellow Graduate Students::">
            <a:extLst>
              <a:ext uri="{FF2B5EF4-FFF2-40B4-BE49-F238E27FC236}">
                <a16:creationId xmlns:a16="http://schemas.microsoft.com/office/drawing/2014/main" id="{EB344A88-F99D-0C95-BCA1-1153354A82BB}"/>
              </a:ext>
            </a:extLst>
          </p:cNvPr>
          <p:cNvSpPr txBox="1"/>
          <p:nvPr/>
        </p:nvSpPr>
        <p:spPr>
          <a:xfrm>
            <a:off x="5006288" y="2419215"/>
            <a:ext cx="1886092" cy="25853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>
                <a:solidFill>
                  <a:srgbClr val="3366FF"/>
                </a:solidFill>
              </a:defRPr>
            </a:pPr>
            <a:r>
              <a:rPr dirty="0"/>
              <a:t>Graduate Students:</a:t>
            </a:r>
            <a:endParaRPr lang="en-US" dirty="0"/>
          </a:p>
          <a:p>
            <a:pPr>
              <a:defRPr>
                <a:solidFill>
                  <a:srgbClr val="3366FF"/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Ryan Zielinski</a:t>
            </a:r>
          </a:p>
          <a:p>
            <a:pPr>
              <a:defRPr>
                <a:solidFill>
                  <a:srgbClr val="3366FF"/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Chao Gu</a:t>
            </a:r>
          </a:p>
          <a:p>
            <a:pPr>
              <a:defRPr>
                <a:solidFill>
                  <a:srgbClr val="3366FF"/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Toby Badman</a:t>
            </a:r>
          </a:p>
          <a:p>
            <a:pPr>
              <a:defRPr>
                <a:solidFill>
                  <a:srgbClr val="3366FF"/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Melissa Cummings</a:t>
            </a:r>
          </a:p>
          <a:p>
            <a:pPr>
              <a:defRPr>
                <a:solidFill>
                  <a:srgbClr val="3366FF"/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Min Huang</a:t>
            </a:r>
          </a:p>
          <a:p>
            <a:pPr>
              <a:defRPr>
                <a:solidFill>
                  <a:srgbClr val="3366FF"/>
                </a:solidFill>
              </a:defRPr>
            </a:pPr>
            <a:r>
              <a:rPr lang="en-US" dirty="0" err="1">
                <a:solidFill>
                  <a:schemeClr val="tx1"/>
                </a:solidFill>
              </a:rPr>
              <a:t>Jie</a:t>
            </a:r>
            <a:r>
              <a:rPr lang="en-US" dirty="0">
                <a:solidFill>
                  <a:schemeClr val="tx1"/>
                </a:solidFill>
              </a:rPr>
              <a:t> Liu</a:t>
            </a:r>
          </a:p>
          <a:p>
            <a:pPr>
              <a:defRPr>
                <a:solidFill>
                  <a:srgbClr val="3366FF"/>
                </a:solidFill>
              </a:defRPr>
            </a:pPr>
            <a:r>
              <a:rPr lang="en-US" dirty="0" err="1">
                <a:solidFill>
                  <a:schemeClr val="tx1"/>
                </a:solidFill>
              </a:rPr>
              <a:t>Pengjia</a:t>
            </a:r>
            <a:r>
              <a:rPr lang="en-US" dirty="0">
                <a:solidFill>
                  <a:schemeClr val="tx1"/>
                </a:solidFill>
              </a:rPr>
              <a:t> Zhu</a:t>
            </a:r>
          </a:p>
          <a:p>
            <a:pPr>
              <a:defRPr>
                <a:solidFill>
                  <a:srgbClr val="3366FF"/>
                </a:solidFill>
              </a:defRPr>
            </a:pPr>
            <a:endParaRPr dirty="0">
              <a:solidFill>
                <a:srgbClr val="FFFFF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41B951-BDE5-DF12-0593-0191E9B346E2}"/>
              </a:ext>
            </a:extLst>
          </p:cNvPr>
          <p:cNvSpPr txBox="1"/>
          <p:nvPr/>
        </p:nvSpPr>
        <p:spPr>
          <a:xfrm>
            <a:off x="1796810" y="6043827"/>
            <a:ext cx="35307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i="0" dirty="0">
                <a:solidFill>
                  <a:srgbClr val="202124"/>
                </a:solidFill>
                <a:effectLst/>
                <a:ea typeface="Roboto" panose="02000000000000000000" pitchFamily="2" charset="0"/>
              </a:rPr>
              <a:t>†: Corresponding Author, Email: Karl.Slifer@unh.edu</a:t>
            </a:r>
            <a:endParaRPr lang="en-US" sz="1200" dirty="0">
              <a:ea typeface="Roboto" panose="020000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E6B166-1569-1F1A-4ADB-410BBCB800DB}"/>
              </a:ext>
            </a:extLst>
          </p:cNvPr>
          <p:cNvSpPr txBox="1"/>
          <p:nvPr/>
        </p:nvSpPr>
        <p:spPr>
          <a:xfrm>
            <a:off x="8075046" y="2945944"/>
            <a:ext cx="34906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Thanks to Jefferson Lab for funding to help me travel to this conference!</a:t>
            </a:r>
          </a:p>
          <a:p>
            <a:endParaRPr lang="en-US" dirty="0"/>
          </a:p>
          <a:p>
            <a:r>
              <a:rPr lang="en-US" dirty="0"/>
              <a:t>Thanks to Alexandre </a:t>
            </a:r>
            <a:r>
              <a:rPr lang="en-US" dirty="0" err="1"/>
              <a:t>Deur</a:t>
            </a:r>
            <a:r>
              <a:rPr lang="en-US" dirty="0"/>
              <a:t> for providing the EG4 Data!</a:t>
            </a:r>
          </a:p>
        </p:txBody>
      </p:sp>
    </p:spTree>
    <p:extLst>
      <p:ext uri="{BB962C8B-B14F-4D97-AF65-F5344CB8AC3E}">
        <p14:creationId xmlns:p14="http://schemas.microsoft.com/office/powerpoint/2010/main" val="35471426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B9CD9-77BF-3AC6-9FC8-15645AD73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8280B-6D9A-F15B-E30A-7F2BC372E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317" y="2360056"/>
            <a:ext cx="8825659" cy="3416300"/>
          </a:xfrm>
        </p:spPr>
        <p:txBody>
          <a:bodyPr>
            <a:normAutofit fontScale="47500" lnSpcReduction="20000"/>
          </a:bodyPr>
          <a:lstStyle/>
          <a:p>
            <a:r>
              <a:rPr lang="en-US" b="0" i="0" dirty="0">
                <a:effectLst/>
                <a:latin typeface="Times New Roman" panose="02020603050405020304" pitchFamily="18" charset="0"/>
              </a:rPr>
              <a:t>R. Zielinski, The g2p Experiment: A Measurement of the</a:t>
            </a:r>
            <a:br>
              <a:rPr lang="en-US" dirty="0"/>
            </a:br>
            <a:r>
              <a:rPr lang="en-US" b="0" i="0" dirty="0">
                <a:effectLst/>
                <a:latin typeface="Times New Roman" panose="02020603050405020304" pitchFamily="18" charset="0"/>
              </a:rPr>
              <a:t>Proton’s Spin Structure Functions, Ph.D. thesis, </a:t>
            </a:r>
            <a:r>
              <a:rPr lang="en-US" b="0" i="0" dirty="0" err="1">
                <a:effectLst/>
                <a:latin typeface="Times New Roman" panose="02020603050405020304" pitchFamily="18" charset="0"/>
              </a:rPr>
              <a:t>Univer</a:t>
            </a:r>
            <a:r>
              <a:rPr lang="en-US" b="0" i="0" dirty="0">
                <a:effectLst/>
                <a:latin typeface="Times New Roman" panose="02020603050405020304" pitchFamily="18" charset="0"/>
              </a:rPr>
              <a:t>-</a:t>
            </a:r>
            <a:br>
              <a:rPr lang="en-US" dirty="0"/>
            </a:br>
            <a:r>
              <a:rPr lang="en-US" b="0" i="0" dirty="0" err="1">
                <a:effectLst/>
                <a:latin typeface="Times New Roman" panose="02020603050405020304" pitchFamily="18" charset="0"/>
              </a:rPr>
              <a:t>sity</a:t>
            </a:r>
            <a:r>
              <a:rPr lang="en-US" b="0" i="0" dirty="0">
                <a:effectLst/>
                <a:latin typeface="Times New Roman" panose="02020603050405020304" pitchFamily="18" charset="0"/>
              </a:rPr>
              <a:t> of New Hampshire (2017), arXiv:1708.08297 [</a:t>
            </a:r>
            <a:r>
              <a:rPr lang="en-US" b="0" i="0" dirty="0" err="1">
                <a:effectLst/>
                <a:latin typeface="Times New Roman" panose="02020603050405020304" pitchFamily="18" charset="0"/>
              </a:rPr>
              <a:t>nucl</a:t>
            </a:r>
            <a:r>
              <a:rPr lang="en-US" b="0" i="0" dirty="0">
                <a:effectLst/>
                <a:latin typeface="Times New Roman" panose="02020603050405020304" pitchFamily="18" charset="0"/>
              </a:rPr>
              <a:t>-</a:t>
            </a:r>
            <a:br>
              <a:rPr lang="en-US" dirty="0"/>
            </a:br>
            <a:r>
              <a:rPr lang="en-US" b="0" i="0" dirty="0">
                <a:effectLst/>
                <a:latin typeface="Times New Roman" panose="02020603050405020304" pitchFamily="18" charset="0"/>
              </a:rPr>
              <a:t>ex].</a:t>
            </a:r>
          </a:p>
          <a:p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C. Gu. The Spin Structure of the Proton at Low Q2: A Measurement of the Structure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Function g2p. PhD thesis, University of Virginia, 2016.</a:t>
            </a:r>
          </a:p>
          <a:p>
            <a:r>
              <a:rPr lang="en-US" b="0" i="0" dirty="0">
                <a:effectLst/>
                <a:latin typeface="Times New Roman" panose="02020603050405020304" pitchFamily="18" charset="0"/>
              </a:rPr>
              <a:t>X. Zheng, A. </a:t>
            </a:r>
            <a:r>
              <a:rPr lang="en-US" b="0" i="0" dirty="0" err="1">
                <a:effectLst/>
                <a:latin typeface="Times New Roman" panose="02020603050405020304" pitchFamily="18" charset="0"/>
              </a:rPr>
              <a:t>Deur</a:t>
            </a:r>
            <a:r>
              <a:rPr lang="en-US" b="0" i="0" dirty="0">
                <a:effectLst/>
                <a:latin typeface="Times New Roman" panose="02020603050405020304" pitchFamily="18" charset="0"/>
              </a:rPr>
              <a:t>, H. Kang, et al., Nature Physics, 17,</a:t>
            </a:r>
            <a:br>
              <a:rPr lang="en-US" dirty="0"/>
            </a:br>
            <a:r>
              <a:rPr lang="en-US" b="0" i="0" dirty="0">
                <a:effectLst/>
                <a:latin typeface="Times New Roman" panose="02020603050405020304" pitchFamily="18" charset="0"/>
              </a:rPr>
              <a:t>736 (2021).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b="0" i="0" dirty="0">
                <a:effectLst/>
                <a:latin typeface="Times New Roman" panose="02020603050405020304" pitchFamily="18" charset="0"/>
              </a:rPr>
              <a:t>V. </a:t>
            </a:r>
            <a:r>
              <a:rPr lang="fr-FR" b="0" i="0" dirty="0" err="1">
                <a:effectLst/>
                <a:latin typeface="Times New Roman" panose="02020603050405020304" pitchFamily="18" charset="0"/>
              </a:rPr>
              <a:t>Sulkosky</a:t>
            </a:r>
            <a:r>
              <a:rPr lang="fr-FR" b="0" i="0" dirty="0">
                <a:effectLst/>
                <a:latin typeface="Times New Roman" panose="02020603050405020304" pitchFamily="18" charset="0"/>
              </a:rPr>
              <a:t>, C. Peng, J. Chen, et al., Nature </a:t>
            </a:r>
            <a:r>
              <a:rPr lang="fr-FR" b="0" i="0" dirty="0" err="1">
                <a:effectLst/>
                <a:latin typeface="Times New Roman" panose="02020603050405020304" pitchFamily="18" charset="0"/>
              </a:rPr>
              <a:t>Physics</a:t>
            </a:r>
            <a:r>
              <a:rPr lang="fr-FR" b="0" i="0" dirty="0">
                <a:effectLst/>
                <a:latin typeface="Times New Roman" panose="02020603050405020304" pitchFamily="18" charset="0"/>
              </a:rPr>
              <a:t>,</a:t>
            </a:r>
            <a:br>
              <a:rPr lang="fr-FR" dirty="0"/>
            </a:br>
            <a:r>
              <a:rPr lang="fr-FR" b="0" i="0" dirty="0">
                <a:effectLst/>
                <a:latin typeface="Times New Roman" panose="02020603050405020304" pitchFamily="18" charset="0"/>
              </a:rPr>
              <a:t>17, 687 (2021).</a:t>
            </a:r>
            <a:endParaRPr lang="en-US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0" i="0" dirty="0">
                <a:effectLst/>
                <a:latin typeface="Times New Roman" panose="02020603050405020304" pitchFamily="18" charset="0"/>
              </a:rPr>
              <a:t>J. M. </a:t>
            </a:r>
            <a:r>
              <a:rPr lang="en-US" b="0" i="0" dirty="0" err="1">
                <a:effectLst/>
                <a:latin typeface="Times New Roman" panose="02020603050405020304" pitchFamily="18" charset="0"/>
              </a:rPr>
              <a:t>Alarcón</a:t>
            </a:r>
            <a:r>
              <a:rPr lang="en-US" b="0" i="0" dirty="0">
                <a:effectLst/>
                <a:latin typeface="Times New Roman" panose="02020603050405020304" pitchFamily="18" charset="0"/>
              </a:rPr>
              <a:t>, F. Hagelstein, V. </a:t>
            </a:r>
            <a:r>
              <a:rPr lang="en-US" b="0" i="0" dirty="0" err="1">
                <a:effectLst/>
                <a:latin typeface="Times New Roman" panose="02020603050405020304" pitchFamily="18" charset="0"/>
              </a:rPr>
              <a:t>Lensky</a:t>
            </a:r>
            <a:r>
              <a:rPr lang="en-US" b="0" i="0" dirty="0">
                <a:effectLst/>
                <a:latin typeface="Times New Roman" panose="02020603050405020304" pitchFamily="18" charset="0"/>
              </a:rPr>
              <a:t>, and V. </a:t>
            </a:r>
            <a:r>
              <a:rPr lang="en-US" b="0" i="0" dirty="0" err="1">
                <a:effectLst/>
                <a:latin typeface="Times New Roman" panose="02020603050405020304" pitchFamily="18" charset="0"/>
              </a:rPr>
              <a:t>Pasca</a:t>
            </a:r>
            <a:r>
              <a:rPr lang="en-US" b="0" i="0" dirty="0">
                <a:effectLst/>
                <a:latin typeface="Times New Roman" panose="02020603050405020304" pitchFamily="18" charset="0"/>
              </a:rPr>
              <a:t>-</a:t>
            </a:r>
            <a:br>
              <a:rPr lang="en-US" dirty="0"/>
            </a:br>
            <a:r>
              <a:rPr lang="en-US" b="0" i="0" dirty="0" err="1">
                <a:effectLst/>
                <a:latin typeface="Times New Roman" panose="02020603050405020304" pitchFamily="18" charset="0"/>
              </a:rPr>
              <a:t>lutsa</a:t>
            </a:r>
            <a:r>
              <a:rPr lang="en-US" b="0" i="0" dirty="0">
                <a:effectLst/>
                <a:latin typeface="Times New Roman" panose="02020603050405020304" pitchFamily="18" charset="0"/>
              </a:rPr>
              <a:t>, Phys. Rev. D, 102, 114026 (2020).</a:t>
            </a:r>
          </a:p>
          <a:p>
            <a:r>
              <a:rPr lang="de-DE" b="0" i="0" dirty="0">
                <a:effectLst/>
                <a:latin typeface="Times New Roman" panose="02020603050405020304" pitchFamily="18" charset="0"/>
              </a:rPr>
              <a:t>V. Bernard, E. Epelbaum, H. Krebs, and U.-G. Meissner,</a:t>
            </a:r>
            <a:br>
              <a:rPr lang="de-DE" dirty="0"/>
            </a:br>
            <a:r>
              <a:rPr lang="de-DE" b="0" i="0" dirty="0">
                <a:effectLst/>
                <a:latin typeface="Times New Roman" panose="02020603050405020304" pitchFamily="18" charset="0"/>
              </a:rPr>
              <a:t>Phys. Rev. D, 87, 054032 (2013).</a:t>
            </a:r>
          </a:p>
          <a:p>
            <a:r>
              <a:rPr lang="en-US" b="0" i="0" dirty="0">
                <a:effectLst/>
                <a:latin typeface="Times New Roman" panose="02020603050405020304" pitchFamily="18" charset="0"/>
              </a:rPr>
              <a:t>M. E. Christy and P. E. </a:t>
            </a:r>
            <a:r>
              <a:rPr lang="en-US" b="0" i="0" dirty="0" err="1">
                <a:effectLst/>
                <a:latin typeface="Times New Roman" panose="02020603050405020304" pitchFamily="18" charset="0"/>
              </a:rPr>
              <a:t>Bosted</a:t>
            </a:r>
            <a:r>
              <a:rPr lang="en-US" b="0" i="0" dirty="0">
                <a:effectLst/>
                <a:latin typeface="Times New Roman" panose="02020603050405020304" pitchFamily="18" charset="0"/>
              </a:rPr>
              <a:t>, Phys. Rev. C, 81, 055213</a:t>
            </a:r>
            <a:br>
              <a:rPr lang="en-US" dirty="0"/>
            </a:br>
            <a:r>
              <a:rPr lang="en-US" b="0" i="0" dirty="0">
                <a:effectLst/>
                <a:latin typeface="Times New Roman" panose="02020603050405020304" pitchFamily="18" charset="0"/>
              </a:rPr>
              <a:t>(2010).</a:t>
            </a:r>
          </a:p>
          <a:p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J. Alcorn et al. Basic Instrumentation for Hall A at Jefferson Lab.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Instrum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Meth., A522:294–346, 2004.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F5AC2D-537C-001E-AE0A-1C08D565A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0723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66E42-3A79-E52F-4359-8106285BD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Slide: Gamma0</a:t>
            </a:r>
          </a:p>
        </p:txBody>
      </p:sp>
      <p:pic>
        <p:nvPicPr>
          <p:cNvPr id="6" name="Content Placeholder 5" descr="A picture containing text, screenshot, line, parallel&#10;&#10;Description automatically generated">
            <a:extLst>
              <a:ext uri="{FF2B5EF4-FFF2-40B4-BE49-F238E27FC236}">
                <a16:creationId xmlns:a16="http://schemas.microsoft.com/office/drawing/2014/main" id="{E3346EF9-8C35-0DF2-1B40-4E7B7BA9D6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94" y="1622055"/>
            <a:ext cx="6315216" cy="4736412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F3AFB6-6587-2641-B602-D06ED0DE5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26</a:t>
            </a:fld>
            <a:endParaRPr lang="en-US"/>
          </a:p>
        </p:txBody>
      </p:sp>
      <p:sp>
        <p:nvSpPr>
          <p:cNvPr id="7" name="Preliminary">
            <a:extLst>
              <a:ext uri="{FF2B5EF4-FFF2-40B4-BE49-F238E27FC236}">
                <a16:creationId xmlns:a16="http://schemas.microsoft.com/office/drawing/2014/main" id="{89AC006F-E9B4-B8AD-A47E-4CD3FEA646C0}"/>
              </a:ext>
            </a:extLst>
          </p:cNvPr>
          <p:cNvSpPr txBox="1"/>
          <p:nvPr/>
        </p:nvSpPr>
        <p:spPr>
          <a:xfrm>
            <a:off x="211042" y="2404041"/>
            <a:ext cx="376322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3600" b="1">
                <a:ln w="16328">
                  <a:solidFill>
                    <a:srgbClr val="000000">
                      <a:alpha val="25000"/>
                    </a:srgbClr>
                  </a:solidFill>
                </a:ln>
                <a:solidFill>
                  <a:srgbClr val="3366FF">
                    <a:alpha val="25000"/>
                  </a:srgbClr>
                </a:solidFill>
                <a:effectLst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z="1800" dirty="0">
                <a:solidFill>
                  <a:schemeClr val="tx1">
                    <a:alpha val="83000"/>
                  </a:schemeClr>
                </a:solidFill>
                <a:effectLst>
                  <a:glow rad="88900">
                    <a:schemeClr val="tx1">
                      <a:alpha val="40000"/>
                    </a:schemeClr>
                  </a:glow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  <a:endParaRPr sz="1800" dirty="0">
              <a:solidFill>
                <a:schemeClr val="tx1">
                  <a:alpha val="83000"/>
                </a:schemeClr>
              </a:solidFill>
              <a:effectLst>
                <a:glow rad="88900">
                  <a:schemeClr val="tx1">
                    <a:alpha val="40000"/>
                  </a:schemeClr>
                </a:glow>
                <a:outerShdw blurRad="38100" dist="20320" dir="1800000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9534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66E42-3A79-E52F-4359-8106285BD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Slide: Schwinger Sum Rule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3346EF9-8C35-0DF2-1B40-4E7B7BA9D6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894" y="1622055"/>
            <a:ext cx="6315216" cy="4736412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F3AFB6-6587-2641-B602-D06ED0DE5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27</a:t>
            </a:fld>
            <a:endParaRPr lang="en-US"/>
          </a:p>
        </p:txBody>
      </p:sp>
      <p:sp>
        <p:nvSpPr>
          <p:cNvPr id="3" name="Preliminary">
            <a:extLst>
              <a:ext uri="{FF2B5EF4-FFF2-40B4-BE49-F238E27FC236}">
                <a16:creationId xmlns:a16="http://schemas.microsoft.com/office/drawing/2014/main" id="{D9118BD4-28D3-78FC-BD54-7B55244EA68F}"/>
              </a:ext>
            </a:extLst>
          </p:cNvPr>
          <p:cNvSpPr txBox="1"/>
          <p:nvPr/>
        </p:nvSpPr>
        <p:spPr>
          <a:xfrm>
            <a:off x="1761235" y="2368323"/>
            <a:ext cx="376322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3600" b="1">
                <a:ln w="16328">
                  <a:solidFill>
                    <a:srgbClr val="000000">
                      <a:alpha val="25000"/>
                    </a:srgbClr>
                  </a:solidFill>
                </a:ln>
                <a:solidFill>
                  <a:srgbClr val="3366FF">
                    <a:alpha val="25000"/>
                  </a:srgbClr>
                </a:solidFill>
                <a:effectLst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z="1800" dirty="0">
                <a:solidFill>
                  <a:schemeClr val="tx1">
                    <a:alpha val="83000"/>
                  </a:schemeClr>
                </a:solidFill>
                <a:effectLst>
                  <a:glow rad="88900">
                    <a:schemeClr val="tx1">
                      <a:alpha val="40000"/>
                    </a:schemeClr>
                  </a:glow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  <a:endParaRPr sz="1800" dirty="0">
              <a:solidFill>
                <a:schemeClr val="tx1">
                  <a:alpha val="83000"/>
                </a:schemeClr>
              </a:solidFill>
              <a:effectLst>
                <a:glow rad="88900">
                  <a:schemeClr val="tx1">
                    <a:alpha val="40000"/>
                  </a:schemeClr>
                </a:glow>
                <a:outerShdw blurRad="38100" dist="20320" dir="1800000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1737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B6C6098B-CF1B-C38F-C390-E29F1414D1D0}"/>
              </a:ext>
            </a:extLst>
          </p:cNvPr>
          <p:cNvSpPr/>
          <p:nvPr/>
        </p:nvSpPr>
        <p:spPr>
          <a:xfrm>
            <a:off x="8444067" y="2320324"/>
            <a:ext cx="3146747" cy="251381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68B50CB-8FD2-CACD-45D0-63E1FFFD3738}"/>
              </a:ext>
            </a:extLst>
          </p:cNvPr>
          <p:cNvGrpSpPr>
            <a:grpSpLocks/>
          </p:cNvGrpSpPr>
          <p:nvPr/>
        </p:nvGrpSpPr>
        <p:grpSpPr bwMode="auto">
          <a:xfrm rot="9526355" flipH="1">
            <a:off x="2792900" y="5734092"/>
            <a:ext cx="1882775" cy="0"/>
            <a:chOff x="1392" y="1488"/>
            <a:chExt cx="1584" cy="0"/>
          </a:xfrm>
        </p:grpSpPr>
        <p:sp>
          <p:nvSpPr>
            <p:cNvPr id="35" name="Line 16">
              <a:extLst>
                <a:ext uri="{FF2B5EF4-FFF2-40B4-BE49-F238E27FC236}">
                  <a16:creationId xmlns:a16="http://schemas.microsoft.com/office/drawing/2014/main" id="{B2A8A6A4-FBC5-2740-750B-258954289B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6" name="Line 17">
              <a:extLst>
                <a:ext uri="{FF2B5EF4-FFF2-40B4-BE49-F238E27FC236}">
                  <a16:creationId xmlns:a16="http://schemas.microsoft.com/office/drawing/2014/main" id="{A8FCCC0D-5279-98FE-CF59-6C7BCD07E6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01A7C30-EB50-B1E0-D544-6F91176145A6}"/>
              </a:ext>
            </a:extLst>
          </p:cNvPr>
          <p:cNvGrpSpPr>
            <a:grpSpLocks/>
          </p:cNvGrpSpPr>
          <p:nvPr/>
        </p:nvGrpSpPr>
        <p:grpSpPr bwMode="auto">
          <a:xfrm rot="9526355" flipH="1">
            <a:off x="2872674" y="5965073"/>
            <a:ext cx="1882775" cy="0"/>
            <a:chOff x="1392" y="1488"/>
            <a:chExt cx="1584" cy="0"/>
          </a:xfrm>
        </p:grpSpPr>
        <p:sp>
          <p:nvSpPr>
            <p:cNvPr id="38" name="Line 16">
              <a:extLst>
                <a:ext uri="{FF2B5EF4-FFF2-40B4-BE49-F238E27FC236}">
                  <a16:creationId xmlns:a16="http://schemas.microsoft.com/office/drawing/2014/main" id="{A14D9C13-6E88-D8E3-DBF8-43CE14E458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9" name="Line 17">
              <a:extLst>
                <a:ext uri="{FF2B5EF4-FFF2-40B4-BE49-F238E27FC236}">
                  <a16:creationId xmlns:a16="http://schemas.microsoft.com/office/drawing/2014/main" id="{47F92A5E-79AB-A953-3E2D-93C260CB07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8221F66-222A-232C-4AD3-81B308CBC566}"/>
              </a:ext>
            </a:extLst>
          </p:cNvPr>
          <p:cNvGrpSpPr>
            <a:grpSpLocks/>
          </p:cNvGrpSpPr>
          <p:nvPr/>
        </p:nvGrpSpPr>
        <p:grpSpPr bwMode="auto">
          <a:xfrm rot="9526355" flipH="1">
            <a:off x="2952447" y="6190431"/>
            <a:ext cx="1882775" cy="0"/>
            <a:chOff x="1392" y="1488"/>
            <a:chExt cx="1584" cy="0"/>
          </a:xfrm>
        </p:grpSpPr>
        <p:sp>
          <p:nvSpPr>
            <p:cNvPr id="41" name="Line 16">
              <a:extLst>
                <a:ext uri="{FF2B5EF4-FFF2-40B4-BE49-F238E27FC236}">
                  <a16:creationId xmlns:a16="http://schemas.microsoft.com/office/drawing/2014/main" id="{5B551D15-6E82-89CC-4EE8-015C042D08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2" name="Line 17">
              <a:extLst>
                <a:ext uri="{FF2B5EF4-FFF2-40B4-BE49-F238E27FC236}">
                  <a16:creationId xmlns:a16="http://schemas.microsoft.com/office/drawing/2014/main" id="{7A818415-DD52-47D7-E723-85B274509F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25" name="Freeform 10">
            <a:extLst>
              <a:ext uri="{FF2B5EF4-FFF2-40B4-BE49-F238E27FC236}">
                <a16:creationId xmlns:a16="http://schemas.microsoft.com/office/drawing/2014/main" id="{2C5E3B68-31B6-F168-B29F-0EEE882EDDD6}"/>
              </a:ext>
            </a:extLst>
          </p:cNvPr>
          <p:cNvSpPr>
            <a:spLocks/>
          </p:cNvSpPr>
          <p:nvPr/>
        </p:nvSpPr>
        <p:spPr bwMode="auto">
          <a:xfrm rot="5400000" flipH="1">
            <a:off x="4167661" y="4064456"/>
            <a:ext cx="2065338" cy="173037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D3CA31-30C2-36DB-C1B9-593E18FB6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9277519" cy="706964"/>
          </a:xfrm>
        </p:spPr>
        <p:txBody>
          <a:bodyPr>
            <a:normAutofit/>
          </a:bodyPr>
          <a:lstStyle/>
          <a:p>
            <a:r>
              <a:rPr lang="en-US" sz="3600" dirty="0"/>
              <a:t>Electron-Proton Scattering Formulation</a:t>
            </a:r>
            <a:endParaRPr lang="en-US" sz="3600" baseline="30000" dirty="0"/>
          </a:p>
        </p:txBody>
      </p:sp>
      <p:sp>
        <p:nvSpPr>
          <p:cNvPr id="66" name="Content Placeholder 2">
            <a:extLst>
              <a:ext uri="{FF2B5EF4-FFF2-40B4-BE49-F238E27FC236}">
                <a16:creationId xmlns:a16="http://schemas.microsoft.com/office/drawing/2014/main" id="{EB35B1D0-C9C8-DFB0-F12E-46CA120C4B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569" y="2320324"/>
            <a:ext cx="2707048" cy="414476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Goal: study the proton’s spin structure and understand QCD in the regime where quark-gluon correlations are significant</a:t>
            </a:r>
          </a:p>
          <a:p>
            <a:endParaRPr lang="en-US" dirty="0"/>
          </a:p>
          <a:p>
            <a:r>
              <a:rPr lang="en-US" dirty="0"/>
              <a:t>Inclusive electron scattering measurement</a:t>
            </a:r>
          </a:p>
          <a:p>
            <a:endParaRPr lang="en-US" u="sng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0736D8-E689-B241-48B4-F464E5CCE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C551C39-ED83-D72A-756C-E1E30896BF25}"/>
              </a:ext>
            </a:extLst>
          </p:cNvPr>
          <p:cNvGrpSpPr>
            <a:grpSpLocks/>
          </p:cNvGrpSpPr>
          <p:nvPr/>
        </p:nvGrpSpPr>
        <p:grpSpPr bwMode="auto">
          <a:xfrm rot="9526355" flipH="1">
            <a:off x="5064140" y="2783138"/>
            <a:ext cx="1882775" cy="0"/>
            <a:chOff x="1392" y="1488"/>
            <a:chExt cx="1584" cy="0"/>
          </a:xfrm>
        </p:grpSpPr>
        <p:sp>
          <p:nvSpPr>
            <p:cNvPr id="30" name="Line 16">
              <a:extLst>
                <a:ext uri="{FF2B5EF4-FFF2-40B4-BE49-F238E27FC236}">
                  <a16:creationId xmlns:a16="http://schemas.microsoft.com/office/drawing/2014/main" id="{CA69A269-92FC-834A-5925-1EFCECDE09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57150">
              <a:solidFill>
                <a:srgbClr val="FFC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1" name="Line 17">
              <a:extLst>
                <a:ext uri="{FF2B5EF4-FFF2-40B4-BE49-F238E27FC236}">
                  <a16:creationId xmlns:a16="http://schemas.microsoft.com/office/drawing/2014/main" id="{FF8C6401-F2BF-B42C-9277-31FF7CD6FC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571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32FAD0C-A07D-AFE8-7333-764C892A0DA0}"/>
              </a:ext>
            </a:extLst>
          </p:cNvPr>
          <p:cNvGrpSpPr>
            <a:grpSpLocks/>
          </p:cNvGrpSpPr>
          <p:nvPr/>
        </p:nvGrpSpPr>
        <p:grpSpPr bwMode="auto">
          <a:xfrm rot="1200000">
            <a:off x="3339763" y="2796332"/>
            <a:ext cx="1882775" cy="0"/>
            <a:chOff x="1392" y="1488"/>
            <a:chExt cx="1584" cy="0"/>
          </a:xfrm>
        </p:grpSpPr>
        <p:sp>
          <p:nvSpPr>
            <p:cNvPr id="28" name="Line 19">
              <a:extLst>
                <a:ext uri="{FF2B5EF4-FFF2-40B4-BE49-F238E27FC236}">
                  <a16:creationId xmlns:a16="http://schemas.microsoft.com/office/drawing/2014/main" id="{4193973E-2FC7-70F8-8D94-B1729546F7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57150">
              <a:solidFill>
                <a:srgbClr val="FFC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9" name="Line 20">
              <a:extLst>
                <a:ext uri="{FF2B5EF4-FFF2-40B4-BE49-F238E27FC236}">
                  <a16:creationId xmlns:a16="http://schemas.microsoft.com/office/drawing/2014/main" id="{A2F48B92-1BD6-B78B-3273-CB44A39304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57150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EE7273B-832F-AE6F-1479-2435810BBF8E}"/>
              </a:ext>
            </a:extLst>
          </p:cNvPr>
          <p:cNvSpPr txBox="1"/>
          <p:nvPr/>
        </p:nvSpPr>
        <p:spPr>
          <a:xfrm>
            <a:off x="2857496" y="2149901"/>
            <a:ext cx="10215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Amasis MT Pro Medium" panose="02040604050005020304" pitchFamily="18" charset="0"/>
              </a:rPr>
              <a:t>e</a:t>
            </a:r>
            <a:r>
              <a:rPr lang="en-US" sz="3200" b="1" baseline="30000" dirty="0">
                <a:solidFill>
                  <a:srgbClr val="FFC000"/>
                </a:solidFill>
                <a:latin typeface="Amasis MT Pro Medium" panose="02040604050005020304" pitchFamily="18" charset="0"/>
              </a:rPr>
              <a:t>-</a:t>
            </a:r>
            <a:endParaRPr lang="en-US" sz="3200" b="1" dirty="0">
              <a:solidFill>
                <a:srgbClr val="FFC000"/>
              </a:solidFill>
              <a:latin typeface="Amasis MT Pro Medium" panose="020406040500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95AF99B-EFDF-7FAB-256E-0A197134B1E1}"/>
              </a:ext>
            </a:extLst>
          </p:cNvPr>
          <p:cNvSpPr txBox="1"/>
          <p:nvPr/>
        </p:nvSpPr>
        <p:spPr>
          <a:xfrm>
            <a:off x="6897243" y="2081480"/>
            <a:ext cx="10215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Amasis MT Pro Medium" panose="02040604050005020304" pitchFamily="18" charset="0"/>
              </a:rPr>
              <a:t>e</a:t>
            </a:r>
            <a:r>
              <a:rPr lang="en-US" sz="3200" b="1" baseline="30000" dirty="0">
                <a:solidFill>
                  <a:srgbClr val="FFC000"/>
                </a:solidFill>
                <a:latin typeface="Amasis MT Pro Medium" panose="02040604050005020304" pitchFamily="18" charset="0"/>
              </a:rPr>
              <a:t>-</a:t>
            </a:r>
            <a:endParaRPr lang="en-US" sz="3200" b="1" dirty="0">
              <a:solidFill>
                <a:srgbClr val="FFC000"/>
              </a:solidFill>
              <a:latin typeface="Amasis MT Pro Medium" panose="020406040500050203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0C50E16-E1DE-A33F-A195-3C26662267F9}"/>
              </a:ext>
            </a:extLst>
          </p:cNvPr>
          <p:cNvSpPr txBox="1"/>
          <p:nvPr/>
        </p:nvSpPr>
        <p:spPr>
          <a:xfrm>
            <a:off x="4689551" y="3674230"/>
            <a:ext cx="10215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b="1" i="0" dirty="0">
                <a:effectLst/>
                <a:latin typeface="Times New Roman" panose="02020603050405020304" pitchFamily="18" charset="0"/>
                <a:ea typeface="Kigelia" panose="020B0502040204020203" pitchFamily="34" charset="0"/>
                <a:cs typeface="Times New Roman" panose="02020603050405020304" pitchFamily="18" charset="0"/>
              </a:rPr>
              <a:t>γ</a:t>
            </a:r>
            <a:endParaRPr lang="en-US" sz="3200" b="1" dirty="0">
              <a:latin typeface="Times New Roman" panose="02020603050405020304" pitchFamily="18" charset="0"/>
              <a:ea typeface="Kigelia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E3F8CF4-8C56-1032-4285-05EF8F09982D}"/>
              </a:ext>
            </a:extLst>
          </p:cNvPr>
          <p:cNvSpPr txBox="1"/>
          <p:nvPr/>
        </p:nvSpPr>
        <p:spPr>
          <a:xfrm>
            <a:off x="2952052" y="5267644"/>
            <a:ext cx="10215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Amasis MT Pro Medium" panose="02040604050005020304" pitchFamily="18" charset="0"/>
              </a:rPr>
              <a:t>p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55491CE-B589-4A38-212A-9D716C9CA256}"/>
              </a:ext>
            </a:extLst>
          </p:cNvPr>
          <p:cNvGrpSpPr>
            <a:grpSpLocks/>
          </p:cNvGrpSpPr>
          <p:nvPr/>
        </p:nvGrpSpPr>
        <p:grpSpPr bwMode="auto">
          <a:xfrm rot="8773726" flipH="1">
            <a:off x="5454959" y="4699240"/>
            <a:ext cx="1882775" cy="0"/>
            <a:chOff x="1392" y="1488"/>
            <a:chExt cx="1584" cy="0"/>
          </a:xfrm>
        </p:grpSpPr>
        <p:sp>
          <p:nvSpPr>
            <p:cNvPr id="46" name="Line 16">
              <a:extLst>
                <a:ext uri="{FF2B5EF4-FFF2-40B4-BE49-F238E27FC236}">
                  <a16:creationId xmlns:a16="http://schemas.microsoft.com/office/drawing/2014/main" id="{7A96A7B9-6A24-1C9F-E9AB-D2B7F66E2E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7" name="Line 17">
              <a:extLst>
                <a:ext uri="{FF2B5EF4-FFF2-40B4-BE49-F238E27FC236}">
                  <a16:creationId xmlns:a16="http://schemas.microsoft.com/office/drawing/2014/main" id="{0744C43E-C7F2-C7A7-A6CB-0BA21BC827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2F545E3-BD61-A7AC-1009-1B66455C7406}"/>
              </a:ext>
            </a:extLst>
          </p:cNvPr>
          <p:cNvGrpSpPr>
            <a:grpSpLocks/>
          </p:cNvGrpSpPr>
          <p:nvPr/>
        </p:nvGrpSpPr>
        <p:grpSpPr bwMode="auto">
          <a:xfrm rot="10398292" flipH="1">
            <a:off x="5570996" y="5250439"/>
            <a:ext cx="1882775" cy="0"/>
            <a:chOff x="1392" y="1488"/>
            <a:chExt cx="1584" cy="0"/>
          </a:xfrm>
        </p:grpSpPr>
        <p:sp>
          <p:nvSpPr>
            <p:cNvPr id="52" name="Line 16">
              <a:extLst>
                <a:ext uri="{FF2B5EF4-FFF2-40B4-BE49-F238E27FC236}">
                  <a16:creationId xmlns:a16="http://schemas.microsoft.com/office/drawing/2014/main" id="{91A6CB4D-5FFE-0847-B96E-C75534F236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3" name="Line 17">
              <a:extLst>
                <a:ext uri="{FF2B5EF4-FFF2-40B4-BE49-F238E27FC236}">
                  <a16:creationId xmlns:a16="http://schemas.microsoft.com/office/drawing/2014/main" id="{865740A5-8C0C-6316-74BF-09F1291A4D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B7D1C57-5BAD-F7BB-F24C-D0A055490109}"/>
              </a:ext>
            </a:extLst>
          </p:cNvPr>
          <p:cNvGrpSpPr>
            <a:grpSpLocks/>
          </p:cNvGrpSpPr>
          <p:nvPr/>
        </p:nvGrpSpPr>
        <p:grpSpPr bwMode="auto">
          <a:xfrm rot="11696639" flipH="1">
            <a:off x="5413773" y="5916684"/>
            <a:ext cx="1882775" cy="0"/>
            <a:chOff x="1392" y="1488"/>
            <a:chExt cx="1584" cy="0"/>
          </a:xfrm>
        </p:grpSpPr>
        <p:sp>
          <p:nvSpPr>
            <p:cNvPr id="55" name="Line 16">
              <a:extLst>
                <a:ext uri="{FF2B5EF4-FFF2-40B4-BE49-F238E27FC236}">
                  <a16:creationId xmlns:a16="http://schemas.microsoft.com/office/drawing/2014/main" id="{A0386D8D-DC0F-57C5-68A6-0251B9565E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6" name="Line 17">
              <a:extLst>
                <a:ext uri="{FF2B5EF4-FFF2-40B4-BE49-F238E27FC236}">
                  <a16:creationId xmlns:a16="http://schemas.microsoft.com/office/drawing/2014/main" id="{951E865E-6098-E6A8-C5FE-AE45AF79D6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81DD21B-0DA7-BB28-0F3E-04CB0870BBFF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5496309" y="5526575"/>
            <a:ext cx="1882775" cy="0"/>
            <a:chOff x="1392" y="1488"/>
            <a:chExt cx="1584" cy="0"/>
          </a:xfrm>
        </p:grpSpPr>
        <p:sp>
          <p:nvSpPr>
            <p:cNvPr id="58" name="Line 16">
              <a:extLst>
                <a:ext uri="{FF2B5EF4-FFF2-40B4-BE49-F238E27FC236}">
                  <a16:creationId xmlns:a16="http://schemas.microsoft.com/office/drawing/2014/main" id="{AB4B949D-8930-5B6E-7156-D960ECA073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9" name="Line 17">
              <a:extLst>
                <a:ext uri="{FF2B5EF4-FFF2-40B4-BE49-F238E27FC236}">
                  <a16:creationId xmlns:a16="http://schemas.microsoft.com/office/drawing/2014/main" id="{A858B628-FB59-A6F4-E19D-59E94DAC93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61" name="Right Brace 60">
            <a:extLst>
              <a:ext uri="{FF2B5EF4-FFF2-40B4-BE49-F238E27FC236}">
                <a16:creationId xmlns:a16="http://schemas.microsoft.com/office/drawing/2014/main" id="{DDD96EA4-A7FA-6DB1-75FD-36C955E5933A}"/>
              </a:ext>
            </a:extLst>
          </p:cNvPr>
          <p:cNvSpPr/>
          <p:nvPr/>
        </p:nvSpPr>
        <p:spPr>
          <a:xfrm>
            <a:off x="7379084" y="4014788"/>
            <a:ext cx="479041" cy="2330569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2C31A25-43C4-C3CD-DEF5-C5C2F8F96B64}"/>
              </a:ext>
            </a:extLst>
          </p:cNvPr>
          <p:cNvSpPr txBox="1"/>
          <p:nvPr/>
        </p:nvSpPr>
        <p:spPr>
          <a:xfrm>
            <a:off x="7972500" y="4887684"/>
            <a:ext cx="10215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masis MT Pro Medium" panose="02040604050005020304" pitchFamily="18" charset="0"/>
              </a:rPr>
              <a:t>X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67EF733-09DC-39F8-3000-7DE0B2C50122}"/>
              </a:ext>
            </a:extLst>
          </p:cNvPr>
          <p:cNvSpPr/>
          <p:nvPr/>
        </p:nvSpPr>
        <p:spPr>
          <a:xfrm>
            <a:off x="4524499" y="4803568"/>
            <a:ext cx="1282535" cy="1282535"/>
          </a:xfrm>
          <a:prstGeom prst="ellips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" name="pasted-image.pdf" descr="pasted-image.pdf">
            <a:extLst>
              <a:ext uri="{FF2B5EF4-FFF2-40B4-BE49-F238E27FC236}">
                <a16:creationId xmlns:a16="http://schemas.microsoft.com/office/drawing/2014/main" id="{744091AD-5238-D0E5-7427-D711A2F38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3690" y="2459478"/>
            <a:ext cx="2807499" cy="2200892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9EC9560-0AFC-A3B9-5D25-2925C48433E0}"/>
              </a:ext>
            </a:extLst>
          </p:cNvPr>
          <p:cNvSpPr txBox="1"/>
          <p:nvPr/>
        </p:nvSpPr>
        <p:spPr>
          <a:xfrm>
            <a:off x="4099354" y="2167575"/>
            <a:ext cx="1021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masis MT Pro Medium" panose="02040604050005020304" pitchFamily="18" charset="0"/>
              </a:rPr>
              <a:t>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B3BDD9-A6D8-1032-F165-2BFDAB8E62D3}"/>
              </a:ext>
            </a:extLst>
          </p:cNvPr>
          <p:cNvSpPr txBox="1"/>
          <p:nvPr/>
        </p:nvSpPr>
        <p:spPr>
          <a:xfrm>
            <a:off x="5861197" y="2121927"/>
            <a:ext cx="1021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masis MT Pro Medium" panose="02040604050005020304" pitchFamily="18" charset="0"/>
              </a:rPr>
              <a:t>E’</a:t>
            </a:r>
          </a:p>
        </p:txBody>
      </p:sp>
    </p:spTree>
    <p:extLst>
      <p:ext uri="{BB962C8B-B14F-4D97-AF65-F5344CB8AC3E}">
        <p14:creationId xmlns:p14="http://schemas.microsoft.com/office/powerpoint/2010/main" val="2048127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CA31-30C2-36DB-C1B9-593E18FB6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9277519" cy="706964"/>
          </a:xfrm>
        </p:spPr>
        <p:txBody>
          <a:bodyPr>
            <a:noAutofit/>
          </a:bodyPr>
          <a:lstStyle/>
          <a:p>
            <a:r>
              <a:rPr lang="en-US" sz="3600" dirty="0"/>
              <a:t>Cross section can be decomposed into Form Factors &amp; Structure Functions</a:t>
            </a:r>
            <a:endParaRPr lang="en-US" sz="3600" baseline="300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D779651-1CB2-9153-19CD-044EDBB27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506" y="2428103"/>
            <a:ext cx="8825659" cy="4222689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Elastic Scattering: target remains in ground state</a:t>
            </a:r>
            <a:br>
              <a:rPr lang="en-US" dirty="0"/>
            </a:br>
            <a:br>
              <a:rPr lang="en-US" dirty="0"/>
            </a:br>
            <a:endParaRPr lang="en-US" dirty="0"/>
          </a:p>
          <a:p>
            <a:pPr marL="0" indent="0">
              <a:buNone/>
            </a:pPr>
            <a:br>
              <a:rPr lang="en-US" dirty="0"/>
            </a:br>
            <a:br>
              <a:rPr lang="en-US" dirty="0"/>
            </a:br>
            <a:r>
              <a:rPr lang="en-US" dirty="0"/>
              <a:t>	</a:t>
            </a:r>
            <a:r>
              <a:rPr lang="en-US" b="1" dirty="0"/>
              <a:t>Form factors G</a:t>
            </a:r>
            <a:r>
              <a:rPr lang="en-US" b="1" baseline="-25000" dirty="0"/>
              <a:t>e</a:t>
            </a:r>
            <a:r>
              <a:rPr lang="en-US" b="1" dirty="0"/>
              <a:t> and G</a:t>
            </a:r>
            <a:r>
              <a:rPr lang="en-US" b="1" baseline="-25000" dirty="0"/>
              <a:t>m</a:t>
            </a:r>
            <a:r>
              <a:rPr lang="en-US" b="1" dirty="0"/>
              <a:t> describe electric and magnetic distribution</a:t>
            </a:r>
          </a:p>
          <a:p>
            <a:r>
              <a:rPr lang="en-US" dirty="0"/>
              <a:t>Inelastic Scattering: target is excited by interaction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	Structure functions F</a:t>
            </a:r>
            <a:r>
              <a:rPr lang="en-US" b="1" baseline="-25000" dirty="0"/>
              <a:t>1</a:t>
            </a:r>
            <a:r>
              <a:rPr lang="en-US" b="1" dirty="0"/>
              <a:t> and F</a:t>
            </a:r>
            <a:r>
              <a:rPr lang="en-US" b="1" baseline="-25000" dirty="0"/>
              <a:t>2</a:t>
            </a:r>
            <a:r>
              <a:rPr lang="en-US" b="1" dirty="0"/>
              <a:t> describe quark-gluon distribution</a:t>
            </a:r>
          </a:p>
          <a:p>
            <a:r>
              <a:rPr lang="en-US" dirty="0"/>
              <a:t>Inelastic Scattering </a:t>
            </a:r>
            <a:r>
              <a:rPr lang="en-US" u="sng" dirty="0"/>
              <a:t>with polarized beam &amp; target:</a:t>
            </a:r>
          </a:p>
          <a:p>
            <a:endParaRPr lang="en-US" u="sng" dirty="0"/>
          </a:p>
          <a:p>
            <a:endParaRPr lang="en-US" u="sng" dirty="0"/>
          </a:p>
          <a:p>
            <a:pPr marL="457200" lvl="1" indent="0">
              <a:buNone/>
            </a:pPr>
            <a:r>
              <a:rPr lang="en-US" sz="1800" b="1" dirty="0"/>
              <a:t>g</a:t>
            </a:r>
            <a:r>
              <a:rPr lang="en-US" sz="1800" b="1" baseline="-25000" dirty="0"/>
              <a:t>1 </a:t>
            </a:r>
            <a:r>
              <a:rPr lang="en-US" sz="1800" b="1" dirty="0"/>
              <a:t>and g</a:t>
            </a:r>
            <a:r>
              <a:rPr lang="en-US" sz="1800" b="1" baseline="-25000" dirty="0"/>
              <a:t>2</a:t>
            </a:r>
            <a:r>
              <a:rPr lang="en-US" sz="1800" b="1" dirty="0"/>
              <a:t> describe spin distribution &amp; quark-gluon correlations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0736D8-E689-B241-48B4-F464E5CCE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4</a:t>
            </a:fld>
            <a:endParaRPr lang="en-US" dirty="0"/>
          </a:p>
        </p:txBody>
      </p:sp>
      <p:pic>
        <p:nvPicPr>
          <p:cNvPr id="8" name="pasted-image.pdf" descr="pasted-image.pdf">
            <a:extLst>
              <a:ext uri="{FF2B5EF4-FFF2-40B4-BE49-F238E27FC236}">
                <a16:creationId xmlns:a16="http://schemas.microsoft.com/office/drawing/2014/main" id="{B928AFAA-7689-2071-4C00-4F83CDBCE3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344" y="2873544"/>
            <a:ext cx="4928369" cy="4844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latex-image-1.pdf" descr="latex-image-1.pdf">
            <a:extLst>
              <a:ext uri="{FF2B5EF4-FFF2-40B4-BE49-F238E27FC236}">
                <a16:creationId xmlns:a16="http://schemas.microsoft.com/office/drawing/2014/main" id="{BC9D489D-1C6B-D7DF-D359-D48833C00F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045" y="4287811"/>
            <a:ext cx="4405027" cy="50327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14" name="latex-image-1.pdf" descr="latex-image-1.pdf">
            <a:extLst>
              <a:ext uri="{FF2B5EF4-FFF2-40B4-BE49-F238E27FC236}">
                <a16:creationId xmlns:a16="http://schemas.microsoft.com/office/drawing/2014/main" id="{1484ED37-6877-13AA-2286-F0F724ED3F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250" y="5687712"/>
            <a:ext cx="6083882" cy="5208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XS.pdf" descr="XS.pdf">
            <a:extLst>
              <a:ext uri="{FF2B5EF4-FFF2-40B4-BE49-F238E27FC236}">
                <a16:creationId xmlns:a16="http://schemas.microsoft.com/office/drawing/2014/main" id="{5A0E366D-99AB-B909-BCB2-189A490100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5414" y="2648928"/>
            <a:ext cx="4785563" cy="414011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712369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2713E-A21A-142F-4F9F-3DDF0D5F4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Spin Structure contributes to Hyperfine Splitting of Hydrogen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BA5C5-8202-CBF8-A6C6-A34FFCE52F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962" y="2396691"/>
            <a:ext cx="4791696" cy="2269781"/>
          </a:xfrm>
        </p:spPr>
        <p:txBody>
          <a:bodyPr>
            <a:normAutofit fontScale="7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See Carl Carlson’s previous talk…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Uncertainty in theoretical calculations of Hyperfine splitting is presently dominated by proton structure term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Requires experimental constraint from spin structure functions!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E1C5E5-ED37-2B9A-2A14-24E81A79B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0A1F49-B48E-4CE8-204A-3D276D4D3C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8037" y="2217849"/>
            <a:ext cx="6527334" cy="21025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21D8E3A-8FF7-E734-9AEF-32B0754E3B3E}"/>
              </a:ext>
            </a:extLst>
          </p:cNvPr>
          <p:cNvSpPr txBox="1"/>
          <p:nvPr/>
        </p:nvSpPr>
        <p:spPr>
          <a:xfrm>
            <a:off x="7574579" y="4226633"/>
            <a:ext cx="3808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A. </a:t>
            </a:r>
            <a:r>
              <a:rPr lang="en-US" sz="1400" b="1" dirty="0" err="1"/>
              <a:t>Antognini</a:t>
            </a:r>
            <a:r>
              <a:rPr lang="en-US" sz="1400" b="1" dirty="0"/>
              <a:t>, F. Hagelstein, and V. </a:t>
            </a:r>
            <a:r>
              <a:rPr lang="en-US" sz="1400" b="1" dirty="0" err="1"/>
              <a:t>Pascalutsa</a:t>
            </a:r>
            <a:r>
              <a:rPr lang="en-US" sz="1400" b="1" dirty="0"/>
              <a:t> (2022)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57EE9C3-0B80-9828-AB43-58AC01DC59DE}"/>
                  </a:ext>
                </a:extLst>
              </p:cNvPr>
              <p:cNvSpPr txBox="1"/>
              <p:nvPr/>
            </p:nvSpPr>
            <p:spPr>
              <a:xfrm>
                <a:off x="-1211058" y="4882707"/>
                <a:ext cx="6193254" cy="5533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𝑛𝑆</m:t>
                          </m:r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h𝑓𝑠</m:t>
                          </m:r>
                        </m:sub>
                        <m:sup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sz="1600" i="0">
                              <a:latin typeface="Cambria Math" panose="02040503050406030204" pitchFamily="18" charset="0"/>
                            </a:rPr>
                            <m:t>γ</m:t>
                          </m:r>
                        </m:sup>
                      </m:sSubSup>
                      <m:r>
                        <a:rPr lang="en-US" sz="1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i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sub>
                          </m:sSub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i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𝑟𝑒𝑐𝑜𝑖𝑙</m:t>
                              </m:r>
                            </m:sub>
                          </m:sSub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𝚫</m:t>
                              </m:r>
                            </m:e>
                            <m:sub>
                              <m:r>
                                <a:rPr lang="en-US" sz="1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𝒑𝒐𝒍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57EE9C3-0B80-9828-AB43-58AC01DC59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11058" y="4882707"/>
                <a:ext cx="6193254" cy="55335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6651A78-FFA4-4868-7C24-A3682C8671F6}"/>
                  </a:ext>
                </a:extLst>
              </p:cNvPr>
              <p:cNvSpPr txBox="1"/>
              <p:nvPr/>
            </p:nvSpPr>
            <p:spPr>
              <a:xfrm>
                <a:off x="-272213" y="5888900"/>
                <a:ext cx="6193254" cy="5826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𝑝𝑜𝑙</m:t>
                          </m:r>
                        </m:sub>
                      </m:sSub>
                      <m:r>
                        <a:rPr lang="en-US" sz="1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600" i="0">
                              <a:latin typeface="Cambria Math" panose="02040503050406030204" pitchFamily="18" charset="0"/>
                            </a:rPr>
                            <m:t>α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US" sz="1600" i="0">
                              <a:latin typeface="Cambria Math" panose="02040503050406030204" pitchFamily="18" charset="0"/>
                            </a:rPr>
                            <m:t>π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i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i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6651A78-FFA4-4868-7C24-A3682C8671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72213" y="5888900"/>
                <a:ext cx="6193254" cy="582660"/>
              </a:xfrm>
              <a:prstGeom prst="rect">
                <a:avLst/>
              </a:prstGeom>
              <a:blipFill>
                <a:blip r:embed="rId4"/>
                <a:stretch>
                  <a:fillRect b="-10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77E3C0B-D948-E62F-B8FD-06B2098D4025}"/>
              </a:ext>
            </a:extLst>
          </p:cNvPr>
          <p:cNvCxnSpPr>
            <a:cxnSpLocks/>
          </p:cNvCxnSpPr>
          <p:nvPr/>
        </p:nvCxnSpPr>
        <p:spPr>
          <a:xfrm flipH="1">
            <a:off x="1949116" y="5328606"/>
            <a:ext cx="1045846" cy="72529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5A815EB-C7A1-FE74-25A5-D074D694A304}"/>
                  </a:ext>
                </a:extLst>
              </p:cNvPr>
              <p:cNvSpPr txBox="1"/>
              <p:nvPr/>
            </p:nvSpPr>
            <p:spPr>
              <a:xfrm>
                <a:off x="4925807" y="4832520"/>
                <a:ext cx="6949564" cy="7457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nary>
                        <m:naryPr>
                          <m:limLoc m:val="subSup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60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  <m:t>𝐺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  <m:t>𝑀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en-US" sz="160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p>
                                                <m:sSupPr>
                                                  <m:ctrlPr>
                                                    <a:rPr lang="en-US" sz="1600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6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𝑄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600" i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e>
                                          </m:d>
                                          <m:r>
                                            <a:rPr lang="en-US" sz="1600" i="0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Sup>
                                            <m:sSubSupPr>
                                              <m:ctrlPr>
                                                <a:rPr lang="en-US" sz="160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  <m:t>𝐺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1600" i="0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  <m:d>
                                            <m:dPr>
                                              <m:ctrlPr>
                                                <a:rPr lang="en-US" sz="160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p>
                                                <m:sSupPr>
                                                  <m:ctrlPr>
                                                    <a:rPr lang="en-US" sz="1600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6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𝑄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600" i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e>
                                          </m:d>
                                        </m:num>
                                        <m:den>
                                          <m:r>
                                            <a:rPr lang="en-US" sz="1600" i="0">
                                              <a:latin typeface="Cambria Math" panose="02040503050406030204" pitchFamily="18" charset="0"/>
                                            </a:rPr>
                                            <m:t>1+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600" i="0">
                                              <a:latin typeface="Cambria Math" panose="02040503050406030204" pitchFamily="18" charset="0"/>
                                            </a:rPr>
                                            <m:t>τ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6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  <m:sSubSup>
                                    <m:sSubSupPr>
                                      <m:ctrlPr>
                                        <a:rPr lang="en-US" sz="16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  <m:sup>
                                      <m:r>
                                        <a:rPr lang="en-US" sz="160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16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p>
                                      <m:r>
                                        <a:rPr lang="en-US" sz="160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nary>
                                <m:naryPr>
                                  <m:limLoc m:val="subSup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𝑡h</m:t>
                                      </m:r>
                                    </m:sub>
                                  </m:sSub>
                                </m:sup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1600" i="1" smtClean="0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US" sz="160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acc>
                                  <m:d>
                                    <m:dPr>
                                      <m:sepChr m:val=","/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e>
                                      <m:sSup>
                                        <m:sSupPr>
                                          <m:ctrlPr>
                                            <a:rPr lang="en-US" sz="160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𝑄</m:t>
                                          </m:r>
                                        </m:e>
                                        <m:sup>
                                          <m:r>
                                            <a:rPr lang="en-US" sz="1600" i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  <m:sSub>
                                    <m:sSubPr>
                                      <m:ctrlPr>
                                        <a:rPr lang="en-US" sz="1600" b="1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1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𝒈</m:t>
                                      </m:r>
                                    </m:e>
                                    <m:sub>
                                      <m:r>
                                        <a:rPr lang="en-US" sz="1600" b="1" i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d>
                                    <m:dPr>
                                      <m:sepChr m:val=","/>
                                      <m:ctrlPr>
                                        <a:rPr lang="en-US" sz="1600" b="1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b="1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𝒙</m:t>
                                      </m:r>
                                    </m:e>
                                    <m:e>
                                      <m:sSup>
                                        <m:sSupPr>
                                          <m:ctrlPr>
                                            <a:rPr lang="en-US" sz="1600" b="1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600" b="1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𝑸</m:t>
                                          </m:r>
                                        </m:e>
                                        <m:sup>
                                          <m:r>
                                            <a:rPr lang="en-US" sz="1600" b="1" i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p>
                                      </m:sSup>
                                    </m:e>
                                  </m:d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</m:e>
                              </m:nary>
                            </m:e>
                          </m:d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5A815EB-C7A1-FE74-25A5-D074D694A3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5807" y="4832520"/>
                <a:ext cx="6949564" cy="74578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427FC27-0382-ACE6-843A-30C5797B160D}"/>
                  </a:ext>
                </a:extLst>
              </p:cNvPr>
              <p:cNvSpPr txBox="1"/>
              <p:nvPr/>
            </p:nvSpPr>
            <p:spPr>
              <a:xfrm>
                <a:off x="4152612" y="5630621"/>
                <a:ext cx="6379744" cy="6432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600" i="0">
                          <a:latin typeface="Cambria Math" panose="02040503050406030204" pitchFamily="18" charset="0"/>
                        </a:rPr>
                        <m:t>=−24</m:t>
                      </m:r>
                      <m:sSubSup>
                        <m:sSubSup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nary>
                        <m:naryPr>
                          <m:limLoc m:val="subSup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nary>
                        <m:naryPr>
                          <m:limLoc m:val="subSup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𝑡h</m:t>
                              </m:r>
                            </m:sub>
                          </m:sSub>
                        </m:sup>
                        <m:e>
                          <m:acc>
                            <m:accPr>
                              <m:chr m:val="̃"/>
                              <m:ctrlPr>
                                <a:rPr lang="en-US" sz="1600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acc>
                          <m:d>
                            <m:dPr>
                              <m:sepChr m:val=",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sSub>
                            <m:sSubPr>
                              <m:ctrlPr>
                                <a:rPr lang="en-US" sz="16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d>
                            <m:dPr>
                              <m:sepChr m:val=","/>
                              <m:ctrlPr>
                                <a:rPr lang="en-US" sz="16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sz="1600" b="1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1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  <m:sup>
                                  <m:r>
                                    <a:rPr lang="en-US" sz="1600" b="1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427FC27-0382-ACE6-843A-30C5797B16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2612" y="5630621"/>
                <a:ext cx="6379744" cy="64325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6631578-BB52-9803-D6DD-FADC7AB65D9D}"/>
              </a:ext>
            </a:extLst>
          </p:cNvPr>
          <p:cNvCxnSpPr/>
          <p:nvPr/>
        </p:nvCxnSpPr>
        <p:spPr>
          <a:xfrm flipV="1">
            <a:off x="3868153" y="5241507"/>
            <a:ext cx="1341521" cy="90061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83F1516-0542-F107-450D-DC5BDC19B21A}"/>
              </a:ext>
            </a:extLst>
          </p:cNvPr>
          <p:cNvCxnSpPr/>
          <p:nvPr/>
        </p:nvCxnSpPr>
        <p:spPr>
          <a:xfrm flipV="1">
            <a:off x="3887165" y="6009774"/>
            <a:ext cx="1316493" cy="14857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3815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E435A-0F51-6F80-1360-5E994A8BB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Extracting structure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ontent Placeholder 2">
                <a:extLst>
                  <a:ext uri="{FF2B5EF4-FFF2-40B4-BE49-F238E27FC236}">
                    <a16:creationId xmlns:a16="http://schemas.microsoft.com/office/drawing/2014/main" id="{66B339ED-E4DD-E338-2300-91B50172C4C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178390" y="5635556"/>
                <a:ext cx="4897231" cy="131956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Can solve for the structure functions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b="1" dirty="0"/>
                  <a:t>  </a:t>
                </a:r>
                <a:r>
                  <a:rPr lang="en-US" dirty="0"/>
                  <a:t>dominated by g</a:t>
                </a:r>
                <a:r>
                  <a:rPr lang="en-US" baseline="-25000" dirty="0"/>
                  <a:t>1</a:t>
                </a:r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dominated by g</a:t>
                </a:r>
                <a:r>
                  <a:rPr lang="en-US" baseline="-25000" dirty="0">
                    <a:solidFill>
                      <a:schemeClr val="tx1"/>
                    </a:solidFill>
                  </a:rPr>
                  <a:t>2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Content Placeholder 2">
                <a:extLst>
                  <a:ext uri="{FF2B5EF4-FFF2-40B4-BE49-F238E27FC236}">
                    <a16:creationId xmlns:a16="http://schemas.microsoft.com/office/drawing/2014/main" id="{66B339ED-E4DD-E338-2300-91B50172C4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78390" y="5635556"/>
                <a:ext cx="4897231" cy="1319564"/>
              </a:xfrm>
              <a:blipFill>
                <a:blip r:embed="rId7"/>
                <a:stretch>
                  <a:fillRect t="-9677" b="-55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B639AA-4D7F-8E70-08BB-0F3194854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6</a:t>
            </a:fld>
            <a:endParaRPr lang="en-US"/>
          </a:p>
        </p:txBody>
      </p:sp>
      <p:grpSp>
        <p:nvGrpSpPr>
          <p:cNvPr id="5" name="Group">
            <a:extLst>
              <a:ext uri="{FF2B5EF4-FFF2-40B4-BE49-F238E27FC236}">
                <a16:creationId xmlns:a16="http://schemas.microsoft.com/office/drawing/2014/main" id="{F0492934-73A3-7E3E-42B4-AEA6C3A87C7E}"/>
              </a:ext>
            </a:extLst>
          </p:cNvPr>
          <p:cNvGrpSpPr/>
          <p:nvPr/>
        </p:nvGrpSpPr>
        <p:grpSpPr>
          <a:xfrm>
            <a:off x="533849" y="4301820"/>
            <a:ext cx="2723245" cy="1188071"/>
            <a:chOff x="0" y="0"/>
            <a:chExt cx="2723244" cy="1188070"/>
          </a:xfrm>
        </p:grpSpPr>
        <p:sp>
          <p:nvSpPr>
            <p:cNvPr id="6" name="Rectangle">
              <a:extLst>
                <a:ext uri="{FF2B5EF4-FFF2-40B4-BE49-F238E27FC236}">
                  <a16:creationId xmlns:a16="http://schemas.microsoft.com/office/drawing/2014/main" id="{BE73F89F-FF3F-FA2B-F9DE-B4EDA00003FF}"/>
                </a:ext>
              </a:extLst>
            </p:cNvPr>
            <p:cNvSpPr/>
            <p:nvPr/>
          </p:nvSpPr>
          <p:spPr>
            <a:xfrm>
              <a:off x="1243477" y="575810"/>
              <a:ext cx="297087" cy="91715"/>
            </a:xfrm>
            <a:prstGeom prst="rect">
              <a:avLst/>
            </a:prstGeom>
            <a:solidFill>
              <a:srgbClr val="00000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>
              <a:outerShdw blurRad="38100" dist="23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388899">
                <a:defRPr sz="86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" name="Line">
              <a:extLst>
                <a:ext uri="{FF2B5EF4-FFF2-40B4-BE49-F238E27FC236}">
                  <a16:creationId xmlns:a16="http://schemas.microsoft.com/office/drawing/2014/main" id="{FDFDB5BD-1B03-ECFF-BC15-50C1D087D081}"/>
                </a:ext>
              </a:extLst>
            </p:cNvPr>
            <p:cNvSpPr/>
            <p:nvPr/>
          </p:nvSpPr>
          <p:spPr>
            <a:xfrm flipH="1">
              <a:off x="277726" y="157098"/>
              <a:ext cx="1" cy="72746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" name="Line">
              <a:extLst>
                <a:ext uri="{FF2B5EF4-FFF2-40B4-BE49-F238E27FC236}">
                  <a16:creationId xmlns:a16="http://schemas.microsoft.com/office/drawing/2014/main" id="{03D85889-751F-4F8C-604E-12F9D84B43A9}"/>
                </a:ext>
              </a:extLst>
            </p:cNvPr>
            <p:cNvSpPr/>
            <p:nvPr/>
          </p:nvSpPr>
          <p:spPr>
            <a:xfrm flipV="1">
              <a:off x="1676818" y="203985"/>
              <a:ext cx="1" cy="72746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" name="Line">
              <a:extLst>
                <a:ext uri="{FF2B5EF4-FFF2-40B4-BE49-F238E27FC236}">
                  <a16:creationId xmlns:a16="http://schemas.microsoft.com/office/drawing/2014/main" id="{20158EBD-787A-4275-40D5-DA3ADEF8735A}"/>
                </a:ext>
              </a:extLst>
            </p:cNvPr>
            <p:cNvSpPr/>
            <p:nvPr/>
          </p:nvSpPr>
          <p:spPr>
            <a:xfrm>
              <a:off x="1732557" y="608279"/>
              <a:ext cx="878768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" name="Oval">
              <a:extLst>
                <a:ext uri="{FF2B5EF4-FFF2-40B4-BE49-F238E27FC236}">
                  <a16:creationId xmlns:a16="http://schemas.microsoft.com/office/drawing/2014/main" id="{72599AC0-912F-ECEB-8500-312FA6A67433}"/>
                </a:ext>
              </a:extLst>
            </p:cNvPr>
            <p:cNvSpPr/>
            <p:nvPr/>
          </p:nvSpPr>
          <p:spPr>
            <a:xfrm rot="5400000">
              <a:off x="1890385" y="397119"/>
              <a:ext cx="509239" cy="422031"/>
            </a:xfrm>
            <a:prstGeom prst="ellipse">
              <a:avLst/>
            </a:prstGeom>
            <a:solidFill>
              <a:srgbClr val="FF0000"/>
            </a:solidFill>
            <a:ln w="38100" cap="flat">
              <a:solidFill>
                <a:srgbClr val="000000"/>
              </a:solidFill>
              <a:prstDash val="solid"/>
              <a:round/>
            </a:ln>
            <a:effectLst>
              <a:outerShdw blurRad="38100" dist="23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388899">
                <a:defRPr sz="86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11" name="latex-image-1.pdf" descr="latex-image-1.pdf">
              <a:extLst>
                <a:ext uri="{FF2B5EF4-FFF2-40B4-BE49-F238E27FC236}">
                  <a16:creationId xmlns:a16="http://schemas.microsoft.com/office/drawing/2014/main" id="{BA07A779-6FEB-4C78-0FFF-7F542BCCB20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5400000">
              <a:off x="2068821" y="482868"/>
              <a:ext cx="183427" cy="25082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" name="Rectangle">
              <a:extLst>
                <a:ext uri="{FF2B5EF4-FFF2-40B4-BE49-F238E27FC236}">
                  <a16:creationId xmlns:a16="http://schemas.microsoft.com/office/drawing/2014/main" id="{062127FE-91F6-E528-3025-2D26EED29B0F}"/>
                </a:ext>
              </a:extLst>
            </p:cNvPr>
            <p:cNvSpPr/>
            <p:nvPr/>
          </p:nvSpPr>
          <p:spPr>
            <a:xfrm>
              <a:off x="-1" y="-1"/>
              <a:ext cx="2723246" cy="1188072"/>
            </a:xfrm>
            <a:prstGeom prst="rect">
              <a:avLst/>
            </a:prstGeom>
            <a:noFill/>
            <a:ln w="76200" cap="flat">
              <a:solidFill>
                <a:srgbClr val="003594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388899">
                <a:defRPr sz="8600"/>
              </a:pPr>
              <a:endParaRPr/>
            </a:p>
          </p:txBody>
        </p:sp>
        <p:sp>
          <p:nvSpPr>
            <p:cNvPr id="13" name="Line">
              <a:extLst>
                <a:ext uri="{FF2B5EF4-FFF2-40B4-BE49-F238E27FC236}">
                  <a16:creationId xmlns:a16="http://schemas.microsoft.com/office/drawing/2014/main" id="{B387F5D4-63CB-31CD-1DF4-03262F6D992C}"/>
                </a:ext>
              </a:extLst>
            </p:cNvPr>
            <p:cNvSpPr/>
            <p:nvPr/>
          </p:nvSpPr>
          <p:spPr>
            <a:xfrm flipV="1">
              <a:off x="353970" y="621667"/>
              <a:ext cx="889509" cy="2440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" name="Oval">
              <a:extLst>
                <a:ext uri="{FF2B5EF4-FFF2-40B4-BE49-F238E27FC236}">
                  <a16:creationId xmlns:a16="http://schemas.microsoft.com/office/drawing/2014/main" id="{0F482F7A-EAC4-8BF7-7611-B463BB26619C}"/>
                </a:ext>
              </a:extLst>
            </p:cNvPr>
            <p:cNvSpPr/>
            <p:nvPr/>
          </p:nvSpPr>
          <p:spPr>
            <a:xfrm rot="5400000">
              <a:off x="485957" y="434910"/>
              <a:ext cx="509239" cy="422031"/>
            </a:xfrm>
            <a:prstGeom prst="ellipse">
              <a:avLst/>
            </a:prstGeom>
            <a:solidFill>
              <a:srgbClr val="FF0000"/>
            </a:solidFill>
            <a:ln w="38100" cap="flat">
              <a:solidFill>
                <a:srgbClr val="000000"/>
              </a:solidFill>
              <a:prstDash val="solid"/>
              <a:round/>
            </a:ln>
            <a:effectLst>
              <a:outerShdw blurRad="38100" dist="23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388899">
                <a:defRPr sz="86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15" name="latex-image-1.pdf" descr="latex-image-1.pdf">
              <a:extLst>
                <a:ext uri="{FF2B5EF4-FFF2-40B4-BE49-F238E27FC236}">
                  <a16:creationId xmlns:a16="http://schemas.microsoft.com/office/drawing/2014/main" id="{3882C743-39ED-6D45-B205-29FB9519F47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5400000">
              <a:off x="655927" y="520659"/>
              <a:ext cx="183427" cy="25082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6" name="Group">
            <a:extLst>
              <a:ext uri="{FF2B5EF4-FFF2-40B4-BE49-F238E27FC236}">
                <a16:creationId xmlns:a16="http://schemas.microsoft.com/office/drawing/2014/main" id="{B6A733C8-06B1-8067-5B94-88C5B91CFF06}"/>
              </a:ext>
            </a:extLst>
          </p:cNvPr>
          <p:cNvGrpSpPr/>
          <p:nvPr/>
        </p:nvGrpSpPr>
        <p:grpSpPr>
          <a:xfrm>
            <a:off x="513909" y="2392534"/>
            <a:ext cx="2478859" cy="1188071"/>
            <a:chOff x="0" y="0"/>
            <a:chExt cx="2478857" cy="1188070"/>
          </a:xfrm>
        </p:grpSpPr>
        <p:sp>
          <p:nvSpPr>
            <p:cNvPr id="17" name="Rectangle">
              <a:extLst>
                <a:ext uri="{FF2B5EF4-FFF2-40B4-BE49-F238E27FC236}">
                  <a16:creationId xmlns:a16="http://schemas.microsoft.com/office/drawing/2014/main" id="{615E77B4-6EC8-633F-3E64-BE49AEAACA65}"/>
                </a:ext>
              </a:extLst>
            </p:cNvPr>
            <p:cNvSpPr/>
            <p:nvPr/>
          </p:nvSpPr>
          <p:spPr>
            <a:xfrm>
              <a:off x="0" y="-1"/>
              <a:ext cx="2478858" cy="1188072"/>
            </a:xfrm>
            <a:prstGeom prst="rect">
              <a:avLst/>
            </a:prstGeom>
            <a:noFill/>
            <a:ln w="76200" cap="flat">
              <a:solidFill>
                <a:srgbClr val="003594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388899">
                <a:defRPr sz="8600"/>
              </a:pPr>
              <a:endParaRPr/>
            </a:p>
          </p:txBody>
        </p:sp>
        <p:sp>
          <p:nvSpPr>
            <p:cNvPr id="18" name="Line">
              <a:extLst>
                <a:ext uri="{FF2B5EF4-FFF2-40B4-BE49-F238E27FC236}">
                  <a16:creationId xmlns:a16="http://schemas.microsoft.com/office/drawing/2014/main" id="{DC20BD1A-98A4-50A6-6B11-40DA553F0BB5}"/>
                </a:ext>
              </a:extLst>
            </p:cNvPr>
            <p:cNvSpPr/>
            <p:nvPr/>
          </p:nvSpPr>
          <p:spPr>
            <a:xfrm flipH="1">
              <a:off x="367230" y="236700"/>
              <a:ext cx="1" cy="68901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9" name="Line">
              <a:extLst>
                <a:ext uri="{FF2B5EF4-FFF2-40B4-BE49-F238E27FC236}">
                  <a16:creationId xmlns:a16="http://schemas.microsoft.com/office/drawing/2014/main" id="{31724C00-967B-8138-8AAF-EF3228FA58C1}"/>
                </a:ext>
              </a:extLst>
            </p:cNvPr>
            <p:cNvSpPr/>
            <p:nvPr/>
          </p:nvSpPr>
          <p:spPr>
            <a:xfrm flipV="1">
              <a:off x="1609387" y="243221"/>
              <a:ext cx="1" cy="68901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0" name="Line">
              <a:extLst>
                <a:ext uri="{FF2B5EF4-FFF2-40B4-BE49-F238E27FC236}">
                  <a16:creationId xmlns:a16="http://schemas.microsoft.com/office/drawing/2014/main" id="{5FE73947-F742-492E-CAF2-ADFE7DA91924}"/>
                </a:ext>
              </a:extLst>
            </p:cNvPr>
            <p:cNvSpPr/>
            <p:nvPr/>
          </p:nvSpPr>
          <p:spPr>
            <a:xfrm flipV="1">
              <a:off x="795120" y="79292"/>
              <a:ext cx="1" cy="98516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" name="Oval">
              <a:extLst>
                <a:ext uri="{FF2B5EF4-FFF2-40B4-BE49-F238E27FC236}">
                  <a16:creationId xmlns:a16="http://schemas.microsoft.com/office/drawing/2014/main" id="{9C538BC5-C59D-2E21-C00D-52605B1F9282}"/>
                </a:ext>
              </a:extLst>
            </p:cNvPr>
            <p:cNvSpPr/>
            <p:nvPr/>
          </p:nvSpPr>
          <p:spPr>
            <a:xfrm>
              <a:off x="583986" y="400311"/>
              <a:ext cx="422031" cy="482322"/>
            </a:xfrm>
            <a:prstGeom prst="ellipse">
              <a:avLst/>
            </a:prstGeom>
            <a:solidFill>
              <a:srgbClr val="FF0000"/>
            </a:solidFill>
            <a:ln w="38100" cap="flat">
              <a:solidFill>
                <a:srgbClr val="000000"/>
              </a:solidFill>
              <a:prstDash val="solid"/>
              <a:round/>
            </a:ln>
            <a:effectLst>
              <a:outerShdw blurRad="38100" dist="23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388899">
                <a:defRPr sz="86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22" name="latex-image-1.pdf" descr="latex-image-1.pdf">
              <a:extLst>
                <a:ext uri="{FF2B5EF4-FFF2-40B4-BE49-F238E27FC236}">
                  <a16:creationId xmlns:a16="http://schemas.microsoft.com/office/drawing/2014/main" id="{85E9D372-A889-2144-0648-02C0839591B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19114" y="480394"/>
              <a:ext cx="152015" cy="2866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3" name="Line">
              <a:extLst>
                <a:ext uri="{FF2B5EF4-FFF2-40B4-BE49-F238E27FC236}">
                  <a16:creationId xmlns:a16="http://schemas.microsoft.com/office/drawing/2014/main" id="{AD2F8A51-EE70-A642-5AFA-04B188E81F49}"/>
                </a:ext>
              </a:extLst>
            </p:cNvPr>
            <p:cNvSpPr/>
            <p:nvPr/>
          </p:nvSpPr>
          <p:spPr>
            <a:xfrm flipV="1">
              <a:off x="1982725" y="79293"/>
              <a:ext cx="1" cy="98145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Oval">
              <a:extLst>
                <a:ext uri="{FF2B5EF4-FFF2-40B4-BE49-F238E27FC236}">
                  <a16:creationId xmlns:a16="http://schemas.microsoft.com/office/drawing/2014/main" id="{C1E7BAC9-F30F-5DBB-A203-1297E75BDDFC}"/>
                </a:ext>
              </a:extLst>
            </p:cNvPr>
            <p:cNvSpPr/>
            <p:nvPr/>
          </p:nvSpPr>
          <p:spPr>
            <a:xfrm>
              <a:off x="1771592" y="396604"/>
              <a:ext cx="422031" cy="482322"/>
            </a:xfrm>
            <a:prstGeom prst="ellipse">
              <a:avLst/>
            </a:prstGeom>
            <a:solidFill>
              <a:srgbClr val="FF0000"/>
            </a:solidFill>
            <a:ln w="38100" cap="flat">
              <a:solidFill>
                <a:srgbClr val="000000"/>
              </a:solidFill>
              <a:prstDash val="solid"/>
              <a:round/>
            </a:ln>
            <a:effectLst>
              <a:outerShdw blurRad="38100" dist="23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388899">
                <a:defRPr sz="8600">
                  <a:ln w="12700">
                    <a:solidFill>
                      <a:srgbClr val="000000"/>
                    </a:solidFill>
                  </a:ln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25" name="latex-image-1.pdf" descr="latex-image-1.pdf">
              <a:extLst>
                <a:ext uri="{FF2B5EF4-FFF2-40B4-BE49-F238E27FC236}">
                  <a16:creationId xmlns:a16="http://schemas.microsoft.com/office/drawing/2014/main" id="{3BCE6F70-E804-1423-551C-6CE5F7CA605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906719" y="476686"/>
              <a:ext cx="152015" cy="2866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" name="Rectangle">
              <a:extLst>
                <a:ext uri="{FF2B5EF4-FFF2-40B4-BE49-F238E27FC236}">
                  <a16:creationId xmlns:a16="http://schemas.microsoft.com/office/drawing/2014/main" id="{9E975313-3AA5-0C40-72FE-9E506EEB6B5C}"/>
                </a:ext>
              </a:extLst>
            </p:cNvPr>
            <p:cNvSpPr/>
            <p:nvPr/>
          </p:nvSpPr>
          <p:spPr>
            <a:xfrm>
              <a:off x="1156423" y="572463"/>
              <a:ext cx="297087" cy="8686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>
              <a:outerShdw blurRad="38100" dist="23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388899">
                <a:defRPr sz="86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pic>
        <p:nvPicPr>
          <p:cNvPr id="27" name="pasted-image.pdf" descr="pasted-image.pdf">
            <a:extLst>
              <a:ext uri="{FF2B5EF4-FFF2-40B4-BE49-F238E27FC236}">
                <a16:creationId xmlns:a16="http://schemas.microsoft.com/office/drawing/2014/main" id="{2595D955-024A-AB43-E696-12C1CB8B0C6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91055" y="2833375"/>
            <a:ext cx="6036775" cy="4993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" name="pasted-image.pdf" descr="pasted-image.pdf">
            <a:extLst>
              <a:ext uri="{FF2B5EF4-FFF2-40B4-BE49-F238E27FC236}">
                <a16:creationId xmlns:a16="http://schemas.microsoft.com/office/drawing/2014/main" id="{BB344C6D-11DF-060F-4115-02036279AAD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61563" y="4643228"/>
            <a:ext cx="5900738" cy="550329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7F63535-C33C-8627-0C19-5667A656C8DA}"/>
                  </a:ext>
                </a:extLst>
              </p:cNvPr>
              <p:cNvSpPr txBox="1"/>
              <p:nvPr/>
            </p:nvSpPr>
            <p:spPr>
              <a:xfrm>
                <a:off x="3257681" y="2251797"/>
                <a:ext cx="676917" cy="4400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7F63535-C33C-8627-0C19-5667A656C8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7681" y="2251797"/>
                <a:ext cx="676917" cy="44005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852BF46-7A7B-86FE-E401-7F4B24E027C1}"/>
                  </a:ext>
                </a:extLst>
              </p:cNvPr>
              <p:cNvSpPr txBox="1"/>
              <p:nvPr/>
            </p:nvSpPr>
            <p:spPr>
              <a:xfrm>
                <a:off x="3438957" y="3996262"/>
                <a:ext cx="73943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852BF46-7A7B-86FE-E401-7F4B24E027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8957" y="3996262"/>
                <a:ext cx="739433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7665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E20EA-75BF-4707-1B69-98F60863B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Kinematic Settings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2B86AD9-8279-F73C-DD0E-12D51629F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1428" y="2952944"/>
            <a:ext cx="5762402" cy="4222689"/>
          </a:xfrm>
        </p:spPr>
        <p:txBody>
          <a:bodyPr>
            <a:normAutofit/>
          </a:bodyPr>
          <a:lstStyle/>
          <a:p>
            <a:r>
              <a:rPr lang="en-US" dirty="0"/>
              <a:t>5 Transverse settings and 1 Longitudinal setting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1.2 GeV setting only used for radiative corrections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2.2 GeV 5T Longitudinal &amp; 2.2 GeV 2.5T Transverse fall at almost the same Q</a:t>
            </a:r>
            <a:r>
              <a:rPr lang="en-US" baseline="30000" dirty="0">
                <a:solidFill>
                  <a:schemeClr val="tx1"/>
                </a:solidFill>
              </a:rPr>
              <a:t>2</a:t>
            </a:r>
            <a:r>
              <a:rPr lang="en-US" dirty="0">
                <a:solidFill>
                  <a:schemeClr val="tx1"/>
                </a:solidFill>
              </a:rPr>
              <a:t> and so can be used together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431484-C1B2-0C8F-E4B9-189BB7DC1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7</a:t>
            </a:fld>
            <a:endParaRPr lang="en-US"/>
          </a:p>
        </p:txBody>
      </p:sp>
      <p:pic>
        <p:nvPicPr>
          <p:cNvPr id="5" name="g2p_kin_scale.png" descr="g2p_kin_scale.png">
            <a:extLst>
              <a:ext uri="{FF2B5EF4-FFF2-40B4-BE49-F238E27FC236}">
                <a16:creationId xmlns:a16="http://schemas.microsoft.com/office/drawing/2014/main" id="{4176906F-D3EA-B0D4-5020-7E0BC78FDF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927" y="2266692"/>
            <a:ext cx="6121744" cy="459130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121159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E435A-0F51-6F80-1360-5E994A8BB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Forming polarized cross section differences </a:t>
            </a:r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E96BB850-5E4D-AA81-C58D-97BC457D71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180" y="2978983"/>
            <a:ext cx="9171849" cy="2594044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Form with an asymmetry and an unpolarized cross section</a:t>
            </a:r>
          </a:p>
          <a:p>
            <a:r>
              <a:rPr lang="en-US" sz="2000" dirty="0">
                <a:solidFill>
                  <a:schemeClr val="tx1"/>
                </a:solidFill>
              </a:rPr>
              <a:t>Lots of unpolarized world data for the proton, so the models are very good</a:t>
            </a:r>
          </a:p>
          <a:p>
            <a:r>
              <a:rPr lang="en-US" sz="2000" dirty="0">
                <a:solidFill>
                  <a:schemeClr val="tx1"/>
                </a:solidFill>
              </a:rPr>
              <a:t>Asymmetries are easy because they cancel many quantities: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B639AA-4D7F-8E70-08BB-0F3194854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BDC775D-8D95-8131-1BB0-646D9FA7AE27}"/>
                  </a:ext>
                </a:extLst>
              </p:cNvPr>
              <p:cNvSpPr txBox="1"/>
              <p:nvPr/>
            </p:nvSpPr>
            <p:spPr>
              <a:xfrm>
                <a:off x="1154954" y="2338424"/>
                <a:ext cx="1996444" cy="4400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8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=2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BDC775D-8D95-8131-1BB0-646D9FA7AE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4954" y="2338424"/>
                <a:ext cx="1996444" cy="44005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AF82E91-93B3-4323-6A39-571258480AE5}"/>
                  </a:ext>
                </a:extLst>
              </p:cNvPr>
              <p:cNvSpPr txBox="1"/>
              <p:nvPr/>
            </p:nvSpPr>
            <p:spPr>
              <a:xfrm>
                <a:off x="3617417" y="2338423"/>
                <a:ext cx="212147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8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=2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AF82E91-93B3-4323-6A39-571258480A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7417" y="2338423"/>
                <a:ext cx="2121478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9F06D9E-06C5-B9C6-D759-23693FFD606C}"/>
                  </a:ext>
                </a:extLst>
              </p:cNvPr>
              <p:cNvSpPr txBox="1"/>
              <p:nvPr/>
            </p:nvSpPr>
            <p:spPr>
              <a:xfrm>
                <a:off x="1257623" y="4627631"/>
                <a:ext cx="2305695" cy="7778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↑⇒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↓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⇒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↑⇒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↓⇒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9F06D9E-06C5-B9C6-D759-23693FFD60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7623" y="4627631"/>
                <a:ext cx="2305695" cy="77784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" name="pasted-image.png" descr="pasted-image.png">
            <a:extLst>
              <a:ext uri="{FF2B5EF4-FFF2-40B4-BE49-F238E27FC236}">
                <a16:creationId xmlns:a16="http://schemas.microsoft.com/office/drawing/2014/main" id="{50D96A82-2AF3-5BDE-404F-590009A1C98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6046" b="32565"/>
          <a:stretch>
            <a:fillRect/>
          </a:stretch>
        </p:blipFill>
        <p:spPr>
          <a:xfrm>
            <a:off x="4325838" y="4754886"/>
            <a:ext cx="3059060" cy="1636282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pasted-image.png" descr="pasted-image.png">
            <a:extLst>
              <a:ext uri="{FF2B5EF4-FFF2-40B4-BE49-F238E27FC236}">
                <a16:creationId xmlns:a16="http://schemas.microsoft.com/office/drawing/2014/main" id="{4B863D75-F3E6-C54F-E788-BF05D15032B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4886" t="65052" r="28327"/>
          <a:stretch>
            <a:fillRect/>
          </a:stretch>
        </p:blipFill>
        <p:spPr>
          <a:xfrm>
            <a:off x="7596069" y="4627631"/>
            <a:ext cx="1867535" cy="85653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783829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190BD-A7A2-A6D2-BCF7-34164CD21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Asymmetry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13AE8-BBA7-35D0-EA3B-F739A15129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1553" y="4766590"/>
            <a:ext cx="4439654" cy="3416300"/>
          </a:xfrm>
        </p:spPr>
        <p:txBody>
          <a:bodyPr/>
          <a:lstStyle/>
          <a:p>
            <a:r>
              <a:rPr lang="en-US" dirty="0"/>
              <a:t>LHRS and RHRS combined for better statistics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90326E-D715-390D-C9DB-B95BFF81A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5800-2523-4600-8B4B-A1982FF7E06B}" type="slidenum">
              <a:rPr lang="en-US" smtClean="0"/>
              <a:t>9</a:t>
            </a:fld>
            <a:endParaRPr lang="en-US"/>
          </a:p>
        </p:txBody>
      </p:sp>
      <p:pic>
        <p:nvPicPr>
          <p:cNvPr id="5" name="g2p_asym_2254_5_1.pdf">
            <a:extLst>
              <a:ext uri="{FF2B5EF4-FFF2-40B4-BE49-F238E27FC236}">
                <a16:creationId xmlns:a16="http://schemas.microsoft.com/office/drawing/2014/main" id="{C7B1C94D-204B-3086-6776-7A191E7E10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8170" y="1680633"/>
            <a:ext cx="3688148" cy="2816452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g2p_asym_2254_5_0-eps-converted-to.pdf">
            <a:extLst>
              <a:ext uri="{FF2B5EF4-FFF2-40B4-BE49-F238E27FC236}">
                <a16:creationId xmlns:a16="http://schemas.microsoft.com/office/drawing/2014/main" id="{073BEDE1-0E5E-D088-A799-A17457CB77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59" y="1507834"/>
            <a:ext cx="3688148" cy="2784435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Parallel">
            <a:extLst>
              <a:ext uri="{FF2B5EF4-FFF2-40B4-BE49-F238E27FC236}">
                <a16:creationId xmlns:a16="http://schemas.microsoft.com/office/drawing/2014/main" id="{0CBC1329-1541-196C-45D6-CAE51E129237}"/>
              </a:ext>
            </a:extLst>
          </p:cNvPr>
          <p:cNvSpPr txBox="1"/>
          <p:nvPr/>
        </p:nvSpPr>
        <p:spPr>
          <a:xfrm>
            <a:off x="4624407" y="3803312"/>
            <a:ext cx="1822506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>
                <a:solidFill>
                  <a:srgbClr val="000090"/>
                </a:solidFill>
              </a:defRPr>
            </a:lvl1pPr>
          </a:lstStyle>
          <a:p>
            <a:r>
              <a:rPr lang="en-US" sz="1400" dirty="0"/>
              <a:t>2.2 GeV 5T Parallel</a:t>
            </a:r>
            <a:endParaRPr sz="1400" dirty="0"/>
          </a:p>
        </p:txBody>
      </p:sp>
      <p:pic>
        <p:nvPicPr>
          <p:cNvPr id="8" name="g2p_asym_3350_5_0.pdf">
            <a:extLst>
              <a:ext uri="{FF2B5EF4-FFF2-40B4-BE49-F238E27FC236}">
                <a16:creationId xmlns:a16="http://schemas.microsoft.com/office/drawing/2014/main" id="{358B2A1B-2CBB-BA34-5095-C25C8798B2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553" y="1680632"/>
            <a:ext cx="3770508" cy="2816452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Transverse">
            <a:extLst>
              <a:ext uri="{FF2B5EF4-FFF2-40B4-BE49-F238E27FC236}">
                <a16:creationId xmlns:a16="http://schemas.microsoft.com/office/drawing/2014/main" id="{3E42B2E5-5398-B38D-A15C-9B1A1EAC0AD7}"/>
              </a:ext>
            </a:extLst>
          </p:cNvPr>
          <p:cNvSpPr txBox="1"/>
          <p:nvPr/>
        </p:nvSpPr>
        <p:spPr>
          <a:xfrm>
            <a:off x="840410" y="3631908"/>
            <a:ext cx="1750164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>
                <a:solidFill>
                  <a:srgbClr val="000090"/>
                </a:solidFill>
              </a:defRPr>
            </a:lvl1pPr>
          </a:lstStyle>
          <a:p>
            <a:r>
              <a:rPr lang="en-US" sz="1400" dirty="0"/>
              <a:t>2.2 GeV 5T </a:t>
            </a:r>
            <a:r>
              <a:rPr sz="1400" dirty="0"/>
              <a:t>Transverse</a:t>
            </a:r>
          </a:p>
        </p:txBody>
      </p:sp>
      <p:sp>
        <p:nvSpPr>
          <p:cNvPr id="10" name="Transverse">
            <a:extLst>
              <a:ext uri="{FF2B5EF4-FFF2-40B4-BE49-F238E27FC236}">
                <a16:creationId xmlns:a16="http://schemas.microsoft.com/office/drawing/2014/main" id="{8F581BBB-7E52-5549-6338-8EB662B0D40A}"/>
              </a:ext>
            </a:extLst>
          </p:cNvPr>
          <p:cNvSpPr txBox="1"/>
          <p:nvPr/>
        </p:nvSpPr>
        <p:spPr>
          <a:xfrm>
            <a:off x="9291756" y="3939685"/>
            <a:ext cx="2121568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>
                <a:solidFill>
                  <a:srgbClr val="000090"/>
                </a:solidFill>
              </a:defRPr>
            </a:lvl1pPr>
          </a:lstStyle>
          <a:p>
            <a:r>
              <a:rPr lang="en-US" sz="1400" dirty="0"/>
              <a:t>3.3 GeV 5T </a:t>
            </a:r>
            <a:r>
              <a:rPr sz="1400" dirty="0"/>
              <a:t>Transverse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2823630-B25A-AEB0-80AC-A9FC0F1BE40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21" y="4393870"/>
            <a:ext cx="3217660" cy="242965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15B05CB-EFBB-B2F4-56F3-809211F1612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898" y="3763873"/>
            <a:ext cx="3614489" cy="2710867"/>
          </a:xfrm>
          <a:prstGeom prst="rect">
            <a:avLst/>
          </a:prstGeom>
        </p:spPr>
      </p:pic>
      <p:sp>
        <p:nvSpPr>
          <p:cNvPr id="13" name="Transverse">
            <a:extLst>
              <a:ext uri="{FF2B5EF4-FFF2-40B4-BE49-F238E27FC236}">
                <a16:creationId xmlns:a16="http://schemas.microsoft.com/office/drawing/2014/main" id="{DABA9E3C-6C0E-C0A8-5A48-3B93ECD5855F}"/>
              </a:ext>
            </a:extLst>
          </p:cNvPr>
          <p:cNvSpPr txBox="1"/>
          <p:nvPr/>
        </p:nvSpPr>
        <p:spPr>
          <a:xfrm>
            <a:off x="999094" y="5978818"/>
            <a:ext cx="1750164" cy="523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>
                <a:solidFill>
                  <a:srgbClr val="000090"/>
                </a:solidFill>
              </a:defRPr>
            </a:lvl1pPr>
          </a:lstStyle>
          <a:p>
            <a:r>
              <a:rPr lang="en-US" sz="1400" dirty="0"/>
              <a:t>2.2 GeV 2.5T </a:t>
            </a:r>
            <a:r>
              <a:rPr sz="1400" dirty="0"/>
              <a:t>Transverse</a:t>
            </a:r>
          </a:p>
        </p:txBody>
      </p:sp>
      <p:sp>
        <p:nvSpPr>
          <p:cNvPr id="14" name="Transverse">
            <a:extLst>
              <a:ext uri="{FF2B5EF4-FFF2-40B4-BE49-F238E27FC236}">
                <a16:creationId xmlns:a16="http://schemas.microsoft.com/office/drawing/2014/main" id="{CADCAE38-B8F8-CCEA-435C-B85EB1DDD2F7}"/>
              </a:ext>
            </a:extLst>
          </p:cNvPr>
          <p:cNvSpPr txBox="1"/>
          <p:nvPr/>
        </p:nvSpPr>
        <p:spPr>
          <a:xfrm>
            <a:off x="4164620" y="6054318"/>
            <a:ext cx="1750164" cy="523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>
                <a:solidFill>
                  <a:srgbClr val="000090"/>
                </a:solidFill>
              </a:defRPr>
            </a:lvl1pPr>
          </a:lstStyle>
          <a:p>
            <a:r>
              <a:rPr lang="en-US" sz="1400" dirty="0"/>
              <a:t>1.7 GeV 2.5T </a:t>
            </a:r>
            <a:r>
              <a:rPr sz="1400" dirty="0"/>
              <a:t>Transverse</a:t>
            </a:r>
          </a:p>
        </p:txBody>
      </p:sp>
    </p:spTree>
    <p:extLst>
      <p:ext uri="{BB962C8B-B14F-4D97-AF65-F5344CB8AC3E}">
        <p14:creationId xmlns:p14="http://schemas.microsoft.com/office/powerpoint/2010/main" val="1175034061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Custom 4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DA8F20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0941A018-FB9B-4401-A32C-7E04526866E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Metropolitan</Template>
  <TotalTime>32725</TotalTime>
  <Words>1257</Words>
  <Application>Microsoft Office PowerPoint</Application>
  <PresentationFormat>Widescreen</PresentationFormat>
  <Paragraphs>213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8" baseType="lpstr">
      <vt:lpstr>Amasis MT Pro</vt:lpstr>
      <vt:lpstr>Amasis MT Pro Medium</vt:lpstr>
      <vt:lpstr>Arial</vt:lpstr>
      <vt:lpstr>Calibri</vt:lpstr>
      <vt:lpstr>Calibri Light</vt:lpstr>
      <vt:lpstr>Cambria Math</vt:lpstr>
      <vt:lpstr>MS Shell Dlg 2</vt:lpstr>
      <vt:lpstr>Roboto</vt:lpstr>
      <vt:lpstr>Times</vt:lpstr>
      <vt:lpstr>Times New Roman</vt:lpstr>
      <vt:lpstr>Metropolitan</vt:lpstr>
      <vt:lpstr>A Low Q2 Measurement of the Proton's Spin Structure Functions &amp; Hyperfine Splitting Polarizability Contributions</vt:lpstr>
      <vt:lpstr>A big thanks to the whole g2p collaboration!</vt:lpstr>
      <vt:lpstr>Electron-Proton Scattering Formulation</vt:lpstr>
      <vt:lpstr>Cross section can be decomposed into Form Factors &amp; Structure Functions</vt:lpstr>
      <vt:lpstr>Proton Spin Structure contributes to Hyperfine Splitting of Hydrogen</vt:lpstr>
      <vt:lpstr>Extracting structure functions</vt:lpstr>
      <vt:lpstr>Kinematic Settings</vt:lpstr>
      <vt:lpstr>Forming polarized cross section differences </vt:lpstr>
      <vt:lpstr>Asymmetry Results</vt:lpstr>
      <vt:lpstr>Unpolarized Cross Section</vt:lpstr>
      <vt:lpstr>Extraction of Structure Functions</vt:lpstr>
      <vt:lpstr>Structure Function Results</vt:lpstr>
      <vt:lpstr>First publication released in October!</vt:lpstr>
      <vt:lpstr>Δ2 Results (Electronic Hydrogen)</vt:lpstr>
      <vt:lpstr>Δ2 Results (Muonic Hydrogen)</vt:lpstr>
      <vt:lpstr>Δ2 Results (Fits)</vt:lpstr>
      <vt:lpstr>Δ2 Results (Fits)</vt:lpstr>
      <vt:lpstr>Proposal in Progress to Measure another relevant region of Δ2 </vt:lpstr>
      <vt:lpstr>Δ1 Results (Electronic Hydrogen)</vt:lpstr>
      <vt:lpstr>Δ1 Results (Muonic Hydrogen)</vt:lpstr>
      <vt:lpstr>Δ1 Results (Fits)</vt:lpstr>
      <vt:lpstr>Δ1 Results (Fits)</vt:lpstr>
      <vt:lpstr>Hyperfine Structure Publication in preparataion</vt:lpstr>
      <vt:lpstr>Acknowledgements</vt:lpstr>
      <vt:lpstr>References</vt:lpstr>
      <vt:lpstr>Extra Slide: Gamma0</vt:lpstr>
      <vt:lpstr>Extra Slide: Schwinger Sum Rule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Proton’s Spin Structure &amp; Polarizabilities in the Strong QCD Regime</dc:title>
  <dc:creator>David Ruth</dc:creator>
  <cp:lastModifiedBy>David Ruth</cp:lastModifiedBy>
  <cp:revision>144</cp:revision>
  <dcterms:created xsi:type="dcterms:W3CDTF">2022-09-08T17:20:34Z</dcterms:created>
  <dcterms:modified xsi:type="dcterms:W3CDTF">2023-05-16T20:30:17Z</dcterms:modified>
</cp:coreProperties>
</file>