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6" r:id="rId3"/>
    <p:sldId id="333" r:id="rId4"/>
    <p:sldId id="334" r:id="rId5"/>
    <p:sldId id="335" r:id="rId6"/>
    <p:sldId id="273" r:id="rId7"/>
    <p:sldId id="274" r:id="rId8"/>
    <p:sldId id="275" r:id="rId9"/>
    <p:sldId id="307" r:id="rId10"/>
    <p:sldId id="276" r:id="rId11"/>
    <p:sldId id="308" r:id="rId12"/>
    <p:sldId id="309" r:id="rId13"/>
    <p:sldId id="319" r:id="rId14"/>
    <p:sldId id="320" r:id="rId15"/>
    <p:sldId id="311" r:id="rId16"/>
    <p:sldId id="321" r:id="rId17"/>
    <p:sldId id="312" r:id="rId18"/>
    <p:sldId id="324" r:id="rId19"/>
    <p:sldId id="322" r:id="rId20"/>
    <p:sldId id="323" r:id="rId21"/>
    <p:sldId id="325" r:id="rId22"/>
    <p:sldId id="318" r:id="rId23"/>
    <p:sldId id="326" r:id="rId24"/>
    <p:sldId id="327" r:id="rId25"/>
    <p:sldId id="328" r:id="rId26"/>
    <p:sldId id="329" r:id="rId27"/>
    <p:sldId id="331" r:id="rId28"/>
    <p:sldId id="330" r:id="rId29"/>
    <p:sldId id="332" r:id="rId30"/>
    <p:sldId id="304" r:id="rId31"/>
    <p:sldId id="30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0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5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9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Relationship Id="rId9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5" Type="http://schemas.openxmlformats.org/officeDocument/2006/relationships/image" Target="../media/image26.wmf"/><Relationship Id="rId4" Type="http://schemas.openxmlformats.org/officeDocument/2006/relationships/image" Target="../media/image2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image" Target="../media/image24.wmf"/><Relationship Id="rId7" Type="http://schemas.openxmlformats.org/officeDocument/2006/relationships/image" Target="../media/image41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40.wmf"/><Relationship Id="rId5" Type="http://schemas.openxmlformats.org/officeDocument/2006/relationships/image" Target="../media/image26.wmf"/><Relationship Id="rId10" Type="http://schemas.openxmlformats.org/officeDocument/2006/relationships/image" Target="../media/image44.wmf"/><Relationship Id="rId4" Type="http://schemas.openxmlformats.org/officeDocument/2006/relationships/image" Target="../media/image25.wmf"/><Relationship Id="rId9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19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289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989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95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0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984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967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4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60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A745A-3642-4BDA-B709-333E23B72619}" type="datetimeFigureOut">
              <a:rPr lang="en-US" smtClean="0"/>
              <a:t>9/15/2023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9626C-AE6B-4265-B69E-F58F440E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7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13" Type="http://schemas.openxmlformats.org/officeDocument/2006/relationships/oleObject" Target="../embeddings/oleObject15.bin"/><Relationship Id="rId18" Type="http://schemas.openxmlformats.org/officeDocument/2006/relationships/image" Target="../media/image27.wmf"/><Relationship Id="rId3" Type="http://schemas.openxmlformats.org/officeDocument/2006/relationships/image" Target="../media/image28.emf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24.wmf"/><Relationship Id="rId1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6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emf"/><Relationship Id="rId11" Type="http://schemas.openxmlformats.org/officeDocument/2006/relationships/oleObject" Target="../embeddings/oleObject14.bin"/><Relationship Id="rId5" Type="http://schemas.openxmlformats.org/officeDocument/2006/relationships/image" Target="../media/image30.emf"/><Relationship Id="rId15" Type="http://schemas.openxmlformats.org/officeDocument/2006/relationships/oleObject" Target="../embeddings/oleObject16.bin"/><Relationship Id="rId10" Type="http://schemas.openxmlformats.org/officeDocument/2006/relationships/image" Target="../media/image23.wmf"/><Relationship Id="rId4" Type="http://schemas.openxmlformats.org/officeDocument/2006/relationships/image" Target="../media/image29.e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33.emf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7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25.wmf"/><Relationship Id="rId18" Type="http://schemas.openxmlformats.org/officeDocument/2006/relationships/image" Target="../media/image50.emf"/><Relationship Id="rId26" Type="http://schemas.openxmlformats.org/officeDocument/2006/relationships/oleObject" Target="../embeddings/oleObject25.bin"/><Relationship Id="rId3" Type="http://schemas.openxmlformats.org/officeDocument/2006/relationships/image" Target="../media/image45.emf"/><Relationship Id="rId21" Type="http://schemas.openxmlformats.org/officeDocument/2006/relationships/image" Target="../media/image40.wmf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49.emf"/><Relationship Id="rId25" Type="http://schemas.openxmlformats.org/officeDocument/2006/relationships/image" Target="../media/image42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8.emf"/><Relationship Id="rId20" Type="http://schemas.openxmlformats.org/officeDocument/2006/relationships/oleObject" Target="../embeddings/oleObject22.bin"/><Relationship Id="rId29" Type="http://schemas.openxmlformats.org/officeDocument/2006/relationships/image" Target="../media/image44.wmf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24.wmf"/><Relationship Id="rId24" Type="http://schemas.openxmlformats.org/officeDocument/2006/relationships/oleObject" Target="../embeddings/oleObject24.bin"/><Relationship Id="rId5" Type="http://schemas.openxmlformats.org/officeDocument/2006/relationships/image" Target="../media/image47.emf"/><Relationship Id="rId15" Type="http://schemas.openxmlformats.org/officeDocument/2006/relationships/image" Target="../media/image26.wmf"/><Relationship Id="rId23" Type="http://schemas.openxmlformats.org/officeDocument/2006/relationships/image" Target="../media/image41.wmf"/><Relationship Id="rId28" Type="http://schemas.openxmlformats.org/officeDocument/2006/relationships/oleObject" Target="../embeddings/oleObject26.bin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51.emf"/><Relationship Id="rId4" Type="http://schemas.openxmlformats.org/officeDocument/2006/relationships/image" Target="../media/image46.emf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6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4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image" Target="../media/image59.emf"/><Relationship Id="rId3" Type="http://schemas.openxmlformats.org/officeDocument/2006/relationships/oleObject" Target="../embeddings/oleObject27.bin"/><Relationship Id="rId7" Type="http://schemas.openxmlformats.org/officeDocument/2006/relationships/image" Target="../media/image55.emf"/><Relationship Id="rId12" Type="http://schemas.openxmlformats.org/officeDocument/2006/relationships/image" Target="../media/image54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10" Type="http://schemas.openxmlformats.org/officeDocument/2006/relationships/image" Target="../media/image58.emf"/><Relationship Id="rId4" Type="http://schemas.openxmlformats.org/officeDocument/2006/relationships/image" Target="../media/image52.wmf"/><Relationship Id="rId9" Type="http://schemas.openxmlformats.org/officeDocument/2006/relationships/image" Target="../media/image5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emf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30.bin"/><Relationship Id="rId4" Type="http://schemas.openxmlformats.org/officeDocument/2006/relationships/image" Target="../media/image6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openxmlformats.org/officeDocument/2006/relationships/image" Target="../media/image76.emf"/><Relationship Id="rId7" Type="http://schemas.openxmlformats.org/officeDocument/2006/relationships/image" Target="../media/image7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7.emf"/><Relationship Id="rId5" Type="http://schemas.openxmlformats.org/officeDocument/2006/relationships/image" Target="../media/image75.wmf"/><Relationship Id="rId4" Type="http://schemas.openxmlformats.org/officeDocument/2006/relationships/oleObject" Target="../embeddings/oleObject31.bin"/><Relationship Id="rId9" Type="http://schemas.openxmlformats.org/officeDocument/2006/relationships/image" Target="../media/image80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7.emf"/><Relationship Id="rId5" Type="http://schemas.openxmlformats.org/officeDocument/2006/relationships/image" Target="../media/image65.wmf"/><Relationship Id="rId4" Type="http://schemas.openxmlformats.org/officeDocument/2006/relationships/oleObject" Target="../embeddings/oleObject32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82.wmf"/><Relationship Id="rId9" Type="http://schemas.openxmlformats.org/officeDocument/2006/relationships/image" Target="../media/image85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oleObject" Target="../embeddings/oleObject36.bin"/><Relationship Id="rId7" Type="http://schemas.openxmlformats.org/officeDocument/2006/relationships/image" Target="../media/image8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wmf"/><Relationship Id="rId9" Type="http://schemas.openxmlformats.org/officeDocument/2006/relationships/image" Target="../media/image9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emf"/><Relationship Id="rId3" Type="http://schemas.openxmlformats.org/officeDocument/2006/relationships/image" Target="../media/image93.emf"/><Relationship Id="rId7" Type="http://schemas.openxmlformats.org/officeDocument/2006/relationships/image" Target="../media/image97.emf"/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6.emf"/><Relationship Id="rId5" Type="http://schemas.openxmlformats.org/officeDocument/2006/relationships/image" Target="../media/image95.emf"/><Relationship Id="rId4" Type="http://schemas.openxmlformats.org/officeDocument/2006/relationships/image" Target="../media/image9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99.wmf"/><Relationship Id="rId5" Type="http://schemas.openxmlformats.org/officeDocument/2006/relationships/oleObject" Target="../embeddings/oleObject37.bin"/><Relationship Id="rId4" Type="http://schemas.openxmlformats.org/officeDocument/2006/relationships/image" Target="../media/image10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02.wmf"/><Relationship Id="rId4" Type="http://schemas.openxmlformats.org/officeDocument/2006/relationships/oleObject" Target="../embeddings/oleObject38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7" Type="http://schemas.openxmlformats.org/officeDocument/2006/relationships/image" Target="../media/image110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09.emf"/><Relationship Id="rId5" Type="http://schemas.openxmlformats.org/officeDocument/2006/relationships/image" Target="../media/image108.emf"/><Relationship Id="rId4" Type="http://schemas.openxmlformats.org/officeDocument/2006/relationships/image" Target="../media/image10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11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11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image" Target="../media/image114.emf"/><Relationship Id="rId4" Type="http://schemas.openxmlformats.org/officeDocument/2006/relationships/image" Target="../media/image111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Image:Casimir_plates.svg" TargetMode="Externa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8.wmf"/><Relationship Id="rId3" Type="http://schemas.openxmlformats.org/officeDocument/2006/relationships/oleObject" Target="../embeddings/oleObject3.bin"/><Relationship Id="rId21" Type="http://schemas.openxmlformats.org/officeDocument/2006/relationships/image" Target="../media/image19.wmf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5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wmf"/><Relationship Id="rId20" Type="http://schemas.openxmlformats.org/officeDocument/2006/relationships/oleObject" Target="../embeddings/oleObject11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4.wmf"/><Relationship Id="rId19" Type="http://schemas.openxmlformats.org/officeDocument/2006/relationships/image" Target="../media/image20.emf"/><Relationship Id="rId4" Type="http://schemas.openxmlformats.org/officeDocument/2006/relationships/image" Target="../media/image11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6.wmf"/><Relationship Id="rId22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1"/>
          <p:cNvSpPr>
            <a:spLocks noChangeArrowheads="1"/>
          </p:cNvSpPr>
          <p:nvPr/>
        </p:nvSpPr>
        <p:spPr bwMode="auto">
          <a:xfrm>
            <a:off x="368300" y="2185838"/>
            <a:ext cx="11468100" cy="1846186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sz="1800"/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452845" y="2464521"/>
            <a:ext cx="11207931" cy="138932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b" anchorCtr="1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buNone/>
            </a:pPr>
            <a:r>
              <a:rPr lang="en-US" sz="4600" dirty="0" smtClean="0">
                <a:solidFill>
                  <a:schemeClr val="bg1"/>
                </a:solidFill>
              </a:rPr>
              <a:t>Vacuum densities for branes orthogonal </a:t>
            </a:r>
          </a:p>
          <a:p>
            <a:pPr algn="ctr">
              <a:buNone/>
            </a:pPr>
            <a:r>
              <a:rPr lang="en-US" sz="4600" dirty="0" smtClean="0">
                <a:solidFill>
                  <a:schemeClr val="bg1"/>
                </a:solidFill>
              </a:rPr>
              <a:t>to </a:t>
            </a:r>
            <a:r>
              <a:rPr lang="en-US" sz="4600" dirty="0" err="1" smtClean="0">
                <a:solidFill>
                  <a:schemeClr val="bg1"/>
                </a:solidFill>
              </a:rPr>
              <a:t>AdS</a:t>
            </a:r>
            <a:r>
              <a:rPr lang="en-US" sz="4600" dirty="0" smtClean="0">
                <a:solidFill>
                  <a:schemeClr val="bg1"/>
                </a:solidFill>
              </a:rPr>
              <a:t> </a:t>
            </a:r>
            <a:r>
              <a:rPr lang="en-US" sz="4600" dirty="0">
                <a:solidFill>
                  <a:schemeClr val="bg1"/>
                </a:solidFill>
              </a:rPr>
              <a:t>boundary</a:t>
            </a:r>
            <a:endParaRPr lang="ru-RU" sz="4600" dirty="0">
              <a:solidFill>
                <a:schemeClr val="bg1"/>
              </a:solidFill>
            </a:endParaRP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1968500" y="4048017"/>
            <a:ext cx="8293100" cy="17526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en-US" dirty="0">
                <a:solidFill>
                  <a:srgbClr val="0000CC"/>
                </a:solidFill>
              </a:rPr>
              <a:t>Aram </a:t>
            </a:r>
            <a:r>
              <a:rPr lang="en-US" dirty="0" err="1">
                <a:solidFill>
                  <a:srgbClr val="0000CC"/>
                </a:solidFill>
              </a:rPr>
              <a:t>Saharian</a:t>
            </a:r>
            <a:endParaRPr lang="en-US" dirty="0">
              <a:solidFill>
                <a:srgbClr val="0000CC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2800" i="1" dirty="0" smtClean="0">
                <a:solidFill>
                  <a:srgbClr val="0000CC"/>
                </a:solidFill>
              </a:rPr>
              <a:t>Institute </a:t>
            </a:r>
            <a:r>
              <a:rPr lang="en-US" sz="2800" i="1" dirty="0">
                <a:solidFill>
                  <a:srgbClr val="0000CC"/>
                </a:solidFill>
              </a:rPr>
              <a:t>of Physics, Yerevan State University</a:t>
            </a:r>
          </a:p>
          <a:p>
            <a:pPr algn="ctr" eaLnBrk="1" hangingPunct="1">
              <a:buFontTx/>
              <a:buNone/>
            </a:pPr>
            <a:r>
              <a:rPr lang="en-US" sz="2800" i="1" dirty="0" err="1">
                <a:solidFill>
                  <a:srgbClr val="0000CC"/>
                </a:solidFill>
              </a:rPr>
              <a:t>Gourgen</a:t>
            </a:r>
            <a:r>
              <a:rPr lang="en-US" sz="2800" i="1" dirty="0">
                <a:solidFill>
                  <a:srgbClr val="0000CC"/>
                </a:solidFill>
              </a:rPr>
              <a:t> </a:t>
            </a:r>
            <a:r>
              <a:rPr lang="en-US" sz="2800" i="1" dirty="0" err="1">
                <a:solidFill>
                  <a:srgbClr val="0000CC"/>
                </a:solidFill>
              </a:rPr>
              <a:t>Sahakyan</a:t>
            </a:r>
            <a:r>
              <a:rPr lang="en-US" sz="2800" i="1" dirty="0">
                <a:solidFill>
                  <a:srgbClr val="0000CC"/>
                </a:solidFill>
              </a:rPr>
              <a:t> Chair of Theoretical Physics</a:t>
            </a:r>
            <a:endParaRPr lang="ru-RU" sz="2800" i="1" dirty="0">
              <a:solidFill>
                <a:srgbClr val="0000CC"/>
              </a:solidFill>
            </a:endParaRPr>
          </a:p>
        </p:txBody>
      </p:sp>
      <p:pic>
        <p:nvPicPr>
          <p:cNvPr id="3078" name="Picture 7" descr="YSU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" y="342901"/>
            <a:ext cx="2362200" cy="174307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9" name="Group 8"/>
          <p:cNvGrpSpPr>
            <a:grpSpLocks/>
          </p:cNvGrpSpPr>
          <p:nvPr/>
        </p:nvGrpSpPr>
        <p:grpSpPr bwMode="auto">
          <a:xfrm>
            <a:off x="9626600" y="339726"/>
            <a:ext cx="2209800" cy="1704975"/>
            <a:chOff x="576" y="303"/>
            <a:chExt cx="1392" cy="1074"/>
          </a:xfrm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pic>
          <p:nvPicPr>
            <p:cNvPr id="3080" name="Picture 9" descr="ysu_gerb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303"/>
              <a:ext cx="1392" cy="429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1" name="Picture 10" descr="ysu_gerb_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" y="720"/>
              <a:ext cx="1392" cy="657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269966" y="5651844"/>
            <a:ext cx="115664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</a:rPr>
              <a:t>MPCS-23, 12 - 16 September, 2023</a:t>
            </a:r>
            <a:endParaRPr lang="en-US" sz="3200" b="1" dirty="0">
              <a:solidFill>
                <a:srgbClr val="800000"/>
              </a:solidFill>
            </a:endParaRPr>
          </a:p>
          <a:p>
            <a:r>
              <a:rPr lang="en-US" sz="3200" b="1" dirty="0" smtClean="0">
                <a:solidFill>
                  <a:srgbClr val="800000"/>
                </a:solidFill>
              </a:rPr>
              <a:t>Yerevan, Armenia</a:t>
            </a:r>
            <a:endParaRPr lang="en-US" sz="32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814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2"/>
          <p:cNvSpPr>
            <a:spLocks noChangeArrowheads="1"/>
          </p:cNvSpPr>
          <p:nvPr/>
        </p:nvSpPr>
        <p:spPr bwMode="auto">
          <a:xfrm>
            <a:off x="444124" y="88375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" name="TextBox 3"/>
          <p:cNvSpPr txBox="1"/>
          <p:nvPr/>
        </p:nvSpPr>
        <p:spPr>
          <a:xfrm>
            <a:off x="672724" y="766362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(D+1)-dimensional </a:t>
            </a:r>
            <a:r>
              <a:rPr lang="en-US" alt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spacetime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7224" y="1218696"/>
            <a:ext cx="5548323" cy="479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6692" y="1283550"/>
            <a:ext cx="3372510" cy="361875"/>
          </a:xfrm>
          <a:prstGeom prst="rect">
            <a:avLst/>
          </a:prstGeom>
        </p:spPr>
      </p:pic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444124" y="308473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TextBox 7"/>
          <p:cNvSpPr txBox="1"/>
          <p:nvPr/>
        </p:nvSpPr>
        <p:spPr>
          <a:xfrm>
            <a:off x="672723" y="2976711"/>
            <a:ext cx="10799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altLang="en-US" sz="24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=0,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altLang="en-US" sz="24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=∞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40"/>
          <p:cNvSpPr txBox="1">
            <a:spLocks noChangeArrowheads="1"/>
          </p:cNvSpPr>
          <p:nvPr/>
        </p:nvSpPr>
        <p:spPr bwMode="auto">
          <a:xfrm>
            <a:off x="748924" y="3886200"/>
            <a:ext cx="1098152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rgbClr val="FF0000"/>
                </a:solidFill>
              </a:rPr>
              <a:t>Branes perpendicular </a:t>
            </a:r>
            <a:r>
              <a:rPr lang="en-US" altLang="en-US" sz="2400" dirty="0">
                <a:solidFill>
                  <a:srgbClr val="0000FF"/>
                </a:solidFill>
              </a:rPr>
              <a:t>to </a:t>
            </a:r>
            <a:r>
              <a:rPr lang="en-US" altLang="en-US" sz="2400" dirty="0" err="1">
                <a:solidFill>
                  <a:srgbClr val="0000FF"/>
                </a:solidFill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</a:rPr>
              <a:t> boundary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444124" y="39624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9" name="Rectangle 32"/>
          <p:cNvSpPr>
            <a:spLocks noChangeArrowheads="1"/>
          </p:cNvSpPr>
          <p:nvPr/>
        </p:nvSpPr>
        <p:spPr bwMode="auto">
          <a:xfrm>
            <a:off x="444124" y="19050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0" name="TextBox 29"/>
          <p:cNvSpPr txBox="1"/>
          <p:nvPr/>
        </p:nvSpPr>
        <p:spPr>
          <a:xfrm>
            <a:off x="748924" y="1824335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coordinate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34924" y="1828800"/>
            <a:ext cx="2937347" cy="39806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7765" y="2374391"/>
            <a:ext cx="4061517" cy="461391"/>
          </a:xfrm>
          <a:prstGeom prst="rect">
            <a:avLst/>
          </a:prstGeom>
        </p:spPr>
      </p:pic>
      <p:sp>
        <p:nvSpPr>
          <p:cNvPr id="35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Geometry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49D83D0-FA6D-4EE0-908F-93BCBDAEEDDA}"/>
              </a:ext>
            </a:extLst>
          </p:cNvPr>
          <p:cNvSpPr/>
          <p:nvPr/>
        </p:nvSpPr>
        <p:spPr>
          <a:xfrm>
            <a:off x="2856324" y="3084731"/>
            <a:ext cx="329938" cy="2680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F82FB8FC-2813-4DE6-B159-30C706E2D9AF}"/>
              </a:ext>
            </a:extLst>
          </p:cNvPr>
          <p:cNvSpPr/>
          <p:nvPr/>
        </p:nvSpPr>
        <p:spPr>
          <a:xfrm>
            <a:off x="5191520" y="3110419"/>
            <a:ext cx="329938" cy="2680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1051087" y="4232275"/>
            <a:ext cx="3335348" cy="2482701"/>
            <a:chOff x="1051087" y="4232275"/>
            <a:chExt cx="3335348" cy="2482701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DAA716CE-D263-4EB1-BDCF-EDDD21D6D082}"/>
                </a:ext>
              </a:extLst>
            </p:cNvPr>
            <p:cNvCxnSpPr/>
            <p:nvPr/>
          </p:nvCxnSpPr>
          <p:spPr>
            <a:xfrm>
              <a:off x="1427224" y="4496586"/>
              <a:ext cx="0" cy="176189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E80A793E-B550-4795-B7E7-76C6F00B5EBD}"/>
                </a:ext>
              </a:extLst>
            </p:cNvPr>
            <p:cNvCxnSpPr/>
            <p:nvPr/>
          </p:nvCxnSpPr>
          <p:spPr>
            <a:xfrm>
              <a:off x="1427224" y="4901938"/>
              <a:ext cx="259802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D04BA9A-16E7-4077-8638-A0E2FE342B6D}"/>
                </a:ext>
              </a:extLst>
            </p:cNvPr>
            <p:cNvCxnSpPr/>
            <p:nvPr/>
          </p:nvCxnSpPr>
          <p:spPr>
            <a:xfrm>
              <a:off x="1405231" y="5827337"/>
              <a:ext cx="259802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45" name="Object 44">
              <a:extLst>
                <a:ext uri="{FF2B5EF4-FFF2-40B4-BE49-F238E27FC236}">
                  <a16:creationId xmlns:a16="http://schemas.microsoft.com/office/drawing/2014/main" id="{78E91681-FFF2-44E6-89F7-545791AC814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25161988"/>
                </p:ext>
              </p:extLst>
            </p:nvPr>
          </p:nvGraphicFramePr>
          <p:xfrm>
            <a:off x="1051087" y="6324909"/>
            <a:ext cx="752273" cy="3900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6" name="Equation" r:id="rId7" imgW="342720" imgH="177480" progId="Equation.DSMT4">
                    <p:embed/>
                  </p:oleObj>
                </mc:Choice>
                <mc:Fallback>
                  <p:oleObj name="Equation" r:id="rId7" imgW="342720" imgH="17748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1051087" y="6324909"/>
                          <a:ext cx="752273" cy="39006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ABAEBB8E-386D-49F0-8B54-E115A0C1760A}"/>
                </a:ext>
              </a:extLst>
            </p:cNvPr>
            <p:cNvCxnSpPr/>
            <p:nvPr/>
          </p:nvCxnSpPr>
          <p:spPr>
            <a:xfrm>
              <a:off x="1427223" y="5352355"/>
              <a:ext cx="2890253" cy="0"/>
            </a:xfrm>
            <a:prstGeom prst="straightConnector1">
              <a:avLst/>
            </a:prstGeom>
            <a:ln w="381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48" name="Object 47">
              <a:extLst>
                <a:ext uri="{FF2B5EF4-FFF2-40B4-BE49-F238E27FC236}">
                  <a16:creationId xmlns:a16="http://schemas.microsoft.com/office/drawing/2014/main" id="{CA7CE6F1-CD8F-4956-854B-B25E923116E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73908510"/>
                </p:ext>
              </p:extLst>
            </p:nvPr>
          </p:nvGraphicFramePr>
          <p:xfrm>
            <a:off x="4070935" y="5035104"/>
            <a:ext cx="279400" cy="277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7" name="Equation" r:id="rId9" imgW="126720" imgH="126720" progId="Equation.DSMT4">
                    <p:embed/>
                  </p:oleObj>
                </mc:Choice>
                <mc:Fallback>
                  <p:oleObj name="Equation" r:id="rId9" imgW="126720" imgH="126720" progId="Equation.DSMT4">
                    <p:embed/>
                    <p:pic>
                      <p:nvPicPr>
                        <p:cNvPr id="45" name="Object 44">
                          <a:extLst>
                            <a:ext uri="{FF2B5EF4-FFF2-40B4-BE49-F238E27FC236}">
                              <a16:creationId xmlns:a16="http://schemas.microsoft.com/office/drawing/2014/main" id="{78E91681-FFF2-44E6-89F7-545791AC814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4070935" y="5035104"/>
                          <a:ext cx="279400" cy="277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BC3B7B4-F65E-40C4-8BD8-EEC79259A84D}"/>
                </a:ext>
              </a:extLst>
            </p:cNvPr>
            <p:cNvCxnSpPr/>
            <p:nvPr/>
          </p:nvCxnSpPr>
          <p:spPr>
            <a:xfrm flipV="1">
              <a:off x="1426397" y="4347865"/>
              <a:ext cx="0" cy="2079644"/>
            </a:xfrm>
            <a:prstGeom prst="straightConnector1">
              <a:avLst/>
            </a:prstGeom>
            <a:ln w="381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51" name="Object 50">
              <a:extLst>
                <a:ext uri="{FF2B5EF4-FFF2-40B4-BE49-F238E27FC236}">
                  <a16:creationId xmlns:a16="http://schemas.microsoft.com/office/drawing/2014/main" id="{26378E0C-5805-449A-AAD6-5A0D14D9A6F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14787120"/>
                </p:ext>
              </p:extLst>
            </p:nvPr>
          </p:nvGraphicFramePr>
          <p:xfrm>
            <a:off x="1492973" y="4232275"/>
            <a:ext cx="363538" cy="444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8" name="Equation" r:id="rId11" imgW="164880" imgH="203040" progId="Equation.DSMT4">
                    <p:embed/>
                  </p:oleObj>
                </mc:Choice>
                <mc:Fallback>
                  <p:oleObj name="Equation" r:id="rId11" imgW="164880" imgH="203040" progId="Equation.DSMT4">
                    <p:embed/>
                    <p:pic>
                      <p:nvPicPr>
                        <p:cNvPr id="48" name="Object 47">
                          <a:extLst>
                            <a:ext uri="{FF2B5EF4-FFF2-40B4-BE49-F238E27FC236}">
                              <a16:creationId xmlns:a16="http://schemas.microsoft.com/office/drawing/2014/main" id="{CA7CE6F1-CD8F-4956-854B-B25E923116EF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492973" y="4232275"/>
                          <a:ext cx="363538" cy="4445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Object 51">
              <a:extLst>
                <a:ext uri="{FF2B5EF4-FFF2-40B4-BE49-F238E27FC236}">
                  <a16:creationId xmlns:a16="http://schemas.microsoft.com/office/drawing/2014/main" id="{BD440FCA-9A20-4791-8497-98E616E334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3445202"/>
                </p:ext>
              </p:extLst>
            </p:nvPr>
          </p:nvGraphicFramePr>
          <p:xfrm>
            <a:off x="3359892" y="5778473"/>
            <a:ext cx="944562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89" name="Equation" r:id="rId13" imgW="431640" imgH="241200" progId="Equation.DSMT4">
                    <p:embed/>
                  </p:oleObj>
                </mc:Choice>
                <mc:Fallback>
                  <p:oleObj name="Equation" r:id="rId13" imgW="431640" imgH="241200" progId="Equation.DSMT4">
                    <p:embed/>
                    <p:pic>
                      <p:nvPicPr>
                        <p:cNvPr id="45" name="Object 44">
                          <a:extLst>
                            <a:ext uri="{FF2B5EF4-FFF2-40B4-BE49-F238E27FC236}">
                              <a16:creationId xmlns:a16="http://schemas.microsoft.com/office/drawing/2014/main" id="{78E91681-FFF2-44E6-89F7-545791AC814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3359892" y="5778473"/>
                          <a:ext cx="944562" cy="530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3" name="Object 52">
              <a:extLst>
                <a:ext uri="{FF2B5EF4-FFF2-40B4-BE49-F238E27FC236}">
                  <a16:creationId xmlns:a16="http://schemas.microsoft.com/office/drawing/2014/main" id="{0288A9E5-C570-424D-B013-7C3D1AA80E8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16676054"/>
                </p:ext>
              </p:extLst>
            </p:nvPr>
          </p:nvGraphicFramePr>
          <p:xfrm>
            <a:off x="3413297" y="4456732"/>
            <a:ext cx="973138" cy="530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90" name="Equation" r:id="rId15" imgW="444240" imgH="241200" progId="Equation.DSMT4">
                    <p:embed/>
                  </p:oleObj>
                </mc:Choice>
                <mc:Fallback>
                  <p:oleObj name="Equation" r:id="rId15" imgW="444240" imgH="241200" progId="Equation.DSMT4">
                    <p:embed/>
                    <p:pic>
                      <p:nvPicPr>
                        <p:cNvPr id="45" name="Object 44">
                          <a:extLst>
                            <a:ext uri="{FF2B5EF4-FFF2-40B4-BE49-F238E27FC236}">
                              <a16:creationId xmlns:a16="http://schemas.microsoft.com/office/drawing/2014/main" id="{78E91681-FFF2-44E6-89F7-545791AC814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3413297" y="4456732"/>
                          <a:ext cx="973138" cy="5302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3E2A498C-FEB6-43DE-A6D9-ADB97B3FF74A}"/>
              </a:ext>
            </a:extLst>
          </p:cNvPr>
          <p:cNvSpPr txBox="1"/>
          <p:nvPr/>
        </p:nvSpPr>
        <p:spPr>
          <a:xfrm>
            <a:off x="5031261" y="4641108"/>
            <a:ext cx="5288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 distance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the branes</a:t>
            </a:r>
          </a:p>
        </p:txBody>
      </p:sp>
      <p:graphicFrame>
        <p:nvGraphicFramePr>
          <p:cNvPr id="55" name="Object 54">
            <a:extLst>
              <a:ext uri="{FF2B5EF4-FFF2-40B4-BE49-F238E27FC236}">
                <a16:creationId xmlns:a16="http://schemas.microsoft.com/office/drawing/2014/main" id="{E69514D7-52D6-4B85-B2D4-984B62CC8FC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170053"/>
              </p:ext>
            </p:extLst>
          </p:nvPr>
        </p:nvGraphicFramePr>
        <p:xfrm>
          <a:off x="10124912" y="4622254"/>
          <a:ext cx="197802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91" name="Equation" r:id="rId17" imgW="901440" imgH="228600" progId="Equation.DSMT4">
                  <p:embed/>
                </p:oleObj>
              </mc:Choice>
              <mc:Fallback>
                <p:oleObj name="Equation" r:id="rId17" imgW="901440" imgH="22860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78E91681-FFF2-44E6-89F7-545791AC81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0124912" y="4622254"/>
                        <a:ext cx="1978025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61695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4F0961F2-B426-49ED-9CDA-14C5163C56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88375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566D41-FAB9-4E82-8C84-2CA7D876CF84}"/>
              </a:ext>
            </a:extLst>
          </p:cNvPr>
          <p:cNvSpPr txBox="1"/>
          <p:nvPr/>
        </p:nvSpPr>
        <p:spPr>
          <a:xfrm>
            <a:off x="672724" y="766362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Scalar field with general curvature coupling parameter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32">
            <a:extLst>
              <a:ext uri="{FF2B5EF4-FFF2-40B4-BE49-F238E27FC236}">
                <a16:creationId xmlns:a16="http://schemas.microsoft.com/office/drawing/2014/main" id="{B17797FA-FF71-49EA-BF22-D1647387C3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269822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32">
            <a:extLst>
              <a:ext uri="{FF2B5EF4-FFF2-40B4-BE49-F238E27FC236}">
                <a16:creationId xmlns:a16="http://schemas.microsoft.com/office/drawing/2014/main" id="{AD6DDB59-82EE-4073-973F-8B5E0919B5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19050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F1645A-EC73-4AF1-B5F9-4C80B1A208E2}"/>
              </a:ext>
            </a:extLst>
          </p:cNvPr>
          <p:cNvSpPr txBox="1"/>
          <p:nvPr/>
        </p:nvSpPr>
        <p:spPr>
          <a:xfrm>
            <a:off x="748924" y="1824335"/>
            <a:ext cx="845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 conditions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>
            <a:extLst>
              <a:ext uri="{FF2B5EF4-FFF2-40B4-BE49-F238E27FC236}">
                <a16:creationId xmlns:a16="http://schemas.microsoft.com/office/drawing/2014/main" id="{5CFF0BC3-2F79-4398-8CF2-FCA1669DCB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id="{F596873D-17F9-46C9-9D6A-79C34027F4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Field, boundary conditions and VEVs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29BD18B-6319-4FCA-A85A-1AFC1E2B7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649" y="1270262"/>
            <a:ext cx="3811836" cy="45169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954C111-4E54-4BDB-AD9C-5C45A786D3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4081" y="1327687"/>
            <a:ext cx="2357610" cy="37457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DF379C35-1809-4314-B481-020FB46826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4750" y="1821614"/>
            <a:ext cx="2909120" cy="46166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9F6BB6B-EE67-4608-BF1F-3D47FFE7A7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0070" y="1818114"/>
            <a:ext cx="329938" cy="45366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7AC93549-AAB1-4745-B288-2F30D06870A7}"/>
              </a:ext>
            </a:extLst>
          </p:cNvPr>
          <p:cNvSpPr txBox="1"/>
          <p:nvPr/>
        </p:nvSpPr>
        <p:spPr>
          <a:xfrm>
            <a:off x="7462886" y="1811222"/>
            <a:ext cx="4107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to the brane at </a:t>
            </a:r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AC7F3D5D-175D-432E-9922-7AFCD162858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242426"/>
              </p:ext>
            </p:extLst>
          </p:nvPr>
        </p:nvGraphicFramePr>
        <p:xfrm>
          <a:off x="10650978" y="1771978"/>
          <a:ext cx="1003268" cy="5732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3" name="Equation" r:id="rId7" imgW="444240" imgH="253800" progId="Equation.DSMT4">
                  <p:embed/>
                </p:oleObj>
              </mc:Choice>
              <mc:Fallback>
                <p:oleObj name="Equation" r:id="rId7" imgW="44424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650978" y="1771978"/>
                        <a:ext cx="1003268" cy="5732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" name="Arrow: Left 35">
            <a:extLst>
              <a:ext uri="{FF2B5EF4-FFF2-40B4-BE49-F238E27FC236}">
                <a16:creationId xmlns:a16="http://schemas.microsoft.com/office/drawing/2014/main" id="{2C5CBE96-2DC5-45F8-93F9-CF3AD83F0E76}"/>
              </a:ext>
            </a:extLst>
          </p:cNvPr>
          <p:cNvSpPr/>
          <p:nvPr/>
        </p:nvSpPr>
        <p:spPr>
          <a:xfrm>
            <a:off x="7132948" y="1947117"/>
            <a:ext cx="329938" cy="28854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2B5AA56-1311-4771-ACD3-0147DA65E84B}"/>
              </a:ext>
            </a:extLst>
          </p:cNvPr>
          <p:cNvSpPr txBox="1"/>
          <p:nvPr/>
        </p:nvSpPr>
        <p:spPr>
          <a:xfrm>
            <a:off x="748924" y="2577665"/>
            <a:ext cx="1098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Boundary condition imposed on the field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modify the spectrum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vacuum fluctuations and the VEVs of physical observables are changed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9366AC-614D-4891-8099-842CEB6D7B68}"/>
              </a:ext>
            </a:extLst>
          </p:cNvPr>
          <p:cNvSpPr txBox="1"/>
          <p:nvPr/>
        </p:nvSpPr>
        <p:spPr>
          <a:xfrm>
            <a:off x="2648932" y="3359807"/>
            <a:ext cx="64196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Casimir effect</a:t>
            </a:r>
          </a:p>
        </p:txBody>
      </p:sp>
      <p:sp>
        <p:nvSpPr>
          <p:cNvPr id="5" name="Arrow: Curved Left 4">
            <a:extLst>
              <a:ext uri="{FF2B5EF4-FFF2-40B4-BE49-F238E27FC236}">
                <a16:creationId xmlns:a16="http://schemas.microsoft.com/office/drawing/2014/main" id="{52B5CE2E-B686-4991-A5D6-29A0850449EC}"/>
              </a:ext>
            </a:extLst>
          </p:cNvPr>
          <p:cNvSpPr/>
          <p:nvPr/>
        </p:nvSpPr>
        <p:spPr>
          <a:xfrm>
            <a:off x="9393989" y="3133949"/>
            <a:ext cx="466448" cy="630780"/>
          </a:xfrm>
          <a:prstGeom prst="curved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32">
            <a:extLst>
              <a:ext uri="{FF2B5EF4-FFF2-40B4-BE49-F238E27FC236}">
                <a16:creationId xmlns:a16="http://schemas.microsoft.com/office/drawing/2014/main" id="{0572035B-12B4-47AD-8301-04E3A9759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92" y="410439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805EF4B-CD19-41F0-ADB3-3405F3C3CA52}"/>
              </a:ext>
            </a:extLst>
          </p:cNvPr>
          <p:cNvSpPr txBox="1"/>
          <p:nvPr/>
        </p:nvSpPr>
        <p:spPr>
          <a:xfrm>
            <a:off x="750492" y="3983829"/>
            <a:ext cx="1098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interested in the VEVs of the field squared and of the energy-momentum tensor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32">
            <a:extLst>
              <a:ext uri="{FF2B5EF4-FFF2-40B4-BE49-F238E27FC236}">
                <a16:creationId xmlns:a16="http://schemas.microsoft.com/office/drawing/2014/main" id="{D12DAE48-DDA5-4294-B20C-B65248C68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92" y="503764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C38C93-6576-41EA-9911-D513210BF1CC}"/>
              </a:ext>
            </a:extLst>
          </p:cNvPr>
          <p:cNvSpPr txBox="1"/>
          <p:nvPr/>
        </p:nvSpPr>
        <p:spPr>
          <a:xfrm>
            <a:off x="750492" y="4917085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Scheme of calculation: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6EF7ED-8CCE-47A3-BA11-5C6146082492}"/>
              </a:ext>
            </a:extLst>
          </p:cNvPr>
          <p:cNvSpPr txBox="1"/>
          <p:nvPr/>
        </p:nvSpPr>
        <p:spPr>
          <a:xfrm>
            <a:off x="444124" y="5514680"/>
            <a:ext cx="11591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Two-point function      Mean field squared        VEV of the energy-momentum tensor      </a:t>
            </a:r>
          </a:p>
          <a:p>
            <a:r>
              <a:rPr lang="en-US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Forces acting on the branes 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F0F46E1D-DDF1-47C8-A55A-6CEFEA92D95B}"/>
              </a:ext>
            </a:extLst>
          </p:cNvPr>
          <p:cNvSpPr/>
          <p:nvPr/>
        </p:nvSpPr>
        <p:spPr>
          <a:xfrm>
            <a:off x="3091992" y="5684363"/>
            <a:ext cx="348792" cy="216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D558A897-C8F8-409D-B892-F20B403C1645}"/>
              </a:ext>
            </a:extLst>
          </p:cNvPr>
          <p:cNvSpPr/>
          <p:nvPr/>
        </p:nvSpPr>
        <p:spPr>
          <a:xfrm>
            <a:off x="6293508" y="5657508"/>
            <a:ext cx="348792" cy="216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6928ABEF-8018-4BD8-B941-FACB0CE3CC67}"/>
              </a:ext>
            </a:extLst>
          </p:cNvPr>
          <p:cNvSpPr/>
          <p:nvPr/>
        </p:nvSpPr>
        <p:spPr>
          <a:xfrm>
            <a:off x="3121841" y="6015876"/>
            <a:ext cx="348792" cy="2168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45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A80BBC21-512D-4E4E-B591-30A471F3F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88375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" name="Rectangle 32">
            <a:extLst>
              <a:ext uri="{FF2B5EF4-FFF2-40B4-BE49-F238E27FC236}">
                <a16:creationId xmlns:a16="http://schemas.microsoft.com/office/drawing/2014/main" id="{C197FD3A-7776-4362-800A-22456F57B2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295274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Rectangle 32">
            <a:extLst>
              <a:ext uri="{FF2B5EF4-FFF2-40B4-BE49-F238E27FC236}">
                <a16:creationId xmlns:a16="http://schemas.microsoft.com/office/drawing/2014/main" id="{2BA7591C-BEDC-4602-831B-5F5B29A32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203697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669B4D-EFAA-4A9C-A879-0FA7A8A2ADA2}"/>
              </a:ext>
            </a:extLst>
          </p:cNvPr>
          <p:cNvSpPr txBox="1"/>
          <p:nvPr/>
        </p:nvSpPr>
        <p:spPr>
          <a:xfrm>
            <a:off x="748924" y="1956312"/>
            <a:ext cx="1098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expression of the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Wightman function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summation of the series of those eigenvalues the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Generalized Abel-Plana formula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used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F56D0A53-201E-4E03-BB27-8A5ABC42BC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id="{826DB29A-A874-471A-8356-1390C99EB7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Decomposition of the Wightman function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9EE6BB-A900-442A-8D02-832FE3B8732D}"/>
              </a:ext>
            </a:extLst>
          </p:cNvPr>
          <p:cNvSpPr txBox="1"/>
          <p:nvPr/>
        </p:nvSpPr>
        <p:spPr>
          <a:xfrm>
            <a:off x="748924" y="2832186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That allows to decompose the Wightman function as: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32">
            <a:extLst>
              <a:ext uri="{FF2B5EF4-FFF2-40B4-BE49-F238E27FC236}">
                <a16:creationId xmlns:a16="http://schemas.microsoft.com/office/drawing/2014/main" id="{EF9F312B-B3B2-4FFB-BB69-D16350B6CD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692" y="530157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E5C4FF0-65FD-4D3B-937A-94711E885332}"/>
              </a:ext>
            </a:extLst>
          </p:cNvPr>
          <p:cNvSpPr txBox="1"/>
          <p:nvPr/>
        </p:nvSpPr>
        <p:spPr>
          <a:xfrm>
            <a:off x="750492" y="5181017"/>
            <a:ext cx="1098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points away from the branes the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renormalization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local VEVs is reduced to the one in the brane-free geometry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31316C-43C8-43F0-8676-D025597C1D67}"/>
              </a:ext>
            </a:extLst>
          </p:cNvPr>
          <p:cNvSpPr txBox="1"/>
          <p:nvPr/>
        </p:nvSpPr>
        <p:spPr>
          <a:xfrm>
            <a:off x="672724" y="766362"/>
            <a:ext cx="109815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region between the branes the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eigenvalues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quantum number corresponding to the direction perpendicular to the branes are expressed in terms of roots of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transcendental equation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7EF9B08-9F06-4DF1-806D-B2DE6DE2947F}"/>
              </a:ext>
            </a:extLst>
          </p:cNvPr>
          <p:cNvSpPr txBox="1"/>
          <p:nvPr/>
        </p:nvSpPr>
        <p:spPr>
          <a:xfrm>
            <a:off x="664082" y="3476620"/>
            <a:ext cx="27295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Wightman function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3DD711B-08DA-4FFB-904A-FE2249773D08}"/>
              </a:ext>
            </a:extLst>
          </p:cNvPr>
          <p:cNvSpPr txBox="1"/>
          <p:nvPr/>
        </p:nvSpPr>
        <p:spPr>
          <a:xfrm>
            <a:off x="7882377" y="3258911"/>
            <a:ext cx="43850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 corresponding to the geometry of a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brane 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14CAA4D-35D2-4DF6-BBB7-F9342FEDE364}"/>
              </a:ext>
            </a:extLst>
          </p:cNvPr>
          <p:cNvSpPr txBox="1"/>
          <p:nvPr/>
        </p:nvSpPr>
        <p:spPr>
          <a:xfrm>
            <a:off x="3846137" y="3258535"/>
            <a:ext cx="37141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Wightman function for the geometry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branes 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84EECE7-8779-49DB-A4AF-6B64A94AC2F5}"/>
              </a:ext>
            </a:extLst>
          </p:cNvPr>
          <p:cNvSpPr txBox="1"/>
          <p:nvPr/>
        </p:nvSpPr>
        <p:spPr>
          <a:xfrm>
            <a:off x="3846136" y="4280844"/>
            <a:ext cx="5344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Contribution when we add the second brane to geometry of a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single brane  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72C1C9C-7A95-4673-ABCC-3024B0474EB7}"/>
              </a:ext>
            </a:extLst>
          </p:cNvPr>
          <p:cNvSpPr/>
          <p:nvPr/>
        </p:nvSpPr>
        <p:spPr>
          <a:xfrm>
            <a:off x="597308" y="3467193"/>
            <a:ext cx="2834047" cy="49980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03FB87-1365-408A-A4B7-2CC16476B79D}"/>
              </a:ext>
            </a:extLst>
          </p:cNvPr>
          <p:cNvSpPr/>
          <p:nvPr/>
        </p:nvSpPr>
        <p:spPr>
          <a:xfrm>
            <a:off x="3811571" y="3278050"/>
            <a:ext cx="3714161" cy="8276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C998610-12B0-49CE-8B61-2DDFA5A15761}"/>
              </a:ext>
            </a:extLst>
          </p:cNvPr>
          <p:cNvSpPr/>
          <p:nvPr/>
        </p:nvSpPr>
        <p:spPr>
          <a:xfrm>
            <a:off x="7926370" y="3298893"/>
            <a:ext cx="4193719" cy="8068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EE374C5-63C3-4490-BF41-04E004B0D93A}"/>
              </a:ext>
            </a:extLst>
          </p:cNvPr>
          <p:cNvSpPr/>
          <p:nvPr/>
        </p:nvSpPr>
        <p:spPr>
          <a:xfrm>
            <a:off x="3811570" y="4271290"/>
            <a:ext cx="5344997" cy="82768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6" name="Object 35">
            <a:extLst>
              <a:ext uri="{FF2B5EF4-FFF2-40B4-BE49-F238E27FC236}">
                <a16:creationId xmlns:a16="http://schemas.microsoft.com/office/drawing/2014/main" id="{EDBED87B-CE5D-409A-827E-8324266EC0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247338"/>
              </p:ext>
            </p:extLst>
          </p:nvPr>
        </p:nvGraphicFramePr>
        <p:xfrm>
          <a:off x="3429130" y="3603337"/>
          <a:ext cx="365158" cy="3286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2" name="Equation" r:id="rId3" imgW="126720" imgH="114120" progId="Equation.DSMT4">
                  <p:embed/>
                </p:oleObj>
              </mc:Choice>
              <mc:Fallback>
                <p:oleObj name="Equation" r:id="rId3" imgW="126720" imgH="1141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29130" y="3603337"/>
                        <a:ext cx="365158" cy="3286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88EA7C74-72FE-4A78-8187-CC6BFE1733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8190229"/>
              </p:ext>
            </p:extLst>
          </p:nvPr>
        </p:nvGraphicFramePr>
        <p:xfrm>
          <a:off x="7525675" y="3516929"/>
          <a:ext cx="397553" cy="40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3" name="Equation" r:id="rId5" imgW="139680" imgH="139680" progId="Equation.DSMT4">
                  <p:embed/>
                </p:oleObj>
              </mc:Choice>
              <mc:Fallback>
                <p:oleObj name="Equation" r:id="rId5" imgW="139680" imgH="1396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525675" y="3516929"/>
                        <a:ext cx="397553" cy="400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6A941444-BAED-4E6F-87E4-3ED2B0EC462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4169406"/>
              </p:ext>
            </p:extLst>
          </p:nvPr>
        </p:nvGraphicFramePr>
        <p:xfrm>
          <a:off x="3434438" y="4459770"/>
          <a:ext cx="397553" cy="4003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74" name="Equation" r:id="rId7" imgW="139680" imgH="139680" progId="Equation.DSMT4">
                  <p:embed/>
                </p:oleObj>
              </mc:Choice>
              <mc:Fallback>
                <p:oleObj name="Equation" r:id="rId7" imgW="139680" imgH="139680" progId="Equation.DSMT4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88EA7C74-72FE-4A78-8187-CC6BFE1733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34438" y="4459770"/>
                        <a:ext cx="397553" cy="4003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Rectangle 32">
            <a:extLst>
              <a:ext uri="{FF2B5EF4-FFF2-40B4-BE49-F238E27FC236}">
                <a16:creationId xmlns:a16="http://schemas.microsoft.com/office/drawing/2014/main" id="{D6F0F96E-85F1-4FBF-853B-989D09D732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85" y="6132576"/>
            <a:ext cx="236531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2C3D648-6A01-4F20-BD79-47C7E4860884}"/>
              </a:ext>
            </a:extLst>
          </p:cNvPr>
          <p:cNvSpPr txBox="1"/>
          <p:nvPr/>
        </p:nvSpPr>
        <p:spPr>
          <a:xfrm>
            <a:off x="672724" y="6012014"/>
            <a:ext cx="11362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decomposition is obtained for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Bulk-to-boundary propagator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19AC6E-D04E-4470-8FFB-43482D3CDDF5}"/>
              </a:ext>
            </a:extLst>
          </p:cNvPr>
          <p:cNvSpPr txBox="1"/>
          <p:nvPr/>
        </p:nvSpPr>
        <p:spPr>
          <a:xfrm>
            <a:off x="2988296" y="6400162"/>
            <a:ext cx="79185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 the central objects in the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/CFT correspondence</a:t>
            </a:r>
          </a:p>
        </p:txBody>
      </p:sp>
      <p:sp>
        <p:nvSpPr>
          <p:cNvPr id="42" name="Arrow: Curved Up 41">
            <a:extLst>
              <a:ext uri="{FF2B5EF4-FFF2-40B4-BE49-F238E27FC236}">
                <a16:creationId xmlns:a16="http://schemas.microsoft.com/office/drawing/2014/main" id="{742FE1E4-C0B2-4CF6-AF38-72D809DDF10C}"/>
              </a:ext>
            </a:extLst>
          </p:cNvPr>
          <p:cNvSpPr/>
          <p:nvPr/>
        </p:nvSpPr>
        <p:spPr>
          <a:xfrm rot="15811757">
            <a:off x="10341206" y="6193813"/>
            <a:ext cx="568473" cy="38417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141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6C698799-9825-463A-A50B-A4859ACC1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88375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A6A700-DA6C-4302-9A67-61F28B10D6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BEAF550F-A250-4BC2-97F1-8DFCF2A023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Mean field squared in the single brane geometry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440D3E-F191-4B52-984E-A0CE6C932F66}"/>
              </a:ext>
            </a:extLst>
          </p:cNvPr>
          <p:cNvSpPr txBox="1"/>
          <p:nvPr/>
        </p:nvSpPr>
        <p:spPr>
          <a:xfrm>
            <a:off x="672724" y="766362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 field squared </a:t>
            </a:r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region between the branes (                 )  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EA802E-70B4-4411-BC73-76E793484288}"/>
              </a:ext>
            </a:extLst>
          </p:cNvPr>
          <p:cNvSpPr txBox="1"/>
          <p:nvPr/>
        </p:nvSpPr>
        <p:spPr>
          <a:xfrm>
            <a:off x="144857" y="1668712"/>
            <a:ext cx="15648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717B8A2-25AA-4D51-BDA8-65AE763BA91F}"/>
              </a:ext>
            </a:extLst>
          </p:cNvPr>
          <p:cNvCxnSpPr>
            <a:cxnSpLocks/>
          </p:cNvCxnSpPr>
          <p:nvPr/>
        </p:nvCxnSpPr>
        <p:spPr>
          <a:xfrm flipV="1">
            <a:off x="1363723" y="1771753"/>
            <a:ext cx="323352" cy="205660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9E86D59-3FC5-4A09-9C41-F4580CE34762}"/>
              </a:ext>
            </a:extLst>
          </p:cNvPr>
          <p:cNvCxnSpPr>
            <a:cxnSpLocks/>
          </p:cNvCxnSpPr>
          <p:nvPr/>
        </p:nvCxnSpPr>
        <p:spPr>
          <a:xfrm flipH="1" flipV="1">
            <a:off x="2191079" y="2672663"/>
            <a:ext cx="266926" cy="304692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F802A69-A492-4807-B622-D20140762BB4}"/>
              </a:ext>
            </a:extLst>
          </p:cNvPr>
          <p:cNvSpPr txBox="1"/>
          <p:nvPr/>
        </p:nvSpPr>
        <p:spPr>
          <a:xfrm>
            <a:off x="2423623" y="2667425"/>
            <a:ext cx="1138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branes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4C17CC3-F562-480F-9AD3-FA5EB392F909}"/>
              </a:ext>
            </a:extLst>
          </p:cNvPr>
          <p:cNvSpPr txBox="1"/>
          <p:nvPr/>
        </p:nvSpPr>
        <p:spPr>
          <a:xfrm>
            <a:off x="220768" y="3377117"/>
            <a:ext cx="15648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Notations: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ED7FF56-F757-48A9-B898-EC0153160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7075" y="3282847"/>
            <a:ext cx="5883007" cy="721605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58DC1852-4965-4B19-BDE7-C81DBF066F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1943" y="3407158"/>
            <a:ext cx="4362680" cy="446183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4D23DCE8-2240-42CE-8956-D27C19F1DF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7341" y="3637319"/>
            <a:ext cx="172817" cy="21602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CE71B307-B0C3-4195-A7B0-5A193959E261}"/>
              </a:ext>
            </a:extLst>
          </p:cNvPr>
          <p:cNvSpPr txBox="1"/>
          <p:nvPr/>
        </p:nvSpPr>
        <p:spPr>
          <a:xfrm>
            <a:off x="789772" y="4805648"/>
            <a:ext cx="10981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 depends on           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in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form of the dimensionless ratios         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  and 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32">
            <a:extLst>
              <a:ext uri="{FF2B5EF4-FFF2-40B4-BE49-F238E27FC236}">
                <a16:creationId xmlns:a16="http://schemas.microsoft.com/office/drawing/2014/main" id="{7C57C84D-9E67-4F20-9439-54D1BC3C56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68" y="488280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4960B3E-6D1E-4FF2-99EC-58E66161FFB7}"/>
              </a:ext>
            </a:extLst>
          </p:cNvPr>
          <p:cNvSpPr txBox="1"/>
          <p:nvPr/>
        </p:nvSpPr>
        <p:spPr>
          <a:xfrm>
            <a:off x="588879" y="5713250"/>
            <a:ext cx="45837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Proper distance </a:t>
            </a:r>
            <a:r>
              <a:rPr lang="en-US" sz="2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brane</a:t>
            </a:r>
          </a:p>
        </p:txBody>
      </p:sp>
      <p:sp>
        <p:nvSpPr>
          <p:cNvPr id="61" name="Arrow: Right 60">
            <a:extLst>
              <a:ext uri="{FF2B5EF4-FFF2-40B4-BE49-F238E27FC236}">
                <a16:creationId xmlns:a16="http://schemas.microsoft.com/office/drawing/2014/main" id="{9E7C9474-3212-41EA-A177-0D839DE52A61}"/>
              </a:ext>
            </a:extLst>
          </p:cNvPr>
          <p:cNvSpPr/>
          <p:nvPr/>
        </p:nvSpPr>
        <p:spPr>
          <a:xfrm>
            <a:off x="4694545" y="5844341"/>
            <a:ext cx="318891" cy="2376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0B4774B7-63A9-4F37-84DD-23B01928CE01}"/>
              </a:ext>
            </a:extLst>
          </p:cNvPr>
          <p:cNvSpPr txBox="1"/>
          <p:nvPr/>
        </p:nvSpPr>
        <p:spPr>
          <a:xfrm>
            <a:off x="8034756" y="5759416"/>
            <a:ext cx="33326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Maximal symmetry of </a:t>
            </a:r>
            <a:r>
              <a:rPr lang="en-US" sz="2200" dirty="0" err="1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2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spacetime</a:t>
            </a:r>
          </a:p>
        </p:txBody>
      </p:sp>
      <p:sp>
        <p:nvSpPr>
          <p:cNvPr id="64" name="Arrow: Curved Up 63">
            <a:extLst>
              <a:ext uri="{FF2B5EF4-FFF2-40B4-BE49-F238E27FC236}">
                <a16:creationId xmlns:a16="http://schemas.microsoft.com/office/drawing/2014/main" id="{B295575A-8936-4AC8-B7D1-9B908C36ED86}"/>
              </a:ext>
            </a:extLst>
          </p:cNvPr>
          <p:cNvSpPr/>
          <p:nvPr/>
        </p:nvSpPr>
        <p:spPr>
          <a:xfrm rot="15811757">
            <a:off x="7481888" y="5528410"/>
            <a:ext cx="683972" cy="38417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DAA716CE-D263-4EB1-BDCF-EDDD21D6D082}"/>
              </a:ext>
            </a:extLst>
          </p:cNvPr>
          <p:cNvCxnSpPr/>
          <p:nvPr/>
        </p:nvCxnSpPr>
        <p:spPr>
          <a:xfrm>
            <a:off x="1740734" y="1317942"/>
            <a:ext cx="0" cy="17618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80A793E-B550-4795-B7E7-76C6F00B5EBD}"/>
              </a:ext>
            </a:extLst>
          </p:cNvPr>
          <p:cNvCxnSpPr/>
          <p:nvPr/>
        </p:nvCxnSpPr>
        <p:spPr>
          <a:xfrm>
            <a:off x="1740734" y="1723294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D04BA9A-16E7-4077-8638-A0E2FE342B6D}"/>
              </a:ext>
            </a:extLst>
          </p:cNvPr>
          <p:cNvCxnSpPr/>
          <p:nvPr/>
        </p:nvCxnSpPr>
        <p:spPr>
          <a:xfrm>
            <a:off x="1718741" y="2648693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67" name="Object 66">
            <a:extLst>
              <a:ext uri="{FF2B5EF4-FFF2-40B4-BE49-F238E27FC236}">
                <a16:creationId xmlns:a16="http://schemas.microsoft.com/office/drawing/2014/main" id="{78E91681-FFF2-44E6-89F7-545791AC814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962123"/>
              </p:ext>
            </p:extLst>
          </p:nvPr>
        </p:nvGraphicFramePr>
        <p:xfrm>
          <a:off x="911299" y="2598223"/>
          <a:ext cx="752273" cy="390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7" name="Equation" r:id="rId6" imgW="342720" imgH="177480" progId="Equation.DSMT4">
                  <p:embed/>
                </p:oleObj>
              </mc:Choice>
              <mc:Fallback>
                <p:oleObj name="Equation" r:id="rId6" imgW="342720" imgH="177480" progId="Equation.DSMT4">
                  <p:embed/>
                  <p:pic>
                    <p:nvPicPr>
                      <p:cNvPr id="45" name="Object 44">
                        <a:extLst>
                          <a:ext uri="{FF2B5EF4-FFF2-40B4-BE49-F238E27FC236}">
                            <a16:creationId xmlns:a16="http://schemas.microsoft.com/office/drawing/2014/main" id="{78E91681-FFF2-44E6-89F7-545791AC814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11299" y="2598223"/>
                        <a:ext cx="752273" cy="3900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BAEBB8E-386D-49F0-8B54-E115A0C1760A}"/>
              </a:ext>
            </a:extLst>
          </p:cNvPr>
          <p:cNvCxnSpPr/>
          <p:nvPr/>
        </p:nvCxnSpPr>
        <p:spPr>
          <a:xfrm>
            <a:off x="1740733" y="2173711"/>
            <a:ext cx="2890253" cy="0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9" name="Object 68">
            <a:extLst>
              <a:ext uri="{FF2B5EF4-FFF2-40B4-BE49-F238E27FC236}">
                <a16:creationId xmlns:a16="http://schemas.microsoft.com/office/drawing/2014/main" id="{CA7CE6F1-CD8F-4956-854B-B25E923116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6215790"/>
              </p:ext>
            </p:extLst>
          </p:nvPr>
        </p:nvGraphicFramePr>
        <p:xfrm>
          <a:off x="4384445" y="1856460"/>
          <a:ext cx="27940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8" name="Equation" r:id="rId8" imgW="126720" imgH="126720" progId="Equation.DSMT4">
                  <p:embed/>
                </p:oleObj>
              </mc:Choice>
              <mc:Fallback>
                <p:oleObj name="Equation" r:id="rId8" imgW="126720" imgH="126720" progId="Equation.DSMT4">
                  <p:embed/>
                  <p:pic>
                    <p:nvPicPr>
                      <p:cNvPr id="48" name="Object 47">
                        <a:extLst>
                          <a:ext uri="{FF2B5EF4-FFF2-40B4-BE49-F238E27FC236}">
                            <a16:creationId xmlns:a16="http://schemas.microsoft.com/office/drawing/2014/main" id="{CA7CE6F1-CD8F-4956-854B-B25E923116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84445" y="1856460"/>
                        <a:ext cx="279400" cy="277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ABC3B7B4-F65E-40C4-8BD8-EEC79259A84D}"/>
              </a:ext>
            </a:extLst>
          </p:cNvPr>
          <p:cNvCxnSpPr/>
          <p:nvPr/>
        </p:nvCxnSpPr>
        <p:spPr>
          <a:xfrm flipV="1">
            <a:off x="1739907" y="1169221"/>
            <a:ext cx="0" cy="2079644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" name="Object 70">
            <a:extLst>
              <a:ext uri="{FF2B5EF4-FFF2-40B4-BE49-F238E27FC236}">
                <a16:creationId xmlns:a16="http://schemas.microsoft.com/office/drawing/2014/main" id="{26378E0C-5805-449A-AAD6-5A0D14D9A6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860169"/>
              </p:ext>
            </p:extLst>
          </p:nvPr>
        </p:nvGraphicFramePr>
        <p:xfrm>
          <a:off x="1806483" y="1053631"/>
          <a:ext cx="363538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79" name="Equation" r:id="rId10" imgW="164880" imgH="203040" progId="Equation.DSMT4">
                  <p:embed/>
                </p:oleObj>
              </mc:Choice>
              <mc:Fallback>
                <p:oleObj name="Equation" r:id="rId10" imgW="164880" imgH="203040" progId="Equation.DSMT4">
                  <p:embed/>
                  <p:pic>
                    <p:nvPicPr>
                      <p:cNvPr id="51" name="Object 50">
                        <a:extLst>
                          <a:ext uri="{FF2B5EF4-FFF2-40B4-BE49-F238E27FC236}">
                            <a16:creationId xmlns:a16="http://schemas.microsoft.com/office/drawing/2014/main" id="{26378E0C-5805-449A-AAD6-5A0D14D9A6F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806483" y="1053631"/>
                        <a:ext cx="363538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2" name="Object 71">
            <a:extLst>
              <a:ext uri="{FF2B5EF4-FFF2-40B4-BE49-F238E27FC236}">
                <a16:creationId xmlns:a16="http://schemas.microsoft.com/office/drawing/2014/main" id="{BD440FCA-9A20-4791-8497-98E616E3346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27673"/>
              </p:ext>
            </p:extLst>
          </p:nvPr>
        </p:nvGraphicFramePr>
        <p:xfrm>
          <a:off x="3673402" y="2599829"/>
          <a:ext cx="944562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0" name="Equation" r:id="rId12" imgW="431640" imgH="241200" progId="Equation.DSMT4">
                  <p:embed/>
                </p:oleObj>
              </mc:Choice>
              <mc:Fallback>
                <p:oleObj name="Equation" r:id="rId12" imgW="431640" imgH="241200" progId="Equation.DSMT4">
                  <p:embed/>
                  <p:pic>
                    <p:nvPicPr>
                      <p:cNvPr id="52" name="Object 51">
                        <a:extLst>
                          <a:ext uri="{FF2B5EF4-FFF2-40B4-BE49-F238E27FC236}">
                            <a16:creationId xmlns:a16="http://schemas.microsoft.com/office/drawing/2014/main" id="{BD440FCA-9A20-4791-8497-98E616E334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3673402" y="2599829"/>
                        <a:ext cx="944562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" name="Object 72">
            <a:extLst>
              <a:ext uri="{FF2B5EF4-FFF2-40B4-BE49-F238E27FC236}">
                <a16:creationId xmlns:a16="http://schemas.microsoft.com/office/drawing/2014/main" id="{0288A9E5-C570-424D-B013-7C3D1AA80E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977489"/>
              </p:ext>
            </p:extLst>
          </p:nvPr>
        </p:nvGraphicFramePr>
        <p:xfrm>
          <a:off x="3726807" y="1278088"/>
          <a:ext cx="973138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1" name="Equation" r:id="rId14" imgW="444240" imgH="241200" progId="Equation.DSMT4">
                  <p:embed/>
                </p:oleObj>
              </mc:Choice>
              <mc:Fallback>
                <p:oleObj name="Equation" r:id="rId14" imgW="444240" imgH="241200" progId="Equation.DSMT4">
                  <p:embed/>
                  <p:pic>
                    <p:nvPicPr>
                      <p:cNvPr id="53" name="Object 52">
                        <a:extLst>
                          <a:ext uri="{FF2B5EF4-FFF2-40B4-BE49-F238E27FC236}">
                            <a16:creationId xmlns:a16="http://schemas.microsoft.com/office/drawing/2014/main" id="{0288A9E5-C570-424D-B013-7C3D1AA80E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3726807" y="1278088"/>
                        <a:ext cx="973138" cy="53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87285" y="1360326"/>
            <a:ext cx="6135479" cy="18791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785614" y="3977840"/>
            <a:ext cx="2038527" cy="8196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24145" y="4154167"/>
            <a:ext cx="803217" cy="4550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67455" y="4154167"/>
            <a:ext cx="63677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VEV for the geometry without branes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5327362" y="4199233"/>
            <a:ext cx="400595" cy="37446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5271752" y="3237689"/>
            <a:ext cx="1648496" cy="3826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244670" y="4882805"/>
            <a:ext cx="1648496" cy="382621"/>
          </a:xfrm>
          <a:prstGeom prst="rect">
            <a:avLst/>
          </a:prstGeom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9701612"/>
              </p:ext>
            </p:extLst>
          </p:nvPr>
        </p:nvGraphicFramePr>
        <p:xfrm>
          <a:off x="8104074" y="805920"/>
          <a:ext cx="1442297" cy="4308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2" name="Equation" r:id="rId20" imgW="977760" imgH="291960" progId="Equation.DSMT4">
                  <p:embed/>
                </p:oleObj>
              </mc:Choice>
              <mc:Fallback>
                <p:oleObj name="Equation" r:id="rId20" imgW="977760" imgH="29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1"/>
                      <a:stretch>
                        <a:fillRect/>
                      </a:stretch>
                    </p:blipFill>
                    <p:spPr>
                      <a:xfrm>
                        <a:off x="8104074" y="805920"/>
                        <a:ext cx="1442297" cy="4308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6388824"/>
              </p:ext>
            </p:extLst>
          </p:nvPr>
        </p:nvGraphicFramePr>
        <p:xfrm>
          <a:off x="10127161" y="4774204"/>
          <a:ext cx="758553" cy="4279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3" name="Equation" r:id="rId22" imgW="495000" imgH="279360" progId="Equation.DSMT4">
                  <p:embed/>
                </p:oleObj>
              </mc:Choice>
              <mc:Fallback>
                <p:oleObj name="Equation" r:id="rId22" imgW="495000" imgH="2793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0127161" y="4774204"/>
                        <a:ext cx="758553" cy="4279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9173593"/>
              </p:ext>
            </p:extLst>
          </p:nvPr>
        </p:nvGraphicFramePr>
        <p:xfrm>
          <a:off x="11016992" y="4850979"/>
          <a:ext cx="700867" cy="371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4" name="Equation" r:id="rId24" imgW="431640" imgH="228600" progId="Equation.DSMT4">
                  <p:embed/>
                </p:oleObj>
              </mc:Choice>
              <mc:Fallback>
                <p:oleObj name="Equation" r:id="rId24" imgW="43164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016992" y="4850979"/>
                        <a:ext cx="700867" cy="3710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764962"/>
              </p:ext>
            </p:extLst>
          </p:nvPr>
        </p:nvGraphicFramePr>
        <p:xfrm>
          <a:off x="1457741" y="5221146"/>
          <a:ext cx="805838" cy="479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5" name="Equation" r:id="rId26" imgW="533160" imgH="317160" progId="Equation.DSMT4">
                  <p:embed/>
                </p:oleObj>
              </mc:Choice>
              <mc:Fallback>
                <p:oleObj name="Equation" r:id="rId26" imgW="533160" imgH="317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457741" y="5221146"/>
                        <a:ext cx="805838" cy="4796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608389"/>
              </p:ext>
            </p:extLst>
          </p:nvPr>
        </p:nvGraphicFramePr>
        <p:xfrm>
          <a:off x="5205678" y="5646368"/>
          <a:ext cx="2040353" cy="5889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6" name="Equation" r:id="rId28" imgW="1231560" imgH="355320" progId="Equation.DSMT4">
                  <p:embed/>
                </p:oleObj>
              </mc:Choice>
              <mc:Fallback>
                <p:oleObj name="Equation" r:id="rId28" imgW="123156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5205678" y="5646368"/>
                        <a:ext cx="2040353" cy="5889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0114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116FEB9A-BC3A-4CF9-A645-6582E951F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102856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C74E59-7F0F-47C5-8CB3-4CFC7A297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6027BF51-9434-4441-9C45-752AECD15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Mean field squared: Special </a:t>
            </a:r>
            <a:r>
              <a:rPr lang="en-US" sz="3200" dirty="0" smtClean="0">
                <a:solidFill>
                  <a:schemeClr val="bg1"/>
                </a:solidFill>
              </a:rPr>
              <a:t>cases and asymptotes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D1CDE4-F183-4DC3-AC9D-F288CB4BD3F0}"/>
              </a:ext>
            </a:extLst>
          </p:cNvPr>
          <p:cNvSpPr txBox="1"/>
          <p:nvPr/>
        </p:nvSpPr>
        <p:spPr>
          <a:xfrm>
            <a:off x="672724" y="911173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Conformally</a:t>
            </a:r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coupled massless field: 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32">
            <a:extLst>
              <a:ext uri="{FF2B5EF4-FFF2-40B4-BE49-F238E27FC236}">
                <a16:creationId xmlns:a16="http://schemas.microsoft.com/office/drawing/2014/main" id="{A624B5CB-368E-4EDB-AC7E-5AC403A222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46" y="500829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BEFEDC3-0EAF-4503-ABE1-4DF9F4DEF642}"/>
              </a:ext>
            </a:extLst>
          </p:cNvPr>
          <p:cNvSpPr txBox="1"/>
          <p:nvPr/>
        </p:nvSpPr>
        <p:spPr>
          <a:xfrm>
            <a:off x="693145" y="4890900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distances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the brane (                </a:t>
            </a:r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) </a:t>
            </a:r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non-Dirichlet BC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24CA493-6EAA-4C44-A5B6-0DF67339B49E}"/>
              </a:ext>
            </a:extLst>
          </p:cNvPr>
          <p:cNvSpPr txBox="1"/>
          <p:nvPr/>
        </p:nvSpPr>
        <p:spPr>
          <a:xfrm>
            <a:off x="6036265" y="5688923"/>
            <a:ext cx="439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(opposite sign for Dirichlet BC)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8345D-B626-4451-9DC2-FAEDD737E99F}"/>
              </a:ext>
            </a:extLst>
          </p:cNvPr>
          <p:cNvSpPr txBox="1"/>
          <p:nvPr/>
        </p:nvSpPr>
        <p:spPr>
          <a:xfrm>
            <a:off x="345739" y="3045414"/>
            <a:ext cx="8320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 in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Minkowski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spacetime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geometry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5749144"/>
              </p:ext>
            </p:extLst>
          </p:nvPr>
        </p:nvGraphicFramePr>
        <p:xfrm>
          <a:off x="5709737" y="718674"/>
          <a:ext cx="2533465" cy="885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Equation" r:id="rId3" imgW="1562040" imgH="545760" progId="Equation.DSMT4">
                  <p:embed/>
                </p:oleObj>
              </mc:Choice>
              <mc:Fallback>
                <p:oleObj name="Equation" r:id="rId3" imgW="156204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709737" y="718674"/>
                        <a:ext cx="2533465" cy="885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ight Arrow 17"/>
          <p:cNvSpPr/>
          <p:nvPr/>
        </p:nvSpPr>
        <p:spPr>
          <a:xfrm>
            <a:off x="8351520" y="987449"/>
            <a:ext cx="426720" cy="4606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241753"/>
              </p:ext>
            </p:extLst>
          </p:nvPr>
        </p:nvGraphicFramePr>
        <p:xfrm>
          <a:off x="8886558" y="783313"/>
          <a:ext cx="815465" cy="815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5" name="Equation" r:id="rId5" imgW="545760" imgH="545760" progId="Equation.DSMT4">
                  <p:embed/>
                </p:oleObj>
              </mc:Choice>
              <mc:Fallback>
                <p:oleObj name="Equation" r:id="rId5" imgW="545760" imgH="5457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886558" y="783313"/>
                        <a:ext cx="815465" cy="8154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5066" y="1422665"/>
            <a:ext cx="4741530" cy="547153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847476" y="1994954"/>
            <a:ext cx="10174310" cy="893452"/>
            <a:chOff x="693145" y="1908703"/>
            <a:chExt cx="10174310" cy="89345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145" y="1913695"/>
              <a:ext cx="6903076" cy="88846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596221" y="1908703"/>
              <a:ext cx="3271234" cy="875489"/>
            </a:xfrm>
            <a:prstGeom prst="rect">
              <a:avLst/>
            </a:prstGeom>
          </p:spPr>
        </p:pic>
      </p:grpSp>
      <p:cxnSp>
        <p:nvCxnSpPr>
          <p:cNvPr id="30" name="Straight Connector 29"/>
          <p:cNvCxnSpPr/>
          <p:nvPr/>
        </p:nvCxnSpPr>
        <p:spPr>
          <a:xfrm>
            <a:off x="6976469" y="4360522"/>
            <a:ext cx="39614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976469" y="3332905"/>
            <a:ext cx="3961497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 flipV="1">
            <a:off x="8133806" y="3153396"/>
            <a:ext cx="8708" cy="150421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048102" y="3613260"/>
            <a:ext cx="2160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C00000"/>
                </a:solidFill>
              </a:rPr>
              <a:t>Dirichlet</a:t>
            </a:r>
            <a:r>
              <a:rPr lang="en-US" sz="2400" dirty="0" smtClean="0">
                <a:solidFill>
                  <a:srgbClr val="C00000"/>
                </a:solidFill>
              </a:rPr>
              <a:t> plate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7" name="Right Arrow 36"/>
          <p:cNvSpPr/>
          <p:nvPr/>
        </p:nvSpPr>
        <p:spPr>
          <a:xfrm>
            <a:off x="7922629" y="3717595"/>
            <a:ext cx="144960" cy="288081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8691159" y="3608898"/>
            <a:ext cx="21606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Robin plates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9" name="Down Arrow 38"/>
          <p:cNvSpPr/>
          <p:nvPr/>
        </p:nvSpPr>
        <p:spPr>
          <a:xfrm>
            <a:off x="9109165" y="4096789"/>
            <a:ext cx="287383" cy="20286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Up Arrow 39"/>
          <p:cNvSpPr/>
          <p:nvPr/>
        </p:nvSpPr>
        <p:spPr>
          <a:xfrm>
            <a:off x="9111237" y="3377985"/>
            <a:ext cx="272249" cy="27376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5154371" y="4953278"/>
            <a:ext cx="2328164" cy="447097"/>
            <a:chOff x="4255412" y="5016710"/>
            <a:chExt cx="2328164" cy="447097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255412" y="5016710"/>
              <a:ext cx="1828800" cy="402077"/>
            </a:xfrm>
            <a:prstGeom prst="rect">
              <a:avLst/>
            </a:prstGeom>
          </p:spPr>
        </p:pic>
        <p:graphicFrame>
          <p:nvGraphicFramePr>
            <p:cNvPr id="42" name="Object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9971657"/>
                </p:ext>
              </p:extLst>
            </p:nvPr>
          </p:nvGraphicFramePr>
          <p:xfrm>
            <a:off x="6065940" y="5071659"/>
            <a:ext cx="517636" cy="3921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66" name="Equation" r:id="rId11" imgW="419040" imgH="317160" progId="Equation.DSMT4">
                    <p:embed/>
                  </p:oleObj>
                </mc:Choice>
                <mc:Fallback>
                  <p:oleObj name="Equation" r:id="rId11" imgW="419040" imgH="31716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6065940" y="5071659"/>
                          <a:ext cx="517636" cy="3921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4" name="Picture 4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940783" y="5488929"/>
            <a:ext cx="4095482" cy="894945"/>
          </a:xfrm>
          <a:prstGeom prst="rect">
            <a:avLst/>
          </a:prstGeom>
        </p:spPr>
      </p:pic>
      <p:sp>
        <p:nvSpPr>
          <p:cNvPr id="45" name="Up Arrow 44"/>
          <p:cNvSpPr/>
          <p:nvPr/>
        </p:nvSpPr>
        <p:spPr>
          <a:xfrm>
            <a:off x="967352" y="2725856"/>
            <a:ext cx="426019" cy="394778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6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116FEB9A-BC3A-4CF9-A645-6582E951F4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124" y="95889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1C74E59-7F0F-47C5-8CB3-4CFC7A297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6027BF51-9434-4441-9C45-752AECD15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Mean field squared: Special </a:t>
            </a:r>
            <a:r>
              <a:rPr lang="en-US" sz="3200" dirty="0" smtClean="0">
                <a:solidFill>
                  <a:schemeClr val="bg1"/>
                </a:solidFill>
              </a:rPr>
              <a:t>cases and asymptotes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D1CDE4-F183-4DC3-AC9D-F288CB4BD3F0}"/>
              </a:ext>
            </a:extLst>
          </p:cNvPr>
          <p:cNvSpPr txBox="1"/>
          <p:nvPr/>
        </p:nvSpPr>
        <p:spPr>
          <a:xfrm>
            <a:off x="672724" y="841503"/>
            <a:ext cx="10981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 near the </a:t>
            </a:r>
            <a:r>
              <a:rPr lang="en-US" alt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boundary: 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2">
            <a:extLst>
              <a:ext uri="{FF2B5EF4-FFF2-40B4-BE49-F238E27FC236}">
                <a16:creationId xmlns:a16="http://schemas.microsoft.com/office/drawing/2014/main" id="{428B55E7-68A8-4F9E-A3FF-4AF07893F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46" y="331627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666C74-D229-4363-A3E9-1BE9879A3C89}"/>
              </a:ext>
            </a:extLst>
          </p:cNvPr>
          <p:cNvSpPr txBox="1"/>
          <p:nvPr/>
        </p:nvSpPr>
        <p:spPr>
          <a:xfrm>
            <a:off x="693146" y="3198880"/>
            <a:ext cx="11342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</a:t>
            </a:r>
            <a:r>
              <a:rPr lang="en-US" alt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near the horizon</a:t>
            </a:r>
            <a:r>
              <a:rPr lang="en-US" alt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7520" y="895711"/>
            <a:ext cx="2833352" cy="395591"/>
          </a:xfrm>
          <a:prstGeom prst="rect">
            <a:avLst/>
          </a:prstGeom>
        </p:spPr>
      </p:pic>
      <p:grpSp>
        <p:nvGrpSpPr>
          <p:cNvPr id="25" name="Group 24"/>
          <p:cNvGrpSpPr/>
          <p:nvPr/>
        </p:nvGrpSpPr>
        <p:grpSpPr>
          <a:xfrm>
            <a:off x="1285627" y="1306149"/>
            <a:ext cx="9032528" cy="962225"/>
            <a:chOff x="980827" y="1303168"/>
            <a:chExt cx="9032528" cy="962225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0827" y="1318567"/>
              <a:ext cx="3966693" cy="946826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3321" y="1303168"/>
              <a:ext cx="5100034" cy="907915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719534" y="3773587"/>
            <a:ext cx="107006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</a:rPr>
              <a:t>Near the </a:t>
            </a:r>
            <a:r>
              <a:rPr lang="en-US" sz="2600" dirty="0">
                <a:solidFill>
                  <a:srgbClr val="C00000"/>
                </a:solidFill>
              </a:rPr>
              <a:t>horizon the effects of the curvature on the </a:t>
            </a:r>
            <a:r>
              <a:rPr lang="en-US" sz="2600" dirty="0" smtClean="0">
                <a:solidFill>
                  <a:srgbClr val="C00000"/>
                </a:solidFill>
              </a:rPr>
              <a:t>brane induced VEV are </a:t>
            </a:r>
            <a:r>
              <a:rPr lang="en-US" sz="2600" dirty="0">
                <a:solidFill>
                  <a:srgbClr val="C00000"/>
                </a:solidFill>
              </a:rPr>
              <a:t>weak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30878" y="2638429"/>
            <a:ext cx="746975" cy="369651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2495" y="3189440"/>
            <a:ext cx="4687910" cy="53826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19534" y="2206044"/>
            <a:ext cx="1070067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C00000"/>
                </a:solidFill>
              </a:rPr>
              <a:t>For </a:t>
            </a:r>
            <a:r>
              <a:rPr lang="en-US" sz="2600" dirty="0">
                <a:solidFill>
                  <a:srgbClr val="C00000"/>
                </a:solidFill>
              </a:rPr>
              <a:t>points near the </a:t>
            </a:r>
            <a:r>
              <a:rPr lang="en-US" sz="2600" dirty="0" err="1">
                <a:solidFill>
                  <a:srgbClr val="C00000"/>
                </a:solidFill>
              </a:rPr>
              <a:t>AdS</a:t>
            </a:r>
            <a:r>
              <a:rPr lang="en-US" sz="2600" dirty="0">
                <a:solidFill>
                  <a:srgbClr val="C00000"/>
                </a:solidFill>
              </a:rPr>
              <a:t> boundary and not too </a:t>
            </a:r>
            <a:r>
              <a:rPr lang="en-US" sz="2600" dirty="0" smtClean="0">
                <a:solidFill>
                  <a:srgbClr val="C00000"/>
                </a:solidFill>
              </a:rPr>
              <a:t>close to </a:t>
            </a:r>
            <a:r>
              <a:rPr lang="en-US" sz="2600" dirty="0">
                <a:solidFill>
                  <a:srgbClr val="C00000"/>
                </a:solidFill>
              </a:rPr>
              <a:t>the branes, the brane-induced part in the mean </a:t>
            </a:r>
            <a:r>
              <a:rPr lang="en-US" sz="2600" dirty="0" smtClean="0">
                <a:solidFill>
                  <a:srgbClr val="C00000"/>
                </a:solidFill>
              </a:rPr>
              <a:t>field squared </a:t>
            </a:r>
            <a:r>
              <a:rPr lang="en-US" sz="2600" dirty="0">
                <a:solidFill>
                  <a:srgbClr val="FF0000"/>
                </a:solidFill>
              </a:rPr>
              <a:t>tends to zero </a:t>
            </a:r>
            <a:r>
              <a:rPr lang="en-US" sz="2600" dirty="0">
                <a:solidFill>
                  <a:srgbClr val="C00000"/>
                </a:solidFill>
              </a:rPr>
              <a:t>like</a:t>
            </a:r>
          </a:p>
        </p:txBody>
      </p:sp>
    </p:spTree>
    <p:extLst>
      <p:ext uri="{BB962C8B-B14F-4D97-AF65-F5344CB8AC3E}">
        <p14:creationId xmlns:p14="http://schemas.microsoft.com/office/powerpoint/2010/main" val="390149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40" y="1907223"/>
            <a:ext cx="12045020" cy="467645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654" y="2760755"/>
            <a:ext cx="1519707" cy="3437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32068" y="2701777"/>
            <a:ext cx="594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=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6993890"/>
              </p:ext>
            </p:extLst>
          </p:nvPr>
        </p:nvGraphicFramePr>
        <p:xfrm>
          <a:off x="3930650" y="1311275"/>
          <a:ext cx="449738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9" name="Equation" r:id="rId5" imgW="3136680" imgH="291960" progId="Equation.DSMT4">
                  <p:embed/>
                </p:oleObj>
              </mc:Choice>
              <mc:Fallback>
                <p:oleObj name="Equation" r:id="rId5" imgW="3136680" imgH="29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30650" y="1311275"/>
                        <a:ext cx="4497388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1C74E59-7F0F-47C5-8CB3-4CFC7A297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6027BF51-9434-4441-9C45-752AECD150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Brane induced mean </a:t>
            </a:r>
            <a:r>
              <a:rPr lang="en-US" sz="3200" dirty="0">
                <a:solidFill>
                  <a:schemeClr val="bg1"/>
                </a:solidFill>
              </a:rPr>
              <a:t>field </a:t>
            </a:r>
            <a:r>
              <a:rPr lang="en-US" sz="3200" dirty="0" smtClean="0">
                <a:solidFill>
                  <a:schemeClr val="bg1"/>
                </a:solidFill>
              </a:rPr>
              <a:t>squared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19300" y="4615543"/>
            <a:ext cx="1796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35896" y="4615543"/>
            <a:ext cx="1796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Conformal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511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866" y="2549395"/>
            <a:ext cx="9386859" cy="196946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829041-12F0-4B9F-8319-CE244886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2C00F5ED-95D8-47E3-A956-AA52220F5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Vacuum energy-momentum tensor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90478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787389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 of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energy-momentum tensor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B8A2EE-AEFE-4878-BA43-3FFD2362821E}"/>
              </a:ext>
            </a:extLst>
          </p:cNvPr>
          <p:cNvSpPr txBox="1"/>
          <p:nvPr/>
        </p:nvSpPr>
        <p:spPr>
          <a:xfrm>
            <a:off x="727430" y="2112814"/>
            <a:ext cx="11250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Diagonal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components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32">
            <a:extLst>
              <a:ext uri="{FF2B5EF4-FFF2-40B4-BE49-F238E27FC236}">
                <a16:creationId xmlns:a16="http://schemas.microsoft.com/office/drawing/2014/main" id="{CBFBC47D-6470-49CA-A657-A2D5EB337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75" y="223972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43C497-636E-4901-AF99-EE1D53802A83}"/>
              </a:ext>
            </a:extLst>
          </p:cNvPr>
          <p:cNvSpPr txBox="1"/>
          <p:nvPr/>
        </p:nvSpPr>
        <p:spPr>
          <a:xfrm>
            <a:off x="723361" y="4746093"/>
            <a:ext cx="11250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Off-diagonal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component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Rectangle 32">
            <a:extLst>
              <a:ext uri="{FF2B5EF4-FFF2-40B4-BE49-F238E27FC236}">
                <a16:creationId xmlns:a16="http://schemas.microsoft.com/office/drawing/2014/main" id="{A417B16F-970C-42F3-BF24-A4B87BA6F9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692" y="483859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8875" y="1239311"/>
            <a:ext cx="5769735" cy="8625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31" y="1278913"/>
            <a:ext cx="6027313" cy="75227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275" y="5159703"/>
            <a:ext cx="11436439" cy="927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218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2">
            <a:extLst>
              <a:ext uri="{FF2B5EF4-FFF2-40B4-BE49-F238E27FC236}">
                <a16:creationId xmlns:a16="http://schemas.microsoft.com/office/drawing/2014/main" id="{4D8408F9-4D86-4286-9788-F5E03BB7A8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110" y="155680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87C2DB-A4C6-41A9-81EA-99664A7E0730}"/>
              </a:ext>
            </a:extLst>
          </p:cNvPr>
          <p:cNvSpPr txBox="1"/>
          <p:nvPr/>
        </p:nvSpPr>
        <p:spPr>
          <a:xfrm>
            <a:off x="705709" y="1439411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Covariant </a:t>
            </a:r>
            <a:r>
              <a:rPr lang="en-US" alt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conservation equation</a:t>
            </a:r>
            <a:endParaRPr lang="ru-RU" alt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E94D45-EA8E-4B41-A31C-E4A7215BB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412" y="1465910"/>
            <a:ext cx="1850834" cy="4351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59C7F4-5FC3-4D5A-A59A-5820153FE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893" y="1889867"/>
            <a:ext cx="7006728" cy="18563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1398" y="4300505"/>
            <a:ext cx="5306096" cy="486383"/>
          </a:xfrm>
          <a:prstGeom prst="rect">
            <a:avLst/>
          </a:prstGeom>
        </p:spPr>
      </p:pic>
      <p:sp>
        <p:nvSpPr>
          <p:cNvPr id="7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387440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3757013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Trace relation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829041-12F0-4B9F-8319-CE244886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2C00F5ED-95D8-47E3-A956-AA52220F5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Covariant conservation and trace relation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44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829041-12F0-4B9F-8319-CE244886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2C00F5ED-95D8-47E3-A956-AA52220F5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Vacuum energy-momentum tensor: Asymptotes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2" y="239395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2276142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Minkowski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limit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810" y="1074874"/>
            <a:ext cx="7547020" cy="920885"/>
          </a:xfrm>
          <a:prstGeom prst="rect">
            <a:avLst/>
          </a:prstGeom>
        </p:spPr>
      </p:pic>
      <p:sp>
        <p:nvSpPr>
          <p:cNvPr id="7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73060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613209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 of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energy-momentum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tensor near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6102510"/>
              </p:ext>
            </p:extLst>
          </p:nvPr>
        </p:nvGraphicFramePr>
        <p:xfrm>
          <a:off x="2995216" y="2366228"/>
          <a:ext cx="1134836" cy="3152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Equation" r:id="rId4" imgW="685800" imgH="190440" progId="Equation.DSMT4">
                  <p:embed/>
                </p:oleObj>
              </mc:Choice>
              <mc:Fallback>
                <p:oleObj name="Equation" r:id="rId4" imgW="68580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95216" y="2366228"/>
                        <a:ext cx="1134836" cy="3152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3549" y="2092675"/>
            <a:ext cx="7413693" cy="191116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55862" y="2470153"/>
            <a:ext cx="669701" cy="30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4580" y="3926177"/>
            <a:ext cx="5941944" cy="92307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4580" y="4930225"/>
            <a:ext cx="7195980" cy="174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35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Outline</a:t>
            </a:r>
            <a:endParaRPr lang="ru-RU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9559" y="1107894"/>
            <a:ext cx="1120568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Anti-de Sitter </a:t>
            </a:r>
            <a:r>
              <a:rPr lang="en-US" sz="32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spacetime</a:t>
            </a:r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a background geometry in QFT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Geometry, field and boundary conditions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 field squared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 of the energy-momentum tensor and the Casimir forces </a:t>
            </a:r>
          </a:p>
          <a:p>
            <a:endParaRPr lang="en-US" sz="32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488819" y="127999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88819" y="225519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514946" y="325041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514946" y="422898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514946" y="519727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22631511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349" y="2086030"/>
            <a:ext cx="11949346" cy="46369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4574" y="4615543"/>
            <a:ext cx="1796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Conformal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19300" y="4615543"/>
            <a:ext cx="1796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2056940"/>
              </p:ext>
            </p:extLst>
          </p:nvPr>
        </p:nvGraphicFramePr>
        <p:xfrm>
          <a:off x="3930650" y="1311275"/>
          <a:ext cx="4497388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Equation" r:id="rId4" imgW="3136680" imgH="291960" progId="Equation.DSMT4">
                  <p:embed/>
                </p:oleObj>
              </mc:Choice>
              <mc:Fallback>
                <p:oleObj name="Equation" r:id="rId4" imgW="3136680" imgH="29196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30650" y="1311275"/>
                        <a:ext cx="4497388" cy="417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14871" y="2873964"/>
            <a:ext cx="1519707" cy="3437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97531" y="2823695"/>
            <a:ext cx="5943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=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829041-12F0-4B9F-8319-CE244886C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" name="Text Box 4">
            <a:extLst>
              <a:ext uri="{FF2B5EF4-FFF2-40B4-BE49-F238E27FC236}">
                <a16:creationId xmlns:a16="http://schemas.microsoft.com/office/drawing/2014/main" id="{2C00F5ED-95D8-47E3-A956-AA52220F5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chemeClr val="bg1"/>
                </a:solidFill>
              </a:rPr>
              <a:t>Vacuum energy density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588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rgbClr val="FF0000"/>
                </a:solidFill>
              </a:rPr>
              <a:t>The Casimir forces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82640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709008"/>
            <a:ext cx="11250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 of the force acting on the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element       of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brane at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is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given by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2393258"/>
              </p:ext>
            </p:extLst>
          </p:nvPr>
        </p:nvGraphicFramePr>
        <p:xfrm>
          <a:off x="1339123" y="741425"/>
          <a:ext cx="211001" cy="3985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3" name="Equation" r:id="rId3" imgW="114120" imgH="215640" progId="Equation.DSMT4">
                  <p:embed/>
                </p:oleObj>
              </mc:Choice>
              <mc:Fallback>
                <p:oleObj name="Equation" r:id="rId3" imgW="114120" imgH="215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9123" y="741425"/>
                        <a:ext cx="211001" cy="39855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2606916"/>
              </p:ext>
            </p:extLst>
          </p:nvPr>
        </p:nvGraphicFramePr>
        <p:xfrm>
          <a:off x="9227276" y="775784"/>
          <a:ext cx="465364" cy="364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4" name="Equation" r:id="rId5" imgW="291960" imgH="228600" progId="Equation.DSMT4">
                  <p:embed/>
                </p:oleObj>
              </mc:Choice>
              <mc:Fallback>
                <p:oleObj name="Equation" r:id="rId5" imgW="29196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27276" y="775784"/>
                        <a:ext cx="465364" cy="3641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6496831"/>
              </p:ext>
            </p:extLst>
          </p:nvPr>
        </p:nvGraphicFramePr>
        <p:xfrm>
          <a:off x="807940" y="1020377"/>
          <a:ext cx="1041400" cy="5607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35" name="Equation" r:id="rId7" imgW="660240" imgH="355320" progId="Equation.DSMT4">
                  <p:embed/>
                </p:oleObj>
              </mc:Choice>
              <mc:Fallback>
                <p:oleObj name="Equation" r:id="rId7" imgW="66024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07940" y="1020377"/>
                        <a:ext cx="1041400" cy="5607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6396" y="1300754"/>
            <a:ext cx="3039414" cy="73930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66799" y="2040056"/>
            <a:ext cx="105939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nonzero off-diagonal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stress,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addition to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component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 has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nonzero component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parallel to the brane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(shear force)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30D0520-5646-40A3-A4D8-55BB8F198B8C}"/>
              </a:ext>
            </a:extLst>
          </p:cNvPr>
          <p:cNvSpPr/>
          <p:nvPr/>
        </p:nvSpPr>
        <p:spPr>
          <a:xfrm>
            <a:off x="7437748" y="2987935"/>
            <a:ext cx="2848463" cy="52322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9A4F1C-E807-4D4D-9EE8-144D34B90D2F}"/>
              </a:ext>
            </a:extLst>
          </p:cNvPr>
          <p:cNvSpPr/>
          <p:nvPr/>
        </p:nvSpPr>
        <p:spPr>
          <a:xfrm>
            <a:off x="1593130" y="2947753"/>
            <a:ext cx="2598019" cy="52322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CDB77B-79C4-4A37-BA4B-23BA0A34910C}"/>
              </a:ext>
            </a:extLst>
          </p:cNvPr>
          <p:cNvCxnSpPr/>
          <p:nvPr/>
        </p:nvCxnSpPr>
        <p:spPr>
          <a:xfrm>
            <a:off x="2039967" y="3845340"/>
            <a:ext cx="0" cy="17618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3E722B-4A7F-44AD-BEE5-62F28F398F9B}"/>
              </a:ext>
            </a:extLst>
          </p:cNvPr>
          <p:cNvCxnSpPr/>
          <p:nvPr/>
        </p:nvCxnSpPr>
        <p:spPr>
          <a:xfrm>
            <a:off x="2039967" y="4099860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DAAFC3-72F5-422E-9C8A-31D7D21804F6}"/>
              </a:ext>
            </a:extLst>
          </p:cNvPr>
          <p:cNvCxnSpPr/>
          <p:nvPr/>
        </p:nvCxnSpPr>
        <p:spPr>
          <a:xfrm>
            <a:off x="2017974" y="5317496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rrow: Down 13">
            <a:extLst>
              <a:ext uri="{FF2B5EF4-FFF2-40B4-BE49-F238E27FC236}">
                <a16:creationId xmlns:a16="http://schemas.microsoft.com/office/drawing/2014/main" id="{94A034C8-D514-45CE-B829-A0DC42CE68E1}"/>
              </a:ext>
            </a:extLst>
          </p:cNvPr>
          <p:cNvSpPr/>
          <p:nvPr/>
        </p:nvSpPr>
        <p:spPr>
          <a:xfrm>
            <a:off x="2658359" y="4099860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4">
            <a:extLst>
              <a:ext uri="{FF2B5EF4-FFF2-40B4-BE49-F238E27FC236}">
                <a16:creationId xmlns:a16="http://schemas.microsoft.com/office/drawing/2014/main" id="{1286B06B-B463-40FF-836E-CF559BCD5ABD}"/>
              </a:ext>
            </a:extLst>
          </p:cNvPr>
          <p:cNvSpPr/>
          <p:nvPr/>
        </p:nvSpPr>
        <p:spPr>
          <a:xfrm rot="10800000">
            <a:off x="2659576" y="4843932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5">
            <a:extLst>
              <a:ext uri="{FF2B5EF4-FFF2-40B4-BE49-F238E27FC236}">
                <a16:creationId xmlns:a16="http://schemas.microsoft.com/office/drawing/2014/main" id="{5B864EF1-1EF9-4CF0-80DE-8A0F18027707}"/>
              </a:ext>
            </a:extLst>
          </p:cNvPr>
          <p:cNvSpPr/>
          <p:nvPr/>
        </p:nvSpPr>
        <p:spPr>
          <a:xfrm>
            <a:off x="3695308" y="4184704"/>
            <a:ext cx="461913" cy="2356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6">
            <a:extLst>
              <a:ext uri="{FF2B5EF4-FFF2-40B4-BE49-F238E27FC236}">
                <a16:creationId xmlns:a16="http://schemas.microsoft.com/office/drawing/2014/main" id="{8F3D2CFE-5EBD-452F-A5E2-59F62243DE1A}"/>
              </a:ext>
            </a:extLst>
          </p:cNvPr>
          <p:cNvSpPr/>
          <p:nvPr/>
        </p:nvSpPr>
        <p:spPr>
          <a:xfrm>
            <a:off x="3704734" y="4933204"/>
            <a:ext cx="461913" cy="2356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E77A3-2151-475E-93CF-85E85FECCE0D}"/>
              </a:ext>
            </a:extLst>
          </p:cNvPr>
          <p:cNvSpPr txBox="1"/>
          <p:nvPr/>
        </p:nvSpPr>
        <p:spPr>
          <a:xfrm>
            <a:off x="451791" y="4243893"/>
            <a:ext cx="1514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00FF"/>
                </a:solidFill>
              </a:rPr>
              <a:t>AdS</a:t>
            </a:r>
            <a:r>
              <a:rPr lang="en-US" sz="2400" dirty="0">
                <a:solidFill>
                  <a:srgbClr val="0000FF"/>
                </a:solidFill>
              </a:rPr>
              <a:t> boundary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F7A662-11C3-4A74-AF40-FBE1BA72561C}"/>
              </a:ext>
            </a:extLst>
          </p:cNvPr>
          <p:cNvSpPr txBox="1"/>
          <p:nvPr/>
        </p:nvSpPr>
        <p:spPr>
          <a:xfrm>
            <a:off x="2178141" y="3551549"/>
            <a:ext cx="22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force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82B3F8-8128-4E47-BAA5-4E9528D36A50}"/>
              </a:ext>
            </a:extLst>
          </p:cNvPr>
          <p:cNvSpPr txBox="1"/>
          <p:nvPr/>
        </p:nvSpPr>
        <p:spPr>
          <a:xfrm>
            <a:off x="3926264" y="4444973"/>
            <a:ext cx="22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9516C9E-A1D2-4232-98D0-CA0B5201CBF1}"/>
              </a:ext>
            </a:extLst>
          </p:cNvPr>
          <p:cNvCxnSpPr/>
          <p:nvPr/>
        </p:nvCxnSpPr>
        <p:spPr>
          <a:xfrm>
            <a:off x="7688190" y="4129709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B58DB16-548F-4921-A150-112711D0F04B}"/>
              </a:ext>
            </a:extLst>
          </p:cNvPr>
          <p:cNvCxnSpPr/>
          <p:nvPr/>
        </p:nvCxnSpPr>
        <p:spPr>
          <a:xfrm>
            <a:off x="7666197" y="5347345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Arrow: Down 25">
            <a:extLst>
              <a:ext uri="{FF2B5EF4-FFF2-40B4-BE49-F238E27FC236}">
                <a16:creationId xmlns:a16="http://schemas.microsoft.com/office/drawing/2014/main" id="{0D2E5E23-17B5-4267-8183-E62B99F783F6}"/>
              </a:ext>
            </a:extLst>
          </p:cNvPr>
          <p:cNvSpPr/>
          <p:nvPr/>
        </p:nvSpPr>
        <p:spPr>
          <a:xfrm>
            <a:off x="8645948" y="4129709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row: Down 26">
            <a:extLst>
              <a:ext uri="{FF2B5EF4-FFF2-40B4-BE49-F238E27FC236}">
                <a16:creationId xmlns:a16="http://schemas.microsoft.com/office/drawing/2014/main" id="{43CA448F-16FB-4A23-B876-66BE31364B84}"/>
              </a:ext>
            </a:extLst>
          </p:cNvPr>
          <p:cNvSpPr/>
          <p:nvPr/>
        </p:nvSpPr>
        <p:spPr>
          <a:xfrm rot="10800000">
            <a:off x="8647165" y="4873781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B91EF43-0634-4BD6-961A-E9B3B2EF0F6C}"/>
              </a:ext>
            </a:extLst>
          </p:cNvPr>
          <p:cNvSpPr txBox="1"/>
          <p:nvPr/>
        </p:nvSpPr>
        <p:spPr>
          <a:xfrm>
            <a:off x="7826364" y="3581398"/>
            <a:ext cx="22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force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A7FFE40-65FC-48D2-9851-3C38C343C4D5}"/>
              </a:ext>
            </a:extLst>
          </p:cNvPr>
          <p:cNvSpPr txBox="1"/>
          <p:nvPr/>
        </p:nvSpPr>
        <p:spPr>
          <a:xfrm>
            <a:off x="2215300" y="2941120"/>
            <a:ext cx="19513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bulk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98EA7CA-7C65-43E0-AF8C-F2D629B4ECA8}"/>
              </a:ext>
            </a:extLst>
          </p:cNvPr>
          <p:cNvSpPr txBox="1"/>
          <p:nvPr/>
        </p:nvSpPr>
        <p:spPr>
          <a:xfrm>
            <a:off x="7554017" y="2966607"/>
            <a:ext cx="2710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Minkowski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60EACFE-26DC-4063-BB9A-549597581C81}"/>
              </a:ext>
            </a:extLst>
          </p:cNvPr>
          <p:cNvSpPr txBox="1"/>
          <p:nvPr/>
        </p:nvSpPr>
        <p:spPr>
          <a:xfrm>
            <a:off x="804423" y="5966363"/>
            <a:ext cx="107999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Directions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forces depend on the coefficients in the boundary conditions on the branes</a:t>
            </a:r>
          </a:p>
        </p:txBody>
      </p:sp>
    </p:spTree>
    <p:extLst>
      <p:ext uri="{BB962C8B-B14F-4D97-AF65-F5344CB8AC3E}">
        <p14:creationId xmlns:p14="http://schemas.microsoft.com/office/powerpoint/2010/main" val="3547236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Normal force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28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92220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804807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force acting on the brane at              : 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060198"/>
              </p:ext>
            </p:extLst>
          </p:nvPr>
        </p:nvGraphicFramePr>
        <p:xfrm>
          <a:off x="5672908" y="768660"/>
          <a:ext cx="1023983" cy="55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Equation" r:id="rId3" imgW="660240" imgH="355320" progId="Equation.DSMT4">
                  <p:embed/>
                </p:oleObj>
              </mc:Choice>
              <mc:Fallback>
                <p:oleObj name="Equation" r:id="rId3" imgW="660240" imgH="3553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72908" y="768660"/>
                        <a:ext cx="1023983" cy="551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83660" y="772902"/>
            <a:ext cx="2962141" cy="564204"/>
          </a:xfrm>
          <a:prstGeom prst="rect">
            <a:avLst/>
          </a:prstGeom>
        </p:spPr>
      </p:pic>
      <p:sp>
        <p:nvSpPr>
          <p:cNvPr id="30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363056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3513169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separations between the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8829" y="1823812"/>
            <a:ext cx="9298546" cy="8754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98829" y="2759706"/>
            <a:ext cx="5793286" cy="802520"/>
          </a:xfrm>
          <a:prstGeom prst="rect">
            <a:avLst/>
          </a:prstGeom>
        </p:spPr>
      </p:pic>
      <p:sp>
        <p:nvSpPr>
          <p:cNvPr id="38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4832355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4714959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non-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Dirichlet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BC one brane and </a:t>
            </a:r>
            <a:r>
              <a:rPr lang="en-US" sz="24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Dirichlet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BC on other: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7184" y="3968161"/>
            <a:ext cx="4221877" cy="760136"/>
          </a:xfrm>
          <a:prstGeom prst="rect">
            <a:avLst/>
          </a:prstGeom>
        </p:spPr>
      </p:pic>
      <p:sp>
        <p:nvSpPr>
          <p:cNvPr id="40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147954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1362147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effective pressure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33230" y="4071518"/>
            <a:ext cx="2621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Attractive force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7527" y="5256732"/>
            <a:ext cx="5363314" cy="84950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6351177" y="5358400"/>
            <a:ext cx="2621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Repulsive force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903894" y="4302350"/>
            <a:ext cx="32881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small separations the effect of gravity is weak </a:t>
            </a:r>
            <a:endParaRPr lang="en-US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39200" y="4302350"/>
            <a:ext cx="3124983" cy="12868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3112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0795" y="2182559"/>
            <a:ext cx="44768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non-Neumann boundary conditions on both branes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Normal force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92220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804807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effect of gravity is essential at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separations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the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606894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5951552"/>
            <a:ext cx="4729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Neumann BC on both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95" y="1266472"/>
            <a:ext cx="5177307" cy="9727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5921" y="1358642"/>
            <a:ext cx="3777680" cy="78842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8621" y="3394918"/>
            <a:ext cx="4790941" cy="92088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4514" y="3457896"/>
            <a:ext cx="5692423" cy="8234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3843" y="2205308"/>
            <a:ext cx="3992451" cy="771728"/>
          </a:xfrm>
          <a:prstGeom prst="rect">
            <a:avLst/>
          </a:prstGeom>
        </p:spPr>
      </p:pic>
      <p:sp>
        <p:nvSpPr>
          <p:cNvPr id="16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305577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2938381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non-Neumann BC on the brane and Neumann BC on the second brane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795" y="4746997"/>
            <a:ext cx="6259132" cy="907915"/>
          </a:xfrm>
          <a:prstGeom prst="rect">
            <a:avLst/>
          </a:prstGeom>
        </p:spPr>
      </p:pic>
      <p:sp>
        <p:nvSpPr>
          <p:cNvPr id="19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441432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4296924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Neumann BC on the brane and non-Neumann BC on the second brane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569560" y="5877578"/>
            <a:ext cx="4327301" cy="82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3740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591" y="1030626"/>
            <a:ext cx="7186411" cy="571986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Casimir normal force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638903" y="2299063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Neu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029303" y="2920144"/>
            <a:ext cx="60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Dir</a:t>
            </a:r>
            <a:endParaRPr lang="en-US" sz="2000" dirty="0"/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flipH="1">
            <a:off x="7567749" y="3120199"/>
            <a:ext cx="461554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127" y="1277056"/>
            <a:ext cx="1493949" cy="350196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5634446" y="1706880"/>
            <a:ext cx="226423" cy="5921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9576429"/>
              </p:ext>
            </p:extLst>
          </p:nvPr>
        </p:nvGraphicFramePr>
        <p:xfrm>
          <a:off x="1391921" y="1030626"/>
          <a:ext cx="2863176" cy="477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2" name="Equation" r:id="rId5" imgW="1523880" imgH="253800" progId="Equation.DSMT4">
                  <p:embed/>
                </p:oleObj>
              </mc:Choice>
              <mc:Fallback>
                <p:oleObj name="Equation" r:id="rId5" imgW="1523880" imgH="253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391921" y="1030626"/>
                        <a:ext cx="2863176" cy="477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124992" y="1576240"/>
            <a:ext cx="326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7546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Casimir normal force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03" y="1832644"/>
            <a:ext cx="11986787" cy="4872955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045644"/>
              </p:ext>
            </p:extLst>
          </p:nvPr>
        </p:nvGraphicFramePr>
        <p:xfrm>
          <a:off x="3829571" y="1187042"/>
          <a:ext cx="4437062" cy="477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4" imgW="2361960" imgH="253800" progId="Equation.DSMT4">
                  <p:embed/>
                </p:oleObj>
              </mc:Choice>
              <mc:Fallback>
                <p:oleObj name="Equation" r:id="rId4" imgW="2361960" imgH="253800" progId="Equation.DSMT4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29571" y="1187042"/>
                        <a:ext cx="4437062" cy="477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41524" y="1309424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899" y="1309424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Conformal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3187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Shear force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240266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3217091"/>
            <a:ext cx="11250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 is directed toward the horizon for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and toward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400" dirty="0" err="1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236" y="1271402"/>
            <a:ext cx="10895527" cy="90143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35326" y="2293431"/>
            <a:ext cx="109167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 is zero for </a:t>
            </a:r>
            <a:r>
              <a:rPr lang="en-US" sz="24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Dirichlet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Neumann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 conditions on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brane regardless </a:t>
            </a:r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boundary conditions on the second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brane</a:t>
            </a:r>
            <a:endParaRPr 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333448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804807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 in the </a:t>
            </a:r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induced by the second brane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92220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859" y="3245027"/>
            <a:ext cx="1210614" cy="52529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4715" y="3580505"/>
            <a:ext cx="1210614" cy="50583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CDB77B-79C4-4A37-BA4B-23BA0A34910C}"/>
              </a:ext>
            </a:extLst>
          </p:cNvPr>
          <p:cNvCxnSpPr/>
          <p:nvPr/>
        </p:nvCxnSpPr>
        <p:spPr>
          <a:xfrm>
            <a:off x="4095194" y="4559446"/>
            <a:ext cx="0" cy="176189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63E722B-4A7F-44AD-BEE5-62F28F398F9B}"/>
              </a:ext>
            </a:extLst>
          </p:cNvPr>
          <p:cNvCxnSpPr/>
          <p:nvPr/>
        </p:nvCxnSpPr>
        <p:spPr>
          <a:xfrm>
            <a:off x="4095194" y="4813966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7DAAFC3-72F5-422E-9C8A-31D7D21804F6}"/>
              </a:ext>
            </a:extLst>
          </p:cNvPr>
          <p:cNvCxnSpPr/>
          <p:nvPr/>
        </p:nvCxnSpPr>
        <p:spPr>
          <a:xfrm>
            <a:off x="4073201" y="6031602"/>
            <a:ext cx="259802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Arrow: Down 13">
            <a:extLst>
              <a:ext uri="{FF2B5EF4-FFF2-40B4-BE49-F238E27FC236}">
                <a16:creationId xmlns:a16="http://schemas.microsoft.com/office/drawing/2014/main" id="{94A034C8-D514-45CE-B829-A0DC42CE68E1}"/>
              </a:ext>
            </a:extLst>
          </p:cNvPr>
          <p:cNvSpPr/>
          <p:nvPr/>
        </p:nvSpPr>
        <p:spPr>
          <a:xfrm>
            <a:off x="4713586" y="4813966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4">
            <a:extLst>
              <a:ext uri="{FF2B5EF4-FFF2-40B4-BE49-F238E27FC236}">
                <a16:creationId xmlns:a16="http://schemas.microsoft.com/office/drawing/2014/main" id="{1286B06B-B463-40FF-836E-CF559BCD5ABD}"/>
              </a:ext>
            </a:extLst>
          </p:cNvPr>
          <p:cNvSpPr/>
          <p:nvPr/>
        </p:nvSpPr>
        <p:spPr>
          <a:xfrm rot="10800000">
            <a:off x="4714803" y="5558038"/>
            <a:ext cx="377052" cy="46191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Right 15">
            <a:extLst>
              <a:ext uri="{FF2B5EF4-FFF2-40B4-BE49-F238E27FC236}">
                <a16:creationId xmlns:a16="http://schemas.microsoft.com/office/drawing/2014/main" id="{5B864EF1-1EF9-4CF0-80DE-8A0F18027707}"/>
              </a:ext>
            </a:extLst>
          </p:cNvPr>
          <p:cNvSpPr/>
          <p:nvPr/>
        </p:nvSpPr>
        <p:spPr>
          <a:xfrm>
            <a:off x="5750535" y="4898810"/>
            <a:ext cx="461913" cy="2356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6">
            <a:extLst>
              <a:ext uri="{FF2B5EF4-FFF2-40B4-BE49-F238E27FC236}">
                <a16:creationId xmlns:a16="http://schemas.microsoft.com/office/drawing/2014/main" id="{8F3D2CFE-5EBD-452F-A5E2-59F62243DE1A}"/>
              </a:ext>
            </a:extLst>
          </p:cNvPr>
          <p:cNvSpPr/>
          <p:nvPr/>
        </p:nvSpPr>
        <p:spPr>
          <a:xfrm rot="10800000">
            <a:off x="5698998" y="5647310"/>
            <a:ext cx="461913" cy="2356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27E77A3-2151-475E-93CF-85E85FECCE0D}"/>
              </a:ext>
            </a:extLst>
          </p:cNvPr>
          <p:cNvSpPr txBox="1"/>
          <p:nvPr/>
        </p:nvSpPr>
        <p:spPr>
          <a:xfrm>
            <a:off x="2507018" y="4957999"/>
            <a:ext cx="15148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0000FF"/>
                </a:solidFill>
              </a:rPr>
              <a:t>AdS</a:t>
            </a:r>
            <a:r>
              <a:rPr lang="en-US" sz="2400" dirty="0">
                <a:solidFill>
                  <a:srgbClr val="0000FF"/>
                </a:solidFill>
              </a:rPr>
              <a:t> boundary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F7A662-11C3-4A74-AF40-FBE1BA72561C}"/>
              </a:ext>
            </a:extLst>
          </p:cNvPr>
          <p:cNvSpPr txBox="1"/>
          <p:nvPr/>
        </p:nvSpPr>
        <p:spPr>
          <a:xfrm>
            <a:off x="4233368" y="4265655"/>
            <a:ext cx="22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 force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182B3F8-8128-4E47-BAA5-4E9528D36A50}"/>
              </a:ext>
            </a:extLst>
          </p:cNvPr>
          <p:cNvSpPr txBox="1"/>
          <p:nvPr/>
        </p:nvSpPr>
        <p:spPr>
          <a:xfrm>
            <a:off x="5197717" y="5159079"/>
            <a:ext cx="22776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182B3F8-8128-4E47-BAA5-4E9528D36A50}"/>
              </a:ext>
            </a:extLst>
          </p:cNvPr>
          <p:cNvSpPr txBox="1"/>
          <p:nvPr/>
        </p:nvSpPr>
        <p:spPr>
          <a:xfrm>
            <a:off x="6221874" y="4807784"/>
            <a:ext cx="2926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 horizon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182B3F8-8128-4E47-BAA5-4E9528D36A50}"/>
              </a:ext>
            </a:extLst>
          </p:cNvPr>
          <p:cNvSpPr txBox="1"/>
          <p:nvPr/>
        </p:nvSpPr>
        <p:spPr>
          <a:xfrm>
            <a:off x="6269769" y="5552372"/>
            <a:ext cx="29269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 </a:t>
            </a:r>
            <a:r>
              <a:rPr lang="en-US" sz="20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0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</a:t>
            </a:r>
            <a:endParaRPr lang="en-US" sz="20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8004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Shear force: Asymptotes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3347710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large separations between the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346510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0578060"/>
              </p:ext>
            </p:extLst>
          </p:nvPr>
        </p:nvGraphicFramePr>
        <p:xfrm>
          <a:off x="7674417" y="1504138"/>
          <a:ext cx="1141486" cy="40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5" name="Equation" r:id="rId3" imgW="672840" imgH="241200" progId="Equation.DSMT4">
                  <p:embed/>
                </p:oleObj>
              </mc:Choice>
              <mc:Fallback>
                <p:oleObj name="Equation" r:id="rId3" imgW="6728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674417" y="1504138"/>
                        <a:ext cx="1141486" cy="409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7923" y="1266471"/>
            <a:ext cx="5693625" cy="8845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01484" y="2151016"/>
            <a:ext cx="10093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separations,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shear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component of the force has opposite signs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sz="2400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Dirichlet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non-</a:t>
            </a:r>
            <a:r>
              <a:rPr lang="en-US" sz="240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Dirichlet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 conditions on </a:t>
            </a:r>
            <a:r>
              <a:rPr lang="en-US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second </a:t>
            </a:r>
            <a:r>
              <a:rPr lang="en-US" sz="2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4D9E5D-2CA3-4C46-96DC-B323BC9AAAE9}"/>
              </a:ext>
            </a:extLst>
          </p:cNvPr>
          <p:cNvSpPr txBox="1"/>
          <p:nvPr/>
        </p:nvSpPr>
        <p:spPr>
          <a:xfrm>
            <a:off x="713568" y="804807"/>
            <a:ext cx="112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 </a:t>
            </a:r>
            <a:r>
              <a:rPr lang="en-US" sz="2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small separations between the branes</a:t>
            </a:r>
            <a:endParaRPr lang="ru-RU" altLang="en-US" sz="2400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32">
            <a:extLst>
              <a:ext uri="{FF2B5EF4-FFF2-40B4-BE49-F238E27FC236}">
                <a16:creationId xmlns:a16="http://schemas.microsoft.com/office/drawing/2014/main" id="{E85DA394-7C7B-423B-B383-678B30FB21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969" y="92220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grpSp>
        <p:nvGrpSpPr>
          <p:cNvPr id="14" name="Group 13"/>
          <p:cNvGrpSpPr/>
          <p:nvPr/>
        </p:nvGrpSpPr>
        <p:grpSpPr>
          <a:xfrm>
            <a:off x="1917923" y="3960652"/>
            <a:ext cx="7872733" cy="749030"/>
            <a:chOff x="1779328" y="3857739"/>
            <a:chExt cx="7872733" cy="74903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9328" y="3857739"/>
              <a:ext cx="4435813" cy="74903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89014" y="3935560"/>
              <a:ext cx="3463047" cy="671209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254033" y="4793197"/>
            <a:ext cx="80554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Force has </a:t>
            </a:r>
            <a:r>
              <a:rPr lang="en-US" sz="2400" dirty="0">
                <a:solidFill>
                  <a:srgbClr val="C00000"/>
                </a:solidFill>
              </a:rPr>
              <a:t>opposite signs for Neumann and </a:t>
            </a:r>
            <a:r>
              <a:rPr lang="en-US" sz="2400" dirty="0" smtClean="0">
                <a:solidFill>
                  <a:srgbClr val="C00000"/>
                </a:solidFill>
              </a:rPr>
              <a:t>non-Neumann boundary </a:t>
            </a:r>
            <a:r>
              <a:rPr lang="en-US" sz="2400" dirty="0">
                <a:solidFill>
                  <a:srgbClr val="C00000"/>
                </a:solidFill>
              </a:rPr>
              <a:t>conditions on the brane</a:t>
            </a:r>
          </a:p>
        </p:txBody>
      </p:sp>
    </p:spTree>
    <p:extLst>
      <p:ext uri="{BB962C8B-B14F-4D97-AF65-F5344CB8AC3E}">
        <p14:creationId xmlns:p14="http://schemas.microsoft.com/office/powerpoint/2010/main" val="20476101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Shear force: </a:t>
            </a:r>
            <a:r>
              <a:rPr lang="en-US" sz="3200" dirty="0" err="1" smtClean="0">
                <a:solidFill>
                  <a:srgbClr val="FF0000"/>
                </a:solidFill>
              </a:rPr>
              <a:t>Numerics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28" y="2091585"/>
            <a:ext cx="11751018" cy="4422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5216" y="3244405"/>
            <a:ext cx="1319921" cy="308691"/>
          </a:xfrm>
          <a:prstGeom prst="rect">
            <a:avLst/>
          </a:prstGeom>
        </p:spPr>
      </p:pic>
      <p:sp>
        <p:nvSpPr>
          <p:cNvPr id="6" name="Left Arrow 5"/>
          <p:cNvSpPr/>
          <p:nvPr/>
        </p:nvSpPr>
        <p:spPr>
          <a:xfrm>
            <a:off x="2201045" y="3337790"/>
            <a:ext cx="174171" cy="12192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11899" y="1518440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Conformal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41524" y="1527149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53756024"/>
              </p:ext>
            </p:extLst>
          </p:nvPr>
        </p:nvGraphicFramePr>
        <p:xfrm>
          <a:off x="4616450" y="1187450"/>
          <a:ext cx="28622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28" name="Equation" r:id="rId5" imgW="1523880" imgH="253800" progId="Equation.DSMT4">
                  <p:embed/>
                </p:oleObj>
              </mc:Choice>
              <mc:Fallback>
                <p:oleObj name="Equation" r:id="rId5" imgW="1523880" imgH="253800" progId="Equation.DSMT4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16450" y="1187450"/>
                        <a:ext cx="2862263" cy="477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909218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C6F3587-1E34-4094-87A0-9F3D81C5B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7377A819-1830-4B69-B5FA-296ECB70B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 smtClean="0">
                <a:solidFill>
                  <a:srgbClr val="FF0000"/>
                </a:solidFill>
              </a:rPr>
              <a:t>Shear force: </a:t>
            </a:r>
            <a:r>
              <a:rPr lang="en-US" sz="3200" dirty="0" err="1" smtClean="0">
                <a:solidFill>
                  <a:srgbClr val="FF0000"/>
                </a:solidFill>
              </a:rPr>
              <a:t>Numerics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1899" y="1518440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Conformal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41524" y="1527149"/>
            <a:ext cx="3041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Minimal coupling</a:t>
            </a:r>
            <a:endParaRPr lang="en-US" sz="2800" dirty="0">
              <a:solidFill>
                <a:srgbClr val="C000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75239"/>
              </p:ext>
            </p:extLst>
          </p:nvPr>
        </p:nvGraphicFramePr>
        <p:xfrm>
          <a:off x="4616450" y="1187450"/>
          <a:ext cx="2862263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2" name="Equation" r:id="rId3" imgW="1523880" imgH="253800" progId="Equation.DSMT4">
                  <p:embed/>
                </p:oleObj>
              </mc:Choice>
              <mc:Fallback>
                <p:oleObj name="Equation" r:id="rId3" imgW="1523880" imgH="253800" progId="Equation.DSMT4">
                  <p:embed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16450" y="1187450"/>
                        <a:ext cx="2862263" cy="477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04" y="1959939"/>
            <a:ext cx="12031198" cy="463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3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7227276" y="2428875"/>
            <a:ext cx="4643438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dirty="0"/>
              <a:t>Equilibrium configurations</a:t>
            </a:r>
          </a:p>
          <a:p>
            <a:pPr algn="ctr" eaLnBrk="1" hangingPunct="1"/>
            <a:r>
              <a:rPr lang="en-US" altLang="en-US" sz="2400" dirty="0"/>
              <a:t>of degenerate gaseous masses</a:t>
            </a:r>
          </a:p>
          <a:p>
            <a:pPr algn="ctr" eaLnBrk="1" hangingPunct="1"/>
            <a:endParaRPr lang="en-US" altLang="en-US" sz="1000" dirty="0"/>
          </a:p>
          <a:p>
            <a:pPr algn="ctr" eaLnBrk="1" hangingPunct="1"/>
            <a:r>
              <a:rPr lang="en-US" altLang="en-US" sz="2400" dirty="0">
                <a:solidFill>
                  <a:srgbClr val="6600FF"/>
                </a:solidFill>
              </a:rPr>
              <a:t>G.S. </a:t>
            </a:r>
            <a:r>
              <a:rPr lang="en-US" altLang="en-US" sz="2400" dirty="0" err="1">
                <a:solidFill>
                  <a:srgbClr val="6600FF"/>
                </a:solidFill>
              </a:rPr>
              <a:t>Sahakyan</a:t>
            </a:r>
            <a:endParaRPr lang="en-US" altLang="en-US" sz="2400" dirty="0">
              <a:solidFill>
                <a:srgbClr val="6600FF"/>
              </a:solidFill>
            </a:endParaRPr>
          </a:p>
          <a:p>
            <a:pPr algn="ctr" eaLnBrk="1" hangingPunct="1"/>
            <a:endParaRPr lang="en-US" altLang="en-US" sz="1000" dirty="0"/>
          </a:p>
          <a:p>
            <a:pPr algn="ctr" eaLnBrk="1" hangingPunct="1"/>
            <a:r>
              <a:rPr lang="en-US" altLang="en-US" dirty="0"/>
              <a:t>Moscow,1972</a:t>
            </a:r>
          </a:p>
          <a:p>
            <a:pPr algn="just" eaLnBrk="1" hangingPunct="1"/>
            <a:endParaRPr lang="en-US" altLang="en-US" dirty="0"/>
          </a:p>
        </p:txBody>
      </p:sp>
      <p:pic>
        <p:nvPicPr>
          <p:cNvPr id="3" name="Picture 4" descr="1972_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401" y="1714500"/>
            <a:ext cx="3000375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 descr="img644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40" y="392357"/>
            <a:ext cx="2857500" cy="3919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49909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3200" dirty="0">
                <a:solidFill>
                  <a:srgbClr val="FF0000"/>
                </a:solidFill>
              </a:rPr>
              <a:t>Conclusions</a:t>
            </a:r>
            <a:endParaRPr lang="ru-RU" altLang="en-US" sz="3200" dirty="0">
              <a:solidFill>
                <a:srgbClr val="FF0000"/>
              </a:solidFill>
            </a:endParaRP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>
            <a:off x="813424" y="940962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813424" y="201494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" name="Rectangle 32"/>
          <p:cNvSpPr>
            <a:spLocks noChangeArrowheads="1"/>
          </p:cNvSpPr>
          <p:nvPr/>
        </p:nvSpPr>
        <p:spPr bwMode="auto">
          <a:xfrm>
            <a:off x="813424" y="592014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Rectangle 32"/>
          <p:cNvSpPr>
            <a:spLocks noChangeArrowheads="1"/>
          </p:cNvSpPr>
          <p:nvPr/>
        </p:nvSpPr>
        <p:spPr bwMode="auto">
          <a:xfrm>
            <a:off x="813424" y="513693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1" name="Rectangle 32"/>
          <p:cNvSpPr>
            <a:spLocks noChangeArrowheads="1"/>
          </p:cNvSpPr>
          <p:nvPr/>
        </p:nvSpPr>
        <p:spPr bwMode="auto">
          <a:xfrm>
            <a:off x="813424" y="410562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2" name="Rectangle 32"/>
          <p:cNvSpPr>
            <a:spLocks noChangeArrowheads="1"/>
          </p:cNvSpPr>
          <p:nvPr/>
        </p:nvSpPr>
        <p:spPr bwMode="auto">
          <a:xfrm>
            <a:off x="813424" y="310751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99B7E-D671-4895-A026-E318D633DA48}"/>
              </a:ext>
            </a:extLst>
          </p:cNvPr>
          <p:cNvSpPr txBox="1"/>
          <p:nvPr/>
        </p:nvSpPr>
        <p:spPr>
          <a:xfrm>
            <a:off x="1140643" y="799559"/>
            <a:ext cx="1080311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have investigated combined effects of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boundaries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local characteristics of the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scalar vacuum</a:t>
            </a:r>
            <a:endParaRPr lang="en-US" altLang="en-US" sz="2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Mathematica1" pitchFamily="2" charset="2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32863F9-6649-40ED-8564-3D398B0D51E3}"/>
              </a:ext>
            </a:extLst>
          </p:cNvPr>
          <p:cNvSpPr txBox="1"/>
          <p:nvPr/>
        </p:nvSpPr>
        <p:spPr>
          <a:xfrm>
            <a:off x="1170492" y="1951206"/>
            <a:ext cx="1080311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Near the boundaries 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effects of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gravity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 the mean field squared, on the energy density and parallel stresses are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weak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CCC7B2-F4F4-4AAD-BEAE-A5E8999462FC}"/>
              </a:ext>
            </a:extLst>
          </p:cNvPr>
          <p:cNvSpPr txBox="1"/>
          <p:nvPr/>
        </p:nvSpPr>
        <p:spPr>
          <a:xfrm>
            <a:off x="1184993" y="3021374"/>
            <a:ext cx="1080311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effect of gravity is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distances from the brane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than the curvature radius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9F7802-1ECF-445F-9964-803652CE229E}"/>
              </a:ext>
            </a:extLst>
          </p:cNvPr>
          <p:cNvSpPr txBox="1"/>
          <p:nvPr/>
        </p:nvSpPr>
        <p:spPr>
          <a:xfrm>
            <a:off x="1166139" y="4018605"/>
            <a:ext cx="1080311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Off-diagonal component 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vacuum energy-momentum tensor is induced that gives arise to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force 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acting on branes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7113C6-6166-42F0-AB18-23D7B7605B6F}"/>
              </a:ext>
            </a:extLst>
          </p:cNvPr>
          <p:cNvSpPr txBox="1"/>
          <p:nvPr/>
        </p:nvSpPr>
        <p:spPr>
          <a:xfrm>
            <a:off x="1175566" y="5053540"/>
            <a:ext cx="10803118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VEVs vanish on the </a:t>
            </a:r>
            <a:r>
              <a:rPr lang="en-US" altLang="en-US" sz="26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 </a:t>
            </a:r>
            <a:r>
              <a:rPr lang="en-US" altLang="en-US" sz="26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diverge on the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horizon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B91BB8B-1437-451F-9606-D860B6317EA3}"/>
              </a:ext>
            </a:extLst>
          </p:cNvPr>
          <p:cNvSpPr txBox="1"/>
          <p:nvPr/>
        </p:nvSpPr>
        <p:spPr>
          <a:xfrm>
            <a:off x="1175566" y="5832310"/>
            <a:ext cx="10803118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Signs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both the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altLang="en-US" sz="2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shear Casimir forces </a:t>
            </a:r>
            <a:r>
              <a:rPr lang="en-US" altLang="en-US" sz="2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depend on the Robin coefficients</a:t>
            </a:r>
          </a:p>
        </p:txBody>
      </p:sp>
    </p:spTree>
    <p:extLst>
      <p:ext uri="{BB962C8B-B14F-4D97-AF65-F5344CB8AC3E}">
        <p14:creationId xmlns:p14="http://schemas.microsoft.com/office/powerpoint/2010/main" val="14351741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2159726"/>
            <a:ext cx="11930743" cy="2325188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52541" y="2603215"/>
            <a:ext cx="1162594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altLang="en-US" sz="7200" dirty="0">
                <a:solidFill>
                  <a:srgbClr val="FF0000"/>
                </a:solidFill>
              </a:rPr>
              <a:t>Thank you</a:t>
            </a:r>
            <a:endParaRPr lang="ru-RU" altLang="en-US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4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2002447" y="1069365"/>
            <a:ext cx="8286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It was translated into English and was issued abroad </a:t>
            </a:r>
            <a:r>
              <a:rPr lang="en-US" altLang="en-US">
                <a:solidFill>
                  <a:srgbClr val="C00000"/>
                </a:solidFill>
              </a:rPr>
              <a:t>in 2 years period, </a:t>
            </a:r>
          </a:p>
          <a:p>
            <a:pPr algn="r" eaLnBrk="1" hangingPunct="1"/>
            <a:r>
              <a:rPr lang="en-US" altLang="en-US">
                <a:solidFill>
                  <a:srgbClr val="C00000"/>
                </a:solidFill>
              </a:rPr>
              <a:t>that was very short in those days.</a:t>
            </a: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074385" y="2734652"/>
            <a:ext cx="27860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/>
              <a:t>The English edition of the monograph by G.S. published by</a:t>
            </a:r>
          </a:p>
          <a:p>
            <a:pPr algn="ctr" eaLnBrk="1" hangingPunct="1"/>
            <a:r>
              <a:rPr lang="en-US" altLang="en-US" i="1"/>
              <a:t>A Halsted Press Book</a:t>
            </a:r>
          </a:p>
          <a:p>
            <a:pPr algn="ctr" eaLnBrk="1" hangingPunct="1"/>
            <a:r>
              <a:rPr lang="en-US" altLang="en-US"/>
              <a:t>in 1974.</a:t>
            </a:r>
          </a:p>
        </p:txBody>
      </p:sp>
      <p:pic>
        <p:nvPicPr>
          <p:cNvPr id="4" name="Picture 5" descr="1972-2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3947" y="1926615"/>
            <a:ext cx="2519363" cy="378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6781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asimir forces on parallel plates.">
            <a:hlinkClick r:id="rId3" tooltip="Casimir forces on parallel plates.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47244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5410200" y="3048000"/>
          <a:ext cx="3581400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4" name="Equation" r:id="rId5" imgW="1624895" imgH="444307" progId="Equation.3">
                  <p:embed/>
                </p:oleObj>
              </mc:Choice>
              <mc:Fallback>
                <p:oleObj name="Equation" r:id="rId5" imgW="1624895" imgH="444307" progId="Equation.3">
                  <p:embed/>
                  <p:pic>
                    <p:nvPicPr>
                      <p:cNvPr id="3686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3048000"/>
                        <a:ext cx="3581400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76200"/>
            <a:ext cx="12192000" cy="533400"/>
          </a:xfrm>
          <a:prstGeom prst="rect">
            <a:avLst/>
          </a:prstGeom>
          <a:solidFill>
            <a:srgbClr val="0000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228600" y="76200"/>
            <a:ext cx="1196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Casimir </a:t>
            </a:r>
            <a:r>
              <a:rPr lang="en-US" altLang="en-US" sz="2400" dirty="0" smtClean="0">
                <a:solidFill>
                  <a:schemeClr val="bg1"/>
                </a:solidFill>
              </a:rPr>
              <a:t>effect</a:t>
            </a:r>
            <a:endParaRPr lang="ru-RU" altLang="en-US" sz="2400" dirty="0">
              <a:solidFill>
                <a:schemeClr val="bg1"/>
              </a:solidFill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09600" y="838200"/>
            <a:ext cx="8077200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2200">
                <a:solidFill>
                  <a:srgbClr val="0000CC"/>
                </a:solidFill>
              </a:rPr>
              <a:t>Parallel metallic plates</a:t>
            </a:r>
            <a:endParaRPr lang="ru-RU" altLang="en-US" sz="220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790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644441" y="111018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TextBox 5"/>
          <p:cNvSpPr txBox="1"/>
          <p:nvPr/>
        </p:nvSpPr>
        <p:spPr>
          <a:xfrm>
            <a:off x="914399" y="1001501"/>
            <a:ext cx="10868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We aim to consider combined effects of </a:t>
            </a:r>
            <a:r>
              <a:rPr lang="en-US" altLang="en-US" sz="2400" dirty="0">
                <a:solidFill>
                  <a:srgbClr val="FF0000"/>
                </a:solidFill>
              </a:rPr>
              <a:t>boundaries</a:t>
            </a:r>
            <a:r>
              <a:rPr lang="en-US" altLang="en-US" sz="2400" dirty="0">
                <a:solidFill>
                  <a:srgbClr val="0000FF"/>
                </a:solidFill>
              </a:rPr>
              <a:t> and </a:t>
            </a:r>
            <a:r>
              <a:rPr lang="en-US" altLang="en-US" sz="2400" dirty="0">
                <a:solidFill>
                  <a:srgbClr val="FF0000"/>
                </a:solidFill>
              </a:rPr>
              <a:t>gravity</a:t>
            </a:r>
            <a:r>
              <a:rPr lang="en-US" altLang="en-US" sz="2400" dirty="0">
                <a:solidFill>
                  <a:srgbClr val="0000FF"/>
                </a:solidFill>
              </a:rPr>
              <a:t> on the properties of quantum vacuum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644441" y="203329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TextBox 7"/>
          <p:cNvSpPr txBox="1"/>
          <p:nvPr/>
        </p:nvSpPr>
        <p:spPr>
          <a:xfrm>
            <a:off x="914399" y="1915901"/>
            <a:ext cx="9677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Gravitational field is considered as a </a:t>
            </a:r>
            <a:r>
              <a:rPr lang="en-US" altLang="en-US" sz="2400" dirty="0">
                <a:solidFill>
                  <a:srgbClr val="FF0000"/>
                </a:solidFill>
              </a:rPr>
              <a:t>classical curved background</a:t>
            </a:r>
            <a:endParaRPr lang="ru-RU" altLang="en-US" sz="2400" dirty="0">
              <a:solidFill>
                <a:srgbClr val="FF0000"/>
              </a:solidFill>
            </a:endParaRPr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661835" y="270551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TextBox 9"/>
          <p:cNvSpPr txBox="1"/>
          <p:nvPr/>
        </p:nvSpPr>
        <p:spPr>
          <a:xfrm>
            <a:off x="975360" y="2588123"/>
            <a:ext cx="110598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Back-reaction</a:t>
            </a:r>
            <a:r>
              <a:rPr lang="en-US" sz="2400" dirty="0">
                <a:solidFill>
                  <a:srgbClr val="0000FF"/>
                </a:solidFill>
              </a:rPr>
              <a:t> of quantum effects is described by Einstein equations with the expectation value of the energy-momentum tensor for quantum fields in the right-hand side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661835" y="402871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2" name="TextBox 11"/>
          <p:cNvSpPr txBox="1"/>
          <p:nvPr/>
        </p:nvSpPr>
        <p:spPr>
          <a:xfrm>
            <a:off x="975360" y="3911324"/>
            <a:ext cx="110598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This hybrid but very useful scheme is an important intermediate step to the development of </a:t>
            </a:r>
            <a:r>
              <a:rPr lang="en-US" sz="2400" dirty="0">
                <a:solidFill>
                  <a:srgbClr val="FF0000"/>
                </a:solidFill>
              </a:rPr>
              <a:t>quantum gravity</a:t>
            </a:r>
            <a:endParaRPr lang="ru-RU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>
            <a:off x="661835" y="4943119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" name="TextBox 13"/>
          <p:cNvSpPr txBox="1"/>
          <p:nvPr/>
        </p:nvSpPr>
        <p:spPr>
          <a:xfrm>
            <a:off x="975360" y="4825724"/>
            <a:ext cx="10885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Among the most interesting effects in this field are the </a:t>
            </a:r>
            <a:r>
              <a:rPr lang="en-US" sz="2400" dirty="0">
                <a:solidFill>
                  <a:srgbClr val="FF0000"/>
                </a:solidFill>
              </a:rPr>
              <a:t>particle production </a:t>
            </a:r>
            <a:r>
              <a:rPr lang="en-US" sz="2400" dirty="0">
                <a:solidFill>
                  <a:srgbClr val="0000FF"/>
                </a:solidFill>
              </a:rPr>
              <a:t>and the </a:t>
            </a:r>
            <a:r>
              <a:rPr lang="en-US" sz="2400" dirty="0">
                <a:solidFill>
                  <a:srgbClr val="FF0000"/>
                </a:solidFill>
              </a:rPr>
              <a:t>vacuum polarization </a:t>
            </a:r>
            <a:r>
              <a:rPr lang="en-US" sz="2400" dirty="0">
                <a:solidFill>
                  <a:srgbClr val="0000FF"/>
                </a:solidFill>
              </a:rPr>
              <a:t>by strong gravitational fields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sp>
        <p:nvSpPr>
          <p:cNvPr id="15" name="Rectangle 32"/>
          <p:cNvSpPr>
            <a:spLocks noChangeArrowheads="1"/>
          </p:cNvSpPr>
          <p:nvPr/>
        </p:nvSpPr>
        <p:spPr bwMode="auto">
          <a:xfrm>
            <a:off x="661835" y="598981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6" name="TextBox 15"/>
          <p:cNvSpPr txBox="1"/>
          <p:nvPr/>
        </p:nvSpPr>
        <p:spPr>
          <a:xfrm>
            <a:off x="1036319" y="5872423"/>
            <a:ext cx="10502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As a background geometry we consider </a:t>
            </a:r>
            <a:r>
              <a:rPr lang="en-US" altLang="en-US" sz="2400" dirty="0" err="1">
                <a:solidFill>
                  <a:srgbClr val="FF0000"/>
                </a:solidFill>
              </a:rPr>
              <a:t>AdS</a:t>
            </a:r>
            <a:r>
              <a:rPr lang="en-US" altLang="en-US" sz="2400" dirty="0">
                <a:solidFill>
                  <a:srgbClr val="FF0000"/>
                </a:solidFill>
              </a:rPr>
              <a:t> </a:t>
            </a:r>
            <a:r>
              <a:rPr lang="en-US" altLang="en-US" sz="2400" dirty="0" err="1">
                <a:solidFill>
                  <a:srgbClr val="FF0000"/>
                </a:solidFill>
              </a:rPr>
              <a:t>spacetime</a:t>
            </a:r>
            <a:endParaRPr lang="ru-RU" altLang="en-US" sz="2400" dirty="0">
              <a:solidFill>
                <a:srgbClr val="FF0000"/>
              </a:solidFill>
            </a:endParaRPr>
          </a:p>
        </p:txBody>
      </p:sp>
      <p:sp>
        <p:nvSpPr>
          <p:cNvPr id="17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en-US" sz="3200" dirty="0">
                <a:solidFill>
                  <a:schemeClr val="bg1"/>
                </a:solidFill>
              </a:rPr>
              <a:t>Aim</a:t>
            </a:r>
            <a:endParaRPr lang="ru-RU" alt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09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Importance of </a:t>
            </a:r>
            <a:r>
              <a:rPr lang="en-US" sz="3200" dirty="0" err="1">
                <a:solidFill>
                  <a:schemeClr val="bg1"/>
                </a:solidFill>
              </a:rPr>
              <a:t>AdS</a:t>
            </a:r>
            <a:r>
              <a:rPr lang="en-US" sz="3200" dirty="0">
                <a:solidFill>
                  <a:schemeClr val="bg1"/>
                </a:solidFill>
              </a:rPr>
              <a:t> in QFT on curved backgrounds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57200" y="762000"/>
            <a:ext cx="11578046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2400" dirty="0">
                <a:solidFill>
                  <a:srgbClr val="0000CC"/>
                </a:solidFill>
              </a:rPr>
              <a:t>Because of the </a:t>
            </a:r>
            <a:r>
              <a:rPr lang="en-US" sz="2400" dirty="0">
                <a:solidFill>
                  <a:srgbClr val="FF0000"/>
                </a:solidFill>
              </a:rPr>
              <a:t>high symmetry</a:t>
            </a:r>
            <a:r>
              <a:rPr lang="en-US" sz="2400" dirty="0">
                <a:solidFill>
                  <a:srgbClr val="0000CC"/>
                </a:solidFill>
              </a:rPr>
              <a:t>, numerous problems are </a:t>
            </a:r>
            <a:r>
              <a:rPr lang="en-US" sz="2400" dirty="0">
                <a:solidFill>
                  <a:srgbClr val="FF0000"/>
                </a:solidFill>
              </a:rPr>
              <a:t>exactly solvable</a:t>
            </a:r>
            <a:r>
              <a:rPr lang="en-US" sz="2400" dirty="0">
                <a:solidFill>
                  <a:srgbClr val="0000CC"/>
                </a:solidFill>
              </a:rPr>
              <a:t> on </a:t>
            </a:r>
            <a:r>
              <a:rPr lang="en-US" sz="2400" dirty="0" err="1">
                <a:solidFill>
                  <a:srgbClr val="0000CC"/>
                </a:solidFill>
              </a:rPr>
              <a:t>AdS</a:t>
            </a:r>
            <a:r>
              <a:rPr lang="en-US" sz="2400" dirty="0">
                <a:solidFill>
                  <a:srgbClr val="0000CC"/>
                </a:solidFill>
              </a:rPr>
              <a:t> bulk and this may shed light on the influence of a classical gravitational field on the quantum matter in more general geometries</a:t>
            </a:r>
          </a:p>
          <a:p>
            <a:r>
              <a:rPr lang="en-US" sz="2400" dirty="0">
                <a:solidFill>
                  <a:srgbClr val="FF0000"/>
                </a:solidFill>
              </a:rPr>
              <a:t>Questions of principal nature</a:t>
            </a:r>
            <a:r>
              <a:rPr lang="en-US" sz="2400" dirty="0">
                <a:solidFill>
                  <a:srgbClr val="0000FF"/>
                </a:solidFill>
              </a:rPr>
              <a:t> related to the quantization of fields propagating on curved backgrounds</a:t>
            </a:r>
          </a:p>
          <a:p>
            <a:r>
              <a:rPr lang="en-US" sz="2400" dirty="0" err="1">
                <a:solidFill>
                  <a:srgbClr val="0000FF"/>
                </a:solidFill>
              </a:rPr>
              <a:t>AdS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spacetime</a:t>
            </a:r>
            <a:r>
              <a:rPr lang="en-US" sz="2400" dirty="0">
                <a:solidFill>
                  <a:srgbClr val="0000FF"/>
                </a:solidFill>
              </a:rPr>
              <a:t> generically arises as a </a:t>
            </a:r>
            <a:r>
              <a:rPr lang="en-US" sz="2400" dirty="0">
                <a:solidFill>
                  <a:srgbClr val="FF0000"/>
                </a:solidFill>
              </a:rPr>
              <a:t>ground state</a:t>
            </a:r>
            <a:r>
              <a:rPr lang="en-US" sz="2400" dirty="0">
                <a:solidFill>
                  <a:srgbClr val="0000FF"/>
                </a:solidFill>
              </a:rPr>
              <a:t> in extended supergravity and in string theories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AdS</a:t>
            </a:r>
            <a:r>
              <a:rPr lang="en-US" sz="2400" dirty="0">
                <a:solidFill>
                  <a:srgbClr val="FF0000"/>
                </a:solidFill>
              </a:rPr>
              <a:t>/Conformal Field Theory correspondence</a:t>
            </a:r>
            <a:r>
              <a:rPr lang="en-US" sz="2400" dirty="0">
                <a:solidFill>
                  <a:srgbClr val="0000FF"/>
                </a:solidFill>
              </a:rPr>
              <a:t>: Relates string theories or supergravity in the bulk of </a:t>
            </a:r>
            <a:r>
              <a:rPr lang="en-US" sz="2400" dirty="0" err="1">
                <a:solidFill>
                  <a:srgbClr val="0000FF"/>
                </a:solidFill>
              </a:rPr>
              <a:t>AdS</a:t>
            </a:r>
            <a:r>
              <a:rPr lang="en-US" sz="2400" dirty="0">
                <a:solidFill>
                  <a:srgbClr val="0000FF"/>
                </a:solidFill>
              </a:rPr>
              <a:t> with a conformal field theory living on its boundary</a:t>
            </a:r>
          </a:p>
          <a:p>
            <a:r>
              <a:rPr lang="en-US" sz="2400" dirty="0" err="1">
                <a:solidFill>
                  <a:srgbClr val="FF0000"/>
                </a:solidFill>
              </a:rPr>
              <a:t>Braneworld</a:t>
            </a:r>
            <a:r>
              <a:rPr lang="en-US" sz="2400" dirty="0">
                <a:solidFill>
                  <a:srgbClr val="FF0000"/>
                </a:solidFill>
              </a:rPr>
              <a:t> models</a:t>
            </a:r>
            <a:r>
              <a:rPr lang="en-US" sz="2400" dirty="0">
                <a:solidFill>
                  <a:srgbClr val="0000FF"/>
                </a:solidFill>
              </a:rPr>
              <a:t>: Provide a solution to the hierarchy problem between the gravitational and electroweak scales</a:t>
            </a:r>
          </a:p>
          <a:p>
            <a:r>
              <a:rPr lang="en-US" sz="2400" dirty="0" err="1">
                <a:solidFill>
                  <a:srgbClr val="0000FF"/>
                </a:solidFill>
              </a:rPr>
              <a:t>Braneworlds</a:t>
            </a:r>
            <a:r>
              <a:rPr lang="en-US" sz="2400" dirty="0">
                <a:solidFill>
                  <a:srgbClr val="0000FF"/>
                </a:solidFill>
              </a:rPr>
              <a:t> naturally appear in </a:t>
            </a:r>
            <a:r>
              <a:rPr lang="en-US" sz="2400" dirty="0">
                <a:solidFill>
                  <a:srgbClr val="FF0000"/>
                </a:solidFill>
              </a:rPr>
              <a:t>string/M-theory</a:t>
            </a:r>
            <a:r>
              <a:rPr lang="en-US" sz="2400" dirty="0">
                <a:solidFill>
                  <a:srgbClr val="0000FF"/>
                </a:solidFill>
              </a:rPr>
              <a:t> context and provide a novel setting for discussing phenomenological and cosmological issues related to extra dimensions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533400" y="9144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533400" y="2059571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" name="Rectangle 32"/>
          <p:cNvSpPr>
            <a:spLocks noChangeArrowheads="1"/>
          </p:cNvSpPr>
          <p:nvPr/>
        </p:nvSpPr>
        <p:spPr bwMode="auto">
          <a:xfrm>
            <a:off x="533400" y="288254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533400" y="3664134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>
            <a:off x="533400" y="447838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0" name="Rectangle 32"/>
          <p:cNvSpPr>
            <a:spLocks noChangeArrowheads="1"/>
          </p:cNvSpPr>
          <p:nvPr/>
        </p:nvSpPr>
        <p:spPr bwMode="auto">
          <a:xfrm>
            <a:off x="533400" y="526651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3805267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B45E096-4041-4AD3-B1DA-3498C4C8AFD3}"/>
              </a:ext>
            </a:extLst>
          </p:cNvPr>
          <p:cNvSpPr/>
          <p:nvPr/>
        </p:nvSpPr>
        <p:spPr>
          <a:xfrm>
            <a:off x="8455843" y="2514600"/>
            <a:ext cx="3486885" cy="1058159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4503" y="-12700"/>
            <a:ext cx="11930743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35131" y="12700"/>
            <a:ext cx="1162594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200" dirty="0">
                <a:solidFill>
                  <a:schemeClr val="bg1"/>
                </a:solidFill>
              </a:rPr>
              <a:t>Randall-</a:t>
            </a:r>
            <a:r>
              <a:rPr lang="en-US" sz="3200" dirty="0" err="1">
                <a:solidFill>
                  <a:schemeClr val="bg1"/>
                </a:solidFill>
              </a:rPr>
              <a:t>Sundrum</a:t>
            </a:r>
            <a:r>
              <a:rPr lang="en-US" sz="3200" dirty="0">
                <a:solidFill>
                  <a:schemeClr val="bg1"/>
                </a:solidFill>
              </a:rPr>
              <a:t>-type </a:t>
            </a:r>
            <a:r>
              <a:rPr lang="en-US" sz="3200" dirty="0" err="1">
                <a:solidFill>
                  <a:schemeClr val="bg1"/>
                </a:solidFill>
              </a:rPr>
              <a:t>braneworlds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33400" y="838200"/>
            <a:ext cx="113276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0000CC"/>
                </a:solidFill>
              </a:rPr>
              <a:t>Original </a:t>
            </a:r>
            <a:r>
              <a:rPr lang="en-US" sz="2400" dirty="0">
                <a:solidFill>
                  <a:srgbClr val="FF0000"/>
                </a:solidFill>
              </a:rPr>
              <a:t>Randall-</a:t>
            </a:r>
            <a:r>
              <a:rPr lang="en-US" sz="2400" dirty="0" err="1">
                <a:solidFill>
                  <a:srgbClr val="FF0000"/>
                </a:solidFill>
              </a:rPr>
              <a:t>Sundrum</a:t>
            </a:r>
            <a:r>
              <a:rPr lang="en-US" sz="2400" dirty="0">
                <a:solidFill>
                  <a:srgbClr val="FF0000"/>
                </a:solidFill>
              </a:rPr>
              <a:t> model </a:t>
            </a:r>
            <a:r>
              <a:rPr lang="en-US" sz="2400" dirty="0">
                <a:solidFill>
                  <a:srgbClr val="0000CC"/>
                </a:solidFill>
              </a:rPr>
              <a:t>(RS1) offers a solution to the </a:t>
            </a:r>
            <a:r>
              <a:rPr lang="en-US" sz="2400" dirty="0">
                <a:solidFill>
                  <a:srgbClr val="FF0000"/>
                </a:solidFill>
              </a:rPr>
              <a:t>hierarchy problem </a:t>
            </a:r>
            <a:r>
              <a:rPr lang="en-US" sz="2400" dirty="0">
                <a:solidFill>
                  <a:srgbClr val="0000CC"/>
                </a:solidFill>
              </a:rPr>
              <a:t>by postulating 5D </a:t>
            </a:r>
            <a:r>
              <a:rPr lang="en-US" sz="2400" dirty="0" err="1">
                <a:solidFill>
                  <a:srgbClr val="0000CC"/>
                </a:solidFill>
              </a:rPr>
              <a:t>AdS</a:t>
            </a:r>
            <a:r>
              <a:rPr lang="en-US" sz="2400" dirty="0">
                <a:solidFill>
                  <a:srgbClr val="0000CC"/>
                </a:solidFill>
              </a:rPr>
              <a:t> </a:t>
            </a:r>
            <a:r>
              <a:rPr lang="en-US" sz="2400" dirty="0" err="1">
                <a:solidFill>
                  <a:srgbClr val="0000CC"/>
                </a:solidFill>
              </a:rPr>
              <a:t>spacetime</a:t>
            </a:r>
            <a:r>
              <a:rPr lang="en-US" sz="2400" dirty="0">
                <a:solidFill>
                  <a:srgbClr val="0000CC"/>
                </a:solidFill>
              </a:rPr>
              <a:t> bounded by two (3+1)-dimensional branes</a:t>
            </a:r>
          </a:p>
        </p:txBody>
      </p:sp>
      <p:sp>
        <p:nvSpPr>
          <p:cNvPr id="5" name="Trapezoid 4"/>
          <p:cNvSpPr/>
          <p:nvPr/>
        </p:nvSpPr>
        <p:spPr>
          <a:xfrm rot="5400000">
            <a:off x="2721891" y="2789238"/>
            <a:ext cx="2514600" cy="609600"/>
          </a:xfrm>
          <a:prstGeom prst="trapezoid">
            <a:avLst>
              <a:gd name="adj" fmla="val 82391"/>
            </a:avLst>
          </a:prstGeom>
          <a:solidFill>
            <a:srgbClr val="0000CC"/>
          </a:solidFill>
          <a:ln w="38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Trapezoid 5"/>
          <p:cNvSpPr/>
          <p:nvPr/>
        </p:nvSpPr>
        <p:spPr>
          <a:xfrm rot="16200000">
            <a:off x="4512591" y="2827338"/>
            <a:ext cx="2514600" cy="533400"/>
          </a:xfrm>
          <a:prstGeom prst="trapezoid">
            <a:avLst>
              <a:gd name="adj" fmla="val 99534"/>
            </a:avLst>
          </a:prstGeom>
          <a:solidFill>
            <a:srgbClr val="FF0000"/>
          </a:solidFill>
          <a:ln w="381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3750591" y="4038600"/>
            <a:ext cx="83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CC"/>
                </a:solidFill>
              </a:rPr>
              <a:t>UV brane</a:t>
            </a: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5122191" y="4038600"/>
            <a:ext cx="83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FF0000"/>
                </a:solidFill>
              </a:rPr>
              <a:t>IR brane</a:t>
            </a: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436391" y="2630488"/>
            <a:ext cx="8382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2400" b="1" dirty="0" err="1">
                <a:solidFill>
                  <a:srgbClr val="008000"/>
                </a:solidFill>
              </a:rPr>
              <a:t>AdS</a:t>
            </a:r>
            <a:r>
              <a:rPr lang="en-US" sz="2400" b="1" dirty="0">
                <a:solidFill>
                  <a:srgbClr val="008000"/>
                </a:solidFill>
              </a:rPr>
              <a:t> bulk</a:t>
            </a:r>
          </a:p>
        </p:txBody>
      </p:sp>
      <p:sp>
        <p:nvSpPr>
          <p:cNvPr id="10" name="TextBox 15"/>
          <p:cNvSpPr txBox="1">
            <a:spLocks noChangeArrowheads="1"/>
          </p:cNvSpPr>
          <p:nvPr/>
        </p:nvSpPr>
        <p:spPr bwMode="auto">
          <a:xfrm>
            <a:off x="6112791" y="2514600"/>
            <a:ext cx="1905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 dirty="0">
                <a:solidFill>
                  <a:srgbClr val="0000CC"/>
                </a:solidFill>
              </a:rPr>
              <a:t>SM particles are localized on IR or </a:t>
            </a:r>
            <a:r>
              <a:rPr lang="en-US" sz="1800" b="1" dirty="0" err="1">
                <a:solidFill>
                  <a:srgbClr val="0000CC"/>
                </a:solidFill>
              </a:rPr>
              <a:t>TeV</a:t>
            </a:r>
            <a:r>
              <a:rPr lang="en-US" sz="1800" b="1" dirty="0">
                <a:solidFill>
                  <a:srgbClr val="0000CC"/>
                </a:solidFill>
              </a:rPr>
              <a:t> brane</a:t>
            </a:r>
          </a:p>
        </p:txBody>
      </p:sp>
      <p:sp>
        <p:nvSpPr>
          <p:cNvPr id="11" name="TextBox 16"/>
          <p:cNvSpPr txBox="1">
            <a:spLocks noChangeArrowheads="1"/>
          </p:cNvSpPr>
          <p:nvPr/>
        </p:nvSpPr>
        <p:spPr bwMode="auto">
          <a:xfrm>
            <a:off x="1464591" y="2384425"/>
            <a:ext cx="2133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CC"/>
                </a:solidFill>
              </a:rPr>
              <a:t>Gravity is localized near UV or Planck brane</a:t>
            </a:r>
          </a:p>
        </p:txBody>
      </p:sp>
      <p:sp>
        <p:nvSpPr>
          <p:cNvPr id="12" name="TextBox 17"/>
          <p:cNvSpPr txBox="1">
            <a:spLocks noChangeArrowheads="1"/>
          </p:cNvSpPr>
          <p:nvPr/>
        </p:nvSpPr>
        <p:spPr bwMode="auto">
          <a:xfrm>
            <a:off x="5503191" y="2846388"/>
            <a:ext cx="60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1800">
                <a:solidFill>
                  <a:schemeClr val="bg1"/>
                </a:solidFill>
              </a:rPr>
              <a:t>SM</a:t>
            </a:r>
          </a:p>
        </p:txBody>
      </p:sp>
      <p:sp>
        <p:nvSpPr>
          <p:cNvPr id="13" name="TextBox 18"/>
          <p:cNvSpPr txBox="1">
            <a:spLocks noChangeArrowheads="1"/>
          </p:cNvSpPr>
          <p:nvPr/>
        </p:nvSpPr>
        <p:spPr bwMode="auto">
          <a:xfrm>
            <a:off x="740691" y="3497263"/>
            <a:ext cx="28956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sz="1800" b="1">
                <a:solidFill>
                  <a:srgbClr val="0000CC"/>
                </a:solidFill>
              </a:rPr>
              <a:t>Only graviton and some other non SM fields propagate in the bulk</a:t>
            </a:r>
          </a:p>
        </p:txBody>
      </p:sp>
      <p:graphicFrame>
        <p:nvGraphicFramePr>
          <p:cNvPr id="14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6033473"/>
              </p:ext>
            </p:extLst>
          </p:nvPr>
        </p:nvGraphicFramePr>
        <p:xfrm>
          <a:off x="7059709" y="4362450"/>
          <a:ext cx="3938588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3" imgW="1625600" imgH="254000" progId="Equation.DSMT4">
                  <p:embed/>
                </p:oleObj>
              </mc:Choice>
              <mc:Fallback>
                <p:oleObj name="Equation" r:id="rId3" imgW="1625600" imgH="254000" progId="Equation.DSMT4">
                  <p:embed/>
                  <p:pic>
                    <p:nvPicPr>
                      <p:cNvPr id="12302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9709" y="4362450"/>
                        <a:ext cx="3938588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>
            <a:off x="3217191" y="4799811"/>
            <a:ext cx="3505200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24"/>
          <p:cNvSpPr txBox="1">
            <a:spLocks noChangeArrowheads="1"/>
          </p:cNvSpPr>
          <p:nvPr/>
        </p:nvSpPr>
        <p:spPr bwMode="auto">
          <a:xfrm>
            <a:off x="6430291" y="4132263"/>
            <a:ext cx="381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b="1"/>
              <a:t>y</a:t>
            </a:r>
          </a:p>
        </p:txBody>
      </p:sp>
      <p:sp>
        <p:nvSpPr>
          <p:cNvPr id="17" name="TextBox 25"/>
          <p:cNvSpPr txBox="1">
            <a:spLocks noChangeArrowheads="1"/>
          </p:cNvSpPr>
          <p:nvPr/>
        </p:nvSpPr>
        <p:spPr bwMode="auto">
          <a:xfrm>
            <a:off x="533400" y="4956762"/>
            <a:ext cx="11327674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0000CC"/>
                </a:solidFill>
              </a:rPr>
              <a:t>Hierarchy problem between the gravitational and electroweak scales is solved for</a:t>
            </a:r>
            <a:r>
              <a:rPr lang="en-US" sz="2400" dirty="0"/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sz="2400" dirty="0"/>
              <a:t>                                  </a:t>
            </a:r>
            <a:r>
              <a:rPr lang="en-US" sz="2800" i="1" dirty="0" err="1">
                <a:solidFill>
                  <a:srgbClr val="FF0000"/>
                </a:solidFill>
              </a:rPr>
              <a:t>k·distance</a:t>
            </a:r>
            <a:r>
              <a:rPr lang="en-US" sz="2800" i="1" dirty="0">
                <a:solidFill>
                  <a:srgbClr val="FF0000"/>
                </a:solidFill>
              </a:rPr>
              <a:t> between branes = 40</a:t>
            </a: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304800" y="914400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" name="Rectangle 32"/>
          <p:cNvSpPr>
            <a:spLocks noChangeArrowheads="1"/>
          </p:cNvSpPr>
          <p:nvPr/>
        </p:nvSpPr>
        <p:spPr bwMode="auto">
          <a:xfrm>
            <a:off x="304800" y="5032962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264073D-6568-47CA-9D19-7F8C21C9F2A8}"/>
              </a:ext>
            </a:extLst>
          </p:cNvPr>
          <p:cNvSpPr txBox="1"/>
          <p:nvPr/>
        </p:nvSpPr>
        <p:spPr>
          <a:xfrm>
            <a:off x="8548361" y="2539343"/>
            <a:ext cx="34868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Branes are parallel to the </a:t>
            </a:r>
            <a:r>
              <a:rPr lang="en-US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AdS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boundary</a:t>
            </a:r>
          </a:p>
        </p:txBody>
      </p:sp>
      <p:sp>
        <p:nvSpPr>
          <p:cNvPr id="22" name="TextBox 25">
            <a:extLst>
              <a:ext uri="{FF2B5EF4-FFF2-40B4-BE49-F238E27FC236}">
                <a16:creationId xmlns:a16="http://schemas.microsoft.com/office/drawing/2014/main" id="{C8BAF7BA-ADEB-4F9A-A8D2-3FE1572B2A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822" y="5835026"/>
            <a:ext cx="113276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rgbClr val="0000CC"/>
                </a:solidFill>
              </a:rPr>
              <a:t>The </a:t>
            </a:r>
            <a:r>
              <a:rPr lang="en-US" sz="2400" dirty="0">
                <a:solidFill>
                  <a:srgbClr val="FF0000"/>
                </a:solidFill>
              </a:rPr>
              <a:t>Casimir effect </a:t>
            </a:r>
            <a:r>
              <a:rPr lang="en-US" sz="2400" dirty="0">
                <a:solidFill>
                  <a:srgbClr val="0000CC"/>
                </a:solidFill>
              </a:rPr>
              <a:t>has been widely investigated in </a:t>
            </a:r>
            <a:r>
              <a:rPr lang="en-US" sz="2400" dirty="0" err="1">
                <a:solidFill>
                  <a:srgbClr val="0000CC"/>
                </a:solidFill>
              </a:rPr>
              <a:t>braneworlds</a:t>
            </a:r>
            <a:r>
              <a:rPr lang="en-US" sz="2400" dirty="0">
                <a:solidFill>
                  <a:srgbClr val="0000CC"/>
                </a:solidFill>
              </a:rPr>
              <a:t> setup and provides an attractive mechanism to </a:t>
            </a:r>
            <a:r>
              <a:rPr lang="en-US" sz="2400" dirty="0">
                <a:solidFill>
                  <a:srgbClr val="FF0000"/>
                </a:solidFill>
              </a:rPr>
              <a:t>stabilize</a:t>
            </a:r>
            <a:r>
              <a:rPr lang="en-US" sz="2400" dirty="0">
                <a:solidFill>
                  <a:srgbClr val="0000CC"/>
                </a:solidFill>
              </a:rPr>
              <a:t> the </a:t>
            </a:r>
            <a:r>
              <a:rPr lang="en-US" sz="2400" dirty="0" err="1">
                <a:solidFill>
                  <a:srgbClr val="FF0000"/>
                </a:solidFill>
              </a:rPr>
              <a:t>interbrane</a:t>
            </a:r>
            <a:r>
              <a:rPr lang="en-US" sz="2400" dirty="0">
                <a:solidFill>
                  <a:srgbClr val="FF0000"/>
                </a:solidFill>
              </a:rPr>
              <a:t> distance</a:t>
            </a:r>
            <a:r>
              <a:rPr lang="en-US" sz="2400" dirty="0"/>
              <a:t>  </a:t>
            </a:r>
          </a:p>
        </p:txBody>
      </p:sp>
      <p:sp>
        <p:nvSpPr>
          <p:cNvPr id="23" name="Rectangle 32">
            <a:extLst>
              <a:ext uri="{FF2B5EF4-FFF2-40B4-BE49-F238E27FC236}">
                <a16:creationId xmlns:a16="http://schemas.microsoft.com/office/drawing/2014/main" id="{474D9C22-5914-4CB9-ABA9-85C75E3AEB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22" y="591122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</p:spTree>
    <p:extLst>
      <p:ext uri="{BB962C8B-B14F-4D97-AF65-F5344CB8AC3E}">
        <p14:creationId xmlns:p14="http://schemas.microsoft.com/office/powerpoint/2010/main" val="158117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7323909" y="3282821"/>
            <a:ext cx="4110445" cy="13617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-12700"/>
            <a:ext cx="12191999" cy="6223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3991"/>
            <a:ext cx="12122331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3000" dirty="0">
                <a:solidFill>
                  <a:schemeClr val="bg1"/>
                </a:solidFill>
              </a:rPr>
              <a:t>Surfaces intersecting </a:t>
            </a:r>
            <a:r>
              <a:rPr lang="en-US" sz="3000" dirty="0" err="1">
                <a:solidFill>
                  <a:schemeClr val="bg1"/>
                </a:solidFill>
              </a:rPr>
              <a:t>AdS</a:t>
            </a:r>
            <a:r>
              <a:rPr lang="en-US" sz="3000" dirty="0">
                <a:solidFill>
                  <a:schemeClr val="bg1"/>
                </a:solidFill>
              </a:rPr>
              <a:t> boundary and </a:t>
            </a:r>
            <a:r>
              <a:rPr lang="en-US" sz="3000" dirty="0" err="1">
                <a:solidFill>
                  <a:schemeClr val="bg1"/>
                </a:solidFill>
              </a:rPr>
              <a:t>Ryu-Takayanagi</a:t>
            </a:r>
            <a:r>
              <a:rPr lang="en-US" sz="3000" dirty="0">
                <a:solidFill>
                  <a:schemeClr val="bg1"/>
                </a:solidFill>
              </a:rPr>
              <a:t> conjecture</a:t>
            </a:r>
            <a:endParaRPr lang="ru-RU" sz="3000" dirty="0">
              <a:solidFill>
                <a:schemeClr val="bg1"/>
              </a:solidFill>
            </a:endParaRPr>
          </a:p>
        </p:txBody>
      </p:sp>
      <p:sp>
        <p:nvSpPr>
          <p:cNvPr id="4" name="Rectangle 32"/>
          <p:cNvSpPr>
            <a:spLocks noChangeArrowheads="1"/>
          </p:cNvSpPr>
          <p:nvPr/>
        </p:nvSpPr>
        <p:spPr bwMode="auto">
          <a:xfrm>
            <a:off x="444124" y="1745943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5" name="TextBox 4"/>
          <p:cNvSpPr txBox="1"/>
          <p:nvPr/>
        </p:nvSpPr>
        <p:spPr>
          <a:xfrm>
            <a:off x="672724" y="1628547"/>
            <a:ext cx="1130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Consider CFT living on the boundary        of </a:t>
            </a:r>
            <a:r>
              <a:rPr lang="en-US" altLang="en-US" sz="2400" dirty="0" err="1">
                <a:solidFill>
                  <a:srgbClr val="0000FF"/>
                </a:solidFill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</a:rPr>
              <a:t> </a:t>
            </a:r>
            <a:r>
              <a:rPr lang="en-US" altLang="en-US" sz="2400" dirty="0" err="1">
                <a:solidFill>
                  <a:srgbClr val="0000FF"/>
                </a:solidFill>
              </a:rPr>
              <a:t>spacetime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sp>
        <p:nvSpPr>
          <p:cNvPr id="6" name="Rectangle 32"/>
          <p:cNvSpPr>
            <a:spLocks noChangeArrowheads="1"/>
          </p:cNvSpPr>
          <p:nvPr/>
        </p:nvSpPr>
        <p:spPr bwMode="auto">
          <a:xfrm>
            <a:off x="444124" y="2882942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" name="TextBox 6"/>
          <p:cNvSpPr txBox="1"/>
          <p:nvPr/>
        </p:nvSpPr>
        <p:spPr>
          <a:xfrm>
            <a:off x="672724" y="2765546"/>
            <a:ext cx="1130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Entanglement entropy of CFT in spatial sub-region                with its complement  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5489937"/>
              </p:ext>
            </p:extLst>
          </p:nvPr>
        </p:nvGraphicFramePr>
        <p:xfrm>
          <a:off x="6959974" y="2793260"/>
          <a:ext cx="1067920" cy="383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0" name="Equation" r:id="rId3" imgW="495000" imgH="177480" progId="Equation.DSMT4">
                  <p:embed/>
                </p:oleObj>
              </mc:Choice>
              <mc:Fallback>
                <p:oleObj name="Equation" r:id="rId3" imgW="49500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9974" y="2793260"/>
                        <a:ext cx="1067920" cy="383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334461"/>
              </p:ext>
            </p:extLst>
          </p:nvPr>
        </p:nvGraphicFramePr>
        <p:xfrm>
          <a:off x="5245072" y="1655440"/>
          <a:ext cx="494301" cy="4068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" name="Equation" r:id="rId5" imgW="215640" imgH="177480" progId="Equation.DSMT4">
                  <p:embed/>
                </p:oleObj>
              </mc:Choice>
              <mc:Fallback>
                <p:oleObj name="Equation" r:id="rId5" imgW="215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45072" y="1655440"/>
                        <a:ext cx="494301" cy="4068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5821997"/>
              </p:ext>
            </p:extLst>
          </p:nvPr>
        </p:nvGraphicFramePr>
        <p:xfrm>
          <a:off x="10587038" y="2737023"/>
          <a:ext cx="349250" cy="436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2" name="Equation" r:id="rId7" imgW="152280" imgH="190440" progId="Equation.DSMT4">
                  <p:embed/>
                </p:oleObj>
              </mc:Choice>
              <mc:Fallback>
                <p:oleObj name="Equation" r:id="rId7" imgW="15228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587038" y="2737023"/>
                        <a:ext cx="349250" cy="4365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1213281"/>
              </p:ext>
            </p:extLst>
          </p:nvPr>
        </p:nvGraphicFramePr>
        <p:xfrm>
          <a:off x="1205587" y="3289656"/>
          <a:ext cx="2019581" cy="772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3" name="Equation" r:id="rId9" imgW="1028520" imgH="393480" progId="Equation.DSMT4">
                  <p:embed/>
                </p:oleObj>
              </mc:Choice>
              <mc:Fallback>
                <p:oleObj name="Equation" r:id="rId9" imgW="1028520" imgH="393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05587" y="3289656"/>
                        <a:ext cx="2019581" cy="7729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303990" y="3417123"/>
            <a:ext cx="5405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</a:rPr>
              <a:t>Ryu-Takayanagi</a:t>
            </a:r>
            <a:r>
              <a:rPr lang="en-US" sz="2400" dirty="0">
                <a:solidFill>
                  <a:srgbClr val="0000FF"/>
                </a:solidFill>
              </a:rPr>
              <a:t> formula</a:t>
            </a: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>
            <a:off x="475501" y="4211227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4" name="TextBox 13"/>
          <p:cNvSpPr txBox="1"/>
          <p:nvPr/>
        </p:nvSpPr>
        <p:spPr>
          <a:xfrm>
            <a:off x="704101" y="4093831"/>
            <a:ext cx="1130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Surface      in the bulk satisfies the properties: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22023"/>
              </p:ext>
            </p:extLst>
          </p:nvPr>
        </p:nvGraphicFramePr>
        <p:xfrm>
          <a:off x="1734671" y="4093831"/>
          <a:ext cx="407988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4" name="Equation" r:id="rId11" imgW="177480" imgH="228600" progId="Equation.DSMT4">
                  <p:embed/>
                </p:oleObj>
              </mc:Choice>
              <mc:Fallback>
                <p:oleObj name="Equation" r:id="rId11" imgW="177480" imgH="22860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734671" y="4093831"/>
                        <a:ext cx="407988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043953" y="4617706"/>
            <a:ext cx="93053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</a:rPr>
              <a:t>Has the same boundary as </a:t>
            </a:r>
          </a:p>
          <a:p>
            <a:r>
              <a:rPr lang="en-US" sz="2400" dirty="0">
                <a:solidFill>
                  <a:srgbClr val="0000FF"/>
                </a:solidFill>
              </a:rPr>
              <a:t>Is homologous to </a:t>
            </a:r>
          </a:p>
          <a:p>
            <a:r>
              <a:rPr lang="en-US" sz="2400" dirty="0" err="1">
                <a:solidFill>
                  <a:srgbClr val="0000FF"/>
                </a:solidFill>
              </a:rPr>
              <a:t>Extremizes</a:t>
            </a:r>
            <a:r>
              <a:rPr lang="en-US" sz="2400" dirty="0">
                <a:solidFill>
                  <a:srgbClr val="0000FF"/>
                </a:solidFill>
              </a:rPr>
              <a:t> the area</a:t>
            </a:r>
          </a:p>
        </p:txBody>
      </p:sp>
      <p:sp>
        <p:nvSpPr>
          <p:cNvPr id="18" name="Rectangle 32"/>
          <p:cNvSpPr>
            <a:spLocks noChangeArrowheads="1"/>
          </p:cNvSpPr>
          <p:nvPr/>
        </p:nvSpPr>
        <p:spPr bwMode="auto">
          <a:xfrm>
            <a:off x="475501" y="2288306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" name="TextBox 18"/>
          <p:cNvSpPr txBox="1"/>
          <p:nvPr/>
        </p:nvSpPr>
        <p:spPr>
          <a:xfrm>
            <a:off x="704101" y="2170910"/>
            <a:ext cx="11301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solidFill>
                  <a:srgbClr val="0000FF"/>
                </a:solidFill>
              </a:rPr>
              <a:t>Conjecture provides a </a:t>
            </a:r>
            <a:r>
              <a:rPr lang="en-US" altLang="en-US" sz="2400" dirty="0">
                <a:solidFill>
                  <a:srgbClr val="FF0000"/>
                </a:solidFill>
              </a:rPr>
              <a:t>geometric interpretation </a:t>
            </a:r>
            <a:r>
              <a:rPr lang="en-US" altLang="en-US" sz="2400" dirty="0">
                <a:solidFill>
                  <a:srgbClr val="0000FF"/>
                </a:solidFill>
              </a:rPr>
              <a:t>of the </a:t>
            </a:r>
            <a:r>
              <a:rPr lang="en-US" altLang="en-US" sz="2400" dirty="0">
                <a:solidFill>
                  <a:srgbClr val="FF0000"/>
                </a:solidFill>
              </a:rPr>
              <a:t>entanglement entropy </a:t>
            </a:r>
            <a:r>
              <a:rPr lang="en-US" altLang="en-US" sz="2400" dirty="0">
                <a:solidFill>
                  <a:srgbClr val="0000FF"/>
                </a:solidFill>
              </a:rPr>
              <a:t>in CFT 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7305234"/>
              </p:ext>
            </p:extLst>
          </p:nvPr>
        </p:nvGraphicFramePr>
        <p:xfrm>
          <a:off x="5432202" y="4644600"/>
          <a:ext cx="34876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5" name="Equation" r:id="rId13" imgW="152280" imgH="164880" progId="Equation.DSMT4">
                  <p:embed/>
                </p:oleObj>
              </mc:Choice>
              <mc:Fallback>
                <p:oleObj name="Equation" r:id="rId13" imgW="152280" imgH="16488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432202" y="4644600"/>
                        <a:ext cx="348762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19763957"/>
              </p:ext>
            </p:extLst>
          </p:nvPr>
        </p:nvGraphicFramePr>
        <p:xfrm>
          <a:off x="4248030" y="4982084"/>
          <a:ext cx="348762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6" name="Equation" r:id="rId15" imgW="152280" imgH="164880" progId="Equation.DSMT4">
                  <p:embed/>
                </p:oleObj>
              </mc:Choice>
              <mc:Fallback>
                <p:oleObj name="Equation" r:id="rId15" imgW="152280" imgH="164880" progId="Equation.DSMT4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248030" y="4982084"/>
                        <a:ext cx="348762" cy="3778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Oval 22"/>
          <p:cNvSpPr/>
          <p:nvPr/>
        </p:nvSpPr>
        <p:spPr>
          <a:xfrm>
            <a:off x="1846217" y="4798676"/>
            <a:ext cx="197736" cy="1485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846217" y="5162287"/>
            <a:ext cx="197736" cy="1485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846217" y="5501744"/>
            <a:ext cx="197736" cy="1485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323909" y="3282821"/>
            <a:ext cx="4206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rgbClr val="800000"/>
                </a:solidFill>
              </a:rPr>
              <a:t>Compare with </a:t>
            </a:r>
            <a:r>
              <a:rPr lang="en-US" sz="2200" dirty="0" err="1">
                <a:solidFill>
                  <a:srgbClr val="FF0000"/>
                </a:solidFill>
              </a:rPr>
              <a:t>Bekenstein</a:t>
            </a:r>
            <a:r>
              <a:rPr lang="en-US" sz="2200" dirty="0">
                <a:solidFill>
                  <a:srgbClr val="FF0000"/>
                </a:solidFill>
              </a:rPr>
              <a:t>-Hawking</a:t>
            </a:r>
            <a:r>
              <a:rPr lang="en-US" sz="2200" dirty="0">
                <a:solidFill>
                  <a:srgbClr val="800000"/>
                </a:solidFill>
              </a:rPr>
              <a:t> formula for black hole entropy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6785491"/>
              </p:ext>
            </p:extLst>
          </p:nvPr>
        </p:nvGraphicFramePr>
        <p:xfrm>
          <a:off x="7829006" y="3965032"/>
          <a:ext cx="3031489" cy="679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7" name="Equation" r:id="rId17" imgW="1752480" imgH="393480" progId="Equation.DSMT4">
                  <p:embed/>
                </p:oleObj>
              </mc:Choice>
              <mc:Fallback>
                <p:oleObj name="Equation" r:id="rId17" imgW="1752480" imgH="393480" progId="Equation.DSMT4">
                  <p:embed/>
                  <p:pic>
                    <p:nvPicPr>
                      <p:cNvPr id="11" name="Object 10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829006" y="3965032"/>
                        <a:ext cx="3031489" cy="679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6165835" y="4788829"/>
            <a:ext cx="5903900" cy="1902497"/>
            <a:chOff x="4950263" y="4237046"/>
            <a:chExt cx="7198201" cy="252846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950263" y="4237046"/>
              <a:ext cx="7198201" cy="2528467"/>
            </a:xfrm>
            <a:prstGeom prst="rect">
              <a:avLst/>
            </a:prstGeom>
          </p:spPr>
        </p:pic>
        <p:graphicFrame>
          <p:nvGraphicFramePr>
            <p:cNvPr id="30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4758631"/>
                </p:ext>
              </p:extLst>
            </p:nvPr>
          </p:nvGraphicFramePr>
          <p:xfrm>
            <a:off x="7255591" y="4648268"/>
            <a:ext cx="226099" cy="3162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738" name="Equation" r:id="rId20" imgW="126720" imgH="177480" progId="Equation.DSMT4">
                    <p:embed/>
                  </p:oleObj>
                </mc:Choice>
                <mc:Fallback>
                  <p:oleObj name="Equation" r:id="rId20" imgW="126720" imgH="177480" progId="Equation.DSMT4">
                    <p:embed/>
                    <p:pic>
                      <p:nvPicPr>
                        <p:cNvPr id="9" name="Object 8"/>
                        <p:cNvPicPr/>
                        <p:nvPr/>
                      </p:nvPicPr>
                      <p:blipFill>
                        <a:blip r:embed="rId21"/>
                        <a:stretch>
                          <a:fillRect/>
                        </a:stretch>
                      </p:blipFill>
                      <p:spPr>
                        <a:xfrm>
                          <a:off x="7255591" y="4648268"/>
                          <a:ext cx="226099" cy="31629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Oval 30"/>
            <p:cNvSpPr/>
            <p:nvPr/>
          </p:nvSpPr>
          <p:spPr>
            <a:xfrm>
              <a:off x="9117874" y="6357258"/>
              <a:ext cx="313508" cy="3309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077303" y="4237046"/>
              <a:ext cx="836023" cy="2606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2"/>
          <p:cNvSpPr>
            <a:spLocks noChangeArrowheads="1"/>
          </p:cNvSpPr>
          <p:nvPr/>
        </p:nvSpPr>
        <p:spPr bwMode="auto">
          <a:xfrm>
            <a:off x="444124" y="883758"/>
            <a:ext cx="228600" cy="228600"/>
          </a:xfrm>
          <a:prstGeom prst="rect">
            <a:avLst/>
          </a:prstGeom>
          <a:solidFill>
            <a:srgbClr val="00CC00"/>
          </a:solidFill>
          <a:ln>
            <a:noFill/>
          </a:ln>
          <a:effectLst>
            <a:outerShdw dist="35921" dir="2700000" algn="ctr" rotWithShape="0">
              <a:srgbClr val="808080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35" name="TextBox 34"/>
          <p:cNvSpPr txBox="1"/>
          <p:nvPr/>
        </p:nvSpPr>
        <p:spPr>
          <a:xfrm>
            <a:off x="672724" y="766362"/>
            <a:ext cx="10396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 err="1">
                <a:solidFill>
                  <a:srgbClr val="0000FF"/>
                </a:solidFill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</a:rPr>
              <a:t>/BCFT correspondence maps </a:t>
            </a:r>
            <a:r>
              <a:rPr lang="en-US" altLang="en-US" sz="2400" dirty="0">
                <a:solidFill>
                  <a:srgbClr val="FF0000"/>
                </a:solidFill>
              </a:rPr>
              <a:t>conformal field theory </a:t>
            </a:r>
            <a:r>
              <a:rPr lang="en-US" altLang="en-US" sz="2400" dirty="0">
                <a:solidFill>
                  <a:srgbClr val="0000FF"/>
                </a:solidFill>
              </a:rPr>
              <a:t>on a manifold with boundary (</a:t>
            </a:r>
            <a:r>
              <a:rPr lang="en-US" altLang="en-US" sz="2400" dirty="0">
                <a:solidFill>
                  <a:srgbClr val="FF0000"/>
                </a:solidFill>
              </a:rPr>
              <a:t>BCFT</a:t>
            </a:r>
            <a:r>
              <a:rPr lang="en-US" altLang="en-US" sz="2400" dirty="0">
                <a:solidFill>
                  <a:srgbClr val="0000FF"/>
                </a:solidFill>
              </a:rPr>
              <a:t>) to asymptotically </a:t>
            </a:r>
            <a:r>
              <a:rPr lang="en-US" altLang="en-US" sz="2400" dirty="0" err="1">
                <a:solidFill>
                  <a:srgbClr val="0000FF"/>
                </a:solidFill>
              </a:rPr>
              <a:t>AdS</a:t>
            </a:r>
            <a:r>
              <a:rPr lang="en-US" altLang="en-US" sz="2400" dirty="0">
                <a:solidFill>
                  <a:srgbClr val="0000FF"/>
                </a:solidFill>
              </a:rPr>
              <a:t> </a:t>
            </a:r>
            <a:r>
              <a:rPr lang="en-US" altLang="en-US" sz="2400" dirty="0" err="1">
                <a:solidFill>
                  <a:srgbClr val="0000FF"/>
                </a:solidFill>
              </a:rPr>
              <a:t>spacetime</a:t>
            </a:r>
            <a:r>
              <a:rPr lang="en-US" altLang="en-US" sz="2400" dirty="0">
                <a:solidFill>
                  <a:srgbClr val="0000FF"/>
                </a:solidFill>
              </a:rPr>
              <a:t> with additional boundary</a:t>
            </a:r>
            <a:endParaRPr lang="ru-RU" altLang="en-US" sz="2400" dirty="0">
              <a:solidFill>
                <a:srgbClr val="0000FF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10587038" y="687340"/>
            <a:ext cx="1164951" cy="145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498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2196</TotalTime>
  <Words>1399</Words>
  <Application>Microsoft Office PowerPoint</Application>
  <PresentationFormat>Widescreen</PresentationFormat>
  <Paragraphs>195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Mathematica1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Aram Saharian</dc:creator>
  <cp:lastModifiedBy>YSU User</cp:lastModifiedBy>
  <cp:revision>172</cp:revision>
  <dcterms:created xsi:type="dcterms:W3CDTF">2017-05-01T06:09:44Z</dcterms:created>
  <dcterms:modified xsi:type="dcterms:W3CDTF">2023-09-15T05:09:52Z</dcterms:modified>
</cp:coreProperties>
</file>