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79" r:id="rId5"/>
    <p:sldId id="260" r:id="rId6"/>
    <p:sldId id="259" r:id="rId7"/>
    <p:sldId id="261" r:id="rId8"/>
    <p:sldId id="262" r:id="rId9"/>
    <p:sldId id="276" r:id="rId10"/>
    <p:sldId id="263" r:id="rId11"/>
    <p:sldId id="277" r:id="rId12"/>
    <p:sldId id="278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2" r:id="rId21"/>
    <p:sldId id="271" r:id="rId22"/>
    <p:sldId id="273" r:id="rId23"/>
    <p:sldId id="274" r:id="rId24"/>
    <p:sldId id="275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382E6-CAC2-442A-9783-FF974396E35F}" type="datetimeFigureOut">
              <a:rPr lang="en-US" smtClean="0"/>
              <a:pPr/>
              <a:t>2023-09-15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485E7-F5ED-40D2-B632-A36D622035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485E7-F5ED-40D2-B632-A36D622035C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485E7-F5ED-40D2-B632-A36D622035C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485E7-F5ED-40D2-B632-A36D622035C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08223-22C0-4305-95EA-E07EF6F6E3EF}" type="datetimeFigureOut">
              <a:rPr lang="en-US" smtClean="0"/>
              <a:pPr/>
              <a:t>2023-09-15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9022-CFEA-4C64-B6D4-FE7F46217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08223-22C0-4305-95EA-E07EF6F6E3EF}" type="datetimeFigureOut">
              <a:rPr lang="en-US" smtClean="0"/>
              <a:pPr/>
              <a:t>2023-09-15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9022-CFEA-4C64-B6D4-FE7F46217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08223-22C0-4305-95EA-E07EF6F6E3EF}" type="datetimeFigureOut">
              <a:rPr lang="en-US" smtClean="0"/>
              <a:pPr/>
              <a:t>2023-09-15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9022-CFEA-4C64-B6D4-FE7F46217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08223-22C0-4305-95EA-E07EF6F6E3EF}" type="datetimeFigureOut">
              <a:rPr lang="en-US" smtClean="0"/>
              <a:pPr/>
              <a:t>2023-09-15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9022-CFEA-4C64-B6D4-FE7F46217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08223-22C0-4305-95EA-E07EF6F6E3EF}" type="datetimeFigureOut">
              <a:rPr lang="en-US" smtClean="0"/>
              <a:pPr/>
              <a:t>2023-09-15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9022-CFEA-4C64-B6D4-FE7F46217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08223-22C0-4305-95EA-E07EF6F6E3EF}" type="datetimeFigureOut">
              <a:rPr lang="en-US" smtClean="0"/>
              <a:pPr/>
              <a:t>2023-09-15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9022-CFEA-4C64-B6D4-FE7F46217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08223-22C0-4305-95EA-E07EF6F6E3EF}" type="datetimeFigureOut">
              <a:rPr lang="en-US" smtClean="0"/>
              <a:pPr/>
              <a:t>2023-09-15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9022-CFEA-4C64-B6D4-FE7F46217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08223-22C0-4305-95EA-E07EF6F6E3EF}" type="datetimeFigureOut">
              <a:rPr lang="en-US" smtClean="0"/>
              <a:pPr/>
              <a:t>2023-09-15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9022-CFEA-4C64-B6D4-FE7F46217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08223-22C0-4305-95EA-E07EF6F6E3EF}" type="datetimeFigureOut">
              <a:rPr lang="en-US" smtClean="0"/>
              <a:pPr/>
              <a:t>2023-09-15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9022-CFEA-4C64-B6D4-FE7F46217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08223-22C0-4305-95EA-E07EF6F6E3EF}" type="datetimeFigureOut">
              <a:rPr lang="en-US" smtClean="0"/>
              <a:pPr/>
              <a:t>2023-09-15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9022-CFEA-4C64-B6D4-FE7F46217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08223-22C0-4305-95EA-E07EF6F6E3EF}" type="datetimeFigureOut">
              <a:rPr lang="en-US" smtClean="0"/>
              <a:pPr/>
              <a:t>2023-09-15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A9022-CFEA-4C64-B6D4-FE7F46217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08223-22C0-4305-95EA-E07EF6F6E3EF}" type="datetimeFigureOut">
              <a:rPr lang="en-US" smtClean="0"/>
              <a:pPr/>
              <a:t>2023-09-15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A9022-CFEA-4C64-B6D4-FE7F46217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png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6.png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10" Type="http://schemas.openxmlformats.org/officeDocument/2006/relationships/oleObject" Target="../embeddings/oleObject12.bin"/><Relationship Id="rId4" Type="http://schemas.openxmlformats.org/officeDocument/2006/relationships/image" Target="../media/image27.png"/><Relationship Id="rId9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4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oleObject" Target="../embeddings/oleObject18.bin"/><Relationship Id="rId7" Type="http://schemas.openxmlformats.org/officeDocument/2006/relationships/image" Target="../media/image5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8.png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Relationship Id="rId9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2.png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New vortices in two flavor dense quark core of compact star</a:t>
            </a:r>
            <a:br>
              <a:rPr lang="en-US" sz="2800" dirty="0" smtClean="0"/>
            </a:br>
            <a:r>
              <a:rPr lang="en-US" sz="2800" dirty="0" smtClean="0"/>
              <a:t>Karen </a:t>
            </a:r>
            <a:r>
              <a:rPr lang="en-US" sz="2800" dirty="0" err="1" smtClean="0"/>
              <a:t>Shahabasyan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New diquark phase in two flavor dense quark core of compact star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Spin-orbit interaction favoring J=2 neutron pairing in “npe-phase</a:t>
            </a:r>
            <a:br>
              <a:rPr lang="en-US" sz="2000" dirty="0" smtClean="0"/>
            </a:br>
            <a:r>
              <a:rPr lang="en-US" sz="2000" dirty="0" smtClean="0"/>
              <a:t>Y. Fujimoto,K.Fukushima, W. Weise, Phys. Rev. D 101, 094009,2020 </a:t>
            </a:r>
            <a:endParaRPr lang="en-US" sz="2000" dirty="0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4464050" y="3308350"/>
          <a:ext cx="215900" cy="241300"/>
        </p:xfrm>
        <a:graphic>
          <a:graphicData uri="http://schemas.openxmlformats.org/presentationml/2006/ole">
            <p:oleObj spid="_x0000_s4099" name="Equation" r:id="rId3" imgW="215640" imgH="241200" progId="Equation.DSMT4">
              <p:embed/>
            </p:oleObj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611560" y="1700808"/>
          <a:ext cx="3605046" cy="576064"/>
        </p:xfrm>
        <a:graphic>
          <a:graphicData uri="http://schemas.openxmlformats.org/presentationml/2006/ole">
            <p:oleObj spid="_x0000_s4100" name="Equation" r:id="rId4" imgW="2463480" imgH="393480" progId="Equation.DSMT4">
              <p:embed/>
            </p:oleObj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4788024" y="1700808"/>
          <a:ext cx="3672408" cy="476053"/>
        </p:xfrm>
        <a:graphic>
          <a:graphicData uri="http://schemas.openxmlformats.org/presentationml/2006/ole">
            <p:oleObj spid="_x0000_s4101" name="Equation" r:id="rId5" imgW="1841400" imgH="253800" progId="Equation.DSMT4">
              <p:embed/>
            </p:oleObj>
          </a:graphicData>
        </a:graphic>
      </p:graphicFrame>
      <p:pic>
        <p:nvPicPr>
          <p:cNvPr id="4102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3" y="2348879"/>
            <a:ext cx="5323451" cy="165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104" name="Object 8"/>
          <p:cNvGraphicFramePr>
            <a:graphicFrameLocks noChangeAspect="1"/>
          </p:cNvGraphicFramePr>
          <p:nvPr/>
        </p:nvGraphicFramePr>
        <p:xfrm>
          <a:off x="683568" y="4077072"/>
          <a:ext cx="4606617" cy="1080120"/>
        </p:xfrm>
        <a:graphic>
          <a:graphicData uri="http://schemas.openxmlformats.org/presentationml/2006/ole">
            <p:oleObj spid="_x0000_s4104" name="Equation" r:id="rId7" imgW="2374560" imgH="482400" progId="Equation.DSMT4">
              <p:embed/>
            </p:oleObj>
          </a:graphicData>
        </a:graphic>
      </p:graphicFrame>
      <p:graphicFrame>
        <p:nvGraphicFramePr>
          <p:cNvPr id="4105" name="Object 9"/>
          <p:cNvGraphicFramePr>
            <a:graphicFrameLocks noChangeAspect="1"/>
          </p:cNvGraphicFramePr>
          <p:nvPr/>
        </p:nvGraphicFramePr>
        <p:xfrm>
          <a:off x="5652120" y="4221088"/>
          <a:ext cx="2448272" cy="592832"/>
        </p:xfrm>
        <a:graphic>
          <a:graphicData uri="http://schemas.openxmlformats.org/presentationml/2006/ole">
            <p:oleObj spid="_x0000_s4105" name="Equation" r:id="rId8" imgW="1676160" imgH="30456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spin-orbit interaction between quarks  can be produced</a:t>
            </a:r>
            <a:br>
              <a:rPr lang="en-US" sz="2400" dirty="0" smtClean="0"/>
            </a:br>
            <a:r>
              <a:rPr lang="en-US" sz="2400" dirty="0" smtClean="0"/>
              <a:t>by one-gluon exchange</a:t>
            </a:r>
            <a:endParaRPr lang="en-US" sz="2400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5865223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780928"/>
            <a:ext cx="403244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3861048"/>
            <a:ext cx="2016224" cy="496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Spin-orbit interactions quark quasiparticles</a:t>
            </a:r>
            <a:endParaRPr lang="en-US" sz="2400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7" y="1268760"/>
            <a:ext cx="4080453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2276872"/>
            <a:ext cx="354855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25" name="Object 5"/>
          <p:cNvGraphicFramePr>
            <a:graphicFrameLocks noChangeAspect="1"/>
          </p:cNvGraphicFramePr>
          <p:nvPr/>
        </p:nvGraphicFramePr>
        <p:xfrm>
          <a:off x="5220072" y="1196752"/>
          <a:ext cx="3168352" cy="504056"/>
        </p:xfrm>
        <a:graphic>
          <a:graphicData uri="http://schemas.openxmlformats.org/presentationml/2006/ole">
            <p:oleObj spid="_x0000_s30725" name="Equation" r:id="rId5" imgW="1879560" imgH="279360" progId="Equation.DSMT4">
              <p:embed/>
            </p:oleObj>
          </a:graphicData>
        </a:graphic>
      </p:graphicFrame>
      <p:graphicFrame>
        <p:nvGraphicFramePr>
          <p:cNvPr id="30726" name="Object 6"/>
          <p:cNvGraphicFramePr>
            <a:graphicFrameLocks noChangeAspect="1"/>
          </p:cNvGraphicFramePr>
          <p:nvPr/>
        </p:nvGraphicFramePr>
        <p:xfrm>
          <a:off x="5508104" y="1844824"/>
          <a:ext cx="2520280" cy="576064"/>
        </p:xfrm>
        <a:graphic>
          <a:graphicData uri="http://schemas.openxmlformats.org/presentationml/2006/ole">
            <p:oleObj spid="_x0000_s30726" name="Equation" r:id="rId6" imgW="1358640" imgH="279360" progId="Equation.DSMT4">
              <p:embed/>
            </p:oleObj>
          </a:graphicData>
        </a:graphic>
      </p:graphicFrame>
      <p:graphicFrame>
        <p:nvGraphicFramePr>
          <p:cNvPr id="30727" name="Object 7"/>
          <p:cNvGraphicFramePr>
            <a:graphicFrameLocks noChangeAspect="1"/>
          </p:cNvGraphicFramePr>
          <p:nvPr/>
        </p:nvGraphicFramePr>
        <p:xfrm>
          <a:off x="5796136" y="2420888"/>
          <a:ext cx="1965818" cy="504056"/>
        </p:xfrm>
        <a:graphic>
          <a:graphicData uri="http://schemas.openxmlformats.org/presentationml/2006/ole">
            <p:oleObj spid="_x0000_s30727" name="Equation" r:id="rId7" imgW="990360" imgH="253800" progId="Equation.DSMT4">
              <p:embed/>
            </p:oleObj>
          </a:graphicData>
        </a:graphic>
      </p:graphicFrame>
      <p:pic>
        <p:nvPicPr>
          <p:cNvPr id="3072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31640" y="2924944"/>
            <a:ext cx="640871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7544" y="4077072"/>
            <a:ext cx="3456384" cy="1541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30" name="Object 10"/>
          <p:cNvGraphicFramePr>
            <a:graphicFrameLocks noChangeAspect="1"/>
          </p:cNvGraphicFramePr>
          <p:nvPr/>
        </p:nvGraphicFramePr>
        <p:xfrm>
          <a:off x="3995936" y="4653136"/>
          <a:ext cx="4392488" cy="842640"/>
        </p:xfrm>
        <a:graphic>
          <a:graphicData uri="http://schemas.openxmlformats.org/presentationml/2006/ole">
            <p:oleObj spid="_x0000_s30730" name="Equation" r:id="rId10" imgW="2145960" imgH="4824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Schematic picture of quark-hadron continuity between neutron</a:t>
            </a:r>
            <a:br>
              <a:rPr lang="en-US" sz="2000" dirty="0" smtClean="0"/>
            </a:br>
            <a:r>
              <a:rPr lang="en-US" sz="2000" dirty="0" smtClean="0"/>
              <a:t>superfluid and color superconductor.</a:t>
            </a:r>
            <a:br>
              <a:rPr lang="en-US" sz="2000" dirty="0" smtClean="0"/>
            </a:br>
            <a:r>
              <a:rPr lang="en-US" sz="2000" dirty="0" smtClean="0"/>
              <a:t>Y. Fujimoto, K. Fukushima, W. Weise,Phys. Rev. D 101,094009, 2020. 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1" y="2924944"/>
            <a:ext cx="5288849" cy="2793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Schematic picture of quark-hadron continuity between the 3P2</a:t>
            </a:r>
            <a:br>
              <a:rPr lang="en-US" sz="2000" dirty="0" smtClean="0"/>
            </a:br>
            <a:r>
              <a:rPr lang="en-US" sz="2000" dirty="0" smtClean="0"/>
              <a:t>neutron superfluid and the 2SC+(dd) color superconductor</a:t>
            </a:r>
            <a:endParaRPr lang="en-US" sz="2000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614226"/>
            <a:ext cx="5616624" cy="2973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Short –range interaction between neutrons</a:t>
            </a:r>
            <a:br>
              <a:rPr lang="en-US" sz="2400" dirty="0" smtClean="0"/>
            </a:br>
            <a:r>
              <a:rPr lang="en-US" sz="2400" dirty="0" smtClean="0"/>
              <a:t>mediated by quark-gluon exchange</a:t>
            </a:r>
            <a:endParaRPr lang="en-US" sz="2400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0" y="2059658"/>
            <a:ext cx="2822426" cy="3213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/>
              <a:t>2SC+(dd) phase from quark-hadron continuity</a:t>
            </a:r>
            <a:br>
              <a:rPr lang="en-US" sz="2400" dirty="0" smtClean="0"/>
            </a:br>
            <a:r>
              <a:rPr lang="en-US" sz="2400" dirty="0" smtClean="0"/>
              <a:t>Y. Fujimoto, M. Nitta, Phys. Rev. D103,114003, 2021</a:t>
            </a:r>
            <a:br>
              <a:rPr lang="en-US" sz="2400" dirty="0" smtClean="0"/>
            </a:br>
            <a:r>
              <a:rPr lang="en-US" sz="2400" dirty="0" smtClean="0"/>
              <a:t>order parameter 3P2 neutron superfluid is </a:t>
            </a:r>
            <a:endParaRPr lang="en-US" sz="2400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556792"/>
            <a:ext cx="4752528" cy="678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492896"/>
            <a:ext cx="7062273" cy="9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501008"/>
            <a:ext cx="6641679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5085184"/>
            <a:ext cx="366228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/>
              <a:t>Expectations values  of the order parameters</a:t>
            </a:r>
            <a:br>
              <a:rPr lang="en-US" sz="2400" dirty="0" smtClean="0"/>
            </a:br>
            <a:r>
              <a:rPr lang="en-US" sz="2400" dirty="0" smtClean="0"/>
              <a:t>in the hadronic and in the quark phases are    </a:t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8"/>
            <a:ext cx="2448272" cy="661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3" y="2420888"/>
            <a:ext cx="3247561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3573016"/>
            <a:ext cx="208583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Minimal topological vortex  in  the “dd” phase</a:t>
            </a:r>
            <a:br>
              <a:rPr lang="en-US" sz="2400" dirty="0" smtClean="0"/>
            </a:br>
            <a:r>
              <a:rPr lang="en-US" sz="2400" dirty="0" smtClean="0"/>
              <a:t>is non abelian semi-superfluid Alice string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A.  Abelian vortex. It carries a unit quantized circulation in U(1)B.</a:t>
            </a:r>
            <a:endParaRPr lang="en-US" sz="2000" dirty="0"/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1619672" y="2636912"/>
          <a:ext cx="3397640" cy="1584176"/>
        </p:xfrm>
        <a:graphic>
          <a:graphicData uri="http://schemas.openxmlformats.org/presentationml/2006/ole">
            <p:oleObj spid="_x0000_s21506" name="Equation" r:id="rId3" imgW="2070000" imgH="965160" progId="Equation.DSMT4">
              <p:embed/>
            </p:oleObj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1835696" y="4581128"/>
          <a:ext cx="1764196" cy="504056"/>
        </p:xfrm>
        <a:graphic>
          <a:graphicData uri="http://schemas.openxmlformats.org/presentationml/2006/ole">
            <p:oleObj spid="_x0000_s21507" name="Equation" r:id="rId4" imgW="977760" imgH="27936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00" dirty="0" smtClean="0"/>
              <a:t>B. Pure color magnetic flux tubes for the case of 2SC and CFL phases:</a:t>
            </a:r>
            <a:br>
              <a:rPr lang="en-US" sz="2200" dirty="0" smtClean="0"/>
            </a:br>
            <a:r>
              <a:rPr lang="en-US" sz="2200" dirty="0" smtClean="0"/>
              <a:t>K. Iida, Phys. Rev. D 71, 054011, 2005</a:t>
            </a:r>
            <a:r>
              <a:rPr lang="en-US" sz="2000" dirty="0" smtClean="0"/>
              <a:t>.</a:t>
            </a:r>
            <a:br>
              <a:rPr lang="en-US" sz="2000" dirty="0" smtClean="0"/>
            </a:br>
            <a:r>
              <a:rPr lang="en-US" sz="2000" dirty="0" smtClean="0"/>
              <a:t>M. G. Alford, A. Sedrakian, J.  Phys. G 37, 075202, 2010.</a:t>
            </a:r>
            <a:br>
              <a:rPr lang="en-US" sz="2000" dirty="0" smtClean="0"/>
            </a:br>
            <a:endParaRPr lang="en-US" sz="2000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12776"/>
            <a:ext cx="512822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212976"/>
            <a:ext cx="396044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4077072"/>
            <a:ext cx="3528392" cy="767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79" y="5014195"/>
            <a:ext cx="5942064" cy="107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4221088"/>
            <a:ext cx="1131565" cy="846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3356992"/>
            <a:ext cx="172819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compact star: surface and interior</a:t>
            </a:r>
            <a:endParaRPr lang="en-US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700808"/>
            <a:ext cx="3810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19" y="2924944"/>
            <a:ext cx="1476335" cy="1052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 smtClean="0"/>
              <a:t>Semi-superfluid vortices in the CFL phase</a:t>
            </a:r>
            <a:br>
              <a:rPr lang="en-US" sz="2000" dirty="0" smtClean="0"/>
            </a:br>
            <a:r>
              <a:rPr lang="en-US" sz="2000" dirty="0" smtClean="0"/>
              <a:t>A.P. Balachandran,S.Digal,T. Matsuura, Phys. Rev. D73,074009,2006.</a:t>
            </a:r>
            <a:br>
              <a:rPr lang="en-US" sz="2000" dirty="0" smtClean="0"/>
            </a:br>
            <a:r>
              <a:rPr lang="en-US" sz="2000" dirty="0" smtClean="0"/>
              <a:t>E. Nakano,M.Nitta, T. Matsuura, Phys. Phys. Rev. D78,045002,2008. </a:t>
            </a:r>
            <a:br>
              <a:rPr lang="en-US" sz="2000" dirty="0" smtClean="0"/>
            </a:br>
            <a:r>
              <a:rPr lang="en-US" sz="2000" smtClean="0"/>
              <a:t>D.M.Sedrakian,K.M.Shahabasyan,D.Blaschke,M.K.Shahabasyan,Astrophys.51,544,2008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800" dirty="0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539552" y="1700808"/>
          <a:ext cx="4357725" cy="1296144"/>
        </p:xfrm>
        <a:graphic>
          <a:graphicData uri="http://schemas.openxmlformats.org/presentationml/2006/ole">
            <p:oleObj spid="_x0000_s23554" name="Equation" r:id="rId4" imgW="2476440" imgH="736560" progId="Equation.DSMT4">
              <p:embed/>
            </p:oleObj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611560" y="2996952"/>
          <a:ext cx="3663016" cy="1728192"/>
        </p:xfrm>
        <a:graphic>
          <a:graphicData uri="http://schemas.openxmlformats.org/presentationml/2006/ole">
            <p:oleObj spid="_x0000_s23555" name="Equation" r:id="rId5" imgW="2476440" imgH="1168200" progId="Equation.DSMT4">
              <p:embed/>
            </p:oleObj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683568" y="4869160"/>
          <a:ext cx="5040561" cy="1008112"/>
        </p:xfrm>
        <a:graphic>
          <a:graphicData uri="http://schemas.openxmlformats.org/presentationml/2006/ole">
            <p:oleObj spid="_x0000_s23557" name="Equation" r:id="rId6" imgW="3009600" imgH="50796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2000" dirty="0" smtClean="0"/>
              <a:t>Quark </a:t>
            </a:r>
            <a:r>
              <a:rPr lang="en-US" sz="2000" dirty="0" err="1" smtClean="0"/>
              <a:t>h</a:t>
            </a:r>
            <a:r>
              <a:rPr lang="en-US" sz="2000" dirty="0" err="1" smtClean="0"/>
              <a:t>adron</a:t>
            </a:r>
            <a:r>
              <a:rPr lang="en-US" sz="2000" dirty="0" smtClean="0"/>
              <a:t> </a:t>
            </a:r>
            <a:r>
              <a:rPr lang="en-US" sz="2000" dirty="0" smtClean="0"/>
              <a:t>continuity connects </a:t>
            </a:r>
            <a:r>
              <a:rPr lang="en-US" sz="2000" dirty="0" err="1" smtClean="0"/>
              <a:t>hadronic</a:t>
            </a:r>
            <a:r>
              <a:rPr lang="en-US" sz="2000" dirty="0" smtClean="0"/>
              <a:t> </a:t>
            </a:r>
            <a:r>
              <a:rPr lang="en-US" sz="2000" dirty="0" smtClean="0"/>
              <a:t>matter with neutron  3P2 super-fluidity and 2-flavor dense quark matter [1]. </a:t>
            </a:r>
            <a:r>
              <a:rPr lang="en-US" sz="2000" dirty="0" smtClean="0"/>
              <a:t>This </a:t>
            </a:r>
            <a:r>
              <a:rPr lang="en-US" sz="2000" dirty="0" smtClean="0"/>
              <a:t>2-flavor quark phase consists of the </a:t>
            </a:r>
            <a:r>
              <a:rPr lang="en-US" sz="2000" dirty="0" err="1" smtClean="0"/>
              <a:t>coexistense</a:t>
            </a:r>
            <a:r>
              <a:rPr lang="en-US" sz="2000" dirty="0" smtClean="0"/>
              <a:t>  of the 2SC  condensate of the </a:t>
            </a:r>
            <a:r>
              <a:rPr lang="en-US" sz="2000" dirty="0" err="1" smtClean="0"/>
              <a:t>ud</a:t>
            </a:r>
            <a:r>
              <a:rPr lang="en-US" sz="2000" dirty="0" smtClean="0"/>
              <a:t> quarks  and P-wave </a:t>
            </a:r>
            <a:r>
              <a:rPr lang="en-US" sz="2000" dirty="0" err="1" smtClean="0"/>
              <a:t>diquark</a:t>
            </a:r>
            <a:r>
              <a:rPr lang="en-US" sz="2000" dirty="0" smtClean="0"/>
              <a:t> condensate of d-quarks, which gives rise to color superconductivity, as well as </a:t>
            </a:r>
            <a:r>
              <a:rPr lang="en-US" sz="2000" dirty="0" err="1" smtClean="0"/>
              <a:t>superfluidity</a:t>
            </a:r>
            <a:r>
              <a:rPr lang="en-US" sz="2000" dirty="0" smtClean="0"/>
              <a:t>. Stable vortices are non-</a:t>
            </a:r>
            <a:r>
              <a:rPr lang="en-US" sz="2000" dirty="0" err="1" smtClean="0"/>
              <a:t>Abelian</a:t>
            </a:r>
            <a:r>
              <a:rPr lang="en-US" sz="2000" dirty="0" smtClean="0"/>
              <a:t> Alice strings which are </a:t>
            </a:r>
            <a:r>
              <a:rPr lang="en-US" sz="2000" dirty="0" err="1" smtClean="0"/>
              <a:t>superfluid</a:t>
            </a:r>
            <a:r>
              <a:rPr lang="en-US" sz="2000" dirty="0" smtClean="0"/>
              <a:t> vortices with fractional circulation and non-</a:t>
            </a:r>
            <a:r>
              <a:rPr lang="en-US" sz="2000" dirty="0" err="1" smtClean="0"/>
              <a:t>Abelian</a:t>
            </a:r>
            <a:r>
              <a:rPr lang="en-US" sz="2000" dirty="0" smtClean="0"/>
              <a:t> color magnetic fluxes [2].  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/>
            <a:r>
              <a:rPr lang="en-US" sz="2000" dirty="0" smtClean="0"/>
              <a:t>1. Y. Fujimoto, </a:t>
            </a:r>
            <a:r>
              <a:rPr lang="en-US" sz="2000" dirty="0" err="1" smtClean="0"/>
              <a:t>Nucl</a:t>
            </a:r>
            <a:r>
              <a:rPr lang="en-US" sz="2000" dirty="0" smtClean="0"/>
              <a:t>. Phys. A 1005, 121757,2021.  </a:t>
            </a:r>
          </a:p>
          <a:p>
            <a:pPr marL="457200" indent="-457200" algn="l"/>
            <a:r>
              <a:rPr lang="en-US" sz="2000" dirty="0" smtClean="0"/>
              <a:t>2. </a:t>
            </a:r>
            <a:r>
              <a:rPr lang="en-US" sz="2000" dirty="0" smtClean="0"/>
              <a:t> </a:t>
            </a:r>
            <a:r>
              <a:rPr lang="en-US" sz="2000" dirty="0" smtClean="0"/>
              <a:t>Y. Fujimoto, M. Nitta, Phys. Rev. D 103, 054002, 2021. 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There are also green and red Alice strings respectively:</a:t>
            </a:r>
            <a:endParaRPr lang="en-US" sz="2400" dirty="0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1" y="1412776"/>
            <a:ext cx="4122507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2564904"/>
            <a:ext cx="374441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3429000"/>
            <a:ext cx="411754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8" y="4725144"/>
            <a:ext cx="442756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000" dirty="0" smtClean="0"/>
              <a:t>Decay of an Abelian U(1)B vortex into three non-abelian Alice strings,</a:t>
            </a:r>
            <a:br>
              <a:rPr lang="en-US" sz="2000" dirty="0" smtClean="0"/>
            </a:br>
            <a:r>
              <a:rPr lang="en-US" sz="2000" dirty="0" smtClean="0"/>
              <a:t>denoted  by the red, green, blue blobs. The </a:t>
            </a:r>
            <a:br>
              <a:rPr lang="en-US" sz="2000" dirty="0" smtClean="0"/>
            </a:br>
            <a:r>
              <a:rPr lang="en-US" sz="2000" dirty="0" smtClean="0"/>
              <a:t>are the paths with angles  2 </a:t>
            </a:r>
            <a:r>
              <a:rPr lang="el-GR" sz="2000" dirty="0" smtClean="0"/>
              <a:t>π</a:t>
            </a:r>
            <a:r>
              <a:rPr lang="en-US" sz="2000" dirty="0" smtClean="0"/>
              <a:t>/3 at the boundary at the spatial infinity, and </a:t>
            </a:r>
            <a:br>
              <a:rPr lang="en-US" sz="2000" dirty="0" smtClean="0"/>
            </a:br>
            <a:r>
              <a:rPr lang="en-US" sz="2000" dirty="0" smtClean="0"/>
              <a:t>denote the paths from the origin O  to the spatial infinities.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Divergent tension of superfluid vortices: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6660232" y="620688"/>
          <a:ext cx="495300" cy="258316"/>
        </p:xfrm>
        <a:graphic>
          <a:graphicData uri="http://schemas.openxmlformats.org/presentationml/2006/ole">
            <p:oleObj spid="_x0000_s26626" name="Equation" r:id="rId3" imgW="495000" imgH="228600" progId="Equation.DSMT4">
              <p:embed/>
            </p:oleObj>
          </a:graphicData>
        </a:graphic>
      </p:graphicFrame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8100392" y="908720"/>
          <a:ext cx="576064" cy="228600"/>
        </p:xfrm>
        <a:graphic>
          <a:graphicData uri="http://schemas.openxmlformats.org/presentationml/2006/ole">
            <p:oleObj spid="_x0000_s26627" name="Equation" r:id="rId4" imgW="444240" imgH="228600" progId="Equation.DSMT4">
              <p:embed/>
            </p:oleObj>
          </a:graphicData>
        </a:graphic>
      </p:graphicFrame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4644008" y="1628800"/>
          <a:ext cx="3888432" cy="576064"/>
        </p:xfrm>
        <a:graphic>
          <a:graphicData uri="http://schemas.openxmlformats.org/presentationml/2006/ole">
            <p:oleObj spid="_x0000_s26628" name="Equation" r:id="rId5" imgW="2501640" imgH="253800" progId="Equation.DSMT4">
              <p:embed/>
            </p:oleObj>
          </a:graphicData>
        </a:graphic>
      </p:graphicFrame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2276872"/>
            <a:ext cx="475252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2996952"/>
            <a:ext cx="513390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75656" y="4581128"/>
            <a:ext cx="1770185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36096" y="3825636"/>
            <a:ext cx="2232248" cy="197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Three 3P2 neutron vortices in the “npe”-phase are joined to three</a:t>
            </a:r>
            <a:br>
              <a:rPr lang="en-US" sz="2400" dirty="0" smtClean="0"/>
            </a:br>
            <a:r>
              <a:rPr lang="en-US" sz="2400" dirty="0" smtClean="0"/>
              <a:t>non-Abelian semi-superfluid vortices in “2SC”+”dd” phase.</a:t>
            </a:r>
            <a:br>
              <a:rPr lang="en-US" sz="2400" dirty="0" smtClean="0"/>
            </a:br>
            <a:r>
              <a:rPr lang="en-US" sz="2400" dirty="0" smtClean="0"/>
              <a:t>Y. Fujimoto, M. Nitta, Phys. Rev. D 103</a:t>
            </a:r>
            <a:r>
              <a:rPr lang="en-US" sz="800" dirty="0" smtClean="0"/>
              <a:t>, </a:t>
            </a:r>
            <a:r>
              <a:rPr lang="en-US" sz="2700" dirty="0" smtClean="0"/>
              <a:t>114003,2021. </a:t>
            </a:r>
            <a:endParaRPr lang="en-US" sz="2700" dirty="0"/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4464050" y="3308350"/>
          <a:ext cx="215900" cy="241300"/>
        </p:xfrm>
        <a:graphic>
          <a:graphicData uri="http://schemas.openxmlformats.org/presentationml/2006/ole">
            <p:oleObj spid="_x0000_s27650" name="Equation" r:id="rId4" imgW="215640" imgH="241200" progId="Equation.DSMT4">
              <p:embed/>
            </p:oleObj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4616449" y="3445904"/>
          <a:ext cx="246127" cy="256146"/>
        </p:xfrm>
        <a:graphic>
          <a:graphicData uri="http://schemas.openxmlformats.org/presentationml/2006/ole">
            <p:oleObj spid="_x0000_s27651" name="Equation" r:id="rId5" imgW="215640" imgH="241200" progId="Equation.DSMT4">
              <p:embed/>
            </p:oleObj>
          </a:graphicData>
        </a:graphic>
      </p:graphicFrame>
      <p:pic>
        <p:nvPicPr>
          <p:cNvPr id="276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3768" y="1844824"/>
            <a:ext cx="5256584" cy="3772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Schematic  illustrations for connecting  vortices. </a:t>
            </a:r>
            <a:br>
              <a:rPr lang="en-US" sz="2000" dirty="0" smtClean="0"/>
            </a:br>
            <a:r>
              <a:rPr lang="en-US" sz="2000" dirty="0" smtClean="0"/>
              <a:t>M.G. Alford ,G. </a:t>
            </a:r>
            <a:r>
              <a:rPr lang="en-US" sz="2000" dirty="0" err="1" smtClean="0"/>
              <a:t>Baym,K</a:t>
            </a:r>
            <a:r>
              <a:rPr lang="en-US" sz="2000" dirty="0" smtClean="0"/>
              <a:t>. </a:t>
            </a:r>
            <a:r>
              <a:rPr lang="en-US" sz="2000" dirty="0" err="1" smtClean="0"/>
              <a:t>Fukusima,T</a:t>
            </a:r>
            <a:r>
              <a:rPr lang="en-US" sz="2000" dirty="0" smtClean="0"/>
              <a:t>. </a:t>
            </a:r>
            <a:r>
              <a:rPr lang="en-US" sz="2000" dirty="0" err="1" smtClean="0"/>
              <a:t>Hatsuda,M</a:t>
            </a:r>
            <a:r>
              <a:rPr lang="en-US" sz="2000" dirty="0" smtClean="0"/>
              <a:t>. Tachibana, Phys. Rev. D 99, 036004, 2019. </a:t>
            </a:r>
            <a:endParaRPr lang="en-US" sz="2000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1800225"/>
            <a:ext cx="600075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karen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357430"/>
            <a:ext cx="5141914" cy="3764496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000" dirty="0" smtClean="0"/>
              <a:t>D.M. </a:t>
            </a:r>
            <a:r>
              <a:rPr lang="en-US" sz="2000" dirty="0" err="1" smtClean="0"/>
              <a:t>Sedrakian,D</a:t>
            </a:r>
            <a:r>
              <a:rPr lang="en-US" sz="2000" dirty="0" smtClean="0"/>
              <a:t>. </a:t>
            </a:r>
            <a:r>
              <a:rPr lang="en-US" sz="2000" dirty="0" err="1" smtClean="0"/>
              <a:t>Blaschke</a:t>
            </a:r>
            <a:r>
              <a:rPr lang="en-US" sz="2000" dirty="0" smtClean="0"/>
              <a:t>, </a:t>
            </a:r>
            <a:r>
              <a:rPr lang="en-US" sz="2000" dirty="0" err="1" smtClean="0"/>
              <a:t>nucl-th</a:t>
            </a:r>
            <a:r>
              <a:rPr lang="en-US" sz="2000" dirty="0" smtClean="0"/>
              <a:t>/ 0006038, </a:t>
            </a:r>
            <a:br>
              <a:rPr lang="en-US" sz="2000" dirty="0" smtClean="0"/>
            </a:br>
            <a:r>
              <a:rPr lang="en-US" sz="2000" dirty="0" smtClean="0"/>
              <a:t>K. </a:t>
            </a:r>
            <a:r>
              <a:rPr lang="en-US" sz="2000" dirty="0" err="1" smtClean="0"/>
              <a:t>Iida,G</a:t>
            </a:r>
            <a:r>
              <a:rPr lang="en-US" sz="2000" dirty="0" smtClean="0"/>
              <a:t>. </a:t>
            </a:r>
            <a:r>
              <a:rPr lang="en-US" sz="2000" dirty="0" err="1" smtClean="0"/>
              <a:t>Baym</a:t>
            </a:r>
            <a:r>
              <a:rPr lang="en-US" sz="2000" dirty="0" smtClean="0"/>
              <a:t>, Nuclear Physics A , 718, 697, 2003</a:t>
            </a:r>
            <a:r>
              <a:rPr lang="en-US" sz="2000" dirty="0" smtClean="0"/>
              <a:t>.</a:t>
            </a:r>
            <a:br>
              <a:rPr lang="en-US" sz="2000" dirty="0" smtClean="0"/>
            </a:br>
            <a:r>
              <a:rPr lang="en-US" sz="2000" dirty="0" smtClean="0"/>
              <a:t>2SC condensate is type II superconductor and magnetic field penetrates into quark core in the form of quark magnetic vortices.</a:t>
            </a:r>
            <a:r>
              <a:rPr lang="en-US" sz="2000" dirty="0" smtClean="0"/>
              <a:t> </a:t>
            </a:r>
            <a:endParaRPr lang="en-US" sz="20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Thank You!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/>
              <a:t>Structure of compact star: </a:t>
            </a:r>
            <a:br>
              <a:rPr lang="en-US" sz="2400" dirty="0" smtClean="0"/>
            </a:br>
            <a:r>
              <a:rPr lang="en-US" sz="2400" dirty="0" smtClean="0"/>
              <a:t>“Ae”-phase, “Aen”-phase, “npe”-phase,</a:t>
            </a:r>
            <a:br>
              <a:rPr lang="en-US" sz="2400" dirty="0" smtClean="0"/>
            </a:br>
            <a:r>
              <a:rPr lang="en-US" sz="2400" dirty="0" smtClean="0"/>
              <a:t>quark phase: “2SC”-phase or “CFL”-phase</a:t>
            </a:r>
            <a:endParaRPr lang="en-US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916832"/>
            <a:ext cx="4698182" cy="4184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 smtClean="0"/>
              <a:t>Conceptual framework  for a continuous connection between hadronic and</a:t>
            </a:r>
            <a:br>
              <a:rPr lang="en-US" sz="2000" dirty="0" smtClean="0"/>
            </a:br>
            <a:r>
              <a:rPr lang="en-US" sz="2000" dirty="0" smtClean="0"/>
              <a:t>quark phases of dense matter described by QCD was suggested in</a:t>
            </a:r>
            <a:br>
              <a:rPr lang="en-US" sz="2000" dirty="0" smtClean="0"/>
            </a:br>
            <a:r>
              <a:rPr lang="en-US" sz="2000" dirty="0" smtClean="0"/>
              <a:t>T.Schaefer,F.Wilczek, Phys. Rev. Lett. 82, 3956,1999.</a:t>
            </a:r>
            <a:br>
              <a:rPr lang="en-US" sz="2000" dirty="0" smtClean="0"/>
            </a:br>
            <a:r>
              <a:rPr lang="en-US" sz="2000" dirty="0" smtClean="0"/>
              <a:t>M.Alford,,J.Berges, K.Rajagopal, Nucl. Phys. B558, 1999. 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Structure of 1S0 superfluid neutron vortex</a:t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636912"/>
            <a:ext cx="5112568" cy="30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331640" y="1268760"/>
          <a:ext cx="7083317" cy="1008112"/>
        </p:xfrm>
        <a:graphic>
          <a:graphicData uri="http://schemas.openxmlformats.org/presentationml/2006/ole">
            <p:oleObj spid="_x0000_s1027" name="Equation" r:id="rId4" imgW="3390840" imgH="4824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Quark Structure of the Neutron Pair</a:t>
            </a:r>
            <a:endParaRPr lang="en-US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276872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204864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rc 5"/>
          <p:cNvSpPr/>
          <p:nvPr/>
        </p:nvSpPr>
        <p:spPr>
          <a:xfrm>
            <a:off x="9144000" y="2204864"/>
            <a:ext cx="2448272" cy="280831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Three neutron vortices ending in a boojum at the interface</a:t>
            </a:r>
            <a:br>
              <a:rPr lang="en-US" sz="2400" dirty="0" smtClean="0"/>
            </a:br>
            <a:r>
              <a:rPr lang="en-US" sz="2000" dirty="0" smtClean="0"/>
              <a:t>M. Cipriani, W. Vinci, M. Nitta, Phys. Rev. D 86, 121704,2012</a:t>
            </a:r>
            <a:endParaRPr lang="en-US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844824"/>
            <a:ext cx="3888432" cy="2992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 superconducting  proton vortex ending on interface</a:t>
            </a:r>
            <a:br>
              <a:rPr lang="en-US" sz="2400" dirty="0" smtClean="0"/>
            </a:br>
            <a:r>
              <a:rPr lang="en-US" sz="2000" dirty="0" smtClean="0"/>
              <a:t>M. Cipriani, W. Vinci, M. Nitta, Phys. Rev. D 86, 121704, 2012.</a:t>
            </a:r>
            <a:endParaRPr lang="en-US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39" y="2708920"/>
            <a:ext cx="4300519" cy="252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 smtClean="0"/>
              <a:t>The neutron-neutron spin-orbit interactions is generated by Lorentz</a:t>
            </a:r>
            <a:br>
              <a:rPr lang="en-US" sz="2000" dirty="0" smtClean="0"/>
            </a:br>
            <a:r>
              <a:rPr lang="en-US" sz="2000" dirty="0" smtClean="0"/>
              <a:t>scalar and vector couplings of neutrons. Phenomenological boson </a:t>
            </a:r>
            <a:br>
              <a:rPr lang="en-US" sz="2000" dirty="0" smtClean="0"/>
            </a:br>
            <a:r>
              <a:rPr lang="en-US" sz="2000" dirty="0" smtClean="0"/>
              <a:t>exchange models associate these interactions with scalar and vector boson</a:t>
            </a:r>
            <a:br>
              <a:rPr lang="en-US" sz="2000" dirty="0" smtClean="0"/>
            </a:br>
            <a:r>
              <a:rPr lang="en-US" sz="2000" dirty="0" smtClean="0"/>
              <a:t>fields, </a:t>
            </a:r>
            <a:r>
              <a:rPr lang="el-GR" sz="2000" dirty="0" smtClean="0"/>
              <a:t>σ</a:t>
            </a:r>
            <a:r>
              <a:rPr lang="en-US" sz="2000" dirty="0" smtClean="0"/>
              <a:t>(x) and  </a:t>
            </a:r>
            <a:endParaRPr lang="en-US" sz="2000" dirty="0"/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5292080" y="1052736"/>
          <a:ext cx="419100" cy="360040"/>
        </p:xfrm>
        <a:graphic>
          <a:graphicData uri="http://schemas.openxmlformats.org/presentationml/2006/ole">
            <p:oleObj spid="_x0000_s28674" name="Equation" r:id="rId3" imgW="419040" imgH="253800" progId="Equation.DSMT4">
              <p:embed/>
            </p:oleObj>
          </a:graphicData>
        </a:graphic>
      </p:graphicFrame>
      <p:pic>
        <p:nvPicPr>
          <p:cNvPr id="286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700808"/>
            <a:ext cx="4608513" cy="1584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3501009"/>
            <a:ext cx="3384376" cy="92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4788023" y="3573016"/>
          <a:ext cx="1168905" cy="432048"/>
        </p:xfrm>
        <a:graphic>
          <a:graphicData uri="http://schemas.openxmlformats.org/presentationml/2006/ole">
            <p:oleObj spid="_x0000_s28677" name="Equation" r:id="rId6" imgW="698400" imgH="228600" progId="Equation.DSMT4">
              <p:embed/>
            </p:oleObj>
          </a:graphicData>
        </a:graphic>
      </p:graphicFrame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4293096"/>
            <a:ext cx="482453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3027</TotalTime>
  <Words>357</Words>
  <Application>Microsoft Office PowerPoint</Application>
  <PresentationFormat>On-screen Show (4:3)</PresentationFormat>
  <Paragraphs>35</Paragraphs>
  <Slides>27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Office Theme</vt:lpstr>
      <vt:lpstr>Equation</vt:lpstr>
      <vt:lpstr>New vortices in two flavor dense quark core of compact star Karen Shahabasyan </vt:lpstr>
      <vt:lpstr>A compact star: surface and interior</vt:lpstr>
      <vt:lpstr>Structure of compact star:  “Ae”-phase, “Aen”-phase, “npe”-phase, quark phase: “2SC”-phase or “CFL”-phase</vt:lpstr>
      <vt:lpstr>Conceptual framework  for a continuous connection between hadronic and quark phases of dense matter described by QCD was suggested in T.Schaefer,F.Wilczek, Phys. Rev. Lett. 82, 3956,1999. M.Alford,,J.Berges, K.Rajagopal, Nucl. Phys. B558, 1999. </vt:lpstr>
      <vt:lpstr>Structure of 1S0 superfluid neutron vortex </vt:lpstr>
      <vt:lpstr>The Quark Structure of the Neutron Pair</vt:lpstr>
      <vt:lpstr>Three neutron vortices ending in a boojum at the interface M. Cipriani, W. Vinci, M. Nitta, Phys. Rev. D 86, 121704,2012</vt:lpstr>
      <vt:lpstr>A superconducting  proton vortex ending on interface M. Cipriani, W. Vinci, M. Nitta, Phys. Rev. D 86, 121704, 2012.</vt:lpstr>
      <vt:lpstr>The neutron-neutron spin-orbit interactions is generated by Lorentz scalar and vector couplings of neutrons. Phenomenological boson  exchange models associate these interactions with scalar and vector boson fields, σ(x) and  </vt:lpstr>
      <vt:lpstr>Spin-orbit interaction favoring J=2 neutron pairing in “npe-phase Y. Fujimoto,K.Fukushima, W. Weise, Phys. Rev. D 101, 094009,2020 </vt:lpstr>
      <vt:lpstr>The spin-orbit interaction between quarks  can be produced by one-gluon exchange</vt:lpstr>
      <vt:lpstr>Spin-orbit interactions quark quasiparticles</vt:lpstr>
      <vt:lpstr>Schematic picture of quark-hadron continuity between neutron superfluid and color superconductor. Y. Fujimoto, K. Fukushima, W. Weise,Phys. Rev. D 101,094009, 2020. </vt:lpstr>
      <vt:lpstr>Schematic picture of quark-hadron continuity between the 3P2 neutron superfluid and the 2SC+(dd) color superconductor</vt:lpstr>
      <vt:lpstr>Short –range interaction between neutrons mediated by quark-gluon exchange</vt:lpstr>
      <vt:lpstr>2SC+(dd) phase from quark-hadron continuity Y. Fujimoto, M. Nitta, Phys. Rev. D103,114003, 2021 order parameter 3P2 neutron superfluid is </vt:lpstr>
      <vt:lpstr>Expectations values  of the order parameters in the hadronic and in the quark phases are     </vt:lpstr>
      <vt:lpstr>Minimal topological vortex  in  the “dd” phase is non abelian semi-superfluid Alice string</vt:lpstr>
      <vt:lpstr>B. Pure color magnetic flux tubes for the case of 2SC and CFL phases: K. Iida, Phys. Rev. D 71, 054011, 2005. M. G. Alford, A. Sedrakian, J.  Phys. G 37, 075202, 2010. </vt:lpstr>
      <vt:lpstr>Semi-superfluid vortices in the CFL phase A.P. Balachandran,S.Digal,T. Matsuura, Phys. Rev. D73,074009,2006. E. Nakano,M.Nitta, T. Matsuura, Phys. Phys. Rev. D78,045002,2008.  D.M.Sedrakian,K.M.Shahabasyan,D.Blaschke,M.K.Shahabasyan,Astrophys.51,544,2008 </vt:lpstr>
      <vt:lpstr>Quark hadron continuity connects hadronic matter with neutron  3P2 super-fluidity and 2-flavor dense quark matter [1]. This 2-flavor quark phase consists of the coexistense  of the 2SC  condensate of the ud quarks  and P-wave diquark condensate of d-quarks, which gives rise to color superconductivity, as well as superfluidity. Stable vortices are non-Abelian Alice strings which are superfluid vortices with fractional circulation and non-Abelian color magnetic fluxes [2].  </vt:lpstr>
      <vt:lpstr>There are also green and red Alice strings respectively:</vt:lpstr>
      <vt:lpstr>Decay of an Abelian U(1)B vortex into three non-abelian Alice strings, denoted  by the red, green, blue blobs. The  are the paths with angles  2 π/3 at the boundary at the spatial infinity, and  denote the paths from the origin O  to the spatial infinities.</vt:lpstr>
      <vt:lpstr>Three 3P2 neutron vortices in the “npe”-phase are joined to three non-Abelian semi-superfluid vortices in “2SC”+”dd” phase. Y. Fujimoto, M. Nitta, Phys. Rev. D 103, 114003,2021. </vt:lpstr>
      <vt:lpstr>Schematic  illustrations for connecting  vortices.  M.G. Alford ,G. Baym,K. Fukusima,T. Hatsuda,M. Tachibana, Phys. Rev. D 99, 036004, 2019. </vt:lpstr>
      <vt:lpstr>D.M. Sedrakian,D. Blaschke, nucl-th/ 0006038,  K. Iida,G. Baym, Nuclear Physics A , 718, 697, 2003. 2SC condensate is type II superconductor and magnetic field penetrates into quark core in the form of quark magnetic vortices. </vt:lpstr>
      <vt:lpstr>Thank You!</vt:lpstr>
    </vt:vector>
  </TitlesOfParts>
  <Company>Jano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vortices in two flavor dense quark core of compact star Karen Shahabasyan</dc:title>
  <dc:creator>Karen</dc:creator>
  <cp:lastModifiedBy>PAPI TATI HOPAR</cp:lastModifiedBy>
  <cp:revision>53</cp:revision>
  <dcterms:created xsi:type="dcterms:W3CDTF">2021-09-25T14:39:48Z</dcterms:created>
  <dcterms:modified xsi:type="dcterms:W3CDTF">2023-09-15T19:12:47Z</dcterms:modified>
</cp:coreProperties>
</file>