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93" r:id="rId3"/>
    <p:sldId id="294" r:id="rId4"/>
    <p:sldId id="300" r:id="rId5"/>
    <p:sldId id="301" r:id="rId6"/>
    <p:sldId id="257" r:id="rId7"/>
    <p:sldId id="305" r:id="rId8"/>
    <p:sldId id="318" r:id="rId9"/>
    <p:sldId id="278" r:id="rId10"/>
    <p:sldId id="302" r:id="rId11"/>
    <p:sldId id="303" r:id="rId12"/>
    <p:sldId id="316" r:id="rId13"/>
    <p:sldId id="317" r:id="rId14"/>
    <p:sldId id="319" r:id="rId15"/>
    <p:sldId id="304" r:id="rId16"/>
    <p:sldId id="307" r:id="rId17"/>
    <p:sldId id="308" r:id="rId18"/>
    <p:sldId id="312" r:id="rId19"/>
    <p:sldId id="313" r:id="rId20"/>
    <p:sldId id="309" r:id="rId21"/>
    <p:sldId id="310" r:id="rId22"/>
    <p:sldId id="320" r:id="rId23"/>
    <p:sldId id="321" r:id="rId24"/>
    <p:sldId id="311" r:id="rId25"/>
    <p:sldId id="286" r:id="rId26"/>
    <p:sldId id="275" r:id="rId27"/>
    <p:sldId id="315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mitry Ofengeim" initials="DO" lastIdx="1" clrIdx="0">
    <p:extLst>
      <p:ext uri="{19B8F6BF-5375-455C-9EA6-DF929625EA0E}">
        <p15:presenceInfo xmlns:p15="http://schemas.microsoft.com/office/powerpoint/2012/main" userId="4663d201b6f4c13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7D7D7"/>
    <a:srgbClr val="008000"/>
    <a:srgbClr val="00FFFF"/>
    <a:srgbClr val="00CCFF"/>
    <a:srgbClr val="FF9B9B"/>
    <a:srgbClr val="9B9BFF"/>
    <a:srgbClr val="9797FF"/>
    <a:srgbClr val="FF00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281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391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2317C0B0-160E-4120-AAC8-A8A5DED3A77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04099A8-91EA-4CD5-BCB7-F39957DC86C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B4FC7-6949-4A5E-9919-FB2F21B53849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E4C7875-902F-4A7F-9684-5093A603D1E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5BE48AA-2D49-4702-BE53-84E0A0A641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04ABA-4764-4029-A88D-6868B20823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730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926E1-0764-4940-AFFC-238093F58200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r>
              <a:rPr lang="ru-RU" dirty="0"/>
              <a:t>рани</a:t>
            </a:r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01252-ADF2-4DBF-B37E-57C768BB1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552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9A7F-E9BC-46B9-A538-7C62E0AF157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4174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9A7F-E9BC-46B9-A538-7C62E0AF1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86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9A7F-E9BC-46B9-A538-7C62E0AF1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689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9A7F-E9BC-46B9-A538-7C62E0AF1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13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9A7F-E9BC-46B9-A538-7C62E0AF1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49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9A7F-E9BC-46B9-A538-7C62E0AF1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16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9A7F-E9BC-46B9-A538-7C62E0AF1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378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9A7F-E9BC-46B9-A538-7C62E0AF1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64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9A7F-E9BC-46B9-A538-7C62E0AF157E}" type="slidenum">
              <a:rPr lang="ru-RU" smtClean="0"/>
              <a:pPr/>
              <a:t>‹#›</a:t>
            </a:fld>
            <a:r>
              <a:rPr lang="en-US" dirty="0"/>
              <a:t>/15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195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9A7F-E9BC-46B9-A538-7C62E0AF1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071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79A7F-E9BC-46B9-A538-7C62E0AF1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818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7CC4C-B72D-4387-88DC-AE18DC6A37C8}" type="datetimeFigureOut">
              <a:rPr lang="ru-RU" smtClean="0"/>
              <a:t>12.09.2023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79A7F-E9BC-46B9-A538-7C62E0AF15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49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3.png"/><Relationship Id="rId7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6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0.png"/><Relationship Id="rId5" Type="http://schemas.openxmlformats.org/officeDocument/2006/relationships/image" Target="../media/image520.png"/><Relationship Id="rId4" Type="http://schemas.openxmlformats.org/officeDocument/2006/relationships/image" Target="../media/image5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7.png"/><Relationship Id="rId7" Type="http://schemas.openxmlformats.org/officeDocument/2006/relationships/image" Target="../media/image49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0.png"/><Relationship Id="rId3" Type="http://schemas.openxmlformats.org/officeDocument/2006/relationships/image" Target="../media/image560.png"/><Relationship Id="rId7" Type="http://schemas.openxmlformats.org/officeDocument/2006/relationships/image" Target="../media/image61.png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0.png"/><Relationship Id="rId5" Type="http://schemas.openxmlformats.org/officeDocument/2006/relationships/image" Target="../media/image601.png"/><Relationship Id="rId10" Type="http://schemas.openxmlformats.org/officeDocument/2006/relationships/image" Target="../media/image6.png"/><Relationship Id="rId4" Type="http://schemas.openxmlformats.org/officeDocument/2006/relationships/image" Target="../media/image59.png"/><Relationship Id="rId9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4.png"/><Relationship Id="rId7" Type="http://schemas.openxmlformats.org/officeDocument/2006/relationships/image" Target="../media/image69.png"/><Relationship Id="rId12" Type="http://schemas.openxmlformats.org/officeDocument/2006/relationships/image" Target="../media/image6.pn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66.png"/><Relationship Id="rId4" Type="http://schemas.openxmlformats.org/officeDocument/2006/relationships/image" Target="../media/image63.png"/><Relationship Id="rId9" Type="http://schemas.openxmlformats.org/officeDocument/2006/relationships/image" Target="../media/image7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6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4.png"/><Relationship Id="rId7" Type="http://schemas.openxmlformats.org/officeDocument/2006/relationships/image" Target="../media/image79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80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10.pn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6.png"/><Relationship Id="rId5" Type="http://schemas.openxmlformats.org/officeDocument/2006/relationships/image" Target="../media/image8.png"/><Relationship Id="rId10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image" Target="../media/image4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12" Type="http://schemas.openxmlformats.org/officeDocument/2006/relationships/image" Target="../media/image6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13" Type="http://schemas.openxmlformats.org/officeDocument/2006/relationships/image" Target="../media/image98.png"/><Relationship Id="rId7" Type="http://schemas.openxmlformats.org/officeDocument/2006/relationships/image" Target="../media/image920.png"/><Relationship Id="rId12" Type="http://schemas.openxmlformats.org/officeDocument/2006/relationships/image" Target="../media/image97.png"/><Relationship Id="rId2" Type="http://schemas.openxmlformats.org/officeDocument/2006/relationships/image" Target="../media/image89.png"/><Relationship Id="rId16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11" Type="http://schemas.openxmlformats.org/officeDocument/2006/relationships/image" Target="../media/image95.png"/><Relationship Id="rId5" Type="http://schemas.openxmlformats.org/officeDocument/2006/relationships/image" Target="../media/image94.png"/><Relationship Id="rId15" Type="http://schemas.openxmlformats.org/officeDocument/2006/relationships/image" Target="../media/image101.png"/><Relationship Id="rId10" Type="http://schemas.openxmlformats.org/officeDocument/2006/relationships/image" Target="../media/image6.png"/><Relationship Id="rId9" Type="http://schemas.openxmlformats.org/officeDocument/2006/relationships/image" Target="../media/image96.png"/><Relationship Id="rId14" Type="http://schemas.openxmlformats.org/officeDocument/2006/relationships/image" Target="../media/image9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83.png"/><Relationship Id="rId7" Type="http://schemas.openxmlformats.org/officeDocument/2006/relationships/image" Target="../media/image102.png"/><Relationship Id="rId12" Type="http://schemas.openxmlformats.org/officeDocument/2006/relationships/image" Target="../media/image6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10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1.png"/><Relationship Id="rId18" Type="http://schemas.openxmlformats.org/officeDocument/2006/relationships/image" Target="../media/image110.png"/><Relationship Id="rId21" Type="http://schemas.openxmlformats.org/officeDocument/2006/relationships/image" Target="../media/image113.png"/><Relationship Id="rId12" Type="http://schemas.openxmlformats.org/officeDocument/2006/relationships/image" Target="../media/image108.png"/><Relationship Id="rId17" Type="http://schemas.openxmlformats.org/officeDocument/2006/relationships/image" Target="../media/image93.png"/><Relationship Id="rId16" Type="http://schemas.openxmlformats.org/officeDocument/2006/relationships/image" Target="../media/image920.png"/><Relationship Id="rId20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07.png"/><Relationship Id="rId10" Type="http://schemas.openxmlformats.org/officeDocument/2006/relationships/image" Target="../media/image106.png"/><Relationship Id="rId19" Type="http://schemas.openxmlformats.org/officeDocument/2006/relationships/image" Target="../media/image111.png"/><Relationship Id="rId9" Type="http://schemas.openxmlformats.org/officeDocument/2006/relationships/image" Target="../media/image105.png"/><Relationship Id="rId14" Type="http://schemas.openxmlformats.org/officeDocument/2006/relationships/image" Target="../media/image10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6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50.png"/><Relationship Id="rId7" Type="http://schemas.openxmlformats.org/officeDocument/2006/relationships/image" Target="../media/image19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0.png"/><Relationship Id="rId4" Type="http://schemas.openxmlformats.org/officeDocument/2006/relationships/image" Target="../media/image4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50.png"/><Relationship Id="rId7" Type="http://schemas.openxmlformats.org/officeDocument/2006/relationships/image" Target="../media/image21.png"/><Relationship Id="rId12" Type="http://schemas.openxmlformats.org/officeDocument/2006/relationships/image" Target="../media/image6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13.png"/><Relationship Id="rId5" Type="http://schemas.openxmlformats.org/officeDocument/2006/relationships/image" Target="../media/image170.png"/><Relationship Id="rId10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5.png"/><Relationship Id="rId3" Type="http://schemas.openxmlformats.org/officeDocument/2006/relationships/image" Target="../media/image6.emf"/><Relationship Id="rId7" Type="http://schemas.openxmlformats.org/officeDocument/2006/relationships/image" Target="../media/image30.png"/><Relationship Id="rId12" Type="http://schemas.openxmlformats.org/officeDocument/2006/relationships/image" Target="../media/image34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3.png"/><Relationship Id="rId5" Type="http://schemas.openxmlformats.org/officeDocument/2006/relationships/image" Target="../media/image28.png"/><Relationship Id="rId15" Type="http://schemas.openxmlformats.org/officeDocument/2006/relationships/image" Target="../media/image6.png"/><Relationship Id="rId10" Type="http://schemas.openxmlformats.org/officeDocument/2006/relationships/image" Target="../media/image32.png"/><Relationship Id="rId4" Type="http://schemas.openxmlformats.org/officeDocument/2006/relationships/image" Target="../media/image7.emf"/><Relationship Id="rId9" Type="http://schemas.openxmlformats.org/officeDocument/2006/relationships/image" Target="../media/image27.png"/><Relationship Id="rId1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16.png"/><Relationship Id="rId3" Type="http://schemas.openxmlformats.org/officeDocument/2006/relationships/image" Target="../media/image29.png"/><Relationship Id="rId7" Type="http://schemas.openxmlformats.org/officeDocument/2006/relationships/image" Target="../media/image27.png"/><Relationship Id="rId12" Type="http://schemas.openxmlformats.org/officeDocument/2006/relationships/image" Target="../media/image18.png"/><Relationship Id="rId17" Type="http://schemas.openxmlformats.org/officeDocument/2006/relationships/image" Target="../media/image6.png"/><Relationship Id="rId2" Type="http://schemas.openxmlformats.org/officeDocument/2006/relationships/image" Target="../media/image28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8.png"/><Relationship Id="rId5" Type="http://schemas.openxmlformats.org/officeDocument/2006/relationships/image" Target="../media/image31.png"/><Relationship Id="rId15" Type="http://schemas.openxmlformats.org/officeDocument/2006/relationships/image" Target="../media/image35.png"/><Relationship Id="rId10" Type="http://schemas.openxmlformats.org/officeDocument/2006/relationships/image" Target="../media/image37.png"/><Relationship Id="rId4" Type="http://schemas.openxmlformats.org/officeDocument/2006/relationships/image" Target="../media/image30.png"/><Relationship Id="rId9" Type="http://schemas.openxmlformats.org/officeDocument/2006/relationships/image" Target="../media/image33.png"/><Relationship Id="rId1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2.png"/><Relationship Id="rId7" Type="http://schemas.openxmlformats.org/officeDocument/2006/relationships/image" Target="../media/image4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3">
                <a:extLst>
                  <a:ext uri="{FF2B5EF4-FFF2-40B4-BE49-F238E27FC236}">
                    <a16:creationId xmlns:a16="http://schemas.microsoft.com/office/drawing/2014/main" id="{4D655C32-1CB2-1725-359E-1B5EC758A74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1535633"/>
                <a:ext cx="9144000" cy="3092207"/>
              </a:xfrm>
              <a:prstGeom prst="rect">
                <a:avLst/>
              </a:prstGeom>
              <a:solidFill>
                <a:srgbClr val="0000CC"/>
              </a:solidFill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60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5400" b="1" dirty="0">
                    <a:solidFill>
                      <a:schemeClr val="bg1"/>
                    </a:solidFill>
                  </a:rPr>
                  <a:t>Self-similarities of Equations of State </a:t>
                </a:r>
                <a:br>
                  <a:rPr lang="en-US" sz="5400" b="1" dirty="0">
                    <a:solidFill>
                      <a:schemeClr val="bg1"/>
                    </a:solidFill>
                  </a:rPr>
                </a:br>
                <a:r>
                  <a:rPr lang="en-US" sz="5400" b="1" dirty="0">
                    <a:solidFill>
                      <a:schemeClr val="bg1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US" sz="5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𝑴</m:t>
                    </m:r>
                    <m:r>
                      <a:rPr lang="en-US" sz="5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54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US" sz="5400" b="1" dirty="0">
                    <a:solidFill>
                      <a:schemeClr val="bg1"/>
                    </a:solidFill>
                  </a:rPr>
                  <a:t> curves of Neutron Stars</a:t>
                </a:r>
                <a:endParaRPr lang="ru-RU" sz="54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3">
                <a:extLst>
                  <a:ext uri="{FF2B5EF4-FFF2-40B4-BE49-F238E27FC236}">
                    <a16:creationId xmlns:a16="http://schemas.microsoft.com/office/drawing/2014/main" id="{4D655C32-1CB2-1725-359E-1B5EC758A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535633"/>
                <a:ext cx="9144000" cy="3092207"/>
              </a:xfrm>
              <a:prstGeom prst="rect">
                <a:avLst/>
              </a:prstGeom>
              <a:blipFill>
                <a:blip r:embed="rId2"/>
                <a:stretch>
                  <a:fillRect t="-7495" b="-114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F149FF7-8A19-4146-7A65-5CD8D843BC35}"/>
              </a:ext>
            </a:extLst>
          </p:cNvPr>
          <p:cNvSpPr txBox="1"/>
          <p:nvPr/>
        </p:nvSpPr>
        <p:spPr>
          <a:xfrm>
            <a:off x="1263407" y="35204"/>
            <a:ext cx="7126737" cy="1169551"/>
          </a:xfrm>
          <a:prstGeom prst="rect">
            <a:avLst/>
          </a:prstGeom>
          <a:solidFill>
            <a:srgbClr val="0000CC"/>
          </a:solidFill>
          <a:ln w="7620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r">
              <a:spcAft>
                <a:spcPts val="1200"/>
              </a:spcAft>
            </a:pPr>
            <a:r>
              <a:rPr lang="en-US" sz="30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Hebrew University of Jerusalem</a:t>
            </a:r>
          </a:p>
          <a:p>
            <a:pPr>
              <a:spcAft>
                <a:spcPts val="1200"/>
              </a:spcAft>
            </a:pPr>
            <a:r>
              <a:rPr lang="en-US" sz="3000" b="1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3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Ioffe Institute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84D972A-E1AD-D509-8124-E674AD4EA9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3" r="64154"/>
          <a:stretch/>
        </p:blipFill>
        <p:spPr>
          <a:xfrm>
            <a:off x="69766" y="77449"/>
            <a:ext cx="1116860" cy="1103418"/>
          </a:xfrm>
          <a:prstGeom prst="rect">
            <a:avLst/>
          </a:prstGeom>
          <a:ln w="76200">
            <a:solidFill>
              <a:srgbClr val="0000CC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0DC607-40C9-714C-A95D-432C83E07C8B}"/>
              </a:ext>
            </a:extLst>
          </p:cNvPr>
          <p:cNvSpPr txBox="1"/>
          <p:nvPr/>
        </p:nvSpPr>
        <p:spPr>
          <a:xfrm>
            <a:off x="-7014" y="6129808"/>
            <a:ext cx="9151014" cy="723275"/>
          </a:xfrm>
          <a:prstGeom prst="rect">
            <a:avLst/>
          </a:prstGeom>
          <a:solidFill>
            <a:srgbClr val="0000CC"/>
          </a:solidFill>
          <a:ln w="76200"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b="1" i="1" dirty="0">
                <a:solidFill>
                  <a:schemeClr val="bg1"/>
                </a:solidFill>
              </a:rPr>
              <a:t>The Modern Physics of Compact Stars &amp; Relativistic Gravity</a:t>
            </a:r>
            <a:r>
              <a:rPr lang="ru-RU" b="1" i="1" dirty="0">
                <a:solidFill>
                  <a:schemeClr val="bg1"/>
                </a:solidFill>
              </a:rPr>
              <a:t> – 2023</a:t>
            </a:r>
            <a:endParaRPr lang="en-US" b="1" i="1" dirty="0">
              <a:solidFill>
                <a:schemeClr val="bg1"/>
              </a:solidFill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September 202</a:t>
            </a:r>
            <a:r>
              <a:rPr lang="ru-RU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161677-3440-E8A2-921A-F7F0FD723F44}"/>
              </a:ext>
            </a:extLst>
          </p:cNvPr>
          <p:cNvSpPr txBox="1"/>
          <p:nvPr/>
        </p:nvSpPr>
        <p:spPr>
          <a:xfrm>
            <a:off x="2" y="5046594"/>
            <a:ext cx="9151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8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r>
              <a:rPr lang="ru-RU" sz="28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1,2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Shternin</a:t>
            </a:r>
            <a:r>
              <a:rPr lang="en-US" sz="28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T. Piran</a:t>
            </a:r>
            <a:r>
              <a:rPr lang="en-US" sz="28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2800" b="1" i="1" baseline="30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AutoShape 2" descr="https://indico.camk.edu.pl/event/11/picture/1.png">
            <a:extLst>
              <a:ext uri="{FF2B5EF4-FFF2-40B4-BE49-F238E27FC236}">
                <a16:creationId xmlns:a16="http://schemas.microsoft.com/office/drawing/2014/main" id="{5CF148EC-03E6-276D-B81D-2D5A1C604B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FD9830E-3FDD-424B-A1C0-DB9B064197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55" b="-2483"/>
          <a:stretch/>
        </p:blipFill>
        <p:spPr>
          <a:xfrm>
            <a:off x="8455999" y="77447"/>
            <a:ext cx="608473" cy="1095219"/>
          </a:xfrm>
          <a:prstGeom prst="rect">
            <a:avLst/>
          </a:prstGeom>
          <a:ln w="76200">
            <a:solidFill>
              <a:srgbClr val="0000CC"/>
            </a:solidFill>
          </a:ln>
        </p:spPr>
      </p:pic>
    </p:spTree>
    <p:extLst>
      <p:ext uri="{BB962C8B-B14F-4D97-AF65-F5344CB8AC3E}">
        <p14:creationId xmlns:p14="http://schemas.microsoft.com/office/powerpoint/2010/main" val="1357785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0F31CEF-AAC2-844A-B165-413F14690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6198" y="1517270"/>
            <a:ext cx="3427254" cy="4277328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FAABE98-3DA1-AE41-0A61-7909659A126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4974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Zoo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C2CA33-DEF2-7CEE-B08A-6C5A35B9A609}"/>
              </a:ext>
            </a:extLst>
          </p:cNvPr>
          <p:cNvSpPr txBox="1"/>
          <p:nvPr/>
        </p:nvSpPr>
        <p:spPr>
          <a:xfrm>
            <a:off x="520365" y="693178"/>
            <a:ext cx="1600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162 </a:t>
            </a:r>
            <a:r>
              <a:rPr lang="en-US" sz="2400" b="1" dirty="0"/>
              <a:t>models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771495-A94C-F552-7F88-0D81FD9D7F98}"/>
                  </a:ext>
                </a:extLst>
              </p:cNvPr>
              <p:cNvSpPr txBox="1"/>
              <p:nvPr/>
            </p:nvSpPr>
            <p:spPr>
              <a:xfrm>
                <a:off x="3254152" y="757527"/>
                <a:ext cx="16002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b="1" dirty="0">
                    <a:solidFill>
                      <a:srgbClr val="0000FF"/>
                    </a:solidFill>
                  </a:rPr>
                  <a:t>97</a:t>
                </a:r>
                <a:r>
                  <a:rPr lang="en-US" sz="24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𝒏𝒑𝒆</m:t>
                    </m:r>
                    <m:r>
                      <a:rPr lang="en-US" sz="24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endParaRPr lang="ru-RU" sz="24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771495-A94C-F552-7F88-0D81FD9D7F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152" y="757527"/>
                <a:ext cx="1600253" cy="461665"/>
              </a:xfrm>
              <a:prstGeom prst="rect">
                <a:avLst/>
              </a:prstGeom>
              <a:blipFill>
                <a:blip r:embed="rId3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1E81D1-1338-224A-9CC9-67637378E27F}"/>
                  </a:ext>
                </a:extLst>
              </p:cNvPr>
              <p:cNvSpPr txBox="1"/>
              <p:nvPr/>
            </p:nvSpPr>
            <p:spPr>
              <a:xfrm>
                <a:off x="5200215" y="773820"/>
                <a:ext cx="16002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B050"/>
                    </a:solidFill>
                  </a:rPr>
                  <a:t>32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𝚲𝚺𝚵𝚫</m:t>
                    </m:r>
                  </m:oMath>
                </a14:m>
                <a:endParaRPr lang="ru-RU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1E81D1-1338-224A-9CC9-67637378E2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0215" y="773820"/>
                <a:ext cx="1600253" cy="461665"/>
              </a:xfrm>
              <a:prstGeom prst="rect">
                <a:avLst/>
              </a:prstGeom>
              <a:blipFill>
                <a:blip r:embed="rId4"/>
                <a:stretch>
                  <a:fillRect l="-5323" t="-9211" r="-380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3A4961-5313-EF0A-8784-EEC57C84CA07}"/>
                  </a:ext>
                </a:extLst>
              </p:cNvPr>
              <p:cNvSpPr txBox="1"/>
              <p:nvPr/>
            </p:nvSpPr>
            <p:spPr>
              <a:xfrm>
                <a:off x="7119755" y="764507"/>
                <a:ext cx="16920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</a:rPr>
                  <a:t>33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𝒖𝒅𝒔</m:t>
                    </m:r>
                  </m:oMath>
                </a14:m>
                <a:endParaRPr lang="ru-RU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3A4961-5313-EF0A-8784-EEC57C84CA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9755" y="764507"/>
                <a:ext cx="1692012" cy="461665"/>
              </a:xfrm>
              <a:prstGeom prst="rect">
                <a:avLst/>
              </a:prstGeom>
              <a:blipFill>
                <a:blip r:embed="rId5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олилиния: фигура 13">
            <a:extLst>
              <a:ext uri="{FF2B5EF4-FFF2-40B4-BE49-F238E27FC236}">
                <a16:creationId xmlns:a16="http://schemas.microsoft.com/office/drawing/2014/main" id="{1FE84477-61B5-50B2-8515-7454DDC5E697}"/>
              </a:ext>
            </a:extLst>
          </p:cNvPr>
          <p:cNvSpPr/>
          <p:nvPr/>
        </p:nvSpPr>
        <p:spPr>
          <a:xfrm>
            <a:off x="2024245" y="1137723"/>
            <a:ext cx="3182949" cy="124597"/>
          </a:xfrm>
          <a:custGeom>
            <a:avLst/>
            <a:gdLst>
              <a:gd name="connsiteX0" fmla="*/ 0 w 2861863"/>
              <a:gd name="connsiteY0" fmla="*/ 0 h 105987"/>
              <a:gd name="connsiteX1" fmla="*/ 1654296 w 2861863"/>
              <a:gd name="connsiteY1" fmla="*/ 104703 h 105987"/>
              <a:gd name="connsiteX2" fmla="*/ 2861863 w 2861863"/>
              <a:gd name="connsiteY2" fmla="*/ 48861 h 105987"/>
              <a:gd name="connsiteX0" fmla="*/ 0 w 3182950"/>
              <a:gd name="connsiteY0" fmla="*/ 279207 h 384046"/>
              <a:gd name="connsiteX1" fmla="*/ 1654296 w 3182950"/>
              <a:gd name="connsiteY1" fmla="*/ 383910 h 384046"/>
              <a:gd name="connsiteX2" fmla="*/ 3182950 w 3182950"/>
              <a:gd name="connsiteY2" fmla="*/ 0 h 384046"/>
              <a:gd name="connsiteX0" fmla="*/ 0 w 3182950"/>
              <a:gd name="connsiteY0" fmla="*/ 279207 h 384122"/>
              <a:gd name="connsiteX1" fmla="*/ 1654296 w 3182950"/>
              <a:gd name="connsiteY1" fmla="*/ 383910 h 384122"/>
              <a:gd name="connsiteX2" fmla="*/ 3182950 w 3182950"/>
              <a:gd name="connsiteY2" fmla="*/ 0 h 384122"/>
              <a:gd name="connsiteX0" fmla="*/ 0 w 3182950"/>
              <a:gd name="connsiteY0" fmla="*/ 279207 h 384122"/>
              <a:gd name="connsiteX1" fmla="*/ 1465832 w 3182950"/>
              <a:gd name="connsiteY1" fmla="*/ 383910 h 384122"/>
              <a:gd name="connsiteX2" fmla="*/ 3182950 w 3182950"/>
              <a:gd name="connsiteY2" fmla="*/ 0 h 384122"/>
              <a:gd name="connsiteX0" fmla="*/ 0 w 3182950"/>
              <a:gd name="connsiteY0" fmla="*/ 279207 h 385460"/>
              <a:gd name="connsiteX1" fmla="*/ 1465832 w 3182950"/>
              <a:gd name="connsiteY1" fmla="*/ 383910 h 385460"/>
              <a:gd name="connsiteX2" fmla="*/ 3182950 w 3182950"/>
              <a:gd name="connsiteY2" fmla="*/ 0 h 385460"/>
              <a:gd name="connsiteX0" fmla="*/ 0 w 3175970"/>
              <a:gd name="connsiteY0" fmla="*/ 83763 h 384440"/>
              <a:gd name="connsiteX1" fmla="*/ 1458852 w 3175970"/>
              <a:gd name="connsiteY1" fmla="*/ 383910 h 384440"/>
              <a:gd name="connsiteX2" fmla="*/ 3175970 w 3175970"/>
              <a:gd name="connsiteY2" fmla="*/ 0 h 384440"/>
              <a:gd name="connsiteX0" fmla="*/ 0 w 3175970"/>
              <a:gd name="connsiteY0" fmla="*/ 83763 h 385015"/>
              <a:gd name="connsiteX1" fmla="*/ 1458852 w 3175970"/>
              <a:gd name="connsiteY1" fmla="*/ 383910 h 385015"/>
              <a:gd name="connsiteX2" fmla="*/ 3175970 w 3175970"/>
              <a:gd name="connsiteY2" fmla="*/ 0 h 385015"/>
              <a:gd name="connsiteX0" fmla="*/ 0 w 3175970"/>
              <a:gd name="connsiteY0" fmla="*/ 13961 h 383932"/>
              <a:gd name="connsiteX1" fmla="*/ 1458852 w 3175970"/>
              <a:gd name="connsiteY1" fmla="*/ 383910 h 383932"/>
              <a:gd name="connsiteX2" fmla="*/ 3175970 w 3175970"/>
              <a:gd name="connsiteY2" fmla="*/ 0 h 383932"/>
              <a:gd name="connsiteX0" fmla="*/ 0 w 3175970"/>
              <a:gd name="connsiteY0" fmla="*/ 13961 h 272286"/>
              <a:gd name="connsiteX1" fmla="*/ 1661277 w 3175970"/>
              <a:gd name="connsiteY1" fmla="*/ 272227 h 272286"/>
              <a:gd name="connsiteX2" fmla="*/ 3175970 w 3175970"/>
              <a:gd name="connsiteY2" fmla="*/ 0 h 272286"/>
              <a:gd name="connsiteX0" fmla="*/ 0 w 3127109"/>
              <a:gd name="connsiteY0" fmla="*/ 0 h 349940"/>
              <a:gd name="connsiteX1" fmla="*/ 1612416 w 3127109"/>
              <a:gd name="connsiteY1" fmla="*/ 349008 h 349940"/>
              <a:gd name="connsiteX2" fmla="*/ 3127109 w 3127109"/>
              <a:gd name="connsiteY2" fmla="*/ 76781 h 349940"/>
              <a:gd name="connsiteX0" fmla="*/ 0 w 2989148"/>
              <a:gd name="connsiteY0" fmla="*/ 0 h 349038"/>
              <a:gd name="connsiteX1" fmla="*/ 1612416 w 2989148"/>
              <a:gd name="connsiteY1" fmla="*/ 349008 h 349038"/>
              <a:gd name="connsiteX2" fmla="*/ 2989148 w 2989148"/>
              <a:gd name="connsiteY2" fmla="*/ 15834 h 349038"/>
              <a:gd name="connsiteX0" fmla="*/ 0 w 2989148"/>
              <a:gd name="connsiteY0" fmla="*/ 0 h 349040"/>
              <a:gd name="connsiteX1" fmla="*/ 1612416 w 2989148"/>
              <a:gd name="connsiteY1" fmla="*/ 349008 h 349040"/>
              <a:gd name="connsiteX2" fmla="*/ 2989148 w 2989148"/>
              <a:gd name="connsiteY2" fmla="*/ 15834 h 349040"/>
              <a:gd name="connsiteX0" fmla="*/ 0 w 2995718"/>
              <a:gd name="connsiteY0" fmla="*/ 0 h 349040"/>
              <a:gd name="connsiteX1" fmla="*/ 1612416 w 2995718"/>
              <a:gd name="connsiteY1" fmla="*/ 349008 h 349040"/>
              <a:gd name="connsiteX2" fmla="*/ 2995718 w 2995718"/>
              <a:gd name="connsiteY2" fmla="*/ 15834 h 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5718" h="349040">
                <a:moveTo>
                  <a:pt x="0" y="0"/>
                </a:moveTo>
                <a:cubicBezTo>
                  <a:pt x="539798" y="194864"/>
                  <a:pt x="1113130" y="346369"/>
                  <a:pt x="1612416" y="349008"/>
                </a:cubicBezTo>
                <a:cubicBezTo>
                  <a:pt x="2111702" y="351647"/>
                  <a:pt x="2557748" y="195686"/>
                  <a:pt x="2995718" y="15834"/>
                </a:cubicBezTo>
              </a:path>
            </a:pathLst>
          </a:custGeom>
          <a:noFill/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: фигура 14">
            <a:extLst>
              <a:ext uri="{FF2B5EF4-FFF2-40B4-BE49-F238E27FC236}">
                <a16:creationId xmlns:a16="http://schemas.microsoft.com/office/drawing/2014/main" id="{FF04D3C7-8E5B-F784-9457-703DF11767A9}"/>
              </a:ext>
            </a:extLst>
          </p:cNvPr>
          <p:cNvSpPr/>
          <p:nvPr/>
        </p:nvSpPr>
        <p:spPr>
          <a:xfrm>
            <a:off x="2024244" y="1129773"/>
            <a:ext cx="5283975" cy="292295"/>
          </a:xfrm>
          <a:custGeom>
            <a:avLst/>
            <a:gdLst>
              <a:gd name="connsiteX0" fmla="*/ 0 w 4927988"/>
              <a:gd name="connsiteY0" fmla="*/ 0 h 280245"/>
              <a:gd name="connsiteX1" fmla="*/ 2114987 w 4927988"/>
              <a:gd name="connsiteY1" fmla="*/ 279207 h 280245"/>
              <a:gd name="connsiteX2" fmla="*/ 4927988 w 4927988"/>
              <a:gd name="connsiteY2" fmla="*/ 76782 h 280245"/>
              <a:gd name="connsiteX0" fmla="*/ 0 w 4900067"/>
              <a:gd name="connsiteY0" fmla="*/ 0 h 566431"/>
              <a:gd name="connsiteX1" fmla="*/ 2087066 w 4900067"/>
              <a:gd name="connsiteY1" fmla="*/ 565393 h 566431"/>
              <a:gd name="connsiteX2" fmla="*/ 4900067 w 4900067"/>
              <a:gd name="connsiteY2" fmla="*/ 362968 h 566431"/>
              <a:gd name="connsiteX0" fmla="*/ 0 w 5158332"/>
              <a:gd name="connsiteY0" fmla="*/ 90742 h 656350"/>
              <a:gd name="connsiteX1" fmla="*/ 2087066 w 5158332"/>
              <a:gd name="connsiteY1" fmla="*/ 656135 h 656350"/>
              <a:gd name="connsiteX2" fmla="*/ 5158332 w 5158332"/>
              <a:gd name="connsiteY2" fmla="*/ 0 h 656350"/>
              <a:gd name="connsiteX0" fmla="*/ 0 w 5158332"/>
              <a:gd name="connsiteY0" fmla="*/ 90742 h 656467"/>
              <a:gd name="connsiteX1" fmla="*/ 2087066 w 5158332"/>
              <a:gd name="connsiteY1" fmla="*/ 656135 h 656467"/>
              <a:gd name="connsiteX2" fmla="*/ 5158332 w 5158332"/>
              <a:gd name="connsiteY2" fmla="*/ 0 h 656467"/>
              <a:gd name="connsiteX0" fmla="*/ 0 w 5158332"/>
              <a:gd name="connsiteY0" fmla="*/ 90742 h 398935"/>
              <a:gd name="connsiteX1" fmla="*/ 2484934 w 5158332"/>
              <a:gd name="connsiteY1" fmla="*/ 397869 h 398935"/>
              <a:gd name="connsiteX2" fmla="*/ 5158332 w 5158332"/>
              <a:gd name="connsiteY2" fmla="*/ 0 h 398935"/>
              <a:gd name="connsiteX0" fmla="*/ 0 w 5158332"/>
              <a:gd name="connsiteY0" fmla="*/ 90742 h 398132"/>
              <a:gd name="connsiteX1" fmla="*/ 2484934 w 5158332"/>
              <a:gd name="connsiteY1" fmla="*/ 397869 h 398132"/>
              <a:gd name="connsiteX2" fmla="*/ 5158332 w 5158332"/>
              <a:gd name="connsiteY2" fmla="*/ 0 h 398132"/>
              <a:gd name="connsiteX0" fmla="*/ 0 w 5158332"/>
              <a:gd name="connsiteY0" fmla="*/ 90742 h 439966"/>
              <a:gd name="connsiteX1" fmla="*/ 2484934 w 5158332"/>
              <a:gd name="connsiteY1" fmla="*/ 439750 h 439966"/>
              <a:gd name="connsiteX2" fmla="*/ 5158332 w 5158332"/>
              <a:gd name="connsiteY2" fmla="*/ 0 h 439966"/>
              <a:gd name="connsiteX0" fmla="*/ 0 w 5158332"/>
              <a:gd name="connsiteY0" fmla="*/ 90742 h 440244"/>
              <a:gd name="connsiteX1" fmla="*/ 2484934 w 5158332"/>
              <a:gd name="connsiteY1" fmla="*/ 439750 h 440244"/>
              <a:gd name="connsiteX2" fmla="*/ 5158332 w 5158332"/>
              <a:gd name="connsiteY2" fmla="*/ 0 h 440244"/>
              <a:gd name="connsiteX0" fmla="*/ 0 w 5200213"/>
              <a:gd name="connsiteY0" fmla="*/ 20941 h 439807"/>
              <a:gd name="connsiteX1" fmla="*/ 2526815 w 5200213"/>
              <a:gd name="connsiteY1" fmla="*/ 439750 h 439807"/>
              <a:gd name="connsiteX2" fmla="*/ 5200213 w 5200213"/>
              <a:gd name="connsiteY2" fmla="*/ 0 h 439807"/>
              <a:gd name="connsiteX0" fmla="*/ 0 w 5200213"/>
              <a:gd name="connsiteY0" fmla="*/ 20941 h 439789"/>
              <a:gd name="connsiteX1" fmla="*/ 2526815 w 5200213"/>
              <a:gd name="connsiteY1" fmla="*/ 439750 h 439789"/>
              <a:gd name="connsiteX2" fmla="*/ 5200213 w 5200213"/>
              <a:gd name="connsiteY2" fmla="*/ 0 h 439789"/>
              <a:gd name="connsiteX0" fmla="*/ 0 w 5200213"/>
              <a:gd name="connsiteY0" fmla="*/ 20941 h 356050"/>
              <a:gd name="connsiteX1" fmla="*/ 2526815 w 5200213"/>
              <a:gd name="connsiteY1" fmla="*/ 355988 h 356050"/>
              <a:gd name="connsiteX2" fmla="*/ 5200213 w 5200213"/>
              <a:gd name="connsiteY2" fmla="*/ 0 h 356050"/>
              <a:gd name="connsiteX0" fmla="*/ 0 w 5137392"/>
              <a:gd name="connsiteY0" fmla="*/ 0 h 412773"/>
              <a:gd name="connsiteX1" fmla="*/ 2463994 w 5137392"/>
              <a:gd name="connsiteY1" fmla="*/ 411829 h 412773"/>
              <a:gd name="connsiteX2" fmla="*/ 5137392 w 5137392"/>
              <a:gd name="connsiteY2" fmla="*/ 55841 h 412773"/>
              <a:gd name="connsiteX0" fmla="*/ 0 w 5157698"/>
              <a:gd name="connsiteY0" fmla="*/ 307478 h 725714"/>
              <a:gd name="connsiteX1" fmla="*/ 2463994 w 5157698"/>
              <a:gd name="connsiteY1" fmla="*/ 719307 h 725714"/>
              <a:gd name="connsiteX2" fmla="*/ 5157698 w 5157698"/>
              <a:gd name="connsiteY2" fmla="*/ 0 h 725714"/>
              <a:gd name="connsiteX0" fmla="*/ 0 w 5090012"/>
              <a:gd name="connsiteY0" fmla="*/ 257933 h 674494"/>
              <a:gd name="connsiteX1" fmla="*/ 2463994 w 5090012"/>
              <a:gd name="connsiteY1" fmla="*/ 669762 h 674494"/>
              <a:gd name="connsiteX2" fmla="*/ 5090012 w 5090012"/>
              <a:gd name="connsiteY2" fmla="*/ 0 h 674494"/>
              <a:gd name="connsiteX0" fmla="*/ 0 w 5123854"/>
              <a:gd name="connsiteY0" fmla="*/ 274447 h 691548"/>
              <a:gd name="connsiteX1" fmla="*/ 2463994 w 5123854"/>
              <a:gd name="connsiteY1" fmla="*/ 686276 h 691548"/>
              <a:gd name="connsiteX2" fmla="*/ 5123854 w 5123854"/>
              <a:gd name="connsiteY2" fmla="*/ 0 h 691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23854" h="691548">
                <a:moveTo>
                  <a:pt x="0" y="274447"/>
                </a:moveTo>
                <a:cubicBezTo>
                  <a:pt x="500245" y="470473"/>
                  <a:pt x="1610018" y="732017"/>
                  <a:pt x="2463994" y="686276"/>
                </a:cubicBezTo>
                <a:cubicBezTo>
                  <a:pt x="3317970" y="640535"/>
                  <a:pt x="4358364" y="310035"/>
                  <a:pt x="5123854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5433C960-0438-100A-D99F-2F9844436129}"/>
              </a:ext>
            </a:extLst>
          </p:cNvPr>
          <p:cNvCxnSpPr>
            <a:cxnSpLocks/>
          </p:cNvCxnSpPr>
          <p:nvPr/>
        </p:nvCxnSpPr>
        <p:spPr>
          <a:xfrm flipV="1">
            <a:off x="2038205" y="1012122"/>
            <a:ext cx="1326229" cy="27921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B53DEF2-D06E-D27D-FB98-B68A758BF7E9}"/>
                  </a:ext>
                </a:extLst>
              </p:cNvPr>
              <p:cNvSpPr txBox="1"/>
              <p:nvPr/>
            </p:nvSpPr>
            <p:spPr>
              <a:xfrm>
                <a:off x="-512" y="1544105"/>
                <a:ext cx="2638496" cy="4370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975" indent="-180975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1" dirty="0" err="1"/>
                  <a:t>CompOSE</a:t>
                </a:r>
                <a:br>
                  <a:rPr lang="en-US" sz="2400" b="1" dirty="0"/>
                </a:br>
                <a: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  <a:t>https://compose.</a:t>
                </a:r>
                <a:b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</a:br>
                <a: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  <a:t>obspm.fr/</a:t>
                </a:r>
                <a:endParaRPr lang="en-US" sz="2400" i="1" dirty="0">
                  <a:solidFill>
                    <a:schemeClr val="bg2">
                      <a:lumMod val="75000"/>
                    </a:schemeClr>
                  </a:solidFill>
                </a:endParaRPr>
              </a:p>
              <a:p>
                <a:pPr marL="180975" indent="-180975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Read+2009</a:t>
                </a:r>
                <a:br>
                  <a:rPr lang="en-US" sz="2400" b="1" dirty="0"/>
                </a:br>
                <a14:m>
                  <m:oMath xmlns:m="http://schemas.openxmlformats.org/officeDocument/2006/math">
                    <m:r>
                      <a:rPr lang="ru-RU" sz="2000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  <a:t>Lindblom </a:t>
                </a:r>
                <a:b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</a:br>
                <a: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  <a:t>(2010)</a:t>
                </a:r>
                <a:endParaRPr lang="en-US" sz="2400" i="1" dirty="0"/>
              </a:p>
              <a:p>
                <a:pPr marL="180975" indent="-180975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Ozel &amp; </a:t>
                </a:r>
                <a:r>
                  <a:rPr lang="en-US" sz="2400" b="1" dirty="0" err="1"/>
                  <a:t>Freira</a:t>
                </a:r>
                <a:r>
                  <a:rPr lang="en-US" sz="2400" b="1" dirty="0"/>
                  <a:t> 2016</a:t>
                </a:r>
              </a:p>
              <a:p>
                <a:pPr marL="180975" indent="-180975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b="1" dirty="0" err="1"/>
                  <a:t>Gusakov</a:t>
                </a:r>
                <a:r>
                  <a:rPr lang="en-US" b="1" dirty="0"/>
                  <a:t>, Kantor &amp; </a:t>
                </a:r>
                <a:r>
                  <a:rPr lang="en-US" b="1" dirty="0" err="1"/>
                  <a:t>Haensel</a:t>
                </a:r>
                <a:r>
                  <a:rPr lang="en-US" b="1" dirty="0"/>
                  <a:t> 2014, Fortin+2017, Ofengeim+2019,…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B53DEF2-D06E-D27D-FB98-B68A758BF7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12" y="1544105"/>
                <a:ext cx="2638496" cy="4370427"/>
              </a:xfrm>
              <a:prstGeom prst="rect">
                <a:avLst/>
              </a:prstGeom>
              <a:blipFill>
                <a:blip r:embed="rId6"/>
                <a:stretch>
                  <a:fillRect l="-3233" t="-976" b="-12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54E5359-B4A0-9A82-321B-42CFDD2D7B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4392" y="1518778"/>
            <a:ext cx="3427254" cy="4277327"/>
          </a:xfrm>
          <a:prstGeom prst="rect">
            <a:avLst/>
          </a:prstGeom>
        </p:spPr>
      </p:pic>
      <p:sp>
        <p:nvSpPr>
          <p:cNvPr id="6" name="Номер слайда 1">
            <a:extLst>
              <a:ext uri="{FF2B5EF4-FFF2-40B4-BE49-F238E27FC236}">
                <a16:creationId xmlns:a16="http://schemas.microsoft.com/office/drawing/2014/main" id="{59CBE7D8-3950-2513-02B3-30B29C47B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Нижний колонтитул 2">
            <a:extLst>
              <a:ext uri="{FF2B5EF4-FFF2-40B4-BE49-F238E27FC236}">
                <a16:creationId xmlns:a16="http://schemas.microsoft.com/office/drawing/2014/main" id="{8BE104A9-0CB6-3535-3806-4C5373B60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A0082D3-BBDE-1029-4E81-8E5A11BE408A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A0082D3-BBDE-1029-4E81-8E5A11BE40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8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CC64868-A00E-5FDD-6C71-62E21D95D383}"/>
                  </a:ext>
                </a:extLst>
              </p:cNvPr>
              <p:cNvSpPr txBox="1"/>
              <p:nvPr/>
            </p:nvSpPr>
            <p:spPr>
              <a:xfrm>
                <a:off x="-29184" y="5913258"/>
                <a:ext cx="91731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/>
                  <a:t>…free</a:t>
                </a:r>
                <a:r>
                  <a:rPr lang="ru-RU" sz="2400" b="1" dirty="0"/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𝒏𝒑𝒆</m:t>
                    </m:r>
                  </m:oMath>
                </a14:m>
                <a:r>
                  <a:rPr lang="en-US" sz="2400" b="1" dirty="0"/>
                  <a:t>, PAL, HHJ, variational, </a:t>
                </a:r>
                <a:r>
                  <a:rPr lang="en-US" sz="2400" b="1" dirty="0" err="1"/>
                  <a:t>Skyrme</a:t>
                </a:r>
                <a:r>
                  <a:rPr lang="en-US" sz="2400" b="1" dirty="0"/>
                  <a:t>, RMF, QMC, QHC,…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CC64868-A00E-5FDD-6C71-62E21D95D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9184" y="5913258"/>
                <a:ext cx="9173184" cy="461665"/>
              </a:xfrm>
              <a:prstGeom prst="rect">
                <a:avLst/>
              </a:prstGeom>
              <a:blipFill>
                <a:blip r:embed="rId9"/>
                <a:stretch>
                  <a:fillRect l="-598" t="-9211" r="-598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5001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005292EA-C938-7E82-85DD-C764989EDF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solidFill>
                <a:srgbClr val="0000CC"/>
              </a:solidFill>
            </p:spPr>
            <p:txBody>
              <a:bodyPr anchor="b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</a:t>
                </a:r>
                <a:r>
                  <a:rPr lang="ru-RU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ru-RU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𝑴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𝑹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↔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𝝆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</m:oMath>
                </a14:m>
                <a:endParaRPr lang="ru-RU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005292EA-C938-7E82-85DD-C764989EDF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blipFill>
                <a:blip r:embed="rId2"/>
                <a:stretch>
                  <a:fillRect t="-28070" b="-412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F605B4A-6597-79D6-588B-135E919D5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62" y="2005328"/>
            <a:ext cx="8976476" cy="443881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5A47CBA-0491-7A56-71E8-86D0AD9C0CB0}"/>
                  </a:ext>
                </a:extLst>
              </p:cNvPr>
              <p:cNvSpPr txBox="1"/>
              <p:nvPr/>
            </p:nvSpPr>
            <p:spPr>
              <a:xfrm>
                <a:off x="395865" y="708277"/>
                <a:ext cx="3992118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p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ru-RU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5A47CBA-0491-7A56-71E8-86D0AD9C0C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865" y="708277"/>
                <a:ext cx="3992118" cy="909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FF86996-6169-C2EF-0CD3-15F8E706FF0A}"/>
                  </a:ext>
                </a:extLst>
              </p:cNvPr>
              <p:cNvSpPr txBox="1"/>
              <p:nvPr/>
            </p:nvSpPr>
            <p:spPr>
              <a:xfrm>
                <a:off x="4859412" y="708277"/>
                <a:ext cx="3813159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  <m:sSubSup>
                                <m:sSubSup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p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ru-RU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FF86996-6169-C2EF-0CD3-15F8E706FF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412" y="708277"/>
                <a:ext cx="3813159" cy="909352"/>
              </a:xfrm>
              <a:prstGeom prst="rect">
                <a:avLst/>
              </a:prstGeom>
              <a:blipFill>
                <a:blip r:embed="rId5"/>
                <a:stretch>
                  <a:fillRect b="-6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6EE76BA-D083-6E27-4D2C-CD8C45E98BCF}"/>
                  </a:ext>
                </a:extLst>
              </p:cNvPr>
              <p:cNvSpPr txBox="1"/>
              <p:nvPr/>
            </p:nvSpPr>
            <p:spPr>
              <a:xfrm>
                <a:off x="2117636" y="1613073"/>
                <a:ext cx="5483552" cy="3727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𝐬</m:t>
                          </m:r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𝐌𝐦𝐚𝐱</m:t>
                          </m:r>
                        </m:sub>
                        <m:sup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𝐟𝐢𝐭</m:t>
                          </m:r>
                        </m:sup>
                      </m:sSubSup>
                      <m:rad>
                        <m:radPr>
                          <m:deg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en-US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type m:val="lin"/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p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ru-RU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6EE76BA-D083-6E27-4D2C-CD8C45E98B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7636" y="1613073"/>
                <a:ext cx="5483552" cy="372731"/>
              </a:xfrm>
              <a:prstGeom prst="rect">
                <a:avLst/>
              </a:prstGeom>
              <a:blipFill>
                <a:blip r:embed="rId6"/>
                <a:stretch>
                  <a:fillRect l="-111" t="-126230" r="-1778" b="-20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9D91BB96-68FD-814B-C752-70112CEF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0B633BF1-3AD4-61E5-5AB9-CAE5A3605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137192-5259-0AC5-D995-363360DBDD32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A137192-5259-0AC5-D995-363360DBDD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7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5353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EE9CDD8A-A8F4-0733-7B1E-86E4615F00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solidFill>
                <a:srgbClr val="0000CC"/>
              </a:solidFill>
            </p:spPr>
            <p:txBody>
              <a:bodyPr anchor="b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</a:t>
                </a:r>
                <a:r>
                  <a:rPr lang="ru-RU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ru-RU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𝑴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𝑹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↔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𝝆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</m:oMath>
                </a14:m>
                <a:endParaRPr lang="ru-RU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EE9CDD8A-A8F4-0733-7B1E-86E4615F00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blipFill>
                <a:blip r:embed="rId2"/>
                <a:stretch>
                  <a:fillRect t="-28070" b="-412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80E4581-21B2-EC74-8D2F-2EFF7D143A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62" y="2005328"/>
            <a:ext cx="8976476" cy="44388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270FBAF-E98D-BCD1-07FB-799797476D61}"/>
                  </a:ext>
                </a:extLst>
              </p:cNvPr>
              <p:cNvSpPr txBox="1"/>
              <p:nvPr/>
            </p:nvSpPr>
            <p:spPr>
              <a:xfrm>
                <a:off x="395865" y="708277"/>
                <a:ext cx="3992118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p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ru-RU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270FBAF-E98D-BCD1-07FB-799797476D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865" y="708277"/>
                <a:ext cx="3992118" cy="909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05F2A2-7550-22EF-2432-EB4FB8558B0E}"/>
                  </a:ext>
                </a:extLst>
              </p:cNvPr>
              <p:cNvSpPr txBox="1"/>
              <p:nvPr/>
            </p:nvSpPr>
            <p:spPr>
              <a:xfrm>
                <a:off x="4859412" y="708277"/>
                <a:ext cx="3813159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  <m:sSubSup>
                                <m:sSubSup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p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ru-RU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05F2A2-7550-22EF-2432-EB4FB8558B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412" y="708277"/>
                <a:ext cx="3813159" cy="909352"/>
              </a:xfrm>
              <a:prstGeom prst="rect">
                <a:avLst/>
              </a:prstGeom>
              <a:blipFill>
                <a:blip r:embed="rId5"/>
                <a:stretch>
                  <a:fillRect b="-6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F92874D-CA0F-E30C-9212-E71D7285ADC5}"/>
                  </a:ext>
                </a:extLst>
              </p:cNvPr>
              <p:cNvSpPr txBox="1"/>
              <p:nvPr/>
            </p:nvSpPr>
            <p:spPr>
              <a:xfrm>
                <a:off x="2117636" y="1613073"/>
                <a:ext cx="5483552" cy="3727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𝐬</m:t>
                          </m:r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𝐌𝐦𝐚𝐱</m:t>
                          </m:r>
                        </m:sub>
                        <m:sup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𝐟𝐢𝐭</m:t>
                          </m:r>
                        </m:sup>
                      </m:sSubSup>
                      <m:rad>
                        <m:radPr>
                          <m:deg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en-US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type m:val="lin"/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p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ru-RU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F92874D-CA0F-E30C-9212-E71D7285AD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7636" y="1613073"/>
                <a:ext cx="5483552" cy="372731"/>
              </a:xfrm>
              <a:prstGeom prst="rect">
                <a:avLst/>
              </a:prstGeom>
              <a:blipFill>
                <a:blip r:embed="rId6"/>
                <a:stretch>
                  <a:fillRect l="-111" t="-126230" r="-1778" b="-20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2CC1D769-05E3-2A63-3185-86F804F923FC}"/>
              </a:ext>
            </a:extLst>
          </p:cNvPr>
          <p:cNvGrpSpPr/>
          <p:nvPr/>
        </p:nvGrpSpPr>
        <p:grpSpPr>
          <a:xfrm>
            <a:off x="1305289" y="2980525"/>
            <a:ext cx="6135554" cy="1591476"/>
            <a:chOff x="1305289" y="2980525"/>
            <a:chExt cx="6135554" cy="159147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AA4D403-CFD6-4E29-6CC0-5420036557AD}"/>
                </a:ext>
              </a:extLst>
            </p:cNvPr>
            <p:cNvSpPr txBox="1"/>
            <p:nvPr/>
          </p:nvSpPr>
          <p:spPr>
            <a:xfrm>
              <a:off x="1999709" y="3208656"/>
              <a:ext cx="4687282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rgbClr val="FF0000"/>
                  </a:solidFill>
                </a:rPr>
                <a:t>outliers:</a:t>
              </a:r>
              <a:endParaRPr lang="ru-RU" sz="2400" b="1" i="1" u="sng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Прямая со стрелкой 11">
              <a:extLst>
                <a:ext uri="{FF2B5EF4-FFF2-40B4-BE49-F238E27FC236}">
                  <a16:creationId xmlns:a16="http://schemas.microsoft.com/office/drawing/2014/main" id="{98D13A5E-7943-72FC-797F-36B68132D1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05289" y="2980525"/>
              <a:ext cx="2331371" cy="39623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>
              <a:extLst>
                <a:ext uri="{FF2B5EF4-FFF2-40B4-BE49-F238E27FC236}">
                  <a16:creationId xmlns:a16="http://schemas.microsoft.com/office/drawing/2014/main" id="{385FE4B1-0CAC-248A-76BE-CD9F68D36C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94868" y="3516833"/>
              <a:ext cx="2241792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>
              <a:extLst>
                <a:ext uri="{FF2B5EF4-FFF2-40B4-BE49-F238E27FC236}">
                  <a16:creationId xmlns:a16="http://schemas.microsoft.com/office/drawing/2014/main" id="{3BB889F1-38CF-E99B-9A93-B893B1A4909F}"/>
                </a:ext>
              </a:extLst>
            </p:cNvPr>
            <p:cNvCxnSpPr>
              <a:cxnSpLocks/>
            </p:cNvCxnSpPr>
            <p:nvPr/>
          </p:nvCxnSpPr>
          <p:spPr>
            <a:xfrm>
              <a:off x="5137392" y="3476116"/>
              <a:ext cx="2303451" cy="977221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>
              <a:extLst>
                <a:ext uri="{FF2B5EF4-FFF2-40B4-BE49-F238E27FC236}">
                  <a16:creationId xmlns:a16="http://schemas.microsoft.com/office/drawing/2014/main" id="{0E70BAB7-4F68-C0C5-07D0-46BB2AAE6E33}"/>
                </a:ext>
              </a:extLst>
            </p:cNvPr>
            <p:cNvCxnSpPr>
              <a:cxnSpLocks/>
            </p:cNvCxnSpPr>
            <p:nvPr/>
          </p:nvCxnSpPr>
          <p:spPr>
            <a:xfrm>
              <a:off x="5053630" y="3587799"/>
              <a:ext cx="2198748" cy="98420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406246AA-0C38-0A29-72B3-60433F01D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18D251F5-531A-CE14-8CB2-BFE9185B8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BFEC70-5C94-A0D6-289B-F4CB7C76635D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BFEC70-5C94-A0D6-289B-F4CB7C7663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7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6466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2A24D0D7-BCDB-3D46-3AC4-84526B574F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solidFill>
                <a:srgbClr val="0000CC"/>
              </a:solidFill>
            </p:spPr>
            <p:txBody>
              <a:bodyPr anchor="b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</a:t>
                </a:r>
                <a:r>
                  <a:rPr lang="ru-RU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ru-RU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𝑴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𝑹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↔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𝑷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𝝆</m:t>
                        </m:r>
                      </m:e>
                      <m:sub>
                        <m:r>
                          <a:rPr lang="en-US" b="1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𝐦𝐚𝐱</m:t>
                        </m:r>
                      </m:sub>
                    </m:sSub>
                  </m:oMath>
                </a14:m>
                <a:endParaRPr lang="ru-RU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2A24D0D7-BCDB-3D46-3AC4-84526B574F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blipFill>
                <a:blip r:embed="rId2"/>
                <a:stretch>
                  <a:fillRect t="-28070" b="-412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D5AA4E3-5CC9-2C12-F103-19AB28BD46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62" y="2005328"/>
            <a:ext cx="8976476" cy="44388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2BAA3D2-2D53-12A1-B355-889761F1FC8F}"/>
                  </a:ext>
                </a:extLst>
              </p:cNvPr>
              <p:cNvSpPr txBox="1"/>
              <p:nvPr/>
            </p:nvSpPr>
            <p:spPr>
              <a:xfrm>
                <a:off x="395865" y="708277"/>
                <a:ext cx="3992118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bSup>
                            </m:num>
                            <m:den>
                              <m:sSup>
                                <m:sSupPr>
                                  <m:ctrlP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𝑮</m:t>
                                  </m:r>
                                </m:e>
                                <m:sup>
                                  <m:r>
                                    <a:rPr lang="en-US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p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ru-RU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2BAA3D2-2D53-12A1-B355-889761F1F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865" y="708277"/>
                <a:ext cx="3992118" cy="909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9D8E7F9-0486-A35A-DEB9-A67FD14882DA}"/>
                  </a:ext>
                </a:extLst>
              </p:cNvPr>
              <p:cNvSpPr txBox="1"/>
              <p:nvPr/>
            </p:nvSpPr>
            <p:spPr>
              <a:xfrm>
                <a:off x="4859412" y="708277"/>
                <a:ext cx="3813159" cy="909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  <m:sSubSup>
                                <m:sSubSup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  <m:sup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den>
                          </m:f>
                        </m:e>
                      </m:rad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p>
                                  <m:r>
                                    <a:rPr lang="en-US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ru-RU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9D8E7F9-0486-A35A-DEB9-A67FD1488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412" y="708277"/>
                <a:ext cx="3813159" cy="909352"/>
              </a:xfrm>
              <a:prstGeom prst="rect">
                <a:avLst/>
              </a:prstGeom>
              <a:blipFill>
                <a:blip r:embed="rId5"/>
                <a:stretch>
                  <a:fillRect b="-6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2CC3FF4-8BF7-C140-258A-4FAAC4D6312B}"/>
                  </a:ext>
                </a:extLst>
              </p:cNvPr>
              <p:cNvSpPr txBox="1"/>
              <p:nvPr/>
            </p:nvSpPr>
            <p:spPr>
              <a:xfrm>
                <a:off x="2117636" y="1613073"/>
                <a:ext cx="5483552" cy="3727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𝐬</m:t>
                          </m:r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𝐌𝐦𝐚𝐱</m:t>
                          </m:r>
                        </m:sub>
                        <m:sup>
                          <m:r>
                            <a:rPr lang="en-US" sz="20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𝐟𝐢𝐭</m:t>
                          </m:r>
                        </m:sup>
                      </m:sSubSup>
                      <m:rad>
                        <m:radPr>
                          <m:degHide m:val="on"/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en-US" sz="2000" b="1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</m:e>
                      </m:rad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d>
                        <m:dPr>
                          <m:ctrlP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type m:val="lin"/>
                              <m:ctrlP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𝑷</m:t>
                                  </m:r>
                                </m:e>
                                <m:sub>
                                  <m:r>
                                    <a:rPr lang="en-US" sz="2000" b="1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𝒄</m:t>
                                  </m:r>
                                </m:e>
                                <m:sup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ru-RU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2CC3FF4-8BF7-C140-258A-4FAAC4D631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7636" y="1613073"/>
                <a:ext cx="5483552" cy="372731"/>
              </a:xfrm>
              <a:prstGeom prst="rect">
                <a:avLst/>
              </a:prstGeom>
              <a:blipFill>
                <a:blip r:embed="rId6"/>
                <a:stretch>
                  <a:fillRect l="-111" t="-126230" r="-1778" b="-20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B68C62F-1365-B075-44D9-44B164DF732F}"/>
                  </a:ext>
                </a:extLst>
              </p:cNvPr>
              <p:cNvSpPr txBox="1"/>
              <p:nvPr/>
            </p:nvSpPr>
            <p:spPr>
              <a:xfrm>
                <a:off x="1999709" y="3208656"/>
                <a:ext cx="4687282" cy="15696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</a:rPr>
                  <a:t>outliers:</a:t>
                </a:r>
                <a:endParaRPr lang="ru-RU" sz="2400" b="1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2400" b="1" i="1" dirty="0">
                    <a:solidFill>
                      <a:srgbClr val="FF0000"/>
                    </a:solidFill>
                  </a:rPr>
                  <a:t>strong phase transition </a:t>
                </a:r>
                <a:br>
                  <a:rPr lang="en-US" sz="2400" b="1" i="1" dirty="0">
                    <a:solidFill>
                      <a:srgbClr val="FF0000"/>
                    </a:solidFill>
                  </a:rPr>
                </a:br>
                <a:r>
                  <a:rPr lang="en-US" sz="2400" b="1" i="1" dirty="0">
                    <a:solidFill>
                      <a:srgbClr val="FF0000"/>
                    </a:solidFill>
                  </a:rPr>
                  <a:t>near</a:t>
                </a:r>
                <a:r>
                  <a:rPr lang="ru-RU" sz="2400" b="1" i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en-US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endParaRPr lang="ru-RU" sz="2400" b="1" i="1" dirty="0">
                  <a:solidFill>
                    <a:srgbClr val="FF0000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𝑴</m:t>
                    </m:r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US" sz="2400" b="1" dirty="0">
                    <a:solidFill>
                      <a:srgbClr val="FF0000"/>
                    </a:solidFill>
                  </a:rPr>
                  <a:t>: </a:t>
                </a:r>
                <a:r>
                  <a:rPr lang="en-US" sz="2400" b="1" i="1" u="sng" dirty="0">
                    <a:solidFill>
                      <a:srgbClr val="FF0000"/>
                    </a:solidFill>
                  </a:rPr>
                  <a:t>non-smooth maximum</a:t>
                </a:r>
                <a:endParaRPr lang="ru-RU" sz="2400" b="1" i="1" u="sng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B68C62F-1365-B075-44D9-44B164DF73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9709" y="3208656"/>
                <a:ext cx="4687282" cy="1569660"/>
              </a:xfrm>
              <a:prstGeom prst="rect">
                <a:avLst/>
              </a:prstGeom>
              <a:blipFill>
                <a:blip r:embed="rId7"/>
                <a:stretch>
                  <a:fillRect t="-2713" b="-814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3BBE7813-B15A-44D5-AB80-0E8E68945A08}"/>
              </a:ext>
            </a:extLst>
          </p:cNvPr>
          <p:cNvSpPr txBox="1"/>
          <p:nvPr/>
        </p:nvSpPr>
        <p:spPr>
          <a:xfrm>
            <a:off x="2785084" y="4783768"/>
            <a:ext cx="3175966" cy="8309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exclusions</a:t>
            </a:r>
            <a:r>
              <a:rPr lang="ru-RU" sz="2400" b="1" dirty="0">
                <a:solidFill>
                  <a:srgbClr val="00B050"/>
                </a:solidFill>
              </a:rPr>
              <a:t> </a:t>
            </a:r>
            <a:br>
              <a:rPr lang="en-US" sz="2400" b="1" dirty="0">
                <a:solidFill>
                  <a:srgbClr val="00B050"/>
                </a:solidFill>
              </a:rPr>
            </a:br>
            <a:r>
              <a:rPr lang="en-US" sz="2400" b="1" dirty="0">
                <a:solidFill>
                  <a:srgbClr val="00B050"/>
                </a:solidFill>
              </a:rPr>
              <a:t>that support the rule</a:t>
            </a:r>
            <a:endParaRPr lang="ru-RU" sz="2400" b="1" dirty="0">
              <a:solidFill>
                <a:srgbClr val="00B050"/>
              </a:solidFill>
            </a:endParaRP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E109A451-C77D-2C8D-F916-D4F31CAAE8A2}"/>
              </a:ext>
            </a:extLst>
          </p:cNvPr>
          <p:cNvCxnSpPr>
            <a:cxnSpLocks/>
          </p:cNvCxnSpPr>
          <p:nvPr/>
        </p:nvCxnSpPr>
        <p:spPr>
          <a:xfrm flipH="1" flipV="1">
            <a:off x="1305289" y="2980525"/>
            <a:ext cx="1821819" cy="30963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B9629FFE-B3C6-113A-C3E3-80F8E8D94740}"/>
              </a:ext>
            </a:extLst>
          </p:cNvPr>
          <p:cNvCxnSpPr>
            <a:cxnSpLocks/>
          </p:cNvCxnSpPr>
          <p:nvPr/>
        </p:nvCxnSpPr>
        <p:spPr>
          <a:xfrm flipH="1">
            <a:off x="1394868" y="3516833"/>
            <a:ext cx="1390216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EC215A32-8570-6353-28C0-757BDB765EDC}"/>
              </a:ext>
            </a:extLst>
          </p:cNvPr>
          <p:cNvCxnSpPr>
            <a:cxnSpLocks/>
          </p:cNvCxnSpPr>
          <p:nvPr/>
        </p:nvCxnSpPr>
        <p:spPr>
          <a:xfrm>
            <a:off x="6141038" y="3901905"/>
            <a:ext cx="1299805" cy="55143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C63E6A99-3C75-562B-5EDE-39036FE3C722}"/>
              </a:ext>
            </a:extLst>
          </p:cNvPr>
          <p:cNvCxnSpPr>
            <a:cxnSpLocks/>
          </p:cNvCxnSpPr>
          <p:nvPr/>
        </p:nvCxnSpPr>
        <p:spPr>
          <a:xfrm>
            <a:off x="6067235" y="4041508"/>
            <a:ext cx="1185143" cy="530493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1">
            <a:extLst>
              <a:ext uri="{FF2B5EF4-FFF2-40B4-BE49-F238E27FC236}">
                <a16:creationId xmlns:a16="http://schemas.microsoft.com/office/drawing/2014/main" id="{CC79A662-D226-A437-3C3A-28C5E4651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Нижний колонтитул 2">
            <a:extLst>
              <a:ext uri="{FF2B5EF4-FFF2-40B4-BE49-F238E27FC236}">
                <a16:creationId xmlns:a16="http://schemas.microsoft.com/office/drawing/2014/main" id="{77DD95C8-5BFD-1976-E7EC-E63BACC33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1729BEF-2D4B-0222-D986-91375F7EC8B2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1729BEF-2D4B-0222-D986-91375F7EC8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8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2471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CC03666F-3065-972C-467F-B026D30C152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solidFill>
                <a:srgbClr val="0000CC"/>
              </a:solidFill>
            </p:spPr>
            <p:txBody>
              <a:bodyPr anchor="b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</a:t>
                </a:r>
                <a:r>
                  <a:rPr lang="ru-RU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II</a:t>
                </a:r>
                <a:r>
                  <a:rPr lang="ru-RU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d>
                      <m:dPr>
                        <m:ctrlPr>
                          <a:rPr lang="ru-RU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𝝆</m:t>
                        </m:r>
                      </m:e>
                    </m:d>
                  </m:oMath>
                </a14:m>
                <a:endParaRPr lang="ru-RU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CC03666F-3065-972C-467F-B026D30C15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blipFill>
                <a:blip r:embed="rId2"/>
                <a:stretch>
                  <a:fillRect t="-28070" b="-412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F7512CD-B5FD-F005-2DD0-4F5D091F3091}"/>
                  </a:ext>
                </a:extLst>
              </p:cNvPr>
              <p:cNvSpPr txBox="1"/>
              <p:nvPr/>
            </p:nvSpPr>
            <p:spPr>
              <a:xfrm>
                <a:off x="3690697" y="829454"/>
                <a:ext cx="2413930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</m:den>
                      </m:f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𝒈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400" b="1" i="0" smtClean="0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F7512CD-B5FD-F005-2DD0-4F5D091F30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0697" y="829454"/>
                <a:ext cx="2413930" cy="8298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Номер слайда 1">
            <a:extLst>
              <a:ext uri="{FF2B5EF4-FFF2-40B4-BE49-F238E27FC236}">
                <a16:creationId xmlns:a16="http://schemas.microsoft.com/office/drawing/2014/main" id="{8949B4C1-8904-4A76-F0D3-49B65211F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Нижний колонтитул 2">
            <a:extLst>
              <a:ext uri="{FF2B5EF4-FFF2-40B4-BE49-F238E27FC236}">
                <a16:creationId xmlns:a16="http://schemas.microsoft.com/office/drawing/2014/main" id="{C3F5C4DD-B0CF-402D-EB5A-D9CD1B22E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A27F8DB-8535-B19F-EBD9-48435C7012AC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A27F8DB-8535-B19F-EBD9-48435C7012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4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D91512F-D7FF-58F1-6715-715ACCFDA60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91" y="1730884"/>
            <a:ext cx="8327192" cy="4688189"/>
          </a:xfrm>
          <a:prstGeom prst="rect">
            <a:avLst/>
          </a:prstGeom>
        </p:spPr>
      </p:pic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2B1D8315-432F-4D43-CC06-FE7DCF48CA8D}"/>
              </a:ext>
            </a:extLst>
          </p:cNvPr>
          <p:cNvGrpSpPr/>
          <p:nvPr/>
        </p:nvGrpSpPr>
        <p:grpSpPr>
          <a:xfrm rot="21380221">
            <a:off x="1359599" y="3992584"/>
            <a:ext cx="1896710" cy="1260562"/>
            <a:chOff x="1580825" y="3793481"/>
            <a:chExt cx="1896710" cy="1260562"/>
          </a:xfrm>
        </p:grpSpPr>
        <p:sp>
          <p:nvSpPr>
            <p:cNvPr id="5" name="Стрелка: вправо 4">
              <a:extLst>
                <a:ext uri="{FF2B5EF4-FFF2-40B4-BE49-F238E27FC236}">
                  <a16:creationId xmlns:a16="http://schemas.microsoft.com/office/drawing/2014/main" id="{E5848362-A494-BC9B-9BF0-8E2EFB9F416D}"/>
                </a:ext>
              </a:extLst>
            </p:cNvPr>
            <p:cNvSpPr/>
            <p:nvPr/>
          </p:nvSpPr>
          <p:spPr>
            <a:xfrm rot="2252881">
              <a:off x="1580825" y="3793481"/>
              <a:ext cx="1896710" cy="1260562"/>
            </a:xfrm>
            <a:custGeom>
              <a:avLst/>
              <a:gdLst>
                <a:gd name="connsiteX0" fmla="*/ 0 w 1098755"/>
                <a:gd name="connsiteY0" fmla="*/ 143797 h 575187"/>
                <a:gd name="connsiteX1" fmla="*/ 811162 w 1098755"/>
                <a:gd name="connsiteY1" fmla="*/ 143797 h 575187"/>
                <a:gd name="connsiteX2" fmla="*/ 811162 w 1098755"/>
                <a:gd name="connsiteY2" fmla="*/ 0 h 575187"/>
                <a:gd name="connsiteX3" fmla="*/ 1098755 w 1098755"/>
                <a:gd name="connsiteY3" fmla="*/ 287594 h 575187"/>
                <a:gd name="connsiteX4" fmla="*/ 811162 w 1098755"/>
                <a:gd name="connsiteY4" fmla="*/ 575187 h 575187"/>
                <a:gd name="connsiteX5" fmla="*/ 811162 w 1098755"/>
                <a:gd name="connsiteY5" fmla="*/ 431390 h 575187"/>
                <a:gd name="connsiteX6" fmla="*/ 0 w 1098755"/>
                <a:gd name="connsiteY6" fmla="*/ 431390 h 575187"/>
                <a:gd name="connsiteX7" fmla="*/ 0 w 1098755"/>
                <a:gd name="connsiteY7" fmla="*/ 143797 h 575187"/>
                <a:gd name="connsiteX0" fmla="*/ 0 w 1098755"/>
                <a:gd name="connsiteY0" fmla="*/ 283906 h 575187"/>
                <a:gd name="connsiteX1" fmla="*/ 811162 w 1098755"/>
                <a:gd name="connsiteY1" fmla="*/ 143797 h 575187"/>
                <a:gd name="connsiteX2" fmla="*/ 811162 w 1098755"/>
                <a:gd name="connsiteY2" fmla="*/ 0 h 575187"/>
                <a:gd name="connsiteX3" fmla="*/ 1098755 w 1098755"/>
                <a:gd name="connsiteY3" fmla="*/ 287594 h 575187"/>
                <a:gd name="connsiteX4" fmla="*/ 811162 w 1098755"/>
                <a:gd name="connsiteY4" fmla="*/ 575187 h 575187"/>
                <a:gd name="connsiteX5" fmla="*/ 811162 w 1098755"/>
                <a:gd name="connsiteY5" fmla="*/ 431390 h 575187"/>
                <a:gd name="connsiteX6" fmla="*/ 0 w 1098755"/>
                <a:gd name="connsiteY6" fmla="*/ 431390 h 575187"/>
                <a:gd name="connsiteX7" fmla="*/ 0 w 1098755"/>
                <a:gd name="connsiteY7" fmla="*/ 283906 h 575187"/>
                <a:gd name="connsiteX0" fmla="*/ 0 w 1098755"/>
                <a:gd name="connsiteY0" fmla="*/ 283906 h 575187"/>
                <a:gd name="connsiteX1" fmla="*/ 811162 w 1098755"/>
                <a:gd name="connsiteY1" fmla="*/ 143797 h 575187"/>
                <a:gd name="connsiteX2" fmla="*/ 811162 w 1098755"/>
                <a:gd name="connsiteY2" fmla="*/ 0 h 575187"/>
                <a:gd name="connsiteX3" fmla="*/ 1098755 w 1098755"/>
                <a:gd name="connsiteY3" fmla="*/ 287594 h 575187"/>
                <a:gd name="connsiteX4" fmla="*/ 811162 w 1098755"/>
                <a:gd name="connsiteY4" fmla="*/ 575187 h 575187"/>
                <a:gd name="connsiteX5" fmla="*/ 811162 w 1098755"/>
                <a:gd name="connsiteY5" fmla="*/ 431390 h 575187"/>
                <a:gd name="connsiteX6" fmla="*/ 0 w 1098755"/>
                <a:gd name="connsiteY6" fmla="*/ 335526 h 575187"/>
                <a:gd name="connsiteX7" fmla="*/ 0 w 1098755"/>
                <a:gd name="connsiteY7" fmla="*/ 283906 h 575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98755" h="575187">
                  <a:moveTo>
                    <a:pt x="0" y="283906"/>
                  </a:moveTo>
                  <a:lnTo>
                    <a:pt x="811162" y="143797"/>
                  </a:lnTo>
                  <a:lnTo>
                    <a:pt x="811162" y="0"/>
                  </a:lnTo>
                  <a:lnTo>
                    <a:pt x="1098755" y="287594"/>
                  </a:lnTo>
                  <a:lnTo>
                    <a:pt x="811162" y="575187"/>
                  </a:lnTo>
                  <a:lnTo>
                    <a:pt x="811162" y="431390"/>
                  </a:lnTo>
                  <a:lnTo>
                    <a:pt x="0" y="335526"/>
                  </a:lnTo>
                  <a:lnTo>
                    <a:pt x="0" y="283906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56589A3-0BBF-EC4E-FB3E-BB390724C492}"/>
                    </a:ext>
                  </a:extLst>
                </p:cNvPr>
                <p:cNvSpPr txBox="1"/>
                <p:nvPr/>
              </p:nvSpPr>
              <p:spPr>
                <a:xfrm rot="2242126">
                  <a:off x="2260324" y="4329420"/>
                  <a:ext cx="963341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𝐬𝐜</m:t>
                            </m:r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oMath>
                    </m:oMathPara>
                  </a14:m>
                  <a:endParaRPr lang="ru-RU" sz="2400" b="1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756589A3-0BBF-EC4E-FB3E-BB390724C49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2242126">
                  <a:off x="2260324" y="4329420"/>
                  <a:ext cx="963341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2410" b="-503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0602584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CB8D5C3-89AE-8B36-6371-11906BCE4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644591"/>
            <a:ext cx="4762500" cy="48387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B0170F64-8571-98CD-0470-8B28CCB4BE2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solidFill>
                <a:srgbClr val="0000CC"/>
              </a:solidFill>
            </p:spPr>
            <p:txBody>
              <a:bodyPr anchor="b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</a:t>
                </a:r>
                <a:r>
                  <a:rPr lang="ru-RU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II</a:t>
                </a:r>
                <a:r>
                  <a:rPr lang="ru-RU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lang="en-US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Universal Fit</a:t>
                </a:r>
                <a:r>
                  <a:rPr lang="ru-RU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d>
                      <m:dPr>
                        <m:ctrlPr>
                          <a:rPr lang="ru-RU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𝝆</m:t>
                        </m:r>
                      </m:e>
                    </m:d>
                  </m:oMath>
                </a14:m>
                <a:endParaRPr lang="ru-RU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B0170F64-8571-98CD-0470-8B28CCB4BE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blipFill>
                <a:blip r:embed="rId3"/>
                <a:stretch>
                  <a:fillRect t="-28070" b="-412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7C34730-DD74-38B4-CA9F-99951C26C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2499" y="2254588"/>
            <a:ext cx="4708670" cy="39293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49791C-F2D0-9B29-F359-CC5AF888D6BB}"/>
                  </a:ext>
                </a:extLst>
              </p:cNvPr>
              <p:cNvSpPr txBox="1"/>
              <p:nvPr/>
            </p:nvSpPr>
            <p:spPr>
              <a:xfrm>
                <a:off x="328064" y="768511"/>
                <a:ext cx="4129015" cy="829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𝑷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</m:den>
                      </m:f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𝒈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  <m:t>𝝆</m:t>
                                  </m:r>
                                </m:e>
                                <m:sub>
                                  <m:r>
                                    <a:rPr lang="en-US" sz="2400" b="1" i="0" smtClean="0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𝐬</m:t>
                              </m:r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749791C-F2D0-9B29-F359-CC5AF888D6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064" y="768511"/>
                <a:ext cx="4129015" cy="8298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EC1791F-FA3A-6778-C60E-C06BE7EDF120}"/>
                  </a:ext>
                </a:extLst>
              </p:cNvPr>
              <p:cNvSpPr txBox="1"/>
              <p:nvPr/>
            </p:nvSpPr>
            <p:spPr>
              <a:xfrm>
                <a:off x="5533844" y="816985"/>
                <a:ext cx="25427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𝐬</m:t>
                          </m:r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EC1791F-FA3A-6778-C60E-C06BE7EDF1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3844" y="816985"/>
                <a:ext cx="2542747" cy="369332"/>
              </a:xfrm>
              <a:prstGeom prst="rect">
                <a:avLst/>
              </a:prstGeom>
              <a:blipFill>
                <a:blip r:embed="rId6"/>
                <a:stretch>
                  <a:fillRect l="-959" b="-295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8FE95A8-D977-243E-2BA9-3BCD9757764A}"/>
                  </a:ext>
                </a:extLst>
              </p:cNvPr>
              <p:cNvSpPr txBox="1"/>
              <p:nvPr/>
            </p:nvSpPr>
            <p:spPr>
              <a:xfrm>
                <a:off x="4772855" y="1470696"/>
                <a:ext cx="4340611" cy="7000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</m:den>
                      </m:f>
                      <m:sSubSup>
                        <m:sSubSup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b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𝐬</m:t>
                          </m:r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  <m:sup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𝐦𝐚𝐱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8FE95A8-D977-243E-2BA9-3BCD975776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2855" y="1470696"/>
                <a:ext cx="4340611" cy="70000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олилиния: фигура 14">
            <a:extLst>
              <a:ext uri="{FF2B5EF4-FFF2-40B4-BE49-F238E27FC236}">
                <a16:creationId xmlns:a16="http://schemas.microsoft.com/office/drawing/2014/main" id="{1B76BC26-669E-5BBD-15A5-F11D59F685D9}"/>
              </a:ext>
            </a:extLst>
          </p:cNvPr>
          <p:cNvSpPr/>
          <p:nvPr/>
        </p:nvSpPr>
        <p:spPr>
          <a:xfrm>
            <a:off x="3242669" y="784229"/>
            <a:ext cx="2250711" cy="293818"/>
          </a:xfrm>
          <a:custGeom>
            <a:avLst/>
            <a:gdLst>
              <a:gd name="connsiteX0" fmla="*/ 2352311 w 2352311"/>
              <a:gd name="connsiteY0" fmla="*/ 242242 h 437686"/>
              <a:gd name="connsiteX1" fmla="*/ 544452 w 2352311"/>
              <a:gd name="connsiteY1" fmla="*/ 4916 h 437686"/>
              <a:gd name="connsiteX2" fmla="*/ 0 w 2352311"/>
              <a:gd name="connsiteY2" fmla="*/ 437686 h 437686"/>
              <a:gd name="connsiteX0" fmla="*/ 2352311 w 2352311"/>
              <a:gd name="connsiteY0" fmla="*/ 285009 h 480453"/>
              <a:gd name="connsiteX1" fmla="*/ 965366 w 2352311"/>
              <a:gd name="connsiteY1" fmla="*/ 3891 h 480453"/>
              <a:gd name="connsiteX2" fmla="*/ 0 w 2352311"/>
              <a:gd name="connsiteY2" fmla="*/ 480453 h 480453"/>
              <a:gd name="connsiteX0" fmla="*/ 2352311 w 2352311"/>
              <a:gd name="connsiteY0" fmla="*/ 281135 h 476579"/>
              <a:gd name="connsiteX1" fmla="*/ 965366 w 2352311"/>
              <a:gd name="connsiteY1" fmla="*/ 17 h 476579"/>
              <a:gd name="connsiteX2" fmla="*/ 0 w 2352311"/>
              <a:gd name="connsiteY2" fmla="*/ 476579 h 476579"/>
              <a:gd name="connsiteX0" fmla="*/ 2250711 w 2250711"/>
              <a:gd name="connsiteY0" fmla="*/ 281775 h 354600"/>
              <a:gd name="connsiteX1" fmla="*/ 863766 w 2250711"/>
              <a:gd name="connsiteY1" fmla="*/ 657 h 354600"/>
              <a:gd name="connsiteX2" fmla="*/ 0 w 2250711"/>
              <a:gd name="connsiteY2" fmla="*/ 354601 h 354600"/>
              <a:gd name="connsiteX0" fmla="*/ 2250711 w 2250711"/>
              <a:gd name="connsiteY0" fmla="*/ 281775 h 354601"/>
              <a:gd name="connsiteX1" fmla="*/ 863766 w 2250711"/>
              <a:gd name="connsiteY1" fmla="*/ 657 h 354601"/>
              <a:gd name="connsiteX2" fmla="*/ 0 w 2250711"/>
              <a:gd name="connsiteY2" fmla="*/ 354601 h 354601"/>
              <a:gd name="connsiteX0" fmla="*/ 2250711 w 2250711"/>
              <a:gd name="connsiteY0" fmla="*/ 281775 h 354601"/>
              <a:gd name="connsiteX1" fmla="*/ 863766 w 2250711"/>
              <a:gd name="connsiteY1" fmla="*/ 657 h 354601"/>
              <a:gd name="connsiteX2" fmla="*/ 0 w 2250711"/>
              <a:gd name="connsiteY2" fmla="*/ 354601 h 354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50711" h="354601">
                <a:moveTo>
                  <a:pt x="2250711" y="281775"/>
                </a:moveTo>
                <a:cubicBezTo>
                  <a:pt x="1847607" y="146825"/>
                  <a:pt x="1238884" y="-11481"/>
                  <a:pt x="863766" y="657"/>
                </a:cubicBezTo>
                <a:cubicBezTo>
                  <a:pt x="488648" y="12795"/>
                  <a:pt x="214086" y="128228"/>
                  <a:pt x="0" y="354601"/>
                </a:cubicBezTo>
              </a:path>
            </a:pathLst>
          </a:custGeom>
          <a:noFill/>
          <a:ln w="38100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: фигура 15">
            <a:extLst>
              <a:ext uri="{FF2B5EF4-FFF2-40B4-BE49-F238E27FC236}">
                <a16:creationId xmlns:a16="http://schemas.microsoft.com/office/drawing/2014/main" id="{4013EC9B-BCD0-6F68-5423-BB9DA5047F3B}"/>
              </a:ext>
            </a:extLst>
          </p:cNvPr>
          <p:cNvSpPr/>
          <p:nvPr/>
        </p:nvSpPr>
        <p:spPr>
          <a:xfrm>
            <a:off x="3964727" y="1470695"/>
            <a:ext cx="781777" cy="437014"/>
          </a:xfrm>
          <a:custGeom>
            <a:avLst/>
            <a:gdLst>
              <a:gd name="connsiteX0" fmla="*/ 781777 w 781777"/>
              <a:gd name="connsiteY0" fmla="*/ 258266 h 288592"/>
              <a:gd name="connsiteX1" fmla="*/ 223365 w 781777"/>
              <a:gd name="connsiteY1" fmla="*/ 265246 h 288592"/>
              <a:gd name="connsiteX2" fmla="*/ 0 w 781777"/>
              <a:gd name="connsiteY2" fmla="*/ 0 h 288592"/>
              <a:gd name="connsiteX0" fmla="*/ 781777 w 781777"/>
              <a:gd name="connsiteY0" fmla="*/ 258266 h 268448"/>
              <a:gd name="connsiteX1" fmla="*/ 266908 w 781777"/>
              <a:gd name="connsiteY1" fmla="*/ 216456 h 268448"/>
              <a:gd name="connsiteX2" fmla="*/ 0 w 781777"/>
              <a:gd name="connsiteY2" fmla="*/ 0 h 268448"/>
              <a:gd name="connsiteX0" fmla="*/ 781777 w 781777"/>
              <a:gd name="connsiteY0" fmla="*/ 258266 h 268448"/>
              <a:gd name="connsiteX1" fmla="*/ 266908 w 781777"/>
              <a:gd name="connsiteY1" fmla="*/ 216456 h 268448"/>
              <a:gd name="connsiteX2" fmla="*/ 0 w 781777"/>
              <a:gd name="connsiteY2" fmla="*/ 0 h 268448"/>
              <a:gd name="connsiteX0" fmla="*/ 781777 w 781777"/>
              <a:gd name="connsiteY0" fmla="*/ 258266 h 267092"/>
              <a:gd name="connsiteX1" fmla="*/ 266908 w 781777"/>
              <a:gd name="connsiteY1" fmla="*/ 216456 h 267092"/>
              <a:gd name="connsiteX2" fmla="*/ 0 w 781777"/>
              <a:gd name="connsiteY2" fmla="*/ 0 h 267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1777" h="267092">
                <a:moveTo>
                  <a:pt x="781777" y="258266"/>
                </a:moveTo>
                <a:cubicBezTo>
                  <a:pt x="567719" y="283278"/>
                  <a:pt x="389947" y="250629"/>
                  <a:pt x="266908" y="216456"/>
                </a:cubicBezTo>
                <a:cubicBezTo>
                  <a:pt x="143869" y="182283"/>
                  <a:pt x="46534" y="111101"/>
                  <a:pt x="0" y="0"/>
                </a:cubicBezTo>
              </a:path>
            </a:pathLst>
          </a:custGeom>
          <a:noFill/>
          <a:ln w="38100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562E57-5710-6106-B0C5-F3D53720E0CF}"/>
                  </a:ext>
                </a:extLst>
              </p:cNvPr>
              <p:cNvSpPr txBox="1"/>
              <p:nvPr/>
            </p:nvSpPr>
            <p:spPr>
              <a:xfrm>
                <a:off x="308932" y="1840084"/>
                <a:ext cx="119840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𝝆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7562E57-5710-6106-B0C5-F3D53720E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932" y="1840084"/>
                <a:ext cx="1198405" cy="369332"/>
              </a:xfrm>
              <a:prstGeom prst="rect">
                <a:avLst/>
              </a:prstGeom>
              <a:blipFill>
                <a:blip r:embed="rId8"/>
                <a:stretch>
                  <a:fillRect l="-5612" r="-2041" b="-3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9AC26EE-E8CF-62B5-833E-B3A5A2F7D054}"/>
                  </a:ext>
                </a:extLst>
              </p:cNvPr>
              <p:cNvSpPr txBox="1"/>
              <p:nvPr/>
            </p:nvSpPr>
            <p:spPr>
              <a:xfrm>
                <a:off x="2075142" y="1842467"/>
                <a:ext cx="2085443" cy="3854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1" dirty="0"/>
                  <a:t>center of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𝟏</m:t>
                    </m:r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9AC26EE-E8CF-62B5-833E-B3A5A2F7D0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5142" y="1842467"/>
                <a:ext cx="2085443" cy="385490"/>
              </a:xfrm>
              <a:prstGeom prst="rect">
                <a:avLst/>
              </a:prstGeom>
              <a:blipFill>
                <a:blip r:embed="rId9"/>
                <a:stretch>
                  <a:fillRect l="-8746" t="-23810" r="-3207" b="-444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578E9D7C-E30A-E3BA-61E8-444B0B2939D2}"/>
              </a:ext>
            </a:extLst>
          </p:cNvPr>
          <p:cNvCxnSpPr>
            <a:cxnSpLocks/>
          </p:cNvCxnSpPr>
          <p:nvPr/>
        </p:nvCxnSpPr>
        <p:spPr>
          <a:xfrm flipH="1">
            <a:off x="1533688" y="2063662"/>
            <a:ext cx="406325" cy="0"/>
          </a:xfrm>
          <a:prstGeom prst="straightConnector1">
            <a:avLst/>
          </a:prstGeom>
          <a:ln w="38100">
            <a:solidFill>
              <a:srgbClr val="0000F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C6BF9462-3370-043A-39AA-57334EB86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AB0F358F-F4D1-FC20-0808-A77FA7DA7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F3950C-CFA6-5685-B862-1168CE5C2D70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8F3950C-CFA6-5685-B862-1168CE5C2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10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9566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17B8428-BC9B-DD01-788C-58F37C0EFD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780411"/>
            <a:ext cx="4762500" cy="4762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5FB131A2-F777-485B-E300-234A4D867EB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solidFill>
                <a:srgbClr val="0000CC"/>
              </a:solidFill>
            </p:spPr>
            <p:txBody>
              <a:bodyPr anchor="b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80000"/>
                  </a:lnSpc>
                </a:pPr>
                <a:r>
                  <a:rPr lang="en-US" sz="4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Step</a:t>
                </a:r>
                <a:r>
                  <a:rPr lang="ru-RU" sz="4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4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III</a:t>
                </a:r>
                <a:r>
                  <a:rPr lang="ru-RU" sz="4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lang="en-US" sz="42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Universal Fit </a:t>
                </a:r>
                <a14:m>
                  <m:oMath xmlns:m="http://schemas.openxmlformats.org/officeDocument/2006/math">
                    <m:r>
                      <a:rPr lang="en-US" sz="42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  <m:d>
                      <m:dPr>
                        <m:ctrlPr>
                          <a:rPr lang="ru-RU" sz="4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42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𝑴</m:t>
                        </m:r>
                      </m:e>
                    </m:d>
                  </m:oMath>
                </a14:m>
                <a:endParaRPr lang="ru-RU" sz="4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Заголовок 1">
                <a:extLst>
                  <a:ext uri="{FF2B5EF4-FFF2-40B4-BE49-F238E27FC236}">
                    <a16:creationId xmlns:a16="http://schemas.microsoft.com/office/drawing/2014/main" id="{5FB131A2-F777-485B-E300-234A4D867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94974"/>
              </a:xfrm>
              <a:prstGeom prst="rect">
                <a:avLst/>
              </a:prstGeom>
              <a:blipFill>
                <a:blip r:embed="rId3"/>
                <a:stretch>
                  <a:fillRect t="-22807" b="-403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EE6889B-0C2A-024D-AE3F-79647DE7F6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32499" y="2254588"/>
            <a:ext cx="4708670" cy="39293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4336B24-1AF8-FACB-A924-C4EE78B4E469}"/>
                  </a:ext>
                </a:extLst>
              </p:cNvPr>
              <p:cNvSpPr txBox="1"/>
              <p:nvPr/>
            </p:nvSpPr>
            <p:spPr>
              <a:xfrm>
                <a:off x="3828710" y="1602142"/>
                <a:ext cx="5450115" cy="6915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d>
                            <m:dPr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e>
                              </m:rad>
                              <m:r>
                                <a:rPr lang="en-US" sz="2000" b="1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  <m:f>
                            <m:fPr>
                              <m:ctrlPr>
                                <a:rPr lang="en-US" sz="20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  <m:sub>
                                  <m:f>
                                    <m:fPr>
                                      <m:type m:val="lin"/>
                                      <m:ctrlPr>
                                        <a:rPr lang="en-US" sz="20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20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en-US" sz="2000" b="1" i="0">
                                      <a:latin typeface="Cambria Math" panose="02040503050406030204" pitchFamily="18" charset="0"/>
                                    </a:rPr>
                                    <m:t>𝐌𝐦𝐚𝐱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  <m:rad>
                            <m:radPr>
                              <m:degHide m:val="on"/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rad>
                        </m:e>
                      </m:d>
                      <m:d>
                        <m:d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e>
                                <m:sub>
                                  <m:r>
                                    <a:rPr lang="en-US" sz="2000" b="1" i="0" smtClean="0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4336B24-1AF8-FACB-A924-C4EE78B4E4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8710" y="1602142"/>
                <a:ext cx="5450115" cy="69153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53AC1E-6A1B-0AE0-14C6-2D9A3FF25D62}"/>
                  </a:ext>
                </a:extLst>
              </p:cNvPr>
              <p:cNvSpPr txBox="1"/>
              <p:nvPr/>
            </p:nvSpPr>
            <p:spPr>
              <a:xfrm>
                <a:off x="-18032" y="616586"/>
                <a:ext cx="5929086" cy="10016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sz="2000" b="1" i="0" smtClean="0">
                                  <a:latin typeface="Cambria Math" panose="02040503050406030204" pitchFamily="18" charset="0"/>
                                </a:rPr>
                                <m:t>𝐌𝐦𝐚𝐱</m:t>
                              </m:r>
                            </m:sub>
                          </m:sSub>
                        </m:den>
                      </m:f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d>
                            <m:d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ad>
                                <m:radPr>
                                  <m:degHide m:val="on"/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e>
                              </m:rad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  <m:f>
                            <m:f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  <m:sub>
                                  <m:f>
                                    <m:fPr>
                                      <m:type m:val="lin"/>
                                      <m:ctrlP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num>
                                    <m:den>
                                      <m:r>
                                        <a:rPr lang="en-US" sz="2000" b="1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</m:den>
                                  </m:f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  <m:sub>
                                  <m:r>
                                    <a:rPr lang="en-US" sz="2000" b="1" i="0" smtClean="0">
                                      <a:latin typeface="Cambria Math" panose="02040503050406030204" pitchFamily="18" charset="0"/>
                                    </a:rPr>
                                    <m:t>𝐌𝐦𝐚𝐱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𝑴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e>
                                <m:sub>
                                  <m:r>
                                    <a:rPr lang="en-US" sz="2000" b="1" i="0" smtClean="0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53AC1E-6A1B-0AE0-14C6-2D9A3FF25D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8032" y="616586"/>
                <a:ext cx="5929086" cy="100168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7F90638-FFD6-6177-7163-537A0D20C5A1}"/>
                  </a:ext>
                </a:extLst>
              </p:cNvPr>
              <p:cNvSpPr txBox="1"/>
              <p:nvPr/>
            </p:nvSpPr>
            <p:spPr>
              <a:xfrm>
                <a:off x="1293663" y="2149793"/>
                <a:ext cx="1466106" cy="3854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≳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7F90638-FFD6-6177-7163-537A0D20C5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3663" y="2149793"/>
                <a:ext cx="1466106" cy="385490"/>
              </a:xfrm>
              <a:prstGeom prst="rect">
                <a:avLst/>
              </a:prstGeom>
              <a:blipFill>
                <a:blip r:embed="rId7"/>
                <a:stretch>
                  <a:fillRect l="-3734" r="-2490" b="-253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60639CC5-EAE5-F5FB-52B8-0412B8101624}"/>
              </a:ext>
            </a:extLst>
          </p:cNvPr>
          <p:cNvSpPr txBox="1"/>
          <p:nvPr/>
        </p:nvSpPr>
        <p:spPr>
          <a:xfrm>
            <a:off x="6282926" y="1020992"/>
            <a:ext cx="2526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0000FF"/>
                </a:solidFill>
              </a:rPr>
              <a:t>1 </a:t>
            </a:r>
            <a:r>
              <a:rPr lang="en-US" sz="2000" b="1" i="1" dirty="0">
                <a:solidFill>
                  <a:srgbClr val="0000FF"/>
                </a:solidFill>
              </a:rPr>
              <a:t>fitting parameter</a:t>
            </a:r>
            <a:endParaRPr lang="ru-RU" sz="2000" b="1" i="1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0F7A43-BF15-2A23-32D9-2150257B6BB8}"/>
                  </a:ext>
                </a:extLst>
              </p:cNvPr>
              <p:cNvSpPr txBox="1"/>
              <p:nvPr/>
            </p:nvSpPr>
            <p:spPr>
              <a:xfrm>
                <a:off x="6578711" y="699073"/>
                <a:ext cx="2032458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2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sz="2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20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𝟒𝟕𝟖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C0F7A43-BF15-2A23-32D9-2150257B6B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8711" y="699073"/>
                <a:ext cx="2032458" cy="4001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153B30A8-B421-78DA-C66F-F7E03513AAD5}"/>
              </a:ext>
            </a:extLst>
          </p:cNvPr>
          <p:cNvGrpSpPr/>
          <p:nvPr/>
        </p:nvGrpSpPr>
        <p:grpSpPr>
          <a:xfrm>
            <a:off x="4257893" y="4414293"/>
            <a:ext cx="4956944" cy="1342989"/>
            <a:chOff x="4257893" y="4770276"/>
            <a:chExt cx="4956944" cy="134298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8E4586A-D06E-731C-8746-1457119E3873}"/>
                    </a:ext>
                  </a:extLst>
                </p:cNvPr>
                <p:cNvSpPr txBox="1"/>
                <p:nvPr/>
              </p:nvSpPr>
              <p:spPr>
                <a:xfrm>
                  <a:off x="4694904" y="4770276"/>
                  <a:ext cx="4190830" cy="48558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sub>
                        </m:s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≠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  <m:d>
                          <m:d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𝑴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𝐌𝐦𝐚𝐱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ru-RU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08E4586A-D06E-731C-8746-1457119E387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94904" y="4770276"/>
                  <a:ext cx="4190830" cy="485582"/>
                </a:xfrm>
                <a:prstGeom prst="rect">
                  <a:avLst/>
                </a:prstGeom>
                <a:blipFill>
                  <a:blip r:embed="rId9"/>
                  <a:stretch>
                    <a:fillRect t="-53750" b="-13625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F7BDA7A-3623-91F6-5593-93751425D18D}"/>
                    </a:ext>
                  </a:extLst>
                </p:cNvPr>
                <p:cNvSpPr txBox="1"/>
                <p:nvPr/>
              </p:nvSpPr>
              <p:spPr>
                <a:xfrm>
                  <a:off x="4257893" y="5258351"/>
                  <a:ext cx="4956944" cy="85491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ru-RU" sz="2400" b="1" i="1" dirty="0">
                      <a:solidFill>
                        <a:srgbClr val="FF0000"/>
                      </a:solidFill>
                    </a:rPr>
                    <a:t>3 </a:t>
                  </a:r>
                  <a:r>
                    <a:rPr lang="en-US" sz="2400" b="1" i="1" dirty="0">
                      <a:solidFill>
                        <a:srgbClr val="FF0000"/>
                      </a:solidFill>
                    </a:rPr>
                    <a:t>parameters</a:t>
                  </a:r>
                  <a:r>
                    <a:rPr lang="ru-RU" sz="2400" b="1" i="1" dirty="0">
                      <a:solidFill>
                        <a:srgbClr val="FF0000"/>
                      </a:solidFill>
                    </a:rPr>
                    <a:t>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𝐌𝐦𝐚𝐱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sub>
                      </m:sSub>
                    </m:oMath>
                  </a14:m>
                  <a:endParaRPr lang="en-US" sz="2400" b="1" i="1" dirty="0">
                    <a:solidFill>
                      <a:srgbClr val="FF0000"/>
                    </a:solidFill>
                  </a:endParaRP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</m:oMath>
                  </a14:m>
                  <a:r>
                    <a:rPr lang="en-US" sz="2400" b="1" i="1" dirty="0">
                      <a:solidFill>
                        <a:srgbClr val="FF0000"/>
                      </a:solidFill>
                    </a:rPr>
                    <a:t> feels</a:t>
                  </a:r>
                  <a:r>
                    <a:rPr lang="ru-RU" sz="2400" b="1" i="1" dirty="0">
                      <a:solidFill>
                        <a:srgbClr val="FF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US" sz="2400" b="1" i="1" dirty="0">
                      <a:solidFill>
                        <a:srgbClr val="FF0000"/>
                      </a:solidFill>
                    </a:rPr>
                    <a:t> at </a:t>
                  </a:r>
                  <a14:m>
                    <m:oMath xmlns:m="http://schemas.openxmlformats.org/officeDocument/2006/math">
                      <m:r>
                        <a:rPr lang="ru-RU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∀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</m:t>
                      </m:r>
                    </m:oMath>
                  </a14:m>
                  <a:endParaRPr lang="ru-RU" sz="2400" b="1" i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F7BDA7A-3623-91F6-5593-93751425D1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57893" y="5258351"/>
                  <a:ext cx="4956944" cy="854914"/>
                </a:xfrm>
                <a:prstGeom prst="rect">
                  <a:avLst/>
                </a:prstGeom>
                <a:blipFill>
                  <a:blip r:embed="rId10"/>
                  <a:stretch>
                    <a:fillRect t="-30714" r="-7125" b="-35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4EF1539-3E49-8766-D169-98ECCCC6850C}"/>
                  </a:ext>
                </a:extLst>
              </p:cNvPr>
              <p:cNvSpPr txBox="1"/>
              <p:nvPr/>
            </p:nvSpPr>
            <p:spPr>
              <a:xfrm>
                <a:off x="609016" y="1597330"/>
                <a:ext cx="2846157" cy="4855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sub>
                      </m:sSub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𝑴</m:t>
                                  </m:r>
                                </m:e>
                                <m:sub>
                                  <m:r>
                                    <a:rPr lang="en-US" sz="2400" b="1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ru-RU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4EF1539-3E49-8766-D169-98ECCCC685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016" y="1597330"/>
                <a:ext cx="2846157" cy="485582"/>
              </a:xfrm>
              <a:prstGeom prst="rect">
                <a:avLst/>
              </a:prstGeom>
              <a:blipFill>
                <a:blip r:embed="rId11"/>
                <a:stretch>
                  <a:fillRect t="-117500" r="-17987" b="-177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F96869A0-86A8-6603-E47D-59D27F2A1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5B482691-D697-AA3F-27FD-3DEB42361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EE50748-234D-00AE-413B-5C08B2E15CF0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EE50748-234D-00AE-413B-5C08B2E15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12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607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BCCCA5A-ABC6-DF7E-2E96-D961DB3F1146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1151725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Inverse Oppenheimer-</a:t>
            </a:r>
            <a:r>
              <a:rPr lang="en-US" sz="4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Volkoff</a:t>
            </a:r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Mapping</a:t>
            </a:r>
            <a:endParaRPr lang="ru-RU" sz="4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369D2D1-2CF2-947C-96F0-08D409C375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447" y="1176719"/>
            <a:ext cx="2665832" cy="5291643"/>
          </a:xfrm>
          <a:prstGeom prst="rect">
            <a:avLst/>
          </a:prstGeom>
        </p:spPr>
      </p:pic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0BC86CCC-CFE5-426E-2C62-173E076BF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09A8DBDF-5BD8-228C-F6C2-ABE05CE4C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3072165-7850-0263-2C5D-7A70A856F9BB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3072165-7850-0263-2C5D-7A70A856F9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3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9995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15EFFF-7F18-80A7-AB87-B739870FF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447" y="1180390"/>
            <a:ext cx="2665832" cy="5291644"/>
          </a:xfrm>
          <a:prstGeom prst="rect">
            <a:avLst/>
          </a:prstGeom>
        </p:spPr>
      </p:pic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CE8B10C-4348-033B-191F-39CB6D4EBB06}"/>
              </a:ext>
            </a:extLst>
          </p:cNvPr>
          <p:cNvGrpSpPr/>
          <p:nvPr/>
        </p:nvGrpSpPr>
        <p:grpSpPr>
          <a:xfrm>
            <a:off x="2784502" y="1389049"/>
            <a:ext cx="3552576" cy="3001468"/>
            <a:chOff x="2784502" y="1389049"/>
            <a:chExt cx="3552576" cy="3001468"/>
          </a:xfrm>
        </p:grpSpPr>
        <p:sp>
          <p:nvSpPr>
            <p:cNvPr id="11" name="Стрелка: изогнутая 10">
              <a:extLst>
                <a:ext uri="{FF2B5EF4-FFF2-40B4-BE49-F238E27FC236}">
                  <a16:creationId xmlns:a16="http://schemas.microsoft.com/office/drawing/2014/main" id="{1CBE2B19-5AA2-5EBC-4A69-BF61681DF6F8}"/>
                </a:ext>
              </a:extLst>
            </p:cNvPr>
            <p:cNvSpPr/>
            <p:nvPr/>
          </p:nvSpPr>
          <p:spPr>
            <a:xfrm rot="5400000">
              <a:off x="3466604" y="748814"/>
              <a:ext cx="1993813" cy="3274283"/>
            </a:xfrm>
            <a:prstGeom prst="bentArrow">
              <a:avLst>
                <a:gd name="adj1" fmla="val 24676"/>
                <a:gd name="adj2" fmla="val 19096"/>
                <a:gd name="adj3" fmla="val 17533"/>
                <a:gd name="adj4" fmla="val 47153"/>
              </a:avLst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: скругленные углы 11">
              <a:extLst>
                <a:ext uri="{FF2B5EF4-FFF2-40B4-BE49-F238E27FC236}">
                  <a16:creationId xmlns:a16="http://schemas.microsoft.com/office/drawing/2014/main" id="{EE0C4419-1757-0BC1-5ABD-1452684BD6B7}"/>
                </a:ext>
              </a:extLst>
            </p:cNvPr>
            <p:cNvSpPr/>
            <p:nvPr/>
          </p:nvSpPr>
          <p:spPr>
            <a:xfrm>
              <a:off x="2799229" y="2841683"/>
              <a:ext cx="3530869" cy="1548834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5E0C7BF-BED8-E12D-354B-F2FA6546FBCD}"/>
                    </a:ext>
                  </a:extLst>
                </p:cNvPr>
                <p:cNvSpPr txBox="1"/>
                <p:nvPr/>
              </p:nvSpPr>
              <p:spPr>
                <a:xfrm>
                  <a:off x="2826371" y="1404503"/>
                  <a:ext cx="257626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/>
                    <a:t>fit</a:t>
                  </a:r>
                  <a:r>
                    <a:rPr lang="ru-RU" sz="2400" b="1" dirty="0"/>
                    <a:t> </a:t>
                  </a:r>
                  <a14:m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𝑹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</m:d>
                    </m:oMath>
                  </a14:m>
                  <a:endParaRPr lang="ru-RU" sz="2400" b="1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5E0C7BF-BED8-E12D-354B-F2FA6546FB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26371" y="1404503"/>
                  <a:ext cx="2576267" cy="461665"/>
                </a:xfrm>
                <a:prstGeom prst="rect">
                  <a:avLst/>
                </a:prstGeom>
                <a:blipFill>
                  <a:blip r:embed="rId3"/>
                  <a:stretch>
                    <a:fillRect t="-9211" b="-3026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26CF55B-8A3E-00F1-1A26-8F7815AB7410}"/>
                    </a:ext>
                  </a:extLst>
                </p:cNvPr>
                <p:cNvSpPr txBox="1"/>
                <p:nvPr/>
              </p:nvSpPr>
              <p:spPr>
                <a:xfrm>
                  <a:off x="2784502" y="2921195"/>
                  <a:ext cx="3539514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26CF55B-8A3E-00F1-1A26-8F7815AB74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502" y="2921195"/>
                  <a:ext cx="3539514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345" b="-1973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49EA291-06D8-2345-A14A-65FDE68571CD}"/>
                    </a:ext>
                  </a:extLst>
                </p:cNvPr>
                <p:cNvSpPr txBox="1"/>
                <p:nvPr/>
              </p:nvSpPr>
              <p:spPr>
                <a:xfrm>
                  <a:off x="2848676" y="3427473"/>
                  <a:ext cx="3488402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𝐌𝐦𝐚𝐱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49EA291-06D8-2345-A14A-65FDE68571C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8676" y="3427473"/>
                  <a:ext cx="3488402" cy="461665"/>
                </a:xfrm>
                <a:prstGeom prst="rect">
                  <a:avLst/>
                </a:prstGeom>
                <a:blipFill>
                  <a:blip r:embed="rId5"/>
                  <a:stretch>
                    <a:fillRect l="-2094" b="-1973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7291B6E-0EFD-4392-B594-E14D557F6668}"/>
                    </a:ext>
                  </a:extLst>
                </p:cNvPr>
                <p:cNvSpPr txBox="1"/>
                <p:nvPr/>
              </p:nvSpPr>
              <p:spPr>
                <a:xfrm>
                  <a:off x="5252632" y="3876451"/>
                  <a:ext cx="1012122" cy="49481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7291B6E-0EFD-4392-B594-E14D557F66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2632" y="3876451"/>
                  <a:ext cx="1012122" cy="494815"/>
                </a:xfrm>
                <a:prstGeom prst="rect">
                  <a:avLst/>
                </a:prstGeom>
                <a:blipFill>
                  <a:blip r:embed="rId6"/>
                  <a:stretch>
                    <a:fillRect t="-53086" r="-37349" b="-13333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260EAE99-AAE2-D1D5-49F7-34CF40A0F3FF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1151725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Inverse Oppenheimer-</a:t>
            </a:r>
            <a:r>
              <a:rPr lang="en-US" sz="4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Volkoff</a:t>
            </a:r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Mapping</a:t>
            </a:r>
            <a:endParaRPr lang="ru-RU" sz="4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1">
            <a:extLst>
              <a:ext uri="{FF2B5EF4-FFF2-40B4-BE49-F238E27FC236}">
                <a16:creationId xmlns:a16="http://schemas.microsoft.com/office/drawing/2014/main" id="{19934B85-FCAD-468D-2791-E8EA5C053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F615EAAA-E43C-925A-5376-EF5F54DB4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DEF0B34-E84F-112C-7F36-A39C3A14C4E1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DEF0B34-E84F-112C-7F36-A39C3A14C4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7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96207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3976C0-0E7A-7214-2B1E-30723D4735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447" y="1180390"/>
            <a:ext cx="2665832" cy="52916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CEFFFAE-288D-7285-41A8-1E8002AF12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28721" y="1151724"/>
            <a:ext cx="2665832" cy="5291644"/>
          </a:xfrm>
          <a:prstGeom prst="rect">
            <a:avLst/>
          </a:prstGeom>
        </p:spPr>
      </p:pic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7E70FDBA-25FA-7119-386D-985EE3DE34A5}"/>
              </a:ext>
            </a:extLst>
          </p:cNvPr>
          <p:cNvGrpSpPr/>
          <p:nvPr/>
        </p:nvGrpSpPr>
        <p:grpSpPr>
          <a:xfrm>
            <a:off x="2784502" y="1389049"/>
            <a:ext cx="4140070" cy="4369576"/>
            <a:chOff x="2784502" y="1389049"/>
            <a:chExt cx="4140070" cy="4369576"/>
          </a:xfrm>
        </p:grpSpPr>
        <p:sp>
          <p:nvSpPr>
            <p:cNvPr id="11" name="Стрелка: изогнутая 10">
              <a:extLst>
                <a:ext uri="{FF2B5EF4-FFF2-40B4-BE49-F238E27FC236}">
                  <a16:creationId xmlns:a16="http://schemas.microsoft.com/office/drawing/2014/main" id="{4EC6DB1D-5139-6BCD-95B4-90E7096B5490}"/>
                </a:ext>
              </a:extLst>
            </p:cNvPr>
            <p:cNvSpPr/>
            <p:nvPr/>
          </p:nvSpPr>
          <p:spPr>
            <a:xfrm rot="5400000">
              <a:off x="3466604" y="748814"/>
              <a:ext cx="1993813" cy="3274283"/>
            </a:xfrm>
            <a:prstGeom prst="bentArrow">
              <a:avLst>
                <a:gd name="adj1" fmla="val 24676"/>
                <a:gd name="adj2" fmla="val 19096"/>
                <a:gd name="adj3" fmla="val 17533"/>
                <a:gd name="adj4" fmla="val 47153"/>
              </a:avLst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: скругленные углы 11">
              <a:extLst>
                <a:ext uri="{FF2B5EF4-FFF2-40B4-BE49-F238E27FC236}">
                  <a16:creationId xmlns:a16="http://schemas.microsoft.com/office/drawing/2014/main" id="{78B3086D-3688-E6E5-2955-85762F39D9E6}"/>
                </a:ext>
              </a:extLst>
            </p:cNvPr>
            <p:cNvSpPr/>
            <p:nvPr/>
          </p:nvSpPr>
          <p:spPr>
            <a:xfrm>
              <a:off x="2799229" y="2841683"/>
              <a:ext cx="3530869" cy="1548834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0ED2C92-5702-F3ED-2AB4-4922F33D3445}"/>
                    </a:ext>
                  </a:extLst>
                </p:cNvPr>
                <p:cNvSpPr txBox="1"/>
                <p:nvPr/>
              </p:nvSpPr>
              <p:spPr>
                <a:xfrm>
                  <a:off x="3356862" y="1404503"/>
                  <a:ext cx="151528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/>
                    <a:t>fit</a:t>
                  </a:r>
                  <a:r>
                    <a:rPr lang="ru-RU" sz="2400" b="1" dirty="0"/>
                    <a:t> </a:t>
                  </a:r>
                  <a14:m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𝑹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</m:d>
                    </m:oMath>
                  </a14:m>
                  <a:endParaRPr lang="ru-RU" sz="2400" b="1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70ED2C92-5702-F3ED-2AB4-4922F33D34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56862" y="1404503"/>
                  <a:ext cx="1515286" cy="461665"/>
                </a:xfrm>
                <a:prstGeom prst="rect">
                  <a:avLst/>
                </a:prstGeom>
                <a:blipFill>
                  <a:blip r:embed="rId4"/>
                  <a:stretch>
                    <a:fillRect t="-9211" b="-3026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5E453A0-6951-EE5E-503E-7CDEDFD20CE0}"/>
                    </a:ext>
                  </a:extLst>
                </p:cNvPr>
                <p:cNvSpPr txBox="1"/>
                <p:nvPr/>
              </p:nvSpPr>
              <p:spPr>
                <a:xfrm>
                  <a:off x="2784502" y="2921195"/>
                  <a:ext cx="3539514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5E453A0-6951-EE5E-503E-7CDEDFD20CE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502" y="2921195"/>
                  <a:ext cx="3539514" cy="461665"/>
                </a:xfrm>
                <a:prstGeom prst="rect">
                  <a:avLst/>
                </a:prstGeom>
                <a:blipFill>
                  <a:blip r:embed="rId5"/>
                  <a:stretch>
                    <a:fillRect l="-345" b="-1973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DB27384-B885-8528-6F9A-A60E5F6902B8}"/>
                    </a:ext>
                  </a:extLst>
                </p:cNvPr>
                <p:cNvSpPr txBox="1"/>
                <p:nvPr/>
              </p:nvSpPr>
              <p:spPr>
                <a:xfrm>
                  <a:off x="2848676" y="3427473"/>
                  <a:ext cx="3488402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𝐌𝐦𝐚𝐱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7DB27384-B885-8528-6F9A-A60E5F6902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8676" y="3427473"/>
                  <a:ext cx="3488402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2094" b="-1973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252A6F5-861B-1959-F425-A824127E70E1}"/>
                    </a:ext>
                  </a:extLst>
                </p:cNvPr>
                <p:cNvSpPr txBox="1"/>
                <p:nvPr/>
              </p:nvSpPr>
              <p:spPr>
                <a:xfrm>
                  <a:off x="5252632" y="3876451"/>
                  <a:ext cx="1012122" cy="49481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252A6F5-861B-1959-F425-A824127E70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2632" y="3876451"/>
                  <a:ext cx="1012122" cy="494815"/>
                </a:xfrm>
                <a:prstGeom prst="rect">
                  <a:avLst/>
                </a:prstGeom>
                <a:blipFill>
                  <a:blip r:embed="rId7"/>
                  <a:stretch>
                    <a:fillRect t="-53086" r="-37349" b="-13333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Стрелка: изогнутая 16">
              <a:extLst>
                <a:ext uri="{FF2B5EF4-FFF2-40B4-BE49-F238E27FC236}">
                  <a16:creationId xmlns:a16="http://schemas.microsoft.com/office/drawing/2014/main" id="{D7DF9FF1-B382-347E-B9EB-3F3AB878EAE4}"/>
                </a:ext>
              </a:extLst>
            </p:cNvPr>
            <p:cNvSpPr/>
            <p:nvPr/>
          </p:nvSpPr>
          <p:spPr>
            <a:xfrm rot="10800000" flipH="1">
              <a:off x="3839083" y="4021375"/>
              <a:ext cx="3085489" cy="1737250"/>
            </a:xfrm>
            <a:prstGeom prst="bentArrow">
              <a:avLst>
                <a:gd name="adj1" fmla="val 29697"/>
                <a:gd name="adj2" fmla="val 26077"/>
                <a:gd name="adj3" fmla="val 41021"/>
                <a:gd name="adj4" fmla="val 52880"/>
              </a:avLst>
            </a:prstGeom>
            <a:solidFill>
              <a:schemeClr val="bg1"/>
            </a:solidFill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авая круглая скобка 17">
              <a:extLst>
                <a:ext uri="{FF2B5EF4-FFF2-40B4-BE49-F238E27FC236}">
                  <a16:creationId xmlns:a16="http://schemas.microsoft.com/office/drawing/2014/main" id="{C3071E90-734A-E025-1F91-51348D32EAC7}"/>
                </a:ext>
              </a:extLst>
            </p:cNvPr>
            <p:cNvSpPr/>
            <p:nvPr/>
          </p:nvSpPr>
          <p:spPr>
            <a:xfrm rot="5400000">
              <a:off x="4010149" y="3250711"/>
              <a:ext cx="144923" cy="1396405"/>
            </a:xfrm>
            <a:prstGeom prst="rightBracket">
              <a:avLst>
                <a:gd name="adj" fmla="val 114868"/>
              </a:avLst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52DEEE4-FFB1-CAE7-DC75-DB8EB938A358}"/>
                    </a:ext>
                  </a:extLst>
                </p:cNvPr>
                <p:cNvSpPr txBox="1"/>
                <p:nvPr/>
              </p:nvSpPr>
              <p:spPr>
                <a:xfrm>
                  <a:off x="4871108" y="5080618"/>
                  <a:ext cx="139364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/>
                    <a:t>fit </a:t>
                  </a:r>
                  <a14:m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</m:d>
                    </m:oMath>
                  </a14:m>
                  <a:endParaRPr lang="ru-RU" sz="2400" b="1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252DEEE4-FFB1-CAE7-DC75-DB8EB938A3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71108" y="5080618"/>
                  <a:ext cx="1393646" cy="461665"/>
                </a:xfrm>
                <a:prstGeom prst="rect">
                  <a:avLst/>
                </a:prstGeom>
                <a:blipFill>
                  <a:blip r:embed="rId8"/>
                  <a:stretch>
                    <a:fillRect t="-9211" b="-3026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Заголовок 1">
            <a:extLst>
              <a:ext uri="{FF2B5EF4-FFF2-40B4-BE49-F238E27FC236}">
                <a16:creationId xmlns:a16="http://schemas.microsoft.com/office/drawing/2014/main" id="{FCA38B57-F475-9847-6571-E08AB1F4E6A0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1151725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Inverse Oppenheimer-</a:t>
            </a:r>
            <a:r>
              <a:rPr lang="en-US" sz="4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Volkoff</a:t>
            </a:r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Mapping</a:t>
            </a:r>
            <a:endParaRPr lang="ru-RU" sz="4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Номер слайда 1">
            <a:extLst>
              <a:ext uri="{FF2B5EF4-FFF2-40B4-BE49-F238E27FC236}">
                <a16:creationId xmlns:a16="http://schemas.microsoft.com/office/drawing/2014/main" id="{22B202FE-8694-3BB0-9D07-C5267E1F5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A3ADBE10-8378-B20E-58C8-9425FDF4E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4A10E0C-6C42-0AA4-0478-1682ED9BDE70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4A10E0C-6C42-0AA4-0478-1682ED9BDE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9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0076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79CB9F91-EE16-96A5-1BB6-7B4942015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263" y="1341164"/>
            <a:ext cx="5068014" cy="5068014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34DBB901-D17D-C9B4-5B51-0E4896EF4D06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810705"/>
          </a:xfrm>
          <a:prstGeom prst="rect">
            <a:avLst/>
          </a:prstGeom>
          <a:solidFill>
            <a:srgbClr val="0000CC"/>
          </a:solidFill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NS Equations of State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ACB1667-569B-0C2F-6BF1-E221D39086FC}"/>
                  </a:ext>
                </a:extLst>
              </p:cNvPr>
              <p:cNvSpPr txBox="1"/>
              <p:nvPr/>
            </p:nvSpPr>
            <p:spPr>
              <a:xfrm>
                <a:off x="365414" y="6026158"/>
                <a:ext cx="3584793" cy="4700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D0D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D0D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D0D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0D0D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0D0D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sz="2400" b="1" i="1" smtClean="0">
                          <a:solidFill>
                            <a:srgbClr val="0D0D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1" i="1" smtClean="0">
                          <a:solidFill>
                            <a:srgbClr val="0D0D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𝟖</m:t>
                      </m:r>
                      <m:r>
                        <a:rPr lang="en-US" sz="2400" b="1" i="1" smtClean="0">
                          <a:solidFill>
                            <a:srgbClr val="0D0D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400" b="1" i="1" smtClean="0">
                          <a:solidFill>
                            <a:srgbClr val="0D0D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D0D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0D0D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0D0D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𝟏𝟒</m:t>
                          </m:r>
                        </m:sup>
                      </m:sSup>
                      <m:f>
                        <m:fPr>
                          <m:type m:val="lin"/>
                          <m:ctrlPr>
                            <a:rPr lang="en-US" sz="2400" b="1" i="1" smtClean="0">
                              <a:solidFill>
                                <a:srgbClr val="0D0D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1" i="0" smtClean="0">
                              <a:solidFill>
                                <a:srgbClr val="0D0D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𝐠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1" i="1" smtClean="0">
                                  <a:solidFill>
                                    <a:srgbClr val="0D0D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1" i="0" smtClean="0">
                                  <a:solidFill>
                                    <a:srgbClr val="0D0D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𝐜𝐦</m:t>
                              </m:r>
                            </m:e>
                            <m:sup>
                              <m:r>
                                <a:rPr lang="en-US" sz="2400" b="1" i="0" smtClean="0">
                                  <a:solidFill>
                                    <a:srgbClr val="0D0D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2400" dirty="0">
                  <a:solidFill>
                    <a:srgbClr val="0D0DFF"/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ACB1667-569B-0C2F-6BF1-E221D39086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414" y="6026158"/>
                <a:ext cx="3584793" cy="470000"/>
              </a:xfrm>
              <a:prstGeom prst="rect">
                <a:avLst/>
              </a:prstGeom>
              <a:blipFill>
                <a:blip r:embed="rId3"/>
                <a:stretch>
                  <a:fillRect t="-119481" r="-5102" b="-1909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3" name="Группа 102">
            <a:extLst>
              <a:ext uri="{FF2B5EF4-FFF2-40B4-BE49-F238E27FC236}">
                <a16:creationId xmlns:a16="http://schemas.microsoft.com/office/drawing/2014/main" id="{B968EC25-9627-2D4D-7BA2-0E6D2E69C6C9}"/>
              </a:ext>
            </a:extLst>
          </p:cNvPr>
          <p:cNvGrpSpPr/>
          <p:nvPr/>
        </p:nvGrpSpPr>
        <p:grpSpPr>
          <a:xfrm>
            <a:off x="-2842202" y="2175699"/>
            <a:ext cx="6506466" cy="6746336"/>
            <a:chOff x="-3126624" y="2066842"/>
            <a:chExt cx="6506466" cy="6746336"/>
          </a:xfrm>
        </p:grpSpPr>
        <p:sp>
          <p:nvSpPr>
            <p:cNvPr id="54" name="Пирог 57">
              <a:extLst>
                <a:ext uri="{FF2B5EF4-FFF2-40B4-BE49-F238E27FC236}">
                  <a16:creationId xmlns:a16="http://schemas.microsoft.com/office/drawing/2014/main" id="{9F079244-D2A6-CF19-DB78-3190969D0151}"/>
                </a:ext>
              </a:extLst>
            </p:cNvPr>
            <p:cNvSpPr/>
            <p:nvPr/>
          </p:nvSpPr>
          <p:spPr>
            <a:xfrm flipH="1">
              <a:off x="-3126624" y="2066842"/>
              <a:ext cx="6471964" cy="6746336"/>
            </a:xfrm>
            <a:prstGeom prst="pie">
              <a:avLst>
                <a:gd name="adj1" fmla="val 10806673"/>
                <a:gd name="adj2" fmla="val 16200000"/>
              </a:avLst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55" name="Пирог 58">
              <a:extLst>
                <a:ext uri="{FF2B5EF4-FFF2-40B4-BE49-F238E27FC236}">
                  <a16:creationId xmlns:a16="http://schemas.microsoft.com/office/drawing/2014/main" id="{B7B09C9E-1207-0BB2-D452-C47F0906803F}"/>
                </a:ext>
              </a:extLst>
            </p:cNvPr>
            <p:cNvSpPr/>
            <p:nvPr/>
          </p:nvSpPr>
          <p:spPr>
            <a:xfrm flipH="1">
              <a:off x="-2399092" y="2843848"/>
              <a:ext cx="5016900" cy="5182710"/>
            </a:xfrm>
            <a:prstGeom prst="pie">
              <a:avLst>
                <a:gd name="adj1" fmla="val 10797656"/>
                <a:gd name="adj2" fmla="val 16196547"/>
              </a:avLst>
            </a:prstGeom>
            <a:noFill/>
            <a:ln w="57150"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49" name="Прямоугольник 48">
              <a:extLst>
                <a:ext uri="{FF2B5EF4-FFF2-40B4-BE49-F238E27FC236}">
                  <a16:creationId xmlns:a16="http://schemas.microsoft.com/office/drawing/2014/main" id="{AB54BAA0-42CD-193D-9F55-FD4DAE77BB22}"/>
                </a:ext>
              </a:extLst>
            </p:cNvPr>
            <p:cNvSpPr/>
            <p:nvPr/>
          </p:nvSpPr>
          <p:spPr>
            <a:xfrm>
              <a:off x="150679" y="2267033"/>
              <a:ext cx="10007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Crust</a:t>
              </a:r>
              <a:endParaRPr lang="ru-RU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Прямоугольник 49">
              <a:extLst>
                <a:ext uri="{FF2B5EF4-FFF2-40B4-BE49-F238E27FC236}">
                  <a16:creationId xmlns:a16="http://schemas.microsoft.com/office/drawing/2014/main" id="{CCB13D2A-8338-33F3-69E3-A88D3C5641A3}"/>
                </a:ext>
              </a:extLst>
            </p:cNvPr>
            <p:cNvSpPr/>
            <p:nvPr/>
          </p:nvSpPr>
          <p:spPr>
            <a:xfrm>
              <a:off x="150679" y="3402357"/>
              <a:ext cx="101548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Core</a:t>
              </a:r>
              <a:endParaRPr lang="ru-RU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CBFF0824-02BF-76A7-AD4A-C5A6B0167237}"/>
                    </a:ext>
                  </a:extLst>
                </p:cNvPr>
                <p:cNvSpPr txBox="1"/>
                <p:nvPr/>
              </p:nvSpPr>
              <p:spPr>
                <a:xfrm>
                  <a:off x="1286980" y="2785437"/>
                  <a:ext cx="105830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𝒆</m:t>
                        </m:r>
                        <m:r>
                          <a:rPr lang="en-US" sz="2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𝒁</m:t>
                        </m:r>
                        <m:r>
                          <a:rPr lang="en-US" sz="2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𝒏</m:t>
                        </m:r>
                      </m:oMath>
                    </m:oMathPara>
                  </a14:m>
                  <a:endParaRPr lang="ru-RU" sz="2400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CBFF0824-02BF-76A7-AD4A-C5A6B01672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86980" y="2785437"/>
                  <a:ext cx="1058303" cy="4616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8B9E49CA-A5B4-5BA3-3426-297F181261A8}"/>
                    </a:ext>
                  </a:extLst>
                </p:cNvPr>
                <p:cNvSpPr txBox="1"/>
                <p:nvPr/>
              </p:nvSpPr>
              <p:spPr>
                <a:xfrm>
                  <a:off x="1758702" y="5506918"/>
                  <a:ext cx="1621140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D0DFF"/>
                            </a:solidFill>
                            <a:latin typeface="Cambria Math" panose="02040503050406030204" pitchFamily="18" charset="0"/>
                          </a:rPr>
                          <m:t>∼</m:t>
                        </m:r>
                        <m:r>
                          <a:rPr lang="en-US" sz="2400" b="1" i="1" smtClean="0">
                            <a:solidFill>
                              <a:srgbClr val="0D0D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  <m:r>
                          <a:rPr lang="en-US" sz="2400" b="1" i="1" smtClean="0">
                            <a:solidFill>
                              <a:srgbClr val="0D0D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2400" b="1" i="1" smtClean="0">
                            <a:solidFill>
                              <a:srgbClr val="0D0D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𝟓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0D0D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D0D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𝝆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0D0D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en-US" sz="2400" b="1" i="1" dirty="0">
                    <a:solidFill>
                      <a:srgbClr val="0D0D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8B9E49CA-A5B4-5BA3-3426-297F181261A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58702" y="5506918"/>
                  <a:ext cx="1621140" cy="461665"/>
                </a:xfrm>
                <a:prstGeom prst="rect">
                  <a:avLst/>
                </a:prstGeom>
                <a:blipFill>
                  <a:blip r:embed="rId5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6" name="Группа 85">
              <a:extLst>
                <a:ext uri="{FF2B5EF4-FFF2-40B4-BE49-F238E27FC236}">
                  <a16:creationId xmlns:a16="http://schemas.microsoft.com/office/drawing/2014/main" id="{CDB9219B-5295-4450-EA5D-697800B8FBBF}"/>
                </a:ext>
              </a:extLst>
            </p:cNvPr>
            <p:cNvGrpSpPr/>
            <p:nvPr/>
          </p:nvGrpSpPr>
          <p:grpSpPr>
            <a:xfrm>
              <a:off x="2345283" y="4163894"/>
              <a:ext cx="1026601" cy="1047203"/>
              <a:chOff x="2094669" y="3114317"/>
              <a:chExt cx="1026601" cy="1047203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1CF3122-8D4B-6FF0-8ADC-E8AEBE00E155}"/>
                  </a:ext>
                </a:extLst>
              </p:cNvPr>
              <p:cNvSpPr txBox="1"/>
              <p:nvPr/>
            </p:nvSpPr>
            <p:spPr>
              <a:xfrm>
                <a:off x="2424458" y="3453634"/>
                <a:ext cx="4572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4000" b="1" dirty="0">
                    <a:solidFill>
                      <a:srgbClr val="048104"/>
                    </a:solidFill>
                    <a:sym typeface="Wingdings 2" panose="05020102010507070707" pitchFamily="18" charset="2"/>
                  </a:rPr>
                  <a:t></a:t>
                </a:r>
                <a:endParaRPr lang="ru-RU" sz="4000" b="1" dirty="0">
                  <a:solidFill>
                    <a:srgbClr val="048104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944AC2ED-9D4C-D104-301F-7CF543475268}"/>
                      </a:ext>
                    </a:extLst>
                  </p:cNvPr>
                  <p:cNvSpPr txBox="1"/>
                  <p:nvPr/>
                </p:nvSpPr>
                <p:spPr>
                  <a:xfrm>
                    <a:off x="2094669" y="3114317"/>
                    <a:ext cx="1026601" cy="46166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</m:d>
                        </m:oMath>
                      </m:oMathPara>
                    </a14:m>
                    <a:endParaRPr lang="en-US" sz="2400" b="1" i="1" dirty="0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5" name="TextBox 84">
                    <a:extLst>
                      <a:ext uri="{FF2B5EF4-FFF2-40B4-BE49-F238E27FC236}">
                        <a16:creationId xmlns:a16="http://schemas.microsoft.com/office/drawing/2014/main" id="{944AC2ED-9D4C-D104-301F-7CF54347526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094669" y="3114317"/>
                    <a:ext cx="1026601" cy="461665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13158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81EC5BFC-6B5A-C9AC-3029-83EE410376C9}"/>
                    </a:ext>
                  </a:extLst>
                </p:cNvPr>
                <p:cNvSpPr txBox="1"/>
                <p:nvPr/>
              </p:nvSpPr>
              <p:spPr>
                <a:xfrm>
                  <a:off x="163914" y="3875171"/>
                  <a:ext cx="1165384" cy="14773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0D0DFF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en-US" sz="2400" b="1" i="1" smtClean="0">
                            <a:solidFill>
                              <a:srgbClr val="0D0D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0D0DFF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  <m:r>
                          <a:rPr lang="en-US" sz="2400" b="1" i="1" smtClean="0">
                            <a:solidFill>
                              <a:srgbClr val="0D0D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0D0DFF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  <m:r>
                          <a:rPr lang="en-US" sz="2400" b="1" i="1" smtClean="0">
                            <a:solidFill>
                              <a:srgbClr val="0D0DFF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0D0DFF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oMath>
                    </m:oMathPara>
                  </a14:m>
                  <a:endParaRPr lang="en-US" sz="2400" b="1" i="1" dirty="0">
                    <a:solidFill>
                      <a:srgbClr val="0D0DFF"/>
                    </a:solidFill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  <m:r>
                          <a:rPr lang="en-US" sz="2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𝚺</m:t>
                        </m:r>
                        <m:r>
                          <a:rPr lang="en-US" sz="24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𝚵</m:t>
                        </m:r>
                        <m:r>
                          <a:rPr lang="en-US" sz="2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</m:oMath>
                    </m:oMathPara>
                  </a14:m>
                  <a:endParaRPr lang="en-US" sz="2400" b="1" dirty="0">
                    <a:solidFill>
                      <a:srgbClr val="00B050"/>
                    </a:solidFill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  <m:r>
                          <a:rPr lang="en-US" sz="24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  <m:r>
                          <a:rPr lang="en-US" sz="24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,…</m:t>
                        </m:r>
                      </m:oMath>
                    </m:oMathPara>
                  </a14:m>
                  <a:endParaRPr lang="en-US" sz="2400" b="1" i="0" dirty="0">
                    <a:solidFill>
                      <a:schemeClr val="bg1">
                        <a:lumMod val="75000"/>
                      </a:schemeClr>
                    </a:solidFill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𝒖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oMath>
                    </m:oMathPara>
                  </a14:m>
                  <a:endParaRPr lang="en-US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81EC5BFC-6B5A-C9AC-3029-83EE410376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914" y="3875171"/>
                  <a:ext cx="1165384" cy="1477328"/>
                </a:xfrm>
                <a:prstGeom prst="rect">
                  <a:avLst/>
                </a:prstGeom>
                <a:blipFill>
                  <a:blip r:embed="rId7"/>
                  <a:stretch>
                    <a:fillRect l="-6283" r="-6283" b="-206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4" name="Группа 93">
              <a:extLst>
                <a:ext uri="{FF2B5EF4-FFF2-40B4-BE49-F238E27FC236}">
                  <a16:creationId xmlns:a16="http://schemas.microsoft.com/office/drawing/2014/main" id="{E3229A4C-481A-87DF-BEDE-5971172C9973}"/>
                </a:ext>
              </a:extLst>
            </p:cNvPr>
            <p:cNvGrpSpPr/>
            <p:nvPr/>
          </p:nvGrpSpPr>
          <p:grpSpPr>
            <a:xfrm>
              <a:off x="1477614" y="4350494"/>
              <a:ext cx="1026601" cy="995977"/>
              <a:chOff x="1452140" y="4596751"/>
              <a:chExt cx="1026601" cy="995977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6ADE775A-7E10-72AF-E28D-B90999346F46}"/>
                      </a:ext>
                    </a:extLst>
                  </p:cNvPr>
                  <p:cNvSpPr txBox="1"/>
                  <p:nvPr/>
                </p:nvSpPr>
                <p:spPr>
                  <a:xfrm>
                    <a:off x="1452140" y="4596751"/>
                    <a:ext cx="1026601" cy="46166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  <m:d>
                            <m:dPr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𝝆</m:t>
                              </m:r>
                            </m:e>
                          </m:d>
                        </m:oMath>
                      </m:oMathPara>
                    </a14:m>
                    <a:endParaRPr lang="en-US" sz="2400" b="1" i="1" dirty="0">
                      <a:solidFill>
                        <a:schemeClr val="tx1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89" name="TextBox 88">
                    <a:extLst>
                      <a:ext uri="{FF2B5EF4-FFF2-40B4-BE49-F238E27FC236}">
                        <a16:creationId xmlns:a16="http://schemas.microsoft.com/office/drawing/2014/main" id="{6ADE775A-7E10-72AF-E28D-B90999346F4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52140" y="4596751"/>
                    <a:ext cx="1026601" cy="46166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14667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67FA544A-94E1-DDB3-B4F8-8991630FB1E8}"/>
                  </a:ext>
                </a:extLst>
              </p:cNvPr>
              <p:cNvSpPr txBox="1"/>
              <p:nvPr/>
            </p:nvSpPr>
            <p:spPr>
              <a:xfrm>
                <a:off x="1733228" y="4946397"/>
                <a:ext cx="457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600" b="1" dirty="0">
                    <a:solidFill>
                      <a:srgbClr val="FF0000"/>
                    </a:solidFill>
                    <a:sym typeface="Wingdings 2" panose="05020102010507070707" pitchFamily="18" charset="2"/>
                  </a:rPr>
                  <a:t>?</a:t>
                </a:r>
                <a:endParaRPr lang="ru-RU" sz="4000" b="1" dirty="0">
                  <a:solidFill>
                    <a:srgbClr val="FF0000"/>
                  </a:solidFill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B256D90A-8DA5-1941-B798-D2965AC468A2}"/>
                  </a:ext>
                </a:extLst>
              </p:cNvPr>
              <p:cNvSpPr/>
              <p:nvPr/>
            </p:nvSpPr>
            <p:spPr>
              <a:xfrm>
                <a:off x="26572" y="776891"/>
                <a:ext cx="4648199" cy="12856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b="1" dirty="0"/>
                  <a:t>Equation of state = </a:t>
                </a:r>
                <a:r>
                  <a:rPr lang="en-US" sz="2400" b="1" dirty="0" err="1"/>
                  <a:t>EoS</a:t>
                </a:r>
                <a:endParaRPr lang="en-US" sz="2400" b="1" dirty="0"/>
              </a:p>
              <a:p>
                <a:pPr marL="169863" indent="-34290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400" b="1" i="1" dirty="0">
                    <a:solidFill>
                      <a:schemeClr val="tx1"/>
                    </a:solidFill>
                    <a:latin typeface="+mj-lt"/>
                  </a:rPr>
                  <a:t>Cold degenerate matter</a:t>
                </a:r>
                <a:br>
                  <a:rPr lang="en-US" sz="2400" b="1" i="1" dirty="0">
                    <a:solidFill>
                      <a:schemeClr val="tx1"/>
                    </a:solidFill>
                    <a:latin typeface="+mj-lt"/>
                  </a:rPr>
                </a:br>
                <a:r>
                  <a:rPr lang="ru-RU" sz="2400" b="1" i="1" dirty="0">
                    <a:solidFill>
                      <a:schemeClr val="tx1"/>
                    </a:solidFill>
                    <a:latin typeface="+mj-lt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𝑻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sup>
                    </m:sSup>
                    <m:r>
                      <a:rPr lang="en-US" sz="2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𝐊</m:t>
                    </m:r>
                  </m:oMath>
                </a14:m>
                <a:r>
                  <a:rPr lang="en-US" sz="2400" b="1" i="1" dirty="0">
                    <a:solidFill>
                      <a:schemeClr val="tx1"/>
                    </a:solidFill>
                    <a:latin typeface="+mj-lt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sub>
                    </m:sSub>
                    <m:r>
                      <a:rPr lang="en-US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sSup>
                      <m:sSupPr>
                        <m:ctrlP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p>
                    </m:sSup>
                    <m:r>
                      <a:rPr lang="en-US" sz="2400" b="1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𝐊</m:t>
                    </m:r>
                  </m:oMath>
                </a14:m>
                <a:endParaRPr lang="en-US" sz="2400" b="1" dirty="0">
                  <a:solidFill>
                    <a:schemeClr val="tx1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B256D90A-8DA5-1941-B798-D2965AC468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72" y="776891"/>
                <a:ext cx="4648199" cy="1285608"/>
              </a:xfrm>
              <a:prstGeom prst="rect">
                <a:avLst/>
              </a:prstGeom>
              <a:blipFill>
                <a:blip r:embed="rId9"/>
                <a:stretch>
                  <a:fillRect l="-1704" t="-3318" b="-104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7684E72-E785-DB00-0510-E3F557CCC092}"/>
                  </a:ext>
                </a:extLst>
              </p:cNvPr>
              <p:cNvSpPr txBox="1"/>
              <p:nvPr/>
            </p:nvSpPr>
            <p:spPr>
              <a:xfrm>
                <a:off x="4486319" y="804484"/>
                <a:ext cx="4648200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69863" indent="-342900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</m:d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</m:d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composition</m:t>
                    </m:r>
                    <m:d>
                      <m:dPr>
                        <m:ctrlP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</m:d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,…</m:t>
                    </m:r>
                  </m:oMath>
                </a14:m>
                <a:endParaRPr lang="ru-RU" sz="2400" b="1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7684E72-E785-DB00-0510-E3F557CCC0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6319" y="804484"/>
                <a:ext cx="4648200" cy="461665"/>
              </a:xfrm>
              <a:prstGeom prst="rect">
                <a:avLst/>
              </a:prstGeom>
              <a:blipFill>
                <a:blip r:embed="rId10"/>
                <a:stretch>
                  <a:fillRect l="-1837" t="-3947" b="-26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CD79ABA2-6144-CE76-D7FF-D50035CCD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5C63A5A-BB48-3874-F5C3-EB48F96E0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0D4C048-AC1F-3C10-E647-A1D02F0E8F5A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0D4C048-AC1F-3C10-E647-A1D02F0E8F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11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6436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1EF2C80-6CC6-096B-C19E-A09BDEA338A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4974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of Observations</a:t>
            </a:r>
            <a:r>
              <a:rPr lang="ru-RU" sz="4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4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endParaRPr lang="ru-RU" sz="43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5E1D3F73-5F05-D844-BB5F-DD7FCB78EC9E}"/>
              </a:ext>
            </a:extLst>
          </p:cNvPr>
          <p:cNvGrpSpPr/>
          <p:nvPr/>
        </p:nvGrpSpPr>
        <p:grpSpPr>
          <a:xfrm>
            <a:off x="4499785" y="1154785"/>
            <a:ext cx="3931232" cy="4774425"/>
            <a:chOff x="2784502" y="1130784"/>
            <a:chExt cx="3931232" cy="4774425"/>
          </a:xfrm>
        </p:grpSpPr>
        <p:sp>
          <p:nvSpPr>
            <p:cNvPr id="9" name="Стрелка: изогнутая 8">
              <a:extLst>
                <a:ext uri="{FF2B5EF4-FFF2-40B4-BE49-F238E27FC236}">
                  <a16:creationId xmlns:a16="http://schemas.microsoft.com/office/drawing/2014/main" id="{8AE9D6FF-2F0A-77F0-DA61-669C3EFF0C9B}"/>
                </a:ext>
              </a:extLst>
            </p:cNvPr>
            <p:cNvSpPr/>
            <p:nvPr/>
          </p:nvSpPr>
          <p:spPr>
            <a:xfrm rot="5400000">
              <a:off x="3313314" y="643838"/>
              <a:ext cx="2300391" cy="3274283"/>
            </a:xfrm>
            <a:prstGeom prst="bentArrow">
              <a:avLst>
                <a:gd name="adj1" fmla="val 21945"/>
                <a:gd name="adj2" fmla="val 19096"/>
                <a:gd name="adj3" fmla="val 17533"/>
                <a:gd name="adj4" fmla="val 39567"/>
              </a:avLst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: скругленные углы 9">
              <a:extLst>
                <a:ext uri="{FF2B5EF4-FFF2-40B4-BE49-F238E27FC236}">
                  <a16:creationId xmlns:a16="http://schemas.microsoft.com/office/drawing/2014/main" id="{AF7E05D1-150F-17FE-F7D0-74D68D31826D}"/>
                </a:ext>
              </a:extLst>
            </p:cNvPr>
            <p:cNvSpPr/>
            <p:nvPr/>
          </p:nvSpPr>
          <p:spPr>
            <a:xfrm>
              <a:off x="2799229" y="2988267"/>
              <a:ext cx="3530869" cy="1548834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709FE283-1795-A790-3235-7C6A29952F9B}"/>
                    </a:ext>
                  </a:extLst>
                </p:cNvPr>
                <p:cNvSpPr txBox="1"/>
                <p:nvPr/>
              </p:nvSpPr>
              <p:spPr>
                <a:xfrm>
                  <a:off x="3346918" y="1146238"/>
                  <a:ext cx="153517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/>
                    <a:t>fit</a:t>
                  </a:r>
                  <a:r>
                    <a:rPr lang="ru-RU" sz="2400" b="1" dirty="0"/>
                    <a:t> </a:t>
                  </a:r>
                  <a14:m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𝑹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</m:d>
                    </m:oMath>
                  </a14:m>
                  <a:endParaRPr lang="ru-RU" sz="2400" b="1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709FE283-1795-A790-3235-7C6A29952F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46918" y="1146238"/>
                  <a:ext cx="1535174" cy="461665"/>
                </a:xfrm>
                <a:prstGeom prst="rect">
                  <a:avLst/>
                </a:prstGeom>
                <a:blipFill>
                  <a:blip r:embed="rId2"/>
                  <a:stretch>
                    <a:fillRect t="-9211" b="-3026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86BE2AA-436D-4F35-05E3-34AB6720697F}"/>
                    </a:ext>
                  </a:extLst>
                </p:cNvPr>
                <p:cNvSpPr txBox="1"/>
                <p:nvPr/>
              </p:nvSpPr>
              <p:spPr>
                <a:xfrm>
                  <a:off x="2784502" y="3067779"/>
                  <a:ext cx="3539514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86BE2AA-436D-4F35-05E3-34AB672069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502" y="3067779"/>
                  <a:ext cx="3539514" cy="461665"/>
                </a:xfrm>
                <a:prstGeom prst="rect">
                  <a:avLst/>
                </a:prstGeom>
                <a:blipFill>
                  <a:blip r:embed="rId3"/>
                  <a:stretch>
                    <a:fillRect l="-172" b="-1973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A10FF25B-0BBE-03AF-FB9E-40C6DF08588B}"/>
                    </a:ext>
                  </a:extLst>
                </p:cNvPr>
                <p:cNvSpPr txBox="1"/>
                <p:nvPr/>
              </p:nvSpPr>
              <p:spPr>
                <a:xfrm>
                  <a:off x="2848676" y="3574057"/>
                  <a:ext cx="3488402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𝐌𝐦𝐚𝐱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A10FF25B-0BBE-03AF-FB9E-40C6DF0858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8676" y="3574057"/>
                  <a:ext cx="3488402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2273" b="-1973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AA16F1E-4C8D-713E-41F8-19FEBBCBD46F}"/>
                    </a:ext>
                  </a:extLst>
                </p:cNvPr>
                <p:cNvSpPr txBox="1"/>
                <p:nvPr/>
              </p:nvSpPr>
              <p:spPr>
                <a:xfrm>
                  <a:off x="5252632" y="4023035"/>
                  <a:ext cx="1012122" cy="49481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AA16F1E-4C8D-713E-41F8-19FEBBCBD4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2632" y="4023035"/>
                  <a:ext cx="1012122" cy="494815"/>
                </a:xfrm>
                <a:prstGeom prst="rect">
                  <a:avLst/>
                </a:prstGeom>
                <a:blipFill>
                  <a:blip r:embed="rId5"/>
                  <a:stretch>
                    <a:fillRect t="-53086" r="-37952" b="-13333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Стрелка: изогнутая 14">
              <a:extLst>
                <a:ext uri="{FF2B5EF4-FFF2-40B4-BE49-F238E27FC236}">
                  <a16:creationId xmlns:a16="http://schemas.microsoft.com/office/drawing/2014/main" id="{1FCD030C-244E-D824-273B-A67E76F1B48F}"/>
                </a:ext>
              </a:extLst>
            </p:cNvPr>
            <p:cNvSpPr/>
            <p:nvPr/>
          </p:nvSpPr>
          <p:spPr>
            <a:xfrm rot="10800000" flipH="1">
              <a:off x="3839084" y="4167959"/>
              <a:ext cx="2876650" cy="1737250"/>
            </a:xfrm>
            <a:prstGeom prst="bentArrow">
              <a:avLst>
                <a:gd name="adj1" fmla="val 29697"/>
                <a:gd name="adj2" fmla="val 26077"/>
                <a:gd name="adj3" fmla="val 41021"/>
                <a:gd name="adj4" fmla="val 52880"/>
              </a:avLst>
            </a:prstGeom>
            <a:solidFill>
              <a:schemeClr val="bg1"/>
            </a:solidFill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авая круглая скобка 15">
              <a:extLst>
                <a:ext uri="{FF2B5EF4-FFF2-40B4-BE49-F238E27FC236}">
                  <a16:creationId xmlns:a16="http://schemas.microsoft.com/office/drawing/2014/main" id="{A9E2C718-9C0D-5DF4-D77D-5AFDF804D06E}"/>
                </a:ext>
              </a:extLst>
            </p:cNvPr>
            <p:cNvSpPr/>
            <p:nvPr/>
          </p:nvSpPr>
          <p:spPr>
            <a:xfrm rot="5400000">
              <a:off x="4010149" y="3397295"/>
              <a:ext cx="144923" cy="1396405"/>
            </a:xfrm>
            <a:prstGeom prst="rightBracket">
              <a:avLst>
                <a:gd name="adj" fmla="val 114868"/>
              </a:avLst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C5E02A7-DF3B-DC26-2754-BCA3C7ADB6D7}"/>
                    </a:ext>
                  </a:extLst>
                </p:cNvPr>
                <p:cNvSpPr txBox="1"/>
                <p:nvPr/>
              </p:nvSpPr>
              <p:spPr>
                <a:xfrm>
                  <a:off x="4773560" y="5227202"/>
                  <a:ext cx="12397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/>
                    <a:t>fit</a:t>
                  </a:r>
                  <a:r>
                    <a:rPr lang="ru-RU" sz="2400" b="1" dirty="0"/>
                    <a:t> </a:t>
                  </a:r>
                  <a14:m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</m:d>
                    </m:oMath>
                  </a14:m>
                  <a:endParaRPr lang="ru-RU" sz="2400" b="1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C5E02A7-DF3B-DC26-2754-BCA3C7ADB6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3560" y="5227202"/>
                  <a:ext cx="1239738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6373" t="-9211" b="-3026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EE63D52-D587-2B55-B38B-1D5DF1DC00DB}"/>
                  </a:ext>
                </a:extLst>
              </p:cNvPr>
              <p:cNvSpPr txBox="1"/>
              <p:nvPr/>
            </p:nvSpPr>
            <p:spPr>
              <a:xfrm>
                <a:off x="216973" y="740542"/>
                <a:ext cx="38454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sz="2400" b="1" dirty="0"/>
                  <a:t> radiopulsars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EE63D52-D587-2B55-B38B-1D5DF1DC0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973" y="740542"/>
                <a:ext cx="3845485" cy="461665"/>
              </a:xfrm>
              <a:prstGeom prst="rect">
                <a:avLst/>
              </a:prstGeom>
              <a:blipFill>
                <a:blip r:embed="rId7"/>
                <a:stretch>
                  <a:fillRect l="-476"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145E0B4-CE94-D5AA-ADFD-1B2139C2483E}"/>
                  </a:ext>
                </a:extLst>
              </p:cNvPr>
              <p:cNvSpPr txBox="1"/>
              <p:nvPr/>
            </p:nvSpPr>
            <p:spPr>
              <a:xfrm>
                <a:off x="429784" y="3990455"/>
                <a:ext cx="3030125" cy="736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ru-RU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ru-RU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eqArr>
                                    <m:eqArrPr>
                                      <m:ctrlPr>
                                        <a:rPr lang="en-US" sz="2400" b="1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𝐟𝐢𝐭</m:t>
                                      </m:r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𝐨𝐟</m:t>
                                      </m:r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𝐍𝐒</m:t>
                                      </m:r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  <m:e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𝐬𝐩𝐞𝐜𝐭𝐫𝐮𝐦</m:t>
                                      </m:r>
                                    </m:e>
                                  </m:eqArr>
                                </m:e>
                              </m:box>
                            </m:e>
                          </m:d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145E0B4-CE94-D5AA-ADFD-1B2139C248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784" y="3990455"/>
                <a:ext cx="3030125" cy="7360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9D8D8B96-DD7D-46CE-AECA-0F093DC72F7B}"/>
              </a:ext>
            </a:extLst>
          </p:cNvPr>
          <p:cNvSpPr txBox="1"/>
          <p:nvPr/>
        </p:nvSpPr>
        <p:spPr>
          <a:xfrm>
            <a:off x="1489743" y="1118277"/>
            <a:ext cx="2531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PSR J1614-2230</a:t>
            </a:r>
            <a:endParaRPr lang="ru-RU" sz="24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FB0BEA9-E389-C77D-1909-9FDE6E053320}"/>
              </a:ext>
            </a:extLst>
          </p:cNvPr>
          <p:cNvSpPr txBox="1"/>
          <p:nvPr/>
        </p:nvSpPr>
        <p:spPr>
          <a:xfrm>
            <a:off x="1484356" y="1460950"/>
            <a:ext cx="2608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PSR J0348+0432</a:t>
            </a:r>
            <a:endParaRPr lang="ru-RU" sz="24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268BFA-A59C-A007-7873-4F2B82FBD4F3}"/>
              </a:ext>
            </a:extLst>
          </p:cNvPr>
          <p:cNvSpPr txBox="1"/>
          <p:nvPr/>
        </p:nvSpPr>
        <p:spPr>
          <a:xfrm>
            <a:off x="1399035" y="4648532"/>
            <a:ext cx="2608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PSR J0740+6620</a:t>
            </a:r>
            <a:endParaRPr lang="ru-RU" sz="24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2737E2-B4CA-6074-3F53-B4DE2278D9AA}"/>
              </a:ext>
            </a:extLst>
          </p:cNvPr>
          <p:cNvSpPr txBox="1"/>
          <p:nvPr/>
        </p:nvSpPr>
        <p:spPr>
          <a:xfrm>
            <a:off x="1407030" y="5281139"/>
            <a:ext cx="2608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PSR J0030+0451</a:t>
            </a:r>
            <a:endParaRPr lang="ru-RU" sz="2400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0E6A83-B740-BEE6-105D-2C13488E0052}"/>
              </a:ext>
            </a:extLst>
          </p:cNvPr>
          <p:cNvSpPr txBox="1"/>
          <p:nvPr/>
        </p:nvSpPr>
        <p:spPr>
          <a:xfrm>
            <a:off x="1395433" y="5926576"/>
            <a:ext cx="1011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Cas A</a:t>
            </a:r>
            <a:endParaRPr lang="ru-RU" sz="2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29B1858-F105-0E8B-720B-B211367B4423}"/>
                  </a:ext>
                </a:extLst>
              </p:cNvPr>
              <p:cNvSpPr txBox="1"/>
              <p:nvPr/>
            </p:nvSpPr>
            <p:spPr>
              <a:xfrm>
                <a:off x="366816" y="2287523"/>
                <a:ext cx="2693173" cy="645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i="1" dirty="0"/>
                  <a:t>GWs: </a:t>
                </a:r>
                <a14:m>
                  <m:oMath xmlns:m="http://schemas.openxmlformats.org/officeDocument/2006/math">
                    <m:r>
                      <a:rPr lang="ru-RU" sz="2400" b="1" i="0" smtClean="0">
                        <a:latin typeface="Cambria Math" panose="02040503050406030204" pitchFamily="18" charset="0"/>
                      </a:rPr>
                      <m:t>𝚲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𝑮𝑴</m:t>
                            </m:r>
                          </m:num>
                          <m:den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𝑹</m:t>
                            </m:r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ru-RU" sz="2400" b="1" i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29B1858-F105-0E8B-720B-B211367B4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816" y="2287523"/>
                <a:ext cx="2693173" cy="645048"/>
              </a:xfrm>
              <a:prstGeom prst="rect">
                <a:avLst/>
              </a:prstGeom>
              <a:blipFill>
                <a:blip r:embed="rId9"/>
                <a:stretch>
                  <a:fillRect l="-3394" b="-66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24A0E014-01C2-9833-17B9-AA052F508CE8}"/>
              </a:ext>
            </a:extLst>
          </p:cNvPr>
          <p:cNvSpPr txBox="1"/>
          <p:nvPr/>
        </p:nvSpPr>
        <p:spPr>
          <a:xfrm>
            <a:off x="1439201" y="3124840"/>
            <a:ext cx="1742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GW170817</a:t>
            </a:r>
            <a:endParaRPr lang="ru-RU" sz="2400" i="1" dirty="0"/>
          </a:p>
        </p:txBody>
      </p:sp>
      <p:sp>
        <p:nvSpPr>
          <p:cNvPr id="31" name="Правая фигурная скобка 30">
            <a:extLst>
              <a:ext uri="{FF2B5EF4-FFF2-40B4-BE49-F238E27FC236}">
                <a16:creationId xmlns:a16="http://schemas.microsoft.com/office/drawing/2014/main" id="{48458783-EBB5-0B89-636B-56875FF38A60}"/>
              </a:ext>
            </a:extLst>
          </p:cNvPr>
          <p:cNvSpPr/>
          <p:nvPr/>
        </p:nvSpPr>
        <p:spPr>
          <a:xfrm>
            <a:off x="3941946" y="869486"/>
            <a:ext cx="527459" cy="5472320"/>
          </a:xfrm>
          <a:prstGeom prst="rightBrace">
            <a:avLst>
              <a:gd name="adj1" fmla="val 50000"/>
              <a:gd name="adj2" fmla="val 10387"/>
            </a:avLst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0B23996F-ADAB-3A37-979B-B2EFD3EE1376}"/>
              </a:ext>
            </a:extLst>
          </p:cNvPr>
          <p:cNvGrpSpPr/>
          <p:nvPr/>
        </p:nvGrpSpPr>
        <p:grpSpPr>
          <a:xfrm>
            <a:off x="5580268" y="1726297"/>
            <a:ext cx="3399334" cy="1173480"/>
            <a:chOff x="5775709" y="1712337"/>
            <a:chExt cx="3399334" cy="1173480"/>
          </a:xfrm>
        </p:grpSpPr>
        <p:sp>
          <p:nvSpPr>
            <p:cNvPr id="34" name="Овал 33">
              <a:extLst>
                <a:ext uri="{FF2B5EF4-FFF2-40B4-BE49-F238E27FC236}">
                  <a16:creationId xmlns:a16="http://schemas.microsoft.com/office/drawing/2014/main" id="{D0CEA1B2-C4D2-3FAC-D574-D60F1D11EACC}"/>
                </a:ext>
              </a:extLst>
            </p:cNvPr>
            <p:cNvSpPr/>
            <p:nvPr/>
          </p:nvSpPr>
          <p:spPr>
            <a:xfrm>
              <a:off x="5775709" y="1712337"/>
              <a:ext cx="3399334" cy="117348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39A915C-DF18-4C78-E62B-B578D8ED125A}"/>
                    </a:ext>
                  </a:extLst>
                </p:cNvPr>
                <p:cNvSpPr txBox="1"/>
                <p:nvPr/>
              </p:nvSpPr>
              <p:spPr>
                <a:xfrm>
                  <a:off x="5890226" y="1958175"/>
                  <a:ext cx="310001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𝐬</m:t>
                            </m:r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oMath>
                    </m:oMathPara>
                  </a14:m>
                  <a:endParaRPr lang="ru-RU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39A915C-DF18-4C78-E62B-B578D8ED12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0226" y="1958175"/>
                  <a:ext cx="3100016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786" r="-589" b="-3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2A948DA-5AB6-E037-0D17-DD92FCDBFFC9}"/>
                    </a:ext>
                  </a:extLst>
                </p:cNvPr>
                <p:cNvSpPr txBox="1"/>
                <p:nvPr/>
              </p:nvSpPr>
              <p:spPr>
                <a:xfrm>
                  <a:off x="6463411" y="2337392"/>
                  <a:ext cx="2163046" cy="48558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sub>
                        </m:s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𝐌𝐦𝐚𝐱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2A948DA-5AB6-E037-0D17-DD92FCDBFF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3411" y="2337392"/>
                  <a:ext cx="2163046" cy="485582"/>
                </a:xfrm>
                <a:prstGeom prst="rect">
                  <a:avLst/>
                </a:prstGeom>
                <a:blipFill>
                  <a:blip r:embed="rId11"/>
                  <a:stretch>
                    <a:fillRect t="-54430" b="-13924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65ECD84B-BE3C-4EFD-F5EE-5BF1404BFCC3}"/>
              </a:ext>
            </a:extLst>
          </p:cNvPr>
          <p:cNvSpPr txBox="1"/>
          <p:nvPr/>
        </p:nvSpPr>
        <p:spPr>
          <a:xfrm>
            <a:off x="8387807" y="4893088"/>
            <a:ext cx="7024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>
                <a:solidFill>
                  <a:srgbClr val="00B050"/>
                </a:solidFill>
              </a:rPr>
              <a:t>?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E1FC519-556F-A5A8-D1C2-488CE626E3C3}"/>
              </a:ext>
            </a:extLst>
          </p:cNvPr>
          <p:cNvSpPr txBox="1"/>
          <p:nvPr/>
        </p:nvSpPr>
        <p:spPr>
          <a:xfrm>
            <a:off x="1778374" y="2829879"/>
            <a:ext cx="2339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Yagi &amp; Younes’13,’16</a:t>
            </a:r>
            <a:endParaRPr lang="ru-RU" dirty="0"/>
          </a:p>
        </p:txBody>
      </p: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203DB36F-EFF0-7021-067C-2907ED726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A7580127-855F-1EBA-31FA-55DCA2FD0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C730FA-E2E3-7461-2083-95FABA081199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C730FA-E2E3-7461-2083-95FABA081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12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7D7B50BD-C15D-1D12-E4E6-A58690477586}"/>
              </a:ext>
            </a:extLst>
          </p:cNvPr>
          <p:cNvSpPr txBox="1"/>
          <p:nvPr/>
        </p:nvSpPr>
        <p:spPr>
          <a:xfrm>
            <a:off x="2702127" y="1815896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Fonseca+’21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7EFCF3-8E81-4333-B3E2-8F76B15D1ED7}"/>
              </a:ext>
            </a:extLst>
          </p:cNvPr>
          <p:cNvSpPr txBox="1"/>
          <p:nvPr/>
        </p:nvSpPr>
        <p:spPr>
          <a:xfrm>
            <a:off x="788090" y="1820469"/>
            <a:ext cx="205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Arzoumanian+’18;</a:t>
            </a:r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5E5BEA-7943-0579-4568-C0539EA377F8}"/>
              </a:ext>
            </a:extLst>
          </p:cNvPr>
          <p:cNvSpPr txBox="1"/>
          <p:nvPr/>
        </p:nvSpPr>
        <p:spPr>
          <a:xfrm>
            <a:off x="1775700" y="3450974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Abbot+’18</a:t>
            </a:r>
            <a:endParaRPr lang="ru-RU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FD98A16-298E-46AD-0256-627C8D241F00}"/>
              </a:ext>
            </a:extLst>
          </p:cNvPr>
          <p:cNvSpPr txBox="1"/>
          <p:nvPr/>
        </p:nvSpPr>
        <p:spPr>
          <a:xfrm>
            <a:off x="1634636" y="499279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Miller+’19; Riley+’19</a:t>
            </a:r>
            <a:endParaRPr lang="ru-RU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7115C25-3E67-8B2F-E9AE-F6E785CB7183}"/>
              </a:ext>
            </a:extLst>
          </p:cNvPr>
          <p:cNvSpPr txBox="1"/>
          <p:nvPr/>
        </p:nvSpPr>
        <p:spPr>
          <a:xfrm>
            <a:off x="1644412" y="5617316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Miller+’21; Riley+’21</a:t>
            </a:r>
            <a:endParaRPr lang="ru-RU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698F7D6-8809-0EE8-A786-59C00C5B1B06}"/>
              </a:ext>
            </a:extLst>
          </p:cNvPr>
          <p:cNvSpPr txBox="1"/>
          <p:nvPr/>
        </p:nvSpPr>
        <p:spPr>
          <a:xfrm>
            <a:off x="2340579" y="5991350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Shternin+’23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5297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80D7487-BBD7-FF48-BD13-BCAA00100BC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4974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of Observations: Results</a:t>
            </a:r>
            <a:endParaRPr lang="ru-RU" sz="4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Группа 59">
            <a:extLst>
              <a:ext uri="{FF2B5EF4-FFF2-40B4-BE49-F238E27FC236}">
                <a16:creationId xmlns:a16="http://schemas.microsoft.com/office/drawing/2014/main" id="{E0435381-9A56-849D-10E5-1CF2CE779666}"/>
              </a:ext>
            </a:extLst>
          </p:cNvPr>
          <p:cNvGrpSpPr/>
          <p:nvPr/>
        </p:nvGrpSpPr>
        <p:grpSpPr>
          <a:xfrm>
            <a:off x="49984" y="1119046"/>
            <a:ext cx="4497544" cy="4443986"/>
            <a:chOff x="49984" y="1440128"/>
            <a:chExt cx="4497544" cy="4443986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5874D4C4-68D4-9872-9D7B-D5D7CE4A2C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984" y="1440128"/>
              <a:ext cx="4443986" cy="444398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FFDFB2C-10E9-84FC-2CBE-03994AB38699}"/>
                </a:ext>
              </a:extLst>
            </p:cNvPr>
            <p:cNvSpPr txBox="1"/>
            <p:nvPr/>
          </p:nvSpPr>
          <p:spPr>
            <a:xfrm>
              <a:off x="3231168" y="274644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9900"/>
                  </a:solidFill>
                </a:rPr>
                <a:t>0740</a:t>
              </a:r>
              <a:endParaRPr lang="ru-RU" b="1" dirty="0">
                <a:solidFill>
                  <a:srgbClr val="FF99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45AEEF5-6B51-C3BA-9414-31C0862A7CDA}"/>
                </a:ext>
              </a:extLst>
            </p:cNvPr>
            <p:cNvSpPr txBox="1"/>
            <p:nvPr/>
          </p:nvSpPr>
          <p:spPr>
            <a:xfrm rot="19847650">
              <a:off x="3031950" y="4024762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0030</a:t>
              </a:r>
              <a:endParaRPr lang="ru-RU" b="1" dirty="0">
                <a:solidFill>
                  <a:srgbClr val="0000FF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B15D924-4237-08AA-8853-5AC10BDE40BD}"/>
                </a:ext>
              </a:extLst>
            </p:cNvPr>
            <p:cNvSpPr txBox="1"/>
            <p:nvPr/>
          </p:nvSpPr>
          <p:spPr>
            <a:xfrm>
              <a:off x="3513745" y="4741253"/>
              <a:ext cx="830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Cas A</a:t>
              </a:r>
              <a:endParaRPr lang="ru-RU" b="1" dirty="0">
                <a:solidFill>
                  <a:srgbClr val="00B05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6D3AE9-BE3B-F232-667A-EE46B7E80BDE}"/>
                </a:ext>
              </a:extLst>
            </p:cNvPr>
            <p:cNvSpPr txBox="1"/>
            <p:nvPr/>
          </p:nvSpPr>
          <p:spPr>
            <a:xfrm>
              <a:off x="1500766" y="4122242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FF"/>
                  </a:solidFill>
                </a:rPr>
                <a:t>GW</a:t>
              </a:r>
              <a:endParaRPr lang="ru-RU" b="1" dirty="0">
                <a:solidFill>
                  <a:srgbClr val="FF00FF"/>
                </a:solidFill>
              </a:endParaRPr>
            </a:p>
          </p:txBody>
        </p:sp>
        <p:cxnSp>
          <p:nvCxnSpPr>
            <p:cNvPr id="17" name="Прямая соединительная линия 16">
              <a:extLst>
                <a:ext uri="{FF2B5EF4-FFF2-40B4-BE49-F238E27FC236}">
                  <a16:creationId xmlns:a16="http://schemas.microsoft.com/office/drawing/2014/main" id="{76923712-A27D-8C1D-6DB7-62373CA9BD3B}"/>
                </a:ext>
              </a:extLst>
            </p:cNvPr>
            <p:cNvCxnSpPr>
              <a:cxnSpLocks/>
            </p:cNvCxnSpPr>
            <p:nvPr/>
          </p:nvCxnSpPr>
          <p:spPr>
            <a:xfrm>
              <a:off x="3441998" y="1947464"/>
              <a:ext cx="35452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>
              <a:extLst>
                <a:ext uri="{FF2B5EF4-FFF2-40B4-BE49-F238E27FC236}">
                  <a16:creationId xmlns:a16="http://schemas.microsoft.com/office/drawing/2014/main" id="{299EE004-CF64-15E7-A186-E3F424042797}"/>
                </a:ext>
              </a:extLst>
            </p:cNvPr>
            <p:cNvCxnSpPr>
              <a:cxnSpLocks/>
            </p:cNvCxnSpPr>
            <p:nvPr/>
          </p:nvCxnSpPr>
          <p:spPr>
            <a:xfrm>
              <a:off x="3441998" y="2260406"/>
              <a:ext cx="354525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F3599F8-64FA-20E8-A002-1EAD52F6E672}"/>
                </a:ext>
              </a:extLst>
            </p:cNvPr>
            <p:cNvSpPr txBox="1"/>
            <p:nvPr/>
          </p:nvSpPr>
          <p:spPr>
            <a:xfrm>
              <a:off x="3775195" y="175643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/>
                <a:t>68%</a:t>
              </a:r>
              <a:endParaRPr lang="ru-RU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3F50DBF-90D6-D59C-FE4D-56BEF07AB6ED}"/>
                </a:ext>
              </a:extLst>
            </p:cNvPr>
            <p:cNvSpPr txBox="1"/>
            <p:nvPr/>
          </p:nvSpPr>
          <p:spPr>
            <a:xfrm>
              <a:off x="3775194" y="207659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/>
                <a:t>90%</a:t>
              </a:r>
              <a:endParaRPr lang="ru-RU" b="1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A0A3852-0C3D-4D7E-3463-8D815011CAA9}"/>
                </a:ext>
              </a:extLst>
            </p:cNvPr>
            <p:cNvSpPr txBox="1"/>
            <p:nvPr/>
          </p:nvSpPr>
          <p:spPr>
            <a:xfrm>
              <a:off x="3775194" y="346436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00FFFF"/>
                  </a:solidFill>
                </a:rPr>
                <a:t>1614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900B493-4022-7DA3-38D2-BE82E5577064}"/>
                </a:ext>
              </a:extLst>
            </p:cNvPr>
            <p:cNvSpPr txBox="1"/>
            <p:nvPr/>
          </p:nvSpPr>
          <p:spPr>
            <a:xfrm>
              <a:off x="3849901" y="3013413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797FF"/>
                  </a:solidFill>
                </a:rPr>
                <a:t>0348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FBDE4CD-4C75-86C2-CF0A-4044451D3572}"/>
                  </a:ext>
                </a:extLst>
              </p:cNvPr>
              <p:cNvSpPr txBox="1"/>
              <p:nvPr/>
            </p:nvSpPr>
            <p:spPr>
              <a:xfrm>
                <a:off x="2612677" y="714651"/>
                <a:ext cx="10220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FBDE4CD-4C75-86C2-CF0A-4044451D3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677" y="714651"/>
                <a:ext cx="1022011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Прямая со стрелкой 52">
            <a:extLst>
              <a:ext uri="{FF2B5EF4-FFF2-40B4-BE49-F238E27FC236}">
                <a16:creationId xmlns:a16="http://schemas.microsoft.com/office/drawing/2014/main" id="{37BA8E55-2D1B-29E7-47F0-0F5A328C2377}"/>
              </a:ext>
            </a:extLst>
          </p:cNvPr>
          <p:cNvCxnSpPr>
            <a:cxnSpLocks/>
          </p:cNvCxnSpPr>
          <p:nvPr/>
        </p:nvCxnSpPr>
        <p:spPr>
          <a:xfrm flipH="1">
            <a:off x="2766261" y="1144745"/>
            <a:ext cx="186344" cy="98679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F1421EBB-2900-50A5-C7B7-267434853B6B}"/>
              </a:ext>
            </a:extLst>
          </p:cNvPr>
          <p:cNvGrpSpPr/>
          <p:nvPr/>
        </p:nvGrpSpPr>
        <p:grpSpPr>
          <a:xfrm>
            <a:off x="4651152" y="1119046"/>
            <a:ext cx="4443986" cy="4443986"/>
            <a:chOff x="4651152" y="1119046"/>
            <a:chExt cx="4443986" cy="4443986"/>
          </a:xfrm>
        </p:grpSpPr>
        <p:pic>
          <p:nvPicPr>
            <p:cNvPr id="10" name="Рисунок 9">
              <a:extLst>
                <a:ext uri="{FF2B5EF4-FFF2-40B4-BE49-F238E27FC236}">
                  <a16:creationId xmlns:a16="http://schemas.microsoft.com/office/drawing/2014/main" id="{C4961C11-5FA8-8C5D-C406-321A2F9D4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51152" y="1119046"/>
              <a:ext cx="4443986" cy="444398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B08C4E75-0744-EB0F-AF5D-3E1904358B95}"/>
                    </a:ext>
                  </a:extLst>
                </p:cNvPr>
                <p:cNvSpPr txBox="1"/>
                <p:nvPr/>
              </p:nvSpPr>
              <p:spPr>
                <a:xfrm>
                  <a:off x="5318682" y="1320588"/>
                  <a:ext cx="195483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𝝆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oMath>
                    </m:oMathPara>
                  </a14:m>
                  <a:endParaRPr lang="ru-RU" sz="2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B08C4E75-0744-EB0F-AF5D-3E1904358B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8682" y="1320588"/>
                  <a:ext cx="1954831" cy="461665"/>
                </a:xfrm>
                <a:prstGeom prst="rect">
                  <a:avLst/>
                </a:prstGeom>
                <a:blipFill>
                  <a:blip r:embed="rId7"/>
                  <a:stretch>
                    <a:fillRect b="-14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4" name="Прямая со стрелкой 43">
              <a:extLst>
                <a:ext uri="{FF2B5EF4-FFF2-40B4-BE49-F238E27FC236}">
                  <a16:creationId xmlns:a16="http://schemas.microsoft.com/office/drawing/2014/main" id="{6B0297DC-AA56-EF7B-B896-3C71BDC304C3}"/>
                </a:ext>
              </a:extLst>
            </p:cNvPr>
            <p:cNvCxnSpPr>
              <a:cxnSpLocks/>
            </p:cNvCxnSpPr>
            <p:nvPr/>
          </p:nvCxnSpPr>
          <p:spPr>
            <a:xfrm>
              <a:off x="6754761" y="1782253"/>
              <a:ext cx="462471" cy="34928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 стрелкой 50">
              <a:extLst>
                <a:ext uri="{FF2B5EF4-FFF2-40B4-BE49-F238E27FC236}">
                  <a16:creationId xmlns:a16="http://schemas.microsoft.com/office/drawing/2014/main" id="{E5D0691C-7732-1FDA-CAFC-E07DE2E7F861}"/>
                </a:ext>
              </a:extLst>
            </p:cNvPr>
            <p:cNvCxnSpPr>
              <a:cxnSpLocks/>
            </p:cNvCxnSpPr>
            <p:nvPr/>
          </p:nvCxnSpPr>
          <p:spPr>
            <a:xfrm>
              <a:off x="5825613" y="3556953"/>
              <a:ext cx="0" cy="43085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E54F5675-4442-DC4C-8F46-F588F81D309F}"/>
                    </a:ext>
                  </a:extLst>
                </p:cNvPr>
                <p:cNvSpPr txBox="1"/>
                <p:nvPr/>
              </p:nvSpPr>
              <p:spPr>
                <a:xfrm>
                  <a:off x="5485693" y="3198167"/>
                  <a:ext cx="92743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d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E54F5675-4442-DC4C-8F46-F588F81D309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5693" y="3198167"/>
                  <a:ext cx="927433" cy="461665"/>
                </a:xfrm>
                <a:prstGeom prst="rect">
                  <a:avLst/>
                </a:prstGeom>
                <a:blipFill>
                  <a:blip r:embed="rId8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E799D88-D210-A5F6-7A47-DCBBA5E79EE2}"/>
                  </a:ext>
                </a:extLst>
              </p:cNvPr>
              <p:cNvSpPr txBox="1"/>
              <p:nvPr/>
            </p:nvSpPr>
            <p:spPr>
              <a:xfrm>
                <a:off x="138463" y="673447"/>
                <a:ext cx="224176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𝐌𝐦𝐚𝐱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E799D88-D210-A5F6-7A47-DCBBA5E79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63" y="673447"/>
                <a:ext cx="2241768" cy="461665"/>
              </a:xfrm>
              <a:prstGeom prst="rect">
                <a:avLst/>
              </a:prstGeom>
              <a:blipFill>
                <a:blip r:embed="rId9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D26F1ED0-B446-BD0C-E679-1F72B573768A}"/>
              </a:ext>
            </a:extLst>
          </p:cNvPr>
          <p:cNvCxnSpPr>
            <a:cxnSpLocks/>
          </p:cNvCxnSpPr>
          <p:nvPr/>
        </p:nvCxnSpPr>
        <p:spPr>
          <a:xfrm>
            <a:off x="1463895" y="1114256"/>
            <a:ext cx="593545" cy="110173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EE4B99E8-65DD-A565-9D40-81779330A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A74A6B10-A083-D648-4A94-DA69F23B5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1AB963-3D45-EE56-704F-E2BAD2EA3CA5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1AB963-3D45-EE56-704F-E2BAD2EA3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10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9411FED-5679-5442-29CC-AA2054640A94}"/>
                  </a:ext>
                </a:extLst>
              </p:cNvPr>
              <p:cNvSpPr txBox="1"/>
              <p:nvPr/>
            </p:nvSpPr>
            <p:spPr>
              <a:xfrm>
                <a:off x="147253" y="5992565"/>
                <a:ext cx="3035703" cy="4945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sub>
                        <m:sup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bSup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𝐤𝐦</m:t>
                      </m:r>
                    </m:oMath>
                  </m:oMathPara>
                </a14:m>
                <a:endParaRPr lang="ru-RU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9411FED-5679-5442-29CC-AA2054640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253" y="5992565"/>
                <a:ext cx="3035703" cy="49455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3113863-0F6B-7189-EAC3-8BBCC144834D}"/>
                  </a:ext>
                </a:extLst>
              </p:cNvPr>
              <p:cNvSpPr txBox="1"/>
              <p:nvPr/>
            </p:nvSpPr>
            <p:spPr>
              <a:xfrm>
                <a:off x="75276" y="5531665"/>
                <a:ext cx="3285708" cy="511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𝟐𝟗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sub>
                        <m:sup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sup>
                      </m:sSubSup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3113863-0F6B-7189-EAC3-8BBCC14483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76" y="5531665"/>
                <a:ext cx="3285708" cy="51155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9D2163A-98DA-30F5-6FEC-ABAAFA06368E}"/>
                  </a:ext>
                </a:extLst>
              </p:cNvPr>
              <p:cNvSpPr txBox="1"/>
              <p:nvPr/>
            </p:nvSpPr>
            <p:spPr>
              <a:xfrm>
                <a:off x="6207300" y="5564387"/>
                <a:ext cx="3022751" cy="489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bSup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9D2163A-98DA-30F5-6FEC-ABAAFA0636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300" y="5564387"/>
                <a:ext cx="3022751" cy="48910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BF4956D-480F-6E7C-3B88-78F3B91EB9A0}"/>
                  </a:ext>
                </a:extLst>
              </p:cNvPr>
              <p:cNvSpPr txBox="1"/>
              <p:nvPr/>
            </p:nvSpPr>
            <p:spPr>
              <a:xfrm>
                <a:off x="6235877" y="5997682"/>
                <a:ext cx="2699008" cy="4892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</m:sub>
                        <m:sup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bSup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BF4956D-480F-6E7C-3B88-78F3B91EB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5877" y="5997682"/>
                <a:ext cx="2699008" cy="489236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764EEEB4-20C8-EDC3-94DB-38A4E08AB4B6}"/>
              </a:ext>
            </a:extLst>
          </p:cNvPr>
          <p:cNvGrpSpPr/>
          <p:nvPr/>
        </p:nvGrpSpPr>
        <p:grpSpPr>
          <a:xfrm>
            <a:off x="3867135" y="744924"/>
            <a:ext cx="4832256" cy="369332"/>
            <a:chOff x="4041590" y="758003"/>
            <a:chExt cx="4832256" cy="3693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64E280A-D158-DE6D-2D39-55DBBA9F2F82}"/>
                    </a:ext>
                  </a:extLst>
                </p:cNvPr>
                <p:cNvSpPr txBox="1"/>
                <p:nvPr/>
              </p:nvSpPr>
              <p:spPr>
                <a:xfrm>
                  <a:off x="4651152" y="758003"/>
                  <a:ext cx="422269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𝐬</m:t>
                            </m:r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  <m:d>
                          <m:d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</m:d>
                      </m:oMath>
                    </m:oMathPara>
                  </a14:m>
                  <a:endParaRPr lang="ru-RU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64E280A-D158-DE6D-2D39-55DBBA9F2F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1152" y="758003"/>
                  <a:ext cx="4222694" cy="369332"/>
                </a:xfrm>
                <a:prstGeom prst="rect">
                  <a:avLst/>
                </a:prstGeom>
                <a:blipFill>
                  <a:blip r:embed="rId15"/>
                  <a:stretch>
                    <a:fillRect l="-433" b="-2950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527950F9-8210-261B-4197-928F8D59E331}"/>
                </a:ext>
              </a:extLst>
            </p:cNvPr>
            <p:cNvSpPr/>
            <p:nvPr/>
          </p:nvSpPr>
          <p:spPr>
            <a:xfrm>
              <a:off x="4041590" y="816678"/>
              <a:ext cx="523901" cy="298516"/>
            </a:xfrm>
            <a:prstGeom prst="rect">
              <a:avLst/>
            </a:prstGeom>
            <a:solidFill>
              <a:srgbClr val="FF9B9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ACF0FB9-BE05-D413-9771-969A3472AB3E}"/>
                  </a:ext>
                </a:extLst>
              </p:cNvPr>
              <p:cNvSpPr txBox="1"/>
              <p:nvPr/>
            </p:nvSpPr>
            <p:spPr>
              <a:xfrm>
                <a:off x="3286421" y="5791578"/>
                <a:ext cx="2916439" cy="5138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𝟒</m:t>
                          </m:r>
                        </m:e>
                        <m:sub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𝟔</m:t>
                          </m:r>
                        </m:sub>
                        <m:sup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𝟕</m:t>
                          </m:r>
                        </m:sup>
                      </m:sSubSup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𝐤𝐦</m:t>
                      </m:r>
                    </m:oMath>
                  </m:oMathPara>
                </a14:m>
                <a:endParaRPr lang="ru-RU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ACF0FB9-BE05-D413-9771-969A3472AB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6421" y="5791578"/>
                <a:ext cx="2916439" cy="51385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53585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1EF2C80-6CC6-096B-C19E-A09BDEA338A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4974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More Observations</a:t>
            </a:r>
            <a:endParaRPr lang="ru-RU" sz="43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5E1D3F73-5F05-D844-BB5F-DD7FCB78EC9E}"/>
              </a:ext>
            </a:extLst>
          </p:cNvPr>
          <p:cNvGrpSpPr/>
          <p:nvPr/>
        </p:nvGrpSpPr>
        <p:grpSpPr>
          <a:xfrm>
            <a:off x="5089720" y="1154785"/>
            <a:ext cx="3552576" cy="4774425"/>
            <a:chOff x="2784502" y="1130784"/>
            <a:chExt cx="3552576" cy="4774425"/>
          </a:xfrm>
        </p:grpSpPr>
        <p:sp>
          <p:nvSpPr>
            <p:cNvPr id="9" name="Стрелка: изогнутая 8">
              <a:extLst>
                <a:ext uri="{FF2B5EF4-FFF2-40B4-BE49-F238E27FC236}">
                  <a16:creationId xmlns:a16="http://schemas.microsoft.com/office/drawing/2014/main" id="{8AE9D6FF-2F0A-77F0-DA61-669C3EFF0C9B}"/>
                </a:ext>
              </a:extLst>
            </p:cNvPr>
            <p:cNvSpPr/>
            <p:nvPr/>
          </p:nvSpPr>
          <p:spPr>
            <a:xfrm rot="5400000">
              <a:off x="3313314" y="643838"/>
              <a:ext cx="2300391" cy="3274283"/>
            </a:xfrm>
            <a:prstGeom prst="bentArrow">
              <a:avLst>
                <a:gd name="adj1" fmla="val 21945"/>
                <a:gd name="adj2" fmla="val 19096"/>
                <a:gd name="adj3" fmla="val 17533"/>
                <a:gd name="adj4" fmla="val 39567"/>
              </a:avLst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: скругленные углы 9">
              <a:extLst>
                <a:ext uri="{FF2B5EF4-FFF2-40B4-BE49-F238E27FC236}">
                  <a16:creationId xmlns:a16="http://schemas.microsoft.com/office/drawing/2014/main" id="{AF7E05D1-150F-17FE-F7D0-74D68D31826D}"/>
                </a:ext>
              </a:extLst>
            </p:cNvPr>
            <p:cNvSpPr/>
            <p:nvPr/>
          </p:nvSpPr>
          <p:spPr>
            <a:xfrm>
              <a:off x="2799229" y="2988267"/>
              <a:ext cx="3530869" cy="1548834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709FE283-1795-A790-3235-7C6A29952F9B}"/>
                    </a:ext>
                  </a:extLst>
                </p:cNvPr>
                <p:cNvSpPr txBox="1"/>
                <p:nvPr/>
              </p:nvSpPr>
              <p:spPr>
                <a:xfrm>
                  <a:off x="3346918" y="1146238"/>
                  <a:ext cx="153517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/>
                    <a:t>fit</a:t>
                  </a:r>
                  <a:r>
                    <a:rPr lang="ru-RU" sz="2400" b="1" dirty="0"/>
                    <a:t> </a:t>
                  </a:r>
                  <a14:m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𝑹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</m:d>
                    </m:oMath>
                  </a14:m>
                  <a:endParaRPr lang="ru-RU" sz="2400" b="1" dirty="0"/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709FE283-1795-A790-3235-7C6A29952F9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46918" y="1146238"/>
                  <a:ext cx="1535174" cy="461665"/>
                </a:xfrm>
                <a:prstGeom prst="rect">
                  <a:avLst/>
                </a:prstGeom>
                <a:blipFill>
                  <a:blip r:embed="rId2"/>
                  <a:stretch>
                    <a:fillRect t="-9211" b="-3026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86BE2AA-436D-4F35-05E3-34AB6720697F}"/>
                    </a:ext>
                  </a:extLst>
                </p:cNvPr>
                <p:cNvSpPr txBox="1"/>
                <p:nvPr/>
              </p:nvSpPr>
              <p:spPr>
                <a:xfrm>
                  <a:off x="2784502" y="3067779"/>
                  <a:ext cx="3539514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286BE2AA-436D-4F35-05E3-34AB672069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4502" y="3067779"/>
                  <a:ext cx="3539514" cy="461665"/>
                </a:xfrm>
                <a:prstGeom prst="rect">
                  <a:avLst/>
                </a:prstGeom>
                <a:blipFill>
                  <a:blip r:embed="rId3"/>
                  <a:stretch>
                    <a:fillRect l="-172" b="-1973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A10FF25B-0BBE-03AF-FB9E-40C6DF08588B}"/>
                    </a:ext>
                  </a:extLst>
                </p:cNvPr>
                <p:cNvSpPr txBox="1"/>
                <p:nvPr/>
              </p:nvSpPr>
              <p:spPr>
                <a:xfrm>
                  <a:off x="2848676" y="3574057"/>
                  <a:ext cx="3488402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𝐌𝐦𝐚𝐱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A10FF25B-0BBE-03AF-FB9E-40C6DF0858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8676" y="3574057"/>
                  <a:ext cx="3488402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2273" b="-1973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AA16F1E-4C8D-713E-41F8-19FEBBCBD46F}"/>
                    </a:ext>
                  </a:extLst>
                </p:cNvPr>
                <p:cNvSpPr txBox="1"/>
                <p:nvPr/>
              </p:nvSpPr>
              <p:spPr>
                <a:xfrm>
                  <a:off x="5252632" y="4023035"/>
                  <a:ext cx="1012122" cy="49481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sz="24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AA16F1E-4C8D-713E-41F8-19FEBBCBD4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2632" y="4023035"/>
                  <a:ext cx="1012122" cy="494815"/>
                </a:xfrm>
                <a:prstGeom prst="rect">
                  <a:avLst/>
                </a:prstGeom>
                <a:blipFill>
                  <a:blip r:embed="rId5"/>
                  <a:stretch>
                    <a:fillRect t="-53086" r="-37952" b="-13333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Стрелка: изогнутая 14">
              <a:extLst>
                <a:ext uri="{FF2B5EF4-FFF2-40B4-BE49-F238E27FC236}">
                  <a16:creationId xmlns:a16="http://schemas.microsoft.com/office/drawing/2014/main" id="{1FCD030C-244E-D824-273B-A67E76F1B48F}"/>
                </a:ext>
              </a:extLst>
            </p:cNvPr>
            <p:cNvSpPr/>
            <p:nvPr/>
          </p:nvSpPr>
          <p:spPr>
            <a:xfrm rot="10800000" flipH="1">
              <a:off x="3839084" y="4167959"/>
              <a:ext cx="2425670" cy="1737250"/>
            </a:xfrm>
            <a:prstGeom prst="bentArrow">
              <a:avLst>
                <a:gd name="adj1" fmla="val 29697"/>
                <a:gd name="adj2" fmla="val 26077"/>
                <a:gd name="adj3" fmla="val 41021"/>
                <a:gd name="adj4" fmla="val 52880"/>
              </a:avLst>
            </a:prstGeom>
            <a:solidFill>
              <a:schemeClr val="bg1"/>
            </a:solidFill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авая круглая скобка 15">
              <a:extLst>
                <a:ext uri="{FF2B5EF4-FFF2-40B4-BE49-F238E27FC236}">
                  <a16:creationId xmlns:a16="http://schemas.microsoft.com/office/drawing/2014/main" id="{A9E2C718-9C0D-5DF4-D77D-5AFDF804D06E}"/>
                </a:ext>
              </a:extLst>
            </p:cNvPr>
            <p:cNvSpPr/>
            <p:nvPr/>
          </p:nvSpPr>
          <p:spPr>
            <a:xfrm rot="5400000">
              <a:off x="4010149" y="3397295"/>
              <a:ext cx="144923" cy="1396405"/>
            </a:xfrm>
            <a:prstGeom prst="rightBracket">
              <a:avLst>
                <a:gd name="adj" fmla="val 114868"/>
              </a:avLst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C5E02A7-DF3B-DC26-2754-BCA3C7ADB6D7}"/>
                    </a:ext>
                  </a:extLst>
                </p:cNvPr>
                <p:cNvSpPr txBox="1"/>
                <p:nvPr/>
              </p:nvSpPr>
              <p:spPr>
                <a:xfrm>
                  <a:off x="4773560" y="5227202"/>
                  <a:ext cx="12397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b="1" dirty="0"/>
                    <a:t>fit</a:t>
                  </a:r>
                  <a:r>
                    <a:rPr lang="ru-RU" sz="2400" b="1" dirty="0"/>
                    <a:t> </a:t>
                  </a:r>
                  <a14:m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</m:d>
                    </m:oMath>
                  </a14:m>
                  <a:endParaRPr lang="ru-RU" sz="2400" b="1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C5E02A7-DF3B-DC26-2754-BCA3C7ADB6D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3560" y="5227202"/>
                  <a:ext cx="1239738" cy="461665"/>
                </a:xfrm>
                <a:prstGeom prst="rect">
                  <a:avLst/>
                </a:prstGeom>
                <a:blipFill>
                  <a:blip r:embed="rId6"/>
                  <a:stretch>
                    <a:fillRect l="-6373" t="-9211" b="-3026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EE63D52-D587-2B55-B38B-1D5DF1DC00DB}"/>
                  </a:ext>
                </a:extLst>
              </p:cNvPr>
              <p:cNvSpPr txBox="1"/>
              <p:nvPr/>
            </p:nvSpPr>
            <p:spPr>
              <a:xfrm>
                <a:off x="216973" y="740542"/>
                <a:ext cx="38454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sz="2400" b="1" i="0" smtClean="0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sz="2400" b="1" dirty="0"/>
                  <a:t> </a:t>
                </a:r>
                <a:r>
                  <a:rPr lang="en-US" sz="2400" b="1" dirty="0" err="1"/>
                  <a:t>radiopulsars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EE63D52-D587-2B55-B38B-1D5DF1DC0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973" y="740542"/>
                <a:ext cx="3845485" cy="461665"/>
              </a:xfrm>
              <a:prstGeom prst="rect">
                <a:avLst/>
              </a:prstGeom>
              <a:blipFill>
                <a:blip r:embed="rId7"/>
                <a:stretch>
                  <a:fillRect l="-476"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145E0B4-CE94-D5AA-ADFD-1B2139C2483E}"/>
                  </a:ext>
                </a:extLst>
              </p:cNvPr>
              <p:cNvSpPr txBox="1"/>
              <p:nvPr/>
            </p:nvSpPr>
            <p:spPr>
              <a:xfrm>
                <a:off x="201182" y="4152686"/>
                <a:ext cx="3030125" cy="7360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∈</m:t>
                      </m:r>
                      <m:sSub>
                        <m:sSubPr>
                          <m:ctrlPr>
                            <a:rPr lang="ru-RU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ru-RU" sz="24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boxPr>
                                <m:e>
                                  <m:eqArr>
                                    <m:eqArrPr>
                                      <m:ctrlPr>
                                        <a:rPr lang="en-US" sz="2400" b="1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𝐟𝐢𝐭</m:t>
                                      </m:r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𝐨𝐟</m:t>
                                      </m:r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𝐍𝐒</m:t>
                                      </m:r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  <m:e>
                                      <m:r>
                                        <a:rPr lang="en-US" sz="2400" b="1" i="0" dirty="0" smtClean="0">
                                          <a:latin typeface="Cambria Math" panose="02040503050406030204" pitchFamily="18" charset="0"/>
                                        </a:rPr>
                                        <m:t>𝐬𝐩𝐞𝐜𝐭𝐫𝐮𝐦</m:t>
                                      </m:r>
                                    </m:e>
                                  </m:eqArr>
                                </m:e>
                              </m:box>
                            </m:e>
                          </m:d>
                        </m:e>
                        <m:sub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145E0B4-CE94-D5AA-ADFD-1B2139C248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182" y="4152686"/>
                <a:ext cx="3030125" cy="7360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9D8D8B96-DD7D-46CE-AECA-0F093DC72F7B}"/>
              </a:ext>
            </a:extLst>
          </p:cNvPr>
          <p:cNvSpPr txBox="1"/>
          <p:nvPr/>
        </p:nvSpPr>
        <p:spPr>
          <a:xfrm>
            <a:off x="225050" y="1201016"/>
            <a:ext cx="4560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PSRs J1614-2230, J0348+0432</a:t>
            </a:r>
            <a:endParaRPr lang="ru-RU" sz="24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4112B2-223B-924A-87FD-844D04D81D6C}"/>
              </a:ext>
            </a:extLst>
          </p:cNvPr>
          <p:cNvSpPr txBox="1"/>
          <p:nvPr/>
        </p:nvSpPr>
        <p:spPr>
          <a:xfrm>
            <a:off x="-99791" y="1519879"/>
            <a:ext cx="1302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00B050"/>
                </a:solidFill>
              </a:rPr>
              <a:t>+ spider PSRs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268BFA-A59C-A007-7873-4F2B82FBD4F3}"/>
              </a:ext>
            </a:extLst>
          </p:cNvPr>
          <p:cNvSpPr txBox="1"/>
          <p:nvPr/>
        </p:nvSpPr>
        <p:spPr>
          <a:xfrm>
            <a:off x="145419" y="4840259"/>
            <a:ext cx="4637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PSRs J0740+6620, J0030+0451</a:t>
            </a:r>
            <a:endParaRPr lang="ru-RU" sz="2400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90E6A83-B740-BEE6-105D-2C13488E0052}"/>
              </a:ext>
            </a:extLst>
          </p:cNvPr>
          <p:cNvSpPr txBox="1"/>
          <p:nvPr/>
        </p:nvSpPr>
        <p:spPr>
          <a:xfrm>
            <a:off x="3771603" y="5216410"/>
            <a:ext cx="1011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Cas A</a:t>
            </a:r>
            <a:endParaRPr lang="ru-RU" sz="2400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A9DD444-AC4E-C619-A79B-E3FE581AC51C}"/>
              </a:ext>
            </a:extLst>
          </p:cNvPr>
          <p:cNvSpPr txBox="1"/>
          <p:nvPr/>
        </p:nvSpPr>
        <p:spPr>
          <a:xfrm>
            <a:off x="67022" y="5317971"/>
            <a:ext cx="261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rgbClr val="00B050"/>
                </a:solidFill>
              </a:rPr>
              <a:t>+ X-ray bursters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29B1858-F105-0E8B-720B-B211367B4423}"/>
                  </a:ext>
                </a:extLst>
              </p:cNvPr>
              <p:cNvSpPr txBox="1"/>
              <p:nvPr/>
            </p:nvSpPr>
            <p:spPr>
              <a:xfrm>
                <a:off x="119442" y="2869834"/>
                <a:ext cx="2693173" cy="645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i="1" dirty="0"/>
                  <a:t>GWs: </a:t>
                </a:r>
                <a14:m>
                  <m:oMath xmlns:m="http://schemas.openxmlformats.org/officeDocument/2006/math">
                    <m:r>
                      <a:rPr lang="ru-RU" sz="2400" b="1" i="0" smtClean="0">
                        <a:latin typeface="Cambria Math" panose="02040503050406030204" pitchFamily="18" charset="0"/>
                      </a:rPr>
                      <m:t>𝚲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𝒇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𝑮𝑴</m:t>
                            </m:r>
                          </m:num>
                          <m:den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𝑹</m:t>
                            </m:r>
                            <m:sSup>
                              <m:sSup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e>
                              <m:sup>
                                <m: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ru-RU" sz="2400" b="1" i="1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29B1858-F105-0E8B-720B-B211367B44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42" y="2869834"/>
                <a:ext cx="2693173" cy="645048"/>
              </a:xfrm>
              <a:prstGeom prst="rect">
                <a:avLst/>
              </a:prstGeom>
              <a:blipFill>
                <a:blip r:embed="rId9"/>
                <a:stretch>
                  <a:fillRect l="-3628" b="-66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24A0E014-01C2-9833-17B9-AA052F508CE8}"/>
              </a:ext>
            </a:extLst>
          </p:cNvPr>
          <p:cNvSpPr txBox="1"/>
          <p:nvPr/>
        </p:nvSpPr>
        <p:spPr>
          <a:xfrm>
            <a:off x="396930" y="3470070"/>
            <a:ext cx="1742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GW170817</a:t>
            </a:r>
            <a:endParaRPr lang="ru-RU" sz="2400" i="1" dirty="0"/>
          </a:p>
        </p:txBody>
      </p:sp>
      <p:sp>
        <p:nvSpPr>
          <p:cNvPr id="31" name="Правая фигурная скобка 30">
            <a:extLst>
              <a:ext uri="{FF2B5EF4-FFF2-40B4-BE49-F238E27FC236}">
                <a16:creationId xmlns:a16="http://schemas.microsoft.com/office/drawing/2014/main" id="{48458783-EBB5-0B89-636B-56875FF38A60}"/>
              </a:ext>
            </a:extLst>
          </p:cNvPr>
          <p:cNvSpPr/>
          <p:nvPr/>
        </p:nvSpPr>
        <p:spPr>
          <a:xfrm>
            <a:off x="4531880" y="869486"/>
            <a:ext cx="527459" cy="5510374"/>
          </a:xfrm>
          <a:prstGeom prst="rightBrace">
            <a:avLst>
              <a:gd name="adj1" fmla="val 50000"/>
              <a:gd name="adj2" fmla="val 10387"/>
            </a:avLst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0B23996F-ADAB-3A37-979B-B2EFD3EE1376}"/>
              </a:ext>
            </a:extLst>
          </p:cNvPr>
          <p:cNvGrpSpPr/>
          <p:nvPr/>
        </p:nvGrpSpPr>
        <p:grpSpPr>
          <a:xfrm>
            <a:off x="5668758" y="1726297"/>
            <a:ext cx="3399334" cy="1173480"/>
            <a:chOff x="5775709" y="1712337"/>
            <a:chExt cx="3399334" cy="1173480"/>
          </a:xfrm>
        </p:grpSpPr>
        <p:sp>
          <p:nvSpPr>
            <p:cNvPr id="34" name="Овал 33">
              <a:extLst>
                <a:ext uri="{FF2B5EF4-FFF2-40B4-BE49-F238E27FC236}">
                  <a16:creationId xmlns:a16="http://schemas.microsoft.com/office/drawing/2014/main" id="{D0CEA1B2-C4D2-3FAC-D574-D60F1D11EACC}"/>
                </a:ext>
              </a:extLst>
            </p:cNvPr>
            <p:cNvSpPr/>
            <p:nvPr/>
          </p:nvSpPr>
          <p:spPr>
            <a:xfrm>
              <a:off x="5775709" y="1712337"/>
              <a:ext cx="3399334" cy="117348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39A915C-DF18-4C78-E62B-B578D8ED125A}"/>
                    </a:ext>
                  </a:extLst>
                </p:cNvPr>
                <p:cNvSpPr txBox="1"/>
                <p:nvPr/>
              </p:nvSpPr>
              <p:spPr>
                <a:xfrm>
                  <a:off x="5890226" y="1958175"/>
                  <a:ext cx="3100016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𝐬</m:t>
                            </m:r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oMath>
                    </m:oMathPara>
                  </a14:m>
                  <a:endParaRPr lang="ru-RU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39A915C-DF18-4C78-E62B-B578D8ED12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90226" y="1958175"/>
                  <a:ext cx="3100016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786" r="-589" b="-3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2A948DA-5AB6-E037-0D17-DD92FCDBFFC9}"/>
                    </a:ext>
                  </a:extLst>
                </p:cNvPr>
                <p:cNvSpPr txBox="1"/>
                <p:nvPr/>
              </p:nvSpPr>
              <p:spPr>
                <a:xfrm>
                  <a:off x="6463411" y="2337392"/>
                  <a:ext cx="2163046" cy="48558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f>
                              <m:fPr>
                                <m:type m:val="lin"/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</m:num>
                              <m:den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sub>
                        </m:sSub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&gt;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𝐌𝐦𝐚𝐱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2A948DA-5AB6-E037-0D17-DD92FCDBFFC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63411" y="2337392"/>
                  <a:ext cx="2163046" cy="485582"/>
                </a:xfrm>
                <a:prstGeom prst="rect">
                  <a:avLst/>
                </a:prstGeom>
                <a:blipFill>
                  <a:blip r:embed="rId11"/>
                  <a:stretch>
                    <a:fillRect t="-54430" b="-13924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65ECD84B-BE3C-4EFD-F5EE-5BF1404BFCC3}"/>
              </a:ext>
            </a:extLst>
          </p:cNvPr>
          <p:cNvSpPr txBox="1"/>
          <p:nvPr/>
        </p:nvSpPr>
        <p:spPr>
          <a:xfrm>
            <a:off x="8485130" y="4888785"/>
            <a:ext cx="7024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>
                <a:solidFill>
                  <a:srgbClr val="00B050"/>
                </a:solidFill>
              </a:rPr>
              <a:t>?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E1FC519-556F-A5A8-D1C2-488CE626E3C3}"/>
              </a:ext>
            </a:extLst>
          </p:cNvPr>
          <p:cNvSpPr txBox="1"/>
          <p:nvPr/>
        </p:nvSpPr>
        <p:spPr>
          <a:xfrm>
            <a:off x="2776193" y="2890849"/>
            <a:ext cx="17253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Yagi &amp; Younes</a:t>
            </a:r>
            <a:br>
              <a:rPr lang="en-US" dirty="0"/>
            </a:br>
            <a:r>
              <a:rPr lang="en-US" dirty="0"/>
              <a:t>’13,’16</a:t>
            </a:r>
            <a:endParaRPr lang="ru-RU" dirty="0"/>
          </a:p>
        </p:txBody>
      </p: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203DB36F-EFF0-7021-067C-2907ED726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A7580127-855F-1EBA-31FA-55DCA2FD0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C730FA-E2E3-7461-2083-95FABA081199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C730FA-E2E3-7461-2083-95FABA081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12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3F9E822E-2A4A-CCC4-049F-ACE47E331B28}"/>
              </a:ext>
            </a:extLst>
          </p:cNvPr>
          <p:cNvSpPr txBox="1"/>
          <p:nvPr/>
        </p:nvSpPr>
        <p:spPr>
          <a:xfrm>
            <a:off x="995303" y="1673788"/>
            <a:ext cx="3792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B050"/>
                </a:solidFill>
              </a:rPr>
              <a:t>J0952−0607, J1311−3430, J1653−0158, J1810+1744</a:t>
            </a:r>
            <a:endParaRPr lang="ru-RU" sz="2400" i="1" dirty="0">
              <a:solidFill>
                <a:srgbClr val="00B05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3E1662D-DF9A-1A69-63CA-E7FEBD182602}"/>
              </a:ext>
            </a:extLst>
          </p:cNvPr>
          <p:cNvSpPr txBox="1"/>
          <p:nvPr/>
        </p:nvSpPr>
        <p:spPr>
          <a:xfrm>
            <a:off x="675921" y="5691436"/>
            <a:ext cx="4102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B050"/>
                </a:solidFill>
              </a:rPr>
              <a:t>4U 1702-429, 4U1724-307, SAX J1810.8-2609</a:t>
            </a:r>
            <a:endParaRPr lang="ru-RU" sz="2400" i="1" dirty="0">
              <a:solidFill>
                <a:srgbClr val="00B05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389E18-DAB2-BDFC-D06E-C87ECB13170E}"/>
              </a:ext>
            </a:extLst>
          </p:cNvPr>
          <p:cNvSpPr txBox="1"/>
          <p:nvPr/>
        </p:nvSpPr>
        <p:spPr>
          <a:xfrm>
            <a:off x="2519539" y="2426574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Kandel&amp;Romani’23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1125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80D7487-BBD7-FF48-BD13-BCAA00100BC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4974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for More Observations</a:t>
            </a:r>
            <a:endParaRPr lang="ru-RU" sz="4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EE4B99E8-65DD-A565-9D40-81779330A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A74A6B10-A083-D648-4A94-DA69F23B5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1AB963-3D45-EE56-704F-E2BAD2EA3CA5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1AB963-3D45-EE56-704F-E2BAD2EA3C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8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9411FED-5679-5442-29CC-AA2054640A94}"/>
                  </a:ext>
                </a:extLst>
              </p:cNvPr>
              <p:cNvSpPr txBox="1"/>
              <p:nvPr/>
            </p:nvSpPr>
            <p:spPr>
              <a:xfrm>
                <a:off x="147252" y="5992565"/>
                <a:ext cx="3035703" cy="489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bSup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𝐤𝐦</m:t>
                      </m:r>
                    </m:oMath>
                  </m:oMathPara>
                </a14:m>
                <a:endParaRPr lang="ru-RU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9411FED-5679-5442-29CC-AA2054640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252" y="5992565"/>
                <a:ext cx="3035703" cy="48910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3113863-0F6B-7189-EAC3-8BBCC144834D}"/>
                  </a:ext>
                </a:extLst>
              </p:cNvPr>
              <p:cNvSpPr txBox="1"/>
              <p:nvPr/>
            </p:nvSpPr>
            <p:spPr>
              <a:xfrm>
                <a:off x="75276" y="5531665"/>
                <a:ext cx="3218382" cy="5061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𝟒𝟕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𝟏𝟐</m:t>
                          </m:r>
                        </m:sub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𝟎𝟗</m:t>
                          </m:r>
                        </m:sup>
                      </m:sSubSup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3113863-0F6B-7189-EAC3-8BBCC14483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76" y="5531665"/>
                <a:ext cx="3218382" cy="50610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9D2163A-98DA-30F5-6FEC-ABAAFA06368E}"/>
                  </a:ext>
                </a:extLst>
              </p:cNvPr>
              <p:cNvSpPr txBox="1"/>
              <p:nvPr/>
            </p:nvSpPr>
            <p:spPr>
              <a:xfrm>
                <a:off x="6207301" y="5564387"/>
                <a:ext cx="2955424" cy="4891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𝟖</m:t>
                          </m:r>
                        </m:sub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bSup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9D2163A-98DA-30F5-6FEC-ABAAFA0636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301" y="5564387"/>
                <a:ext cx="2955424" cy="48910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BF4956D-480F-6E7C-3B88-78F3B91EB9A0}"/>
                  </a:ext>
                </a:extLst>
              </p:cNvPr>
              <p:cNvSpPr txBox="1"/>
              <p:nvPr/>
            </p:nvSpPr>
            <p:spPr>
              <a:xfrm>
                <a:off x="6235876" y="5997682"/>
                <a:ext cx="2631682" cy="5000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𝟑</m:t>
                          </m:r>
                        </m:e>
                        <m:sub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sub>
                        <m:sup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bSup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BF4956D-480F-6E7C-3B88-78F3B91EB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5876" y="5997682"/>
                <a:ext cx="2631682" cy="50007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764EEEB4-20C8-EDC3-94DB-38A4E08AB4B6}"/>
              </a:ext>
            </a:extLst>
          </p:cNvPr>
          <p:cNvGrpSpPr/>
          <p:nvPr/>
        </p:nvGrpSpPr>
        <p:grpSpPr>
          <a:xfrm>
            <a:off x="3867135" y="744924"/>
            <a:ext cx="4832256" cy="369332"/>
            <a:chOff x="4041590" y="758003"/>
            <a:chExt cx="4832256" cy="36933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64E280A-D158-DE6D-2D39-55DBBA9F2F82}"/>
                    </a:ext>
                  </a:extLst>
                </p:cNvPr>
                <p:cNvSpPr txBox="1"/>
                <p:nvPr/>
              </p:nvSpPr>
              <p:spPr>
                <a:xfrm>
                  <a:off x="4651152" y="758003"/>
                  <a:ext cx="422269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𝐬</m:t>
                            </m:r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400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  <m:d>
                          <m:d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𝝆</m:t>
                                </m:r>
                              </m:e>
                              <m:sub>
                                <m:r>
                                  <a:rPr lang="en-US" sz="24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𝐦𝐚𝐱</m:t>
                                </m:r>
                              </m:sub>
                            </m:sSub>
                          </m:e>
                        </m:d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  <m:d>
                          <m:d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𝒄</m:t>
                            </m:r>
                          </m:e>
                        </m:d>
                      </m:oMath>
                    </m:oMathPara>
                  </a14:m>
                  <a:endParaRPr lang="ru-RU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564E280A-D158-DE6D-2D39-55DBBA9F2F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1152" y="758003"/>
                  <a:ext cx="4222694" cy="369332"/>
                </a:xfrm>
                <a:prstGeom prst="rect">
                  <a:avLst/>
                </a:prstGeom>
                <a:blipFill>
                  <a:blip r:embed="rId13"/>
                  <a:stretch>
                    <a:fillRect l="-433" b="-2950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Прямоугольник 40">
              <a:extLst>
                <a:ext uri="{FF2B5EF4-FFF2-40B4-BE49-F238E27FC236}">
                  <a16:creationId xmlns:a16="http://schemas.microsoft.com/office/drawing/2014/main" id="{527950F9-8210-261B-4197-928F8D59E331}"/>
                </a:ext>
              </a:extLst>
            </p:cNvPr>
            <p:cNvSpPr/>
            <p:nvPr/>
          </p:nvSpPr>
          <p:spPr>
            <a:xfrm>
              <a:off x="4041590" y="816678"/>
              <a:ext cx="523901" cy="298516"/>
            </a:xfrm>
            <a:prstGeom prst="rect">
              <a:avLst/>
            </a:prstGeom>
            <a:solidFill>
              <a:srgbClr val="FF9B9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0E4E8DB8-9F96-9017-D572-9E0285023A2A}"/>
              </a:ext>
            </a:extLst>
          </p:cNvPr>
          <p:cNvGrpSpPr/>
          <p:nvPr/>
        </p:nvGrpSpPr>
        <p:grpSpPr>
          <a:xfrm>
            <a:off x="4651152" y="1119046"/>
            <a:ext cx="4443986" cy="4443986"/>
            <a:chOff x="4651152" y="1119046"/>
            <a:chExt cx="4443986" cy="4443986"/>
          </a:xfrm>
        </p:grpSpPr>
        <p:pic>
          <p:nvPicPr>
            <p:cNvPr id="30" name="Рисунок 29">
              <a:extLst>
                <a:ext uri="{FF2B5EF4-FFF2-40B4-BE49-F238E27FC236}">
                  <a16:creationId xmlns:a16="http://schemas.microsoft.com/office/drawing/2014/main" id="{C5165805-D2C5-C259-00B5-1CC7C9E39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51152" y="1119046"/>
              <a:ext cx="4443986" cy="444398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AB43087-1DE2-2E62-C0DE-FA77F66D56C1}"/>
                    </a:ext>
                  </a:extLst>
                </p:cNvPr>
                <p:cNvSpPr txBox="1"/>
                <p:nvPr/>
              </p:nvSpPr>
              <p:spPr>
                <a:xfrm>
                  <a:off x="5318682" y="1320588"/>
                  <a:ext cx="195483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𝝆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oMath>
                    </m:oMathPara>
                  </a14:m>
                  <a:endParaRPr lang="ru-RU" sz="2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AB43087-1DE2-2E62-C0DE-FA77F66D56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18682" y="1320588"/>
                  <a:ext cx="1954831" cy="461665"/>
                </a:xfrm>
                <a:prstGeom prst="rect">
                  <a:avLst/>
                </a:prstGeom>
                <a:blipFill>
                  <a:blip r:embed="rId16"/>
                  <a:stretch>
                    <a:fillRect b="-14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Прямая со стрелкой 31">
              <a:extLst>
                <a:ext uri="{FF2B5EF4-FFF2-40B4-BE49-F238E27FC236}">
                  <a16:creationId xmlns:a16="http://schemas.microsoft.com/office/drawing/2014/main" id="{0E179D39-744A-FBE3-59DA-0E61B40278E9}"/>
                </a:ext>
              </a:extLst>
            </p:cNvPr>
            <p:cNvCxnSpPr>
              <a:cxnSpLocks/>
            </p:cNvCxnSpPr>
            <p:nvPr/>
          </p:nvCxnSpPr>
          <p:spPr>
            <a:xfrm>
              <a:off x="6754761" y="1782253"/>
              <a:ext cx="462471" cy="34928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>
              <a:extLst>
                <a:ext uri="{FF2B5EF4-FFF2-40B4-BE49-F238E27FC236}">
                  <a16:creationId xmlns:a16="http://schemas.microsoft.com/office/drawing/2014/main" id="{D947E5FE-38B4-B4F9-5909-45CCA7D7E5A2}"/>
                </a:ext>
              </a:extLst>
            </p:cNvPr>
            <p:cNvCxnSpPr>
              <a:cxnSpLocks/>
            </p:cNvCxnSpPr>
            <p:nvPr/>
          </p:nvCxnSpPr>
          <p:spPr>
            <a:xfrm>
              <a:off x="5825613" y="3556953"/>
              <a:ext cx="0" cy="43085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BB2E2D2E-A059-A897-E6A6-369F0318C4EA}"/>
                    </a:ext>
                  </a:extLst>
                </p:cNvPr>
                <p:cNvSpPr txBox="1"/>
                <p:nvPr/>
              </p:nvSpPr>
              <p:spPr>
                <a:xfrm>
                  <a:off x="5485693" y="3198167"/>
                  <a:ext cx="92743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d>
                          <m:d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</m:d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BB2E2D2E-A059-A897-E6A6-369F0318C4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5693" y="3198167"/>
                  <a:ext cx="927433" cy="461665"/>
                </a:xfrm>
                <a:prstGeom prst="rect">
                  <a:avLst/>
                </a:prstGeom>
                <a:blipFill>
                  <a:blip r:embed="rId17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9F24C366-6106-85A4-FFE5-D430D95E9695}"/>
              </a:ext>
            </a:extLst>
          </p:cNvPr>
          <p:cNvGrpSpPr/>
          <p:nvPr/>
        </p:nvGrpSpPr>
        <p:grpSpPr>
          <a:xfrm>
            <a:off x="7919602" y="3259765"/>
            <a:ext cx="979528" cy="689490"/>
            <a:chOff x="7749523" y="3781515"/>
            <a:chExt cx="979528" cy="689490"/>
          </a:xfrm>
        </p:grpSpPr>
        <p:cxnSp>
          <p:nvCxnSpPr>
            <p:cNvPr id="22" name="Прямая соединительная линия 21">
              <a:extLst>
                <a:ext uri="{FF2B5EF4-FFF2-40B4-BE49-F238E27FC236}">
                  <a16:creationId xmlns:a16="http://schemas.microsoft.com/office/drawing/2014/main" id="{D31C3E60-29F8-4B92-9FF1-8867608A3216}"/>
                </a:ext>
              </a:extLst>
            </p:cNvPr>
            <p:cNvCxnSpPr>
              <a:cxnSpLocks/>
            </p:cNvCxnSpPr>
            <p:nvPr/>
          </p:nvCxnSpPr>
          <p:spPr>
            <a:xfrm>
              <a:off x="7749523" y="3972545"/>
              <a:ext cx="354526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>
              <a:extLst>
                <a:ext uri="{FF2B5EF4-FFF2-40B4-BE49-F238E27FC236}">
                  <a16:creationId xmlns:a16="http://schemas.microsoft.com/office/drawing/2014/main" id="{24275485-A25D-24F2-0F65-AA85FD633497}"/>
                </a:ext>
              </a:extLst>
            </p:cNvPr>
            <p:cNvCxnSpPr>
              <a:cxnSpLocks/>
            </p:cNvCxnSpPr>
            <p:nvPr/>
          </p:nvCxnSpPr>
          <p:spPr>
            <a:xfrm>
              <a:off x="7749523" y="4285487"/>
              <a:ext cx="354525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95925DE-B937-C9D3-9EE6-752218F8D01B}"/>
                </a:ext>
              </a:extLst>
            </p:cNvPr>
            <p:cNvSpPr txBox="1"/>
            <p:nvPr/>
          </p:nvSpPr>
          <p:spPr>
            <a:xfrm>
              <a:off x="8082720" y="378151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/>
                <a:t>68%</a:t>
              </a:r>
              <a:endParaRPr lang="ru-RU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5B12D47-A1A7-FE23-4BD3-E14605B033EE}"/>
                </a:ext>
              </a:extLst>
            </p:cNvPr>
            <p:cNvSpPr txBox="1"/>
            <p:nvPr/>
          </p:nvSpPr>
          <p:spPr>
            <a:xfrm>
              <a:off x="8082719" y="4101673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/>
                <a:t>90%</a:t>
              </a:r>
              <a:endParaRPr lang="ru-RU" b="1" dirty="0"/>
            </a:p>
          </p:txBody>
        </p:sp>
      </p:grpSp>
      <p:grpSp>
        <p:nvGrpSpPr>
          <p:cNvPr id="61" name="Группа 60">
            <a:extLst>
              <a:ext uri="{FF2B5EF4-FFF2-40B4-BE49-F238E27FC236}">
                <a16:creationId xmlns:a16="http://schemas.microsoft.com/office/drawing/2014/main" id="{BDD031BB-41AE-EFB2-FEBD-8A33D06C5612}"/>
              </a:ext>
            </a:extLst>
          </p:cNvPr>
          <p:cNvGrpSpPr/>
          <p:nvPr/>
        </p:nvGrpSpPr>
        <p:grpSpPr>
          <a:xfrm>
            <a:off x="49984" y="673447"/>
            <a:ext cx="4697745" cy="4889585"/>
            <a:chOff x="49984" y="673447"/>
            <a:chExt cx="4697745" cy="4889585"/>
          </a:xfrm>
        </p:grpSpPr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3C19C147-6566-F756-F027-61566E56FC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9984" y="1119046"/>
              <a:ext cx="4443986" cy="444398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E0DA828-8FBA-BF27-B50B-9FD7789DEE81}"/>
                </a:ext>
              </a:extLst>
            </p:cNvPr>
            <p:cNvSpPr txBox="1"/>
            <p:nvPr/>
          </p:nvSpPr>
          <p:spPr>
            <a:xfrm>
              <a:off x="3093185" y="269864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9900"/>
                  </a:solidFill>
                </a:rPr>
                <a:t>0740</a:t>
              </a:r>
              <a:endParaRPr lang="ru-RU" b="1" dirty="0">
                <a:solidFill>
                  <a:srgbClr val="FF99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C0825DF-3AE6-D336-D734-458A3BABC15A}"/>
                </a:ext>
              </a:extLst>
            </p:cNvPr>
            <p:cNvSpPr txBox="1"/>
            <p:nvPr/>
          </p:nvSpPr>
          <p:spPr>
            <a:xfrm rot="19847650">
              <a:off x="3031950" y="370368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0030</a:t>
              </a:r>
              <a:endParaRPr lang="ru-RU" b="1" dirty="0">
                <a:solidFill>
                  <a:srgbClr val="0000FF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B3C2966-BD7E-D252-E0E3-059353CE5B72}"/>
                </a:ext>
              </a:extLst>
            </p:cNvPr>
            <p:cNvSpPr txBox="1"/>
            <p:nvPr/>
          </p:nvSpPr>
          <p:spPr>
            <a:xfrm rot="20735642">
              <a:off x="3228525" y="4142667"/>
              <a:ext cx="830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50"/>
                  </a:solidFill>
                </a:rPr>
                <a:t>Cas A</a:t>
              </a:r>
              <a:endParaRPr lang="ru-RU" b="1" dirty="0">
                <a:solidFill>
                  <a:srgbClr val="00B050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E5F758B-D3F2-104D-31DE-3D5652225B3F}"/>
                </a:ext>
              </a:extLst>
            </p:cNvPr>
            <p:cNvSpPr txBox="1"/>
            <p:nvPr/>
          </p:nvSpPr>
          <p:spPr>
            <a:xfrm>
              <a:off x="1178456" y="4404037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00FF"/>
                  </a:solidFill>
                </a:rPr>
                <a:t>GW</a:t>
              </a:r>
              <a:endParaRPr lang="ru-RU" b="1" dirty="0">
                <a:solidFill>
                  <a:srgbClr val="FF00FF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CB91B4A-3D65-E610-7BAB-D42C2D9F4C1E}"/>
                </a:ext>
              </a:extLst>
            </p:cNvPr>
            <p:cNvSpPr txBox="1"/>
            <p:nvPr/>
          </p:nvSpPr>
          <p:spPr>
            <a:xfrm>
              <a:off x="3800800" y="3151205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00FFFF"/>
                  </a:solidFill>
                </a:rPr>
                <a:t>1614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7A3F8B1-B4A1-F2A0-A654-0B87D09CF124}"/>
                </a:ext>
              </a:extLst>
            </p:cNvPr>
            <p:cNvSpPr txBox="1"/>
            <p:nvPr/>
          </p:nvSpPr>
          <p:spPr>
            <a:xfrm rot="16200000">
              <a:off x="4214249" y="2895865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solidFill>
                    <a:srgbClr val="9797FF"/>
                  </a:solidFill>
                </a:rPr>
                <a:t>0348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4FBDE4CD-4C75-86C2-CF0A-4044451D3572}"/>
                    </a:ext>
                  </a:extLst>
                </p:cNvPr>
                <p:cNvSpPr txBox="1"/>
                <p:nvPr/>
              </p:nvSpPr>
              <p:spPr>
                <a:xfrm>
                  <a:off x="2612677" y="714651"/>
                  <a:ext cx="102201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</m:oMath>
                    </m:oMathPara>
                  </a14:m>
                  <a:endParaRPr lang="ru-RU" sz="24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4FBDE4CD-4C75-86C2-CF0A-4044451D35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2677" y="714651"/>
                  <a:ext cx="1022011" cy="461665"/>
                </a:xfrm>
                <a:prstGeom prst="rect">
                  <a:avLst/>
                </a:prstGeom>
                <a:blipFill>
                  <a:blip r:embed="rId1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3" name="Прямая со стрелкой 52">
              <a:extLst>
                <a:ext uri="{FF2B5EF4-FFF2-40B4-BE49-F238E27FC236}">
                  <a16:creationId xmlns:a16="http://schemas.microsoft.com/office/drawing/2014/main" id="{37BA8E55-2D1B-29E7-47F0-0F5A328C237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66261" y="1144745"/>
              <a:ext cx="186344" cy="98679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3E799D88-D210-A5F6-7A47-DCBBA5E79EE2}"/>
                    </a:ext>
                  </a:extLst>
                </p:cNvPr>
                <p:cNvSpPr txBox="1"/>
                <p:nvPr/>
              </p:nvSpPr>
              <p:spPr>
                <a:xfrm>
                  <a:off x="138463" y="673447"/>
                  <a:ext cx="224176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𝐌𝐦𝐚𝐱</m:t>
                            </m:r>
                          </m:sub>
                        </m:sSub>
                      </m:oMath>
                    </m:oMathPara>
                  </a14:m>
                  <a:endParaRPr lang="ru-RU" sz="24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3E799D88-D210-A5F6-7A47-DCBBA5E79EE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463" y="673447"/>
                  <a:ext cx="2241768" cy="461665"/>
                </a:xfrm>
                <a:prstGeom prst="rect">
                  <a:avLst/>
                </a:prstGeom>
                <a:blipFill>
                  <a:blip r:embed="rId20"/>
                  <a:stretch>
                    <a:fillRect b="-526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Прямая со стрелкой 37">
              <a:extLst>
                <a:ext uri="{FF2B5EF4-FFF2-40B4-BE49-F238E27FC236}">
                  <a16:creationId xmlns:a16="http://schemas.microsoft.com/office/drawing/2014/main" id="{D26F1ED0-B446-BD0C-E679-1F72B573768A}"/>
                </a:ext>
              </a:extLst>
            </p:cNvPr>
            <p:cNvCxnSpPr>
              <a:cxnSpLocks/>
            </p:cNvCxnSpPr>
            <p:nvPr/>
          </p:nvCxnSpPr>
          <p:spPr>
            <a:xfrm>
              <a:off x="1463895" y="1114256"/>
              <a:ext cx="593545" cy="1101734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722C994-8A9C-BA30-B0BB-DBD53145592E}"/>
                </a:ext>
              </a:extLst>
            </p:cNvPr>
            <p:cNvSpPr txBox="1"/>
            <p:nvPr/>
          </p:nvSpPr>
          <p:spPr>
            <a:xfrm rot="17046806">
              <a:off x="2308201" y="3352665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1702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E550F87-F9D8-E973-AA20-FFC134141628}"/>
                </a:ext>
              </a:extLst>
            </p:cNvPr>
            <p:cNvSpPr txBox="1"/>
            <p:nvPr/>
          </p:nvSpPr>
          <p:spPr>
            <a:xfrm>
              <a:off x="969798" y="3229515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7030A0"/>
                  </a:solidFill>
                </a:rPr>
                <a:t>1810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BCBD243-B194-44EB-182B-7DD8809FDC55}"/>
                </a:ext>
              </a:extLst>
            </p:cNvPr>
            <p:cNvSpPr txBox="1"/>
            <p:nvPr/>
          </p:nvSpPr>
          <p:spPr>
            <a:xfrm>
              <a:off x="738115" y="3603978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CCFF"/>
                  </a:solidFill>
                </a:rPr>
                <a:t>1724</a:t>
              </a:r>
              <a:endParaRPr lang="ru-RU" b="1" dirty="0">
                <a:solidFill>
                  <a:srgbClr val="00CCFF"/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45B0373-46E7-4146-9F04-467EF5E6DD39}"/>
                </a:ext>
              </a:extLst>
            </p:cNvPr>
            <p:cNvSpPr txBox="1"/>
            <p:nvPr/>
          </p:nvSpPr>
          <p:spPr>
            <a:xfrm rot="16200000">
              <a:off x="3324145" y="1588058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8000"/>
                  </a:solidFill>
                </a:rPr>
                <a:t>0952</a:t>
              </a:r>
              <a:endParaRPr lang="ru-RU" b="1" dirty="0">
                <a:solidFill>
                  <a:srgbClr val="008000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37FBF68-25F0-D097-46F3-6BE0ABBFF9E9}"/>
                </a:ext>
              </a:extLst>
            </p:cNvPr>
            <p:cNvSpPr txBox="1"/>
            <p:nvPr/>
          </p:nvSpPr>
          <p:spPr>
            <a:xfrm rot="16200000">
              <a:off x="3545093" y="1961896"/>
              <a:ext cx="684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8000"/>
                  </a:solidFill>
                </a:rPr>
                <a:t>1311</a:t>
              </a:r>
              <a:endParaRPr lang="ru-RU" b="1" dirty="0">
                <a:solidFill>
                  <a:srgbClr val="00800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6E71A88-441D-1E28-10BF-5F1787E7FFA7}"/>
                </a:ext>
              </a:extLst>
            </p:cNvPr>
            <p:cNvSpPr txBox="1"/>
            <p:nvPr/>
          </p:nvSpPr>
          <p:spPr>
            <a:xfrm rot="16200000">
              <a:off x="3751747" y="227067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8000"/>
                  </a:solidFill>
                </a:rPr>
                <a:t>1810</a:t>
              </a:r>
              <a:endParaRPr lang="ru-RU" b="1" dirty="0">
                <a:solidFill>
                  <a:srgbClr val="0080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B820B8F-8C36-DD81-CEB8-F35E3EBA6687}"/>
                </a:ext>
              </a:extLst>
            </p:cNvPr>
            <p:cNvSpPr txBox="1"/>
            <p:nvPr/>
          </p:nvSpPr>
          <p:spPr>
            <a:xfrm rot="16200000">
              <a:off x="3968898" y="1978561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8000"/>
                  </a:solidFill>
                </a:rPr>
                <a:t>1653</a:t>
              </a:r>
              <a:endParaRPr lang="ru-RU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id="{DF4199AB-130A-126A-8921-3DD82781C002}"/>
              </a:ext>
            </a:extLst>
          </p:cNvPr>
          <p:cNvGrpSpPr/>
          <p:nvPr/>
        </p:nvGrpSpPr>
        <p:grpSpPr>
          <a:xfrm>
            <a:off x="6894090" y="4065528"/>
            <a:ext cx="1881610" cy="738664"/>
            <a:chOff x="6894090" y="4065528"/>
            <a:chExt cx="1881610" cy="73866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8C02517-AE0C-B291-2C0E-066EAA4A2058}"/>
                </a:ext>
              </a:extLst>
            </p:cNvPr>
            <p:cNvSpPr txBox="1"/>
            <p:nvPr/>
          </p:nvSpPr>
          <p:spPr>
            <a:xfrm>
              <a:off x="7503652" y="4065528"/>
              <a:ext cx="1232710" cy="7386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lumMod val="65000"/>
                    </a:schemeClr>
                  </a:solidFill>
                </a:rPr>
                <a:t>spiders</a:t>
              </a:r>
            </a:p>
            <a:p>
              <a:pPr algn="ctr"/>
              <a:r>
                <a:rPr lang="en-US" sz="2400" b="1" dirty="0">
                  <a:solidFill>
                    <a:schemeClr val="bg1">
                      <a:lumMod val="65000"/>
                    </a:schemeClr>
                  </a:solidFill>
                </a:rPr>
                <a:t>bursters</a:t>
              </a:r>
              <a:endParaRPr lang="ru-RU" sz="24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A911A397-8E62-0EB4-2E83-3D8F6220580A}"/>
                </a:ext>
              </a:extLst>
            </p:cNvPr>
            <p:cNvSpPr/>
            <p:nvPr/>
          </p:nvSpPr>
          <p:spPr>
            <a:xfrm>
              <a:off x="6894090" y="4323305"/>
              <a:ext cx="523901" cy="298516"/>
            </a:xfrm>
            <a:prstGeom prst="rect">
              <a:avLst/>
            </a:prstGeom>
            <a:solidFill>
              <a:srgbClr val="D7D7D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7" name="Прямая соединительная линия 36">
              <a:extLst>
                <a:ext uri="{FF2B5EF4-FFF2-40B4-BE49-F238E27FC236}">
                  <a16:creationId xmlns:a16="http://schemas.microsoft.com/office/drawing/2014/main" id="{8A0B7D8F-70E4-38ED-2645-5B56CAEFA3A8}"/>
                </a:ext>
              </a:extLst>
            </p:cNvPr>
            <p:cNvCxnSpPr>
              <a:cxnSpLocks/>
            </p:cNvCxnSpPr>
            <p:nvPr/>
          </p:nvCxnSpPr>
          <p:spPr>
            <a:xfrm>
              <a:off x="7531370" y="4279788"/>
              <a:ext cx="1168021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>
              <a:extLst>
                <a:ext uri="{FF2B5EF4-FFF2-40B4-BE49-F238E27FC236}">
                  <a16:creationId xmlns:a16="http://schemas.microsoft.com/office/drawing/2014/main" id="{1885FFBA-31EF-9FDA-2433-823D7A080BEB}"/>
                </a:ext>
              </a:extLst>
            </p:cNvPr>
            <p:cNvCxnSpPr>
              <a:cxnSpLocks/>
            </p:cNvCxnSpPr>
            <p:nvPr/>
          </p:nvCxnSpPr>
          <p:spPr>
            <a:xfrm>
              <a:off x="7464695" y="4648088"/>
              <a:ext cx="1311005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91A5282-39A2-195D-162F-AA8FCAED7FEC}"/>
                  </a:ext>
                </a:extLst>
              </p:cNvPr>
              <p:cNvSpPr txBox="1"/>
              <p:nvPr/>
            </p:nvSpPr>
            <p:spPr>
              <a:xfrm>
                <a:off x="3291340" y="5796498"/>
                <a:ext cx="2916439" cy="5138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sub>
                      </m:sSub>
                      <m:r>
                        <a:rPr lang="en-US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b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0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sub>
                        <m:sup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400" b="1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bSup>
                      <m:r>
                        <a:rPr lang="en-US" sz="2400" b="1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𝐤𝐦</m:t>
                      </m:r>
                    </m:oMath>
                  </m:oMathPara>
                </a14:m>
                <a:endParaRPr lang="ru-RU" sz="24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C91A5282-39A2-195D-162F-AA8FCAED7F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1340" y="5796498"/>
                <a:ext cx="2916439" cy="513859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23189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B720FF8-B9F1-A178-721D-28087B0A36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4974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7BAA56F-DEC8-917B-35BE-4012639A6A77}"/>
                  </a:ext>
                </a:extLst>
              </p:cNvPr>
              <p:cNvSpPr txBox="1"/>
              <p:nvPr/>
            </p:nvSpPr>
            <p:spPr>
              <a:xfrm>
                <a:off x="251285" y="991185"/>
                <a:ext cx="8746129" cy="42975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Aft>
                    <a:spcPts val="24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1" dirty="0"/>
                  <a:t>Physics or </a:t>
                </a:r>
                <a:r>
                  <a:rPr lang="en-US" sz="2800" b="1" dirty="0" err="1"/>
                  <a:t>antropology</a:t>
                </a:r>
                <a:r>
                  <a:rPr lang="ru-RU" sz="2800" b="1" dirty="0"/>
                  <a:t>?</a:t>
                </a:r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1" dirty="0"/>
                  <a:t>Extend to</a:t>
                </a:r>
                <a:r>
                  <a:rPr lang="ru-RU" sz="2800" b="1" dirty="0"/>
                  <a:t>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𝝆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𝟑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2800" b="1" dirty="0"/>
                  <a:t>?</a:t>
                </a:r>
                <a:endParaRPr lang="ru-RU" sz="2800" b="1" dirty="0"/>
              </a:p>
              <a:p>
                <a:pPr marL="800100" lvl="1" indent="-342900">
                  <a:spcAft>
                    <a:spcPts val="2400"/>
                  </a:spcAft>
                  <a:buFont typeface="Wingdings" panose="05000000000000000000" pitchFamily="2" charset="2"/>
                  <a:buChar char="Ø"/>
                </a:pPr>
                <a:r>
                  <a:rPr lang="en-US" sz="2800" i="1" dirty="0" err="1"/>
                  <a:t>Lattimer</a:t>
                </a:r>
                <a:r>
                  <a:rPr lang="en-US" sz="2800" i="1" dirty="0"/>
                  <a:t> &amp; Prakash 2001: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1.4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1/4</m:t>
                        </m:r>
                      </m:sup>
                    </m:sSup>
                    <m:d>
                      <m:d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ru-RU" sz="2800" b="1" dirty="0"/>
              </a:p>
              <a:p>
                <a:pPr marL="342900" indent="-3429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1" dirty="0"/>
                  <a:t>Extend to</a:t>
                </a:r>
                <a:r>
                  <a:rPr lang="ru-RU" sz="2800" b="1" dirty="0"/>
                  <a:t>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800" b="1" i="1" smtClean="0">
                        <a:latin typeface="Cambria Math" panose="02040503050406030204" pitchFamily="18" charset="0"/>
                      </a:rPr>
                      <m:t>𝟏</m:t>
                    </m:r>
                    <m:sSub>
                      <m:sSubPr>
                        <m:ctrlPr>
                          <a:rPr lang="en-US" sz="2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ru-RU" sz="2800" b="1" dirty="0"/>
                  <a:t>?</a:t>
                </a:r>
                <a:endParaRPr lang="en-US" sz="2800" b="1" dirty="0"/>
              </a:p>
              <a:p>
                <a:pPr marL="800100" lvl="1" indent="-342900">
                  <a:spcAft>
                    <a:spcPts val="2400"/>
                  </a:spcAft>
                  <a:buFont typeface="Wingdings" panose="05000000000000000000" pitchFamily="2" charset="2"/>
                  <a:buChar char="Ø"/>
                </a:pPr>
                <a:r>
                  <a:rPr lang="en-US" sz="2800" i="1" dirty="0"/>
                  <a:t>Sufficient dimension of</a:t>
                </a:r>
                <a:r>
                  <a:rPr lang="ru-RU" sz="2800" i="1" dirty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2800" i="1" dirty="0"/>
                  <a:t> curves family?</a:t>
                </a:r>
              </a:p>
              <a:p>
                <a:pPr marL="355600" indent="-35560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1" dirty="0"/>
                  <a:t>Account for rotation?</a:t>
                </a:r>
              </a:p>
              <a:p>
                <a:pPr marL="800100" lvl="1" indent="-342900">
                  <a:spcAft>
                    <a:spcPts val="2400"/>
                  </a:spcAft>
                  <a:buFont typeface="Wingdings" panose="05000000000000000000" pitchFamily="2" charset="2"/>
                  <a:buChar char="Ø"/>
                </a:pPr>
                <a:r>
                  <a:rPr lang="en-US" sz="2800" i="1" dirty="0"/>
                  <a:t>Talk by A. Konstantinou</a:t>
                </a:r>
                <a:endParaRPr lang="ru-RU" sz="2800" i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A7BAA56F-DEC8-917B-35BE-4012639A6A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285" y="991185"/>
                <a:ext cx="8746129" cy="4297587"/>
              </a:xfrm>
              <a:prstGeom prst="rect">
                <a:avLst/>
              </a:prstGeom>
              <a:blipFill>
                <a:blip r:embed="rId2"/>
                <a:stretch>
                  <a:fillRect l="-1254" t="-1560" b="-29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D47DB71A-5D89-FEAA-0C91-3D6CE0421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D81982DF-1F66-7B5A-2EDF-D6821BE17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F1F2A26-1C07-9163-2F98-880B2A3B4B6C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F1F2A26-1C07-9163-2F98-880B2A3B4B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3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28785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33B4BD8-6CC9-4001-8804-5FC5483F010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12844"/>
          </a:xfrm>
          <a:prstGeom prst="rect">
            <a:avLst/>
          </a:prstGeom>
          <a:solidFill>
            <a:srgbClr val="0000CC"/>
          </a:solidFill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>
                <a:extLst>
                  <a:ext uri="{FF2B5EF4-FFF2-40B4-BE49-F238E27FC236}">
                    <a16:creationId xmlns:a16="http://schemas.microsoft.com/office/drawing/2014/main" id="{74F7F55A-BC8D-46A2-AF43-00C720AF6619}"/>
                  </a:ext>
                </a:extLst>
              </p:cNvPr>
              <p:cNvSpPr/>
              <p:nvPr/>
            </p:nvSpPr>
            <p:spPr>
              <a:xfrm>
                <a:off x="181565" y="668684"/>
                <a:ext cx="8655308" cy="41549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 algn="just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600" b="1" dirty="0"/>
                  <a:t>Maximum-mass NS</a:t>
                </a:r>
                <a:r>
                  <a:rPr lang="ru-RU" sz="2600" b="1" dirty="0"/>
                  <a:t> – </a:t>
                </a:r>
                <a:r>
                  <a:rPr lang="en-US" sz="2600" b="1" dirty="0"/>
                  <a:t>handful universal scale of hydrostatic properties of NSs</a:t>
                </a:r>
                <a:endParaRPr lang="ru-RU" sz="2600" b="1" dirty="0"/>
              </a:p>
              <a:p>
                <a:pPr marL="342900" indent="-342900" algn="just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2600" b="1" dirty="0"/>
                  <a:t>Using this scale we</a:t>
                </a:r>
                <a:endParaRPr lang="ru-RU" sz="2600" b="1" dirty="0"/>
              </a:p>
              <a:p>
                <a:pPr marL="800100" lvl="1" indent="-342900" algn="just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600" b="1" dirty="0"/>
                  <a:t>provide universal fits for </a:t>
                </a:r>
                <a14:m>
                  <m:oMath xmlns:m="http://schemas.openxmlformats.org/officeDocument/2006/math">
                    <m:r>
                      <a:rPr lang="en-US" sz="2600" b="1" i="1" smtClean="0"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sz="2600" b="1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600" b="1" i="1" smtClean="0"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sz="2600" b="1" dirty="0"/>
                  <a:t> and</a:t>
                </a:r>
                <a:r>
                  <a:rPr lang="ru-RU" sz="2600" b="1" dirty="0"/>
                  <a:t> </a:t>
                </a:r>
                <a14:m>
                  <m:oMath xmlns:m="http://schemas.openxmlformats.org/officeDocument/2006/math">
                    <m:r>
                      <a:rPr lang="en-US" sz="2600" b="1" i="1" smtClean="0">
                        <a:latin typeface="Cambria Math" panose="02040503050406030204" pitchFamily="18" charset="0"/>
                      </a:rPr>
                      <m:t>𝑴</m:t>
                    </m:r>
                    <m:r>
                      <a:rPr lang="en-US" sz="26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600" b="1" i="1" smtClean="0"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endParaRPr lang="ru-RU" sz="2600" b="1" dirty="0"/>
              </a:p>
              <a:p>
                <a:pPr marL="800100" lvl="1" indent="-342900" algn="just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en-US" sz="2600" b="1" dirty="0"/>
                  <a:t>derived explicit (semi)analytic inverse Oppenheimer-</a:t>
                </a:r>
                <a:r>
                  <a:rPr lang="en-US" sz="2600" b="1" dirty="0" err="1"/>
                  <a:t>Volkoff</a:t>
                </a:r>
                <a:r>
                  <a:rPr lang="en-US" sz="2600" b="1" dirty="0"/>
                  <a:t> mapping</a:t>
                </a:r>
                <a:endParaRPr lang="ru-RU" sz="2600" b="1" dirty="0"/>
              </a:p>
              <a:p>
                <a:pPr marL="342900" indent="-342900" algn="just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600" b="1" dirty="0"/>
                  <a:t>This inverse OV mapping – new handful tool to gain properties of superdense matter from NS </a:t>
                </a:r>
                <a:r>
                  <a:rPr lang="en-US" sz="2600" b="1" dirty="0" err="1"/>
                  <a:t>onservations</a:t>
                </a:r>
                <a:endParaRPr lang="ru-RU" sz="2600" b="1" dirty="0"/>
              </a:p>
            </p:txBody>
          </p:sp>
        </mc:Choice>
        <mc:Fallback xmlns="">
          <p:sp>
            <p:nvSpPr>
              <p:cNvPr id="2" name="Прямоугольник 1">
                <a:extLst>
                  <a:ext uri="{FF2B5EF4-FFF2-40B4-BE49-F238E27FC236}">
                    <a16:creationId xmlns:a16="http://schemas.microsoft.com/office/drawing/2014/main" id="{74F7F55A-BC8D-46A2-AF43-00C720AF66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65" y="668684"/>
                <a:ext cx="8655308" cy="4154984"/>
              </a:xfrm>
              <a:prstGeom prst="rect">
                <a:avLst/>
              </a:prstGeom>
              <a:blipFill>
                <a:blip r:embed="rId2"/>
                <a:stretch>
                  <a:fillRect l="-1127" t="-1468" r="-1268" b="-27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70835AC6-A129-68A5-E769-8EA2F127D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359780B9-2F9E-7DA6-1AD9-82967F329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63529EF-563F-1296-45FF-0723B0BCF6F4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63529EF-563F-1296-45FF-0723B0BCF6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3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39773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E75A8AA-7A31-4674-8FB1-CD0C750DD8A2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634483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endParaRPr lang="ru-RU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78890BAA-ADEF-4F79-B549-249DD107E7FF}"/>
              </a:ext>
            </a:extLst>
          </p:cNvPr>
          <p:cNvSpPr txBox="1">
            <a:spLocks/>
          </p:cNvSpPr>
          <p:nvPr/>
        </p:nvSpPr>
        <p:spPr>
          <a:xfrm>
            <a:off x="0" y="1446246"/>
            <a:ext cx="9150468" cy="2259962"/>
          </a:xfrm>
          <a:prstGeom prst="rect">
            <a:avLst/>
          </a:prstGeom>
          <a:solidFill>
            <a:srgbClr val="0000CC"/>
          </a:solidFill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BF2F21E-78B9-4E06-A916-B7EE9987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15F3EE5-E37B-6B34-7083-B70E58104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8D3E577-B681-8540-87AA-9935E99ED1B6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8D3E577-B681-8540-87AA-9935E99ED1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2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D1AC66B4-24B2-8AB3-3B8A-9B3B7CEE20B5}"/>
              </a:ext>
            </a:extLst>
          </p:cNvPr>
          <p:cNvSpPr txBox="1">
            <a:spLocks/>
          </p:cNvSpPr>
          <p:nvPr/>
        </p:nvSpPr>
        <p:spPr>
          <a:xfrm>
            <a:off x="4920" y="4517972"/>
            <a:ext cx="9150468" cy="1103068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4000" b="1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equations of state are welcome</a:t>
            </a:r>
            <a:endParaRPr lang="ru-RU" sz="4000" b="1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561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C38C327-7843-963C-FA1B-9ADF43572C2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12844"/>
          </a:xfrm>
          <a:prstGeom prst="rect">
            <a:avLst/>
          </a:prstGeom>
          <a:solidFill>
            <a:srgbClr val="0000CC"/>
          </a:solidFill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with Other Works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9BE282B-7613-A6B6-451D-0E8B5BFC8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51152" y="1112061"/>
            <a:ext cx="4443986" cy="444398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B6FCF77-3D5F-F1CC-2E5C-9FE366015F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984" y="1112061"/>
            <a:ext cx="4443986" cy="4443986"/>
          </a:xfrm>
          <a:prstGeom prst="rect">
            <a:avLst/>
          </a:prstGeom>
        </p:spPr>
      </p:pic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93A22382-63A3-3B9A-5FB1-54D8A7A10D09}"/>
              </a:ext>
            </a:extLst>
          </p:cNvPr>
          <p:cNvCxnSpPr/>
          <p:nvPr/>
        </p:nvCxnSpPr>
        <p:spPr>
          <a:xfrm>
            <a:off x="3162009" y="1947464"/>
            <a:ext cx="516531" cy="0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F506CE69-431D-7B85-5353-59CA99F6BE4D}"/>
              </a:ext>
            </a:extLst>
          </p:cNvPr>
          <p:cNvCxnSpPr/>
          <p:nvPr/>
        </p:nvCxnSpPr>
        <p:spPr>
          <a:xfrm>
            <a:off x="3162008" y="2260406"/>
            <a:ext cx="516531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275AC6-E999-00CE-7413-B035C297B53F}"/>
              </a:ext>
            </a:extLst>
          </p:cNvPr>
          <p:cNvSpPr txBox="1"/>
          <p:nvPr/>
        </p:nvSpPr>
        <p:spPr>
          <a:xfrm>
            <a:off x="3657211" y="175643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68%</a:t>
            </a:r>
            <a:endParaRPr lang="ru-RU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118309-E6AA-4600-A97C-ABB63B7A0B8D}"/>
              </a:ext>
            </a:extLst>
          </p:cNvPr>
          <p:cNvSpPr txBox="1"/>
          <p:nvPr/>
        </p:nvSpPr>
        <p:spPr>
          <a:xfrm>
            <a:off x="3657210" y="207659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90%</a:t>
            </a:r>
            <a:endParaRPr lang="ru-RU" b="1" dirty="0"/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904AA417-7940-19BB-DF0D-DDB06EF95BF8}"/>
              </a:ext>
            </a:extLst>
          </p:cNvPr>
          <p:cNvGrpSpPr/>
          <p:nvPr/>
        </p:nvGrpSpPr>
        <p:grpSpPr>
          <a:xfrm>
            <a:off x="1961424" y="5745865"/>
            <a:ext cx="5937100" cy="461665"/>
            <a:chOff x="3162008" y="5866503"/>
            <a:chExt cx="5937100" cy="461665"/>
          </a:xfrm>
        </p:grpSpPr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id="{8A56FD8F-4517-7444-384C-D3E8E5741FBF}"/>
                </a:ext>
              </a:extLst>
            </p:cNvPr>
            <p:cNvSpPr/>
            <p:nvPr/>
          </p:nvSpPr>
          <p:spPr>
            <a:xfrm>
              <a:off x="3162008" y="5995951"/>
              <a:ext cx="621235" cy="208321"/>
            </a:xfrm>
            <a:prstGeom prst="rect">
              <a:avLst/>
            </a:prstGeom>
            <a:solidFill>
              <a:srgbClr val="9B9B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0AA22AD-7EE8-30F8-1D81-7BA0D5AD32F4}"/>
                </a:ext>
              </a:extLst>
            </p:cNvPr>
            <p:cNvSpPr txBox="1"/>
            <p:nvPr/>
          </p:nvSpPr>
          <p:spPr>
            <a:xfrm>
              <a:off x="3919485" y="5866503"/>
              <a:ext cx="51796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9B9BFF"/>
                  </a:solidFill>
                </a:rPr>
                <a:t>90%  Jiang, Ecker &amp; </a:t>
              </a:r>
              <a:r>
                <a:rPr lang="en-US" sz="2400" b="1" dirty="0" err="1">
                  <a:solidFill>
                    <a:srgbClr val="9B9BFF"/>
                  </a:solidFill>
                </a:rPr>
                <a:t>Rezzolla</a:t>
              </a:r>
              <a:r>
                <a:rPr lang="en-US" sz="2400" b="1" dirty="0">
                  <a:solidFill>
                    <a:srgbClr val="9B9BFF"/>
                  </a:solidFill>
                </a:rPr>
                <a:t> 2023</a:t>
              </a:r>
            </a:p>
          </p:txBody>
        </p:sp>
      </p:grp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B50FA6C8-385F-F4EF-942E-07D00EE9D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Нижний колонтитул 2">
            <a:extLst>
              <a:ext uri="{FF2B5EF4-FFF2-40B4-BE49-F238E27FC236}">
                <a16:creationId xmlns:a16="http://schemas.microsoft.com/office/drawing/2014/main" id="{2734438B-4BB6-6491-5994-E59BF7DAF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98143CB-A3FD-1C1B-68C0-E34A632A85BC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98143CB-A3FD-1C1B-68C0-E34A632A85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4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43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89497B70-7B0D-4B1C-825E-854308CF62E0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1044041"/>
          </a:xfrm>
          <a:prstGeom prst="rect">
            <a:avLst/>
          </a:prstGeom>
          <a:solidFill>
            <a:srgbClr val="0000CC"/>
          </a:solidFill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Oppenheimer-</a:t>
            </a:r>
            <a:r>
              <a:rPr lang="en-US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Volkoff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Mapping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6540BA-7A39-C565-F974-0B6B7C30B894}"/>
                  </a:ext>
                </a:extLst>
              </p:cNvPr>
              <p:cNvSpPr txBox="1"/>
              <p:nvPr/>
            </p:nvSpPr>
            <p:spPr>
              <a:xfrm>
                <a:off x="284317" y="1061684"/>
                <a:ext cx="4521366" cy="13705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𝐺𝑚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num>
                                <m:den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  <m:sSup>
                                    <m:sSup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sSup>
                                    <m:sSup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num>
                                <m:den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𝐺𝑚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sSup>
                                <m:sSup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B6540BA-7A39-C565-F974-0B6B7C30B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17" y="1061684"/>
                <a:ext cx="4521366" cy="137050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5F27E3C-CCF8-1046-3B75-59835F5ACA8E}"/>
                  </a:ext>
                </a:extLst>
              </p:cNvPr>
              <p:cNvSpPr txBox="1"/>
              <p:nvPr/>
            </p:nvSpPr>
            <p:spPr>
              <a:xfrm>
                <a:off x="284317" y="2424209"/>
                <a:ext cx="1620059" cy="6428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𝑑𝑚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5F27E3C-CCF8-1046-3B75-59835F5ACA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17" y="2424209"/>
                <a:ext cx="1620059" cy="64280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FFE17264-3B7E-ED1F-CFD4-9DB9A5D7A89E}"/>
              </a:ext>
            </a:extLst>
          </p:cNvPr>
          <p:cNvGrpSpPr/>
          <p:nvPr/>
        </p:nvGrpSpPr>
        <p:grpSpPr>
          <a:xfrm>
            <a:off x="5090000" y="1092595"/>
            <a:ext cx="3875314" cy="984885"/>
            <a:chOff x="5150231" y="2638318"/>
            <a:chExt cx="3875314" cy="98488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4D87BB5-A2AB-8E85-8F15-D8C250A2D8F6}"/>
                </a:ext>
              </a:extLst>
            </p:cNvPr>
            <p:cNvSpPr txBox="1"/>
            <p:nvPr/>
          </p:nvSpPr>
          <p:spPr>
            <a:xfrm>
              <a:off x="5150231" y="2638318"/>
              <a:ext cx="387531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Aft>
                  <a:spcPts val="1200"/>
                </a:spcAft>
                <a:buFont typeface="Wingdings" panose="05000000000000000000" pitchFamily="2" charset="2"/>
                <a:buChar char="Ø"/>
              </a:pPr>
              <a:r>
                <a:rPr lang="en-US" sz="2400" b="1" i="1" dirty="0"/>
                <a:t>GR hydrostatics</a:t>
              </a:r>
            </a:p>
            <a:p>
              <a:pPr marL="342900" indent="-342900">
                <a:spcAft>
                  <a:spcPts val="1200"/>
                </a:spcAft>
                <a:buFont typeface="Wingdings" panose="05000000000000000000" pitchFamily="2" charset="2"/>
                <a:buChar char="Ø"/>
              </a:pPr>
              <a:r>
                <a:rPr lang="en-US" sz="2400" b="1" i="1" dirty="0"/>
                <a:t>Rotation</a:t>
              </a:r>
              <a:endParaRPr lang="ru-RU" sz="2400" b="1" i="1" dirty="0"/>
            </a:p>
          </p:txBody>
        </p:sp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A9434F30-B0F0-81D4-E633-D28CA67A48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58012" y="3279415"/>
              <a:ext cx="1294818" cy="2784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>
              <a:extLst>
                <a:ext uri="{FF2B5EF4-FFF2-40B4-BE49-F238E27FC236}">
                  <a16:creationId xmlns:a16="http://schemas.microsoft.com/office/drawing/2014/main" id="{3A7959E3-A975-DCC6-CCD7-BB80A38610C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58012" y="3230245"/>
              <a:ext cx="1216742" cy="35396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484AEB-4ABC-5E26-D91B-F95E1E12A3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9576" y="2719035"/>
            <a:ext cx="6322488" cy="3731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467E195-8A3D-7090-80FC-C5C7D5D7F339}"/>
                  </a:ext>
                </a:extLst>
              </p:cNvPr>
              <p:cNvSpPr txBox="1"/>
              <p:nvPr/>
            </p:nvSpPr>
            <p:spPr>
              <a:xfrm>
                <a:off x="4663523" y="2399918"/>
                <a:ext cx="287309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𝑶𝑽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  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↦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𝑹</m:t>
                      </m:r>
                    </m:oMath>
                  </m:oMathPara>
                </a14:m>
                <a:endParaRPr lang="ru-RU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467E195-8A3D-7090-80FC-C5C7D5D7F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523" y="2399918"/>
                <a:ext cx="2873094" cy="369332"/>
              </a:xfrm>
              <a:prstGeom prst="rect">
                <a:avLst/>
              </a:prstGeom>
              <a:blipFill>
                <a:blip r:embed="rId5"/>
                <a:stretch>
                  <a:fillRect l="-2972" r="-1911" b="-3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>
            <a:extLst>
              <a:ext uri="{FF2B5EF4-FFF2-40B4-BE49-F238E27FC236}">
                <a16:creationId xmlns:a16="http://schemas.microsoft.com/office/drawing/2014/main" id="{CA6909BB-D9CE-C085-75E5-A965BEFC218C}"/>
              </a:ext>
            </a:extLst>
          </p:cNvPr>
          <p:cNvSpPr txBox="1"/>
          <p:nvPr/>
        </p:nvSpPr>
        <p:spPr>
          <a:xfrm>
            <a:off x="4054001" y="2077480"/>
            <a:ext cx="493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Tolman (1939); Oppenheimer &amp; </a:t>
            </a:r>
            <a:r>
              <a:rPr lang="en-US" i="1" dirty="0" err="1"/>
              <a:t>Volkoff</a:t>
            </a:r>
            <a:r>
              <a:rPr lang="en-US" i="1" dirty="0"/>
              <a:t> (1939)</a:t>
            </a:r>
            <a:endParaRPr lang="ru-RU" i="1" dirty="0"/>
          </a:p>
        </p:txBody>
      </p:sp>
      <p:sp>
        <p:nvSpPr>
          <p:cNvPr id="19" name="Номер слайда 1">
            <a:extLst>
              <a:ext uri="{FF2B5EF4-FFF2-40B4-BE49-F238E27FC236}">
                <a16:creationId xmlns:a16="http://schemas.microsoft.com/office/drawing/2014/main" id="{FCC190A1-B168-D869-AB15-72DAA4CA2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Нижний колонтитул 2">
            <a:extLst>
              <a:ext uri="{FF2B5EF4-FFF2-40B4-BE49-F238E27FC236}">
                <a16:creationId xmlns:a16="http://schemas.microsoft.com/office/drawing/2014/main" id="{E14BE3A4-5F44-F4D1-19A3-13E75D61A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C7883C8-77B9-3CDA-078D-2268739753AB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C7883C8-77B9-3CDA-078D-2268739753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6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7388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2FB06A7-C548-276E-EA61-7F72313BA79A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1044041"/>
          </a:xfrm>
          <a:prstGeom prst="rect">
            <a:avLst/>
          </a:prstGeom>
          <a:solidFill>
            <a:srgbClr val="0000CC"/>
          </a:solidFill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Oppenheimer-</a:t>
            </a:r>
            <a:r>
              <a:rPr lang="en-US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Volkoff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Mapping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733DC6-F221-519E-9AE3-1F232EB26F78}"/>
                  </a:ext>
                </a:extLst>
              </p:cNvPr>
              <p:cNvSpPr txBox="1"/>
              <p:nvPr/>
            </p:nvSpPr>
            <p:spPr>
              <a:xfrm>
                <a:off x="284317" y="1061684"/>
                <a:ext cx="4521366" cy="13705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𝐺𝑚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num>
                                <m:den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  <m:sSup>
                                    <m:sSup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sSup>
                                    <m:sSup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num>
                                <m:den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𝐺𝑚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sSup>
                                <m:sSup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E733DC6-F221-519E-9AE3-1F232EB26F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17" y="1061684"/>
                <a:ext cx="4521366" cy="137050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C29CB03-C782-AA73-D95A-647E89A5D49A}"/>
                  </a:ext>
                </a:extLst>
              </p:cNvPr>
              <p:cNvSpPr txBox="1"/>
              <p:nvPr/>
            </p:nvSpPr>
            <p:spPr>
              <a:xfrm>
                <a:off x="284317" y="2424209"/>
                <a:ext cx="1620059" cy="6428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𝑑𝑚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C29CB03-C782-AA73-D95A-647E89A5D4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17" y="2424209"/>
                <a:ext cx="1620059" cy="64280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84F28CE-FB0B-00D8-AB71-687202D62B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9576" y="2719035"/>
            <a:ext cx="6322488" cy="3731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4909DD-BFA9-1DDA-F85A-ABD981891941}"/>
                  </a:ext>
                </a:extLst>
              </p:cNvPr>
              <p:cNvSpPr txBox="1"/>
              <p:nvPr/>
            </p:nvSpPr>
            <p:spPr>
              <a:xfrm>
                <a:off x="4663523" y="2399918"/>
                <a:ext cx="287309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𝑶𝑽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  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↦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𝑹</m:t>
                      </m:r>
                    </m:oMath>
                  </m:oMathPara>
                </a14:m>
                <a:endParaRPr lang="ru-RU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54909DD-BFA9-1DDA-F85A-ABD9818919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523" y="2399918"/>
                <a:ext cx="2873094" cy="369332"/>
              </a:xfrm>
              <a:prstGeom prst="rect">
                <a:avLst/>
              </a:prstGeom>
              <a:blipFill>
                <a:blip r:embed="rId5"/>
                <a:stretch>
                  <a:fillRect l="-2972" r="-1911" b="-3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3A905F2-FBDF-A988-0EC4-F5EA372B3002}"/>
              </a:ext>
            </a:extLst>
          </p:cNvPr>
          <p:cNvGrpSpPr/>
          <p:nvPr/>
        </p:nvGrpSpPr>
        <p:grpSpPr>
          <a:xfrm>
            <a:off x="3548743" y="3073742"/>
            <a:ext cx="4310742" cy="2746487"/>
            <a:chOff x="3548743" y="3073742"/>
            <a:chExt cx="4310742" cy="2746487"/>
          </a:xfrm>
        </p:grpSpPr>
        <p:cxnSp>
          <p:nvCxnSpPr>
            <p:cNvPr id="18" name="Прямая со стрелкой 17">
              <a:extLst>
                <a:ext uri="{FF2B5EF4-FFF2-40B4-BE49-F238E27FC236}">
                  <a16:creationId xmlns:a16="http://schemas.microsoft.com/office/drawing/2014/main" id="{CA62D0E4-1BEF-E492-E153-7CB84E076DA0}"/>
                </a:ext>
              </a:extLst>
            </p:cNvPr>
            <p:cNvCxnSpPr/>
            <p:nvPr/>
          </p:nvCxnSpPr>
          <p:spPr>
            <a:xfrm flipH="1">
              <a:off x="5082743" y="3494313"/>
              <a:ext cx="2058286" cy="19231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>
              <a:extLst>
                <a:ext uri="{FF2B5EF4-FFF2-40B4-BE49-F238E27FC236}">
                  <a16:creationId xmlns:a16="http://schemas.microsoft.com/office/drawing/2014/main" id="{E467C6CF-83D2-22ED-7931-9E2A43BC46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44571" y="3648895"/>
              <a:ext cx="2735943" cy="91584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>
              <a:extLst>
                <a:ext uri="{FF2B5EF4-FFF2-40B4-BE49-F238E27FC236}">
                  <a16:creationId xmlns:a16="http://schemas.microsoft.com/office/drawing/2014/main" id="{DB176E41-077D-0947-5C2C-8E4337CABA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59943" y="3788065"/>
              <a:ext cx="3374571" cy="139353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>
              <a:extLst>
                <a:ext uri="{FF2B5EF4-FFF2-40B4-BE49-F238E27FC236}">
                  <a16:creationId xmlns:a16="http://schemas.microsoft.com/office/drawing/2014/main" id="{0C6244C1-28F1-644E-FF11-5BA509A6B5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82571" y="4207695"/>
              <a:ext cx="3976914" cy="143836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>
              <a:extLst>
                <a:ext uri="{FF2B5EF4-FFF2-40B4-BE49-F238E27FC236}">
                  <a16:creationId xmlns:a16="http://schemas.microsoft.com/office/drawing/2014/main" id="{C28B0C23-E6E8-E0B9-168B-B3A3B07BF98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48743" y="5222125"/>
              <a:ext cx="4180114" cy="59810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58E773B-FEB1-E499-BF12-D5EC3203A88B}"/>
                    </a:ext>
                  </a:extLst>
                </p:cNvPr>
                <p:cNvSpPr txBox="1"/>
                <p:nvPr/>
              </p:nvSpPr>
              <p:spPr>
                <a:xfrm>
                  <a:off x="4742665" y="3073742"/>
                  <a:ext cx="2738442" cy="394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𝝍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𝑶𝑽</m:t>
                            </m:r>
                          </m:sub>
                          <m:sup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bSup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: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𝑴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  <m: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↦</m:t>
                        </m:r>
                        <m:r>
                          <a:rPr lang="en-US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d>
                          <m:dPr>
                            <m:ctrlP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𝝆</m:t>
                            </m:r>
                          </m:e>
                        </m:d>
                      </m:oMath>
                    </m:oMathPara>
                  </a14:m>
                  <a:endParaRPr lang="ru-RU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58E773B-FEB1-E499-BF12-D5EC3203A88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42665" y="3073742"/>
                  <a:ext cx="2738442" cy="39491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ED4D08E4-06B9-CF26-354C-7A936E46BE1A}"/>
              </a:ext>
            </a:extLst>
          </p:cNvPr>
          <p:cNvSpPr txBox="1"/>
          <p:nvPr/>
        </p:nvSpPr>
        <p:spPr>
          <a:xfrm>
            <a:off x="4054001" y="2077480"/>
            <a:ext cx="493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Tolman (1939); Oppenheimer &amp; </a:t>
            </a:r>
            <a:r>
              <a:rPr lang="en-US" i="1" dirty="0" err="1"/>
              <a:t>Volkoff</a:t>
            </a:r>
            <a:r>
              <a:rPr lang="en-US" i="1" dirty="0"/>
              <a:t> (1939)</a:t>
            </a:r>
            <a:endParaRPr lang="ru-RU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69329BA-37F0-3B94-14C2-9D4B8E7E58C1}"/>
                  </a:ext>
                </a:extLst>
              </p:cNvPr>
              <p:cNvSpPr txBox="1"/>
              <p:nvPr/>
            </p:nvSpPr>
            <p:spPr>
              <a:xfrm>
                <a:off x="0" y="3250601"/>
                <a:ext cx="3111708" cy="1903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975" indent="-180975"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Lindblom (1992):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∃</m:t>
                    </m:r>
                    <m:sSubSup>
                      <m:sSubSupPr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𝝍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𝑶𝑽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endParaRPr lang="en-US" sz="2400" b="1" dirty="0"/>
              </a:p>
              <a:p>
                <a:pPr marL="446088" lvl="1" indent="-265113">
                  <a:buFont typeface="Wingdings" panose="05000000000000000000" pitchFamily="2" charset="2"/>
                  <a:buChar char="Ø"/>
                  <a:tabLst>
                    <a:tab pos="355600" algn="l"/>
                  </a:tabLst>
                </a:pPr>
                <a:r>
                  <a:rPr lang="en-US" sz="2400" dirty="0" err="1"/>
                  <a:t>numerics</a:t>
                </a:r>
                <a:endParaRPr lang="ru-RU" sz="2400" dirty="0"/>
              </a:p>
              <a:p>
                <a:pPr marL="446088" lvl="1" indent="-265113">
                  <a:buFont typeface="Wingdings" panose="05000000000000000000" pitchFamily="2" charset="2"/>
                  <a:buChar char="Ø"/>
                  <a:tabLst>
                    <a:tab pos="355600" algn="l"/>
                  </a:tabLst>
                </a:pPr>
                <a:r>
                  <a:rPr lang="en-US" sz="2400" dirty="0"/>
                  <a:t>neural networks</a:t>
                </a:r>
                <a:br>
                  <a:rPr lang="ru-RU" sz="2400" dirty="0"/>
                </a:br>
                <a:r>
                  <a:rPr lang="ru-RU" sz="2000" i="1" dirty="0"/>
                  <a:t>(</a:t>
                </a:r>
                <a:r>
                  <a:rPr lang="en-US" sz="2000" i="1" dirty="0"/>
                  <a:t>Soma+ JCAP 2022</a:t>
                </a:r>
                <a:r>
                  <a:rPr lang="ru-RU" sz="2000" i="1" dirty="0"/>
                  <a:t>)</a:t>
                </a:r>
                <a:endParaRPr lang="ru-RU" sz="2400" i="1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69329BA-37F0-3B94-14C2-9D4B8E7E58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50601"/>
                <a:ext cx="3111708" cy="1903021"/>
              </a:xfrm>
              <a:prstGeom prst="rect">
                <a:avLst/>
              </a:prstGeom>
              <a:blipFill>
                <a:blip r:embed="rId8"/>
                <a:stretch>
                  <a:fillRect l="-2549" t="-2244" b="-51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5156737A-9877-3C3C-9906-6C8013BBEC48}"/>
              </a:ext>
            </a:extLst>
          </p:cNvPr>
          <p:cNvGrpSpPr/>
          <p:nvPr/>
        </p:nvGrpSpPr>
        <p:grpSpPr>
          <a:xfrm>
            <a:off x="5090000" y="1092595"/>
            <a:ext cx="3875314" cy="984885"/>
            <a:chOff x="5150231" y="2638318"/>
            <a:chExt cx="3875314" cy="984885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129DEA6-D29F-7E41-78A5-DA09609AA74F}"/>
                </a:ext>
              </a:extLst>
            </p:cNvPr>
            <p:cNvSpPr txBox="1"/>
            <p:nvPr/>
          </p:nvSpPr>
          <p:spPr>
            <a:xfrm>
              <a:off x="5150231" y="2638318"/>
              <a:ext cx="387531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Aft>
                  <a:spcPts val="1200"/>
                </a:spcAft>
                <a:buFont typeface="Wingdings" panose="05000000000000000000" pitchFamily="2" charset="2"/>
                <a:buChar char="Ø"/>
              </a:pPr>
              <a:r>
                <a:rPr lang="en-US" sz="2400" b="1" i="1" dirty="0"/>
                <a:t>GR hydrostatics</a:t>
              </a:r>
            </a:p>
            <a:p>
              <a:pPr marL="342900" indent="-342900">
                <a:spcAft>
                  <a:spcPts val="1200"/>
                </a:spcAft>
                <a:buFont typeface="Wingdings" panose="05000000000000000000" pitchFamily="2" charset="2"/>
                <a:buChar char="Ø"/>
              </a:pPr>
              <a:r>
                <a:rPr lang="en-US" sz="2400" b="1" i="1" dirty="0"/>
                <a:t>Rotation</a:t>
              </a:r>
              <a:endParaRPr lang="ru-RU" sz="2400" b="1" i="1" dirty="0"/>
            </a:p>
          </p:txBody>
        </p:sp>
        <p:cxnSp>
          <p:nvCxnSpPr>
            <p:cNvPr id="35" name="Прямая соединительная линия 34">
              <a:extLst>
                <a:ext uri="{FF2B5EF4-FFF2-40B4-BE49-F238E27FC236}">
                  <a16:creationId xmlns:a16="http://schemas.microsoft.com/office/drawing/2014/main" id="{DC1CD59A-20FC-4D4E-8699-CC34A1AE68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58012" y="3279415"/>
              <a:ext cx="1294818" cy="2784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>
              <a:extLst>
                <a:ext uri="{FF2B5EF4-FFF2-40B4-BE49-F238E27FC236}">
                  <a16:creationId xmlns:a16="http://schemas.microsoft.com/office/drawing/2014/main" id="{E79538AD-CBE3-E966-1609-286FD93E182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58012" y="3230245"/>
              <a:ext cx="1216742" cy="35396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46372D09-2A49-B173-45F2-A5D4903C6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Нижний колонтитул 2">
            <a:extLst>
              <a:ext uri="{FF2B5EF4-FFF2-40B4-BE49-F238E27FC236}">
                <a16:creationId xmlns:a16="http://schemas.microsoft.com/office/drawing/2014/main" id="{2C14054B-F3F7-0A4F-04C8-69A95175D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8492DF9-15B9-71CC-1FE0-4168AADDFA98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8492DF9-15B9-71CC-1FE0-4168AADDFA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9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7154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FEBEA7F-D768-BAD9-35DC-1094BD2B8766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1044041"/>
          </a:xfrm>
          <a:prstGeom prst="rect">
            <a:avLst/>
          </a:prstGeom>
          <a:solidFill>
            <a:srgbClr val="0000CC"/>
          </a:solidFill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Oppenheimer-</a:t>
            </a:r>
            <a:r>
              <a:rPr lang="en-US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Volkoff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Mapping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2EDFA59-AA9A-2FF0-C004-0B61882D1A8A}"/>
                  </a:ext>
                </a:extLst>
              </p:cNvPr>
              <p:cNvSpPr txBox="1"/>
              <p:nvPr/>
            </p:nvSpPr>
            <p:spPr>
              <a:xfrm>
                <a:off x="284317" y="1061684"/>
                <a:ext cx="4521366" cy="13705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2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𝐺𝑚</m:t>
                          </m:r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sSup>
                            <m:sSup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num>
                                <m:den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  <m:sSup>
                                    <m:sSup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sSup>
                                    <m:sSup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num>
                                <m:den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22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𝐺𝑚</m:t>
                              </m:r>
                            </m:num>
                            <m:den>
                              <m:r>
                                <a:rPr lang="en-US" sz="2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sSup>
                                <m:sSupPr>
                                  <m:ctrlP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lang="en-US" sz="2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2EDFA59-AA9A-2FF0-C004-0B61882D1A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17" y="1061684"/>
                <a:ext cx="4521366" cy="137050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47D9560-8FAD-D38C-9546-4D05140CED8B}"/>
                  </a:ext>
                </a:extLst>
              </p:cNvPr>
              <p:cNvSpPr txBox="1"/>
              <p:nvPr/>
            </p:nvSpPr>
            <p:spPr>
              <a:xfrm>
                <a:off x="284317" y="2424209"/>
                <a:ext cx="1620059" cy="6428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𝑑𝑚</m:t>
                          </m:r>
                        </m:num>
                        <m:den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𝑑𝑟</m:t>
                          </m:r>
                        </m:den>
                      </m:f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=4</m:t>
                      </m:r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en-US" sz="2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200" b="0" i="1" smtClean="0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47D9560-8FAD-D38C-9546-4D05140CE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17" y="2424209"/>
                <a:ext cx="1620059" cy="64280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343D287-19E8-C80A-162C-C7C28A3950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9576" y="2719035"/>
            <a:ext cx="6322488" cy="3731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BAA0165-6FB5-4619-512F-EB1B8CCC2E83}"/>
                  </a:ext>
                </a:extLst>
              </p:cNvPr>
              <p:cNvSpPr txBox="1"/>
              <p:nvPr/>
            </p:nvSpPr>
            <p:spPr>
              <a:xfrm>
                <a:off x="4663523" y="2399918"/>
                <a:ext cx="287309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𝝍</m:t>
                          </m:r>
                        </m:e>
                        <m:sub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𝑶𝑽</m:t>
                          </m:r>
                        </m:sub>
                      </m:sSub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:  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𝝆</m:t>
                          </m:r>
                        </m:e>
                      </m:d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↦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𝑹</m:t>
                      </m:r>
                    </m:oMath>
                  </m:oMathPara>
                </a14:m>
                <a:endParaRPr lang="ru-RU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BAA0165-6FB5-4619-512F-EB1B8CCC2E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523" y="2399918"/>
                <a:ext cx="2873094" cy="369332"/>
              </a:xfrm>
              <a:prstGeom prst="rect">
                <a:avLst/>
              </a:prstGeom>
              <a:blipFill>
                <a:blip r:embed="rId5"/>
                <a:stretch>
                  <a:fillRect l="-2972" r="-1911" b="-3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E135F6F-CEC3-E65A-19F1-6581D0CC444C}"/>
                  </a:ext>
                </a:extLst>
              </p:cNvPr>
              <p:cNvSpPr txBox="1"/>
              <p:nvPr/>
            </p:nvSpPr>
            <p:spPr>
              <a:xfrm>
                <a:off x="-989" y="5330992"/>
                <a:ext cx="32956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975" indent="-180975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∃</m:t>
                    </m:r>
                    <m:r>
                      <a:rPr lang="ru-RU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sz="24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en-US" sz="24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4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E135F6F-CEC3-E65A-19F1-6581D0CC4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89" y="5330992"/>
                <a:ext cx="3295621" cy="461665"/>
              </a:xfrm>
              <a:prstGeom prst="rect">
                <a:avLst/>
              </a:prstGeom>
              <a:blipFill>
                <a:blip r:embed="rId6"/>
                <a:stretch>
                  <a:fillRect l="-2593" t="-4000" b="-28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Овал 24">
            <a:extLst>
              <a:ext uri="{FF2B5EF4-FFF2-40B4-BE49-F238E27FC236}">
                <a16:creationId xmlns:a16="http://schemas.microsoft.com/office/drawing/2014/main" id="{15992A1A-84CB-2285-11A2-0FDA12CD7A89}"/>
              </a:ext>
            </a:extLst>
          </p:cNvPr>
          <p:cNvSpPr/>
          <p:nvPr/>
        </p:nvSpPr>
        <p:spPr>
          <a:xfrm>
            <a:off x="4962888" y="3685520"/>
            <a:ext cx="153564" cy="153564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>
            <a:extLst>
              <a:ext uri="{FF2B5EF4-FFF2-40B4-BE49-F238E27FC236}">
                <a16:creationId xmlns:a16="http://schemas.microsoft.com/office/drawing/2014/main" id="{DE360432-B475-3E1B-7FDB-EFA54C8E1D8D}"/>
              </a:ext>
            </a:extLst>
          </p:cNvPr>
          <p:cNvSpPr/>
          <p:nvPr/>
        </p:nvSpPr>
        <p:spPr>
          <a:xfrm>
            <a:off x="7139532" y="3485430"/>
            <a:ext cx="153564" cy="153564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9F3FE7-AA22-361F-812F-8FA1F4963D64}"/>
                  </a:ext>
                </a:extLst>
              </p:cNvPr>
              <p:cNvSpPr txBox="1"/>
              <p:nvPr/>
            </p:nvSpPr>
            <p:spPr>
              <a:xfrm rot="16200000">
                <a:off x="6356903" y="3368575"/>
                <a:ext cx="89763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</m:oMath>
                  </m:oMathPara>
                </a14:m>
                <a:endParaRPr lang="ru-RU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29F3FE7-AA22-361F-812F-8FA1F4963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356903" y="3368575"/>
                <a:ext cx="897631" cy="461665"/>
              </a:xfrm>
              <a:prstGeom prst="rect">
                <a:avLst/>
              </a:prstGeom>
              <a:blipFill>
                <a:blip r:embed="rId7"/>
                <a:stretch>
                  <a:fillRect r="-1333" b="-20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BC0186-4F7C-975D-C83A-2C82126C93C9}"/>
                  </a:ext>
                </a:extLst>
              </p:cNvPr>
              <p:cNvSpPr txBox="1"/>
              <p:nvPr/>
            </p:nvSpPr>
            <p:spPr>
              <a:xfrm>
                <a:off x="7009850" y="3004180"/>
                <a:ext cx="101212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𝐌𝐦𝐚𝐱</m:t>
                          </m:r>
                        </m:sub>
                      </m:sSub>
                    </m:oMath>
                  </m:oMathPara>
                </a14:m>
                <a:endParaRPr lang="ru-RU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BC0186-4F7C-975D-C83A-2C82126C93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9850" y="3004180"/>
                <a:ext cx="1012122" cy="461665"/>
              </a:xfrm>
              <a:prstGeom prst="rect">
                <a:avLst/>
              </a:prstGeom>
              <a:blipFill>
                <a:blip r:embed="rId8"/>
                <a:stretch>
                  <a:fillRect l="-1807" b="-3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A2C07AC-04E0-9634-0FA6-CEF7C6C75AA9}"/>
                  </a:ext>
                </a:extLst>
              </p:cNvPr>
              <p:cNvSpPr txBox="1"/>
              <p:nvPr/>
            </p:nvSpPr>
            <p:spPr>
              <a:xfrm>
                <a:off x="4557015" y="3073742"/>
                <a:ext cx="101212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</m:oMath>
                  </m:oMathPara>
                </a14:m>
                <a:endParaRPr lang="ru-RU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A2C07AC-04E0-9634-0FA6-CEF7C6C75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7015" y="3073742"/>
                <a:ext cx="1012122" cy="461665"/>
              </a:xfrm>
              <a:prstGeom prst="rect">
                <a:avLst/>
              </a:prstGeom>
              <a:blipFill>
                <a:blip r:embed="rId9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3E836AB-1317-74A2-2B08-275B662C71D3}"/>
                  </a:ext>
                </a:extLst>
              </p:cNvPr>
              <p:cNvSpPr txBox="1"/>
              <p:nvPr/>
            </p:nvSpPr>
            <p:spPr>
              <a:xfrm rot="16200000">
                <a:off x="3898198" y="3523023"/>
                <a:ext cx="101212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sz="2400" b="1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𝐦𝐚𝐱</m:t>
                          </m:r>
                        </m:sub>
                      </m:sSub>
                    </m:oMath>
                  </m:oMathPara>
                </a14:m>
                <a:endParaRPr lang="ru-RU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3E836AB-1317-74A2-2B08-275B662C71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898198" y="3523023"/>
                <a:ext cx="1012122" cy="461665"/>
              </a:xfrm>
              <a:prstGeom prst="rect">
                <a:avLst/>
              </a:prstGeom>
              <a:blipFill>
                <a:blip r:embed="rId10"/>
                <a:stretch>
                  <a:fillRect r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6D4A0CC9-2926-CE5C-396C-A96CCA80A363}"/>
              </a:ext>
            </a:extLst>
          </p:cNvPr>
          <p:cNvSpPr txBox="1"/>
          <p:nvPr/>
        </p:nvSpPr>
        <p:spPr>
          <a:xfrm>
            <a:off x="4054001" y="2077480"/>
            <a:ext cx="4931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Tolman (1939); Oppenheimer &amp; </a:t>
            </a:r>
            <a:r>
              <a:rPr lang="en-US" i="1" dirty="0" err="1"/>
              <a:t>Volkoff</a:t>
            </a:r>
            <a:r>
              <a:rPr lang="en-US" i="1" dirty="0"/>
              <a:t> (1939)</a:t>
            </a:r>
            <a:endParaRPr lang="ru-RU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9074D86-766A-BBC1-D050-56686718C23E}"/>
                  </a:ext>
                </a:extLst>
              </p:cNvPr>
              <p:cNvSpPr txBox="1"/>
              <p:nvPr/>
            </p:nvSpPr>
            <p:spPr>
              <a:xfrm>
                <a:off x="0" y="3250601"/>
                <a:ext cx="3111708" cy="1903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975" indent="-180975"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Lindblom (1992):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∃</m:t>
                    </m:r>
                    <m:sSubSup>
                      <m:sSubSupPr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𝝍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𝑶𝑽</m:t>
                        </m:r>
                      </m:sub>
                      <m:sup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endParaRPr lang="en-US" sz="2400" b="1" dirty="0"/>
              </a:p>
              <a:p>
                <a:pPr marL="446088" lvl="1" indent="-265113">
                  <a:buFont typeface="Wingdings" panose="05000000000000000000" pitchFamily="2" charset="2"/>
                  <a:buChar char="Ø"/>
                  <a:tabLst>
                    <a:tab pos="355600" algn="l"/>
                  </a:tabLst>
                </a:pPr>
                <a:r>
                  <a:rPr lang="en-US" sz="2400" dirty="0" err="1"/>
                  <a:t>numerics</a:t>
                </a:r>
                <a:endParaRPr lang="ru-RU" sz="2400" dirty="0"/>
              </a:p>
              <a:p>
                <a:pPr marL="446088" lvl="1" indent="-265113">
                  <a:buFont typeface="Wingdings" panose="05000000000000000000" pitchFamily="2" charset="2"/>
                  <a:buChar char="Ø"/>
                  <a:tabLst>
                    <a:tab pos="355600" algn="l"/>
                  </a:tabLst>
                </a:pPr>
                <a:r>
                  <a:rPr lang="en-US" sz="2400" dirty="0"/>
                  <a:t>neural networks</a:t>
                </a:r>
                <a:br>
                  <a:rPr lang="ru-RU" sz="2400" dirty="0"/>
                </a:br>
                <a:r>
                  <a:rPr lang="ru-RU" sz="2000" i="1" dirty="0"/>
                  <a:t>(</a:t>
                </a:r>
                <a:r>
                  <a:rPr lang="en-US" sz="2000" i="1" dirty="0"/>
                  <a:t>Soma+ JCAP 2022</a:t>
                </a:r>
                <a:r>
                  <a:rPr lang="ru-RU" sz="2000" i="1" dirty="0"/>
                  <a:t>)</a:t>
                </a:r>
                <a:endParaRPr lang="ru-RU" sz="2400" i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9074D86-766A-BBC1-D050-56686718C2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250601"/>
                <a:ext cx="3111708" cy="1903021"/>
              </a:xfrm>
              <a:prstGeom prst="rect">
                <a:avLst/>
              </a:prstGeom>
              <a:blipFill>
                <a:blip r:embed="rId11"/>
                <a:stretch>
                  <a:fillRect l="-2549" t="-2244" b="-51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8C95EE47-A2B4-685A-934D-F83E8497A7FE}"/>
              </a:ext>
            </a:extLst>
          </p:cNvPr>
          <p:cNvGrpSpPr/>
          <p:nvPr/>
        </p:nvGrpSpPr>
        <p:grpSpPr>
          <a:xfrm>
            <a:off x="5090000" y="1092595"/>
            <a:ext cx="3875314" cy="984885"/>
            <a:chOff x="5150231" y="2638318"/>
            <a:chExt cx="3875314" cy="98488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DCC663E-057F-5C52-EF46-811F51494BA3}"/>
                </a:ext>
              </a:extLst>
            </p:cNvPr>
            <p:cNvSpPr txBox="1"/>
            <p:nvPr/>
          </p:nvSpPr>
          <p:spPr>
            <a:xfrm>
              <a:off x="5150231" y="2638318"/>
              <a:ext cx="3875314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spcAft>
                  <a:spcPts val="1200"/>
                </a:spcAft>
                <a:buFont typeface="Wingdings" panose="05000000000000000000" pitchFamily="2" charset="2"/>
                <a:buChar char="Ø"/>
              </a:pPr>
              <a:r>
                <a:rPr lang="en-US" sz="2400" b="1" i="1" dirty="0"/>
                <a:t>GR hydrostatics</a:t>
              </a:r>
            </a:p>
            <a:p>
              <a:pPr marL="342900" indent="-342900">
                <a:spcAft>
                  <a:spcPts val="1200"/>
                </a:spcAft>
                <a:buFont typeface="Wingdings" panose="05000000000000000000" pitchFamily="2" charset="2"/>
                <a:buChar char="Ø"/>
              </a:pPr>
              <a:r>
                <a:rPr lang="en-US" sz="2400" b="1" i="1" dirty="0"/>
                <a:t>Rotation</a:t>
              </a:r>
              <a:endParaRPr lang="ru-RU" sz="2400" b="1" i="1" dirty="0"/>
            </a:p>
          </p:txBody>
        </p:sp>
        <p:cxnSp>
          <p:nvCxnSpPr>
            <p:cNvPr id="20" name="Прямая соединительная линия 19">
              <a:extLst>
                <a:ext uri="{FF2B5EF4-FFF2-40B4-BE49-F238E27FC236}">
                  <a16:creationId xmlns:a16="http://schemas.microsoft.com/office/drawing/2014/main" id="{A10CDCD1-DAFA-1EDE-1601-AF0CBD5CD13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58012" y="3279415"/>
              <a:ext cx="1294818" cy="27845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>
              <a:extLst>
                <a:ext uri="{FF2B5EF4-FFF2-40B4-BE49-F238E27FC236}">
                  <a16:creationId xmlns:a16="http://schemas.microsoft.com/office/drawing/2014/main" id="{C059A53D-0B13-EB83-3BEB-D86CC52B1E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58012" y="3230245"/>
              <a:ext cx="1216742" cy="35396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9F9384F3-AF6B-664E-84B2-2AC4F7771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Нижний колонтитул 2">
            <a:extLst>
              <a:ext uri="{FF2B5EF4-FFF2-40B4-BE49-F238E27FC236}">
                <a16:creationId xmlns:a16="http://schemas.microsoft.com/office/drawing/2014/main" id="{FF04B4FF-0994-287C-2B15-08233E32B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F6776BD-C5CF-F973-FE29-8A0BC04A22EE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F6776BD-C5CF-F973-FE29-8A0BC04A22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12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101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5456D434-3225-3B3B-A9E9-0DCF95556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554" y="4118922"/>
            <a:ext cx="2341451" cy="2370145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EF49CA4E-AA6D-DC54-A345-C1B3E6F58B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6153" y="4113964"/>
            <a:ext cx="2388168" cy="2394022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63E35E0F-5A65-D053-3603-AB50BD040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3086" y="4044611"/>
            <a:ext cx="2584779" cy="2470744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D484EE-396A-471E-96B1-ED024E3F9DAA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810705"/>
          </a:xfrm>
          <a:prstGeom prst="rect">
            <a:avLst/>
          </a:prstGeom>
          <a:solidFill>
            <a:srgbClr val="0000CC"/>
          </a:solidFill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Dimension of </a:t>
            </a:r>
            <a:r>
              <a:rPr lang="en-US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Manifold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B746E3-06ED-49FD-AB1D-C5CC5FF07DE2}"/>
              </a:ext>
            </a:extLst>
          </p:cNvPr>
          <p:cNvSpPr txBox="1"/>
          <p:nvPr/>
        </p:nvSpPr>
        <p:spPr>
          <a:xfrm>
            <a:off x="226188" y="832306"/>
            <a:ext cx="8823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Lindblom (2010): spectral representation</a:t>
            </a:r>
            <a:endParaRPr lang="ru-RU" sz="2400" b="1" i="1" u="sng" dirty="0"/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57265340-A0A7-652A-13B2-2F02CA400555}"/>
              </a:ext>
            </a:extLst>
          </p:cNvPr>
          <p:cNvGrpSpPr/>
          <p:nvPr/>
        </p:nvGrpSpPr>
        <p:grpSpPr>
          <a:xfrm>
            <a:off x="250170" y="2016704"/>
            <a:ext cx="8799507" cy="2101293"/>
            <a:chOff x="220111" y="1592303"/>
            <a:chExt cx="8799507" cy="210129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2FB3ADC6-CBE7-4D2F-BF55-ADA3B9CFCDF5}"/>
                    </a:ext>
                  </a:extLst>
                </p:cNvPr>
                <p:cNvSpPr txBox="1"/>
                <p:nvPr/>
              </p:nvSpPr>
              <p:spPr>
                <a:xfrm>
                  <a:off x="220111" y="1592303"/>
                  <a:ext cx="8767721" cy="37766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𝐥𝐧</m:t>
                            </m:r>
                          </m:fName>
                          <m: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𝚪</m:t>
                            </m:r>
                            <m:d>
                              <m:d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</m:d>
                          </m:e>
                        </m:func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func>
                          <m:func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𝐥𝐧</m:t>
                            </m:r>
                          </m:fName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</m:func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2400" b="1" i="0">
                                        <a:latin typeface="Cambria Math" panose="02040503050406030204" pitchFamily="18" charset="0"/>
                                      </a:rPr>
                                      <m:t>𝐥𝐧</m:t>
                                    </m:r>
                                  </m:fName>
                                  <m:e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2400" b="1" i="0">
                                        <a:latin typeface="Cambria Math" panose="02040503050406030204" pitchFamily="18" charset="0"/>
                                      </a:rPr>
                                      <m:t>𝐥𝐧</m:t>
                                    </m:r>
                                  </m:fName>
                                  <m:e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2400" b="1" i="0">
                                        <a:latin typeface="Cambria Math" panose="02040503050406030204" pitchFamily="18" charset="0"/>
                                      </a:rPr>
                                      <m:t>𝐥𝐧</m:t>
                                    </m:r>
                                  </m:fName>
                                  <m:e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+…</m:t>
                        </m:r>
                      </m:oMath>
                    </m:oMathPara>
                  </a14:m>
                  <a:endParaRPr lang="ru-RU" sz="2400" b="1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2FB3ADC6-CBE7-4D2F-BF55-ADA3B9CFCD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111" y="1592303"/>
                  <a:ext cx="8767721" cy="377667"/>
                </a:xfrm>
                <a:prstGeom prst="rect">
                  <a:avLst/>
                </a:prstGeom>
                <a:blipFill>
                  <a:blip r:embed="rId5"/>
                  <a:stretch>
                    <a:fillRect b="-2580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Правая фигурная скобка 11">
              <a:extLst>
                <a:ext uri="{FF2B5EF4-FFF2-40B4-BE49-F238E27FC236}">
                  <a16:creationId xmlns:a16="http://schemas.microsoft.com/office/drawing/2014/main" id="{FF1CF4D1-FA96-4F48-B96A-295EC9E8F4A9}"/>
                </a:ext>
              </a:extLst>
            </p:cNvPr>
            <p:cNvSpPr/>
            <p:nvPr/>
          </p:nvSpPr>
          <p:spPr>
            <a:xfrm rot="5400000">
              <a:off x="2327604" y="1295880"/>
              <a:ext cx="269507" cy="1588169"/>
            </a:xfrm>
            <a:prstGeom prst="rightBrace">
              <a:avLst>
                <a:gd name="adj1" fmla="val 50000"/>
                <a:gd name="adj2" fmla="val 50000"/>
              </a:avLst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50D0367-C1B7-46FD-B252-258479BDF8F7}"/>
                    </a:ext>
                  </a:extLst>
                </p:cNvPr>
                <p:cNvSpPr txBox="1"/>
                <p:nvPr/>
              </p:nvSpPr>
              <p:spPr>
                <a:xfrm>
                  <a:off x="1469723" y="2199056"/>
                  <a:ext cx="2008435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∼3−8%</m:t>
                        </m:r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50D0367-C1B7-46FD-B252-258479BDF8F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9723" y="2199056"/>
                  <a:ext cx="2008435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1216" r="-3343" b="-14754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Правая фигурная скобка 13">
              <a:extLst>
                <a:ext uri="{FF2B5EF4-FFF2-40B4-BE49-F238E27FC236}">
                  <a16:creationId xmlns:a16="http://schemas.microsoft.com/office/drawing/2014/main" id="{098C2DFC-DA7D-424F-9539-0447DA8E8AB1}"/>
                </a:ext>
              </a:extLst>
            </p:cNvPr>
            <p:cNvSpPr/>
            <p:nvPr/>
          </p:nvSpPr>
          <p:spPr>
            <a:xfrm rot="5400000">
              <a:off x="3166186" y="1067310"/>
              <a:ext cx="247787" cy="3243616"/>
            </a:xfrm>
            <a:prstGeom prst="rightBrace">
              <a:avLst>
                <a:gd name="adj1" fmla="val 50000"/>
                <a:gd name="adj2" fmla="val 50000"/>
              </a:avLst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авая фигурная скобка 14">
              <a:extLst>
                <a:ext uri="{FF2B5EF4-FFF2-40B4-BE49-F238E27FC236}">
                  <a16:creationId xmlns:a16="http://schemas.microsoft.com/office/drawing/2014/main" id="{479BD300-6786-4DE2-ABDC-CC44EC5D728A}"/>
                </a:ext>
              </a:extLst>
            </p:cNvPr>
            <p:cNvSpPr/>
            <p:nvPr/>
          </p:nvSpPr>
          <p:spPr>
            <a:xfrm rot="5400000">
              <a:off x="3972392" y="797252"/>
              <a:ext cx="247790" cy="4856034"/>
            </a:xfrm>
            <a:prstGeom prst="rightBrace">
              <a:avLst>
                <a:gd name="adj1" fmla="val 50000"/>
                <a:gd name="adj2" fmla="val 50000"/>
              </a:avLst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97F80C9-F259-4603-A49F-0C9C0AC03A70}"/>
                    </a:ext>
                  </a:extLst>
                </p:cNvPr>
                <p:cNvSpPr txBox="1"/>
                <p:nvPr/>
              </p:nvSpPr>
              <p:spPr>
                <a:xfrm>
                  <a:off x="2287599" y="2783818"/>
                  <a:ext cx="2008435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∼1−5%</m:t>
                        </m:r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197F80C9-F259-4603-A49F-0C9C0AC03A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7599" y="2783818"/>
                  <a:ext cx="2008435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1212" r="-3333" b="-1639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BC26E7CB-AA5F-4B5A-8006-350F5B8F1A69}"/>
                    </a:ext>
                  </a:extLst>
                </p:cNvPr>
                <p:cNvSpPr txBox="1"/>
                <p:nvPr/>
              </p:nvSpPr>
              <p:spPr>
                <a:xfrm>
                  <a:off x="2977864" y="3324264"/>
                  <a:ext cx="224087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∼0.5−4%</m:t>
                        </m:r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BC26E7CB-AA5F-4B5A-8006-350F5B8F1A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7864" y="3324264"/>
                  <a:ext cx="2240870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815" r="-2717" b="-13115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A51DAE0B-6F03-F57D-1BAF-C115D12E586E}"/>
                    </a:ext>
                  </a:extLst>
                </p:cNvPr>
                <p:cNvSpPr txBox="1"/>
                <p:nvPr/>
              </p:nvSpPr>
              <p:spPr>
                <a:xfrm>
                  <a:off x="6300476" y="2101934"/>
                  <a:ext cx="2719142" cy="8129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  <m:sSup>
                              <m:sSup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  <m:sSup>
                              <m:sSup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  <m:d>
                              <m:d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sSup>
                                  <m:sSupPr>
                                    <m:ctrlPr>
                                      <a:rPr 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A51DAE0B-6F03-F57D-1BAF-C115D12E58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0476" y="2101934"/>
                  <a:ext cx="2719142" cy="81291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124B86D-89ED-CE13-2F90-315B6BE6CAC3}"/>
              </a:ext>
            </a:extLst>
          </p:cNvPr>
          <p:cNvSpPr txBox="1"/>
          <p:nvPr/>
        </p:nvSpPr>
        <p:spPr>
          <a:xfrm>
            <a:off x="507044" y="1200249"/>
            <a:ext cx="8350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34 </a:t>
            </a:r>
            <a:r>
              <a:rPr lang="ru-RU" sz="2400" dirty="0"/>
              <a:t>«</a:t>
            </a:r>
            <a:r>
              <a:rPr lang="en-US" sz="2400" dirty="0"/>
              <a:t>realistic</a:t>
            </a:r>
            <a:r>
              <a:rPr lang="ru-RU" sz="2400" dirty="0"/>
              <a:t>» </a:t>
            </a:r>
            <a:r>
              <a:rPr lang="en-US" sz="2400" dirty="0" err="1"/>
              <a:t>EoS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universal fit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D7A2D6B-3A1A-2780-EB62-1667C014B15E}"/>
                  </a:ext>
                </a:extLst>
              </p:cNvPr>
              <p:cNvSpPr txBox="1"/>
              <p:nvPr/>
            </p:nvSpPr>
            <p:spPr>
              <a:xfrm>
                <a:off x="318994" y="2826156"/>
                <a:ext cx="8533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𝝆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D7A2D6B-3A1A-2780-EB62-1667C014B1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994" y="2826156"/>
                <a:ext cx="853375" cy="369332"/>
              </a:xfrm>
              <a:prstGeom prst="rect">
                <a:avLst/>
              </a:prstGeom>
              <a:blipFill>
                <a:blip r:embed="rId10"/>
                <a:stretch>
                  <a:fillRect l="-6429" r="-7857" b="-3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6ACC4E1-E433-7082-873E-A1280AC172D4}"/>
                  </a:ext>
                </a:extLst>
              </p:cNvPr>
              <p:cNvSpPr txBox="1"/>
              <p:nvPr/>
            </p:nvSpPr>
            <p:spPr>
              <a:xfrm>
                <a:off x="286186" y="3476736"/>
                <a:ext cx="9463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𝑹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6ACC4E1-E433-7082-873E-A1280AC172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86" y="3476736"/>
                <a:ext cx="946348" cy="369332"/>
              </a:xfrm>
              <a:prstGeom prst="rect">
                <a:avLst/>
              </a:prstGeom>
              <a:blipFill>
                <a:blip r:embed="rId11"/>
                <a:stretch>
                  <a:fillRect l="-6452" r="-6452" b="-98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6EF2F3C5-8C61-3287-321B-E3422B0B0624}"/>
              </a:ext>
            </a:extLst>
          </p:cNvPr>
          <p:cNvCxnSpPr/>
          <p:nvPr/>
        </p:nvCxnSpPr>
        <p:spPr>
          <a:xfrm>
            <a:off x="759360" y="2441493"/>
            <a:ext cx="0" cy="406457"/>
          </a:xfrm>
          <a:prstGeom prst="straightConnector1">
            <a:avLst/>
          </a:prstGeom>
          <a:ln w="38100">
            <a:solidFill>
              <a:srgbClr val="0000F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>
            <a:extLst>
              <a:ext uri="{FF2B5EF4-FFF2-40B4-BE49-F238E27FC236}">
                <a16:creationId xmlns:a16="http://schemas.microsoft.com/office/drawing/2014/main" id="{6DC2B06B-A8DA-4846-10F4-A5FD53D0B85A}"/>
              </a:ext>
            </a:extLst>
          </p:cNvPr>
          <p:cNvCxnSpPr/>
          <p:nvPr/>
        </p:nvCxnSpPr>
        <p:spPr>
          <a:xfrm>
            <a:off x="751216" y="3145326"/>
            <a:ext cx="0" cy="406457"/>
          </a:xfrm>
          <a:prstGeom prst="straightConnector1">
            <a:avLst/>
          </a:prstGeom>
          <a:ln w="38100">
            <a:solidFill>
              <a:srgbClr val="0000F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25B46A3D-34C3-7AA7-0E47-E9675B1EDB1F}"/>
              </a:ext>
            </a:extLst>
          </p:cNvPr>
          <p:cNvSpPr txBox="1"/>
          <p:nvPr/>
        </p:nvSpPr>
        <p:spPr>
          <a:xfrm rot="16200000">
            <a:off x="7573333" y="5042626"/>
            <a:ext cx="22493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i="1" dirty="0"/>
              <a:t>Lindblom (2010)</a:t>
            </a:r>
            <a:endParaRPr lang="ru-RU" sz="2000" i="1" dirty="0"/>
          </a:p>
        </p:txBody>
      </p:sp>
      <p:grpSp>
        <p:nvGrpSpPr>
          <p:cNvPr id="65" name="Группа 64">
            <a:extLst>
              <a:ext uri="{FF2B5EF4-FFF2-40B4-BE49-F238E27FC236}">
                <a16:creationId xmlns:a16="http://schemas.microsoft.com/office/drawing/2014/main" id="{564A2362-5E67-F45F-0130-C44F3F68D860}"/>
              </a:ext>
            </a:extLst>
          </p:cNvPr>
          <p:cNvGrpSpPr/>
          <p:nvPr/>
        </p:nvGrpSpPr>
        <p:grpSpPr>
          <a:xfrm>
            <a:off x="3434235" y="1084740"/>
            <a:ext cx="5077083" cy="902425"/>
            <a:chOff x="3559873" y="1084740"/>
            <a:chExt cx="5077083" cy="9024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FFE3E947-5EE7-80D7-BB3B-D588581298D6}"/>
                    </a:ext>
                  </a:extLst>
                </p:cNvPr>
                <p:cNvSpPr txBox="1"/>
                <p:nvPr/>
              </p:nvSpPr>
              <p:spPr>
                <a:xfrm>
                  <a:off x="5137392" y="1084740"/>
                  <a:ext cx="110201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𝒏𝒑𝒆</m:t>
                        </m:r>
                        <m:r>
                          <a:rPr lang="en-US" sz="24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oMath>
                    </m:oMathPara>
                  </a14:m>
                  <a:endParaRPr lang="ru-RU" sz="2400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FFE3E947-5EE7-80D7-BB3B-D588581298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37392" y="1084740"/>
                  <a:ext cx="1102015" cy="461665"/>
                </a:xfrm>
                <a:prstGeom prst="rect">
                  <a:avLst/>
                </a:prstGeom>
                <a:blipFill>
                  <a:blip r:embed="rId12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13ACABCA-5741-3957-28F7-E117D433C481}"/>
                    </a:ext>
                  </a:extLst>
                </p:cNvPr>
                <p:cNvSpPr txBox="1"/>
                <p:nvPr/>
              </p:nvSpPr>
              <p:spPr>
                <a:xfrm>
                  <a:off x="6145085" y="1277432"/>
                  <a:ext cx="134461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𝒏𝒑𝒆</m:t>
                        </m:r>
                        <m:r>
                          <a:rPr lang="en-US" sz="24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  <m:r>
                          <a:rPr lang="en-US" sz="2400" b="1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𝚲𝚺</m:t>
                        </m:r>
                      </m:oMath>
                    </m:oMathPara>
                  </a14:m>
                  <a:endParaRPr lang="ru-RU" sz="2400" b="1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13ACABCA-5741-3957-28F7-E117D433C4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45085" y="1277432"/>
                  <a:ext cx="1344619" cy="461665"/>
                </a:xfrm>
                <a:prstGeom prst="rect">
                  <a:avLst/>
                </a:prstGeom>
                <a:blipFill>
                  <a:blip r:embed="rId13"/>
                  <a:stretch>
                    <a:fillRect l="-3167" b="-14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1E35B05C-E91A-D57D-ECB5-3527CE6BDF36}"/>
                    </a:ext>
                  </a:extLst>
                </p:cNvPr>
                <p:cNvSpPr txBox="1"/>
                <p:nvPr/>
              </p:nvSpPr>
              <p:spPr>
                <a:xfrm>
                  <a:off x="6944944" y="1525500"/>
                  <a:ext cx="16920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𝒏𝒑𝒆</m:t>
                        </m:r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  <m:r>
                          <a:rPr lang="en-US" sz="2400" b="1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𝚲𝚺</m:t>
                        </m:r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𝒖𝒅𝒔</m:t>
                        </m:r>
                      </m:oMath>
                    </m:oMathPara>
                  </a14:m>
                  <a:endParaRPr lang="ru-RU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1E35B05C-E91A-D57D-ECB5-3527CE6BDF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4944" y="1525500"/>
                  <a:ext cx="1692012" cy="461665"/>
                </a:xfrm>
                <a:prstGeom prst="rect">
                  <a:avLst/>
                </a:prstGeom>
                <a:blipFill>
                  <a:blip r:embed="rId14"/>
                  <a:stretch>
                    <a:fillRect l="-8273" r="-3237" b="-131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9" name="Прямая со стрелкой 58">
              <a:extLst>
                <a:ext uri="{FF2B5EF4-FFF2-40B4-BE49-F238E27FC236}">
                  <a16:creationId xmlns:a16="http://schemas.microsoft.com/office/drawing/2014/main" id="{C68BE8DA-BA87-97FE-2323-D069B60486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59873" y="1368110"/>
              <a:ext cx="1626380" cy="5989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Прямая со стрелкой 60">
              <a:extLst>
                <a:ext uri="{FF2B5EF4-FFF2-40B4-BE49-F238E27FC236}">
                  <a16:creationId xmlns:a16="http://schemas.microsoft.com/office/drawing/2014/main" id="{BF059553-A4F1-62BA-52AE-BC8AA171F0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59873" y="1525500"/>
              <a:ext cx="2595061" cy="35892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Прямая со стрелкой 62">
              <a:extLst>
                <a:ext uri="{FF2B5EF4-FFF2-40B4-BE49-F238E27FC236}">
                  <a16:creationId xmlns:a16="http://schemas.microsoft.com/office/drawing/2014/main" id="{431E1204-8E34-42B9-110C-82125E6E7F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59873" y="1704230"/>
              <a:ext cx="3262287" cy="10277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Номер слайда 1">
            <a:extLst>
              <a:ext uri="{FF2B5EF4-FFF2-40B4-BE49-F238E27FC236}">
                <a16:creationId xmlns:a16="http://schemas.microsoft.com/office/drawing/2014/main" id="{8594C0DD-3756-8DD5-EAFE-8DC98CD85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Нижний колонтитул 2">
            <a:extLst>
              <a:ext uri="{FF2B5EF4-FFF2-40B4-BE49-F238E27FC236}">
                <a16:creationId xmlns:a16="http://schemas.microsoft.com/office/drawing/2014/main" id="{943F1DE8-CDB9-1100-D42B-C7115A936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7907D43-2049-CDDD-289A-B90CD51388D8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7907D43-2049-CDDD-289A-B90CD5138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15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1217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FEFB2192-7B23-2927-88B2-1DBF772EBEF2}"/>
              </a:ext>
            </a:extLst>
          </p:cNvPr>
          <p:cNvSpPr txBox="1">
            <a:spLocks/>
          </p:cNvSpPr>
          <p:nvPr/>
        </p:nvSpPr>
        <p:spPr>
          <a:xfrm>
            <a:off x="0" y="-1"/>
            <a:ext cx="9144000" cy="810705"/>
          </a:xfrm>
          <a:prstGeom prst="rect">
            <a:avLst/>
          </a:prstGeom>
          <a:solidFill>
            <a:srgbClr val="0000CC"/>
          </a:solidFill>
        </p:spPr>
        <p:txBody>
          <a:bodyPr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Dimension of</a:t>
            </a:r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Manifold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833EA213-012A-1821-414D-3F7703BB81D5}"/>
              </a:ext>
            </a:extLst>
          </p:cNvPr>
          <p:cNvGrpSpPr/>
          <p:nvPr/>
        </p:nvGrpSpPr>
        <p:grpSpPr>
          <a:xfrm>
            <a:off x="250170" y="2016704"/>
            <a:ext cx="8799507" cy="2101293"/>
            <a:chOff x="220111" y="1592303"/>
            <a:chExt cx="8799507" cy="210129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78DAE31E-060E-DCAC-2E26-1829CDC44C62}"/>
                    </a:ext>
                  </a:extLst>
                </p:cNvPr>
                <p:cNvSpPr txBox="1"/>
                <p:nvPr/>
              </p:nvSpPr>
              <p:spPr>
                <a:xfrm>
                  <a:off x="220111" y="1592303"/>
                  <a:ext cx="8767721" cy="37766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unc>
                          <m:func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𝐥𝐧</m:t>
                            </m:r>
                          </m:fName>
                          <m: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𝚪</m:t>
                            </m:r>
                            <m:d>
                              <m:dPr>
                                <m:ctrlPr>
                                  <a:rPr lang="en-US" sz="2400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</m:d>
                          </m:e>
                        </m:func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func>
                          <m:func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US" sz="2400" b="1" i="0" smtClean="0">
                                <a:latin typeface="Cambria Math" panose="02040503050406030204" pitchFamily="18" charset="0"/>
                              </a:rPr>
                              <m:t>𝐥𝐧</m:t>
                            </m:r>
                          </m:fName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</m:func>
                        <m:r>
                          <a:rPr lang="en-US" sz="2400" b="1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en-US" sz="2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2400" b="1" i="0">
                                        <a:latin typeface="Cambria Math" panose="02040503050406030204" pitchFamily="18" charset="0"/>
                                      </a:rPr>
                                      <m:t>𝐥𝐧</m:t>
                                    </m:r>
                                  </m:fName>
                                  <m:e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2400" b="1" i="0">
                                        <a:latin typeface="Cambria Math" panose="02040503050406030204" pitchFamily="18" charset="0"/>
                                      </a:rPr>
                                      <m:t>𝐥𝐧</m:t>
                                    </m:r>
                                  </m:fName>
                                  <m:e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𝜸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  <m:sSup>
                          <m:sSupPr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sz="2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2400" b="1" i="0">
                                        <a:latin typeface="Cambria Math" panose="02040503050406030204" pitchFamily="18" charset="0"/>
                                      </a:rPr>
                                      <m:t>𝐥𝐧</m:t>
                                    </m:r>
                                  </m:fName>
                                  <m:e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𝑷</m:t>
                                    </m:r>
                                  </m:e>
                                </m:func>
                              </m:e>
                            </m:d>
                          </m:e>
                          <m:sup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p>
                        </m:sSup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+…</m:t>
                        </m:r>
                      </m:oMath>
                    </m:oMathPara>
                  </a14:m>
                  <a:endParaRPr lang="ru-RU" sz="2400" b="1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78DAE31E-060E-DCAC-2E26-1829CDC44C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111" y="1592303"/>
                  <a:ext cx="8767721" cy="377667"/>
                </a:xfrm>
                <a:prstGeom prst="rect">
                  <a:avLst/>
                </a:prstGeom>
                <a:blipFill>
                  <a:blip r:embed="rId2"/>
                  <a:stretch>
                    <a:fillRect b="-2580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Правая фигурная скобка 7">
              <a:extLst>
                <a:ext uri="{FF2B5EF4-FFF2-40B4-BE49-F238E27FC236}">
                  <a16:creationId xmlns:a16="http://schemas.microsoft.com/office/drawing/2014/main" id="{33ECD28D-1857-692A-AE92-C32F6DB231A2}"/>
                </a:ext>
              </a:extLst>
            </p:cNvPr>
            <p:cNvSpPr/>
            <p:nvPr/>
          </p:nvSpPr>
          <p:spPr>
            <a:xfrm rot="5400000">
              <a:off x="2327604" y="1295880"/>
              <a:ext cx="269507" cy="1588169"/>
            </a:xfrm>
            <a:prstGeom prst="rightBrace">
              <a:avLst>
                <a:gd name="adj1" fmla="val 50000"/>
                <a:gd name="adj2" fmla="val 50000"/>
              </a:avLst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6FEDC81-9056-B23B-4F11-3693F7A6FD6A}"/>
                    </a:ext>
                  </a:extLst>
                </p:cNvPr>
                <p:cNvSpPr txBox="1"/>
                <p:nvPr/>
              </p:nvSpPr>
              <p:spPr>
                <a:xfrm>
                  <a:off x="1469723" y="2199056"/>
                  <a:ext cx="2008435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∼3−8%</m:t>
                        </m:r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6FEDC81-9056-B23B-4F11-3693F7A6FD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9723" y="2199056"/>
                  <a:ext cx="2008435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1216" r="-3343" b="-14754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Правая фигурная скобка 9">
              <a:extLst>
                <a:ext uri="{FF2B5EF4-FFF2-40B4-BE49-F238E27FC236}">
                  <a16:creationId xmlns:a16="http://schemas.microsoft.com/office/drawing/2014/main" id="{8C6B55E4-EA39-837E-FBD6-6AFE81EE43AE}"/>
                </a:ext>
              </a:extLst>
            </p:cNvPr>
            <p:cNvSpPr/>
            <p:nvPr/>
          </p:nvSpPr>
          <p:spPr>
            <a:xfrm rot="5400000">
              <a:off x="3166186" y="1067310"/>
              <a:ext cx="247787" cy="3243616"/>
            </a:xfrm>
            <a:prstGeom prst="rightBrace">
              <a:avLst>
                <a:gd name="adj1" fmla="val 50000"/>
                <a:gd name="adj2" fmla="val 50000"/>
              </a:avLst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авая фигурная скобка 10">
              <a:extLst>
                <a:ext uri="{FF2B5EF4-FFF2-40B4-BE49-F238E27FC236}">
                  <a16:creationId xmlns:a16="http://schemas.microsoft.com/office/drawing/2014/main" id="{20C99A73-E8A3-22FF-D20E-F9FEA663D37B}"/>
                </a:ext>
              </a:extLst>
            </p:cNvPr>
            <p:cNvSpPr/>
            <p:nvPr/>
          </p:nvSpPr>
          <p:spPr>
            <a:xfrm rot="5400000">
              <a:off x="3972392" y="797252"/>
              <a:ext cx="247790" cy="4856034"/>
            </a:xfrm>
            <a:prstGeom prst="rightBrace">
              <a:avLst>
                <a:gd name="adj1" fmla="val 50000"/>
                <a:gd name="adj2" fmla="val 50000"/>
              </a:avLst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8BC94E1E-1CC8-39DD-736E-B06EB1BCDB87}"/>
                    </a:ext>
                  </a:extLst>
                </p:cNvPr>
                <p:cNvSpPr txBox="1"/>
                <p:nvPr/>
              </p:nvSpPr>
              <p:spPr>
                <a:xfrm>
                  <a:off x="2287599" y="2783818"/>
                  <a:ext cx="2008435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∼1−5%</m:t>
                        </m:r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8BC94E1E-1CC8-39DD-736E-B06EB1BCDB8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7599" y="2783818"/>
                  <a:ext cx="2008435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1212" r="-3333" b="-1639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15EED08-995B-15C9-02CB-F00E07DC80EF}"/>
                    </a:ext>
                  </a:extLst>
                </p:cNvPr>
                <p:cNvSpPr txBox="1"/>
                <p:nvPr/>
              </p:nvSpPr>
              <p:spPr>
                <a:xfrm>
                  <a:off x="2977864" y="3324264"/>
                  <a:ext cx="224087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𝑟𝑚𝑠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∼0.5−4%</m:t>
                        </m:r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15EED08-995B-15C9-02CB-F00E07DC80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7864" y="3324264"/>
                  <a:ext cx="2240870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815" r="-2717" b="-13115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7BA29CE-08E6-FFFC-87DC-02064A44F792}"/>
                    </a:ext>
                  </a:extLst>
                </p:cNvPr>
                <p:cNvSpPr txBox="1"/>
                <p:nvPr/>
              </p:nvSpPr>
              <p:spPr>
                <a:xfrm>
                  <a:off x="6300476" y="2101934"/>
                  <a:ext cx="2719142" cy="81291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  <m:sSup>
                              <m:sSup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  <m:sSup>
                              <m:sSup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f>
                          <m:f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  <m:d>
                              <m:d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sSup>
                                  <m:sSupPr>
                                    <m:ctrlPr>
                                      <a:rPr 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den>
                        </m:f>
                      </m:oMath>
                    </m:oMathPara>
                  </a14:m>
                  <a:endParaRPr lang="ru-RU" sz="2400" dirty="0"/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A51DAE0B-6F03-F57D-1BAF-C115D12E586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0476" y="2101934"/>
                  <a:ext cx="2719142" cy="81291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2A7561-D376-712E-0A3B-9D7CF3417F0C}"/>
                  </a:ext>
                </a:extLst>
              </p:cNvPr>
              <p:cNvSpPr txBox="1"/>
              <p:nvPr/>
            </p:nvSpPr>
            <p:spPr>
              <a:xfrm>
                <a:off x="318994" y="2826156"/>
                <a:ext cx="85337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𝝆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2A7561-D376-712E-0A3B-9D7CF3417F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994" y="2826156"/>
                <a:ext cx="853375" cy="369332"/>
              </a:xfrm>
              <a:prstGeom prst="rect">
                <a:avLst/>
              </a:prstGeom>
              <a:blipFill>
                <a:blip r:embed="rId8"/>
                <a:stretch>
                  <a:fillRect l="-6429" r="-7857" b="-3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09558E3-871F-88E0-F666-DCA1DFCBFFA6}"/>
                  </a:ext>
                </a:extLst>
              </p:cNvPr>
              <p:cNvSpPr txBox="1"/>
              <p:nvPr/>
            </p:nvSpPr>
            <p:spPr>
              <a:xfrm>
                <a:off x="286186" y="3476736"/>
                <a:ext cx="94634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𝑴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𝑹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09558E3-871F-88E0-F666-DCA1DFCBFF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186" y="3476736"/>
                <a:ext cx="946348" cy="369332"/>
              </a:xfrm>
              <a:prstGeom prst="rect">
                <a:avLst/>
              </a:prstGeom>
              <a:blipFill>
                <a:blip r:embed="rId9"/>
                <a:stretch>
                  <a:fillRect l="-6452" r="-6452" b="-98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Прямая со стрелкой 17">
            <a:extLst>
              <a:ext uri="{FF2B5EF4-FFF2-40B4-BE49-F238E27FC236}">
                <a16:creationId xmlns:a16="http://schemas.microsoft.com/office/drawing/2014/main" id="{E4A2B7CD-E95A-9EC6-5F10-3B246F98CA47}"/>
              </a:ext>
            </a:extLst>
          </p:cNvPr>
          <p:cNvCxnSpPr/>
          <p:nvPr/>
        </p:nvCxnSpPr>
        <p:spPr>
          <a:xfrm>
            <a:off x="759360" y="2441493"/>
            <a:ext cx="0" cy="406457"/>
          </a:xfrm>
          <a:prstGeom prst="straightConnector1">
            <a:avLst/>
          </a:prstGeom>
          <a:ln w="38100">
            <a:solidFill>
              <a:srgbClr val="0000F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A87F2383-E118-432E-04E7-40DB84A0B314}"/>
              </a:ext>
            </a:extLst>
          </p:cNvPr>
          <p:cNvCxnSpPr/>
          <p:nvPr/>
        </p:nvCxnSpPr>
        <p:spPr>
          <a:xfrm>
            <a:off x="751216" y="3145326"/>
            <a:ext cx="0" cy="406457"/>
          </a:xfrm>
          <a:prstGeom prst="straightConnector1">
            <a:avLst/>
          </a:prstGeom>
          <a:ln w="38100">
            <a:solidFill>
              <a:srgbClr val="0000FF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2376441-BCAD-2C67-1789-A51FE4AB0E32}"/>
              </a:ext>
            </a:extLst>
          </p:cNvPr>
          <p:cNvSpPr txBox="1"/>
          <p:nvPr/>
        </p:nvSpPr>
        <p:spPr>
          <a:xfrm>
            <a:off x="226189" y="4565020"/>
            <a:ext cx="1895778" cy="1754326"/>
          </a:xfrm>
          <a:prstGeom prst="rect">
            <a:avLst/>
          </a:prstGeom>
          <a:solidFill>
            <a:srgbClr val="0000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Idea of this work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07D8BC-DBC0-84EF-12E7-4F52C933D018}"/>
              </a:ext>
            </a:extLst>
          </p:cNvPr>
          <p:cNvSpPr txBox="1"/>
          <p:nvPr/>
        </p:nvSpPr>
        <p:spPr>
          <a:xfrm>
            <a:off x="2121967" y="4273512"/>
            <a:ext cx="3022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00B050"/>
                </a:solidFill>
              </a:rPr>
              <a:t>handful parametrization: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B029A732-7DE4-71D9-90AB-010CBBCA62E3}"/>
              </a:ext>
            </a:extLst>
          </p:cNvPr>
          <p:cNvGrpSpPr/>
          <p:nvPr/>
        </p:nvGrpSpPr>
        <p:grpSpPr>
          <a:xfrm>
            <a:off x="2629313" y="5076825"/>
            <a:ext cx="2112133" cy="1270205"/>
            <a:chOff x="3047851" y="5082528"/>
            <a:chExt cx="2112133" cy="127020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318B21E-307E-D182-FD45-DAF4A9215E77}"/>
                    </a:ext>
                  </a:extLst>
                </p:cNvPr>
                <p:cNvSpPr txBox="1"/>
                <p:nvPr/>
              </p:nvSpPr>
              <p:spPr>
                <a:xfrm>
                  <a:off x="3064787" y="5082528"/>
                  <a:ext cx="2095197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𝐌𝐦𝐚𝐱</m:t>
                            </m:r>
                          </m:sub>
                        </m:sSub>
                      </m:oMath>
                    </m:oMathPara>
                  </a14:m>
                  <a:endParaRPr lang="ru-RU" sz="2400" i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7318B21E-307E-D182-FD45-DAF4A9215E7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64787" y="5082528"/>
                  <a:ext cx="2095197" cy="461665"/>
                </a:xfrm>
                <a:prstGeom prst="rect">
                  <a:avLst/>
                </a:prstGeom>
                <a:blipFill>
                  <a:blip r:embed="rId10"/>
                  <a:stretch>
                    <a:fillRect b="-394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AB0A355-7610-2489-FF15-6809B6A43C38}"/>
                    </a:ext>
                  </a:extLst>
                </p:cNvPr>
                <p:cNvSpPr txBox="1"/>
                <p:nvPr/>
              </p:nvSpPr>
              <p:spPr>
                <a:xfrm>
                  <a:off x="3047851" y="5891068"/>
                  <a:ext cx="2095197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𝝆</m:t>
                            </m:r>
                          </m:e>
                          <m:sub>
                            <m:r>
                              <a:rPr lang="en-US" sz="2400" b="1" i="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oMath>
                    </m:oMathPara>
                  </a14:m>
                  <a:endParaRPr lang="ru-RU" sz="2400" i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AB0A355-7610-2489-FF15-6809B6A43C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7851" y="5891068"/>
                  <a:ext cx="2095197" cy="461665"/>
                </a:xfrm>
                <a:prstGeom prst="rect">
                  <a:avLst/>
                </a:prstGeom>
                <a:blipFill>
                  <a:blip r:embed="rId11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Прямая со стрелкой 27">
              <a:extLst>
                <a:ext uri="{FF2B5EF4-FFF2-40B4-BE49-F238E27FC236}">
                  <a16:creationId xmlns:a16="http://schemas.microsoft.com/office/drawing/2014/main" id="{9FAAE53D-66A4-5DC9-A2E2-41E46F4D4888}"/>
                </a:ext>
              </a:extLst>
            </p:cNvPr>
            <p:cNvCxnSpPr/>
            <p:nvPr/>
          </p:nvCxnSpPr>
          <p:spPr>
            <a:xfrm>
              <a:off x="4095450" y="5565647"/>
              <a:ext cx="0" cy="406457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7D01872F-01DB-E817-6F13-F71BFAC94FB9}"/>
              </a:ext>
            </a:extLst>
          </p:cNvPr>
          <p:cNvCxnSpPr/>
          <p:nvPr/>
        </p:nvCxnSpPr>
        <p:spPr>
          <a:xfrm>
            <a:off x="5144373" y="4273512"/>
            <a:ext cx="0" cy="2073518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трелка: вправо 29">
            <a:extLst>
              <a:ext uri="{FF2B5EF4-FFF2-40B4-BE49-F238E27FC236}">
                <a16:creationId xmlns:a16="http://schemas.microsoft.com/office/drawing/2014/main" id="{F6C5C7DA-7D94-B551-1E01-4AD1ED36BBDE}"/>
              </a:ext>
            </a:extLst>
          </p:cNvPr>
          <p:cNvSpPr/>
          <p:nvPr/>
        </p:nvSpPr>
        <p:spPr>
          <a:xfrm>
            <a:off x="5246590" y="4550851"/>
            <a:ext cx="923866" cy="544655"/>
          </a:xfrm>
          <a:prstGeom prst="rightArrow">
            <a:avLst>
              <a:gd name="adj1" fmla="val 56005"/>
              <a:gd name="adj2" fmla="val 85208"/>
            </a:avLst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: фигура 30">
            <a:extLst>
              <a:ext uri="{FF2B5EF4-FFF2-40B4-BE49-F238E27FC236}">
                <a16:creationId xmlns:a16="http://schemas.microsoft.com/office/drawing/2014/main" id="{7F23B3F5-71B4-3632-F523-DA2B5058F149}"/>
              </a:ext>
            </a:extLst>
          </p:cNvPr>
          <p:cNvSpPr/>
          <p:nvPr/>
        </p:nvSpPr>
        <p:spPr>
          <a:xfrm>
            <a:off x="1652397" y="2498895"/>
            <a:ext cx="951200" cy="2010284"/>
          </a:xfrm>
          <a:custGeom>
            <a:avLst/>
            <a:gdLst>
              <a:gd name="connsiteX0" fmla="*/ 90003 w 1025344"/>
              <a:gd name="connsiteY0" fmla="*/ 0 h 2010284"/>
              <a:gd name="connsiteX1" fmla="*/ 90003 w 1025344"/>
              <a:gd name="connsiteY1" fmla="*/ 1088903 h 2010284"/>
              <a:gd name="connsiteX2" fmla="*/ 1025344 w 1025344"/>
              <a:gd name="connsiteY2" fmla="*/ 2010284 h 2010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5344" h="2010284">
                <a:moveTo>
                  <a:pt x="90003" y="0"/>
                </a:moveTo>
                <a:cubicBezTo>
                  <a:pt x="12058" y="376928"/>
                  <a:pt x="-65887" y="753856"/>
                  <a:pt x="90003" y="1088903"/>
                </a:cubicBezTo>
                <a:cubicBezTo>
                  <a:pt x="245893" y="1423950"/>
                  <a:pt x="865964" y="1884641"/>
                  <a:pt x="1025344" y="2010284"/>
                </a:cubicBezTo>
              </a:path>
            </a:pathLst>
          </a:custGeom>
          <a:noFill/>
          <a:ln w="7620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: фигура 31">
            <a:extLst>
              <a:ext uri="{FF2B5EF4-FFF2-40B4-BE49-F238E27FC236}">
                <a16:creationId xmlns:a16="http://schemas.microsoft.com/office/drawing/2014/main" id="{F2427366-7B9D-CF04-9590-C664F645F813}"/>
              </a:ext>
            </a:extLst>
          </p:cNvPr>
          <p:cNvSpPr/>
          <p:nvPr/>
        </p:nvSpPr>
        <p:spPr>
          <a:xfrm>
            <a:off x="2436644" y="2412255"/>
            <a:ext cx="466860" cy="2010284"/>
          </a:xfrm>
          <a:custGeom>
            <a:avLst/>
            <a:gdLst>
              <a:gd name="connsiteX0" fmla="*/ 90003 w 1025344"/>
              <a:gd name="connsiteY0" fmla="*/ 0 h 2010284"/>
              <a:gd name="connsiteX1" fmla="*/ 90003 w 1025344"/>
              <a:gd name="connsiteY1" fmla="*/ 1088903 h 2010284"/>
              <a:gd name="connsiteX2" fmla="*/ 1025344 w 1025344"/>
              <a:gd name="connsiteY2" fmla="*/ 2010284 h 2010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25344" h="2010284">
                <a:moveTo>
                  <a:pt x="90003" y="0"/>
                </a:moveTo>
                <a:cubicBezTo>
                  <a:pt x="12058" y="376928"/>
                  <a:pt x="-65887" y="753856"/>
                  <a:pt x="90003" y="1088903"/>
                </a:cubicBezTo>
                <a:cubicBezTo>
                  <a:pt x="245893" y="1423950"/>
                  <a:pt x="865964" y="1884641"/>
                  <a:pt x="1025344" y="2010284"/>
                </a:cubicBezTo>
              </a:path>
            </a:pathLst>
          </a:custGeom>
          <a:noFill/>
          <a:ln w="76200">
            <a:solidFill>
              <a:srgbClr val="00B050"/>
            </a:solidFill>
            <a:headEnd type="arrow" w="med" len="med"/>
            <a:tailEnd type="non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56520CE-5C21-A0EB-83A3-355DD5DCEF15}"/>
                  </a:ext>
                </a:extLst>
              </p:cNvPr>
              <p:cNvSpPr txBox="1"/>
              <p:nvPr/>
            </p:nvSpPr>
            <p:spPr>
              <a:xfrm>
                <a:off x="6272672" y="4201527"/>
                <a:ext cx="2585139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solidFill>
                      <a:srgbClr val="00B050"/>
                    </a:solidFill>
                  </a:rPr>
                  <a:t>self-similarity of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𝑴</m:t>
                    </m:r>
                    <m:r>
                      <a:rPr lang="en-US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US" sz="2400" b="1" dirty="0">
                    <a:solidFill>
                      <a:srgbClr val="00B050"/>
                    </a:solidFill>
                  </a:rPr>
                  <a:t> &amp;</a:t>
                </a:r>
                <a:r>
                  <a:rPr lang="ru-RU" sz="2400" b="1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en-US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𝝆</m:t>
                    </m:r>
                  </m:oMath>
                </a14:m>
                <a:r>
                  <a:rPr lang="en-US" sz="2400" b="1" dirty="0">
                    <a:solidFill>
                      <a:srgbClr val="00B050"/>
                    </a:solidFill>
                  </a:rPr>
                  <a:t> curves</a:t>
                </a:r>
                <a:endParaRPr lang="ru-RU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56520CE-5C21-A0EB-83A3-355DD5DCEF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2672" y="4201527"/>
                <a:ext cx="2585139" cy="1200329"/>
              </a:xfrm>
              <a:prstGeom prst="rect">
                <a:avLst/>
              </a:prstGeom>
              <a:blipFill>
                <a:blip r:embed="rId12"/>
                <a:stretch>
                  <a:fillRect l="-3774" t="-3553" r="-4245" b="-111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Стрелка: вправо 33">
            <a:extLst>
              <a:ext uri="{FF2B5EF4-FFF2-40B4-BE49-F238E27FC236}">
                <a16:creationId xmlns:a16="http://schemas.microsoft.com/office/drawing/2014/main" id="{1ECF1228-F78F-23AA-4E75-84405A165EE7}"/>
              </a:ext>
            </a:extLst>
          </p:cNvPr>
          <p:cNvSpPr/>
          <p:nvPr/>
        </p:nvSpPr>
        <p:spPr>
          <a:xfrm>
            <a:off x="5253373" y="5705568"/>
            <a:ext cx="923866" cy="544655"/>
          </a:xfrm>
          <a:prstGeom prst="rightArrow">
            <a:avLst>
              <a:gd name="adj1" fmla="val 56005"/>
              <a:gd name="adj2" fmla="val 85208"/>
            </a:avLst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D98E72D-9F5C-4255-5161-589F0CDA1844}"/>
                  </a:ext>
                </a:extLst>
              </p:cNvPr>
              <p:cNvSpPr txBox="1"/>
              <p:nvPr/>
            </p:nvSpPr>
            <p:spPr>
              <a:xfrm>
                <a:off x="6279455" y="5712225"/>
                <a:ext cx="2501577" cy="618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solidFill>
                      <a:srgbClr val="00B050"/>
                    </a:solidFill>
                  </a:rPr>
                  <a:t>explicit</a:t>
                </a:r>
                <a:r>
                  <a:rPr lang="ru-RU" sz="3200" b="1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𝝍</m:t>
                        </m:r>
                      </m:e>
                      <m:sub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𝑶𝑽</m:t>
                        </m:r>
                      </m:sub>
                      <m:sup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3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bSup>
                  </m:oMath>
                </a14:m>
                <a:endParaRPr lang="ru-RU" sz="32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D98E72D-9F5C-4255-5161-589F0CDA1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9455" y="5712225"/>
                <a:ext cx="2501577" cy="618952"/>
              </a:xfrm>
              <a:prstGeom prst="rect">
                <a:avLst/>
              </a:prstGeom>
              <a:blipFill>
                <a:blip r:embed="rId13"/>
                <a:stretch>
                  <a:fillRect l="-6098" t="-8824" b="-294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>
            <a:extLst>
              <a:ext uri="{FF2B5EF4-FFF2-40B4-BE49-F238E27FC236}">
                <a16:creationId xmlns:a16="http://schemas.microsoft.com/office/drawing/2014/main" id="{FB21EF7B-5120-5E38-9822-AA192190F2DE}"/>
              </a:ext>
            </a:extLst>
          </p:cNvPr>
          <p:cNvSpPr txBox="1"/>
          <p:nvPr/>
        </p:nvSpPr>
        <p:spPr>
          <a:xfrm>
            <a:off x="226188" y="832306"/>
            <a:ext cx="88234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Lindblom (2010): spectral representation</a:t>
            </a:r>
            <a:endParaRPr lang="ru-RU" sz="2400" b="1" i="1" u="sng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D8225D0-323B-7C0E-4B5E-279A5C34E1D4}"/>
              </a:ext>
            </a:extLst>
          </p:cNvPr>
          <p:cNvSpPr txBox="1"/>
          <p:nvPr/>
        </p:nvSpPr>
        <p:spPr>
          <a:xfrm>
            <a:off x="507044" y="1200249"/>
            <a:ext cx="8350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34 </a:t>
            </a:r>
            <a:r>
              <a:rPr lang="ru-RU" sz="2400" dirty="0"/>
              <a:t>«</a:t>
            </a:r>
            <a:r>
              <a:rPr lang="en-US" sz="2400" dirty="0"/>
              <a:t>realistic</a:t>
            </a:r>
            <a:r>
              <a:rPr lang="ru-RU" sz="2400" dirty="0"/>
              <a:t>» </a:t>
            </a:r>
            <a:r>
              <a:rPr lang="en-US" sz="2400" dirty="0" err="1"/>
              <a:t>EoS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universal fit</a:t>
            </a:r>
          </a:p>
        </p:txBody>
      </p:sp>
      <p:grpSp>
        <p:nvGrpSpPr>
          <p:cNvPr id="46" name="Группа 45">
            <a:extLst>
              <a:ext uri="{FF2B5EF4-FFF2-40B4-BE49-F238E27FC236}">
                <a16:creationId xmlns:a16="http://schemas.microsoft.com/office/drawing/2014/main" id="{7A3FF5A3-BB08-677D-E72F-857908FBB8CC}"/>
              </a:ext>
            </a:extLst>
          </p:cNvPr>
          <p:cNvGrpSpPr/>
          <p:nvPr/>
        </p:nvGrpSpPr>
        <p:grpSpPr>
          <a:xfrm>
            <a:off x="3434235" y="1084740"/>
            <a:ext cx="5077083" cy="902425"/>
            <a:chOff x="3559873" y="1084740"/>
            <a:chExt cx="5077083" cy="9024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A5A083E6-B9A5-4561-AA95-84EAC7ABC4A5}"/>
                    </a:ext>
                  </a:extLst>
                </p:cNvPr>
                <p:cNvSpPr txBox="1"/>
                <p:nvPr/>
              </p:nvSpPr>
              <p:spPr>
                <a:xfrm>
                  <a:off x="5137392" y="1084740"/>
                  <a:ext cx="110201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𝒏𝒑𝒆</m:t>
                        </m:r>
                        <m:r>
                          <a:rPr lang="en-US" sz="2400" b="1" i="1" dirty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</m:oMath>
                    </m:oMathPara>
                  </a14:m>
                  <a:endParaRPr lang="ru-RU" sz="2400" b="1" dirty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FFE3E947-5EE7-80D7-BB3B-D588581298D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37392" y="1084740"/>
                  <a:ext cx="1102015" cy="461665"/>
                </a:xfrm>
                <a:prstGeom prst="rect">
                  <a:avLst/>
                </a:prstGeom>
                <a:blipFill>
                  <a:blip r:embed="rId14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82829064-55DD-217A-DD7F-56B4B9F66131}"/>
                    </a:ext>
                  </a:extLst>
                </p:cNvPr>
                <p:cNvSpPr txBox="1"/>
                <p:nvPr/>
              </p:nvSpPr>
              <p:spPr>
                <a:xfrm>
                  <a:off x="6145085" y="1277432"/>
                  <a:ext cx="1344619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𝒏𝒑𝒆</m:t>
                        </m:r>
                        <m:r>
                          <a:rPr lang="en-US" sz="24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  <m:r>
                          <a:rPr lang="en-US" sz="2400" b="1" i="0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𝚲𝚺</m:t>
                        </m:r>
                      </m:oMath>
                    </m:oMathPara>
                  </a14:m>
                  <a:endParaRPr lang="ru-RU" sz="2400" b="1" dirty="0">
                    <a:solidFill>
                      <a:srgbClr val="00B050"/>
                    </a:solidFill>
                  </a:endParaRPr>
                </a:p>
              </p:txBody>
            </p:sp>
          </mc:Choice>
          <mc:Fallback xmlns="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13ACABCA-5741-3957-28F7-E117D433C4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45085" y="1277432"/>
                  <a:ext cx="1344619" cy="461665"/>
                </a:xfrm>
                <a:prstGeom prst="rect">
                  <a:avLst/>
                </a:prstGeom>
                <a:blipFill>
                  <a:blip r:embed="rId15"/>
                  <a:stretch>
                    <a:fillRect l="-3167" b="-1466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4451EFA5-9354-ADD8-7BF6-09AA3988A707}"/>
                    </a:ext>
                  </a:extLst>
                </p:cNvPr>
                <p:cNvSpPr txBox="1"/>
                <p:nvPr/>
              </p:nvSpPr>
              <p:spPr>
                <a:xfrm>
                  <a:off x="6944944" y="1525500"/>
                  <a:ext cx="169201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𝒏𝒑𝒆</m:t>
                        </m:r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𝝁</m:t>
                        </m:r>
                        <m:r>
                          <a:rPr lang="en-US" sz="2400" b="1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𝚲𝚺</m:t>
                        </m:r>
                        <m: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𝒖𝒅𝒔</m:t>
                        </m:r>
                      </m:oMath>
                    </m:oMathPara>
                  </a14:m>
                  <a:endParaRPr lang="ru-RU" sz="24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1E35B05C-E91A-D57D-ECB5-3527CE6BDF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4944" y="1525500"/>
                  <a:ext cx="1692012" cy="461665"/>
                </a:xfrm>
                <a:prstGeom prst="rect">
                  <a:avLst/>
                </a:prstGeom>
                <a:blipFill>
                  <a:blip r:embed="rId16"/>
                  <a:stretch>
                    <a:fillRect l="-8273" r="-3237" b="-131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0" name="Прямая со стрелкой 49">
              <a:extLst>
                <a:ext uri="{FF2B5EF4-FFF2-40B4-BE49-F238E27FC236}">
                  <a16:creationId xmlns:a16="http://schemas.microsoft.com/office/drawing/2014/main" id="{363972EF-9F1E-4EE3-84FD-6CB5152F2D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59873" y="1368110"/>
              <a:ext cx="1626380" cy="5989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 стрелкой 50">
              <a:extLst>
                <a:ext uri="{FF2B5EF4-FFF2-40B4-BE49-F238E27FC236}">
                  <a16:creationId xmlns:a16="http://schemas.microsoft.com/office/drawing/2014/main" id="{FA17C58C-A0CD-9BE0-57A2-91281CA998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59873" y="1525500"/>
              <a:ext cx="2595061" cy="35892"/>
            </a:xfrm>
            <a:prstGeom prst="straightConnector1">
              <a:avLst/>
            </a:prstGeom>
            <a:ln w="38100">
              <a:solidFill>
                <a:srgbClr val="00B05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 стрелкой 51">
              <a:extLst>
                <a:ext uri="{FF2B5EF4-FFF2-40B4-BE49-F238E27FC236}">
                  <a16:creationId xmlns:a16="http://schemas.microsoft.com/office/drawing/2014/main" id="{E17368D6-9660-529E-FE94-5CE25069A93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559873" y="1704230"/>
              <a:ext cx="3262287" cy="102779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ABF58B59-D3B2-261E-865A-64D0E5F99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Нижний колонтитул 2">
            <a:extLst>
              <a:ext uri="{FF2B5EF4-FFF2-40B4-BE49-F238E27FC236}">
                <a16:creationId xmlns:a16="http://schemas.microsoft.com/office/drawing/2014/main" id="{EE60CE2B-611B-BEC2-9E4A-81FC3DECD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750803D-14F8-DEFE-D294-4D560FFC658D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750803D-14F8-DEFE-D294-4D560FFC6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17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9219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4D3CB2B-63C8-42EF-AF27-E69A886823A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4974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of the Further Talk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Номер слайда 1">
            <a:extLst>
              <a:ext uri="{FF2B5EF4-FFF2-40B4-BE49-F238E27FC236}">
                <a16:creationId xmlns:a16="http://schemas.microsoft.com/office/drawing/2014/main" id="{A9C49879-F354-AB0E-8E3B-85FDA75A2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Нижний колонтитул 2">
            <a:extLst>
              <a:ext uri="{FF2B5EF4-FFF2-40B4-BE49-F238E27FC236}">
                <a16:creationId xmlns:a16="http://schemas.microsoft.com/office/drawing/2014/main" id="{5F9A1216-E59D-7671-58B3-9CA95CA7E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BD77E0C-E8A5-3328-56DF-A7E4A44E601D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BD77E0C-E8A5-3328-56DF-A7E4A44E60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2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DD9E2FDE-0539-4EFF-6486-453BAE093FAD}"/>
                  </a:ext>
                </a:extLst>
              </p:cNvPr>
              <p:cNvSpPr/>
              <p:nvPr/>
            </p:nvSpPr>
            <p:spPr>
              <a:xfrm>
                <a:off x="181565" y="919969"/>
                <a:ext cx="6547303" cy="47705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14350" indent="-514350">
                  <a:spcAft>
                    <a:spcPts val="2400"/>
                  </a:spcAft>
                  <a:buFont typeface="+mj-lt"/>
                  <a:buAutoNum type="arabicPeriod"/>
                </a:pPr>
                <a:r>
                  <a:rPr lang="en-US" sz="2600" b="1" dirty="0"/>
                  <a:t>Describe the zoo of used </a:t>
                </a:r>
                <a:r>
                  <a:rPr lang="en-US" sz="2600" b="1" dirty="0" err="1"/>
                  <a:t>EoSs</a:t>
                </a:r>
                <a:endParaRPr lang="ru-RU" sz="2600" b="1" dirty="0"/>
              </a:p>
              <a:p>
                <a:pPr marL="514350" indent="-514350">
                  <a:spcAft>
                    <a:spcPts val="1200"/>
                  </a:spcAft>
                  <a:buFont typeface="+mj-lt"/>
                  <a:buAutoNum type="arabicPeriod"/>
                </a:pPr>
                <a:r>
                  <a:rPr lang="en-US" sz="2600" b="1" dirty="0"/>
                  <a:t>Build the Inverse OV mapping</a:t>
                </a:r>
                <a:endParaRPr lang="ru-RU" sz="2600" b="1" dirty="0"/>
              </a:p>
              <a:p>
                <a:pPr marL="893763" lvl="1" indent="-355600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en-US" sz="2600" b="1" dirty="0"/>
                  <a:t>Step I: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600" b="1" i="0" smtClean="0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  <m:r>
                      <a:rPr lang="en-US" sz="2600" b="1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1" i="1" smtClean="0">
                            <a:latin typeface="Cambria Math" panose="02040503050406030204" pitchFamily="18" charset="0"/>
                          </a:rPr>
                          <m:t>𝝆</m:t>
                        </m:r>
                      </m:e>
                      <m:sub>
                        <m:r>
                          <a:rPr lang="en-US" sz="2600" b="1" i="0" smtClean="0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  <m:r>
                      <a:rPr lang="en-US" sz="2600" b="1" i="1" smtClean="0">
                        <a:latin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n-US" sz="2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sz="2600" b="1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  <m:r>
                      <a:rPr lang="en-US" sz="2600" b="1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6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sz="2600" b="1">
                            <a:latin typeface="Cambria Math" panose="02040503050406030204" pitchFamily="18" charset="0"/>
                          </a:rPr>
                          <m:t>𝐦𝐚𝐱</m:t>
                        </m:r>
                      </m:sub>
                    </m:sSub>
                  </m:oMath>
                </a14:m>
                <a:endParaRPr lang="en-US" sz="2600" b="1" dirty="0"/>
              </a:p>
              <a:p>
                <a:pPr marL="893763" lvl="1" indent="-355600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en-US" sz="2600" b="1" dirty="0"/>
                  <a:t>Step II: self-similar curves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1" i="1" smtClean="0">
                            <a:latin typeface="Cambria Math" panose="02040503050406030204" pitchFamily="18" charset="0"/>
                          </a:rPr>
                          <m:t>𝑷</m:t>
                        </m:r>
                      </m:num>
                      <m:den>
                        <m:sSub>
                          <m:sSubPr>
                            <m:ctrlPr>
                              <a:rPr lang="en-US" sz="2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1" i="1">
                                <a:latin typeface="Cambria Math" panose="020405030504060302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sz="2600" b="1"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den>
                    </m:f>
                    <m:r>
                      <a:rPr lang="en-US" sz="2600" b="1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type m:val="lin"/>
                        <m:ctrlPr>
                          <a:rPr lang="en-US" sz="2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1" i="1" smtClean="0">
                            <a:latin typeface="Cambria Math" panose="02040503050406030204" pitchFamily="18" charset="0"/>
                          </a:rPr>
                          <m:t>𝝆</m:t>
                        </m:r>
                      </m:num>
                      <m:den>
                        <m:sSub>
                          <m:sSubPr>
                            <m:ctrlPr>
                              <a:rPr lang="en-US" sz="2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1" i="1">
                                <a:latin typeface="Cambria Math" panose="02040503050406030204" pitchFamily="18" charset="0"/>
                              </a:rPr>
                              <m:t>𝝆</m:t>
                            </m:r>
                          </m:e>
                          <m:sub>
                            <m:r>
                              <a:rPr lang="en-US" sz="2600" b="1"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den>
                    </m:f>
                  </m:oMath>
                </a14:m>
                <a:endParaRPr lang="ru-RU" sz="2600" b="1" dirty="0"/>
              </a:p>
              <a:p>
                <a:pPr marL="893763" lvl="1" indent="-355600">
                  <a:spcAft>
                    <a:spcPts val="2400"/>
                  </a:spcAft>
                  <a:buFont typeface="Wingdings" panose="05000000000000000000" pitchFamily="2" charset="2"/>
                  <a:buChar char="Ø"/>
                </a:pPr>
                <a:r>
                  <a:rPr lang="en-US" sz="2600" b="1" dirty="0"/>
                  <a:t>Step III: self-similar curves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1" i="1" smtClean="0">
                            <a:latin typeface="Cambria Math" panose="02040503050406030204" pitchFamily="18" charset="0"/>
                          </a:rPr>
                          <m:t>𝑴</m:t>
                        </m:r>
                      </m:num>
                      <m:den>
                        <m:sSub>
                          <m:sSubPr>
                            <m:ctrlPr>
                              <a:rPr lang="en-US" sz="2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latin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600" b="1"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den>
                    </m:f>
                    <m:r>
                      <a:rPr lang="en-US" sz="2600" b="1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type m:val="lin"/>
                        <m:ctrlPr>
                          <a:rPr lang="en-US" sz="2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6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num>
                      <m:den>
                        <m:sSub>
                          <m:sSubPr>
                            <m:ctrlPr>
                              <a:rPr lang="en-US" sz="26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600" b="1" i="1" smtClean="0"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sz="2600" b="1">
                                <a:latin typeface="Cambria Math" panose="02040503050406030204" pitchFamily="18" charset="0"/>
                              </a:rPr>
                              <m:t>𝐦𝐚𝐱</m:t>
                            </m:r>
                          </m:sub>
                        </m:sSub>
                      </m:den>
                    </m:f>
                  </m:oMath>
                </a14:m>
                <a:endParaRPr lang="ru-RU" sz="2600" b="1" dirty="0"/>
              </a:p>
              <a:p>
                <a:pPr marL="514350" indent="-514350">
                  <a:spcAft>
                    <a:spcPts val="2400"/>
                  </a:spcAft>
                  <a:buFont typeface="+mj-lt"/>
                  <a:buAutoNum type="arabicPeriod"/>
                </a:pPr>
                <a:r>
                  <a:rPr lang="en-US" sz="2600" b="1" dirty="0"/>
                  <a:t>Apply the Inverse OV to observations</a:t>
                </a:r>
              </a:p>
            </p:txBody>
          </p:sp>
        </mc:Choice>
        <mc:Fallback xmlns="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DD9E2FDE-0539-4EFF-6486-453BAE093F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565" y="919969"/>
                <a:ext cx="6547303" cy="4770537"/>
              </a:xfrm>
              <a:prstGeom prst="rect">
                <a:avLst/>
              </a:prstGeom>
              <a:blipFill>
                <a:blip r:embed="rId3"/>
                <a:stretch>
                  <a:fillRect l="-1490" t="-1151" b="-23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авая фигурная скобка 11">
            <a:extLst>
              <a:ext uri="{FF2B5EF4-FFF2-40B4-BE49-F238E27FC236}">
                <a16:creationId xmlns:a16="http://schemas.microsoft.com/office/drawing/2014/main" id="{46D05D14-4C38-0555-741D-0F740B859F23}"/>
              </a:ext>
            </a:extLst>
          </p:cNvPr>
          <p:cNvSpPr/>
          <p:nvPr/>
        </p:nvSpPr>
        <p:spPr>
          <a:xfrm>
            <a:off x="6135555" y="2237864"/>
            <a:ext cx="301886" cy="2382271"/>
          </a:xfrm>
          <a:prstGeom prst="rightBrace">
            <a:avLst>
              <a:gd name="adj1" fmla="val 50000"/>
              <a:gd name="adj2" fmla="val 50000"/>
            </a:avLst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23CCB2-2B0A-D4A2-1ADB-C8352FCF13F3}"/>
              </a:ext>
            </a:extLst>
          </p:cNvPr>
          <p:cNvSpPr txBox="1"/>
          <p:nvPr/>
        </p:nvSpPr>
        <p:spPr>
          <a:xfrm>
            <a:off x="6437441" y="3198166"/>
            <a:ext cx="2343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</a:rPr>
              <a:t>Universal fits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740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9179AA5-867D-4B5B-AC1A-0BD0C463229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94974"/>
          </a:xfrm>
          <a:prstGeom prst="rect">
            <a:avLst/>
          </a:prstGeom>
          <a:solidFill>
            <a:srgbClr val="0000CC"/>
          </a:solidFill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US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</a:t>
            </a:r>
            <a:r>
              <a:rPr 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Zoo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E73D926-8047-4B7E-A59F-E7CC54F836F9}"/>
                  </a:ext>
                </a:extLst>
              </p:cNvPr>
              <p:cNvSpPr txBox="1"/>
              <p:nvPr/>
            </p:nvSpPr>
            <p:spPr>
              <a:xfrm>
                <a:off x="-29184" y="5913258"/>
                <a:ext cx="917318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/>
                  <a:t>…free</a:t>
                </a:r>
                <a:r>
                  <a:rPr lang="ru-RU" sz="2400" b="1" dirty="0"/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latin typeface="Cambria Math" panose="02040503050406030204" pitchFamily="18" charset="0"/>
                      </a:rPr>
                      <m:t>𝒏𝒑𝒆</m:t>
                    </m:r>
                  </m:oMath>
                </a14:m>
                <a:r>
                  <a:rPr lang="en-US" sz="2400" b="1" dirty="0"/>
                  <a:t>, PAL, HHJ, variational, </a:t>
                </a:r>
                <a:r>
                  <a:rPr lang="en-US" sz="2400" b="1" dirty="0" err="1"/>
                  <a:t>Skyrme</a:t>
                </a:r>
                <a:r>
                  <a:rPr lang="en-US" sz="2400" b="1" dirty="0"/>
                  <a:t>, RMF, QMC, QHC,…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6E73D926-8047-4B7E-A59F-E7CC54F83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9184" y="5913258"/>
                <a:ext cx="9173184" cy="461665"/>
              </a:xfrm>
              <a:prstGeom prst="rect">
                <a:avLst/>
              </a:prstGeom>
              <a:blipFill>
                <a:blip r:embed="rId2"/>
                <a:stretch>
                  <a:fillRect l="-598" t="-9211" r="-598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032AF04-FDC5-0224-DA03-2A61531CF9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3451" y="1623479"/>
            <a:ext cx="6819609" cy="40244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2FBE4A9-8049-FC3E-8CF4-D4D24E447F34}"/>
              </a:ext>
            </a:extLst>
          </p:cNvPr>
          <p:cNvSpPr txBox="1"/>
          <p:nvPr/>
        </p:nvSpPr>
        <p:spPr>
          <a:xfrm>
            <a:off x="520365" y="693178"/>
            <a:ext cx="1600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162 </a:t>
            </a:r>
            <a:r>
              <a:rPr lang="en-US" sz="2400" b="1" dirty="0"/>
              <a:t>models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3C394A3-4A0D-5290-4A6E-D2AEE565D273}"/>
                  </a:ext>
                </a:extLst>
              </p:cNvPr>
              <p:cNvSpPr txBox="1"/>
              <p:nvPr/>
            </p:nvSpPr>
            <p:spPr>
              <a:xfrm>
                <a:off x="3254152" y="757527"/>
                <a:ext cx="16002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b="1" dirty="0">
                    <a:solidFill>
                      <a:srgbClr val="0000FF"/>
                    </a:solidFill>
                  </a:rPr>
                  <a:t>97</a:t>
                </a:r>
                <a:r>
                  <a:rPr lang="en-US" sz="2400" b="1" dirty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𝒏𝒑𝒆</m:t>
                    </m:r>
                    <m:r>
                      <a:rPr lang="en-US" sz="2400" b="1" i="1" dirty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endParaRPr lang="ru-RU" sz="24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3C394A3-4A0D-5290-4A6E-D2AEE565D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152" y="757527"/>
                <a:ext cx="1600253" cy="461665"/>
              </a:xfrm>
              <a:prstGeom prst="rect">
                <a:avLst/>
              </a:prstGeom>
              <a:blipFill>
                <a:blip r:embed="rId4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BC60173-28D7-62C2-061D-DC00D975934D}"/>
                  </a:ext>
                </a:extLst>
              </p:cNvPr>
              <p:cNvSpPr txBox="1"/>
              <p:nvPr/>
            </p:nvSpPr>
            <p:spPr>
              <a:xfrm>
                <a:off x="5200215" y="773820"/>
                <a:ext cx="16002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0B050"/>
                    </a:solidFill>
                  </a:rPr>
                  <a:t>32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0" dirty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𝚲𝚺𝚵𝚫</m:t>
                    </m:r>
                  </m:oMath>
                </a14:m>
                <a:endParaRPr lang="ru-RU" sz="2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BC60173-28D7-62C2-061D-DC00D97593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0215" y="773820"/>
                <a:ext cx="1600253" cy="461665"/>
              </a:xfrm>
              <a:prstGeom prst="rect">
                <a:avLst/>
              </a:prstGeom>
              <a:blipFill>
                <a:blip r:embed="rId5"/>
                <a:stretch>
                  <a:fillRect l="-5323" t="-9211" r="-380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402E3B2-FBDB-2D37-C60D-1D5EBB385AFD}"/>
                  </a:ext>
                </a:extLst>
              </p:cNvPr>
              <p:cNvSpPr txBox="1"/>
              <p:nvPr/>
            </p:nvSpPr>
            <p:spPr>
              <a:xfrm>
                <a:off x="7119755" y="764507"/>
                <a:ext cx="16920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FF0000"/>
                    </a:solidFill>
                  </a:rPr>
                  <a:t>33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𝒖𝒅𝒔</m:t>
                    </m:r>
                  </m:oMath>
                </a14:m>
                <a:endParaRPr lang="ru-RU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402E3B2-FBDB-2D37-C60D-1D5EBB385A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9755" y="764507"/>
                <a:ext cx="1692012" cy="461665"/>
              </a:xfrm>
              <a:prstGeom prst="rect">
                <a:avLst/>
              </a:prstGeom>
              <a:blipFill>
                <a:blip r:embed="rId6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Полилиния: фигура 32">
            <a:extLst>
              <a:ext uri="{FF2B5EF4-FFF2-40B4-BE49-F238E27FC236}">
                <a16:creationId xmlns:a16="http://schemas.microsoft.com/office/drawing/2014/main" id="{4DD84020-D7F0-C2A4-B679-6B2F7ABE430F}"/>
              </a:ext>
            </a:extLst>
          </p:cNvPr>
          <p:cNvSpPr/>
          <p:nvPr/>
        </p:nvSpPr>
        <p:spPr>
          <a:xfrm>
            <a:off x="2024244" y="1129773"/>
            <a:ext cx="5283975" cy="292295"/>
          </a:xfrm>
          <a:custGeom>
            <a:avLst/>
            <a:gdLst>
              <a:gd name="connsiteX0" fmla="*/ 0 w 4927988"/>
              <a:gd name="connsiteY0" fmla="*/ 0 h 280245"/>
              <a:gd name="connsiteX1" fmla="*/ 2114987 w 4927988"/>
              <a:gd name="connsiteY1" fmla="*/ 279207 h 280245"/>
              <a:gd name="connsiteX2" fmla="*/ 4927988 w 4927988"/>
              <a:gd name="connsiteY2" fmla="*/ 76782 h 280245"/>
              <a:gd name="connsiteX0" fmla="*/ 0 w 4900067"/>
              <a:gd name="connsiteY0" fmla="*/ 0 h 566431"/>
              <a:gd name="connsiteX1" fmla="*/ 2087066 w 4900067"/>
              <a:gd name="connsiteY1" fmla="*/ 565393 h 566431"/>
              <a:gd name="connsiteX2" fmla="*/ 4900067 w 4900067"/>
              <a:gd name="connsiteY2" fmla="*/ 362968 h 566431"/>
              <a:gd name="connsiteX0" fmla="*/ 0 w 5158332"/>
              <a:gd name="connsiteY0" fmla="*/ 90742 h 656350"/>
              <a:gd name="connsiteX1" fmla="*/ 2087066 w 5158332"/>
              <a:gd name="connsiteY1" fmla="*/ 656135 h 656350"/>
              <a:gd name="connsiteX2" fmla="*/ 5158332 w 5158332"/>
              <a:gd name="connsiteY2" fmla="*/ 0 h 656350"/>
              <a:gd name="connsiteX0" fmla="*/ 0 w 5158332"/>
              <a:gd name="connsiteY0" fmla="*/ 90742 h 656467"/>
              <a:gd name="connsiteX1" fmla="*/ 2087066 w 5158332"/>
              <a:gd name="connsiteY1" fmla="*/ 656135 h 656467"/>
              <a:gd name="connsiteX2" fmla="*/ 5158332 w 5158332"/>
              <a:gd name="connsiteY2" fmla="*/ 0 h 656467"/>
              <a:gd name="connsiteX0" fmla="*/ 0 w 5158332"/>
              <a:gd name="connsiteY0" fmla="*/ 90742 h 398935"/>
              <a:gd name="connsiteX1" fmla="*/ 2484934 w 5158332"/>
              <a:gd name="connsiteY1" fmla="*/ 397869 h 398935"/>
              <a:gd name="connsiteX2" fmla="*/ 5158332 w 5158332"/>
              <a:gd name="connsiteY2" fmla="*/ 0 h 398935"/>
              <a:gd name="connsiteX0" fmla="*/ 0 w 5158332"/>
              <a:gd name="connsiteY0" fmla="*/ 90742 h 398132"/>
              <a:gd name="connsiteX1" fmla="*/ 2484934 w 5158332"/>
              <a:gd name="connsiteY1" fmla="*/ 397869 h 398132"/>
              <a:gd name="connsiteX2" fmla="*/ 5158332 w 5158332"/>
              <a:gd name="connsiteY2" fmla="*/ 0 h 398132"/>
              <a:gd name="connsiteX0" fmla="*/ 0 w 5158332"/>
              <a:gd name="connsiteY0" fmla="*/ 90742 h 439966"/>
              <a:gd name="connsiteX1" fmla="*/ 2484934 w 5158332"/>
              <a:gd name="connsiteY1" fmla="*/ 439750 h 439966"/>
              <a:gd name="connsiteX2" fmla="*/ 5158332 w 5158332"/>
              <a:gd name="connsiteY2" fmla="*/ 0 h 439966"/>
              <a:gd name="connsiteX0" fmla="*/ 0 w 5158332"/>
              <a:gd name="connsiteY0" fmla="*/ 90742 h 440244"/>
              <a:gd name="connsiteX1" fmla="*/ 2484934 w 5158332"/>
              <a:gd name="connsiteY1" fmla="*/ 439750 h 440244"/>
              <a:gd name="connsiteX2" fmla="*/ 5158332 w 5158332"/>
              <a:gd name="connsiteY2" fmla="*/ 0 h 440244"/>
              <a:gd name="connsiteX0" fmla="*/ 0 w 5200213"/>
              <a:gd name="connsiteY0" fmla="*/ 20941 h 439807"/>
              <a:gd name="connsiteX1" fmla="*/ 2526815 w 5200213"/>
              <a:gd name="connsiteY1" fmla="*/ 439750 h 439807"/>
              <a:gd name="connsiteX2" fmla="*/ 5200213 w 5200213"/>
              <a:gd name="connsiteY2" fmla="*/ 0 h 439807"/>
              <a:gd name="connsiteX0" fmla="*/ 0 w 5200213"/>
              <a:gd name="connsiteY0" fmla="*/ 20941 h 439789"/>
              <a:gd name="connsiteX1" fmla="*/ 2526815 w 5200213"/>
              <a:gd name="connsiteY1" fmla="*/ 439750 h 439789"/>
              <a:gd name="connsiteX2" fmla="*/ 5200213 w 5200213"/>
              <a:gd name="connsiteY2" fmla="*/ 0 h 439789"/>
              <a:gd name="connsiteX0" fmla="*/ 0 w 5200213"/>
              <a:gd name="connsiteY0" fmla="*/ 20941 h 356050"/>
              <a:gd name="connsiteX1" fmla="*/ 2526815 w 5200213"/>
              <a:gd name="connsiteY1" fmla="*/ 355988 h 356050"/>
              <a:gd name="connsiteX2" fmla="*/ 5200213 w 5200213"/>
              <a:gd name="connsiteY2" fmla="*/ 0 h 356050"/>
              <a:gd name="connsiteX0" fmla="*/ 0 w 5137392"/>
              <a:gd name="connsiteY0" fmla="*/ 0 h 412773"/>
              <a:gd name="connsiteX1" fmla="*/ 2463994 w 5137392"/>
              <a:gd name="connsiteY1" fmla="*/ 411829 h 412773"/>
              <a:gd name="connsiteX2" fmla="*/ 5137392 w 5137392"/>
              <a:gd name="connsiteY2" fmla="*/ 55841 h 412773"/>
              <a:gd name="connsiteX0" fmla="*/ 0 w 5157698"/>
              <a:gd name="connsiteY0" fmla="*/ 307478 h 725714"/>
              <a:gd name="connsiteX1" fmla="*/ 2463994 w 5157698"/>
              <a:gd name="connsiteY1" fmla="*/ 719307 h 725714"/>
              <a:gd name="connsiteX2" fmla="*/ 5157698 w 5157698"/>
              <a:gd name="connsiteY2" fmla="*/ 0 h 725714"/>
              <a:gd name="connsiteX0" fmla="*/ 0 w 5090012"/>
              <a:gd name="connsiteY0" fmla="*/ 257933 h 674494"/>
              <a:gd name="connsiteX1" fmla="*/ 2463994 w 5090012"/>
              <a:gd name="connsiteY1" fmla="*/ 669762 h 674494"/>
              <a:gd name="connsiteX2" fmla="*/ 5090012 w 5090012"/>
              <a:gd name="connsiteY2" fmla="*/ 0 h 674494"/>
              <a:gd name="connsiteX0" fmla="*/ 0 w 5123854"/>
              <a:gd name="connsiteY0" fmla="*/ 274447 h 691548"/>
              <a:gd name="connsiteX1" fmla="*/ 2463994 w 5123854"/>
              <a:gd name="connsiteY1" fmla="*/ 686276 h 691548"/>
              <a:gd name="connsiteX2" fmla="*/ 5123854 w 5123854"/>
              <a:gd name="connsiteY2" fmla="*/ 0 h 691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123854" h="691548">
                <a:moveTo>
                  <a:pt x="0" y="274447"/>
                </a:moveTo>
                <a:cubicBezTo>
                  <a:pt x="500245" y="470473"/>
                  <a:pt x="1610018" y="732017"/>
                  <a:pt x="2463994" y="686276"/>
                </a:cubicBezTo>
                <a:cubicBezTo>
                  <a:pt x="3317970" y="640535"/>
                  <a:pt x="4358364" y="310035"/>
                  <a:pt x="5123854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id="{2BD7224A-E170-D002-6688-67A3571844A7}"/>
              </a:ext>
            </a:extLst>
          </p:cNvPr>
          <p:cNvCxnSpPr>
            <a:cxnSpLocks/>
          </p:cNvCxnSpPr>
          <p:nvPr/>
        </p:nvCxnSpPr>
        <p:spPr>
          <a:xfrm flipV="1">
            <a:off x="2038205" y="1012122"/>
            <a:ext cx="1326229" cy="27921"/>
          </a:xfrm>
          <a:prstGeom prst="straightConnector1">
            <a:avLst/>
          </a:prstGeom>
          <a:ln w="38100"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A5E2AA2-D936-37F6-9797-BED7186CEACF}"/>
                  </a:ext>
                </a:extLst>
              </p:cNvPr>
              <p:cNvSpPr txBox="1"/>
              <p:nvPr/>
            </p:nvSpPr>
            <p:spPr>
              <a:xfrm>
                <a:off x="-512" y="1544105"/>
                <a:ext cx="2638496" cy="4370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80975" indent="-180975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1" dirty="0" err="1"/>
                  <a:t>CompOSE</a:t>
                </a:r>
                <a:br>
                  <a:rPr lang="en-US" sz="2400" b="1" dirty="0"/>
                </a:br>
                <a: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  <a:t>https://compose.</a:t>
                </a:r>
                <a:b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</a:br>
                <a: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  <a:t>obspm.fr/</a:t>
                </a:r>
                <a:endParaRPr lang="en-US" sz="2400" i="1" dirty="0">
                  <a:solidFill>
                    <a:schemeClr val="bg2">
                      <a:lumMod val="75000"/>
                    </a:schemeClr>
                  </a:solidFill>
                </a:endParaRPr>
              </a:p>
              <a:p>
                <a:pPr marL="180975" indent="-180975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Read+2009</a:t>
                </a:r>
                <a:br>
                  <a:rPr lang="en-US" sz="2400" b="1" dirty="0"/>
                </a:br>
                <a14:m>
                  <m:oMath xmlns:m="http://schemas.openxmlformats.org/officeDocument/2006/math">
                    <m:r>
                      <a:rPr lang="ru-RU" sz="2000" b="0" i="1" smtClean="0">
                        <a:solidFill>
                          <a:schemeClr val="bg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  <a:t>Lindblom </a:t>
                </a:r>
                <a:b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</a:br>
                <a:r>
                  <a:rPr lang="en-US" sz="2000" i="1" dirty="0">
                    <a:solidFill>
                      <a:schemeClr val="bg2">
                        <a:lumMod val="75000"/>
                      </a:schemeClr>
                    </a:solidFill>
                  </a:rPr>
                  <a:t>(2010)</a:t>
                </a:r>
                <a:endParaRPr lang="en-US" sz="2400" i="1" dirty="0"/>
              </a:p>
              <a:p>
                <a:pPr marL="180975" indent="-180975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400" b="1" dirty="0"/>
                  <a:t>Ozel &amp; </a:t>
                </a:r>
                <a:r>
                  <a:rPr lang="en-US" sz="2400" b="1" dirty="0" err="1"/>
                  <a:t>Freira</a:t>
                </a:r>
                <a:r>
                  <a:rPr lang="en-US" sz="2400" b="1" dirty="0"/>
                  <a:t> 2016</a:t>
                </a:r>
              </a:p>
              <a:p>
                <a:pPr marL="180975" indent="-180975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b="1" dirty="0" err="1"/>
                  <a:t>Gusakov</a:t>
                </a:r>
                <a:r>
                  <a:rPr lang="en-US" b="1" dirty="0"/>
                  <a:t>, Kantor &amp; </a:t>
                </a:r>
                <a:r>
                  <a:rPr lang="en-US" b="1" dirty="0" err="1"/>
                  <a:t>Haensel</a:t>
                </a:r>
                <a:r>
                  <a:rPr lang="en-US" b="1" dirty="0"/>
                  <a:t> 2014, Fortin+2017, Ofengeim+2019,…</a:t>
                </a: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A5E2AA2-D936-37F6-9797-BED7186CEA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12" y="1544105"/>
                <a:ext cx="2638496" cy="4370427"/>
              </a:xfrm>
              <a:prstGeom prst="rect">
                <a:avLst/>
              </a:prstGeom>
              <a:blipFill>
                <a:blip r:embed="rId7"/>
                <a:stretch>
                  <a:fillRect l="-3233" t="-976" b="-12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Полилиния: фигура 52">
            <a:extLst>
              <a:ext uri="{FF2B5EF4-FFF2-40B4-BE49-F238E27FC236}">
                <a16:creationId xmlns:a16="http://schemas.microsoft.com/office/drawing/2014/main" id="{39C85719-F928-DB27-96BB-2A31BF8169F6}"/>
              </a:ext>
            </a:extLst>
          </p:cNvPr>
          <p:cNvSpPr/>
          <p:nvPr/>
        </p:nvSpPr>
        <p:spPr>
          <a:xfrm>
            <a:off x="2024245" y="1137723"/>
            <a:ext cx="3182949" cy="124597"/>
          </a:xfrm>
          <a:custGeom>
            <a:avLst/>
            <a:gdLst>
              <a:gd name="connsiteX0" fmla="*/ 0 w 2861863"/>
              <a:gd name="connsiteY0" fmla="*/ 0 h 105987"/>
              <a:gd name="connsiteX1" fmla="*/ 1654296 w 2861863"/>
              <a:gd name="connsiteY1" fmla="*/ 104703 h 105987"/>
              <a:gd name="connsiteX2" fmla="*/ 2861863 w 2861863"/>
              <a:gd name="connsiteY2" fmla="*/ 48861 h 105987"/>
              <a:gd name="connsiteX0" fmla="*/ 0 w 3182950"/>
              <a:gd name="connsiteY0" fmla="*/ 279207 h 384046"/>
              <a:gd name="connsiteX1" fmla="*/ 1654296 w 3182950"/>
              <a:gd name="connsiteY1" fmla="*/ 383910 h 384046"/>
              <a:gd name="connsiteX2" fmla="*/ 3182950 w 3182950"/>
              <a:gd name="connsiteY2" fmla="*/ 0 h 384046"/>
              <a:gd name="connsiteX0" fmla="*/ 0 w 3182950"/>
              <a:gd name="connsiteY0" fmla="*/ 279207 h 384122"/>
              <a:gd name="connsiteX1" fmla="*/ 1654296 w 3182950"/>
              <a:gd name="connsiteY1" fmla="*/ 383910 h 384122"/>
              <a:gd name="connsiteX2" fmla="*/ 3182950 w 3182950"/>
              <a:gd name="connsiteY2" fmla="*/ 0 h 384122"/>
              <a:gd name="connsiteX0" fmla="*/ 0 w 3182950"/>
              <a:gd name="connsiteY0" fmla="*/ 279207 h 384122"/>
              <a:gd name="connsiteX1" fmla="*/ 1465832 w 3182950"/>
              <a:gd name="connsiteY1" fmla="*/ 383910 h 384122"/>
              <a:gd name="connsiteX2" fmla="*/ 3182950 w 3182950"/>
              <a:gd name="connsiteY2" fmla="*/ 0 h 384122"/>
              <a:gd name="connsiteX0" fmla="*/ 0 w 3182950"/>
              <a:gd name="connsiteY0" fmla="*/ 279207 h 385460"/>
              <a:gd name="connsiteX1" fmla="*/ 1465832 w 3182950"/>
              <a:gd name="connsiteY1" fmla="*/ 383910 h 385460"/>
              <a:gd name="connsiteX2" fmla="*/ 3182950 w 3182950"/>
              <a:gd name="connsiteY2" fmla="*/ 0 h 385460"/>
              <a:gd name="connsiteX0" fmla="*/ 0 w 3175970"/>
              <a:gd name="connsiteY0" fmla="*/ 83763 h 384440"/>
              <a:gd name="connsiteX1" fmla="*/ 1458852 w 3175970"/>
              <a:gd name="connsiteY1" fmla="*/ 383910 h 384440"/>
              <a:gd name="connsiteX2" fmla="*/ 3175970 w 3175970"/>
              <a:gd name="connsiteY2" fmla="*/ 0 h 384440"/>
              <a:gd name="connsiteX0" fmla="*/ 0 w 3175970"/>
              <a:gd name="connsiteY0" fmla="*/ 83763 h 385015"/>
              <a:gd name="connsiteX1" fmla="*/ 1458852 w 3175970"/>
              <a:gd name="connsiteY1" fmla="*/ 383910 h 385015"/>
              <a:gd name="connsiteX2" fmla="*/ 3175970 w 3175970"/>
              <a:gd name="connsiteY2" fmla="*/ 0 h 385015"/>
              <a:gd name="connsiteX0" fmla="*/ 0 w 3175970"/>
              <a:gd name="connsiteY0" fmla="*/ 13961 h 383932"/>
              <a:gd name="connsiteX1" fmla="*/ 1458852 w 3175970"/>
              <a:gd name="connsiteY1" fmla="*/ 383910 h 383932"/>
              <a:gd name="connsiteX2" fmla="*/ 3175970 w 3175970"/>
              <a:gd name="connsiteY2" fmla="*/ 0 h 383932"/>
              <a:gd name="connsiteX0" fmla="*/ 0 w 3175970"/>
              <a:gd name="connsiteY0" fmla="*/ 13961 h 272286"/>
              <a:gd name="connsiteX1" fmla="*/ 1661277 w 3175970"/>
              <a:gd name="connsiteY1" fmla="*/ 272227 h 272286"/>
              <a:gd name="connsiteX2" fmla="*/ 3175970 w 3175970"/>
              <a:gd name="connsiteY2" fmla="*/ 0 h 272286"/>
              <a:gd name="connsiteX0" fmla="*/ 0 w 3127109"/>
              <a:gd name="connsiteY0" fmla="*/ 0 h 349940"/>
              <a:gd name="connsiteX1" fmla="*/ 1612416 w 3127109"/>
              <a:gd name="connsiteY1" fmla="*/ 349008 h 349940"/>
              <a:gd name="connsiteX2" fmla="*/ 3127109 w 3127109"/>
              <a:gd name="connsiteY2" fmla="*/ 76781 h 349940"/>
              <a:gd name="connsiteX0" fmla="*/ 0 w 2989148"/>
              <a:gd name="connsiteY0" fmla="*/ 0 h 349038"/>
              <a:gd name="connsiteX1" fmla="*/ 1612416 w 2989148"/>
              <a:gd name="connsiteY1" fmla="*/ 349008 h 349038"/>
              <a:gd name="connsiteX2" fmla="*/ 2989148 w 2989148"/>
              <a:gd name="connsiteY2" fmla="*/ 15834 h 349038"/>
              <a:gd name="connsiteX0" fmla="*/ 0 w 2989148"/>
              <a:gd name="connsiteY0" fmla="*/ 0 h 349040"/>
              <a:gd name="connsiteX1" fmla="*/ 1612416 w 2989148"/>
              <a:gd name="connsiteY1" fmla="*/ 349008 h 349040"/>
              <a:gd name="connsiteX2" fmla="*/ 2989148 w 2989148"/>
              <a:gd name="connsiteY2" fmla="*/ 15834 h 349040"/>
              <a:gd name="connsiteX0" fmla="*/ 0 w 2995718"/>
              <a:gd name="connsiteY0" fmla="*/ 0 h 349040"/>
              <a:gd name="connsiteX1" fmla="*/ 1612416 w 2995718"/>
              <a:gd name="connsiteY1" fmla="*/ 349008 h 349040"/>
              <a:gd name="connsiteX2" fmla="*/ 2995718 w 2995718"/>
              <a:gd name="connsiteY2" fmla="*/ 15834 h 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5718" h="349040">
                <a:moveTo>
                  <a:pt x="0" y="0"/>
                </a:moveTo>
                <a:cubicBezTo>
                  <a:pt x="539798" y="194864"/>
                  <a:pt x="1113130" y="346369"/>
                  <a:pt x="1612416" y="349008"/>
                </a:cubicBezTo>
                <a:cubicBezTo>
                  <a:pt x="2111702" y="351647"/>
                  <a:pt x="2557748" y="195686"/>
                  <a:pt x="2995718" y="15834"/>
                </a:cubicBezTo>
              </a:path>
            </a:pathLst>
          </a:custGeom>
          <a:noFill/>
          <a:ln w="38100">
            <a:solidFill>
              <a:srgbClr val="00B05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0AC222-EB9F-DC28-1EDD-477C855F3446}"/>
              </a:ext>
            </a:extLst>
          </p:cNvPr>
          <p:cNvSpPr txBox="1"/>
          <p:nvPr/>
        </p:nvSpPr>
        <p:spPr>
          <a:xfrm>
            <a:off x="2902229" y="6468362"/>
            <a:ext cx="5708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Inverse Oppenheimer-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Volkoff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Mapping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омер слайда 1">
            <a:extLst>
              <a:ext uri="{FF2B5EF4-FFF2-40B4-BE49-F238E27FC236}">
                <a16:creationId xmlns:a16="http://schemas.microsoft.com/office/drawing/2014/main" id="{E62F0205-73F7-9EC2-A8BC-FC5DFD5D5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287652" y="6490660"/>
            <a:ext cx="5856347" cy="365125"/>
          </a:xfrm>
          <a:solidFill>
            <a:srgbClr val="3F3FFF"/>
          </a:solidFill>
        </p:spPr>
        <p:txBody>
          <a:bodyPr/>
          <a:lstStyle/>
          <a:p>
            <a:fld id="{BD1F0430-53EA-4D3C-A083-CD98BBDBCE19}" type="slidenum">
              <a:rPr lang="ru-RU" sz="24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/27</a:t>
            </a:r>
            <a:endParaRPr lang="ru-RU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54CCE5ED-4C7A-A13B-BD00-E9035996A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67" y="6490660"/>
            <a:ext cx="3281185" cy="365125"/>
          </a:xfrm>
          <a:solidFill>
            <a:srgbClr val="0000CC"/>
          </a:solidFill>
        </p:spPr>
        <p:txBody>
          <a:bodyPr/>
          <a:lstStyle/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Dima Ofengeim</a:t>
            </a:r>
            <a:endParaRPr lang="ru-RU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19A4F8-CADE-D010-B873-C1B867D17D1D}"/>
                  </a:ext>
                </a:extLst>
              </p:cNvPr>
              <p:cNvSpPr txBox="1"/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𝑷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𝝆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𝑴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𝑹</m:t>
                    </m:r>
                  </m:oMath>
                </a14:m>
                <a:r>
                  <a:rPr lang="en-US" sz="20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self-similarities</a:t>
                </a:r>
                <a:endPara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19A4F8-CADE-D010-B873-C1B867D17D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7652" y="6468362"/>
                <a:ext cx="5323516" cy="400110"/>
              </a:xfrm>
              <a:prstGeom prst="rect">
                <a:avLst/>
              </a:prstGeom>
              <a:blipFill>
                <a:blip r:embed="rId8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6629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12810</TotalTime>
  <Words>1579</Words>
  <Application>Microsoft Office PowerPoint</Application>
  <PresentationFormat>Экран (4:3)</PresentationFormat>
  <Paragraphs>360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 Math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Dmitry Ofengeim</cp:lastModifiedBy>
  <cp:revision>421</cp:revision>
  <dcterms:created xsi:type="dcterms:W3CDTF">2018-09-14T10:14:23Z</dcterms:created>
  <dcterms:modified xsi:type="dcterms:W3CDTF">2023-09-12T11:58:47Z</dcterms:modified>
</cp:coreProperties>
</file>