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7" r:id="rId3"/>
    <p:sldId id="264" r:id="rId4"/>
    <p:sldId id="278" r:id="rId5"/>
    <p:sldId id="257" r:id="rId6"/>
    <p:sldId id="258" r:id="rId7"/>
    <p:sldId id="259" r:id="rId8"/>
    <p:sldId id="265" r:id="rId9"/>
    <p:sldId id="260" r:id="rId10"/>
    <p:sldId id="261" r:id="rId11"/>
    <p:sldId id="262" r:id="rId12"/>
    <p:sldId id="263" r:id="rId13"/>
    <p:sldId id="267" r:id="rId14"/>
    <p:sldId id="268" r:id="rId15"/>
    <p:sldId id="269" r:id="rId16"/>
    <p:sldId id="270" r:id="rId17"/>
    <p:sldId id="271" r:id="rId18"/>
    <p:sldId id="275" r:id="rId19"/>
    <p:sldId id="276" r:id="rId20"/>
    <p:sldId id="272" r:id="rId21"/>
    <p:sldId id="273" r:id="rId22"/>
    <p:sldId id="274"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image" Target="../media/image1.wmf"/><Relationship Id="rId5" Type="http://schemas.openxmlformats.org/officeDocument/2006/relationships/image" Target="../media/image5.wmf"/><Relationship Id="rId4"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8" Type="http://schemas.openxmlformats.org/officeDocument/2006/relationships/image" Target="../media/image45.wmf"/><Relationship Id="rId3" Type="http://schemas.openxmlformats.org/officeDocument/2006/relationships/image" Target="../media/image40.wmf"/><Relationship Id="rId7" Type="http://schemas.openxmlformats.org/officeDocument/2006/relationships/image" Target="../media/image44.wmf"/><Relationship Id="rId2" Type="http://schemas.openxmlformats.org/officeDocument/2006/relationships/image" Target="../media/image39.wmf"/><Relationship Id="rId1" Type="http://schemas.openxmlformats.org/officeDocument/2006/relationships/image" Target="../media/image1.wmf"/><Relationship Id="rId6" Type="http://schemas.openxmlformats.org/officeDocument/2006/relationships/image" Target="../media/image43.wmf"/><Relationship Id="rId5" Type="http://schemas.openxmlformats.org/officeDocument/2006/relationships/image" Target="../media/image42.wmf"/><Relationship Id="rId4" Type="http://schemas.openxmlformats.org/officeDocument/2006/relationships/image" Target="../media/image41.wmf"/></Relationships>
</file>

<file path=ppt/drawings/_rels/vmlDrawing11.v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image" Target="../media/image47.wmf"/><Relationship Id="rId7" Type="http://schemas.openxmlformats.org/officeDocument/2006/relationships/image" Target="../media/image51.wmf"/><Relationship Id="rId2" Type="http://schemas.openxmlformats.org/officeDocument/2006/relationships/image" Target="../media/image46.wmf"/><Relationship Id="rId1" Type="http://schemas.openxmlformats.org/officeDocument/2006/relationships/image" Target="../media/image1.wmf"/><Relationship Id="rId6" Type="http://schemas.openxmlformats.org/officeDocument/2006/relationships/image" Target="../media/image50.wmf"/><Relationship Id="rId5" Type="http://schemas.openxmlformats.org/officeDocument/2006/relationships/image" Target="../media/image49.wmf"/><Relationship Id="rId4" Type="http://schemas.openxmlformats.org/officeDocument/2006/relationships/image" Target="../media/image48.wmf"/></Relationships>
</file>

<file path=ppt/drawings/_rels/vmlDrawing12.vml.rels><?xml version="1.0" encoding="UTF-8" standalone="yes"?>
<Relationships xmlns="http://schemas.openxmlformats.org/package/2006/relationships"><Relationship Id="rId8" Type="http://schemas.openxmlformats.org/officeDocument/2006/relationships/image" Target="../media/image59.wmf"/><Relationship Id="rId3" Type="http://schemas.openxmlformats.org/officeDocument/2006/relationships/image" Target="../media/image54.wmf"/><Relationship Id="rId7" Type="http://schemas.openxmlformats.org/officeDocument/2006/relationships/image" Target="../media/image58.wmf"/><Relationship Id="rId2" Type="http://schemas.openxmlformats.org/officeDocument/2006/relationships/image" Target="../media/image53.wmf"/><Relationship Id="rId1" Type="http://schemas.openxmlformats.org/officeDocument/2006/relationships/image" Target="../media/image1.wmf"/><Relationship Id="rId6" Type="http://schemas.openxmlformats.org/officeDocument/2006/relationships/image" Target="../media/image57.wmf"/><Relationship Id="rId11" Type="http://schemas.openxmlformats.org/officeDocument/2006/relationships/image" Target="../media/image62.wmf"/><Relationship Id="rId5" Type="http://schemas.openxmlformats.org/officeDocument/2006/relationships/image" Target="../media/image56.wmf"/><Relationship Id="rId10" Type="http://schemas.openxmlformats.org/officeDocument/2006/relationships/image" Target="../media/image61.wmf"/><Relationship Id="rId4" Type="http://schemas.openxmlformats.org/officeDocument/2006/relationships/image" Target="../media/image55.wmf"/><Relationship Id="rId9" Type="http://schemas.openxmlformats.org/officeDocument/2006/relationships/image" Target="../media/image60.wmf"/></Relationships>
</file>

<file path=ppt/drawings/_rels/vmlDrawing13.vml.rels><?xml version="1.0" encoding="UTF-8" standalone="yes"?>
<Relationships xmlns="http://schemas.openxmlformats.org/package/2006/relationships"><Relationship Id="rId8" Type="http://schemas.openxmlformats.org/officeDocument/2006/relationships/image" Target="../media/image69.wmf"/><Relationship Id="rId3" Type="http://schemas.openxmlformats.org/officeDocument/2006/relationships/image" Target="../media/image65.wmf"/><Relationship Id="rId7" Type="http://schemas.openxmlformats.org/officeDocument/2006/relationships/image" Target="../media/image68.wmf"/><Relationship Id="rId2" Type="http://schemas.openxmlformats.org/officeDocument/2006/relationships/image" Target="../media/image64.wmf"/><Relationship Id="rId1" Type="http://schemas.openxmlformats.org/officeDocument/2006/relationships/image" Target="../media/image63.wmf"/><Relationship Id="rId6" Type="http://schemas.openxmlformats.org/officeDocument/2006/relationships/image" Target="../media/image67.wmf"/><Relationship Id="rId5" Type="http://schemas.openxmlformats.org/officeDocument/2006/relationships/image" Target="../media/image61.wmf"/><Relationship Id="rId4" Type="http://schemas.openxmlformats.org/officeDocument/2006/relationships/image" Target="../media/image66.wmf"/><Relationship Id="rId9" Type="http://schemas.openxmlformats.org/officeDocument/2006/relationships/image" Target="../media/image70.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72.wmf"/><Relationship Id="rId2" Type="http://schemas.openxmlformats.org/officeDocument/2006/relationships/image" Target="../media/image61.wmf"/><Relationship Id="rId1" Type="http://schemas.openxmlformats.org/officeDocument/2006/relationships/image" Target="../media/image71.wmf"/><Relationship Id="rId6" Type="http://schemas.openxmlformats.org/officeDocument/2006/relationships/image" Target="../media/image75.wmf"/><Relationship Id="rId5" Type="http://schemas.openxmlformats.org/officeDocument/2006/relationships/image" Target="../media/image74.wmf"/><Relationship Id="rId4" Type="http://schemas.openxmlformats.org/officeDocument/2006/relationships/image" Target="../media/image73.wmf"/></Relationships>
</file>

<file path=ppt/drawings/_rels/vmlDrawing15.vml.rels><?xml version="1.0" encoding="UTF-8" standalone="yes"?>
<Relationships xmlns="http://schemas.openxmlformats.org/package/2006/relationships"><Relationship Id="rId3" Type="http://schemas.openxmlformats.org/officeDocument/2006/relationships/image" Target="../media/image77.wmf"/><Relationship Id="rId2" Type="http://schemas.openxmlformats.org/officeDocument/2006/relationships/image" Target="../media/image76.wmf"/><Relationship Id="rId1" Type="http://schemas.openxmlformats.org/officeDocument/2006/relationships/image" Target="../media/image1.wmf"/><Relationship Id="rId4" Type="http://schemas.openxmlformats.org/officeDocument/2006/relationships/image" Target="../media/image78.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80.wmf"/><Relationship Id="rId1" Type="http://schemas.openxmlformats.org/officeDocument/2006/relationships/image" Target="../media/image79.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image" Target="../media/image6.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0.wmf"/><Relationship Id="rId2" Type="http://schemas.openxmlformats.org/officeDocument/2006/relationships/image" Target="../media/image9.wmf"/><Relationship Id="rId1" Type="http://schemas.openxmlformats.org/officeDocument/2006/relationships/image" Target="../media/image8.wmf"/><Relationship Id="rId4" Type="http://schemas.openxmlformats.org/officeDocument/2006/relationships/image" Target="../media/image11.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6.wmf"/><Relationship Id="rId2" Type="http://schemas.openxmlformats.org/officeDocument/2006/relationships/image" Target="../media/image15.wmf"/><Relationship Id="rId1" Type="http://schemas.openxmlformats.org/officeDocument/2006/relationships/image" Target="../media/image14.w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 Id="rId4" Type="http://schemas.openxmlformats.org/officeDocument/2006/relationships/image" Target="../media/image20.wmf"/></Relationships>
</file>

<file path=ppt/drawings/_rels/vmlDrawing7.vml.rels><?xml version="1.0" encoding="UTF-8" standalone="yes"?>
<Relationships xmlns="http://schemas.openxmlformats.org/package/2006/relationships"><Relationship Id="rId3" Type="http://schemas.openxmlformats.org/officeDocument/2006/relationships/image" Target="../media/image22.wmf"/><Relationship Id="rId7" Type="http://schemas.openxmlformats.org/officeDocument/2006/relationships/image" Target="../media/image26.wmf"/><Relationship Id="rId2" Type="http://schemas.openxmlformats.org/officeDocument/2006/relationships/image" Target="../media/image21.wmf"/><Relationship Id="rId1" Type="http://schemas.openxmlformats.org/officeDocument/2006/relationships/image" Target="../media/image1.wmf"/><Relationship Id="rId6" Type="http://schemas.openxmlformats.org/officeDocument/2006/relationships/image" Target="../media/image25.wmf"/><Relationship Id="rId5" Type="http://schemas.openxmlformats.org/officeDocument/2006/relationships/image" Target="../media/image24.wmf"/><Relationship Id="rId4" Type="http://schemas.openxmlformats.org/officeDocument/2006/relationships/image" Target="../media/image23.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28.wmf"/><Relationship Id="rId2" Type="http://schemas.openxmlformats.org/officeDocument/2006/relationships/image" Target="../media/image1.wmf"/><Relationship Id="rId1" Type="http://schemas.openxmlformats.org/officeDocument/2006/relationships/image" Target="../media/image27.wmf"/><Relationship Id="rId6" Type="http://schemas.openxmlformats.org/officeDocument/2006/relationships/image" Target="../media/image31.wmf"/><Relationship Id="rId5" Type="http://schemas.openxmlformats.org/officeDocument/2006/relationships/image" Target="../media/image30.wmf"/><Relationship Id="rId4" Type="http://schemas.openxmlformats.org/officeDocument/2006/relationships/image" Target="../media/image29.wmf"/></Relationships>
</file>

<file path=ppt/drawings/_rels/vmlDrawing9.vml.rels><?xml version="1.0" encoding="UTF-8" standalone="yes"?>
<Relationships xmlns="http://schemas.openxmlformats.org/package/2006/relationships"><Relationship Id="rId8" Type="http://schemas.openxmlformats.org/officeDocument/2006/relationships/image" Target="../media/image38.wmf"/><Relationship Id="rId3" Type="http://schemas.openxmlformats.org/officeDocument/2006/relationships/image" Target="../media/image33.wmf"/><Relationship Id="rId7" Type="http://schemas.openxmlformats.org/officeDocument/2006/relationships/image" Target="../media/image37.wmf"/><Relationship Id="rId2" Type="http://schemas.openxmlformats.org/officeDocument/2006/relationships/image" Target="../media/image32.wmf"/><Relationship Id="rId1" Type="http://schemas.openxmlformats.org/officeDocument/2006/relationships/image" Target="../media/image1.wmf"/><Relationship Id="rId6" Type="http://schemas.openxmlformats.org/officeDocument/2006/relationships/image" Target="../media/image36.wmf"/><Relationship Id="rId5" Type="http://schemas.openxmlformats.org/officeDocument/2006/relationships/image" Target="../media/image35.wmf"/><Relationship Id="rId4" Type="http://schemas.openxmlformats.org/officeDocument/2006/relationships/image" Target="../media/image34.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C775CAE-CBC9-4E83-B5BC-9F223E371D13}" type="datetimeFigureOut">
              <a:rPr lang="en-US" smtClean="0"/>
              <a:pPr/>
              <a:t>9/21/2019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3F2386-387F-44F3-BB87-7AC1F509C83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775CAE-CBC9-4E83-B5BC-9F223E371D13}" type="datetimeFigureOut">
              <a:rPr lang="en-US" smtClean="0"/>
              <a:pPr/>
              <a:t>9/21/2019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3F2386-387F-44F3-BB87-7AC1F509C83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775CAE-CBC9-4E83-B5BC-9F223E371D13}" type="datetimeFigureOut">
              <a:rPr lang="en-US" smtClean="0"/>
              <a:pPr/>
              <a:t>9/21/2019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3F2386-387F-44F3-BB87-7AC1F509C83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C775CAE-CBC9-4E83-B5BC-9F223E371D13}" type="datetimeFigureOut">
              <a:rPr lang="en-US" smtClean="0"/>
              <a:pPr/>
              <a:t>9/21/2019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3F2386-387F-44F3-BB87-7AC1F509C83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C775CAE-CBC9-4E83-B5BC-9F223E371D13}" type="datetimeFigureOut">
              <a:rPr lang="en-US" smtClean="0"/>
              <a:pPr/>
              <a:t>9/21/2019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3F2386-387F-44F3-BB87-7AC1F509C83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C775CAE-CBC9-4E83-B5BC-9F223E371D13}" type="datetimeFigureOut">
              <a:rPr lang="en-US" smtClean="0"/>
              <a:pPr/>
              <a:t>9/21/2019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3F2386-387F-44F3-BB87-7AC1F509C83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C775CAE-CBC9-4E83-B5BC-9F223E371D13}" type="datetimeFigureOut">
              <a:rPr lang="en-US" smtClean="0"/>
              <a:pPr/>
              <a:t>9/21/2019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3F2386-387F-44F3-BB87-7AC1F509C83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C775CAE-CBC9-4E83-B5BC-9F223E371D13}" type="datetimeFigureOut">
              <a:rPr lang="en-US" smtClean="0"/>
              <a:pPr/>
              <a:t>9/21/2019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3F2386-387F-44F3-BB87-7AC1F509C8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C775CAE-CBC9-4E83-B5BC-9F223E371D13}" type="datetimeFigureOut">
              <a:rPr lang="en-US" smtClean="0"/>
              <a:pPr/>
              <a:t>9/21/2019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3F2386-387F-44F3-BB87-7AC1F509C8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775CAE-CBC9-4E83-B5BC-9F223E371D13}" type="datetimeFigureOut">
              <a:rPr lang="en-US" smtClean="0"/>
              <a:pPr/>
              <a:t>9/21/2019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3F2386-387F-44F3-BB87-7AC1F509C83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C775CAE-CBC9-4E83-B5BC-9F223E371D13}" type="datetimeFigureOut">
              <a:rPr lang="en-US" smtClean="0"/>
              <a:pPr/>
              <a:t>9/21/2019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3F2386-387F-44F3-BB87-7AC1F509C83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775CAE-CBC9-4E83-B5BC-9F223E371D13}" type="datetimeFigureOut">
              <a:rPr lang="en-US" smtClean="0"/>
              <a:pPr/>
              <a:t>9/21/2019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53F2386-387F-44F3-BB87-7AC1F509C83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8.bin"/><Relationship Id="rId2" Type="http://schemas.openxmlformats.org/officeDocument/2006/relationships/slideLayout" Target="../slideLayouts/slideLayout2.xml"/><Relationship Id="rId1" Type="http://schemas.openxmlformats.org/officeDocument/2006/relationships/vmlDrawing" Target="../drawings/vmlDrawing6.vml"/><Relationship Id="rId6" Type="http://schemas.openxmlformats.org/officeDocument/2006/relationships/oleObject" Target="../embeddings/oleObject21.bin"/><Relationship Id="rId5" Type="http://schemas.openxmlformats.org/officeDocument/2006/relationships/oleObject" Target="../embeddings/oleObject20.bin"/><Relationship Id="rId4" Type="http://schemas.openxmlformats.org/officeDocument/2006/relationships/oleObject" Target="../embeddings/oleObject19.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27.bin"/><Relationship Id="rId13" Type="http://schemas.openxmlformats.org/officeDocument/2006/relationships/oleObject" Target="../embeddings/oleObject32.bin"/><Relationship Id="rId3" Type="http://schemas.openxmlformats.org/officeDocument/2006/relationships/oleObject" Target="../embeddings/oleObject22.bin"/><Relationship Id="rId7" Type="http://schemas.openxmlformats.org/officeDocument/2006/relationships/oleObject" Target="../embeddings/oleObject26.bin"/><Relationship Id="rId12" Type="http://schemas.openxmlformats.org/officeDocument/2006/relationships/oleObject" Target="../embeddings/oleObject31.bin"/><Relationship Id="rId2" Type="http://schemas.openxmlformats.org/officeDocument/2006/relationships/slideLayout" Target="../slideLayouts/slideLayout2.xml"/><Relationship Id="rId16" Type="http://schemas.openxmlformats.org/officeDocument/2006/relationships/oleObject" Target="../embeddings/oleObject35.bin"/><Relationship Id="rId1" Type="http://schemas.openxmlformats.org/officeDocument/2006/relationships/vmlDrawing" Target="../drawings/vmlDrawing7.vml"/><Relationship Id="rId6" Type="http://schemas.openxmlformats.org/officeDocument/2006/relationships/oleObject" Target="../embeddings/oleObject25.bin"/><Relationship Id="rId11" Type="http://schemas.openxmlformats.org/officeDocument/2006/relationships/oleObject" Target="../embeddings/oleObject30.bin"/><Relationship Id="rId5" Type="http://schemas.openxmlformats.org/officeDocument/2006/relationships/oleObject" Target="../embeddings/oleObject24.bin"/><Relationship Id="rId15" Type="http://schemas.openxmlformats.org/officeDocument/2006/relationships/oleObject" Target="../embeddings/oleObject34.bin"/><Relationship Id="rId10" Type="http://schemas.openxmlformats.org/officeDocument/2006/relationships/oleObject" Target="../embeddings/oleObject29.bin"/><Relationship Id="rId4" Type="http://schemas.openxmlformats.org/officeDocument/2006/relationships/oleObject" Target="../embeddings/oleObject23.bin"/><Relationship Id="rId9" Type="http://schemas.openxmlformats.org/officeDocument/2006/relationships/oleObject" Target="../embeddings/oleObject28.bin"/><Relationship Id="rId14" Type="http://schemas.openxmlformats.org/officeDocument/2006/relationships/oleObject" Target="../embeddings/oleObject33.bin"/></Relationships>
</file>

<file path=ppt/slides/_rels/slide12.xml.rels><?xml version="1.0" encoding="UTF-8" standalone="yes"?>
<Relationships xmlns="http://schemas.openxmlformats.org/package/2006/relationships"><Relationship Id="rId8" Type="http://schemas.openxmlformats.org/officeDocument/2006/relationships/oleObject" Target="../embeddings/oleObject41.bin"/><Relationship Id="rId3" Type="http://schemas.openxmlformats.org/officeDocument/2006/relationships/oleObject" Target="../embeddings/oleObject36.bin"/><Relationship Id="rId7" Type="http://schemas.openxmlformats.org/officeDocument/2006/relationships/oleObject" Target="../embeddings/oleObject40.bin"/><Relationship Id="rId2" Type="http://schemas.openxmlformats.org/officeDocument/2006/relationships/slideLayout" Target="../slideLayouts/slideLayout2.xml"/><Relationship Id="rId1" Type="http://schemas.openxmlformats.org/officeDocument/2006/relationships/vmlDrawing" Target="../drawings/vmlDrawing8.vml"/><Relationship Id="rId6" Type="http://schemas.openxmlformats.org/officeDocument/2006/relationships/oleObject" Target="../embeddings/oleObject39.bin"/><Relationship Id="rId11" Type="http://schemas.openxmlformats.org/officeDocument/2006/relationships/oleObject" Target="../embeddings/oleObject44.bin"/><Relationship Id="rId5" Type="http://schemas.openxmlformats.org/officeDocument/2006/relationships/oleObject" Target="../embeddings/oleObject38.bin"/><Relationship Id="rId10" Type="http://schemas.openxmlformats.org/officeDocument/2006/relationships/oleObject" Target="../embeddings/oleObject43.bin"/><Relationship Id="rId4" Type="http://schemas.openxmlformats.org/officeDocument/2006/relationships/oleObject" Target="../embeddings/oleObject37.bin"/><Relationship Id="rId9" Type="http://schemas.openxmlformats.org/officeDocument/2006/relationships/oleObject" Target="../embeddings/oleObject42.bin"/></Relationships>
</file>

<file path=ppt/slides/_rels/slide13.xml.rels><?xml version="1.0" encoding="UTF-8" standalone="yes"?>
<Relationships xmlns="http://schemas.openxmlformats.org/package/2006/relationships"><Relationship Id="rId8" Type="http://schemas.openxmlformats.org/officeDocument/2006/relationships/oleObject" Target="../embeddings/oleObject50.bin"/><Relationship Id="rId13" Type="http://schemas.openxmlformats.org/officeDocument/2006/relationships/oleObject" Target="../embeddings/oleObject55.bin"/><Relationship Id="rId18" Type="http://schemas.openxmlformats.org/officeDocument/2006/relationships/oleObject" Target="../embeddings/oleObject60.bin"/><Relationship Id="rId3" Type="http://schemas.openxmlformats.org/officeDocument/2006/relationships/oleObject" Target="../embeddings/oleObject45.bin"/><Relationship Id="rId7" Type="http://schemas.openxmlformats.org/officeDocument/2006/relationships/oleObject" Target="../embeddings/oleObject49.bin"/><Relationship Id="rId12" Type="http://schemas.openxmlformats.org/officeDocument/2006/relationships/oleObject" Target="../embeddings/oleObject54.bin"/><Relationship Id="rId17" Type="http://schemas.openxmlformats.org/officeDocument/2006/relationships/oleObject" Target="../embeddings/oleObject59.bin"/><Relationship Id="rId2" Type="http://schemas.openxmlformats.org/officeDocument/2006/relationships/slideLayout" Target="../slideLayouts/slideLayout2.xml"/><Relationship Id="rId16" Type="http://schemas.openxmlformats.org/officeDocument/2006/relationships/oleObject" Target="../embeddings/oleObject58.bin"/><Relationship Id="rId1" Type="http://schemas.openxmlformats.org/officeDocument/2006/relationships/vmlDrawing" Target="../drawings/vmlDrawing9.vml"/><Relationship Id="rId6" Type="http://schemas.openxmlformats.org/officeDocument/2006/relationships/oleObject" Target="../embeddings/oleObject48.bin"/><Relationship Id="rId11" Type="http://schemas.openxmlformats.org/officeDocument/2006/relationships/oleObject" Target="../embeddings/oleObject53.bin"/><Relationship Id="rId5" Type="http://schemas.openxmlformats.org/officeDocument/2006/relationships/oleObject" Target="../embeddings/oleObject47.bin"/><Relationship Id="rId15" Type="http://schemas.openxmlformats.org/officeDocument/2006/relationships/oleObject" Target="../embeddings/oleObject57.bin"/><Relationship Id="rId10" Type="http://schemas.openxmlformats.org/officeDocument/2006/relationships/oleObject" Target="../embeddings/oleObject52.bin"/><Relationship Id="rId19" Type="http://schemas.openxmlformats.org/officeDocument/2006/relationships/oleObject" Target="../embeddings/oleObject61.bin"/><Relationship Id="rId4" Type="http://schemas.openxmlformats.org/officeDocument/2006/relationships/oleObject" Target="../embeddings/oleObject46.bin"/><Relationship Id="rId9" Type="http://schemas.openxmlformats.org/officeDocument/2006/relationships/oleObject" Target="../embeddings/oleObject51.bin"/><Relationship Id="rId14" Type="http://schemas.openxmlformats.org/officeDocument/2006/relationships/oleObject" Target="../embeddings/oleObject56.bin"/></Relationships>
</file>

<file path=ppt/slides/_rels/slide14.xml.rels><?xml version="1.0" encoding="UTF-8" standalone="yes"?>
<Relationships xmlns="http://schemas.openxmlformats.org/package/2006/relationships"><Relationship Id="rId8" Type="http://schemas.openxmlformats.org/officeDocument/2006/relationships/oleObject" Target="../embeddings/oleObject67.bin"/><Relationship Id="rId13" Type="http://schemas.openxmlformats.org/officeDocument/2006/relationships/oleObject" Target="../embeddings/oleObject72.bin"/><Relationship Id="rId3" Type="http://schemas.openxmlformats.org/officeDocument/2006/relationships/oleObject" Target="../embeddings/oleObject62.bin"/><Relationship Id="rId7" Type="http://schemas.openxmlformats.org/officeDocument/2006/relationships/oleObject" Target="../embeddings/oleObject66.bin"/><Relationship Id="rId12" Type="http://schemas.openxmlformats.org/officeDocument/2006/relationships/oleObject" Target="../embeddings/oleObject71.bin"/><Relationship Id="rId17" Type="http://schemas.openxmlformats.org/officeDocument/2006/relationships/oleObject" Target="../embeddings/oleObject76.bin"/><Relationship Id="rId2" Type="http://schemas.openxmlformats.org/officeDocument/2006/relationships/slideLayout" Target="../slideLayouts/slideLayout2.xml"/><Relationship Id="rId16" Type="http://schemas.openxmlformats.org/officeDocument/2006/relationships/oleObject" Target="../embeddings/oleObject75.bin"/><Relationship Id="rId1" Type="http://schemas.openxmlformats.org/officeDocument/2006/relationships/vmlDrawing" Target="../drawings/vmlDrawing10.vml"/><Relationship Id="rId6" Type="http://schemas.openxmlformats.org/officeDocument/2006/relationships/oleObject" Target="../embeddings/oleObject65.bin"/><Relationship Id="rId11" Type="http://schemas.openxmlformats.org/officeDocument/2006/relationships/oleObject" Target="../embeddings/oleObject70.bin"/><Relationship Id="rId5" Type="http://schemas.openxmlformats.org/officeDocument/2006/relationships/oleObject" Target="../embeddings/oleObject64.bin"/><Relationship Id="rId15" Type="http://schemas.openxmlformats.org/officeDocument/2006/relationships/oleObject" Target="../embeddings/oleObject74.bin"/><Relationship Id="rId10" Type="http://schemas.openxmlformats.org/officeDocument/2006/relationships/oleObject" Target="../embeddings/oleObject69.bin"/><Relationship Id="rId4" Type="http://schemas.openxmlformats.org/officeDocument/2006/relationships/oleObject" Target="../embeddings/oleObject63.bin"/><Relationship Id="rId9" Type="http://schemas.openxmlformats.org/officeDocument/2006/relationships/oleObject" Target="../embeddings/oleObject68.bin"/><Relationship Id="rId14" Type="http://schemas.openxmlformats.org/officeDocument/2006/relationships/oleObject" Target="../embeddings/oleObject73.bin"/></Relationships>
</file>

<file path=ppt/slides/_rels/slide15.xml.rels><?xml version="1.0" encoding="UTF-8" standalone="yes"?>
<Relationships xmlns="http://schemas.openxmlformats.org/package/2006/relationships"><Relationship Id="rId8" Type="http://schemas.openxmlformats.org/officeDocument/2006/relationships/oleObject" Target="../embeddings/oleObject82.bin"/><Relationship Id="rId3" Type="http://schemas.openxmlformats.org/officeDocument/2006/relationships/oleObject" Target="../embeddings/oleObject77.bin"/><Relationship Id="rId7" Type="http://schemas.openxmlformats.org/officeDocument/2006/relationships/oleObject" Target="../embeddings/oleObject81.bin"/><Relationship Id="rId12" Type="http://schemas.openxmlformats.org/officeDocument/2006/relationships/oleObject" Target="../embeddings/oleObject86.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80.bin"/><Relationship Id="rId11" Type="http://schemas.openxmlformats.org/officeDocument/2006/relationships/oleObject" Target="../embeddings/oleObject85.bin"/><Relationship Id="rId5" Type="http://schemas.openxmlformats.org/officeDocument/2006/relationships/oleObject" Target="../embeddings/oleObject79.bin"/><Relationship Id="rId10" Type="http://schemas.openxmlformats.org/officeDocument/2006/relationships/oleObject" Target="../embeddings/oleObject84.bin"/><Relationship Id="rId4" Type="http://schemas.openxmlformats.org/officeDocument/2006/relationships/oleObject" Target="../embeddings/oleObject78.bin"/><Relationship Id="rId9" Type="http://schemas.openxmlformats.org/officeDocument/2006/relationships/oleObject" Target="../embeddings/oleObject83.bin"/></Relationships>
</file>

<file path=ppt/slides/_rels/slide16.xml.rels><?xml version="1.0" encoding="UTF-8" standalone="yes"?>
<Relationships xmlns="http://schemas.openxmlformats.org/package/2006/relationships"><Relationship Id="rId8" Type="http://schemas.openxmlformats.org/officeDocument/2006/relationships/oleObject" Target="../embeddings/oleObject92.bin"/><Relationship Id="rId13" Type="http://schemas.openxmlformats.org/officeDocument/2006/relationships/oleObject" Target="../embeddings/oleObject97.bin"/><Relationship Id="rId3" Type="http://schemas.openxmlformats.org/officeDocument/2006/relationships/oleObject" Target="../embeddings/oleObject87.bin"/><Relationship Id="rId7" Type="http://schemas.openxmlformats.org/officeDocument/2006/relationships/oleObject" Target="../embeddings/oleObject91.bin"/><Relationship Id="rId12" Type="http://schemas.openxmlformats.org/officeDocument/2006/relationships/oleObject" Target="../embeddings/oleObject96.bin"/><Relationship Id="rId2" Type="http://schemas.openxmlformats.org/officeDocument/2006/relationships/slideLayout" Target="../slideLayouts/slideLayout2.xml"/><Relationship Id="rId1" Type="http://schemas.openxmlformats.org/officeDocument/2006/relationships/vmlDrawing" Target="../drawings/vmlDrawing12.vml"/><Relationship Id="rId6" Type="http://schemas.openxmlformats.org/officeDocument/2006/relationships/oleObject" Target="../embeddings/oleObject90.bin"/><Relationship Id="rId11" Type="http://schemas.openxmlformats.org/officeDocument/2006/relationships/oleObject" Target="../embeddings/oleObject95.bin"/><Relationship Id="rId5" Type="http://schemas.openxmlformats.org/officeDocument/2006/relationships/oleObject" Target="../embeddings/oleObject89.bin"/><Relationship Id="rId15" Type="http://schemas.openxmlformats.org/officeDocument/2006/relationships/oleObject" Target="../embeddings/oleObject99.bin"/><Relationship Id="rId10" Type="http://schemas.openxmlformats.org/officeDocument/2006/relationships/oleObject" Target="../embeddings/oleObject94.bin"/><Relationship Id="rId4" Type="http://schemas.openxmlformats.org/officeDocument/2006/relationships/oleObject" Target="../embeddings/oleObject88.bin"/><Relationship Id="rId9" Type="http://schemas.openxmlformats.org/officeDocument/2006/relationships/oleObject" Target="../embeddings/oleObject93.bin"/><Relationship Id="rId14" Type="http://schemas.openxmlformats.org/officeDocument/2006/relationships/oleObject" Target="../embeddings/oleObject98.bin"/></Relationships>
</file>

<file path=ppt/slides/_rels/slide17.xml.rels><?xml version="1.0" encoding="UTF-8" standalone="yes"?>
<Relationships xmlns="http://schemas.openxmlformats.org/package/2006/relationships"><Relationship Id="rId8" Type="http://schemas.openxmlformats.org/officeDocument/2006/relationships/oleObject" Target="../embeddings/oleObject105.bin"/><Relationship Id="rId3" Type="http://schemas.openxmlformats.org/officeDocument/2006/relationships/oleObject" Target="../embeddings/oleObject100.bin"/><Relationship Id="rId7" Type="http://schemas.openxmlformats.org/officeDocument/2006/relationships/oleObject" Target="../embeddings/oleObject104.bin"/><Relationship Id="rId12" Type="http://schemas.openxmlformats.org/officeDocument/2006/relationships/oleObject" Target="../embeddings/oleObject109.bin"/><Relationship Id="rId2" Type="http://schemas.openxmlformats.org/officeDocument/2006/relationships/slideLayout" Target="../slideLayouts/slideLayout2.xml"/><Relationship Id="rId1" Type="http://schemas.openxmlformats.org/officeDocument/2006/relationships/vmlDrawing" Target="../drawings/vmlDrawing13.vml"/><Relationship Id="rId6" Type="http://schemas.openxmlformats.org/officeDocument/2006/relationships/oleObject" Target="../embeddings/oleObject103.bin"/><Relationship Id="rId11" Type="http://schemas.openxmlformats.org/officeDocument/2006/relationships/oleObject" Target="../embeddings/oleObject108.bin"/><Relationship Id="rId5" Type="http://schemas.openxmlformats.org/officeDocument/2006/relationships/oleObject" Target="../embeddings/oleObject102.bin"/><Relationship Id="rId10" Type="http://schemas.openxmlformats.org/officeDocument/2006/relationships/oleObject" Target="../embeddings/oleObject107.bin"/><Relationship Id="rId4" Type="http://schemas.openxmlformats.org/officeDocument/2006/relationships/oleObject" Target="../embeddings/oleObject101.bin"/><Relationship Id="rId9" Type="http://schemas.openxmlformats.org/officeDocument/2006/relationships/oleObject" Target="../embeddings/oleObject106.bin"/></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oleObject" Target="../embeddings/oleObject115.bin"/><Relationship Id="rId3" Type="http://schemas.openxmlformats.org/officeDocument/2006/relationships/oleObject" Target="../embeddings/oleObject110.bin"/><Relationship Id="rId7" Type="http://schemas.openxmlformats.org/officeDocument/2006/relationships/oleObject" Target="../embeddings/oleObject114.bin"/><Relationship Id="rId2" Type="http://schemas.openxmlformats.org/officeDocument/2006/relationships/slideLayout" Target="../slideLayouts/slideLayout2.xml"/><Relationship Id="rId1" Type="http://schemas.openxmlformats.org/officeDocument/2006/relationships/vmlDrawing" Target="../drawings/vmlDrawing14.vml"/><Relationship Id="rId6" Type="http://schemas.openxmlformats.org/officeDocument/2006/relationships/oleObject" Target="../embeddings/oleObject113.bin"/><Relationship Id="rId5" Type="http://schemas.openxmlformats.org/officeDocument/2006/relationships/oleObject" Target="../embeddings/oleObject112.bin"/><Relationship Id="rId4" Type="http://schemas.openxmlformats.org/officeDocument/2006/relationships/oleObject" Target="../embeddings/oleObject111.bin"/></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116.bin"/><Relationship Id="rId2" Type="http://schemas.openxmlformats.org/officeDocument/2006/relationships/slideLayout" Target="../slideLayouts/slideLayout2.xml"/><Relationship Id="rId1" Type="http://schemas.openxmlformats.org/officeDocument/2006/relationships/vmlDrawing" Target="../drawings/vmlDrawing15.vml"/><Relationship Id="rId6" Type="http://schemas.openxmlformats.org/officeDocument/2006/relationships/oleObject" Target="../embeddings/oleObject119.bin"/><Relationship Id="rId5" Type="http://schemas.openxmlformats.org/officeDocument/2006/relationships/oleObject" Target="../embeddings/oleObject118.bin"/><Relationship Id="rId4" Type="http://schemas.openxmlformats.org/officeDocument/2006/relationships/oleObject" Target="../embeddings/oleObject117.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120.bin"/><Relationship Id="rId2" Type="http://schemas.openxmlformats.org/officeDocument/2006/relationships/slideLayout" Target="../slideLayouts/slideLayout2.xml"/><Relationship Id="rId1" Type="http://schemas.openxmlformats.org/officeDocument/2006/relationships/vmlDrawing" Target="../drawings/vmlDrawing16.vml"/><Relationship Id="rId4" Type="http://schemas.openxmlformats.org/officeDocument/2006/relationships/oleObject" Target="../embeddings/oleObject121.bin"/></Relationships>
</file>

<file path=ppt/slides/_rels/slide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oleObject" Target="../embeddings/oleObject1.bin"/><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oleObject" Target="../embeddings/oleObject7.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8.bin"/></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oleObject" Target="../embeddings/oleObject12.bin"/><Relationship Id="rId5" Type="http://schemas.openxmlformats.org/officeDocument/2006/relationships/oleObject" Target="../embeddings/oleObject11.bin"/><Relationship Id="rId4" Type="http://schemas.openxmlformats.org/officeDocument/2006/relationships/oleObject" Target="../embeddings/oleObject10.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2.xml"/><Relationship Id="rId1" Type="http://schemas.openxmlformats.org/officeDocument/2006/relationships/vmlDrawing" Target="../drawings/vmlDrawing4.vml"/><Relationship Id="rId4" Type="http://schemas.openxmlformats.org/officeDocument/2006/relationships/oleObject" Target="../embeddings/oleObject14.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2.xml"/><Relationship Id="rId1" Type="http://schemas.openxmlformats.org/officeDocument/2006/relationships/vmlDrawing" Target="../drawings/vmlDrawing5.vml"/><Relationship Id="rId5" Type="http://schemas.openxmlformats.org/officeDocument/2006/relationships/oleObject" Target="../embeddings/oleObject17.bin"/><Relationship Id="rId4" Type="http://schemas.openxmlformats.org/officeDocument/2006/relationships/oleObject" Target="../embeddings/oleObject16.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sz="2400" b="1" dirty="0" smtClean="0"/>
              <a:t>Time-dependent </a:t>
            </a:r>
            <a:r>
              <a:rPr lang="en-US" sz="2400" b="1" dirty="0" err="1" smtClean="0"/>
              <a:t>Ginzburg</a:t>
            </a:r>
            <a:r>
              <a:rPr lang="en-US" sz="2400" b="1" dirty="0" smtClean="0"/>
              <a:t>-Landau equations for interacting neutron-proton </a:t>
            </a:r>
            <a:r>
              <a:rPr lang="en-US" sz="2400" b="1" dirty="0" err="1" smtClean="0"/>
              <a:t>superfluid</a:t>
            </a:r>
            <a:r>
              <a:rPr lang="en-US" sz="2400" b="1" dirty="0" smtClean="0"/>
              <a:t> in neutron stars</a:t>
            </a:r>
            <a:r>
              <a:rPr lang="en-US" sz="2400" dirty="0" smtClean="0"/>
              <a:t/>
            </a:r>
            <a:br>
              <a:rPr lang="en-US" sz="2400" dirty="0" smtClean="0"/>
            </a:br>
            <a:r>
              <a:rPr lang="en-US" sz="2200" i="1" dirty="0" smtClean="0"/>
              <a:t>K.M. </a:t>
            </a:r>
            <a:r>
              <a:rPr lang="en-US" sz="2200" i="1" dirty="0" err="1" smtClean="0"/>
              <a:t>Shahabasyan</a:t>
            </a:r>
            <a:r>
              <a:rPr lang="en-US" sz="2200" i="1" dirty="0" smtClean="0"/>
              <a:t/>
            </a:r>
            <a:br>
              <a:rPr lang="en-US" sz="2200" i="1" dirty="0" smtClean="0"/>
            </a:br>
            <a:r>
              <a:rPr lang="en-US" sz="2200" i="1" dirty="0" smtClean="0"/>
              <a:t>Physics Department, Yerevan State University, Yerevan, Armenia</a:t>
            </a: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r>
              <a:rPr lang="en-US" sz="2400" dirty="0" smtClean="0"/>
              <a:t/>
            </a:r>
            <a:br>
              <a:rPr lang="en-US" sz="2400" dirty="0" smtClean="0"/>
            </a:br>
            <a:endParaRPr lang="en-US" sz="2400" dirty="0"/>
          </a:p>
        </p:txBody>
      </p:sp>
      <p:sp>
        <p:nvSpPr>
          <p:cNvPr id="3" name="Subtitle 2"/>
          <p:cNvSpPr>
            <a:spLocks noGrp="1"/>
          </p:cNvSpPr>
          <p:nvPr>
            <p:ph type="subTitle" idx="1"/>
          </p:nvPr>
        </p:nvSpPr>
        <p:spPr/>
        <p:txBody>
          <a:bodyPr>
            <a:normAutofit/>
          </a:bodyPr>
          <a:lstStyle/>
          <a:p>
            <a:r>
              <a:rPr lang="en-US" sz="2400" dirty="0" smtClean="0"/>
              <a:t>Devoted to 80</a:t>
            </a:r>
            <a:r>
              <a:rPr lang="en-US" sz="2400" baseline="30000" dirty="0" smtClean="0"/>
              <a:t>th</a:t>
            </a:r>
            <a:r>
              <a:rPr lang="en-US" sz="2400" dirty="0" smtClean="0"/>
              <a:t> anniversary of professor </a:t>
            </a:r>
          </a:p>
          <a:p>
            <a:r>
              <a:rPr lang="en-US" sz="2400" dirty="0" smtClean="0"/>
              <a:t>David M. </a:t>
            </a:r>
            <a:r>
              <a:rPr lang="en-US" sz="2400" smtClean="0"/>
              <a:t>Sedrakian</a:t>
            </a: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Proton super-current , proton and neutron mass  currents  </a:t>
            </a:r>
            <a:endParaRPr lang="en-US" sz="2400" dirty="0"/>
          </a:p>
        </p:txBody>
      </p:sp>
      <p:sp>
        <p:nvSpPr>
          <p:cNvPr id="3" name="Content Placeholder 2"/>
          <p:cNvSpPr>
            <a:spLocks noGrp="1"/>
          </p:cNvSpPr>
          <p:nvPr>
            <p:ph idx="1"/>
          </p:nvPr>
        </p:nvSpPr>
        <p:spPr>
          <a:xfrm>
            <a:off x="428596" y="1571612"/>
            <a:ext cx="8229600" cy="4525963"/>
          </a:xfrm>
        </p:spPr>
        <p:txBody>
          <a:bodyPr>
            <a:normAutofit/>
          </a:bodyPr>
          <a:lstStyle/>
          <a:p>
            <a:pPr>
              <a:buNone/>
            </a:pPr>
            <a:r>
              <a:rPr lang="en-US" sz="2400" i="1" dirty="0" smtClean="0"/>
              <a:t>Coefficients of proton and neutron mass currents</a:t>
            </a:r>
            <a:r>
              <a:rPr lang="en-US" sz="2400" dirty="0" smtClean="0"/>
              <a:t> </a:t>
            </a:r>
            <a:endParaRPr lang="en-US" sz="2400" dirty="0"/>
          </a:p>
        </p:txBody>
      </p:sp>
      <p:graphicFrame>
        <p:nvGraphicFramePr>
          <p:cNvPr id="18434" name="Object 2"/>
          <p:cNvGraphicFramePr>
            <a:graphicFrameLocks noChangeAspect="1"/>
          </p:cNvGraphicFramePr>
          <p:nvPr/>
        </p:nvGraphicFramePr>
        <p:xfrm>
          <a:off x="1500166" y="3000372"/>
          <a:ext cx="3162300" cy="889000"/>
        </p:xfrm>
        <a:graphic>
          <a:graphicData uri="http://schemas.openxmlformats.org/presentationml/2006/ole">
            <p:oleObj spid="_x0000_s18434" name="Equation" r:id="rId3" imgW="3162240" imgH="888840" progId="Equation.DSMT4">
              <p:embed/>
            </p:oleObj>
          </a:graphicData>
        </a:graphic>
      </p:graphicFrame>
      <p:graphicFrame>
        <p:nvGraphicFramePr>
          <p:cNvPr id="18435" name="Object 3"/>
          <p:cNvGraphicFramePr>
            <a:graphicFrameLocks noChangeAspect="1"/>
          </p:cNvGraphicFramePr>
          <p:nvPr/>
        </p:nvGraphicFramePr>
        <p:xfrm>
          <a:off x="1285852" y="4143380"/>
          <a:ext cx="5994400" cy="812800"/>
        </p:xfrm>
        <a:graphic>
          <a:graphicData uri="http://schemas.openxmlformats.org/presentationml/2006/ole">
            <p:oleObj spid="_x0000_s18435" name="Equation" r:id="rId4" imgW="5994360" imgH="812520" progId="Equation.DSMT4">
              <p:embed/>
            </p:oleObj>
          </a:graphicData>
        </a:graphic>
      </p:graphicFrame>
      <p:graphicFrame>
        <p:nvGraphicFramePr>
          <p:cNvPr id="18436" name="Object 4"/>
          <p:cNvGraphicFramePr>
            <a:graphicFrameLocks noChangeAspect="1"/>
          </p:cNvGraphicFramePr>
          <p:nvPr/>
        </p:nvGraphicFramePr>
        <p:xfrm>
          <a:off x="1071538" y="5072074"/>
          <a:ext cx="5994400" cy="825500"/>
        </p:xfrm>
        <a:graphic>
          <a:graphicData uri="http://schemas.openxmlformats.org/presentationml/2006/ole">
            <p:oleObj spid="_x0000_s18436" name="Equation" r:id="rId5" imgW="5994360" imgH="825480" progId="Equation.DSMT4">
              <p:embed/>
            </p:oleObj>
          </a:graphicData>
        </a:graphic>
      </p:graphicFrame>
      <p:graphicFrame>
        <p:nvGraphicFramePr>
          <p:cNvPr id="18438" name="Object 6"/>
          <p:cNvGraphicFramePr>
            <a:graphicFrameLocks noChangeAspect="1"/>
          </p:cNvGraphicFramePr>
          <p:nvPr/>
        </p:nvGraphicFramePr>
        <p:xfrm>
          <a:off x="1500166" y="2179161"/>
          <a:ext cx="4214842" cy="618693"/>
        </p:xfrm>
        <a:graphic>
          <a:graphicData uri="http://schemas.openxmlformats.org/presentationml/2006/ole">
            <p:oleObj spid="_x0000_s18438" name="Equation" r:id="rId6" imgW="2768400" imgH="406080" progId="Equation.DSMT4">
              <p:embed/>
            </p:oleObj>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29600" cy="1131910"/>
          </a:xfrm>
        </p:spPr>
        <p:txBody>
          <a:bodyPr>
            <a:noAutofit/>
          </a:bodyPr>
          <a:lstStyle/>
          <a:p>
            <a:r>
              <a:rPr lang="en-US" sz="2800" dirty="0" smtClean="0"/>
              <a:t>Kinetic energy density</a:t>
            </a:r>
            <a:endParaRPr lang="en-US" sz="2800" dirty="0"/>
          </a:p>
        </p:txBody>
      </p:sp>
      <p:sp>
        <p:nvSpPr>
          <p:cNvPr id="3" name="Content Placeholder 2"/>
          <p:cNvSpPr>
            <a:spLocks noGrp="1"/>
          </p:cNvSpPr>
          <p:nvPr>
            <p:ph idx="1"/>
          </p:nvPr>
        </p:nvSpPr>
        <p:spPr>
          <a:xfrm>
            <a:off x="457200" y="1600200"/>
            <a:ext cx="8258204" cy="4543444"/>
          </a:xfrm>
        </p:spPr>
        <p:txBody>
          <a:bodyPr>
            <a:normAutofit/>
          </a:bodyPr>
          <a:lstStyle/>
          <a:p>
            <a:pPr>
              <a:buNone/>
            </a:pPr>
            <a:r>
              <a:rPr lang="en-US" sz="2400" dirty="0" smtClean="0"/>
              <a:t>Proton and neutron muss currents can be written in the form </a:t>
            </a:r>
          </a:p>
          <a:p>
            <a:pPr>
              <a:buNone/>
            </a:pPr>
            <a:endParaRPr lang="en-US" sz="2400" dirty="0" smtClean="0"/>
          </a:p>
          <a:p>
            <a:pPr>
              <a:buNone/>
            </a:pPr>
            <a:endParaRPr lang="en-US" sz="2400" dirty="0" smtClean="0"/>
          </a:p>
          <a:p>
            <a:pPr>
              <a:buNone/>
            </a:pPr>
            <a:r>
              <a:rPr lang="en-US" sz="2400" dirty="0" smtClean="0"/>
              <a:t>some </a:t>
            </a:r>
            <a:r>
              <a:rPr lang="en-US" sz="2400" dirty="0" err="1" smtClean="0"/>
              <a:t>superfluid</a:t>
            </a:r>
            <a:r>
              <a:rPr lang="en-US" sz="2400" dirty="0" smtClean="0"/>
              <a:t> protons  travel with the velocity </a:t>
            </a:r>
            <a:r>
              <a:rPr lang="en-US" sz="2400" dirty="0" err="1" smtClean="0"/>
              <a:t>superfluid</a:t>
            </a:r>
            <a:r>
              <a:rPr lang="en-US" sz="2400" dirty="0" smtClean="0"/>
              <a:t> neutrons this produces electric entrainment current. Here</a:t>
            </a:r>
          </a:p>
          <a:p>
            <a:pPr>
              <a:buNone/>
            </a:pPr>
            <a:r>
              <a:rPr lang="en-US" sz="2400" dirty="0" smtClean="0"/>
              <a:t>     -is mass density of  entrained protons and         is of entrained neutrons.      and       - mass  densities of </a:t>
            </a:r>
            <a:r>
              <a:rPr lang="en-US" sz="2400" dirty="0" err="1" smtClean="0"/>
              <a:t>unentrained</a:t>
            </a:r>
            <a:r>
              <a:rPr lang="en-US" sz="2400" dirty="0" smtClean="0"/>
              <a:t> protons and neutrons .      </a:t>
            </a:r>
          </a:p>
          <a:p>
            <a:pPr>
              <a:buNone/>
            </a:pPr>
            <a:r>
              <a:rPr lang="en-US" sz="2400" dirty="0" smtClean="0"/>
              <a:t> The kinetic energy  assumes the form</a:t>
            </a:r>
          </a:p>
          <a:p>
            <a:pPr>
              <a:buNone/>
            </a:pPr>
            <a:r>
              <a:rPr lang="en-US" sz="2400" dirty="0" smtClean="0"/>
              <a:t> </a:t>
            </a:r>
          </a:p>
          <a:p>
            <a:pPr>
              <a:buNone/>
            </a:pPr>
            <a:endParaRPr lang="en-US" sz="2400" dirty="0"/>
          </a:p>
        </p:txBody>
      </p:sp>
      <p:graphicFrame>
        <p:nvGraphicFramePr>
          <p:cNvPr id="4" name="Object 3"/>
          <p:cNvGraphicFramePr>
            <a:graphicFrameLocks noChangeAspect="1"/>
          </p:cNvGraphicFramePr>
          <p:nvPr/>
        </p:nvGraphicFramePr>
        <p:xfrm>
          <a:off x="4775200" y="1911350"/>
          <a:ext cx="152400" cy="254000"/>
        </p:xfrm>
        <a:graphic>
          <a:graphicData uri="http://schemas.openxmlformats.org/presentationml/2006/ole">
            <p:oleObj spid="_x0000_s35841" name="Equation" r:id="rId3" imgW="152280" imgH="253800" progId="Equation.DSMT4">
              <p:embed/>
            </p:oleObj>
          </a:graphicData>
        </a:graphic>
      </p:graphicFrame>
      <p:graphicFrame>
        <p:nvGraphicFramePr>
          <p:cNvPr id="5" name="Object 4"/>
          <p:cNvGraphicFramePr>
            <a:graphicFrameLocks noChangeAspect="1"/>
          </p:cNvGraphicFramePr>
          <p:nvPr/>
        </p:nvGraphicFramePr>
        <p:xfrm>
          <a:off x="4775200" y="1911350"/>
          <a:ext cx="152400" cy="254000"/>
        </p:xfrm>
        <a:graphic>
          <a:graphicData uri="http://schemas.openxmlformats.org/presentationml/2006/ole">
            <p:oleObj spid="_x0000_s35842" name="Equation" r:id="rId4" imgW="152280" imgH="253800" progId="Equation.DSMT4">
              <p:embed/>
            </p:oleObj>
          </a:graphicData>
        </a:graphic>
      </p:graphicFrame>
      <p:graphicFrame>
        <p:nvGraphicFramePr>
          <p:cNvPr id="7" name="Object 6"/>
          <p:cNvGraphicFramePr>
            <a:graphicFrameLocks noChangeAspect="1"/>
          </p:cNvGraphicFramePr>
          <p:nvPr/>
        </p:nvGraphicFramePr>
        <p:xfrm>
          <a:off x="4775200" y="1911350"/>
          <a:ext cx="152400" cy="254000"/>
        </p:xfrm>
        <a:graphic>
          <a:graphicData uri="http://schemas.openxmlformats.org/presentationml/2006/ole">
            <p:oleObj spid="_x0000_s35844" name="Equation" r:id="rId5" imgW="152280" imgH="253800" progId="Equation.DSMT4">
              <p:embed/>
            </p:oleObj>
          </a:graphicData>
        </a:graphic>
      </p:graphicFrame>
      <p:graphicFrame>
        <p:nvGraphicFramePr>
          <p:cNvPr id="8" name="Object 7"/>
          <p:cNvGraphicFramePr>
            <a:graphicFrameLocks noChangeAspect="1"/>
          </p:cNvGraphicFramePr>
          <p:nvPr/>
        </p:nvGraphicFramePr>
        <p:xfrm>
          <a:off x="2041525" y="1952621"/>
          <a:ext cx="2274888" cy="904875"/>
        </p:xfrm>
        <a:graphic>
          <a:graphicData uri="http://schemas.openxmlformats.org/presentationml/2006/ole">
            <p:oleObj spid="_x0000_s35845" name="Equation" r:id="rId6" imgW="2552400" imgH="1015920" progId="Equation.DSMT4">
              <p:embed/>
            </p:oleObj>
          </a:graphicData>
        </a:graphic>
      </p:graphicFrame>
      <p:graphicFrame>
        <p:nvGraphicFramePr>
          <p:cNvPr id="9" name="Object 8"/>
          <p:cNvGraphicFramePr>
            <a:graphicFrameLocks noChangeAspect="1"/>
          </p:cNvGraphicFramePr>
          <p:nvPr/>
        </p:nvGraphicFramePr>
        <p:xfrm>
          <a:off x="571472" y="3786190"/>
          <a:ext cx="279400" cy="330200"/>
        </p:xfrm>
        <a:graphic>
          <a:graphicData uri="http://schemas.openxmlformats.org/presentationml/2006/ole">
            <p:oleObj spid="_x0000_s35846" name="Equation" r:id="rId7" imgW="279360" imgH="330120" progId="Equation.DSMT4">
              <p:embed/>
            </p:oleObj>
          </a:graphicData>
        </a:graphic>
      </p:graphicFrame>
      <p:graphicFrame>
        <p:nvGraphicFramePr>
          <p:cNvPr id="10" name="Object 9"/>
          <p:cNvGraphicFramePr>
            <a:graphicFrameLocks noChangeAspect="1"/>
          </p:cNvGraphicFramePr>
          <p:nvPr/>
        </p:nvGraphicFramePr>
        <p:xfrm>
          <a:off x="4775200" y="1911350"/>
          <a:ext cx="152400" cy="254000"/>
        </p:xfrm>
        <a:graphic>
          <a:graphicData uri="http://schemas.openxmlformats.org/presentationml/2006/ole">
            <p:oleObj spid="_x0000_s35847" name="Equation" r:id="rId8" imgW="152280" imgH="253800" progId="Equation.DSMT4">
              <p:embed/>
            </p:oleObj>
          </a:graphicData>
        </a:graphic>
      </p:graphicFrame>
      <p:graphicFrame>
        <p:nvGraphicFramePr>
          <p:cNvPr id="11" name="Object 10"/>
          <p:cNvGraphicFramePr>
            <a:graphicFrameLocks noChangeAspect="1"/>
          </p:cNvGraphicFramePr>
          <p:nvPr/>
        </p:nvGraphicFramePr>
        <p:xfrm>
          <a:off x="6215074" y="3786190"/>
          <a:ext cx="292100" cy="330200"/>
        </p:xfrm>
        <a:graphic>
          <a:graphicData uri="http://schemas.openxmlformats.org/presentationml/2006/ole">
            <p:oleObj spid="_x0000_s35848" name="Equation" r:id="rId9" imgW="291960" imgH="330120" progId="Equation.DSMT4">
              <p:embed/>
            </p:oleObj>
          </a:graphicData>
        </a:graphic>
      </p:graphicFrame>
      <p:graphicFrame>
        <p:nvGraphicFramePr>
          <p:cNvPr id="12" name="Object 11"/>
          <p:cNvGraphicFramePr>
            <a:graphicFrameLocks noChangeAspect="1"/>
          </p:cNvGraphicFramePr>
          <p:nvPr/>
        </p:nvGraphicFramePr>
        <p:xfrm>
          <a:off x="4775200" y="1911350"/>
          <a:ext cx="152400" cy="254000"/>
        </p:xfrm>
        <a:graphic>
          <a:graphicData uri="http://schemas.openxmlformats.org/presentationml/2006/ole">
            <p:oleObj spid="_x0000_s35849" name="Equation" r:id="rId10" imgW="152280" imgH="253800" progId="Equation.DSMT4">
              <p:embed/>
            </p:oleObj>
          </a:graphicData>
        </a:graphic>
      </p:graphicFrame>
      <p:graphicFrame>
        <p:nvGraphicFramePr>
          <p:cNvPr id="13" name="Object 12"/>
          <p:cNvGraphicFramePr>
            <a:graphicFrameLocks noChangeAspect="1"/>
          </p:cNvGraphicFramePr>
          <p:nvPr/>
        </p:nvGraphicFramePr>
        <p:xfrm>
          <a:off x="2143108" y="4143380"/>
          <a:ext cx="279400" cy="330200"/>
        </p:xfrm>
        <a:graphic>
          <a:graphicData uri="http://schemas.openxmlformats.org/presentationml/2006/ole">
            <p:oleObj spid="_x0000_s35850" name="Equation" r:id="rId11" imgW="279360" imgH="330120" progId="Equation.DSMT4">
              <p:embed/>
            </p:oleObj>
          </a:graphicData>
        </a:graphic>
      </p:graphicFrame>
      <p:graphicFrame>
        <p:nvGraphicFramePr>
          <p:cNvPr id="14" name="Object 13"/>
          <p:cNvGraphicFramePr>
            <a:graphicFrameLocks noChangeAspect="1"/>
          </p:cNvGraphicFramePr>
          <p:nvPr/>
        </p:nvGraphicFramePr>
        <p:xfrm>
          <a:off x="4775200" y="1911350"/>
          <a:ext cx="152400" cy="254000"/>
        </p:xfrm>
        <a:graphic>
          <a:graphicData uri="http://schemas.openxmlformats.org/presentationml/2006/ole">
            <p:oleObj spid="_x0000_s35851" name="Equation" r:id="rId12" imgW="152280" imgH="253800" progId="Equation.DSMT4">
              <p:embed/>
            </p:oleObj>
          </a:graphicData>
        </a:graphic>
      </p:graphicFrame>
      <p:graphicFrame>
        <p:nvGraphicFramePr>
          <p:cNvPr id="15" name="Object 14"/>
          <p:cNvGraphicFramePr>
            <a:graphicFrameLocks noChangeAspect="1"/>
          </p:cNvGraphicFramePr>
          <p:nvPr/>
        </p:nvGraphicFramePr>
        <p:xfrm>
          <a:off x="4775200" y="1911350"/>
          <a:ext cx="152400" cy="254000"/>
        </p:xfrm>
        <a:graphic>
          <a:graphicData uri="http://schemas.openxmlformats.org/presentationml/2006/ole">
            <p:oleObj spid="_x0000_s35852" name="Equation" r:id="rId13" imgW="152280" imgH="253800" progId="Equation.DSMT4">
              <p:embed/>
            </p:oleObj>
          </a:graphicData>
        </a:graphic>
      </p:graphicFrame>
      <p:graphicFrame>
        <p:nvGraphicFramePr>
          <p:cNvPr id="16" name="Object 15"/>
          <p:cNvGraphicFramePr>
            <a:graphicFrameLocks noChangeAspect="1"/>
          </p:cNvGraphicFramePr>
          <p:nvPr/>
        </p:nvGraphicFramePr>
        <p:xfrm>
          <a:off x="3000364" y="4143380"/>
          <a:ext cx="292100" cy="330200"/>
        </p:xfrm>
        <a:graphic>
          <a:graphicData uri="http://schemas.openxmlformats.org/presentationml/2006/ole">
            <p:oleObj spid="_x0000_s35853" name="Equation" r:id="rId14" imgW="291960" imgH="330120" progId="Equation.DSMT4">
              <p:embed/>
            </p:oleObj>
          </a:graphicData>
        </a:graphic>
      </p:graphicFrame>
      <p:graphicFrame>
        <p:nvGraphicFramePr>
          <p:cNvPr id="17" name="Object 16"/>
          <p:cNvGraphicFramePr>
            <a:graphicFrameLocks noChangeAspect="1"/>
          </p:cNvGraphicFramePr>
          <p:nvPr/>
        </p:nvGraphicFramePr>
        <p:xfrm>
          <a:off x="4775200" y="1911350"/>
          <a:ext cx="152400" cy="254000"/>
        </p:xfrm>
        <a:graphic>
          <a:graphicData uri="http://schemas.openxmlformats.org/presentationml/2006/ole">
            <p:oleObj spid="_x0000_s35854" name="Equation" r:id="rId15" imgW="152280" imgH="253800" progId="Equation.DSMT4">
              <p:embed/>
            </p:oleObj>
          </a:graphicData>
        </a:graphic>
      </p:graphicFrame>
      <p:graphicFrame>
        <p:nvGraphicFramePr>
          <p:cNvPr id="18" name="Object 17"/>
          <p:cNvGraphicFramePr>
            <a:graphicFrameLocks noChangeAspect="1"/>
          </p:cNvGraphicFramePr>
          <p:nvPr/>
        </p:nvGraphicFramePr>
        <p:xfrm>
          <a:off x="1142976" y="5429264"/>
          <a:ext cx="3357586" cy="671517"/>
        </p:xfrm>
        <a:graphic>
          <a:graphicData uri="http://schemas.openxmlformats.org/presentationml/2006/ole">
            <p:oleObj spid="_x0000_s35855" name="Equation" r:id="rId16" imgW="3047760" imgH="609480" progId="Equation.DSMT4">
              <p:embed/>
            </p:oleObj>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Entrainment  of superconducting protons by </a:t>
            </a:r>
            <a:r>
              <a:rPr lang="en-US" sz="2400" dirty="0" err="1" smtClean="0"/>
              <a:t>superfluid</a:t>
            </a:r>
            <a:r>
              <a:rPr lang="en-US" sz="2400" dirty="0" smtClean="0"/>
              <a:t> neutrons at  temperature T=0</a:t>
            </a:r>
            <a:endParaRPr lang="en-US" sz="2400" dirty="0"/>
          </a:p>
        </p:txBody>
      </p:sp>
      <p:sp>
        <p:nvSpPr>
          <p:cNvPr id="3" name="Content Placeholder 2"/>
          <p:cNvSpPr>
            <a:spLocks noGrp="1"/>
          </p:cNvSpPr>
          <p:nvPr>
            <p:ph idx="1"/>
          </p:nvPr>
        </p:nvSpPr>
        <p:spPr/>
        <p:txBody>
          <a:bodyPr>
            <a:normAutofit/>
          </a:bodyPr>
          <a:lstStyle/>
          <a:p>
            <a:pPr>
              <a:buNone/>
            </a:pPr>
            <a:r>
              <a:rPr lang="en-US" sz="2400" dirty="0" smtClean="0"/>
              <a:t>Interaction        condensate with moving           condensate :</a:t>
            </a:r>
          </a:p>
          <a:p>
            <a:pPr>
              <a:buNone/>
            </a:pPr>
            <a:endParaRPr lang="en-US" sz="2400" dirty="0" smtClean="0"/>
          </a:p>
          <a:p>
            <a:pPr>
              <a:buNone/>
            </a:pPr>
            <a:r>
              <a:rPr lang="en-US" sz="2400" dirty="0" smtClean="0"/>
              <a:t>J. Bardeen, G. </a:t>
            </a:r>
            <a:r>
              <a:rPr lang="en-US" sz="2400" dirty="0" err="1" smtClean="0"/>
              <a:t>Baym</a:t>
            </a:r>
            <a:r>
              <a:rPr lang="en-US" sz="2400" dirty="0" smtClean="0"/>
              <a:t>, D. Pines, Phys. Rev.,1967, 156, 1967.</a:t>
            </a:r>
          </a:p>
          <a:p>
            <a:pPr>
              <a:buNone/>
            </a:pPr>
            <a:r>
              <a:rPr lang="en-US" sz="2400" dirty="0" smtClean="0"/>
              <a:t>Protons energy spectrum becomes </a:t>
            </a:r>
          </a:p>
          <a:p>
            <a:pPr>
              <a:buNone/>
            </a:pPr>
            <a:endParaRPr lang="en-US" sz="2400" dirty="0" smtClean="0"/>
          </a:p>
          <a:p>
            <a:pPr>
              <a:buNone/>
            </a:pPr>
            <a:endParaRPr lang="en-US" sz="2400" dirty="0" smtClean="0"/>
          </a:p>
          <a:p>
            <a:pPr>
              <a:buNone/>
            </a:pPr>
            <a:endParaRPr lang="en-US" sz="2400" dirty="0" smtClean="0"/>
          </a:p>
          <a:p>
            <a:pPr>
              <a:buNone/>
            </a:pPr>
            <a:r>
              <a:rPr lang="en-US" sz="2400" dirty="0" smtClean="0"/>
              <a:t>D.M. </a:t>
            </a:r>
            <a:r>
              <a:rPr lang="en-US" sz="2400" dirty="0" err="1" smtClean="0"/>
              <a:t>Sedrakyan</a:t>
            </a:r>
            <a:r>
              <a:rPr lang="en-US" sz="2400" dirty="0" smtClean="0"/>
              <a:t>, K.M. </a:t>
            </a:r>
            <a:r>
              <a:rPr lang="en-US" sz="2400" dirty="0" err="1" smtClean="0"/>
              <a:t>Shahabasyan</a:t>
            </a:r>
            <a:r>
              <a:rPr lang="en-US" sz="2400" dirty="0" smtClean="0"/>
              <a:t>, Astrophysics, 16, 417, 1980.</a:t>
            </a:r>
          </a:p>
          <a:p>
            <a:pPr>
              <a:buNone/>
            </a:pPr>
            <a:endParaRPr lang="en-US" sz="2400" dirty="0"/>
          </a:p>
        </p:txBody>
      </p:sp>
      <p:graphicFrame>
        <p:nvGraphicFramePr>
          <p:cNvPr id="6" name="Object 5"/>
          <p:cNvGraphicFramePr>
            <a:graphicFrameLocks noChangeAspect="1"/>
          </p:cNvGraphicFramePr>
          <p:nvPr/>
        </p:nvGraphicFramePr>
        <p:xfrm>
          <a:off x="2000232" y="1714488"/>
          <a:ext cx="393700" cy="266700"/>
        </p:xfrm>
        <a:graphic>
          <a:graphicData uri="http://schemas.openxmlformats.org/presentationml/2006/ole">
            <p:oleObj spid="_x0000_s33796" name="Equation" r:id="rId3" imgW="393480" imgH="266400" progId="Equation.DSMT4">
              <p:embed/>
            </p:oleObj>
          </a:graphicData>
        </a:graphic>
      </p:graphicFrame>
      <p:graphicFrame>
        <p:nvGraphicFramePr>
          <p:cNvPr id="7" name="Object 6"/>
          <p:cNvGraphicFramePr>
            <a:graphicFrameLocks noChangeAspect="1"/>
          </p:cNvGraphicFramePr>
          <p:nvPr/>
        </p:nvGraphicFramePr>
        <p:xfrm>
          <a:off x="4775200" y="1911350"/>
          <a:ext cx="152400" cy="254000"/>
        </p:xfrm>
        <a:graphic>
          <a:graphicData uri="http://schemas.openxmlformats.org/presentationml/2006/ole">
            <p:oleObj spid="_x0000_s33797" name="Equation" r:id="rId4" imgW="152280" imgH="253800" progId="Equation.DSMT4">
              <p:embed/>
            </p:oleObj>
          </a:graphicData>
        </a:graphic>
      </p:graphicFrame>
      <p:graphicFrame>
        <p:nvGraphicFramePr>
          <p:cNvPr id="8" name="Object 7"/>
          <p:cNvGraphicFramePr>
            <a:graphicFrameLocks noChangeAspect="1"/>
          </p:cNvGraphicFramePr>
          <p:nvPr/>
        </p:nvGraphicFramePr>
        <p:xfrm>
          <a:off x="5643570" y="1714488"/>
          <a:ext cx="406400" cy="266700"/>
        </p:xfrm>
        <a:graphic>
          <a:graphicData uri="http://schemas.openxmlformats.org/presentationml/2006/ole">
            <p:oleObj spid="_x0000_s33798" name="Equation" r:id="rId5" imgW="406080" imgH="266400" progId="Equation.DSMT4">
              <p:embed/>
            </p:oleObj>
          </a:graphicData>
        </a:graphic>
      </p:graphicFrame>
      <p:graphicFrame>
        <p:nvGraphicFramePr>
          <p:cNvPr id="9" name="Object 8"/>
          <p:cNvGraphicFramePr>
            <a:graphicFrameLocks noChangeAspect="1"/>
          </p:cNvGraphicFramePr>
          <p:nvPr/>
        </p:nvGraphicFramePr>
        <p:xfrm>
          <a:off x="1357290" y="1928802"/>
          <a:ext cx="3396282" cy="634325"/>
        </p:xfrm>
        <a:graphic>
          <a:graphicData uri="http://schemas.openxmlformats.org/presentationml/2006/ole">
            <p:oleObj spid="_x0000_s33799" name="Equation" r:id="rId6" imgW="3263760" imgH="609480" progId="Equation.DSMT4">
              <p:embed/>
            </p:oleObj>
          </a:graphicData>
        </a:graphic>
      </p:graphicFrame>
      <p:graphicFrame>
        <p:nvGraphicFramePr>
          <p:cNvPr id="10" name="Object 9"/>
          <p:cNvGraphicFramePr>
            <a:graphicFrameLocks noChangeAspect="1"/>
          </p:cNvGraphicFramePr>
          <p:nvPr/>
        </p:nvGraphicFramePr>
        <p:xfrm>
          <a:off x="4775200" y="1911350"/>
          <a:ext cx="152400" cy="254000"/>
        </p:xfrm>
        <a:graphic>
          <a:graphicData uri="http://schemas.openxmlformats.org/presentationml/2006/ole">
            <p:oleObj spid="_x0000_s33800" name="Equation" r:id="rId7" imgW="152280" imgH="253800" progId="Equation.DSMT4">
              <p:embed/>
            </p:oleObj>
          </a:graphicData>
        </a:graphic>
      </p:graphicFrame>
      <p:graphicFrame>
        <p:nvGraphicFramePr>
          <p:cNvPr id="11" name="Object 10"/>
          <p:cNvGraphicFramePr>
            <a:graphicFrameLocks noChangeAspect="1"/>
          </p:cNvGraphicFramePr>
          <p:nvPr/>
        </p:nvGraphicFramePr>
        <p:xfrm>
          <a:off x="1142976" y="3286124"/>
          <a:ext cx="3390900" cy="1422400"/>
        </p:xfrm>
        <a:graphic>
          <a:graphicData uri="http://schemas.openxmlformats.org/presentationml/2006/ole">
            <p:oleObj spid="_x0000_s33801" name="Equation" r:id="rId8" imgW="3390840" imgH="1422360" progId="Equation.DSMT4">
              <p:embed/>
            </p:oleObj>
          </a:graphicData>
        </a:graphic>
      </p:graphicFrame>
      <p:graphicFrame>
        <p:nvGraphicFramePr>
          <p:cNvPr id="12" name="Object 11"/>
          <p:cNvGraphicFramePr>
            <a:graphicFrameLocks noChangeAspect="1"/>
          </p:cNvGraphicFramePr>
          <p:nvPr/>
        </p:nvGraphicFramePr>
        <p:xfrm>
          <a:off x="4775200" y="1911350"/>
          <a:ext cx="152400" cy="254000"/>
        </p:xfrm>
        <a:graphic>
          <a:graphicData uri="http://schemas.openxmlformats.org/presentationml/2006/ole">
            <p:oleObj spid="_x0000_s33802" name="Equation" r:id="rId9" imgW="152280" imgH="253800" progId="Equation.DSMT4">
              <p:embed/>
            </p:oleObj>
          </a:graphicData>
        </a:graphic>
      </p:graphicFrame>
      <p:graphicFrame>
        <p:nvGraphicFramePr>
          <p:cNvPr id="13" name="Object 12"/>
          <p:cNvGraphicFramePr>
            <a:graphicFrameLocks noChangeAspect="1"/>
          </p:cNvGraphicFramePr>
          <p:nvPr/>
        </p:nvGraphicFramePr>
        <p:xfrm>
          <a:off x="4775200" y="1911350"/>
          <a:ext cx="152400" cy="254000"/>
        </p:xfrm>
        <a:graphic>
          <a:graphicData uri="http://schemas.openxmlformats.org/presentationml/2006/ole">
            <p:oleObj spid="_x0000_s33803" name="Equation" r:id="rId10" imgW="152280" imgH="253800" progId="Equation.DSMT4">
              <p:embed/>
            </p:oleObj>
          </a:graphicData>
        </a:graphic>
      </p:graphicFrame>
      <p:graphicFrame>
        <p:nvGraphicFramePr>
          <p:cNvPr id="14" name="Object 13"/>
          <p:cNvGraphicFramePr>
            <a:graphicFrameLocks noChangeAspect="1"/>
          </p:cNvGraphicFramePr>
          <p:nvPr/>
        </p:nvGraphicFramePr>
        <p:xfrm>
          <a:off x="962025" y="5357831"/>
          <a:ext cx="3957638" cy="785813"/>
        </p:xfrm>
        <a:graphic>
          <a:graphicData uri="http://schemas.openxmlformats.org/presentationml/2006/ole">
            <p:oleObj spid="_x0000_s33804" name="Equation" r:id="rId11" imgW="3581280" imgH="711000" progId="Equation.DSMT4">
              <p:embed/>
            </p:oleObj>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dirty="0" smtClean="0"/>
              <a:t/>
            </a:r>
            <a:br>
              <a:rPr lang="en-US" sz="2000" dirty="0" smtClean="0"/>
            </a:br>
            <a:r>
              <a:rPr lang="en-US" sz="2000" dirty="0" smtClean="0"/>
              <a:t>Magnetic field generation in pulsars.</a:t>
            </a:r>
            <a:br>
              <a:rPr lang="en-US" sz="2000" dirty="0" smtClean="0"/>
            </a:br>
            <a:r>
              <a:rPr lang="en-US" sz="2000" dirty="0" smtClean="0"/>
              <a:t>D.M. </a:t>
            </a:r>
            <a:r>
              <a:rPr lang="en-US" sz="2000" dirty="0" err="1" smtClean="0"/>
              <a:t>Sedrakyan</a:t>
            </a:r>
            <a:r>
              <a:rPr lang="en-US" sz="2000" dirty="0" smtClean="0"/>
              <a:t>, Astrophysics, 18, 253, 1982.</a:t>
            </a:r>
            <a:br>
              <a:rPr lang="en-US" sz="2000" dirty="0" smtClean="0"/>
            </a:br>
            <a:r>
              <a:rPr lang="en-US" sz="2000" dirty="0" smtClean="0"/>
              <a:t>D.M. </a:t>
            </a:r>
            <a:r>
              <a:rPr lang="en-US" sz="2000" dirty="0" err="1" smtClean="0"/>
              <a:t>Sedrakyan</a:t>
            </a:r>
            <a:r>
              <a:rPr lang="en-US" sz="2000" dirty="0" smtClean="0"/>
              <a:t>, K.M. </a:t>
            </a:r>
            <a:r>
              <a:rPr lang="en-US" sz="2000" dirty="0" err="1" smtClean="0"/>
              <a:t>Shahabasyan</a:t>
            </a:r>
            <a:r>
              <a:rPr lang="en-US" sz="2000" dirty="0" smtClean="0"/>
              <a:t>, A.G. </a:t>
            </a:r>
            <a:r>
              <a:rPr lang="en-US" sz="2000" dirty="0" err="1" smtClean="0"/>
              <a:t>Movsisyan</a:t>
            </a:r>
            <a:r>
              <a:rPr lang="en-US" sz="2000" dirty="0" smtClean="0"/>
              <a:t>, Astrophysics, 19, 175, 1983. </a:t>
            </a:r>
            <a:br>
              <a:rPr lang="en-US" sz="2000" dirty="0" smtClean="0"/>
            </a:br>
            <a:r>
              <a:rPr lang="en-US" sz="2000" dirty="0" smtClean="0"/>
              <a:t>   </a:t>
            </a:r>
            <a:br>
              <a:rPr lang="en-US" sz="2000" dirty="0" smtClean="0"/>
            </a:br>
            <a:endParaRPr lang="en-US" sz="2000" dirty="0"/>
          </a:p>
        </p:txBody>
      </p:sp>
      <p:sp>
        <p:nvSpPr>
          <p:cNvPr id="3" name="Content Placeholder 2"/>
          <p:cNvSpPr>
            <a:spLocks noGrp="1"/>
          </p:cNvSpPr>
          <p:nvPr>
            <p:ph idx="1"/>
          </p:nvPr>
        </p:nvSpPr>
        <p:spPr/>
        <p:txBody>
          <a:bodyPr>
            <a:normAutofit/>
          </a:bodyPr>
          <a:lstStyle/>
          <a:p>
            <a:pPr>
              <a:buNone/>
            </a:pPr>
            <a:r>
              <a:rPr lang="en-US" sz="2000" dirty="0" smtClean="0"/>
              <a:t>London equation for  the </a:t>
            </a:r>
            <a:r>
              <a:rPr lang="en-US" sz="2000" dirty="0" err="1" smtClean="0"/>
              <a:t>hadronic</a:t>
            </a:r>
            <a:r>
              <a:rPr lang="en-US" sz="2000" dirty="0" smtClean="0"/>
              <a:t>  phase of  neutron star. </a:t>
            </a:r>
          </a:p>
          <a:p>
            <a:pPr>
              <a:buNone/>
            </a:pPr>
            <a:r>
              <a:rPr lang="en-US" sz="2000" dirty="0" smtClean="0"/>
              <a:t>Magnetic fields generated by the entrainment currents is</a:t>
            </a:r>
          </a:p>
          <a:p>
            <a:pPr>
              <a:buNone/>
            </a:pPr>
            <a:endParaRPr lang="en-US" sz="2000" dirty="0" smtClean="0"/>
          </a:p>
          <a:p>
            <a:pPr>
              <a:buNone/>
            </a:pPr>
            <a:r>
              <a:rPr lang="en-US" sz="2000" dirty="0" smtClean="0"/>
              <a:t>Due to presence non-</a:t>
            </a:r>
            <a:r>
              <a:rPr lang="en-US" sz="2000" dirty="0" err="1" smtClean="0"/>
              <a:t>entrainmented</a:t>
            </a:r>
            <a:r>
              <a:rPr lang="en-US" sz="2000" dirty="0" smtClean="0"/>
              <a:t> </a:t>
            </a:r>
            <a:r>
              <a:rPr lang="en-US" sz="2000" dirty="0" err="1" smtClean="0"/>
              <a:t>superfluid</a:t>
            </a:r>
            <a:r>
              <a:rPr lang="en-US" sz="2000" dirty="0" smtClean="0"/>
              <a:t> protons       is different from      </a:t>
            </a:r>
          </a:p>
          <a:p>
            <a:pPr>
              <a:buNone/>
            </a:pPr>
            <a:r>
              <a:rPr lang="en-US" sz="2000" dirty="0" smtClean="0"/>
              <a:t>magnetic induction       which is determined by</a:t>
            </a:r>
          </a:p>
          <a:p>
            <a:pPr>
              <a:buNone/>
            </a:pPr>
            <a:r>
              <a:rPr lang="en-US" sz="2000" dirty="0" smtClean="0"/>
              <a:t>  </a:t>
            </a:r>
          </a:p>
          <a:p>
            <a:pPr>
              <a:buNone/>
            </a:pPr>
            <a:r>
              <a:rPr lang="en-US" sz="2000" dirty="0" smtClean="0"/>
              <a:t>Substituting     into the equation of magnetic induction and recalling that</a:t>
            </a:r>
          </a:p>
          <a:p>
            <a:pPr>
              <a:buNone/>
            </a:pPr>
            <a:endParaRPr lang="en-US" sz="2000" dirty="0" smtClean="0"/>
          </a:p>
          <a:p>
            <a:pPr>
              <a:buNone/>
            </a:pPr>
            <a:endParaRPr lang="en-US" sz="2000" dirty="0" smtClean="0"/>
          </a:p>
          <a:p>
            <a:pPr>
              <a:buNone/>
            </a:pPr>
            <a:endParaRPr lang="en-US" sz="2000" dirty="0" smtClean="0"/>
          </a:p>
          <a:p>
            <a:pPr>
              <a:buNone/>
            </a:pPr>
            <a:r>
              <a:rPr lang="en-US" sz="2000" dirty="0" smtClean="0"/>
              <a:t>we obtain</a:t>
            </a:r>
          </a:p>
          <a:p>
            <a:endParaRPr lang="en-US" sz="2000" dirty="0"/>
          </a:p>
        </p:txBody>
      </p:sp>
      <p:graphicFrame>
        <p:nvGraphicFramePr>
          <p:cNvPr id="5" name="Object 4"/>
          <p:cNvGraphicFramePr>
            <a:graphicFrameLocks noChangeAspect="1"/>
          </p:cNvGraphicFramePr>
          <p:nvPr/>
        </p:nvGraphicFramePr>
        <p:xfrm>
          <a:off x="4775200" y="1911350"/>
          <a:ext cx="152400" cy="254000"/>
        </p:xfrm>
        <a:graphic>
          <a:graphicData uri="http://schemas.openxmlformats.org/presentationml/2006/ole">
            <p:oleObj spid="_x0000_s36866" name="Equation" r:id="rId3" imgW="152280" imgH="253800" progId="Equation.DSMT4">
              <p:embed/>
            </p:oleObj>
          </a:graphicData>
        </a:graphic>
      </p:graphicFrame>
      <p:graphicFrame>
        <p:nvGraphicFramePr>
          <p:cNvPr id="6" name="Object 5"/>
          <p:cNvGraphicFramePr>
            <a:graphicFrameLocks noChangeAspect="1"/>
          </p:cNvGraphicFramePr>
          <p:nvPr/>
        </p:nvGraphicFramePr>
        <p:xfrm>
          <a:off x="2786050" y="2214554"/>
          <a:ext cx="1401762" cy="580039"/>
        </p:xfrm>
        <a:graphic>
          <a:graphicData uri="http://schemas.openxmlformats.org/presentationml/2006/ole">
            <p:oleObj spid="_x0000_s36867" name="Equation" r:id="rId4" imgW="1473120" imgH="609480" progId="Equation.DSMT4">
              <p:embed/>
            </p:oleObj>
          </a:graphicData>
        </a:graphic>
      </p:graphicFrame>
      <p:graphicFrame>
        <p:nvGraphicFramePr>
          <p:cNvPr id="8" name="Object 7"/>
          <p:cNvGraphicFramePr>
            <a:graphicFrameLocks noChangeAspect="1"/>
          </p:cNvGraphicFramePr>
          <p:nvPr/>
        </p:nvGraphicFramePr>
        <p:xfrm>
          <a:off x="4775200" y="1911350"/>
          <a:ext cx="152400" cy="254000"/>
        </p:xfrm>
        <a:graphic>
          <a:graphicData uri="http://schemas.openxmlformats.org/presentationml/2006/ole">
            <p:oleObj spid="_x0000_s36868" name="Equation" r:id="rId5" imgW="152280" imgH="253800" progId="Equation.DSMT4">
              <p:embed/>
            </p:oleObj>
          </a:graphicData>
        </a:graphic>
      </p:graphicFrame>
      <p:graphicFrame>
        <p:nvGraphicFramePr>
          <p:cNvPr id="9" name="Object 8"/>
          <p:cNvGraphicFramePr>
            <a:graphicFrameLocks noChangeAspect="1"/>
          </p:cNvGraphicFramePr>
          <p:nvPr/>
        </p:nvGraphicFramePr>
        <p:xfrm>
          <a:off x="6286500" y="2760663"/>
          <a:ext cx="266700" cy="279400"/>
        </p:xfrm>
        <a:graphic>
          <a:graphicData uri="http://schemas.openxmlformats.org/presentationml/2006/ole">
            <p:oleObj spid="_x0000_s36869" name="Equation" r:id="rId6" imgW="266400" imgH="279360" progId="Equation.DSMT4">
              <p:embed/>
            </p:oleObj>
          </a:graphicData>
        </a:graphic>
      </p:graphicFrame>
      <p:graphicFrame>
        <p:nvGraphicFramePr>
          <p:cNvPr id="10" name="Object 9"/>
          <p:cNvGraphicFramePr>
            <a:graphicFrameLocks noChangeAspect="1"/>
          </p:cNvGraphicFramePr>
          <p:nvPr/>
        </p:nvGraphicFramePr>
        <p:xfrm>
          <a:off x="4775200" y="1911350"/>
          <a:ext cx="152400" cy="254000"/>
        </p:xfrm>
        <a:graphic>
          <a:graphicData uri="http://schemas.openxmlformats.org/presentationml/2006/ole">
            <p:oleObj spid="_x0000_s36870" name="Equation" r:id="rId7" imgW="152280" imgH="253800" progId="Equation.DSMT4">
              <p:embed/>
            </p:oleObj>
          </a:graphicData>
        </a:graphic>
      </p:graphicFrame>
      <p:graphicFrame>
        <p:nvGraphicFramePr>
          <p:cNvPr id="11" name="Object 10"/>
          <p:cNvGraphicFramePr>
            <a:graphicFrameLocks noChangeAspect="1"/>
          </p:cNvGraphicFramePr>
          <p:nvPr/>
        </p:nvGraphicFramePr>
        <p:xfrm>
          <a:off x="2571750" y="3117850"/>
          <a:ext cx="215900" cy="279400"/>
        </p:xfrm>
        <a:graphic>
          <a:graphicData uri="http://schemas.openxmlformats.org/presentationml/2006/ole">
            <p:oleObj spid="_x0000_s36871" name="Equation" r:id="rId8" imgW="215640" imgH="279360" progId="Equation.DSMT4">
              <p:embed/>
            </p:oleObj>
          </a:graphicData>
        </a:graphic>
      </p:graphicFrame>
      <p:graphicFrame>
        <p:nvGraphicFramePr>
          <p:cNvPr id="12" name="Object 11"/>
          <p:cNvGraphicFramePr>
            <a:graphicFrameLocks noChangeAspect="1"/>
          </p:cNvGraphicFramePr>
          <p:nvPr/>
        </p:nvGraphicFramePr>
        <p:xfrm>
          <a:off x="4775200" y="1911350"/>
          <a:ext cx="152400" cy="254000"/>
        </p:xfrm>
        <a:graphic>
          <a:graphicData uri="http://schemas.openxmlformats.org/presentationml/2006/ole">
            <p:oleObj spid="_x0000_s36872" name="Equation" r:id="rId9" imgW="152280" imgH="253800" progId="Equation.DSMT4">
              <p:embed/>
            </p:oleObj>
          </a:graphicData>
        </a:graphic>
      </p:graphicFrame>
      <p:graphicFrame>
        <p:nvGraphicFramePr>
          <p:cNvPr id="13" name="Object 12"/>
          <p:cNvGraphicFramePr>
            <a:graphicFrameLocks noChangeAspect="1"/>
          </p:cNvGraphicFramePr>
          <p:nvPr/>
        </p:nvGraphicFramePr>
        <p:xfrm>
          <a:off x="4775200" y="1911350"/>
          <a:ext cx="152400" cy="254000"/>
        </p:xfrm>
        <a:graphic>
          <a:graphicData uri="http://schemas.openxmlformats.org/presentationml/2006/ole">
            <p:oleObj spid="_x0000_s36873" name="Equation" r:id="rId10" imgW="152280" imgH="253800" progId="Equation.DSMT4">
              <p:embed/>
            </p:oleObj>
          </a:graphicData>
        </a:graphic>
      </p:graphicFrame>
      <p:graphicFrame>
        <p:nvGraphicFramePr>
          <p:cNvPr id="14" name="Object 13"/>
          <p:cNvGraphicFramePr>
            <a:graphicFrameLocks noChangeAspect="1"/>
          </p:cNvGraphicFramePr>
          <p:nvPr/>
        </p:nvGraphicFramePr>
        <p:xfrm>
          <a:off x="5500694" y="3214686"/>
          <a:ext cx="2082800" cy="609600"/>
        </p:xfrm>
        <a:graphic>
          <a:graphicData uri="http://schemas.openxmlformats.org/presentationml/2006/ole">
            <p:oleObj spid="_x0000_s36874" name="Equation" r:id="rId11" imgW="2082600" imgH="609480" progId="Equation.DSMT4">
              <p:embed/>
            </p:oleObj>
          </a:graphicData>
        </a:graphic>
      </p:graphicFrame>
      <p:graphicFrame>
        <p:nvGraphicFramePr>
          <p:cNvPr id="15" name="Object 14"/>
          <p:cNvGraphicFramePr>
            <a:graphicFrameLocks noChangeAspect="1"/>
          </p:cNvGraphicFramePr>
          <p:nvPr/>
        </p:nvGraphicFramePr>
        <p:xfrm>
          <a:off x="4775200" y="1911350"/>
          <a:ext cx="152400" cy="254000"/>
        </p:xfrm>
        <a:graphic>
          <a:graphicData uri="http://schemas.openxmlformats.org/presentationml/2006/ole">
            <p:oleObj spid="_x0000_s36875" name="Equation" r:id="rId12" imgW="152280" imgH="253800" progId="Equation.DSMT4">
              <p:embed/>
            </p:oleObj>
          </a:graphicData>
        </a:graphic>
      </p:graphicFrame>
      <p:graphicFrame>
        <p:nvGraphicFramePr>
          <p:cNvPr id="16" name="Object 15"/>
          <p:cNvGraphicFramePr>
            <a:graphicFrameLocks noChangeAspect="1"/>
          </p:cNvGraphicFramePr>
          <p:nvPr/>
        </p:nvGraphicFramePr>
        <p:xfrm>
          <a:off x="1785918" y="3857628"/>
          <a:ext cx="228600" cy="355600"/>
        </p:xfrm>
        <a:graphic>
          <a:graphicData uri="http://schemas.openxmlformats.org/presentationml/2006/ole">
            <p:oleObj spid="_x0000_s36876" name="Equation" r:id="rId13" imgW="228600" imgH="355320" progId="Equation.DSMT4">
              <p:embed/>
            </p:oleObj>
          </a:graphicData>
        </a:graphic>
      </p:graphicFrame>
      <p:graphicFrame>
        <p:nvGraphicFramePr>
          <p:cNvPr id="17" name="Object 16"/>
          <p:cNvGraphicFramePr>
            <a:graphicFrameLocks noChangeAspect="1"/>
          </p:cNvGraphicFramePr>
          <p:nvPr/>
        </p:nvGraphicFramePr>
        <p:xfrm>
          <a:off x="4775200" y="1911350"/>
          <a:ext cx="152400" cy="254000"/>
        </p:xfrm>
        <a:graphic>
          <a:graphicData uri="http://schemas.openxmlformats.org/presentationml/2006/ole">
            <p:oleObj spid="_x0000_s36877" name="Equation" r:id="rId14" imgW="152280" imgH="253800" progId="Equation.DSMT4">
              <p:embed/>
            </p:oleObj>
          </a:graphicData>
        </a:graphic>
      </p:graphicFrame>
      <p:graphicFrame>
        <p:nvGraphicFramePr>
          <p:cNvPr id="18" name="Object 17"/>
          <p:cNvGraphicFramePr>
            <a:graphicFrameLocks noChangeAspect="1"/>
          </p:cNvGraphicFramePr>
          <p:nvPr/>
        </p:nvGraphicFramePr>
        <p:xfrm>
          <a:off x="4394200" y="1905000"/>
          <a:ext cx="914400" cy="268288"/>
        </p:xfrm>
        <a:graphic>
          <a:graphicData uri="http://schemas.openxmlformats.org/presentationml/2006/ole">
            <p:oleObj spid="_x0000_s36878" name="Equation" r:id="rId15" imgW="152280" imgH="253800" progId="Equation.DSMT4">
              <p:embed/>
            </p:oleObj>
          </a:graphicData>
        </a:graphic>
      </p:graphicFrame>
      <p:graphicFrame>
        <p:nvGraphicFramePr>
          <p:cNvPr id="19" name="Object 18"/>
          <p:cNvGraphicFramePr>
            <a:graphicFrameLocks noChangeAspect="1"/>
          </p:cNvGraphicFramePr>
          <p:nvPr/>
        </p:nvGraphicFramePr>
        <p:xfrm>
          <a:off x="4775200" y="1911350"/>
          <a:ext cx="152400" cy="254000"/>
        </p:xfrm>
        <a:graphic>
          <a:graphicData uri="http://schemas.openxmlformats.org/presentationml/2006/ole">
            <p:oleObj spid="_x0000_s36879" name="Equation" r:id="rId16" imgW="152280" imgH="253800" progId="Equation.DSMT4">
              <p:embed/>
            </p:oleObj>
          </a:graphicData>
        </a:graphic>
      </p:graphicFrame>
      <p:graphicFrame>
        <p:nvGraphicFramePr>
          <p:cNvPr id="20" name="Object 19"/>
          <p:cNvGraphicFramePr>
            <a:graphicFrameLocks noChangeAspect="1"/>
          </p:cNvGraphicFramePr>
          <p:nvPr/>
        </p:nvGraphicFramePr>
        <p:xfrm>
          <a:off x="2214546" y="4071942"/>
          <a:ext cx="2567432" cy="1357322"/>
        </p:xfrm>
        <a:graphic>
          <a:graphicData uri="http://schemas.openxmlformats.org/presentationml/2006/ole">
            <p:oleObj spid="_x0000_s36880" name="Equation" r:id="rId17" imgW="3377880" imgH="1447560" progId="Equation.DSMT4">
              <p:embed/>
            </p:oleObj>
          </a:graphicData>
        </a:graphic>
      </p:graphicFrame>
      <p:graphicFrame>
        <p:nvGraphicFramePr>
          <p:cNvPr id="21" name="Object 20"/>
          <p:cNvGraphicFramePr>
            <a:graphicFrameLocks noChangeAspect="1"/>
          </p:cNvGraphicFramePr>
          <p:nvPr/>
        </p:nvGraphicFramePr>
        <p:xfrm>
          <a:off x="4775200" y="1911350"/>
          <a:ext cx="152400" cy="254000"/>
        </p:xfrm>
        <a:graphic>
          <a:graphicData uri="http://schemas.openxmlformats.org/presentationml/2006/ole">
            <p:oleObj spid="_x0000_s36881" name="Equation" r:id="rId18" imgW="152280" imgH="253800" progId="Equation.DSMT4">
              <p:embed/>
            </p:oleObj>
          </a:graphicData>
        </a:graphic>
      </p:graphicFrame>
      <p:graphicFrame>
        <p:nvGraphicFramePr>
          <p:cNvPr id="22" name="Object 21"/>
          <p:cNvGraphicFramePr>
            <a:graphicFrameLocks noChangeAspect="1"/>
          </p:cNvGraphicFramePr>
          <p:nvPr/>
        </p:nvGraphicFramePr>
        <p:xfrm>
          <a:off x="1571604" y="5572140"/>
          <a:ext cx="6258004" cy="521500"/>
        </p:xfrm>
        <a:graphic>
          <a:graphicData uri="http://schemas.openxmlformats.org/presentationml/2006/ole">
            <p:oleObj spid="_x0000_s36882" name="Equation" r:id="rId19" imgW="5029200" imgH="419040" progId="Equation.DSMT4">
              <p:embed/>
            </p:oleObj>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Free energy for a two-component  </a:t>
            </a:r>
            <a:r>
              <a:rPr lang="en-US" sz="2400" dirty="0" err="1" smtClean="0"/>
              <a:t>superfluid</a:t>
            </a:r>
            <a:endParaRPr lang="en-US" sz="2400" dirty="0"/>
          </a:p>
        </p:txBody>
      </p:sp>
      <p:sp>
        <p:nvSpPr>
          <p:cNvPr id="3" name="Content Placeholder 2"/>
          <p:cNvSpPr>
            <a:spLocks noGrp="1"/>
          </p:cNvSpPr>
          <p:nvPr>
            <p:ph idx="1"/>
          </p:nvPr>
        </p:nvSpPr>
        <p:spPr/>
        <p:txBody>
          <a:bodyPr>
            <a:normAutofit/>
          </a:bodyPr>
          <a:lstStyle/>
          <a:p>
            <a:pPr>
              <a:buNone/>
            </a:pPr>
            <a:r>
              <a:rPr lang="en-US" sz="2000" dirty="0" smtClean="0"/>
              <a:t>For the identification of the vortex structures formed in the system we shall</a:t>
            </a:r>
          </a:p>
          <a:p>
            <a:pPr>
              <a:buNone/>
            </a:pPr>
            <a:r>
              <a:rPr lang="en-US" sz="2000" dirty="0" smtClean="0"/>
              <a:t>write free energy for the system </a:t>
            </a:r>
          </a:p>
          <a:p>
            <a:pPr>
              <a:buNone/>
            </a:pPr>
            <a:endParaRPr lang="en-US" sz="2000" dirty="0" smtClean="0"/>
          </a:p>
          <a:p>
            <a:pPr>
              <a:buNone/>
            </a:pPr>
            <a:endParaRPr lang="en-US" sz="2000" dirty="0" smtClean="0"/>
          </a:p>
          <a:p>
            <a:pPr>
              <a:buNone/>
            </a:pPr>
            <a:r>
              <a:rPr lang="en-US" sz="2000" dirty="0" smtClean="0"/>
              <a:t>Angular momentum      of the </a:t>
            </a:r>
            <a:r>
              <a:rPr lang="en-US" sz="2000" dirty="0" err="1" smtClean="0"/>
              <a:t>superfluid</a:t>
            </a:r>
            <a:r>
              <a:rPr lang="en-US" sz="2000" dirty="0" smtClean="0"/>
              <a:t> is given by</a:t>
            </a:r>
          </a:p>
          <a:p>
            <a:pPr>
              <a:buNone/>
            </a:pPr>
            <a:endParaRPr lang="en-US" sz="2000" dirty="0" smtClean="0"/>
          </a:p>
          <a:p>
            <a:pPr>
              <a:buNone/>
            </a:pPr>
            <a:r>
              <a:rPr lang="en-US" sz="2000" dirty="0" smtClean="0"/>
              <a:t>where      is determined from Maxwell  equation. Substituting for       in free    </a:t>
            </a:r>
          </a:p>
          <a:p>
            <a:pPr>
              <a:buNone/>
            </a:pPr>
            <a:r>
              <a:rPr lang="en-US" sz="2000" dirty="0" smtClean="0"/>
              <a:t>energy, we obtain</a:t>
            </a:r>
          </a:p>
          <a:p>
            <a:pPr>
              <a:buNone/>
            </a:pPr>
            <a:r>
              <a:rPr lang="en-US" sz="2000" dirty="0" smtClean="0"/>
              <a:t> </a:t>
            </a:r>
          </a:p>
          <a:p>
            <a:pPr>
              <a:buNone/>
            </a:pPr>
            <a:endParaRPr lang="en-US" sz="2000" dirty="0" smtClean="0"/>
          </a:p>
          <a:p>
            <a:pPr>
              <a:buNone/>
            </a:pPr>
            <a:r>
              <a:rPr lang="en-US" sz="2000" dirty="0" smtClean="0"/>
              <a:t>where   </a:t>
            </a:r>
          </a:p>
          <a:p>
            <a:pPr>
              <a:buNone/>
            </a:pPr>
            <a:endParaRPr lang="en-US" sz="2000" dirty="0"/>
          </a:p>
        </p:txBody>
      </p:sp>
      <p:graphicFrame>
        <p:nvGraphicFramePr>
          <p:cNvPr id="4" name="Object 3"/>
          <p:cNvGraphicFramePr>
            <a:graphicFrameLocks noChangeAspect="1"/>
          </p:cNvGraphicFramePr>
          <p:nvPr/>
        </p:nvGraphicFramePr>
        <p:xfrm>
          <a:off x="4775200" y="1911350"/>
          <a:ext cx="152400" cy="254000"/>
        </p:xfrm>
        <a:graphic>
          <a:graphicData uri="http://schemas.openxmlformats.org/presentationml/2006/ole">
            <p:oleObj spid="_x0000_s37890" name="Equation" r:id="rId3" imgW="152280" imgH="253800" progId="Equation.DSMT4">
              <p:embed/>
            </p:oleObj>
          </a:graphicData>
        </a:graphic>
      </p:graphicFrame>
      <p:graphicFrame>
        <p:nvGraphicFramePr>
          <p:cNvPr id="6" name="Object 5"/>
          <p:cNvGraphicFramePr>
            <a:graphicFrameLocks noChangeAspect="1"/>
          </p:cNvGraphicFramePr>
          <p:nvPr/>
        </p:nvGraphicFramePr>
        <p:xfrm>
          <a:off x="4775200" y="1911350"/>
          <a:ext cx="152400" cy="254000"/>
        </p:xfrm>
        <a:graphic>
          <a:graphicData uri="http://schemas.openxmlformats.org/presentationml/2006/ole">
            <p:oleObj spid="_x0000_s37892" name="Equation" r:id="rId4" imgW="152280" imgH="253800" progId="Equation.DSMT4">
              <p:embed/>
            </p:oleObj>
          </a:graphicData>
        </a:graphic>
      </p:graphicFrame>
      <p:graphicFrame>
        <p:nvGraphicFramePr>
          <p:cNvPr id="7" name="Object 6"/>
          <p:cNvGraphicFramePr>
            <a:graphicFrameLocks noChangeAspect="1"/>
          </p:cNvGraphicFramePr>
          <p:nvPr/>
        </p:nvGraphicFramePr>
        <p:xfrm>
          <a:off x="857224" y="2357430"/>
          <a:ext cx="6159500" cy="609600"/>
        </p:xfrm>
        <a:graphic>
          <a:graphicData uri="http://schemas.openxmlformats.org/presentationml/2006/ole">
            <p:oleObj spid="_x0000_s37893" name="Equation" r:id="rId5" imgW="6159240" imgH="609480" progId="Equation.DSMT4">
              <p:embed/>
            </p:oleObj>
          </a:graphicData>
        </a:graphic>
      </p:graphicFrame>
      <p:graphicFrame>
        <p:nvGraphicFramePr>
          <p:cNvPr id="8" name="Object 7"/>
          <p:cNvGraphicFramePr>
            <a:graphicFrameLocks noChangeAspect="1"/>
          </p:cNvGraphicFramePr>
          <p:nvPr/>
        </p:nvGraphicFramePr>
        <p:xfrm>
          <a:off x="4775200" y="1911350"/>
          <a:ext cx="152400" cy="254000"/>
        </p:xfrm>
        <a:graphic>
          <a:graphicData uri="http://schemas.openxmlformats.org/presentationml/2006/ole">
            <p:oleObj spid="_x0000_s37894" name="Equation" r:id="rId6" imgW="152280" imgH="253800" progId="Equation.DSMT4">
              <p:embed/>
            </p:oleObj>
          </a:graphicData>
        </a:graphic>
      </p:graphicFrame>
      <p:graphicFrame>
        <p:nvGraphicFramePr>
          <p:cNvPr id="9" name="Object 8"/>
          <p:cNvGraphicFramePr>
            <a:graphicFrameLocks noChangeAspect="1"/>
          </p:cNvGraphicFramePr>
          <p:nvPr/>
        </p:nvGraphicFramePr>
        <p:xfrm>
          <a:off x="2643174" y="3071810"/>
          <a:ext cx="304800" cy="279400"/>
        </p:xfrm>
        <a:graphic>
          <a:graphicData uri="http://schemas.openxmlformats.org/presentationml/2006/ole">
            <p:oleObj spid="_x0000_s37895" name="Equation" r:id="rId7" imgW="304560" imgH="279360" progId="Equation.DSMT4">
              <p:embed/>
            </p:oleObj>
          </a:graphicData>
        </a:graphic>
      </p:graphicFrame>
      <p:graphicFrame>
        <p:nvGraphicFramePr>
          <p:cNvPr id="10" name="Object 9"/>
          <p:cNvGraphicFramePr>
            <a:graphicFrameLocks noChangeAspect="1"/>
          </p:cNvGraphicFramePr>
          <p:nvPr/>
        </p:nvGraphicFramePr>
        <p:xfrm>
          <a:off x="4775200" y="1911350"/>
          <a:ext cx="152400" cy="254000"/>
        </p:xfrm>
        <a:graphic>
          <a:graphicData uri="http://schemas.openxmlformats.org/presentationml/2006/ole">
            <p:oleObj spid="_x0000_s37896" name="Equation" r:id="rId8" imgW="152280" imgH="253800" progId="Equation.DSMT4">
              <p:embed/>
            </p:oleObj>
          </a:graphicData>
        </a:graphic>
      </p:graphicFrame>
      <p:graphicFrame>
        <p:nvGraphicFramePr>
          <p:cNvPr id="11" name="Object 10"/>
          <p:cNvGraphicFramePr>
            <a:graphicFrameLocks noChangeAspect="1"/>
          </p:cNvGraphicFramePr>
          <p:nvPr/>
        </p:nvGraphicFramePr>
        <p:xfrm>
          <a:off x="2143108" y="3500438"/>
          <a:ext cx="3238500" cy="406400"/>
        </p:xfrm>
        <a:graphic>
          <a:graphicData uri="http://schemas.openxmlformats.org/presentationml/2006/ole">
            <p:oleObj spid="_x0000_s37897" name="Equation" r:id="rId9" imgW="3238200" imgH="406080" progId="Equation.DSMT4">
              <p:embed/>
            </p:oleObj>
          </a:graphicData>
        </a:graphic>
      </p:graphicFrame>
      <p:graphicFrame>
        <p:nvGraphicFramePr>
          <p:cNvPr id="12" name="Object 11"/>
          <p:cNvGraphicFramePr>
            <a:graphicFrameLocks noChangeAspect="1"/>
          </p:cNvGraphicFramePr>
          <p:nvPr/>
        </p:nvGraphicFramePr>
        <p:xfrm>
          <a:off x="4775200" y="1911350"/>
          <a:ext cx="152400" cy="254000"/>
        </p:xfrm>
        <a:graphic>
          <a:graphicData uri="http://schemas.openxmlformats.org/presentationml/2006/ole">
            <p:oleObj spid="_x0000_s37898" name="Equation" r:id="rId10" imgW="152280" imgH="253800" progId="Equation.DSMT4">
              <p:embed/>
            </p:oleObj>
          </a:graphicData>
        </a:graphic>
      </p:graphicFrame>
      <p:graphicFrame>
        <p:nvGraphicFramePr>
          <p:cNvPr id="13" name="Object 12"/>
          <p:cNvGraphicFramePr>
            <a:graphicFrameLocks noChangeAspect="1"/>
          </p:cNvGraphicFramePr>
          <p:nvPr/>
        </p:nvGraphicFramePr>
        <p:xfrm>
          <a:off x="1214414" y="3857628"/>
          <a:ext cx="215900" cy="330200"/>
        </p:xfrm>
        <a:graphic>
          <a:graphicData uri="http://schemas.openxmlformats.org/presentationml/2006/ole">
            <p:oleObj spid="_x0000_s37899" name="Equation" r:id="rId11" imgW="215640" imgH="330120" progId="Equation.DSMT4">
              <p:embed/>
            </p:oleObj>
          </a:graphicData>
        </a:graphic>
      </p:graphicFrame>
      <p:graphicFrame>
        <p:nvGraphicFramePr>
          <p:cNvPr id="14" name="Object 13"/>
          <p:cNvGraphicFramePr>
            <a:graphicFrameLocks noChangeAspect="1"/>
          </p:cNvGraphicFramePr>
          <p:nvPr/>
        </p:nvGraphicFramePr>
        <p:xfrm>
          <a:off x="4775200" y="1911350"/>
          <a:ext cx="152400" cy="254000"/>
        </p:xfrm>
        <a:graphic>
          <a:graphicData uri="http://schemas.openxmlformats.org/presentationml/2006/ole">
            <p:oleObj spid="_x0000_s37900" name="Equation" r:id="rId12" imgW="152280" imgH="253800" progId="Equation.DSMT4">
              <p:embed/>
            </p:oleObj>
          </a:graphicData>
        </a:graphic>
      </p:graphicFrame>
      <p:graphicFrame>
        <p:nvGraphicFramePr>
          <p:cNvPr id="15" name="Object 14"/>
          <p:cNvGraphicFramePr>
            <a:graphicFrameLocks noChangeAspect="1"/>
          </p:cNvGraphicFramePr>
          <p:nvPr/>
        </p:nvGraphicFramePr>
        <p:xfrm>
          <a:off x="7286644" y="3857628"/>
          <a:ext cx="257178" cy="330200"/>
        </p:xfrm>
        <a:graphic>
          <a:graphicData uri="http://schemas.openxmlformats.org/presentationml/2006/ole">
            <p:oleObj spid="_x0000_s37901" name="Equation" r:id="rId13" imgW="215640" imgH="330120" progId="Equation.DSMT4">
              <p:embed/>
            </p:oleObj>
          </a:graphicData>
        </a:graphic>
      </p:graphicFrame>
      <p:graphicFrame>
        <p:nvGraphicFramePr>
          <p:cNvPr id="16" name="Object 15"/>
          <p:cNvGraphicFramePr>
            <a:graphicFrameLocks noChangeAspect="1"/>
          </p:cNvGraphicFramePr>
          <p:nvPr/>
        </p:nvGraphicFramePr>
        <p:xfrm>
          <a:off x="4775200" y="1911350"/>
          <a:ext cx="152400" cy="254000"/>
        </p:xfrm>
        <a:graphic>
          <a:graphicData uri="http://schemas.openxmlformats.org/presentationml/2006/ole">
            <p:oleObj spid="_x0000_s37902" name="Equation" r:id="rId14" imgW="152280" imgH="253800" progId="Equation.DSMT4">
              <p:embed/>
            </p:oleObj>
          </a:graphicData>
        </a:graphic>
      </p:graphicFrame>
      <p:graphicFrame>
        <p:nvGraphicFramePr>
          <p:cNvPr id="17" name="Object 16"/>
          <p:cNvGraphicFramePr>
            <a:graphicFrameLocks noChangeAspect="1"/>
          </p:cNvGraphicFramePr>
          <p:nvPr/>
        </p:nvGraphicFramePr>
        <p:xfrm>
          <a:off x="785786" y="4572008"/>
          <a:ext cx="7581900" cy="609600"/>
        </p:xfrm>
        <a:graphic>
          <a:graphicData uri="http://schemas.openxmlformats.org/presentationml/2006/ole">
            <p:oleObj spid="_x0000_s37903" name="Equation" r:id="rId15" imgW="7581600" imgH="609480" progId="Equation.DSMT4">
              <p:embed/>
            </p:oleObj>
          </a:graphicData>
        </a:graphic>
      </p:graphicFrame>
      <p:graphicFrame>
        <p:nvGraphicFramePr>
          <p:cNvPr id="18" name="Object 17"/>
          <p:cNvGraphicFramePr>
            <a:graphicFrameLocks noChangeAspect="1"/>
          </p:cNvGraphicFramePr>
          <p:nvPr/>
        </p:nvGraphicFramePr>
        <p:xfrm>
          <a:off x="4775200" y="1911350"/>
          <a:ext cx="152400" cy="254000"/>
        </p:xfrm>
        <a:graphic>
          <a:graphicData uri="http://schemas.openxmlformats.org/presentationml/2006/ole">
            <p:oleObj spid="_x0000_s37904" name="Equation" r:id="rId16" imgW="152280" imgH="253800" progId="Equation.DSMT4">
              <p:embed/>
            </p:oleObj>
          </a:graphicData>
        </a:graphic>
      </p:graphicFrame>
      <p:graphicFrame>
        <p:nvGraphicFramePr>
          <p:cNvPr id="19" name="Object 18"/>
          <p:cNvGraphicFramePr>
            <a:graphicFrameLocks noChangeAspect="1"/>
          </p:cNvGraphicFramePr>
          <p:nvPr/>
        </p:nvGraphicFramePr>
        <p:xfrm>
          <a:off x="1928794" y="5357826"/>
          <a:ext cx="1371600" cy="673100"/>
        </p:xfrm>
        <a:graphic>
          <a:graphicData uri="http://schemas.openxmlformats.org/presentationml/2006/ole">
            <p:oleObj spid="_x0000_s37905" name="Equation" r:id="rId17" imgW="1371600" imgH="672840" progId="Equation.DSMT4">
              <p:embed/>
            </p:oleObj>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Gibbs free energy for a two-component  </a:t>
            </a:r>
            <a:r>
              <a:rPr lang="en-US" sz="2400" dirty="0" err="1" smtClean="0"/>
              <a:t>superfluid</a:t>
            </a:r>
            <a:endParaRPr lang="en-US" sz="2400" dirty="0"/>
          </a:p>
        </p:txBody>
      </p:sp>
      <p:sp>
        <p:nvSpPr>
          <p:cNvPr id="3" name="Content Placeholder 2"/>
          <p:cNvSpPr>
            <a:spLocks noGrp="1"/>
          </p:cNvSpPr>
          <p:nvPr>
            <p:ph idx="1"/>
          </p:nvPr>
        </p:nvSpPr>
        <p:spPr/>
        <p:txBody>
          <a:bodyPr>
            <a:normAutofit/>
          </a:bodyPr>
          <a:lstStyle/>
          <a:p>
            <a:pPr>
              <a:buNone/>
            </a:pPr>
            <a:r>
              <a:rPr lang="en-US" sz="2000" dirty="0" smtClean="0"/>
              <a:t>Correct thermodynamic potential in presence of given entrainment currents:</a:t>
            </a:r>
          </a:p>
          <a:p>
            <a:pPr>
              <a:buNone/>
            </a:pPr>
            <a:endParaRPr lang="en-US" sz="2000" dirty="0" smtClean="0"/>
          </a:p>
          <a:p>
            <a:pPr>
              <a:buNone/>
            </a:pPr>
            <a:endParaRPr lang="en-US" sz="2000" dirty="0" smtClean="0"/>
          </a:p>
          <a:p>
            <a:pPr>
              <a:buNone/>
            </a:pPr>
            <a:r>
              <a:rPr lang="en-US" sz="2000" dirty="0" smtClean="0"/>
              <a:t>Magnetic structure of neutron vortex is given by a distribution density of</a:t>
            </a:r>
          </a:p>
          <a:p>
            <a:pPr>
              <a:buNone/>
            </a:pPr>
            <a:r>
              <a:rPr lang="en-US" sz="2000" dirty="0" smtClean="0"/>
              <a:t> proton vortices         . To find  it we must minimize Gibbs potential for  an</a:t>
            </a:r>
          </a:p>
          <a:p>
            <a:pPr>
              <a:buNone/>
            </a:pPr>
            <a:r>
              <a:rPr lang="en-US" sz="2000" dirty="0" smtClean="0"/>
              <a:t>individual neutron vortex:</a:t>
            </a:r>
          </a:p>
          <a:p>
            <a:pPr>
              <a:buNone/>
            </a:pPr>
            <a:r>
              <a:rPr lang="en-US" sz="2000" dirty="0" smtClean="0"/>
              <a:t>Energy of proton vortex       and  entrainment current       are:</a:t>
            </a:r>
          </a:p>
          <a:p>
            <a:pPr>
              <a:buNone/>
            </a:pPr>
            <a:endParaRPr lang="en-US" sz="2000" dirty="0" smtClean="0"/>
          </a:p>
          <a:p>
            <a:pPr>
              <a:buNone/>
            </a:pPr>
            <a:endParaRPr lang="en-US" sz="2000" dirty="0" smtClean="0"/>
          </a:p>
          <a:p>
            <a:pPr>
              <a:buNone/>
            </a:pPr>
            <a:r>
              <a:rPr lang="en-US" sz="2000" dirty="0" smtClean="0"/>
              <a:t>Magnetic field strength by entrainment currents has the form;</a:t>
            </a:r>
          </a:p>
          <a:p>
            <a:pPr>
              <a:buNone/>
            </a:pPr>
            <a:endParaRPr lang="en-US" sz="2000" dirty="0" smtClean="0"/>
          </a:p>
          <a:p>
            <a:pPr>
              <a:buNone/>
            </a:pPr>
            <a:endParaRPr lang="en-US" sz="2000" dirty="0"/>
          </a:p>
        </p:txBody>
      </p:sp>
      <p:graphicFrame>
        <p:nvGraphicFramePr>
          <p:cNvPr id="4" name="Object 3"/>
          <p:cNvGraphicFramePr>
            <a:graphicFrameLocks noChangeAspect="1"/>
          </p:cNvGraphicFramePr>
          <p:nvPr/>
        </p:nvGraphicFramePr>
        <p:xfrm>
          <a:off x="4775200" y="1911350"/>
          <a:ext cx="152400" cy="254000"/>
        </p:xfrm>
        <a:graphic>
          <a:graphicData uri="http://schemas.openxmlformats.org/presentationml/2006/ole">
            <p:oleObj spid="_x0000_s38914" name="Equation" r:id="rId3" imgW="152280" imgH="253800" progId="Equation.DSMT4">
              <p:embed/>
            </p:oleObj>
          </a:graphicData>
        </a:graphic>
      </p:graphicFrame>
      <p:graphicFrame>
        <p:nvGraphicFramePr>
          <p:cNvPr id="5" name="Object 4"/>
          <p:cNvGraphicFramePr>
            <a:graphicFrameLocks noChangeAspect="1"/>
          </p:cNvGraphicFramePr>
          <p:nvPr/>
        </p:nvGraphicFramePr>
        <p:xfrm>
          <a:off x="1643042" y="2000240"/>
          <a:ext cx="3657600" cy="609600"/>
        </p:xfrm>
        <a:graphic>
          <a:graphicData uri="http://schemas.openxmlformats.org/presentationml/2006/ole">
            <p:oleObj spid="_x0000_s38915" name="Equation" r:id="rId4" imgW="3657600" imgH="609480" progId="Equation.DSMT4">
              <p:embed/>
            </p:oleObj>
          </a:graphicData>
        </a:graphic>
      </p:graphicFrame>
      <p:graphicFrame>
        <p:nvGraphicFramePr>
          <p:cNvPr id="6" name="Object 5"/>
          <p:cNvGraphicFramePr>
            <a:graphicFrameLocks noChangeAspect="1"/>
          </p:cNvGraphicFramePr>
          <p:nvPr/>
        </p:nvGraphicFramePr>
        <p:xfrm>
          <a:off x="2285984" y="3071810"/>
          <a:ext cx="228600" cy="342900"/>
        </p:xfrm>
        <a:graphic>
          <a:graphicData uri="http://schemas.openxmlformats.org/presentationml/2006/ole">
            <p:oleObj spid="_x0000_s38916" name="Equation" r:id="rId5" imgW="228600" imgH="342720" progId="Equation.DSMT4">
              <p:embed/>
            </p:oleObj>
          </a:graphicData>
        </a:graphic>
      </p:graphicFrame>
      <p:graphicFrame>
        <p:nvGraphicFramePr>
          <p:cNvPr id="7" name="Object 6"/>
          <p:cNvGraphicFramePr>
            <a:graphicFrameLocks noChangeAspect="1"/>
          </p:cNvGraphicFramePr>
          <p:nvPr/>
        </p:nvGraphicFramePr>
        <p:xfrm>
          <a:off x="4775200" y="1911350"/>
          <a:ext cx="152400" cy="254000"/>
        </p:xfrm>
        <a:graphic>
          <a:graphicData uri="http://schemas.openxmlformats.org/presentationml/2006/ole">
            <p:oleObj spid="_x0000_s38917" name="Equation" r:id="rId6" imgW="152280" imgH="253800" progId="Equation.DSMT4">
              <p:embed/>
            </p:oleObj>
          </a:graphicData>
        </a:graphic>
      </p:graphicFrame>
      <p:graphicFrame>
        <p:nvGraphicFramePr>
          <p:cNvPr id="8" name="Object 7"/>
          <p:cNvGraphicFramePr>
            <a:graphicFrameLocks noChangeAspect="1"/>
          </p:cNvGraphicFramePr>
          <p:nvPr/>
        </p:nvGraphicFramePr>
        <p:xfrm>
          <a:off x="4071934" y="3500438"/>
          <a:ext cx="1790700" cy="342900"/>
        </p:xfrm>
        <a:graphic>
          <a:graphicData uri="http://schemas.openxmlformats.org/presentationml/2006/ole">
            <p:oleObj spid="_x0000_s38918" name="Equation" r:id="rId7" imgW="1790640" imgH="342720" progId="Equation.DSMT4">
              <p:embed/>
            </p:oleObj>
          </a:graphicData>
        </a:graphic>
      </p:graphicFrame>
      <p:graphicFrame>
        <p:nvGraphicFramePr>
          <p:cNvPr id="9" name="Object 8"/>
          <p:cNvGraphicFramePr>
            <a:graphicFrameLocks noChangeAspect="1"/>
          </p:cNvGraphicFramePr>
          <p:nvPr/>
        </p:nvGraphicFramePr>
        <p:xfrm>
          <a:off x="3071802" y="3857628"/>
          <a:ext cx="228600" cy="342900"/>
        </p:xfrm>
        <a:graphic>
          <a:graphicData uri="http://schemas.openxmlformats.org/presentationml/2006/ole">
            <p:oleObj spid="_x0000_s38919" name="Equation" r:id="rId8" imgW="228600" imgH="342720" progId="Equation.DSMT4">
              <p:embed/>
            </p:oleObj>
          </a:graphicData>
        </a:graphic>
      </p:graphicFrame>
      <p:graphicFrame>
        <p:nvGraphicFramePr>
          <p:cNvPr id="10" name="Object 9"/>
          <p:cNvGraphicFramePr>
            <a:graphicFrameLocks noChangeAspect="1"/>
          </p:cNvGraphicFramePr>
          <p:nvPr/>
        </p:nvGraphicFramePr>
        <p:xfrm>
          <a:off x="6072198" y="3786190"/>
          <a:ext cx="241300" cy="330200"/>
        </p:xfrm>
        <a:graphic>
          <a:graphicData uri="http://schemas.openxmlformats.org/presentationml/2006/ole">
            <p:oleObj spid="_x0000_s38920" name="Equation" r:id="rId9" imgW="241200" imgH="330120" progId="Equation.DSMT4">
              <p:embed/>
            </p:oleObj>
          </a:graphicData>
        </a:graphic>
      </p:graphicFrame>
      <p:graphicFrame>
        <p:nvGraphicFramePr>
          <p:cNvPr id="11" name="Object 10"/>
          <p:cNvGraphicFramePr>
            <a:graphicFrameLocks noChangeAspect="1"/>
          </p:cNvGraphicFramePr>
          <p:nvPr/>
        </p:nvGraphicFramePr>
        <p:xfrm>
          <a:off x="4775200" y="1911350"/>
          <a:ext cx="152400" cy="254000"/>
        </p:xfrm>
        <a:graphic>
          <a:graphicData uri="http://schemas.openxmlformats.org/presentationml/2006/ole">
            <p:oleObj spid="_x0000_s38921" name="Equation" r:id="rId10" imgW="152280" imgH="253800" progId="Equation.DSMT4">
              <p:embed/>
            </p:oleObj>
          </a:graphicData>
        </a:graphic>
      </p:graphicFrame>
      <p:graphicFrame>
        <p:nvGraphicFramePr>
          <p:cNvPr id="12" name="Object 11"/>
          <p:cNvGraphicFramePr>
            <a:graphicFrameLocks noChangeAspect="1"/>
          </p:cNvGraphicFramePr>
          <p:nvPr/>
        </p:nvGraphicFramePr>
        <p:xfrm>
          <a:off x="1428728" y="4214818"/>
          <a:ext cx="3492500" cy="723900"/>
        </p:xfrm>
        <a:graphic>
          <a:graphicData uri="http://schemas.openxmlformats.org/presentationml/2006/ole">
            <p:oleObj spid="_x0000_s38922" name="Equation" r:id="rId11" imgW="3492360" imgH="723600" progId="Equation.DSMT4">
              <p:embed/>
            </p:oleObj>
          </a:graphicData>
        </a:graphic>
      </p:graphicFrame>
      <p:graphicFrame>
        <p:nvGraphicFramePr>
          <p:cNvPr id="13" name="Object 12"/>
          <p:cNvGraphicFramePr>
            <a:graphicFrameLocks noChangeAspect="1"/>
          </p:cNvGraphicFramePr>
          <p:nvPr/>
        </p:nvGraphicFramePr>
        <p:xfrm>
          <a:off x="1428728" y="5357826"/>
          <a:ext cx="5537200" cy="698500"/>
        </p:xfrm>
        <a:graphic>
          <a:graphicData uri="http://schemas.openxmlformats.org/presentationml/2006/ole">
            <p:oleObj spid="_x0000_s38923" name="Equation" r:id="rId12" imgW="5537160" imgH="698400" progId="Equation.DSMT4">
              <p:embed/>
            </p:oleObj>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Cluster of proton vortices in a Neutron vortex</a:t>
            </a:r>
            <a:endParaRPr lang="en-US" sz="2400" dirty="0"/>
          </a:p>
        </p:txBody>
      </p:sp>
      <p:sp>
        <p:nvSpPr>
          <p:cNvPr id="3" name="Content Placeholder 2"/>
          <p:cNvSpPr>
            <a:spLocks noGrp="1"/>
          </p:cNvSpPr>
          <p:nvPr>
            <p:ph idx="1"/>
          </p:nvPr>
        </p:nvSpPr>
        <p:spPr>
          <a:xfrm>
            <a:off x="428596" y="1500174"/>
            <a:ext cx="8229600" cy="4525963"/>
          </a:xfrm>
        </p:spPr>
        <p:txBody>
          <a:bodyPr>
            <a:normAutofit/>
          </a:bodyPr>
          <a:lstStyle/>
          <a:p>
            <a:pPr>
              <a:buNone/>
            </a:pPr>
            <a:r>
              <a:rPr lang="en-US" sz="2000" dirty="0" smtClean="0"/>
              <a:t>Following expression for          had been found:</a:t>
            </a:r>
          </a:p>
          <a:p>
            <a:pPr>
              <a:buNone/>
            </a:pPr>
            <a:endParaRPr lang="en-US" sz="2000" dirty="0" smtClean="0"/>
          </a:p>
          <a:p>
            <a:pPr>
              <a:buNone/>
            </a:pPr>
            <a:endParaRPr lang="en-US" sz="2000" dirty="0" smtClean="0"/>
          </a:p>
          <a:p>
            <a:pPr>
              <a:buNone/>
            </a:pPr>
            <a:r>
              <a:rPr lang="en-US" sz="2000" dirty="0" smtClean="0"/>
              <a:t>where         </a:t>
            </a:r>
            <a:r>
              <a:rPr lang="en-US" sz="2000" dirty="0" err="1" smtClean="0"/>
              <a:t>i</a:t>
            </a:r>
            <a:r>
              <a:rPr lang="en-US" sz="2000" dirty="0" smtClean="0"/>
              <a:t> s critical field for the formation of proton vortex. From </a:t>
            </a:r>
          </a:p>
          <a:p>
            <a:pPr>
              <a:buNone/>
            </a:pPr>
            <a:endParaRPr lang="en-US" sz="2000" dirty="0" smtClean="0"/>
          </a:p>
          <a:p>
            <a:pPr>
              <a:buNone/>
            </a:pPr>
            <a:endParaRPr lang="en-US" sz="2000" dirty="0" smtClean="0"/>
          </a:p>
          <a:p>
            <a:pPr>
              <a:buNone/>
            </a:pPr>
            <a:endParaRPr lang="en-US" sz="2000" dirty="0" smtClean="0"/>
          </a:p>
          <a:p>
            <a:pPr>
              <a:buNone/>
            </a:pPr>
            <a:r>
              <a:rPr lang="en-US" sz="2000" dirty="0" smtClean="0"/>
              <a:t>Average induction       of a neutron  vortex:</a:t>
            </a:r>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smtClean="0"/>
          </a:p>
          <a:p>
            <a:pPr>
              <a:buNone/>
            </a:pPr>
            <a:endParaRPr lang="en-US" sz="2000" dirty="0"/>
          </a:p>
        </p:txBody>
      </p:sp>
      <p:graphicFrame>
        <p:nvGraphicFramePr>
          <p:cNvPr id="4" name="Object 3"/>
          <p:cNvGraphicFramePr>
            <a:graphicFrameLocks noChangeAspect="1"/>
          </p:cNvGraphicFramePr>
          <p:nvPr/>
        </p:nvGraphicFramePr>
        <p:xfrm>
          <a:off x="4775200" y="1911350"/>
          <a:ext cx="152400" cy="254000"/>
        </p:xfrm>
        <a:graphic>
          <a:graphicData uri="http://schemas.openxmlformats.org/presentationml/2006/ole">
            <p:oleObj spid="_x0000_s39938" name="Equation" r:id="rId3" imgW="152280" imgH="253800" progId="Equation.DSMT4">
              <p:embed/>
            </p:oleObj>
          </a:graphicData>
        </a:graphic>
      </p:graphicFrame>
      <p:graphicFrame>
        <p:nvGraphicFramePr>
          <p:cNvPr id="5" name="Object 4"/>
          <p:cNvGraphicFramePr>
            <a:graphicFrameLocks noChangeAspect="1"/>
          </p:cNvGraphicFramePr>
          <p:nvPr/>
        </p:nvGraphicFramePr>
        <p:xfrm>
          <a:off x="3214678" y="1500174"/>
          <a:ext cx="357190" cy="461963"/>
        </p:xfrm>
        <a:graphic>
          <a:graphicData uri="http://schemas.openxmlformats.org/presentationml/2006/ole">
            <p:oleObj spid="_x0000_s39939" name="Equation" r:id="rId4" imgW="228600" imgH="342720" progId="Equation.DSMT4">
              <p:embed/>
            </p:oleObj>
          </a:graphicData>
        </a:graphic>
      </p:graphicFrame>
      <p:graphicFrame>
        <p:nvGraphicFramePr>
          <p:cNvPr id="6" name="Object 5"/>
          <p:cNvGraphicFramePr>
            <a:graphicFrameLocks noChangeAspect="1"/>
          </p:cNvGraphicFramePr>
          <p:nvPr/>
        </p:nvGraphicFramePr>
        <p:xfrm>
          <a:off x="4775200" y="1911350"/>
          <a:ext cx="152400" cy="254000"/>
        </p:xfrm>
        <a:graphic>
          <a:graphicData uri="http://schemas.openxmlformats.org/presentationml/2006/ole">
            <p:oleObj spid="_x0000_s39940" name="Equation" r:id="rId5" imgW="152280" imgH="253800" progId="Equation.DSMT4">
              <p:embed/>
            </p:oleObj>
          </a:graphicData>
        </a:graphic>
      </p:graphicFrame>
      <p:graphicFrame>
        <p:nvGraphicFramePr>
          <p:cNvPr id="7" name="Object 6"/>
          <p:cNvGraphicFramePr>
            <a:graphicFrameLocks noChangeAspect="1"/>
          </p:cNvGraphicFramePr>
          <p:nvPr/>
        </p:nvGraphicFramePr>
        <p:xfrm>
          <a:off x="1142976" y="1928802"/>
          <a:ext cx="3429000" cy="711200"/>
        </p:xfrm>
        <a:graphic>
          <a:graphicData uri="http://schemas.openxmlformats.org/presentationml/2006/ole">
            <p:oleObj spid="_x0000_s39941" name="Equation" r:id="rId6" imgW="3429000" imgH="711000" progId="Equation.DSMT4">
              <p:embed/>
            </p:oleObj>
          </a:graphicData>
        </a:graphic>
      </p:graphicFrame>
      <p:graphicFrame>
        <p:nvGraphicFramePr>
          <p:cNvPr id="9" name="Object 8"/>
          <p:cNvGraphicFramePr>
            <a:graphicFrameLocks noChangeAspect="1"/>
          </p:cNvGraphicFramePr>
          <p:nvPr/>
        </p:nvGraphicFramePr>
        <p:xfrm>
          <a:off x="1214414" y="2643182"/>
          <a:ext cx="342900" cy="330200"/>
        </p:xfrm>
        <a:graphic>
          <a:graphicData uri="http://schemas.openxmlformats.org/presentationml/2006/ole">
            <p:oleObj spid="_x0000_s39943" name="Equation" r:id="rId7" imgW="342720" imgH="330120" progId="Equation.DSMT4">
              <p:embed/>
            </p:oleObj>
          </a:graphicData>
        </a:graphic>
      </p:graphicFrame>
      <p:graphicFrame>
        <p:nvGraphicFramePr>
          <p:cNvPr id="10" name="Object 9"/>
          <p:cNvGraphicFramePr>
            <a:graphicFrameLocks noChangeAspect="1"/>
          </p:cNvGraphicFramePr>
          <p:nvPr/>
        </p:nvGraphicFramePr>
        <p:xfrm>
          <a:off x="7429520" y="2643182"/>
          <a:ext cx="1155700" cy="355600"/>
        </p:xfrm>
        <a:graphic>
          <a:graphicData uri="http://schemas.openxmlformats.org/presentationml/2006/ole">
            <p:oleObj spid="_x0000_s39944" name="Equation" r:id="rId8" imgW="1155600" imgH="355320" progId="Equation.DSMT4">
              <p:embed/>
            </p:oleObj>
          </a:graphicData>
        </a:graphic>
      </p:graphicFrame>
      <p:graphicFrame>
        <p:nvGraphicFramePr>
          <p:cNvPr id="11" name="Object 10"/>
          <p:cNvGraphicFramePr>
            <a:graphicFrameLocks noChangeAspect="1"/>
          </p:cNvGraphicFramePr>
          <p:nvPr/>
        </p:nvGraphicFramePr>
        <p:xfrm>
          <a:off x="1214413" y="3000372"/>
          <a:ext cx="1482915" cy="928694"/>
        </p:xfrm>
        <a:graphic>
          <a:graphicData uri="http://schemas.openxmlformats.org/presentationml/2006/ole">
            <p:oleObj spid="_x0000_s39945" name="Equation" r:id="rId9" imgW="1257120" imgH="787320" progId="Equation.DSMT4">
              <p:embed/>
            </p:oleObj>
          </a:graphicData>
        </a:graphic>
      </p:graphicFrame>
      <p:graphicFrame>
        <p:nvGraphicFramePr>
          <p:cNvPr id="12" name="Object 11"/>
          <p:cNvGraphicFramePr>
            <a:graphicFrameLocks noChangeAspect="1"/>
          </p:cNvGraphicFramePr>
          <p:nvPr/>
        </p:nvGraphicFramePr>
        <p:xfrm>
          <a:off x="2428860" y="4071942"/>
          <a:ext cx="215900" cy="254000"/>
        </p:xfrm>
        <a:graphic>
          <a:graphicData uri="http://schemas.openxmlformats.org/presentationml/2006/ole">
            <p:oleObj spid="_x0000_s39946" name="Equation" r:id="rId10" imgW="215640" imgH="253800" progId="Equation.DSMT4">
              <p:embed/>
            </p:oleObj>
          </a:graphicData>
        </a:graphic>
      </p:graphicFrame>
      <p:graphicFrame>
        <p:nvGraphicFramePr>
          <p:cNvPr id="13" name="Object 12"/>
          <p:cNvGraphicFramePr>
            <a:graphicFrameLocks noChangeAspect="1"/>
          </p:cNvGraphicFramePr>
          <p:nvPr/>
        </p:nvGraphicFramePr>
        <p:xfrm>
          <a:off x="4775200" y="1911350"/>
          <a:ext cx="152400" cy="254000"/>
        </p:xfrm>
        <a:graphic>
          <a:graphicData uri="http://schemas.openxmlformats.org/presentationml/2006/ole">
            <p:oleObj spid="_x0000_s39947" name="Equation" r:id="rId11" imgW="152280" imgH="253800" progId="Equation.DSMT4">
              <p:embed/>
            </p:oleObj>
          </a:graphicData>
        </a:graphic>
      </p:graphicFrame>
      <p:graphicFrame>
        <p:nvGraphicFramePr>
          <p:cNvPr id="14" name="Object 13"/>
          <p:cNvGraphicFramePr>
            <a:graphicFrameLocks noChangeAspect="1"/>
          </p:cNvGraphicFramePr>
          <p:nvPr/>
        </p:nvGraphicFramePr>
        <p:xfrm>
          <a:off x="4641850" y="1911350"/>
          <a:ext cx="419100" cy="254000"/>
        </p:xfrm>
        <a:graphic>
          <a:graphicData uri="http://schemas.openxmlformats.org/presentationml/2006/ole">
            <p:oleObj spid="_x0000_s39948" name="Equation" r:id="rId12" imgW="419040" imgH="253800" progId="Equation.DSMT4">
              <p:embed/>
            </p:oleObj>
          </a:graphicData>
        </a:graphic>
      </p:graphicFrame>
      <p:graphicFrame>
        <p:nvGraphicFramePr>
          <p:cNvPr id="15" name="Object 14"/>
          <p:cNvGraphicFramePr>
            <a:graphicFrameLocks noChangeAspect="1"/>
          </p:cNvGraphicFramePr>
          <p:nvPr/>
        </p:nvGraphicFramePr>
        <p:xfrm>
          <a:off x="700088" y="4572000"/>
          <a:ext cx="4572000" cy="736600"/>
        </p:xfrm>
        <a:graphic>
          <a:graphicData uri="http://schemas.openxmlformats.org/presentationml/2006/ole">
            <p:oleObj spid="_x0000_s39949" name="Equation" r:id="rId13" imgW="4572000" imgH="736560" progId="Equation.DSMT4">
              <p:embed/>
            </p:oleObj>
          </a:graphicData>
        </a:graphic>
      </p:graphicFrame>
      <p:graphicFrame>
        <p:nvGraphicFramePr>
          <p:cNvPr id="16" name="Object 15"/>
          <p:cNvGraphicFramePr>
            <a:graphicFrameLocks noChangeAspect="1"/>
          </p:cNvGraphicFramePr>
          <p:nvPr/>
        </p:nvGraphicFramePr>
        <p:xfrm>
          <a:off x="4775200" y="1911350"/>
          <a:ext cx="152400" cy="254000"/>
        </p:xfrm>
        <a:graphic>
          <a:graphicData uri="http://schemas.openxmlformats.org/presentationml/2006/ole">
            <p:oleObj spid="_x0000_s39950" name="Equation" r:id="rId14" imgW="152280" imgH="253800" progId="Equation.DSMT4">
              <p:embed/>
            </p:oleObj>
          </a:graphicData>
        </a:graphic>
      </p:graphicFrame>
      <p:graphicFrame>
        <p:nvGraphicFramePr>
          <p:cNvPr id="17" name="Object 16"/>
          <p:cNvGraphicFramePr>
            <a:graphicFrameLocks noChangeAspect="1"/>
          </p:cNvGraphicFramePr>
          <p:nvPr/>
        </p:nvGraphicFramePr>
        <p:xfrm>
          <a:off x="1071538" y="5500702"/>
          <a:ext cx="6769100" cy="342900"/>
        </p:xfrm>
        <a:graphic>
          <a:graphicData uri="http://schemas.openxmlformats.org/presentationml/2006/ole">
            <p:oleObj spid="_x0000_s39951" name="Equation" r:id="rId15" imgW="6769080" imgH="342720" progId="Equation.DSMT4">
              <p:embed/>
            </p:oleObj>
          </a:graphicData>
        </a:graphic>
      </p:graphicFrame>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Mean magnetic induction and magnetic moment  of star</a:t>
            </a:r>
            <a:endParaRPr lang="en-US" sz="2400" dirty="0"/>
          </a:p>
        </p:txBody>
      </p:sp>
      <p:sp>
        <p:nvSpPr>
          <p:cNvPr id="3" name="Content Placeholder 2"/>
          <p:cNvSpPr>
            <a:spLocks noGrp="1"/>
          </p:cNvSpPr>
          <p:nvPr>
            <p:ph idx="1"/>
          </p:nvPr>
        </p:nvSpPr>
        <p:spPr/>
        <p:txBody>
          <a:bodyPr>
            <a:normAutofit/>
          </a:bodyPr>
          <a:lstStyle/>
          <a:p>
            <a:pPr>
              <a:buNone/>
            </a:pPr>
            <a:r>
              <a:rPr lang="en-US" sz="2000" dirty="0" smtClean="0"/>
              <a:t>Magnetic moment</a:t>
            </a:r>
          </a:p>
          <a:p>
            <a:pPr>
              <a:buNone/>
            </a:pPr>
            <a:endParaRPr lang="en-US" sz="2000" dirty="0" smtClean="0"/>
          </a:p>
          <a:p>
            <a:pPr>
              <a:buNone/>
            </a:pPr>
            <a:endParaRPr lang="en-US" sz="2000" dirty="0" smtClean="0"/>
          </a:p>
          <a:p>
            <a:pPr>
              <a:buNone/>
            </a:pPr>
            <a:r>
              <a:rPr lang="en-US" sz="2000" dirty="0" smtClean="0"/>
              <a:t>Coefficient           appears because magnetization of a </a:t>
            </a:r>
            <a:r>
              <a:rPr lang="en-US" sz="2000" dirty="0" err="1" smtClean="0"/>
              <a:t>uniformally</a:t>
            </a:r>
            <a:r>
              <a:rPr lang="en-US" sz="2000" dirty="0" smtClean="0"/>
              <a:t>  magnetized</a:t>
            </a:r>
          </a:p>
          <a:p>
            <a:pPr>
              <a:buNone/>
            </a:pPr>
            <a:r>
              <a:rPr lang="en-US" sz="2000" dirty="0" smtClean="0"/>
              <a:t>sphere is                       Substituting usual values                        and</a:t>
            </a:r>
          </a:p>
          <a:p>
            <a:pPr>
              <a:buNone/>
            </a:pPr>
            <a:r>
              <a:rPr lang="en-US" sz="2000" dirty="0" smtClean="0"/>
              <a:t> we obtain                    in a neutron star . The magnetic moments are of the</a:t>
            </a:r>
          </a:p>
          <a:p>
            <a:pPr>
              <a:buNone/>
            </a:pPr>
            <a:r>
              <a:rPr lang="en-US" sz="2000" dirty="0" smtClean="0"/>
              <a:t> order of  </a:t>
            </a:r>
            <a:endParaRPr lang="en-US" sz="2000" dirty="0"/>
          </a:p>
        </p:txBody>
      </p:sp>
      <p:graphicFrame>
        <p:nvGraphicFramePr>
          <p:cNvPr id="4" name="Object 3"/>
          <p:cNvGraphicFramePr>
            <a:graphicFrameLocks noChangeAspect="1"/>
          </p:cNvGraphicFramePr>
          <p:nvPr/>
        </p:nvGraphicFramePr>
        <p:xfrm>
          <a:off x="2571736" y="1714488"/>
          <a:ext cx="304800" cy="214314"/>
        </p:xfrm>
        <a:graphic>
          <a:graphicData uri="http://schemas.openxmlformats.org/presentationml/2006/ole">
            <p:oleObj spid="_x0000_s40962" name="Equation" r:id="rId3" imgW="304560" imgH="228600" progId="Equation.DSMT4">
              <p:embed/>
            </p:oleObj>
          </a:graphicData>
        </a:graphic>
      </p:graphicFrame>
      <p:graphicFrame>
        <p:nvGraphicFramePr>
          <p:cNvPr id="5" name="Object 4"/>
          <p:cNvGraphicFramePr>
            <a:graphicFrameLocks noChangeAspect="1"/>
          </p:cNvGraphicFramePr>
          <p:nvPr/>
        </p:nvGraphicFramePr>
        <p:xfrm>
          <a:off x="3571868" y="1571612"/>
          <a:ext cx="3467305" cy="823914"/>
        </p:xfrm>
        <a:graphic>
          <a:graphicData uri="http://schemas.openxmlformats.org/presentationml/2006/ole">
            <p:oleObj spid="_x0000_s40963" name="Equation" r:id="rId4" imgW="2565360" imgH="609480" progId="Equation.DSMT4">
              <p:embed/>
            </p:oleObj>
          </a:graphicData>
        </a:graphic>
      </p:graphicFrame>
      <p:graphicFrame>
        <p:nvGraphicFramePr>
          <p:cNvPr id="6" name="Object 5"/>
          <p:cNvGraphicFramePr>
            <a:graphicFrameLocks noChangeAspect="1"/>
          </p:cNvGraphicFramePr>
          <p:nvPr/>
        </p:nvGraphicFramePr>
        <p:xfrm>
          <a:off x="1714480" y="2714620"/>
          <a:ext cx="596900" cy="254000"/>
        </p:xfrm>
        <a:graphic>
          <a:graphicData uri="http://schemas.openxmlformats.org/presentationml/2006/ole">
            <p:oleObj spid="_x0000_s40964" name="Equation" r:id="rId5" imgW="596880" imgH="253800" progId="Equation.DSMT4">
              <p:embed/>
            </p:oleObj>
          </a:graphicData>
        </a:graphic>
      </p:graphicFrame>
      <p:graphicFrame>
        <p:nvGraphicFramePr>
          <p:cNvPr id="7" name="Object 6"/>
          <p:cNvGraphicFramePr>
            <a:graphicFrameLocks noChangeAspect="1"/>
          </p:cNvGraphicFramePr>
          <p:nvPr/>
        </p:nvGraphicFramePr>
        <p:xfrm>
          <a:off x="1500166" y="3143248"/>
          <a:ext cx="1244600" cy="317500"/>
        </p:xfrm>
        <a:graphic>
          <a:graphicData uri="http://schemas.openxmlformats.org/presentationml/2006/ole">
            <p:oleObj spid="_x0000_s40965" name="Equation" r:id="rId6" imgW="1244520" imgH="317160" progId="Equation.DSMT4">
              <p:embed/>
            </p:oleObj>
          </a:graphicData>
        </a:graphic>
      </p:graphicFrame>
      <p:graphicFrame>
        <p:nvGraphicFramePr>
          <p:cNvPr id="8" name="Object 7"/>
          <p:cNvGraphicFramePr>
            <a:graphicFrameLocks noChangeAspect="1"/>
          </p:cNvGraphicFramePr>
          <p:nvPr/>
        </p:nvGraphicFramePr>
        <p:xfrm>
          <a:off x="4775200" y="1911350"/>
          <a:ext cx="152400" cy="254000"/>
        </p:xfrm>
        <a:graphic>
          <a:graphicData uri="http://schemas.openxmlformats.org/presentationml/2006/ole">
            <p:oleObj spid="_x0000_s40966" name="Equation" r:id="rId7" imgW="152280" imgH="253800" progId="Equation.DSMT4">
              <p:embed/>
            </p:oleObj>
          </a:graphicData>
        </a:graphic>
      </p:graphicFrame>
      <p:graphicFrame>
        <p:nvGraphicFramePr>
          <p:cNvPr id="9" name="Object 8"/>
          <p:cNvGraphicFramePr>
            <a:graphicFrameLocks noChangeAspect="1"/>
          </p:cNvGraphicFramePr>
          <p:nvPr/>
        </p:nvGraphicFramePr>
        <p:xfrm>
          <a:off x="5429256" y="3143248"/>
          <a:ext cx="1206500" cy="342900"/>
        </p:xfrm>
        <a:graphic>
          <a:graphicData uri="http://schemas.openxmlformats.org/presentationml/2006/ole">
            <p:oleObj spid="_x0000_s40967" name="Equation" r:id="rId8" imgW="1206360" imgH="342720" progId="Equation.DSMT4">
              <p:embed/>
            </p:oleObj>
          </a:graphicData>
        </a:graphic>
      </p:graphicFrame>
      <p:graphicFrame>
        <p:nvGraphicFramePr>
          <p:cNvPr id="10" name="Object 9"/>
          <p:cNvGraphicFramePr>
            <a:graphicFrameLocks noChangeAspect="1"/>
          </p:cNvGraphicFramePr>
          <p:nvPr/>
        </p:nvGraphicFramePr>
        <p:xfrm>
          <a:off x="4775200" y="1911350"/>
          <a:ext cx="152400" cy="254000"/>
        </p:xfrm>
        <a:graphic>
          <a:graphicData uri="http://schemas.openxmlformats.org/presentationml/2006/ole">
            <p:oleObj spid="_x0000_s40968" name="Equation" r:id="rId9" imgW="152280" imgH="253800" progId="Equation.DSMT4">
              <p:embed/>
            </p:oleObj>
          </a:graphicData>
        </a:graphic>
      </p:graphicFrame>
      <p:graphicFrame>
        <p:nvGraphicFramePr>
          <p:cNvPr id="11" name="Object 10"/>
          <p:cNvGraphicFramePr>
            <a:graphicFrameLocks noChangeAspect="1"/>
          </p:cNvGraphicFramePr>
          <p:nvPr/>
        </p:nvGraphicFramePr>
        <p:xfrm>
          <a:off x="7215206" y="3143248"/>
          <a:ext cx="1143000" cy="266700"/>
        </p:xfrm>
        <a:graphic>
          <a:graphicData uri="http://schemas.openxmlformats.org/presentationml/2006/ole">
            <p:oleObj spid="_x0000_s40969" name="Equation" r:id="rId10" imgW="1143000" imgH="266400" progId="Equation.DSMT4">
              <p:embed/>
            </p:oleObj>
          </a:graphicData>
        </a:graphic>
      </p:graphicFrame>
      <p:graphicFrame>
        <p:nvGraphicFramePr>
          <p:cNvPr id="12" name="Object 11"/>
          <p:cNvGraphicFramePr>
            <a:graphicFrameLocks noChangeAspect="1"/>
          </p:cNvGraphicFramePr>
          <p:nvPr/>
        </p:nvGraphicFramePr>
        <p:xfrm>
          <a:off x="1714480" y="3500438"/>
          <a:ext cx="1003300" cy="266700"/>
        </p:xfrm>
        <a:graphic>
          <a:graphicData uri="http://schemas.openxmlformats.org/presentationml/2006/ole">
            <p:oleObj spid="_x0000_s40970" name="Equation" r:id="rId11" imgW="1002960" imgH="266400" progId="Equation.DSMT4">
              <p:embed/>
            </p:oleObj>
          </a:graphicData>
        </a:graphic>
      </p:graphicFrame>
      <p:graphicFrame>
        <p:nvGraphicFramePr>
          <p:cNvPr id="13" name="Object 12"/>
          <p:cNvGraphicFramePr>
            <a:graphicFrameLocks noChangeAspect="1"/>
          </p:cNvGraphicFramePr>
          <p:nvPr/>
        </p:nvGraphicFramePr>
        <p:xfrm>
          <a:off x="1643042" y="3857628"/>
          <a:ext cx="1638300" cy="266700"/>
        </p:xfrm>
        <a:graphic>
          <a:graphicData uri="http://schemas.openxmlformats.org/presentationml/2006/ole">
            <p:oleObj spid="_x0000_s40971" name="Equation" r:id="rId12" imgW="1638000" imgH="266400" progId="Equation.DSMT4">
              <p:embed/>
            </p:oleObj>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Superfluid Core Rotation inPulsars. I Vortex Cluster Dynamics.  A.D. Sedrakian, D.M. Sedrakian, Ap. J. 447, 305, 1995.</a:t>
            </a:r>
            <a:endParaRPr lang="en-US" sz="2400" dirty="0"/>
          </a:p>
        </p:txBody>
      </p:sp>
      <p:sp>
        <p:nvSpPr>
          <p:cNvPr id="3" name="Content Placeholder 2"/>
          <p:cNvSpPr>
            <a:spLocks noGrp="1"/>
          </p:cNvSpPr>
          <p:nvPr>
            <p:ph idx="1"/>
          </p:nvPr>
        </p:nvSpPr>
        <p:spPr/>
        <p:txBody>
          <a:bodyPr>
            <a:normAutofit/>
          </a:bodyPr>
          <a:lstStyle/>
          <a:p>
            <a:pPr>
              <a:buNone/>
            </a:pPr>
            <a:r>
              <a:rPr lang="en-US" sz="2000" dirty="0" smtClean="0"/>
              <a:t>Magnetohydrodynamic theory for rotating neutron-proton superfluid mixture in neutron star cores is formulated. Theory incorporates effects of energy dissipation and mutual friction. Equation of motion of uncoupled neutron and proton vortices  in the bulk and boundaries of superfluid core are derived. As a result of entraimant of proton supercurrents by superfluid neutron vortex circulation, rotation induced supercurrents and magnetic fields are generated. Magnetic field enters the vicinity of each vortex line by forming  triangular two-dimensional lattice (vortex cluster) confined around neutron vortex line within macroscopic length scale 10-5 cm. Net number of proton vortex lines in cluster is 1012-1013, producing mean induction 1014 G. Acissymmetric magnetic field induction averaged over coreis of the order 1011-1012 G. Generated component  of neutron star magnetic field, in contrast to a possible magnetic field is indipendent of  its magnetic history prior to the nucleation superconducting phase.  </a:t>
            </a:r>
            <a:endParaRPr lang="en-US" sz="20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400" dirty="0" smtClean="0"/>
              <a:t>Superfluid Core Rotation inPulsars.I I Postjump Relaxation.      A.D. Sedrakian, D.M. Sedrakian, J.M. Cordes, Y. terzian Ap. J. 447, 324, 1995.</a:t>
            </a:r>
            <a:endParaRPr lang="en-US" sz="2400" dirty="0"/>
          </a:p>
        </p:txBody>
      </p:sp>
      <p:sp>
        <p:nvSpPr>
          <p:cNvPr id="3" name="Content Placeholder 2"/>
          <p:cNvSpPr>
            <a:spLocks noGrp="1"/>
          </p:cNvSpPr>
          <p:nvPr>
            <p:ph idx="1"/>
          </p:nvPr>
        </p:nvSpPr>
        <p:spPr/>
        <p:txBody>
          <a:bodyPr>
            <a:normAutofit/>
          </a:bodyPr>
          <a:lstStyle/>
          <a:p>
            <a:pPr>
              <a:buNone/>
            </a:pPr>
            <a:r>
              <a:rPr lang="en-US" sz="2000" dirty="0" smtClean="0"/>
              <a:t>Theory of nonstationary dynamics of neutron superfluid core rotation, based on the dynamics of proton vortex clusters is presented. Exact solutions describing  the postjump relaxation of the superfluid component of the star are given with allowance for the spatial dependence of viscous friction. In this theory the core is coupled on timescales of hours to years, rather  than few seconds coupling times in models where vortex clusters are ignored. The postjump relaxation of vela pulsar can be understood in terms of dynamics of the superfluid core. It is predicted  that millisecond pulsars will not showtiming irregularities on timescales larger than a few days. </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Superfluidity of nuclear matter</a:t>
            </a:r>
            <a:endParaRPr lang="en-US" sz="2400" dirty="0"/>
          </a:p>
        </p:txBody>
      </p:sp>
      <p:sp>
        <p:nvSpPr>
          <p:cNvPr id="3" name="Content Placeholder 2"/>
          <p:cNvSpPr>
            <a:spLocks noGrp="1"/>
          </p:cNvSpPr>
          <p:nvPr>
            <p:ph idx="1"/>
          </p:nvPr>
        </p:nvSpPr>
        <p:spPr/>
        <p:txBody>
          <a:bodyPr>
            <a:normAutofit lnSpcReduction="10000"/>
          </a:bodyPr>
          <a:lstStyle/>
          <a:p>
            <a:pPr>
              <a:buNone/>
            </a:pPr>
            <a:r>
              <a:rPr lang="en-US" sz="2000" dirty="0" smtClean="0"/>
              <a:t>A new stage in the investigation of the internal structure of neutron stars and atomic nuclei began with the advent of the microscopic theory of the superconductivity:</a:t>
            </a:r>
          </a:p>
          <a:p>
            <a:pPr>
              <a:buNone/>
            </a:pPr>
            <a:r>
              <a:rPr lang="en-US" sz="2000" dirty="0" smtClean="0"/>
              <a:t> J. Bardeen, L.N. Cooper, J.R. Schrieffer, Phys. Rev., 108, 1175, 1957.</a:t>
            </a:r>
          </a:p>
          <a:p>
            <a:pPr marL="457200" indent="-457200">
              <a:buNone/>
            </a:pPr>
            <a:r>
              <a:rPr lang="en-US" sz="2000" dirty="0" smtClean="0"/>
              <a:t>A. Bohr, B. Mottelson, D.Pines  considered superfluid states in atomic nuclei:</a:t>
            </a:r>
          </a:p>
          <a:p>
            <a:pPr marL="457200" indent="-457200">
              <a:buAutoNum type="alphaUcPeriod"/>
            </a:pPr>
            <a:r>
              <a:rPr lang="en-US" sz="2000" dirty="0" smtClean="0"/>
              <a:t>Bohr</a:t>
            </a:r>
            <a:r>
              <a:rPr lang="en-US" sz="2000" dirty="0" smtClean="0"/>
              <a:t>, B. Mottelson, </a:t>
            </a:r>
            <a:r>
              <a:rPr lang="en-US" sz="2000" dirty="0" smtClean="0"/>
              <a:t>D.Pines, </a:t>
            </a:r>
            <a:r>
              <a:rPr lang="en-US" sz="2000" dirty="0" smtClean="0"/>
              <a:t>Phys. Rev., </a:t>
            </a:r>
            <a:r>
              <a:rPr lang="en-US" sz="2000" dirty="0" smtClean="0"/>
              <a:t>110, 936, 1958.</a:t>
            </a:r>
          </a:p>
          <a:p>
            <a:pPr marL="457200" indent="-457200">
              <a:buNone/>
            </a:pPr>
            <a:r>
              <a:rPr lang="en-US" sz="2000" dirty="0" smtClean="0"/>
              <a:t>The basic methods of </a:t>
            </a:r>
            <a:r>
              <a:rPr lang="en-US" sz="2000" dirty="0" smtClean="0"/>
              <a:t>the microscopic theory of the </a:t>
            </a:r>
            <a:r>
              <a:rPr lang="en-US" sz="2000" dirty="0" smtClean="0"/>
              <a:t>superconductivity were then used to analyze the internal structure of neutron stars. A.B. Migdal Investigated  equation of state of the neutron fluid and was led to possibilityof superfluidity in neutron stars  V.L  Ginzburg  D.A. Kirzhnits used analogy withrotating He II to suggest possibility of configuration of neutron lines in a rotating  neutron superfluid. They estimated also the neutron energy gap in the one S zero state was of the order of a few  MeV </a:t>
            </a:r>
          </a:p>
          <a:p>
            <a:pPr marL="457200" indent="-457200">
              <a:buNone/>
            </a:pPr>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Time-dependent GL equations</a:t>
            </a:r>
            <a:endParaRPr lang="en-US" sz="2400" dirty="0"/>
          </a:p>
        </p:txBody>
      </p:sp>
      <p:sp>
        <p:nvSpPr>
          <p:cNvPr id="3" name="Content Placeholder 2"/>
          <p:cNvSpPr>
            <a:spLocks noGrp="1"/>
          </p:cNvSpPr>
          <p:nvPr>
            <p:ph idx="1"/>
          </p:nvPr>
        </p:nvSpPr>
        <p:spPr/>
        <p:txBody>
          <a:bodyPr>
            <a:normAutofit/>
          </a:bodyPr>
          <a:lstStyle/>
          <a:p>
            <a:pPr>
              <a:buNone/>
            </a:pPr>
            <a:r>
              <a:rPr lang="en-US" sz="2000" dirty="0" smtClean="0"/>
              <a:t>Time-dependent GL equations for proton condensate:</a:t>
            </a:r>
          </a:p>
          <a:p>
            <a:pPr>
              <a:buNone/>
            </a:pPr>
            <a:endParaRPr lang="en-US" sz="2000" dirty="0"/>
          </a:p>
        </p:txBody>
      </p:sp>
      <p:graphicFrame>
        <p:nvGraphicFramePr>
          <p:cNvPr id="4" name="Object 3"/>
          <p:cNvGraphicFramePr>
            <a:graphicFrameLocks noChangeAspect="1"/>
          </p:cNvGraphicFramePr>
          <p:nvPr/>
        </p:nvGraphicFramePr>
        <p:xfrm>
          <a:off x="571472" y="2000240"/>
          <a:ext cx="7893088" cy="1500198"/>
        </p:xfrm>
        <a:graphic>
          <a:graphicData uri="http://schemas.openxmlformats.org/presentationml/2006/ole">
            <p:oleObj spid="_x0000_s41986" name="Equation" r:id="rId3" imgW="5879880" imgH="1117440" progId="Equation.DSMT4">
              <p:embed/>
            </p:oleObj>
          </a:graphicData>
        </a:graphic>
      </p:graphicFrame>
      <p:graphicFrame>
        <p:nvGraphicFramePr>
          <p:cNvPr id="5" name="Object 4"/>
          <p:cNvGraphicFramePr>
            <a:graphicFrameLocks noChangeAspect="1"/>
          </p:cNvGraphicFramePr>
          <p:nvPr/>
        </p:nvGraphicFramePr>
        <p:xfrm>
          <a:off x="4394200" y="1905000"/>
          <a:ext cx="914400" cy="268288"/>
        </p:xfrm>
        <a:graphic>
          <a:graphicData uri="http://schemas.openxmlformats.org/presentationml/2006/ole">
            <p:oleObj spid="_x0000_s41987" name="Equation" r:id="rId4" imgW="152280" imgH="253800" progId="Equation.DSMT4">
              <p:embed/>
            </p:oleObj>
          </a:graphicData>
        </a:graphic>
      </p:graphicFrame>
      <p:graphicFrame>
        <p:nvGraphicFramePr>
          <p:cNvPr id="6" name="Object 5"/>
          <p:cNvGraphicFramePr>
            <a:graphicFrameLocks noChangeAspect="1"/>
          </p:cNvGraphicFramePr>
          <p:nvPr/>
        </p:nvGraphicFramePr>
        <p:xfrm>
          <a:off x="1285852" y="3500438"/>
          <a:ext cx="4748506" cy="717552"/>
        </p:xfrm>
        <a:graphic>
          <a:graphicData uri="http://schemas.openxmlformats.org/presentationml/2006/ole">
            <p:oleObj spid="_x0000_s41988" name="Equation" r:id="rId5" imgW="2857320" imgH="431640" progId="Equation.DSMT4">
              <p:embed/>
            </p:oleObj>
          </a:graphicData>
        </a:graphic>
      </p:graphicFrame>
      <p:graphicFrame>
        <p:nvGraphicFramePr>
          <p:cNvPr id="7" name="Object 6"/>
          <p:cNvGraphicFramePr>
            <a:graphicFrameLocks noChangeAspect="1"/>
          </p:cNvGraphicFramePr>
          <p:nvPr/>
        </p:nvGraphicFramePr>
        <p:xfrm>
          <a:off x="1643042" y="4357694"/>
          <a:ext cx="1613419" cy="755652"/>
        </p:xfrm>
        <a:graphic>
          <a:graphicData uri="http://schemas.openxmlformats.org/presentationml/2006/ole">
            <p:oleObj spid="_x0000_s41989" name="Equation" r:id="rId6" imgW="1002960" imgH="469800" progId="Equation.DSMT4">
              <p:embed/>
            </p:oleObj>
          </a:graphicData>
        </a:graphic>
      </p:graphicFrame>
      <p:graphicFrame>
        <p:nvGraphicFramePr>
          <p:cNvPr id="8" name="Object 7"/>
          <p:cNvGraphicFramePr>
            <a:graphicFrameLocks noChangeAspect="1"/>
          </p:cNvGraphicFramePr>
          <p:nvPr/>
        </p:nvGraphicFramePr>
        <p:xfrm>
          <a:off x="4214810" y="4214818"/>
          <a:ext cx="2424810" cy="785818"/>
        </p:xfrm>
        <a:graphic>
          <a:graphicData uri="http://schemas.openxmlformats.org/presentationml/2006/ole">
            <p:oleObj spid="_x0000_s41990" name="Equation" r:id="rId7" imgW="1371600" imgH="444240" progId="Equation.DSMT4">
              <p:embed/>
            </p:oleObj>
          </a:graphicData>
        </a:graphic>
      </p:graphicFrame>
      <p:sp>
        <p:nvSpPr>
          <p:cNvPr id="41992"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41991" name="Object 7"/>
          <p:cNvGraphicFramePr>
            <a:graphicFrameLocks noChangeAspect="1"/>
          </p:cNvGraphicFramePr>
          <p:nvPr/>
        </p:nvGraphicFramePr>
        <p:xfrm>
          <a:off x="2714611" y="5143512"/>
          <a:ext cx="4505885" cy="928694"/>
        </p:xfrm>
        <a:graphic>
          <a:graphicData uri="http://schemas.openxmlformats.org/presentationml/2006/ole">
            <p:oleObj spid="_x0000_s41991" name="Equation" r:id="rId8" imgW="2501900" imgH="508000" progId="Equation.DSMT4">
              <p:embed/>
            </p:oleObj>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Time-dependent GL  equations , method:</a:t>
            </a:r>
            <a:br>
              <a:rPr lang="en-US" sz="2400" dirty="0" smtClean="0"/>
            </a:br>
            <a:r>
              <a:rPr lang="en-US" sz="2400" dirty="0" smtClean="0"/>
              <a:t>A. </a:t>
            </a:r>
            <a:r>
              <a:rPr lang="en-US" sz="2400" dirty="0" err="1" smtClean="0"/>
              <a:t>Schmid</a:t>
            </a:r>
            <a:r>
              <a:rPr lang="en-US" sz="2400" dirty="0" smtClean="0"/>
              <a:t>, Phys. </a:t>
            </a:r>
            <a:r>
              <a:rPr lang="en-US" sz="2400" dirty="0" err="1" smtClean="0"/>
              <a:t>Kondens</a:t>
            </a:r>
            <a:r>
              <a:rPr lang="en-US" sz="2400" dirty="0" smtClean="0"/>
              <a:t>. </a:t>
            </a:r>
            <a:r>
              <a:rPr lang="en-US" sz="2400" dirty="0" err="1" smtClean="0"/>
              <a:t>Materie</a:t>
            </a:r>
            <a:r>
              <a:rPr lang="en-US" sz="2400" dirty="0" smtClean="0"/>
              <a:t>, 5, 302, 1966. </a:t>
            </a:r>
            <a:endParaRPr lang="en-US" sz="2400" dirty="0"/>
          </a:p>
        </p:txBody>
      </p:sp>
      <p:sp>
        <p:nvSpPr>
          <p:cNvPr id="3" name="Content Placeholder 2"/>
          <p:cNvSpPr>
            <a:spLocks noGrp="1"/>
          </p:cNvSpPr>
          <p:nvPr>
            <p:ph idx="1"/>
          </p:nvPr>
        </p:nvSpPr>
        <p:spPr/>
        <p:txBody>
          <a:bodyPr>
            <a:normAutofit/>
          </a:bodyPr>
          <a:lstStyle/>
          <a:p>
            <a:r>
              <a:rPr lang="en-US" sz="2000" dirty="0" smtClean="0"/>
              <a:t>Time-dependent GL equations for neutron condensate </a:t>
            </a:r>
            <a:endParaRPr lang="en-US" sz="2000" dirty="0"/>
          </a:p>
        </p:txBody>
      </p:sp>
      <p:graphicFrame>
        <p:nvGraphicFramePr>
          <p:cNvPr id="4" name="Object 3"/>
          <p:cNvGraphicFramePr>
            <a:graphicFrameLocks noChangeAspect="1"/>
          </p:cNvGraphicFramePr>
          <p:nvPr/>
        </p:nvGraphicFramePr>
        <p:xfrm>
          <a:off x="4775200" y="1911350"/>
          <a:ext cx="152400" cy="254000"/>
        </p:xfrm>
        <a:graphic>
          <a:graphicData uri="http://schemas.openxmlformats.org/presentationml/2006/ole">
            <p:oleObj spid="_x0000_s43010" name="Equation" r:id="rId3" imgW="152280" imgH="253800" progId="Equation.DSMT4">
              <p:embed/>
            </p:oleObj>
          </a:graphicData>
        </a:graphic>
      </p:graphicFrame>
      <p:graphicFrame>
        <p:nvGraphicFramePr>
          <p:cNvPr id="7" name="Object 6"/>
          <p:cNvGraphicFramePr>
            <a:graphicFrameLocks noChangeAspect="1"/>
          </p:cNvGraphicFramePr>
          <p:nvPr/>
        </p:nvGraphicFramePr>
        <p:xfrm>
          <a:off x="928662" y="2000240"/>
          <a:ext cx="7341785" cy="1571636"/>
        </p:xfrm>
        <a:graphic>
          <a:graphicData uri="http://schemas.openxmlformats.org/presentationml/2006/ole">
            <p:oleObj spid="_x0000_s43013" name="Equation" r:id="rId4" imgW="4152600" imgH="888840" progId="Equation.DSMT4">
              <p:embed/>
            </p:oleObj>
          </a:graphicData>
        </a:graphic>
      </p:graphicFrame>
      <p:graphicFrame>
        <p:nvGraphicFramePr>
          <p:cNvPr id="8" name="Object 7"/>
          <p:cNvGraphicFramePr>
            <a:graphicFrameLocks noChangeAspect="1"/>
          </p:cNvGraphicFramePr>
          <p:nvPr/>
        </p:nvGraphicFramePr>
        <p:xfrm>
          <a:off x="1785918" y="3786189"/>
          <a:ext cx="1857388" cy="835825"/>
        </p:xfrm>
        <a:graphic>
          <a:graphicData uri="http://schemas.openxmlformats.org/presentationml/2006/ole">
            <p:oleObj spid="_x0000_s43014" name="Equation" r:id="rId5" imgW="1015920" imgH="457200" progId="Equation.DSMT4">
              <p:embed/>
            </p:oleObj>
          </a:graphicData>
        </a:graphic>
      </p:graphicFrame>
      <p:graphicFrame>
        <p:nvGraphicFramePr>
          <p:cNvPr id="9" name="Object 8"/>
          <p:cNvGraphicFramePr>
            <a:graphicFrameLocks noChangeAspect="1"/>
          </p:cNvGraphicFramePr>
          <p:nvPr/>
        </p:nvGraphicFramePr>
        <p:xfrm>
          <a:off x="1643042" y="4857760"/>
          <a:ext cx="3051423" cy="928694"/>
        </p:xfrm>
        <a:graphic>
          <a:graphicData uri="http://schemas.openxmlformats.org/presentationml/2006/ole">
            <p:oleObj spid="_x0000_s43015" name="Equation" r:id="rId6" imgW="1460160" imgH="444240" progId="Equation.DSMT4">
              <p:embed/>
            </p:oleObj>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Energy balance</a:t>
            </a:r>
            <a:endParaRPr lang="en-US" sz="2400" dirty="0"/>
          </a:p>
        </p:txBody>
      </p:sp>
      <p:sp>
        <p:nvSpPr>
          <p:cNvPr id="3" name="Content Placeholder 2"/>
          <p:cNvSpPr>
            <a:spLocks noGrp="1"/>
          </p:cNvSpPr>
          <p:nvPr>
            <p:ph idx="1"/>
          </p:nvPr>
        </p:nvSpPr>
        <p:spPr/>
        <p:txBody>
          <a:bodyPr>
            <a:normAutofit/>
          </a:bodyPr>
          <a:lstStyle/>
          <a:p>
            <a:pPr>
              <a:buNone/>
            </a:pPr>
            <a:r>
              <a:rPr lang="en-US" sz="2000" dirty="0" smtClean="0"/>
              <a:t>Free energy of electromagnetic field</a:t>
            </a:r>
          </a:p>
          <a:p>
            <a:pPr>
              <a:buNone/>
            </a:pPr>
            <a:endParaRPr lang="en-US" sz="2000" dirty="0" smtClean="0"/>
          </a:p>
          <a:p>
            <a:pPr>
              <a:buNone/>
            </a:pPr>
            <a:endParaRPr lang="en-US" sz="2000" dirty="0" smtClean="0"/>
          </a:p>
          <a:p>
            <a:pPr>
              <a:buNone/>
            </a:pPr>
            <a:endParaRPr lang="en-US" sz="2000" dirty="0" smtClean="0"/>
          </a:p>
          <a:p>
            <a:pPr>
              <a:buNone/>
            </a:pPr>
            <a:r>
              <a:rPr lang="en-US" sz="2000" dirty="0" smtClean="0"/>
              <a:t>Free energy of superconducting state</a:t>
            </a:r>
          </a:p>
        </p:txBody>
      </p:sp>
      <p:graphicFrame>
        <p:nvGraphicFramePr>
          <p:cNvPr id="4" name="Object 3"/>
          <p:cNvGraphicFramePr>
            <a:graphicFrameLocks noChangeAspect="1"/>
          </p:cNvGraphicFramePr>
          <p:nvPr/>
        </p:nvGraphicFramePr>
        <p:xfrm>
          <a:off x="1571604" y="2143116"/>
          <a:ext cx="3143272" cy="785818"/>
        </p:xfrm>
        <a:graphic>
          <a:graphicData uri="http://schemas.openxmlformats.org/presentationml/2006/ole">
            <p:oleObj spid="_x0000_s44034" name="Equation" r:id="rId3" imgW="1574640" imgH="393480" progId="Equation.DSMT4">
              <p:embed/>
            </p:oleObj>
          </a:graphicData>
        </a:graphic>
      </p:graphicFrame>
      <p:graphicFrame>
        <p:nvGraphicFramePr>
          <p:cNvPr id="5" name="Object 4"/>
          <p:cNvGraphicFramePr>
            <a:graphicFrameLocks noChangeAspect="1"/>
          </p:cNvGraphicFramePr>
          <p:nvPr/>
        </p:nvGraphicFramePr>
        <p:xfrm>
          <a:off x="1142975" y="3500438"/>
          <a:ext cx="6941392" cy="1571636"/>
        </p:xfrm>
        <a:graphic>
          <a:graphicData uri="http://schemas.openxmlformats.org/presentationml/2006/ole">
            <p:oleObj spid="_x0000_s44035" name="Equation" r:id="rId4" imgW="4038480" imgH="914400" progId="Equation.DSMT4">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2000" i="1" dirty="0" smtClean="0"/>
              <a:t>Introduction.  </a:t>
            </a:r>
            <a:r>
              <a:rPr lang="en-US" sz="2000" dirty="0" smtClean="0"/>
              <a:t>Systems with two types of </a:t>
            </a:r>
            <a:r>
              <a:rPr lang="en-US" sz="2000" dirty="0" err="1" smtClean="0"/>
              <a:t>syperfluid</a:t>
            </a:r>
            <a:r>
              <a:rPr lang="en-US" sz="2000" dirty="0" smtClean="0"/>
              <a:t> condensates: solution of He</a:t>
            </a:r>
            <a:r>
              <a:rPr lang="en-US" sz="2000" baseline="30000" dirty="0" smtClean="0"/>
              <a:t>3</a:t>
            </a:r>
            <a:r>
              <a:rPr lang="en-US" sz="2000" dirty="0" smtClean="0"/>
              <a:t/>
            </a:r>
            <a:br>
              <a:rPr lang="en-US" sz="2000" dirty="0" smtClean="0"/>
            </a:br>
            <a:r>
              <a:rPr lang="en-US" sz="2000" dirty="0" smtClean="0"/>
              <a:t>atoms in liquid He</a:t>
            </a:r>
            <a:r>
              <a:rPr lang="en-US" sz="2000" baseline="30000" dirty="0" smtClean="0"/>
              <a:t>4  </a:t>
            </a:r>
            <a:r>
              <a:rPr lang="en-US" sz="2000" dirty="0" smtClean="0"/>
              <a:t> below point of phase transition of He</a:t>
            </a:r>
            <a:r>
              <a:rPr lang="en-US" sz="2000" baseline="30000" dirty="0" smtClean="0"/>
              <a:t>3</a:t>
            </a:r>
            <a:r>
              <a:rPr lang="en-US" sz="2000" dirty="0" smtClean="0"/>
              <a:t>  to the </a:t>
            </a:r>
            <a:r>
              <a:rPr lang="en-US" sz="2000" dirty="0" err="1" smtClean="0"/>
              <a:t>superfluid</a:t>
            </a:r>
            <a:r>
              <a:rPr lang="en-US" sz="2000" dirty="0" smtClean="0"/>
              <a:t> state, </a:t>
            </a:r>
            <a:r>
              <a:rPr lang="en-US" sz="2000" dirty="0" err="1" smtClean="0"/>
              <a:t>hadronic</a:t>
            </a:r>
            <a:r>
              <a:rPr lang="en-US" sz="2000" dirty="0" smtClean="0"/>
              <a:t> phase of neutron stars, consisting of neutrons, protons and electrons.</a:t>
            </a:r>
            <a:br>
              <a:rPr lang="en-US" sz="2000" dirty="0" smtClean="0"/>
            </a:br>
            <a:r>
              <a:rPr lang="en-US" sz="2000" dirty="0" smtClean="0"/>
              <a:t> </a:t>
            </a:r>
            <a:endParaRPr lang="en-US" sz="2000" dirty="0"/>
          </a:p>
        </p:txBody>
      </p:sp>
      <p:sp>
        <p:nvSpPr>
          <p:cNvPr id="3" name="Content Placeholder 2"/>
          <p:cNvSpPr>
            <a:spLocks noGrp="1"/>
          </p:cNvSpPr>
          <p:nvPr>
            <p:ph idx="1"/>
          </p:nvPr>
        </p:nvSpPr>
        <p:spPr/>
        <p:txBody>
          <a:bodyPr>
            <a:normAutofit lnSpcReduction="10000"/>
          </a:bodyPr>
          <a:lstStyle/>
          <a:p>
            <a:pPr>
              <a:buNone/>
            </a:pPr>
            <a:r>
              <a:rPr lang="en-US" sz="2000" dirty="0" smtClean="0"/>
              <a:t>      </a:t>
            </a:r>
          </a:p>
          <a:p>
            <a:pPr>
              <a:buNone/>
            </a:pPr>
            <a:r>
              <a:rPr lang="en-US" sz="2000" dirty="0" smtClean="0"/>
              <a:t>    Neutrons in crust pair due to interaction  in           channel.</a:t>
            </a:r>
          </a:p>
          <a:p>
            <a:pPr>
              <a:buNone/>
            </a:pPr>
            <a:r>
              <a:rPr lang="en-US" sz="2000" dirty="0" smtClean="0"/>
              <a:t>     Neutrons due to strong  interaction in           channel form </a:t>
            </a:r>
            <a:r>
              <a:rPr lang="en-US" sz="2000" dirty="0" err="1" smtClean="0"/>
              <a:t>superfluid</a:t>
            </a:r>
            <a:r>
              <a:rPr lang="en-US" sz="2000" dirty="0" smtClean="0"/>
              <a:t> condensate and create due to rotation quantized vortex lines :</a:t>
            </a:r>
          </a:p>
          <a:p>
            <a:r>
              <a:rPr lang="en-US" sz="2000" dirty="0" smtClean="0"/>
              <a:t>A.B. </a:t>
            </a:r>
            <a:r>
              <a:rPr lang="en-US" sz="2000" dirty="0" err="1" smtClean="0"/>
              <a:t>Migdal</a:t>
            </a:r>
            <a:r>
              <a:rPr lang="en-US" sz="2000" dirty="0" smtClean="0"/>
              <a:t>, , </a:t>
            </a:r>
            <a:r>
              <a:rPr lang="en-US" sz="2000" dirty="0" err="1" smtClean="0"/>
              <a:t>Sov</a:t>
            </a:r>
            <a:r>
              <a:rPr lang="en-US" sz="2000" dirty="0" smtClean="0"/>
              <a:t>. Phys. JETP 10, 176, 1960.</a:t>
            </a:r>
          </a:p>
          <a:p>
            <a:r>
              <a:rPr lang="en-US" sz="2000" dirty="0" smtClean="0"/>
              <a:t>V.L. </a:t>
            </a:r>
            <a:r>
              <a:rPr lang="en-US" sz="2000" dirty="0" err="1" smtClean="0"/>
              <a:t>Ginzburg</a:t>
            </a:r>
            <a:r>
              <a:rPr lang="en-US" sz="2000" dirty="0" smtClean="0"/>
              <a:t>, D.A. </a:t>
            </a:r>
            <a:r>
              <a:rPr lang="en-US" sz="2000" dirty="0" err="1" smtClean="0"/>
              <a:t>Kirzhnits</a:t>
            </a:r>
            <a:r>
              <a:rPr lang="en-US" sz="2000" dirty="0" smtClean="0"/>
              <a:t>, </a:t>
            </a:r>
            <a:r>
              <a:rPr lang="en-US" sz="2000" dirty="0" err="1" smtClean="0"/>
              <a:t>Sov</a:t>
            </a:r>
            <a:r>
              <a:rPr lang="en-US" sz="2000" dirty="0" smtClean="0"/>
              <a:t>. Phys. JETP 20, 1346, 1965.</a:t>
            </a:r>
          </a:p>
          <a:p>
            <a:r>
              <a:rPr lang="en-US" sz="2000" dirty="0" smtClean="0"/>
              <a:t>M. </a:t>
            </a:r>
            <a:r>
              <a:rPr lang="en-US" sz="2000" dirty="0" err="1" smtClean="0"/>
              <a:t>Hoffberg,A</a:t>
            </a:r>
            <a:r>
              <a:rPr lang="en-US" sz="2000" dirty="0" smtClean="0"/>
              <a:t>. </a:t>
            </a:r>
            <a:r>
              <a:rPr lang="en-US" sz="2000" dirty="0" err="1" smtClean="0"/>
              <a:t>Glassgold</a:t>
            </a:r>
            <a:r>
              <a:rPr lang="en-US" sz="2000" dirty="0" smtClean="0"/>
              <a:t>, R. Richardson, M. </a:t>
            </a:r>
            <a:r>
              <a:rPr lang="en-US" sz="2000" dirty="0" err="1" smtClean="0"/>
              <a:t>Ruderman</a:t>
            </a:r>
            <a:r>
              <a:rPr lang="en-US" sz="2000" dirty="0" smtClean="0"/>
              <a:t>, Phys. Rev. </a:t>
            </a:r>
            <a:r>
              <a:rPr lang="en-US" sz="2000" dirty="0" err="1" smtClean="0"/>
              <a:t>Lett</a:t>
            </a:r>
            <a:r>
              <a:rPr lang="en-US" sz="2000" dirty="0" smtClean="0"/>
              <a:t>. 24, 775, 1970.</a:t>
            </a:r>
          </a:p>
          <a:p>
            <a:r>
              <a:rPr lang="en-US" sz="2000" dirty="0" smtClean="0"/>
              <a:t>Protons due to interaction in       channel form superconducting condensate, it supports magnetic fields by forming quantized magnetic flux tubes with quantum of magnetic flux                          : </a:t>
            </a:r>
          </a:p>
          <a:p>
            <a:r>
              <a:rPr lang="en-US" sz="2000" dirty="0" smtClean="0"/>
              <a:t>R.A. Wolf, </a:t>
            </a:r>
            <a:r>
              <a:rPr lang="en-US" sz="2000" dirty="0" err="1" smtClean="0"/>
              <a:t>Astrophys</a:t>
            </a:r>
            <a:r>
              <a:rPr lang="en-US" sz="2000" dirty="0" smtClean="0"/>
              <a:t>. J., 145, 166, 1965.</a:t>
            </a:r>
          </a:p>
          <a:p>
            <a:r>
              <a:rPr lang="en-US" sz="2000" dirty="0" smtClean="0"/>
              <a:t>G. </a:t>
            </a:r>
            <a:r>
              <a:rPr lang="en-US" sz="2000" dirty="0" err="1" smtClean="0"/>
              <a:t>Baym</a:t>
            </a:r>
            <a:r>
              <a:rPr lang="en-US" sz="2000" dirty="0" smtClean="0"/>
              <a:t>, C. </a:t>
            </a:r>
            <a:r>
              <a:rPr lang="en-US" sz="2000" dirty="0" err="1" smtClean="0"/>
              <a:t>Pethick</a:t>
            </a:r>
            <a:r>
              <a:rPr lang="en-US" sz="2000" dirty="0" smtClean="0"/>
              <a:t>, D. Pines, Nature, 224, 674, 1969.</a:t>
            </a:r>
          </a:p>
          <a:p>
            <a:r>
              <a:rPr lang="en-US" sz="2000" dirty="0" smtClean="0"/>
              <a:t> </a:t>
            </a:r>
          </a:p>
          <a:p>
            <a:pPr>
              <a:buNone/>
            </a:pPr>
            <a:endParaRPr lang="en-US" sz="2000" dirty="0"/>
          </a:p>
        </p:txBody>
      </p:sp>
      <p:graphicFrame>
        <p:nvGraphicFramePr>
          <p:cNvPr id="8" name="Object 7"/>
          <p:cNvGraphicFramePr>
            <a:graphicFrameLocks noChangeAspect="1"/>
          </p:cNvGraphicFramePr>
          <p:nvPr/>
        </p:nvGraphicFramePr>
        <p:xfrm>
          <a:off x="4775200" y="1911350"/>
          <a:ext cx="152400" cy="254000"/>
        </p:xfrm>
        <a:graphic>
          <a:graphicData uri="http://schemas.openxmlformats.org/presentationml/2006/ole">
            <p:oleObj spid="_x0000_s16389" name="Equation" r:id="rId3" imgW="152280" imgH="253800" progId="Equation.DSMT4">
              <p:embed/>
            </p:oleObj>
          </a:graphicData>
        </a:graphic>
      </p:graphicFrame>
      <p:graphicFrame>
        <p:nvGraphicFramePr>
          <p:cNvPr id="9" name="Object 8"/>
          <p:cNvGraphicFramePr>
            <a:graphicFrameLocks noChangeAspect="1"/>
          </p:cNvGraphicFramePr>
          <p:nvPr/>
        </p:nvGraphicFramePr>
        <p:xfrm>
          <a:off x="5000628" y="2285992"/>
          <a:ext cx="266700" cy="330200"/>
        </p:xfrm>
        <a:graphic>
          <a:graphicData uri="http://schemas.openxmlformats.org/presentationml/2006/ole">
            <p:oleObj spid="_x0000_s16390" name="Equation" r:id="rId4" imgW="266400" imgH="330120" progId="Equation.DSMT4">
              <p:embed/>
            </p:oleObj>
          </a:graphicData>
        </a:graphic>
      </p:graphicFrame>
      <p:graphicFrame>
        <p:nvGraphicFramePr>
          <p:cNvPr id="10" name="Object 9"/>
          <p:cNvGraphicFramePr>
            <a:graphicFrameLocks noChangeAspect="1"/>
          </p:cNvGraphicFramePr>
          <p:nvPr/>
        </p:nvGraphicFramePr>
        <p:xfrm>
          <a:off x="3857620" y="4214818"/>
          <a:ext cx="266700" cy="330200"/>
        </p:xfrm>
        <a:graphic>
          <a:graphicData uri="http://schemas.openxmlformats.org/presentationml/2006/ole">
            <p:oleObj spid="_x0000_s16391" name="Equation" r:id="rId5" imgW="266400" imgH="330120" progId="Equation.DSMT4">
              <p:embed/>
            </p:oleObj>
          </a:graphicData>
        </a:graphic>
      </p:graphicFrame>
      <p:graphicFrame>
        <p:nvGraphicFramePr>
          <p:cNvPr id="11" name="Object 10"/>
          <p:cNvGraphicFramePr>
            <a:graphicFrameLocks noChangeAspect="1"/>
          </p:cNvGraphicFramePr>
          <p:nvPr/>
        </p:nvGraphicFramePr>
        <p:xfrm>
          <a:off x="5143504" y="4714884"/>
          <a:ext cx="1257300" cy="330200"/>
        </p:xfrm>
        <a:graphic>
          <a:graphicData uri="http://schemas.openxmlformats.org/presentationml/2006/ole">
            <p:oleObj spid="_x0000_s16392" name="Equation" r:id="rId6" imgW="1257120" imgH="330120" progId="Equation.DSMT4">
              <p:embed/>
            </p:oleObj>
          </a:graphicData>
        </a:graphic>
      </p:graphicFrame>
      <p:graphicFrame>
        <p:nvGraphicFramePr>
          <p:cNvPr id="12" name="Object 11"/>
          <p:cNvGraphicFramePr>
            <a:graphicFrameLocks noChangeAspect="1"/>
          </p:cNvGraphicFramePr>
          <p:nvPr/>
        </p:nvGraphicFramePr>
        <p:xfrm>
          <a:off x="4394200" y="1905000"/>
          <a:ext cx="914400" cy="268288"/>
        </p:xfrm>
        <a:graphic>
          <a:graphicData uri="http://schemas.openxmlformats.org/presentationml/2006/ole">
            <p:oleObj spid="_x0000_s16393" name="Equation" r:id="rId7" imgW="152280" imgH="253800" progId="Equation.DSMT4">
              <p:embed/>
            </p:oleObj>
          </a:graphicData>
        </a:graphic>
      </p:graphicFrame>
      <p:graphicFrame>
        <p:nvGraphicFramePr>
          <p:cNvPr id="13" name="Object 12"/>
          <p:cNvGraphicFramePr>
            <a:graphicFrameLocks noChangeAspect="1"/>
          </p:cNvGraphicFramePr>
          <p:nvPr/>
        </p:nvGraphicFramePr>
        <p:xfrm flipH="1">
          <a:off x="5357818" y="1928802"/>
          <a:ext cx="428628" cy="384180"/>
        </p:xfrm>
        <a:graphic>
          <a:graphicData uri="http://schemas.openxmlformats.org/presentationml/2006/ole">
            <p:oleObj spid="_x0000_s16394" name="Equation" r:id="rId8" imgW="266400" imgH="330120" progId="Equation.DSMT4">
              <p:embed/>
            </p:oleObj>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The magnetic field f pulsars.</a:t>
            </a:r>
            <a:br>
              <a:rPr lang="en-US" sz="2400" dirty="0" smtClean="0"/>
            </a:br>
            <a:r>
              <a:rPr lang="en-US" sz="2400" dirty="0" smtClean="0"/>
              <a:t>D.M. Sedrakyan</a:t>
            </a:r>
            <a:r>
              <a:rPr lang="en-US" sz="2400" smtClean="0"/>
              <a:t>, K.M</a:t>
            </a:r>
            <a:r>
              <a:rPr lang="en-US" sz="2400" dirty="0" smtClean="0"/>
              <a:t>. Shahabasyan, Astrophysics, 8, 326, 1972.</a:t>
            </a:r>
            <a:endParaRPr lang="en-US" sz="2400" dirty="0"/>
          </a:p>
        </p:txBody>
      </p:sp>
      <p:sp>
        <p:nvSpPr>
          <p:cNvPr id="3" name="Content Placeholder 2"/>
          <p:cNvSpPr>
            <a:spLocks noGrp="1"/>
          </p:cNvSpPr>
          <p:nvPr>
            <p:ph idx="1"/>
          </p:nvPr>
        </p:nvSpPr>
        <p:spPr/>
        <p:txBody>
          <a:bodyPr>
            <a:normAutofit/>
          </a:bodyPr>
          <a:lstStyle/>
          <a:p>
            <a:r>
              <a:rPr lang="en-US" sz="2400" dirty="0" smtClean="0"/>
              <a:t>It is shown that if the proton fluid is assumed superconducting and the electron fluid normal, a magnetic moment arises as a result of rotation and it is parallel to theaxis of rotation </a:t>
            </a:r>
            <a:endParaRPr lang="en-US"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Time-independent GL equations for interacting neutron-proton </a:t>
            </a:r>
            <a:r>
              <a:rPr lang="en-US" sz="2400" dirty="0" err="1" smtClean="0"/>
              <a:t>superfluid</a:t>
            </a:r>
            <a:r>
              <a:rPr lang="en-US" sz="2400" dirty="0" smtClean="0"/>
              <a:t> neutron stars  </a:t>
            </a:r>
            <a:endParaRPr lang="en-US" sz="2400" dirty="0"/>
          </a:p>
        </p:txBody>
      </p:sp>
      <p:sp>
        <p:nvSpPr>
          <p:cNvPr id="3" name="Content Placeholder 2"/>
          <p:cNvSpPr>
            <a:spLocks noGrp="1"/>
          </p:cNvSpPr>
          <p:nvPr>
            <p:ph idx="1"/>
          </p:nvPr>
        </p:nvSpPr>
        <p:spPr/>
        <p:txBody>
          <a:bodyPr>
            <a:normAutofit/>
          </a:bodyPr>
          <a:lstStyle/>
          <a:p>
            <a:pPr>
              <a:buNone/>
            </a:pPr>
            <a:r>
              <a:rPr lang="en-US" sz="2400" dirty="0" smtClean="0"/>
              <a:t>Equations for condensate wave functions and </a:t>
            </a:r>
            <a:r>
              <a:rPr lang="en-US" sz="2400" dirty="0" err="1" smtClean="0"/>
              <a:t>supercurrents</a:t>
            </a:r>
            <a:endParaRPr lang="en-US" sz="2400" dirty="0"/>
          </a:p>
        </p:txBody>
      </p:sp>
      <p:graphicFrame>
        <p:nvGraphicFramePr>
          <p:cNvPr id="5" name="Object 4"/>
          <p:cNvGraphicFramePr>
            <a:graphicFrameLocks noChangeAspect="1"/>
          </p:cNvGraphicFramePr>
          <p:nvPr/>
        </p:nvGraphicFramePr>
        <p:xfrm>
          <a:off x="4794250" y="1914525"/>
          <a:ext cx="114300" cy="177800"/>
        </p:xfrm>
        <a:graphic>
          <a:graphicData uri="http://schemas.openxmlformats.org/presentationml/2006/ole">
            <p:oleObj spid="_x0000_s1027" name="Equation" r:id="rId3" imgW="114120" imgH="177480" progId="Equation.DSMT4">
              <p:embed/>
            </p:oleObj>
          </a:graphicData>
        </a:graphic>
      </p:graphicFrame>
      <p:graphicFrame>
        <p:nvGraphicFramePr>
          <p:cNvPr id="7" name="Object 6"/>
          <p:cNvGraphicFramePr>
            <a:graphicFrameLocks noChangeAspect="1"/>
          </p:cNvGraphicFramePr>
          <p:nvPr/>
        </p:nvGraphicFramePr>
        <p:xfrm>
          <a:off x="501650" y="2249488"/>
          <a:ext cx="7162800" cy="3238500"/>
        </p:xfrm>
        <a:graphic>
          <a:graphicData uri="http://schemas.openxmlformats.org/presentationml/2006/ole">
            <p:oleObj spid="_x0000_s1029" name="Equation" r:id="rId4" imgW="7162560" imgH="3238200" progId="Equation.DSMT4">
              <p:embed/>
            </p:oleObj>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Coefficients  of  GL equations</a:t>
            </a:r>
            <a:endParaRPr lang="en-US" sz="2400" dirty="0"/>
          </a:p>
        </p:txBody>
      </p:sp>
      <p:sp>
        <p:nvSpPr>
          <p:cNvPr id="3" name="Content Placeholder 2"/>
          <p:cNvSpPr>
            <a:spLocks noGrp="1"/>
          </p:cNvSpPr>
          <p:nvPr>
            <p:ph idx="1"/>
          </p:nvPr>
        </p:nvSpPr>
        <p:spPr/>
        <p:txBody>
          <a:bodyPr/>
          <a:lstStyle/>
          <a:p>
            <a:pPr>
              <a:buNone/>
            </a:pPr>
            <a:r>
              <a:rPr lang="en-US" sz="2400" i="1" dirty="0" smtClean="0"/>
              <a:t>Entrainment  vector  potential </a:t>
            </a:r>
            <a:r>
              <a:rPr lang="en-US" dirty="0" smtClean="0"/>
              <a:t> </a:t>
            </a:r>
          </a:p>
          <a:p>
            <a:endParaRPr lang="en-US" i="1" dirty="0" smtClean="0"/>
          </a:p>
          <a:p>
            <a:endParaRPr lang="en-US" i="1" dirty="0" smtClean="0"/>
          </a:p>
          <a:p>
            <a:endParaRPr lang="en-US" i="1" dirty="0" smtClean="0"/>
          </a:p>
          <a:p>
            <a:pPr>
              <a:buNone/>
            </a:pPr>
            <a:endParaRPr lang="en-US" sz="2400" i="1" dirty="0" smtClean="0"/>
          </a:p>
          <a:p>
            <a:pPr>
              <a:buNone/>
            </a:pPr>
            <a:r>
              <a:rPr lang="en-US" sz="2400" i="1" dirty="0" smtClean="0"/>
              <a:t>Potential  due to entrainment of </a:t>
            </a:r>
            <a:r>
              <a:rPr lang="en-US" sz="2400" i="1" dirty="0" err="1" smtClean="0"/>
              <a:t>superfluid</a:t>
            </a:r>
            <a:r>
              <a:rPr lang="en-US" sz="2400" i="1" dirty="0" smtClean="0"/>
              <a:t> neutrons by protons</a:t>
            </a:r>
            <a:endParaRPr lang="en-US" sz="2400" dirty="0"/>
          </a:p>
        </p:txBody>
      </p:sp>
      <p:graphicFrame>
        <p:nvGraphicFramePr>
          <p:cNvPr id="4" name="Object 3"/>
          <p:cNvGraphicFramePr>
            <a:graphicFrameLocks noChangeAspect="1"/>
          </p:cNvGraphicFramePr>
          <p:nvPr/>
        </p:nvGraphicFramePr>
        <p:xfrm flipV="1">
          <a:off x="4768850" y="2181224"/>
          <a:ext cx="165100" cy="247643"/>
        </p:xfrm>
        <a:graphic>
          <a:graphicData uri="http://schemas.openxmlformats.org/presentationml/2006/ole">
            <p:oleObj spid="_x0000_s2050" name="Equation" r:id="rId3" imgW="164880" imgH="266400" progId="Equation.DSMT4">
              <p:embed/>
            </p:oleObj>
          </a:graphicData>
        </a:graphic>
      </p:graphicFrame>
      <p:graphicFrame>
        <p:nvGraphicFramePr>
          <p:cNvPr id="5" name="Object 4"/>
          <p:cNvGraphicFramePr>
            <a:graphicFrameLocks noChangeAspect="1"/>
          </p:cNvGraphicFramePr>
          <p:nvPr/>
        </p:nvGraphicFramePr>
        <p:xfrm>
          <a:off x="785786" y="2214554"/>
          <a:ext cx="3987800" cy="762000"/>
        </p:xfrm>
        <a:graphic>
          <a:graphicData uri="http://schemas.openxmlformats.org/presentationml/2006/ole">
            <p:oleObj spid="_x0000_s2051" name="Equation" r:id="rId4" imgW="3987720" imgH="761760" progId="Equation.DSMT4">
              <p:embed/>
            </p:oleObj>
          </a:graphicData>
        </a:graphic>
      </p:graphicFrame>
      <p:graphicFrame>
        <p:nvGraphicFramePr>
          <p:cNvPr id="6" name="Object 5"/>
          <p:cNvGraphicFramePr>
            <a:graphicFrameLocks noChangeAspect="1"/>
          </p:cNvGraphicFramePr>
          <p:nvPr/>
        </p:nvGraphicFramePr>
        <p:xfrm>
          <a:off x="428596" y="3214686"/>
          <a:ext cx="7124700" cy="800100"/>
        </p:xfrm>
        <a:graphic>
          <a:graphicData uri="http://schemas.openxmlformats.org/presentationml/2006/ole">
            <p:oleObj spid="_x0000_s2052" name="Equation" r:id="rId5" imgW="7124400" imgH="799920" progId="Equation.DSMT4">
              <p:embed/>
            </p:oleObj>
          </a:graphicData>
        </a:graphic>
      </p:graphicFrame>
      <p:graphicFrame>
        <p:nvGraphicFramePr>
          <p:cNvPr id="8" name="Object 7"/>
          <p:cNvGraphicFramePr>
            <a:graphicFrameLocks noChangeAspect="1"/>
          </p:cNvGraphicFramePr>
          <p:nvPr/>
        </p:nvGraphicFramePr>
        <p:xfrm>
          <a:off x="642910" y="5000636"/>
          <a:ext cx="5054600" cy="762000"/>
        </p:xfrm>
        <a:graphic>
          <a:graphicData uri="http://schemas.openxmlformats.org/presentationml/2006/ole">
            <p:oleObj spid="_x0000_s2054" name="Equation" r:id="rId6" imgW="5054400" imgH="761760" progId="Equation.DSMT4">
              <p:embed/>
            </p:oleObj>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BCS</a:t>
            </a:r>
            <a:r>
              <a:rPr lang="en-US" sz="2000" dirty="0" smtClean="0"/>
              <a:t> type short range neutron-proton nuclear interaction Hamiltonian</a:t>
            </a:r>
            <a:br>
              <a:rPr lang="en-US" sz="2000" dirty="0" smtClean="0"/>
            </a:br>
            <a:endParaRPr lang="en-US" sz="2000" dirty="0"/>
          </a:p>
        </p:txBody>
      </p:sp>
      <p:sp>
        <p:nvSpPr>
          <p:cNvPr id="3" name="Content Placeholder 2"/>
          <p:cNvSpPr>
            <a:spLocks noGrp="1"/>
          </p:cNvSpPr>
          <p:nvPr>
            <p:ph idx="1"/>
          </p:nvPr>
        </p:nvSpPr>
        <p:spPr>
          <a:xfrm>
            <a:off x="428596" y="1714488"/>
            <a:ext cx="8229600" cy="4525963"/>
          </a:xfrm>
        </p:spPr>
        <p:txBody>
          <a:bodyPr>
            <a:normAutofit/>
          </a:bodyPr>
          <a:lstStyle/>
          <a:p>
            <a:pPr>
              <a:buNone/>
            </a:pPr>
            <a:r>
              <a:rPr lang="en-US" sz="2200" i="1" dirty="0" smtClean="0"/>
              <a:t> It  describes interactions which create proton and neutron pairs but there is no neutron- proton pairs due to difference of neutron and proton  Fermi levels</a:t>
            </a:r>
          </a:p>
          <a:p>
            <a:pPr>
              <a:buNone/>
            </a:pPr>
            <a:endParaRPr lang="en-US" sz="2200" b="1" i="1" dirty="0" smtClean="0"/>
          </a:p>
          <a:p>
            <a:pPr>
              <a:buNone/>
            </a:pPr>
            <a:endParaRPr lang="en-US" sz="2200" b="1" i="1" dirty="0" smtClean="0"/>
          </a:p>
          <a:p>
            <a:pPr>
              <a:buNone/>
            </a:pPr>
            <a:endParaRPr lang="en-US" sz="2200" b="1" i="1" dirty="0" smtClean="0"/>
          </a:p>
          <a:p>
            <a:pPr>
              <a:buNone/>
            </a:pPr>
            <a:endParaRPr lang="en-US" sz="2400" b="1" dirty="0" smtClean="0"/>
          </a:p>
          <a:p>
            <a:pPr>
              <a:buNone/>
            </a:pPr>
            <a:r>
              <a:rPr lang="en-US" sz="2400" dirty="0" smtClean="0"/>
              <a:t>where</a:t>
            </a:r>
            <a:r>
              <a:rPr lang="en-US" sz="2400" b="1" dirty="0" smtClean="0"/>
              <a:t>    </a:t>
            </a:r>
            <a:r>
              <a:rPr lang="ru-RU" sz="2400" b="1" dirty="0" smtClean="0"/>
              <a:t> </a:t>
            </a:r>
            <a:r>
              <a:rPr lang="en-US" sz="2400" b="1" dirty="0" smtClean="0"/>
              <a:t>                </a:t>
            </a:r>
            <a:r>
              <a:rPr lang="en-US" sz="2400" dirty="0" smtClean="0"/>
              <a:t>are </a:t>
            </a:r>
            <a:r>
              <a:rPr lang="en-US" sz="2400" dirty="0" err="1" smtClean="0"/>
              <a:t>negative.Formalism</a:t>
            </a:r>
            <a:r>
              <a:rPr lang="en-US" sz="2400" dirty="0" smtClean="0"/>
              <a:t> of anomalous Green functions is used and the solution of  equations for the temperature Green functions of protons and neutrons are obtained near the lower critical temperature.</a:t>
            </a:r>
          </a:p>
          <a:p>
            <a:pPr>
              <a:buNone/>
            </a:pPr>
            <a:endParaRPr lang="en-US" sz="2400" dirty="0" smtClean="0"/>
          </a:p>
          <a:p>
            <a:endParaRPr lang="en-US" sz="2200" i="1" dirty="0" smtClean="0"/>
          </a:p>
        </p:txBody>
      </p:sp>
      <p:graphicFrame>
        <p:nvGraphicFramePr>
          <p:cNvPr id="6" name="Object 5"/>
          <p:cNvGraphicFramePr>
            <a:graphicFrameLocks noChangeAspect="1"/>
          </p:cNvGraphicFramePr>
          <p:nvPr/>
        </p:nvGraphicFramePr>
        <p:xfrm>
          <a:off x="428596" y="2786058"/>
          <a:ext cx="7819756" cy="1476370"/>
        </p:xfrm>
        <a:graphic>
          <a:graphicData uri="http://schemas.openxmlformats.org/presentationml/2006/ole">
            <p:oleObj spid="_x0000_s3076" name="Equation" r:id="rId3" imgW="7937280" imgH="1498320" progId="Equation.DSMT4">
              <p:embed/>
            </p:oleObj>
          </a:graphicData>
        </a:graphic>
      </p:graphicFrame>
      <p:sp>
        <p:nvSpPr>
          <p:cNvPr id="3080"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79" name="Object 7"/>
          <p:cNvGraphicFramePr>
            <a:graphicFrameLocks noChangeAspect="1"/>
          </p:cNvGraphicFramePr>
          <p:nvPr/>
        </p:nvGraphicFramePr>
        <p:xfrm>
          <a:off x="1428728" y="4500570"/>
          <a:ext cx="1181100" cy="333375"/>
        </p:xfrm>
        <a:graphic>
          <a:graphicData uri="http://schemas.openxmlformats.org/presentationml/2006/ole">
            <p:oleObj spid="_x0000_s3079" name="Equation" r:id="rId4" imgW="1180588" imgH="330057" progId="Equation.DSMT4">
              <p:embed/>
            </p:oleObj>
          </a:graphicData>
        </a:graphic>
      </p:graphicFrame>
      <p:sp>
        <p:nvSpPr>
          <p:cNvPr id="3081" name="Rectangle 9"/>
          <p:cNvSpPr>
            <a:spLocks noChangeArrowheads="1"/>
          </p:cNvSpPr>
          <p:nvPr/>
        </p:nvSpPr>
        <p:spPr bwMode="auto">
          <a:xfrm>
            <a:off x="0" y="790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References</a:t>
            </a:r>
            <a:endParaRPr lang="en-US" sz="2400" dirty="0"/>
          </a:p>
        </p:txBody>
      </p:sp>
      <p:sp>
        <p:nvSpPr>
          <p:cNvPr id="3" name="Content Placeholder 2"/>
          <p:cNvSpPr>
            <a:spLocks noGrp="1"/>
          </p:cNvSpPr>
          <p:nvPr>
            <p:ph idx="1"/>
          </p:nvPr>
        </p:nvSpPr>
        <p:spPr/>
        <p:txBody>
          <a:bodyPr>
            <a:normAutofit/>
          </a:bodyPr>
          <a:lstStyle/>
          <a:p>
            <a:pPr>
              <a:buNone/>
            </a:pPr>
            <a:r>
              <a:rPr lang="en-US" sz="2400" dirty="0" smtClean="0"/>
              <a:t>L.P. </a:t>
            </a:r>
            <a:r>
              <a:rPr lang="en-US" sz="2400" dirty="0" err="1" smtClean="0"/>
              <a:t>Gorkov</a:t>
            </a:r>
            <a:r>
              <a:rPr lang="en-US" sz="2400" dirty="0" smtClean="0"/>
              <a:t>, </a:t>
            </a:r>
            <a:r>
              <a:rPr lang="en-US" sz="2400" dirty="0" err="1" smtClean="0"/>
              <a:t>Sov</a:t>
            </a:r>
            <a:r>
              <a:rPr lang="en-US" sz="2400" dirty="0" smtClean="0"/>
              <a:t>. Phys. JETP 7, 505, 1958.</a:t>
            </a:r>
          </a:p>
          <a:p>
            <a:pPr>
              <a:buNone/>
            </a:pPr>
            <a:r>
              <a:rPr lang="en-US" sz="2400" dirty="0" smtClean="0"/>
              <a:t>L.P. </a:t>
            </a:r>
            <a:r>
              <a:rPr lang="en-US" sz="2400" dirty="0" err="1" smtClean="0"/>
              <a:t>Gorkov</a:t>
            </a:r>
            <a:r>
              <a:rPr lang="en-US" sz="2400" dirty="0" smtClean="0"/>
              <a:t>, </a:t>
            </a:r>
            <a:r>
              <a:rPr lang="en-US" sz="2400" dirty="0" err="1" smtClean="0"/>
              <a:t>Sov</a:t>
            </a:r>
            <a:r>
              <a:rPr lang="en-US" sz="2400" dirty="0" smtClean="0"/>
              <a:t>. Phys. JETP 9,1364, 1959.</a:t>
            </a:r>
          </a:p>
          <a:p>
            <a:pPr>
              <a:buNone/>
            </a:pPr>
            <a:r>
              <a:rPr lang="en-US" sz="2400" dirty="0" smtClean="0"/>
              <a:t>D.M. </a:t>
            </a:r>
            <a:r>
              <a:rPr lang="en-US" sz="2400" dirty="0" err="1" smtClean="0"/>
              <a:t>Sedrakian</a:t>
            </a:r>
            <a:r>
              <a:rPr lang="en-US" sz="2400" dirty="0" smtClean="0"/>
              <a:t>, K.M. </a:t>
            </a:r>
            <a:r>
              <a:rPr lang="en-US" sz="2400" dirty="0" err="1" smtClean="0"/>
              <a:t>Shahabasyan</a:t>
            </a:r>
            <a:r>
              <a:rPr lang="en-US" sz="2400" dirty="0" smtClean="0"/>
              <a:t>,  G.A. </a:t>
            </a:r>
            <a:r>
              <a:rPr lang="en-US" sz="2400" dirty="0" err="1" smtClean="0"/>
              <a:t>Vardanyan</a:t>
            </a:r>
            <a:r>
              <a:rPr lang="en-US" sz="2400" dirty="0" smtClean="0"/>
              <a:t>, </a:t>
            </a:r>
            <a:r>
              <a:rPr lang="en-US" sz="2400" dirty="0" err="1" smtClean="0"/>
              <a:t>Uch</a:t>
            </a:r>
            <a:r>
              <a:rPr lang="en-US" sz="2400" dirty="0" smtClean="0"/>
              <a:t>. </a:t>
            </a:r>
            <a:r>
              <a:rPr lang="en-US" sz="2400" dirty="0" err="1" smtClean="0"/>
              <a:t>Zapiski</a:t>
            </a:r>
            <a:r>
              <a:rPr lang="en-US" sz="2400" dirty="0" smtClean="0"/>
              <a:t> EGU No2, 72, 19.</a:t>
            </a:r>
          </a:p>
          <a:p>
            <a:pPr>
              <a:buNone/>
            </a:pPr>
            <a:r>
              <a:rPr lang="en-US" sz="2400" dirty="0" smtClean="0"/>
              <a:t>D.M. </a:t>
            </a:r>
            <a:r>
              <a:rPr lang="en-US" sz="2400" dirty="0" err="1" smtClean="0"/>
              <a:t>Sedrakian</a:t>
            </a:r>
            <a:r>
              <a:rPr lang="en-US" sz="2400" dirty="0" smtClean="0"/>
              <a:t>, K.M. </a:t>
            </a:r>
            <a:r>
              <a:rPr lang="en-US" sz="2400" dirty="0" err="1" smtClean="0"/>
              <a:t>Shahabasyan</a:t>
            </a:r>
            <a:r>
              <a:rPr lang="en-US" sz="2400" dirty="0" smtClean="0"/>
              <a:t>, </a:t>
            </a:r>
            <a:r>
              <a:rPr lang="en-US" sz="2400" dirty="0" err="1" smtClean="0"/>
              <a:t>Uch</a:t>
            </a:r>
            <a:r>
              <a:rPr lang="en-US" sz="2400" dirty="0" smtClean="0"/>
              <a:t>. </a:t>
            </a:r>
            <a:r>
              <a:rPr lang="en-US" sz="2400" dirty="0" err="1" smtClean="0"/>
              <a:t>Zapiski</a:t>
            </a:r>
            <a:r>
              <a:rPr lang="en-US" sz="2400" dirty="0" smtClean="0"/>
              <a:t> EGU No1, 46, 1980.</a:t>
            </a:r>
          </a:p>
          <a:p>
            <a:pPr>
              <a:buNone/>
            </a:pPr>
            <a:r>
              <a:rPr lang="en-US" sz="2400" dirty="0" smtClean="0"/>
              <a:t>D.M. </a:t>
            </a:r>
            <a:r>
              <a:rPr lang="en-US" sz="2400" dirty="0" err="1" smtClean="0"/>
              <a:t>Sedrakian</a:t>
            </a:r>
            <a:r>
              <a:rPr lang="en-US" sz="2400" dirty="0" smtClean="0"/>
              <a:t>, K.M. </a:t>
            </a:r>
            <a:r>
              <a:rPr lang="en-US" sz="2400" dirty="0" err="1" smtClean="0"/>
              <a:t>Shahabasyan</a:t>
            </a:r>
            <a:r>
              <a:rPr lang="en-US" sz="2400" dirty="0" smtClean="0"/>
              <a:t>, Astrophysics, 16, 417, 1980.</a:t>
            </a:r>
          </a:p>
          <a:p>
            <a:pPr>
              <a:buNone/>
            </a:pPr>
            <a:r>
              <a:rPr lang="en-US" sz="2400" dirty="0" smtClean="0"/>
              <a:t>D.M. </a:t>
            </a:r>
            <a:r>
              <a:rPr lang="en-US" sz="2400" dirty="0" err="1" smtClean="0"/>
              <a:t>Sedrakian</a:t>
            </a:r>
            <a:r>
              <a:rPr lang="en-US" sz="2400" dirty="0" smtClean="0"/>
              <a:t>, K.M. </a:t>
            </a:r>
            <a:r>
              <a:rPr lang="en-US" sz="2400" dirty="0" err="1" smtClean="0"/>
              <a:t>Shahabasyan</a:t>
            </a:r>
            <a:r>
              <a:rPr lang="en-US" sz="2400" dirty="0" smtClean="0"/>
              <a:t>, </a:t>
            </a:r>
            <a:r>
              <a:rPr lang="en-US" sz="2400" dirty="0" err="1" smtClean="0"/>
              <a:t>Sov</a:t>
            </a:r>
            <a:r>
              <a:rPr lang="en-US" sz="2400" dirty="0" smtClean="0"/>
              <a:t>. Phys. </a:t>
            </a:r>
            <a:r>
              <a:rPr lang="en-US" sz="2400" dirty="0" err="1" smtClean="0"/>
              <a:t>Usp</a:t>
            </a:r>
            <a:r>
              <a:rPr lang="en-US" sz="2400" dirty="0" smtClean="0"/>
              <a:t>. 34(7), 555, 1991.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t>Coefficients  of entrainments potentials </a:t>
            </a:r>
            <a:endParaRPr lang="en-US" sz="2400" dirty="0"/>
          </a:p>
        </p:txBody>
      </p:sp>
      <p:sp>
        <p:nvSpPr>
          <p:cNvPr id="3" name="Content Placeholder 2"/>
          <p:cNvSpPr>
            <a:spLocks noGrp="1"/>
          </p:cNvSpPr>
          <p:nvPr>
            <p:ph idx="1"/>
          </p:nvPr>
        </p:nvSpPr>
        <p:spPr>
          <a:xfrm>
            <a:off x="357158" y="1500174"/>
            <a:ext cx="8229600" cy="4525963"/>
          </a:xfrm>
        </p:spPr>
        <p:txBody>
          <a:bodyPr>
            <a:normAutofit/>
          </a:bodyPr>
          <a:lstStyle/>
          <a:p>
            <a:pPr>
              <a:buNone/>
            </a:pPr>
            <a:r>
              <a:rPr lang="en-US" sz="2400" i="1" dirty="0" smtClean="0"/>
              <a:t>Condensate wave functions of protons and neutrons and their </a:t>
            </a:r>
            <a:r>
              <a:rPr lang="en-US" sz="2400" i="1" dirty="0" err="1" smtClean="0"/>
              <a:t>superfluid</a:t>
            </a:r>
            <a:r>
              <a:rPr lang="en-US" sz="2400" i="1" dirty="0" smtClean="0"/>
              <a:t> </a:t>
            </a:r>
            <a:r>
              <a:rPr lang="en-US" sz="2400" i="1" dirty="0" err="1" smtClean="0"/>
              <a:t>velocieties</a:t>
            </a:r>
            <a:r>
              <a:rPr lang="en-US" sz="2400" i="1" dirty="0" smtClean="0"/>
              <a:t> </a:t>
            </a:r>
            <a:endParaRPr lang="en-US" sz="2400" i="1" dirty="0"/>
          </a:p>
        </p:txBody>
      </p:sp>
      <p:graphicFrame>
        <p:nvGraphicFramePr>
          <p:cNvPr id="17410" name="Object 2"/>
          <p:cNvGraphicFramePr>
            <a:graphicFrameLocks noChangeAspect="1"/>
          </p:cNvGraphicFramePr>
          <p:nvPr/>
        </p:nvGraphicFramePr>
        <p:xfrm>
          <a:off x="714348" y="2357430"/>
          <a:ext cx="7251700" cy="1778000"/>
        </p:xfrm>
        <a:graphic>
          <a:graphicData uri="http://schemas.openxmlformats.org/presentationml/2006/ole">
            <p:oleObj spid="_x0000_s17410" name="Equation" r:id="rId3" imgW="7251480" imgH="1777680" progId="Equation.DSMT4">
              <p:embed/>
            </p:oleObj>
          </a:graphicData>
        </a:graphic>
      </p:graphicFrame>
      <p:graphicFrame>
        <p:nvGraphicFramePr>
          <p:cNvPr id="17411" name="Object 3"/>
          <p:cNvGraphicFramePr>
            <a:graphicFrameLocks noChangeAspect="1"/>
          </p:cNvGraphicFramePr>
          <p:nvPr/>
        </p:nvGraphicFramePr>
        <p:xfrm>
          <a:off x="1285852" y="4214818"/>
          <a:ext cx="5911495" cy="714380"/>
        </p:xfrm>
        <a:graphic>
          <a:graphicData uri="http://schemas.openxmlformats.org/presentationml/2006/ole">
            <p:oleObj spid="_x0000_s17411" name="Equation" r:id="rId4" imgW="4203360" imgH="507960" progId="Equation.DSMT4">
              <p:embed/>
            </p:oleObj>
          </a:graphicData>
        </a:graphic>
      </p:graphicFrame>
      <p:graphicFrame>
        <p:nvGraphicFramePr>
          <p:cNvPr id="17412" name="Object 4"/>
          <p:cNvGraphicFramePr>
            <a:graphicFrameLocks noChangeAspect="1"/>
          </p:cNvGraphicFramePr>
          <p:nvPr/>
        </p:nvGraphicFramePr>
        <p:xfrm>
          <a:off x="2071670" y="4903842"/>
          <a:ext cx="3286148" cy="1166367"/>
        </p:xfrm>
        <a:graphic>
          <a:graphicData uri="http://schemas.openxmlformats.org/presentationml/2006/ole">
            <p:oleObj spid="_x0000_s17412" name="Equation" r:id="rId5" imgW="4254480" imgH="812520" progId="Equation.DSMT4">
              <p:embed/>
            </p:oleObj>
          </a:graphicData>
        </a:graphic>
      </p:graphicFrame>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1520</TotalTime>
  <Words>1352</Words>
  <Application>Microsoft Office PowerPoint</Application>
  <PresentationFormat>On-screen Show (4:3)</PresentationFormat>
  <Paragraphs>136</Paragraphs>
  <Slides>22</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Office Theme</vt:lpstr>
      <vt:lpstr>Equation</vt:lpstr>
      <vt:lpstr>Time-dependent Ginzburg-Landau equations for interacting neutron-proton superfluid in neutron stars K.M. Shahabasyan Physics Department, Yerevan State University, Yerevan, Armenia    </vt:lpstr>
      <vt:lpstr>Superfluidity of nuclear matter</vt:lpstr>
      <vt:lpstr>Introduction.  Systems with two types of syperfluid condensates: solution of He3 atoms in liquid He4   below point of phase transition of He3  to the superfluid state, hadronic phase of neutron stars, consisting of neutrons, protons and electrons.  </vt:lpstr>
      <vt:lpstr>The magnetic field f pulsars. D.M. Sedrakyan, K.M. Shahabasyan, Astrophysics, 8, 326, 1972.</vt:lpstr>
      <vt:lpstr>Time-independent GL equations for interacting neutron-proton superfluid neutron stars  </vt:lpstr>
      <vt:lpstr>Coefficients  of  GL equations</vt:lpstr>
      <vt:lpstr>BCS type short range neutron-proton nuclear interaction Hamiltonian </vt:lpstr>
      <vt:lpstr>References</vt:lpstr>
      <vt:lpstr>Coefficients  of entrainments potentials </vt:lpstr>
      <vt:lpstr>Proton super-current , proton and neutron mass  currents  </vt:lpstr>
      <vt:lpstr>Kinetic energy density</vt:lpstr>
      <vt:lpstr>Entrainment  of superconducting protons by superfluid neutrons at  temperature T=0</vt:lpstr>
      <vt:lpstr> Magnetic field generation in pulsars. D.M. Sedrakyan, Astrophysics, 18, 253, 1982. D.M. Sedrakyan, K.M. Shahabasyan, A.G. Movsisyan, Astrophysics, 19, 175, 1983.      </vt:lpstr>
      <vt:lpstr>Free energy for a two-component  superfluid</vt:lpstr>
      <vt:lpstr>Gibbs free energy for a two-component  superfluid</vt:lpstr>
      <vt:lpstr>Cluster of proton vortices in a Neutron vortex</vt:lpstr>
      <vt:lpstr>Mean magnetic induction and magnetic moment  of star</vt:lpstr>
      <vt:lpstr>Superfluid Core Rotation inPulsars. I Vortex Cluster Dynamics.  A.D. Sedrakian, D.M. Sedrakian, Ap. J. 447, 305, 1995.</vt:lpstr>
      <vt:lpstr>Superfluid Core Rotation inPulsars.I I Postjump Relaxation.      A.D. Sedrakian, D.M. Sedrakian, J.M. Cordes, Y. terzian Ap. J. 447, 324, 1995.</vt:lpstr>
      <vt:lpstr>Time-dependent GL equations</vt:lpstr>
      <vt:lpstr>Time-dependent GL  equations , method: A. Schmid, Phys. Kondens. Materie, 5, 302, 1966. </vt:lpstr>
      <vt:lpstr>Energy balance</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Time-dependent Ginzburg-Landau for interacting</dc:title>
  <dc:creator>karen</dc:creator>
  <cp:lastModifiedBy>Karen</cp:lastModifiedBy>
  <cp:revision>193</cp:revision>
  <dcterms:created xsi:type="dcterms:W3CDTF">2019-09-16T09:58:59Z</dcterms:created>
  <dcterms:modified xsi:type="dcterms:W3CDTF">2019-09-21T04:34:07Z</dcterms:modified>
</cp:coreProperties>
</file>