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2" r:id="rId4"/>
    <p:sldId id="266" r:id="rId5"/>
    <p:sldId id="319" r:id="rId6"/>
    <p:sldId id="320" r:id="rId7"/>
    <p:sldId id="321" r:id="rId8"/>
    <p:sldId id="322" r:id="rId9"/>
    <p:sldId id="328" r:id="rId10"/>
    <p:sldId id="318" r:id="rId11"/>
    <p:sldId id="272" r:id="rId12"/>
    <p:sldId id="275" r:id="rId13"/>
    <p:sldId id="276" r:id="rId14"/>
    <p:sldId id="326" r:id="rId15"/>
    <p:sldId id="259" r:id="rId16"/>
    <p:sldId id="28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46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41B40-7AD0-42A5-A2C6-06E1A7A8A2BF}" type="datetimeFigureOut">
              <a:rPr lang="en-US" smtClean="0"/>
              <a:pPr/>
              <a:t>9/18/2019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A5CF7-4758-452A-A33A-CA31CDDB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emf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11" Type="http://schemas.openxmlformats.org/officeDocument/2006/relationships/image" Target="../media/image56.emf"/><Relationship Id="rId5" Type="http://schemas.openxmlformats.org/officeDocument/2006/relationships/image" Target="../media/image50.emf"/><Relationship Id="rId10" Type="http://schemas.openxmlformats.org/officeDocument/2006/relationships/image" Target="../media/image55.emf"/><Relationship Id="rId4" Type="http://schemas.openxmlformats.org/officeDocument/2006/relationships/image" Target="../media/image49.emf"/><Relationship Id="rId9" Type="http://schemas.openxmlformats.org/officeDocument/2006/relationships/image" Target="../media/image5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7.emf"/><Relationship Id="rId5" Type="http://schemas.openxmlformats.org/officeDocument/2006/relationships/image" Target="../media/image13.png"/><Relationship Id="rId10" Type="http://schemas.openxmlformats.org/officeDocument/2006/relationships/image" Target="../media/image16.emf"/><Relationship Id="rId4" Type="http://schemas.openxmlformats.org/officeDocument/2006/relationships/image" Target="../media/image11.wmf"/><Relationship Id="rId9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6.emf"/><Relationship Id="rId3" Type="http://schemas.openxmlformats.org/officeDocument/2006/relationships/image" Target="../media/image20.emf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emf"/><Relationship Id="rId11" Type="http://schemas.openxmlformats.org/officeDocument/2006/relationships/image" Target="../media/image24.emf"/><Relationship Id="rId5" Type="http://schemas.openxmlformats.org/officeDocument/2006/relationships/image" Target="../media/image22.emf"/><Relationship Id="rId15" Type="http://schemas.openxmlformats.org/officeDocument/2006/relationships/image" Target="../media/image28.emf"/><Relationship Id="rId10" Type="http://schemas.openxmlformats.org/officeDocument/2006/relationships/image" Target="../media/image19.wmf"/><Relationship Id="rId4" Type="http://schemas.openxmlformats.org/officeDocument/2006/relationships/image" Target="../media/image21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Users\User\Desktop\MPCS2019_Kopie.pn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-652230"/>
            <a:ext cx="12192000" cy="5927062"/>
          </a:xfrm>
          <a:prstGeom prst="rect">
            <a:avLst/>
          </a:prstGeom>
          <a:noFill/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440110" y="1921205"/>
            <a:ext cx="9144000" cy="188626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None/>
            </a:pPr>
            <a:r>
              <a:rPr lang="en-US" sz="4800" b="1" i="1" dirty="0" smtClean="0">
                <a:solidFill>
                  <a:schemeClr val="bg1"/>
                </a:solidFill>
                <a:latin typeface="Sylfaen" pitchFamily="18" charset="0"/>
              </a:rPr>
              <a:t>Cosmological constant induced by a bulk scalar in </a:t>
            </a:r>
            <a:r>
              <a:rPr lang="en-US" sz="4800" b="1" i="1" dirty="0" err="1" smtClean="0">
                <a:solidFill>
                  <a:schemeClr val="bg1"/>
                </a:solidFill>
                <a:latin typeface="Sylfaen" pitchFamily="18" charset="0"/>
              </a:rPr>
              <a:t>braneworlds</a:t>
            </a:r>
            <a:r>
              <a:rPr lang="en-US" sz="4800" b="1" i="1" dirty="0" smtClean="0">
                <a:solidFill>
                  <a:schemeClr val="bg1"/>
                </a:solidFill>
                <a:latin typeface="Sylfaen" pitchFamily="18" charset="0"/>
              </a:rPr>
              <a:t> with compact dimensions</a:t>
            </a:r>
            <a:endParaRPr lang="ru-RU" sz="4800" b="1" i="1" dirty="0">
              <a:solidFill>
                <a:schemeClr val="bg1"/>
              </a:solidFill>
              <a:latin typeface="Sylfaen" pitchFamily="18" charset="0"/>
            </a:endParaRP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329041" y="5335939"/>
            <a:ext cx="11366137" cy="111969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A. A. Saharian, </a:t>
            </a:r>
            <a:r>
              <a:rPr lang="en-US" sz="2800" u="sng" dirty="0" smtClean="0">
                <a:solidFill>
                  <a:srgbClr val="0000FF"/>
                </a:solidFill>
                <a:latin typeface="Sylfaen" pitchFamily="18" charset="0"/>
              </a:rPr>
              <a:t>H. G. </a:t>
            </a:r>
            <a:r>
              <a:rPr lang="en-US" sz="2800" u="sng" dirty="0" err="1" smtClean="0">
                <a:solidFill>
                  <a:srgbClr val="0000FF"/>
                </a:solidFill>
                <a:latin typeface="Sylfaen" pitchFamily="18" charset="0"/>
              </a:rPr>
              <a:t>Sargsyan</a:t>
            </a:r>
            <a:endParaRPr lang="en-US" sz="2800" u="sng" dirty="0">
              <a:solidFill>
                <a:srgbClr val="0000FF"/>
              </a:solidFill>
              <a:latin typeface="Sylfaen" pitchFamily="18" charset="0"/>
            </a:endParaRPr>
          </a:p>
          <a:p>
            <a:pPr algn="ctr" eaLnBrk="1" hangingPunct="1">
              <a:buFontTx/>
              <a:buNone/>
            </a:pPr>
            <a:r>
              <a:rPr lang="en-US" sz="2400" i="1" dirty="0" smtClean="0">
                <a:solidFill>
                  <a:srgbClr val="FF0000"/>
                </a:solidFill>
                <a:latin typeface="Sylfaen" pitchFamily="18" charset="0"/>
              </a:rPr>
              <a:t>Yerevan State University, </a:t>
            </a:r>
          </a:p>
          <a:p>
            <a:pPr algn="ctr" eaLnBrk="1" hangingPunct="1">
              <a:buFontTx/>
              <a:buNone/>
            </a:pPr>
            <a:r>
              <a:rPr lang="en-US" sz="2400" i="1" dirty="0" err="1" smtClean="0">
                <a:solidFill>
                  <a:srgbClr val="FF0000"/>
                </a:solidFill>
                <a:latin typeface="Sylfaen" pitchFamily="18" charset="0"/>
              </a:rPr>
              <a:t>Gourgen</a:t>
            </a:r>
            <a:r>
              <a:rPr lang="en-US" sz="2400" i="1" dirty="0" smtClean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Sylfaen" pitchFamily="18" charset="0"/>
              </a:rPr>
              <a:t>Sahakyan</a:t>
            </a:r>
            <a:r>
              <a:rPr lang="en-US" sz="2400" i="1" dirty="0" smtClean="0">
                <a:solidFill>
                  <a:srgbClr val="FF0000"/>
                </a:solidFill>
                <a:latin typeface="Sylfaen" pitchFamily="18" charset="0"/>
              </a:rPr>
              <a:t> Chair of Theoretical Physics</a:t>
            </a:r>
          </a:p>
        </p:txBody>
      </p:sp>
      <p:grpSp>
        <p:nvGrpSpPr>
          <p:cNvPr id="3079" name="Group 8"/>
          <p:cNvGrpSpPr>
            <a:grpSpLocks/>
          </p:cNvGrpSpPr>
          <p:nvPr/>
        </p:nvGrpSpPr>
        <p:grpSpPr bwMode="auto">
          <a:xfrm>
            <a:off x="10006231" y="5285064"/>
            <a:ext cx="2185769" cy="1572936"/>
            <a:chOff x="576" y="303"/>
            <a:chExt cx="1392" cy="1074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pic>
          <p:nvPicPr>
            <p:cNvPr id="3080" name="Picture 9" descr="ysu_gerb_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303"/>
              <a:ext cx="1392" cy="429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1" name="Picture 10" descr="ysu_gerb_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720"/>
              <a:ext cx="1392" cy="65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17019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866" y="1591115"/>
            <a:ext cx="9824363" cy="1714166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Surface energy-momentum tensor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494180" y="440234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478661" y="5575012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074236" y="3325079"/>
            <a:ext cx="22415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C00000"/>
                </a:solidFill>
                <a:latin typeface="Sylfaen" pitchFamily="18" charset="0"/>
              </a:rPr>
              <a:t>Induced metric</a:t>
            </a:r>
            <a:endParaRPr lang="ru-RU" altLang="en-US" sz="2400" dirty="0">
              <a:solidFill>
                <a:srgbClr val="C00000"/>
              </a:solidFill>
              <a:latin typeface="Sylfaen" pitchFamily="18" charset="0"/>
            </a:endParaRP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7315786" y="3527275"/>
            <a:ext cx="191452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C00000"/>
                </a:solidFill>
                <a:latin typeface="Sylfaen" pitchFamily="18" charset="0"/>
              </a:rPr>
              <a:t>Unit normal</a:t>
            </a:r>
            <a:endParaRPr lang="ru-RU" altLang="en-US" sz="2400" dirty="0">
              <a:solidFill>
                <a:srgbClr val="C00000"/>
              </a:solidFill>
              <a:latin typeface="Sylfaen" pitchFamily="18" charset="0"/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3098109" y="3448092"/>
            <a:ext cx="25876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dirty="0">
                <a:solidFill>
                  <a:srgbClr val="C00000"/>
                </a:solidFill>
                <a:latin typeface="Sylfaen" pitchFamily="18" charset="0"/>
              </a:rPr>
              <a:t>Extrinsic curvature tensor</a:t>
            </a:r>
            <a:endParaRPr lang="ru-RU" altLang="en-US" sz="2400" dirty="0">
              <a:solidFill>
                <a:srgbClr val="C00000"/>
              </a:solidFill>
              <a:latin typeface="Sylfaen" pitchFamily="18" charset="0"/>
            </a:endParaRPr>
          </a:p>
        </p:txBody>
      </p:sp>
      <p:sp>
        <p:nvSpPr>
          <p:cNvPr id="50" name="Rectangle 32"/>
          <p:cNvSpPr>
            <a:spLocks noChangeArrowheads="1"/>
          </p:cNvSpPr>
          <p:nvPr/>
        </p:nvSpPr>
        <p:spPr bwMode="auto">
          <a:xfrm>
            <a:off x="487689" y="121277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" name="TextBox 50"/>
          <p:cNvSpPr txBox="1"/>
          <p:nvPr/>
        </p:nvSpPr>
        <p:spPr>
          <a:xfrm>
            <a:off x="716288" y="1057275"/>
            <a:ext cx="11380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The energy-momentum tensor</a:t>
            </a:r>
            <a:endParaRPr lang="en-US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5" name="Line 16"/>
          <p:cNvSpPr>
            <a:spLocks noChangeShapeType="1"/>
          </p:cNvSpPr>
          <p:nvPr/>
        </p:nvSpPr>
        <p:spPr bwMode="auto">
          <a:xfrm flipH="1" flipV="1">
            <a:off x="7608425" y="3050815"/>
            <a:ext cx="438149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5"/>
          <p:cNvSpPr>
            <a:spLocks noChangeShapeType="1"/>
          </p:cNvSpPr>
          <p:nvPr/>
        </p:nvSpPr>
        <p:spPr bwMode="auto">
          <a:xfrm flipV="1">
            <a:off x="6859140" y="3048157"/>
            <a:ext cx="246063" cy="386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14"/>
          <p:cNvSpPr>
            <a:spLocks noChangeShapeType="1"/>
          </p:cNvSpPr>
          <p:nvPr/>
        </p:nvSpPr>
        <p:spPr bwMode="auto">
          <a:xfrm flipV="1">
            <a:off x="4855629" y="3070590"/>
            <a:ext cx="218607" cy="36861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716288" y="4267758"/>
            <a:ext cx="9123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Vacuum expectation value of the </a:t>
            </a: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surface EMT</a:t>
            </a:r>
            <a:r>
              <a:rPr lang="en-US" altLang="en-US" sz="2800" dirty="0">
                <a:solidFill>
                  <a:srgbClr val="2208C0"/>
                </a:solidFill>
                <a:latin typeface="Sylfaen" pitchFamily="18" charset="0"/>
              </a:rPr>
              <a:t>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on the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brane</a:t>
            </a:r>
            <a:endParaRPr lang="en-US" alt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6288" y="5410758"/>
            <a:ext cx="11132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This corresponds to the generation of the </a:t>
            </a: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cosmological constant</a:t>
            </a:r>
            <a:r>
              <a:rPr lang="en-US" altLang="en-US" sz="2800" dirty="0">
                <a:solidFill>
                  <a:srgbClr val="2208C0"/>
                </a:solidFill>
                <a:latin typeface="Sylfaen" pitchFamily="18" charset="0"/>
              </a:rPr>
              <a:t>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on the branes by</a:t>
            </a:r>
            <a:r>
              <a:rPr lang="en-US" altLang="en-US" sz="2800" dirty="0">
                <a:solidFill>
                  <a:srgbClr val="2208C0"/>
                </a:solidFill>
                <a:latin typeface="Sylfaen" pitchFamily="18" charset="0"/>
              </a:rPr>
              <a:t> </a:t>
            </a: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quantum effects</a:t>
            </a:r>
            <a:endParaRPr lang="en-US" altLang="en-US" sz="2800" i="1" dirty="0">
              <a:solidFill>
                <a:srgbClr val="2208C0"/>
              </a:solidFill>
              <a:latin typeface="Sylfaen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651000" y="4816457"/>
            <a:ext cx="7944691" cy="542925"/>
            <a:chOff x="783625" y="4249718"/>
            <a:chExt cx="7944691" cy="542925"/>
          </a:xfrm>
        </p:grpSpPr>
        <p:graphicFrame>
          <p:nvGraphicFramePr>
            <p:cNvPr id="32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22648"/>
                </p:ext>
              </p:extLst>
            </p:nvPr>
          </p:nvGraphicFramePr>
          <p:xfrm>
            <a:off x="2460625" y="4249718"/>
            <a:ext cx="6267691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4" name="Equation" r:id="rId4" imgW="2933700" imgH="254000" progId="Equation.DSMT4">
                    <p:embed/>
                  </p:oleObj>
                </mc:Choice>
                <mc:Fallback>
                  <p:oleObj name="Equation" r:id="rId4" imgW="2933700" imgH="254000" progId="Equation.DSMT4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0625" y="4249718"/>
                          <a:ext cx="6267691" cy="542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3625" y="4294710"/>
              <a:ext cx="3354000" cy="4979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9350123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VEV of surface EMT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856130" y="1376377"/>
            <a:ext cx="1097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VEV of the surface energy-momentum tensor is expressed in terms of the VEV for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field squared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589430" y="151434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96050" y="1781013"/>
            <a:ext cx="3818400" cy="5949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10923" y="2400026"/>
            <a:ext cx="6217801" cy="11316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8419" y="2773228"/>
            <a:ext cx="1264200" cy="4203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7450" y="2773228"/>
            <a:ext cx="2012400" cy="491467"/>
          </a:xfrm>
          <a:prstGeom prst="rect">
            <a:avLst/>
          </a:prstGeom>
        </p:spPr>
      </p:pic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56130" y="4491052"/>
            <a:ext cx="10972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Sylfaen" pitchFamily="18" charset="0"/>
              </a:rPr>
              <a:t>VEV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for the </a:t>
            </a:r>
            <a:r>
              <a:rPr lang="en-US" sz="2800" dirty="0">
                <a:solidFill>
                  <a:srgbClr val="FF0000"/>
                </a:solidFill>
                <a:latin typeface="Sylfaen" pitchFamily="18" charset="0"/>
              </a:rPr>
              <a:t>field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squared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is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divergent and renormalization is required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589430" y="463854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856130" y="5253052"/>
            <a:ext cx="10972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We use the generalized zeta function technique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589430" y="540054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0050" y="3626383"/>
            <a:ext cx="3096000" cy="60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264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Cosmological constant on the brane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856130" y="871552"/>
            <a:ext cx="10972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Renormalized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vacuum energy density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on the brane for </a:t>
            </a:r>
            <a:r>
              <a:rPr lang="en-US" sz="2800" i="1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589430" y="1009524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6850" y="1437649"/>
            <a:ext cx="8810625" cy="33627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56075" y="884195"/>
            <a:ext cx="3147600" cy="497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7287" y="4886118"/>
            <a:ext cx="5785425" cy="541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8030" y="4949114"/>
            <a:ext cx="3173400" cy="4785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17550" y="5427647"/>
            <a:ext cx="3286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Hurwitz zeta function</a:t>
            </a:r>
            <a:endParaRPr 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8439150" y="5427647"/>
            <a:ext cx="278400" cy="4770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54675" y="5689257"/>
            <a:ext cx="657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Determines the magnetic flux enclosed by compact dimension</a:t>
            </a:r>
            <a:endParaRPr 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1076326" y="5427648"/>
            <a:ext cx="200024" cy="2616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4936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  <a:latin typeface="Sylfaen" pitchFamily="18" charset="0"/>
              </a:rPr>
              <a:t>Cosmological constant on the brane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856130" y="766777"/>
            <a:ext cx="10972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Cosmological constant </a:t>
            </a:r>
            <a:r>
              <a:rPr lang="en-US" sz="2800" dirty="0">
                <a:solidFill>
                  <a:srgbClr val="0000FF"/>
                </a:solidFill>
                <a:latin typeface="Sylfaen" pitchFamily="18" charset="0"/>
              </a:rPr>
              <a:t>m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easured in units of the </a:t>
            </a:r>
            <a:r>
              <a:rPr lang="en-US" sz="2800" dirty="0" err="1" smtClean="0">
                <a:solidFill>
                  <a:srgbClr val="0000FF"/>
                </a:solidFill>
                <a:latin typeface="Sylfaen" pitchFamily="18" charset="0"/>
              </a:rPr>
              <a:t>AdS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 curvature radius </a:t>
            </a:r>
            <a:r>
              <a:rPr lang="en-US" sz="2800" i="1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589430" y="90474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9650" y="1341782"/>
            <a:ext cx="696600" cy="4203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7850" y="1421800"/>
            <a:ext cx="825600" cy="4203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60450" y="1447666"/>
            <a:ext cx="516000" cy="36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1800" y="1444669"/>
            <a:ext cx="851400" cy="4203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2274" y="1421800"/>
            <a:ext cx="1496400" cy="439733"/>
          </a:xfrm>
          <a:prstGeom prst="rect">
            <a:avLst/>
          </a:prstGeom>
        </p:spPr>
      </p:pic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856130" y="1845130"/>
            <a:ext cx="1097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Depending on the values of the parameters the CC can be either positive or negative </a:t>
            </a:r>
            <a:r>
              <a:rPr lang="en-US" sz="2800" i="1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589430" y="2038224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03854" y="3192521"/>
            <a:ext cx="4534273" cy="34368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13274" y="3192521"/>
            <a:ext cx="4607176" cy="34508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4527" y="4517030"/>
            <a:ext cx="619200" cy="4009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26274" y="6426771"/>
            <a:ext cx="774000" cy="43326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7219950" y="6643405"/>
            <a:ext cx="66232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72281" y="2743200"/>
            <a:ext cx="3072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Sylfaen" pitchFamily="18" charset="0"/>
              </a:rPr>
              <a:t>Minimal coupling</a:t>
            </a:r>
            <a:endParaRPr lang="en-US" sz="2800" dirty="0">
              <a:solidFill>
                <a:srgbClr val="C00000"/>
              </a:solidFill>
              <a:latin typeface="Sylfae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189286" y="2764550"/>
            <a:ext cx="3183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Sylfaen" pitchFamily="18" charset="0"/>
              </a:rPr>
              <a:t>Conformal coupling</a:t>
            </a:r>
            <a:endParaRPr lang="en-US" sz="2800" dirty="0">
              <a:solidFill>
                <a:srgbClr val="C00000"/>
              </a:solidFill>
              <a:latin typeface="Sylfaen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34268" y="2840765"/>
            <a:ext cx="2863800" cy="48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578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Sylfaen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The 2-brane model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56130" y="1535497"/>
            <a:ext cx="10972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Separation into 1-brane and 2</a:t>
            </a:r>
            <a:r>
              <a:rPr lang="en-US" sz="2800" baseline="30000" dirty="0" smtClean="0">
                <a:solidFill>
                  <a:srgbClr val="0000FF"/>
                </a:solidFill>
                <a:latin typeface="Sylfaen" pitchFamily="18" charset="0"/>
              </a:rPr>
              <a:t>nd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 brane contributions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r>
              <a:rPr lang="en-US" sz="2800" i="1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589430" y="167346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Sylfae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643" y="2107063"/>
            <a:ext cx="9707330" cy="943107"/>
          </a:xfrm>
          <a:prstGeom prst="rect">
            <a:avLst/>
          </a:prstGeom>
        </p:spPr>
      </p:pic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598137" y="388980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Sylfaen" pitchFamily="18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51775" y="3725709"/>
            <a:ext cx="1097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Cosmological constant induced on the visible brane 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by the hidden one</a:t>
            </a:r>
            <a:endParaRPr lang="ru-RU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850390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Sylfaen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76600" y="12700"/>
            <a:ext cx="586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Why D≠3?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Sylfae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Conclusions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856130" y="1170955"/>
            <a:ext cx="1097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Quantum fluctuations of bulk fields induce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cosmological constant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on the brane</a:t>
            </a:r>
          </a:p>
        </p:txBody>
      </p:sp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589430" y="130892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Sylfaen" pitchFamily="18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860477" y="2206233"/>
            <a:ext cx="10972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Induced  cosmological constant is a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periodic function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of the magnetic flux enclosed by compact dimension with the period of the flux quantum</a:t>
            </a:r>
            <a:endParaRPr 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60485" y="3658102"/>
            <a:ext cx="1097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Depending on the values of the parameter the CC on the brane can be either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positive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 or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negative</a:t>
            </a:r>
            <a:endParaRPr 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64836" y="4741856"/>
            <a:ext cx="10972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If the length of the compact dimension is of the order of curvature radius for </a:t>
            </a:r>
            <a:r>
              <a:rPr lang="en-US" sz="2800" dirty="0" err="1" smtClean="0">
                <a:solidFill>
                  <a:srgbClr val="0000FF"/>
                </a:solidFill>
                <a:latin typeface="Sylfaen" pitchFamily="18" charset="0"/>
              </a:rPr>
              <a:t>AdS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, the induced energy density is of the order of </a:t>
            </a:r>
            <a:r>
              <a:rPr lang="en-US" sz="2800" dirty="0" smtClean="0">
                <a:solidFill>
                  <a:srgbClr val="FF0000"/>
                </a:solidFill>
                <a:latin typeface="Sylfaen" pitchFamily="18" charset="0"/>
              </a:rPr>
              <a:t>dark energy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 driving the accelerated expansion of the Universe at recent epoch</a:t>
            </a:r>
            <a:endParaRPr 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602490" y="485806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Sylfaen" pitchFamily="18" charset="0"/>
            </a:endParaRPr>
          </a:p>
        </p:txBody>
      </p: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593780" y="381785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Sylfaen" pitchFamily="18" charset="0"/>
            </a:endParaRPr>
          </a:p>
        </p:txBody>
      </p:sp>
      <p:sp>
        <p:nvSpPr>
          <p:cNvPr id="39" name="Rectangle 32"/>
          <p:cNvSpPr>
            <a:spLocks noChangeArrowheads="1"/>
          </p:cNvSpPr>
          <p:nvPr/>
        </p:nvSpPr>
        <p:spPr bwMode="auto">
          <a:xfrm>
            <a:off x="602490" y="233549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5435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0" y="3087559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76600" y="3112959"/>
            <a:ext cx="586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</a:rPr>
              <a:t>Why D≠3?</a:t>
            </a:r>
            <a:endParaRPr lang="ru-RU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0" y="3087558"/>
            <a:ext cx="9144000" cy="1214475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51000" y="3112958"/>
            <a:ext cx="879928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6000" dirty="0" smtClean="0">
                <a:solidFill>
                  <a:srgbClr val="FF0000"/>
                </a:solidFill>
                <a:latin typeface="Sylfaen" pitchFamily="18" charset="0"/>
              </a:rPr>
              <a:t>Thank You!</a:t>
            </a:r>
            <a:endParaRPr lang="ru-RU" altLang="en-US" sz="6000" dirty="0">
              <a:solidFill>
                <a:srgbClr val="FF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26332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203959" y="1501958"/>
            <a:ext cx="10292715" cy="43629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Clr>
                <a:srgbClr val="0000CC"/>
              </a:buClr>
            </a:pPr>
            <a:r>
              <a:rPr lang="en-US" sz="3600" dirty="0" smtClean="0">
                <a:solidFill>
                  <a:srgbClr val="0000FF"/>
                </a:solidFill>
                <a:latin typeface="Sylfaen" pitchFamily="18" charset="0"/>
              </a:rPr>
              <a:t>Motivation</a:t>
            </a:r>
            <a:endParaRPr lang="en-US" sz="3600" dirty="0">
              <a:solidFill>
                <a:srgbClr val="0000FF"/>
              </a:solidFill>
              <a:latin typeface="Sylfaen" pitchFamily="18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0000FF"/>
                </a:solidFill>
                <a:latin typeface="Sylfaen" pitchFamily="18" charset="0"/>
              </a:rPr>
              <a:t>Bulk and boundary geometries</a:t>
            </a:r>
            <a:endParaRPr lang="en-US" altLang="en-US" sz="3600" dirty="0">
              <a:solidFill>
                <a:srgbClr val="0000FF"/>
              </a:solidFill>
              <a:latin typeface="Sylfaen" pitchFamily="18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0000FF"/>
                </a:solidFill>
                <a:latin typeface="Sylfaen" pitchFamily="18" charset="0"/>
              </a:rPr>
              <a:t>The surface energy-momentum tensor</a:t>
            </a:r>
            <a:endParaRPr lang="en-US" altLang="en-US" sz="3600" dirty="0">
              <a:solidFill>
                <a:srgbClr val="0000FF"/>
              </a:solidFill>
              <a:latin typeface="Sylfaen" pitchFamily="18" charset="0"/>
            </a:endParaRPr>
          </a:p>
          <a:p>
            <a:r>
              <a:rPr lang="en-US" altLang="en-US" sz="3600" dirty="0" smtClean="0">
                <a:solidFill>
                  <a:srgbClr val="0000FF"/>
                </a:solidFill>
                <a:latin typeface="Sylfaen" pitchFamily="18" charset="0"/>
              </a:rPr>
              <a:t>VEV and the induced cosmological constant</a:t>
            </a:r>
          </a:p>
          <a:p>
            <a:pPr eaLnBrk="1" hangingPunct="1"/>
            <a:r>
              <a:rPr lang="en-US" altLang="en-US" sz="3600" dirty="0" smtClean="0">
                <a:solidFill>
                  <a:srgbClr val="0000FF"/>
                </a:solidFill>
                <a:latin typeface="Sylfaen" pitchFamily="18" charset="0"/>
              </a:rPr>
              <a:t>Conclusions</a:t>
            </a:r>
            <a:endParaRPr lang="en-US" altLang="en-US" sz="3600" dirty="0">
              <a:solidFill>
                <a:srgbClr val="0000FF"/>
              </a:solidFill>
              <a:latin typeface="Sylfaen" pitchFamily="18" charset="0"/>
            </a:endParaRPr>
          </a:p>
          <a:p>
            <a:pPr eaLnBrk="1" hangingPunct="1"/>
            <a:endParaRPr lang="ru-RU" alt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0" y="20252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76600" y="12700"/>
            <a:ext cx="586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smtClean="0">
                <a:solidFill>
                  <a:srgbClr val="FF0000"/>
                </a:solidFill>
                <a:latin typeface="Sylfaen" pitchFamily="18" charset="0"/>
              </a:rPr>
              <a:t>Outline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62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276600" y="12700"/>
            <a:ext cx="586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Models with extra dimensions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900621"/>
            <a:ext cx="10947400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altLang="en-US" sz="2800" dirty="0">
                <a:solidFill>
                  <a:srgbClr val="0000FF"/>
                </a:solidFill>
                <a:latin typeface="Sylfaen" pitchFamily="18" charset="0"/>
              </a:rPr>
              <a:t>Many of high energy theories of </a:t>
            </a:r>
            <a:r>
              <a:rPr lang="ru-RU" altLang="en-US" sz="2800" dirty="0" smtClean="0">
                <a:solidFill>
                  <a:srgbClr val="0000FF"/>
                </a:solidFill>
                <a:latin typeface="Sylfaen" pitchFamily="18" charset="0"/>
              </a:rPr>
              <a:t>fundamental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r>
              <a:rPr lang="ru-RU" altLang="en-US" sz="2800" dirty="0" smtClean="0">
                <a:solidFill>
                  <a:srgbClr val="0000FF"/>
                </a:solidFill>
                <a:latin typeface="Sylfaen" pitchFamily="18" charset="0"/>
              </a:rPr>
              <a:t>physics </a:t>
            </a:r>
            <a:r>
              <a:rPr lang="ru-RU" altLang="en-US" sz="2800" dirty="0">
                <a:solidFill>
                  <a:srgbClr val="0000FF"/>
                </a:solidFill>
                <a:latin typeface="Sylfaen" pitchFamily="18" charset="0"/>
              </a:rPr>
              <a:t>are formulated in </a:t>
            </a:r>
            <a:r>
              <a:rPr lang="ru-RU" altLang="en-US" sz="2800" dirty="0">
                <a:solidFill>
                  <a:srgbClr val="FF0000"/>
                </a:solidFill>
                <a:latin typeface="Sylfaen" pitchFamily="18" charset="0"/>
              </a:rPr>
              <a:t>higher-dimensional</a:t>
            </a: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US" altLang="en-US" sz="2800" dirty="0" smtClean="0">
                <a:solidFill>
                  <a:srgbClr val="FF0000"/>
                </a:solidFill>
                <a:latin typeface="Sylfaen" pitchFamily="18" charset="0"/>
              </a:rPr>
              <a:t>s</a:t>
            </a:r>
            <a:r>
              <a:rPr lang="ru-RU" altLang="en-US" sz="2800" dirty="0" smtClean="0">
                <a:solidFill>
                  <a:srgbClr val="FF0000"/>
                </a:solidFill>
                <a:latin typeface="Sylfaen" pitchFamily="18" charset="0"/>
              </a:rPr>
              <a:t>pacetimes</a:t>
            </a:r>
            <a:endParaRPr lang="en-US" altLang="en-US" sz="28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762000" y="109558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774700" y="2791954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762000" y="214823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" name="TextBox 18"/>
          <p:cNvSpPr txBox="1"/>
          <p:nvPr/>
        </p:nvSpPr>
        <p:spPr>
          <a:xfrm>
            <a:off x="1062438" y="1993542"/>
            <a:ext cx="10947400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Idea of extra dimensions has been extensively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used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in </a:t>
            </a:r>
            <a:r>
              <a:rPr lang="en-US" altLang="en-US" sz="2800" dirty="0" smtClean="0">
                <a:solidFill>
                  <a:srgbClr val="FF0000"/>
                </a:solidFill>
                <a:latin typeface="Sylfaen" pitchFamily="18" charset="0"/>
              </a:rPr>
              <a:t>supergravity</a:t>
            </a:r>
            <a:endParaRPr lang="en-US" sz="3200" i="1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9856" y="2618004"/>
            <a:ext cx="10947400" cy="138499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Extra dimensions are predicted by string theory, at </a:t>
            </a:r>
            <a:r>
              <a:rPr lang="en-US" sz="2800" dirty="0">
                <a:solidFill>
                  <a:srgbClr val="0000FF"/>
                </a:solidFill>
                <a:latin typeface="Sylfaen" pitchFamily="18" charset="0"/>
              </a:rPr>
              <a:t>present the most promising candidate for the consistent quantum gravity 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theory and </a:t>
            </a:r>
            <a:r>
              <a:rPr lang="en-US" sz="2800" dirty="0">
                <a:solidFill>
                  <a:srgbClr val="0000FF"/>
                </a:solidFill>
                <a:latin typeface="Sylfaen" pitchFamily="18" charset="0"/>
              </a:rPr>
              <a:t>for a unification of fundamental interactions</a:t>
            </a:r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 </a:t>
            </a:r>
            <a:endParaRPr 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775061" y="420782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" name="TextBox 14"/>
          <p:cNvSpPr txBox="1"/>
          <p:nvPr/>
        </p:nvSpPr>
        <p:spPr>
          <a:xfrm>
            <a:off x="1075499" y="4053128"/>
            <a:ext cx="10947400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Two types of models with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extra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dimensions</a:t>
            </a:r>
            <a:endParaRPr lang="en-US" sz="3200" i="1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7206" y="4537166"/>
            <a:ext cx="102724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dirty="0" err="1">
                <a:solidFill>
                  <a:srgbClr val="FF0000"/>
                </a:solidFill>
                <a:latin typeface="Sylfaen" pitchFamily="18" charset="0"/>
              </a:rPr>
              <a:t>Kaluza</a:t>
            </a: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-Klein type</a:t>
            </a:r>
            <a:r>
              <a:rPr lang="en-US" altLang="en-US" sz="2800" dirty="0">
                <a:latin typeface="Sylfaen" pitchFamily="18" charset="0"/>
              </a:rPr>
              <a:t>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models: Extra dimensions are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compact and they are accessible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for all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fields</a:t>
            </a:r>
          </a:p>
          <a:p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Brane-world</a:t>
            </a:r>
            <a:r>
              <a:rPr lang="en-US" altLang="en-US" sz="2800" dirty="0">
                <a:latin typeface="Sylfaen" pitchFamily="18" charset="0"/>
              </a:rPr>
              <a:t>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models: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Standard model fields are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localized on a hypersurface (brane).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Gravity and possibly some other fields </a:t>
            </a:r>
            <a:r>
              <a:rPr lang="ru-RU" altLang="en-US" sz="2800" dirty="0" smtClean="0">
                <a:solidFill>
                  <a:srgbClr val="0000FF"/>
                </a:solidFill>
                <a:latin typeface="Sylfaen" pitchFamily="18" charset="0"/>
              </a:rPr>
              <a:t>extend </a:t>
            </a:r>
            <a:r>
              <a:rPr lang="ru-RU" altLang="en-US" sz="2800" dirty="0">
                <a:solidFill>
                  <a:srgbClr val="0000FF"/>
                </a:solidFill>
                <a:latin typeface="Sylfaen" pitchFamily="18" charset="0"/>
              </a:rPr>
              <a:t>to all </a:t>
            </a:r>
            <a:r>
              <a:rPr lang="ru-RU" altLang="en-US" sz="2800" dirty="0" smtClean="0">
                <a:solidFill>
                  <a:srgbClr val="0000FF"/>
                </a:solidFill>
                <a:latin typeface="Sylfaen" pitchFamily="18" charset="0"/>
              </a:rPr>
              <a:t>dimensions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. Extra dimensions may be non-compact.</a:t>
            </a:r>
            <a:endParaRPr lang="en-US" alt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17" name="Rectangle 32"/>
          <p:cNvSpPr>
            <a:spLocks noChangeArrowheads="1"/>
          </p:cNvSpPr>
          <p:nvPr/>
        </p:nvSpPr>
        <p:spPr bwMode="auto">
          <a:xfrm>
            <a:off x="1434006" y="4723933"/>
            <a:ext cx="203200" cy="16167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1434006" y="5557714"/>
            <a:ext cx="203200" cy="16167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2200934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62149" y="-12700"/>
            <a:ext cx="1051995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48494" y="12700"/>
            <a:ext cx="103291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Boundary conditions in models with extra dimensions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8700" y="2315749"/>
            <a:ext cx="1106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Simplest example is the toroidal compactification</a:t>
            </a:r>
            <a:endParaRPr lang="ru-RU" alt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8700" y="4013163"/>
            <a:ext cx="1094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T</a:t>
            </a:r>
            <a:r>
              <a:rPr lang="ru-RU" altLang="en-US" sz="2800" dirty="0">
                <a:solidFill>
                  <a:srgbClr val="0000FF"/>
                </a:solidFill>
                <a:latin typeface="Sylfaen" pitchFamily="18" charset="0"/>
              </a:rPr>
              <a:t>opologically inequivalent </a:t>
            </a:r>
            <a:r>
              <a:rPr lang="ru-RU" altLang="en-US" sz="2800" dirty="0" smtClean="0">
                <a:solidFill>
                  <a:srgbClr val="0000FF"/>
                </a:solidFill>
                <a:latin typeface="Sylfaen" pitchFamily="18" charset="0"/>
              </a:rPr>
              <a:t>configurations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 for fields</a:t>
            </a:r>
            <a:endParaRPr lang="ru-RU" alt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711200" y="245670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711200" y="417952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2342609" y="3385454"/>
            <a:ext cx="25908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2799809" y="2860763"/>
            <a:ext cx="762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/>
              <a:t>R</a:t>
            </a:r>
            <a:r>
              <a:rPr lang="en-US" altLang="en-US" sz="3200" baseline="30000"/>
              <a:t>1</a:t>
            </a:r>
            <a:endParaRPr lang="ru-RU" altLang="en-US" sz="3200"/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5288285" y="3274418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13"/>
          <p:cNvSpPr>
            <a:spLocks noChangeArrowheads="1"/>
          </p:cNvSpPr>
          <p:nvPr/>
        </p:nvSpPr>
        <p:spPr bwMode="auto">
          <a:xfrm>
            <a:off x="6514013" y="2880362"/>
            <a:ext cx="1295400" cy="990600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961813" y="2880362"/>
            <a:ext cx="68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>
                <a:latin typeface="Arial" panose="020B0604020202020204" pitchFamily="34" charset="0"/>
              </a:rPr>
              <a:t>S</a:t>
            </a:r>
            <a:r>
              <a:rPr lang="en-US" altLang="en-US" sz="3200" baseline="30000">
                <a:latin typeface="Arial" panose="020B0604020202020204" pitchFamily="34" charset="0"/>
              </a:rPr>
              <a:t>1</a:t>
            </a:r>
            <a:endParaRPr lang="ru-RU" altLang="en-US" sz="3200">
              <a:latin typeface="Arial" panose="020B0604020202020204" pitchFamily="34" charset="0"/>
            </a:endParaRP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1314982" y="4536383"/>
            <a:ext cx="7994476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Untwisted field</a:t>
            </a:r>
            <a:r>
              <a:rPr lang="en-US" altLang="en-US" sz="2800" dirty="0">
                <a:latin typeface="Sylfaen" pitchFamily="18" charset="0"/>
              </a:rPr>
              <a:t>        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periodic boundary conditions</a:t>
            </a:r>
            <a:r>
              <a:rPr lang="en-US" altLang="en-US" dirty="0">
                <a:solidFill>
                  <a:srgbClr val="0000FF"/>
                </a:solidFill>
                <a:latin typeface="Sylfaen" pitchFamily="18" charset="0"/>
              </a:rPr>
              <a:t>       </a:t>
            </a:r>
            <a:endParaRPr lang="ru-RU" altLang="en-US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29" name="AutoShape 22"/>
          <p:cNvSpPr>
            <a:spLocks noChangeArrowheads="1"/>
          </p:cNvSpPr>
          <p:nvPr/>
        </p:nvSpPr>
        <p:spPr bwMode="auto">
          <a:xfrm>
            <a:off x="3888364" y="4725404"/>
            <a:ext cx="51816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179100"/>
              </p:ext>
            </p:extLst>
          </p:nvPr>
        </p:nvGraphicFramePr>
        <p:xfrm>
          <a:off x="9250674" y="4552019"/>
          <a:ext cx="281940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8" name="Equation" r:id="rId3" imgW="1002865" imgH="203112" progId="">
                  <p:embed/>
                </p:oleObj>
              </mc:Choice>
              <mc:Fallback>
                <p:oleObj name="Equation" r:id="rId3" imgW="1002865" imgH="203112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0674" y="4552019"/>
                        <a:ext cx="2819400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1314982" y="5143025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solidFill>
                  <a:srgbClr val="FF0000"/>
                </a:solidFill>
                <a:latin typeface="Sylfaen" pitchFamily="18" charset="0"/>
              </a:rPr>
              <a:t>Twisted field</a:t>
            </a:r>
            <a:r>
              <a:rPr lang="en-US" altLang="en-US" sz="2800" dirty="0">
                <a:latin typeface="Sylfaen" pitchFamily="18" charset="0"/>
              </a:rPr>
              <a:t>      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antiperiodic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boundary conditions</a:t>
            </a:r>
            <a:r>
              <a:rPr lang="en-US" altLang="en-US" dirty="0">
                <a:latin typeface="Sylfaen" pitchFamily="18" charset="0"/>
              </a:rPr>
              <a:t>       </a:t>
            </a:r>
            <a:endParaRPr lang="ru-RU" altLang="en-US" dirty="0">
              <a:latin typeface="Sylfaen" pitchFamily="18" charset="0"/>
            </a:endParaRPr>
          </a:p>
        </p:txBody>
      </p:sp>
      <p:sp>
        <p:nvSpPr>
          <p:cNvPr id="32" name="AutoShape 22"/>
          <p:cNvSpPr>
            <a:spLocks noChangeArrowheads="1"/>
          </p:cNvSpPr>
          <p:nvPr/>
        </p:nvSpPr>
        <p:spPr bwMode="auto">
          <a:xfrm>
            <a:off x="3474707" y="5319976"/>
            <a:ext cx="51816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721644"/>
              </p:ext>
            </p:extLst>
          </p:nvPr>
        </p:nvGraphicFramePr>
        <p:xfrm>
          <a:off x="9283331" y="5173187"/>
          <a:ext cx="28956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Equation" r:id="rId5" imgW="1091726" imgH="203112" progId="Equation.DSMT4">
                  <p:embed/>
                </p:oleObj>
              </mc:Choice>
              <mc:Fallback>
                <p:oleObj name="Equation" r:id="rId5" imgW="1091726" imgH="203112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3331" y="5173187"/>
                        <a:ext cx="28956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1127748" y="4715101"/>
            <a:ext cx="203200" cy="16167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1111782" y="5318365"/>
            <a:ext cx="203200" cy="16167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1310626" y="5690279"/>
            <a:ext cx="7994476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solidFill>
                  <a:srgbClr val="FF0000"/>
                </a:solidFill>
                <a:latin typeface="Sylfaen" pitchFamily="18" charset="0"/>
              </a:rPr>
              <a:t>Generalized</a:t>
            </a:r>
            <a:r>
              <a:rPr lang="en-US" altLang="en-US" sz="2800" dirty="0" smtClean="0">
                <a:latin typeface="Sylfaen" pitchFamily="18" charset="0"/>
              </a:rPr>
              <a:t> 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boundary </a:t>
            </a:r>
            <a:r>
              <a:rPr lang="en-US" altLang="en-US" sz="2800" dirty="0">
                <a:solidFill>
                  <a:srgbClr val="0000FF"/>
                </a:solidFill>
                <a:latin typeface="Sylfaen" pitchFamily="18" charset="0"/>
              </a:rPr>
              <a:t>conditions</a:t>
            </a:r>
            <a:r>
              <a:rPr lang="en-US" altLang="en-US" dirty="0">
                <a:solidFill>
                  <a:srgbClr val="0000FF"/>
                </a:solidFill>
                <a:latin typeface="Sylfaen" pitchFamily="18" charset="0"/>
              </a:rPr>
              <a:t>       </a:t>
            </a:r>
            <a:endParaRPr lang="ru-RU" altLang="en-US" dirty="0">
              <a:solidFill>
                <a:srgbClr val="0000FF"/>
              </a:solidFill>
              <a:latin typeface="Sylfaen" pitchFamily="18" charset="0"/>
            </a:endParaRPr>
          </a:p>
        </p:txBody>
      </p:sp>
      <p:graphicFrame>
        <p:nvGraphicFramePr>
          <p:cNvPr id="37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372196"/>
              </p:ext>
            </p:extLst>
          </p:nvPr>
        </p:nvGraphicFramePr>
        <p:xfrm>
          <a:off x="9145588" y="5657759"/>
          <a:ext cx="303053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0" name="Equation" r:id="rId7" imgW="1143000" imgH="228600" progId="Equation.DSMT4">
                  <p:embed/>
                </p:oleObj>
              </mc:Choice>
              <mc:Fallback>
                <p:oleObj name="Equation" r:id="rId7" imgW="1143000" imgH="22860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5588" y="5657759"/>
                        <a:ext cx="3030537" cy="550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033047" y="1283779"/>
            <a:ext cx="1106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In </a:t>
            </a:r>
            <a:r>
              <a:rPr lang="en-US" altLang="en-US" sz="2800" dirty="0" err="1" smtClean="0">
                <a:solidFill>
                  <a:srgbClr val="0000FF"/>
                </a:solidFill>
                <a:latin typeface="Sylfaen" pitchFamily="18" charset="0"/>
              </a:rPr>
              <a:t>Kaluza</a:t>
            </a:r>
            <a:r>
              <a:rPr lang="en-US" altLang="en-US" sz="2800" dirty="0" smtClean="0">
                <a:solidFill>
                  <a:srgbClr val="0000FF"/>
                </a:solidFill>
                <a:latin typeface="Sylfaen" pitchFamily="18" charset="0"/>
              </a:rPr>
              <a:t>-Klein type models the extra dimensions are </a:t>
            </a:r>
            <a:r>
              <a:rPr lang="en-US" altLang="en-US" sz="2800" dirty="0" err="1" smtClean="0">
                <a:solidFill>
                  <a:srgbClr val="0000FF"/>
                </a:solidFill>
                <a:latin typeface="Sylfaen" pitchFamily="18" charset="0"/>
              </a:rPr>
              <a:t>compactified</a:t>
            </a:r>
            <a:endParaRPr lang="ru-RU" alt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39" name="Rectangle 32"/>
          <p:cNvSpPr>
            <a:spLocks noChangeArrowheads="1"/>
          </p:cNvSpPr>
          <p:nvPr/>
        </p:nvSpPr>
        <p:spPr bwMode="auto">
          <a:xfrm>
            <a:off x="715547" y="142473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" name="Rectangle 32"/>
          <p:cNvSpPr>
            <a:spLocks noChangeArrowheads="1"/>
          </p:cNvSpPr>
          <p:nvPr/>
        </p:nvSpPr>
        <p:spPr bwMode="auto">
          <a:xfrm>
            <a:off x="1133547" y="5862659"/>
            <a:ext cx="203200" cy="16167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4194496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62149" y="-12700"/>
            <a:ext cx="1051995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48494" y="12700"/>
            <a:ext cx="103291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err="1" smtClean="0">
                <a:solidFill>
                  <a:srgbClr val="FF0000"/>
                </a:solidFill>
                <a:latin typeface="Sylfaen" pitchFamily="18" charset="0"/>
              </a:rPr>
              <a:t>Barneworld</a:t>
            </a: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 models: Randall-</a:t>
            </a:r>
            <a:r>
              <a:rPr lang="en-US" altLang="en-US" sz="3200" dirty="0" err="1" smtClean="0">
                <a:solidFill>
                  <a:srgbClr val="FF0000"/>
                </a:solidFill>
                <a:latin typeface="Sylfaen" pitchFamily="18" charset="0"/>
              </a:rPr>
              <a:t>Sundrum</a:t>
            </a: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 2-brane model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533400" y="838200"/>
            <a:ext cx="113276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0000CC"/>
                </a:solidFill>
                <a:latin typeface="Sylfaen" pitchFamily="18" charset="0"/>
              </a:rPr>
              <a:t>Original 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Randall-</a:t>
            </a:r>
            <a:r>
              <a:rPr lang="en-US" sz="2400" dirty="0" err="1">
                <a:solidFill>
                  <a:srgbClr val="FF0000"/>
                </a:solidFill>
                <a:latin typeface="Sylfaen" pitchFamily="18" charset="0"/>
              </a:rPr>
              <a:t>Sundrum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 model </a:t>
            </a:r>
            <a:r>
              <a:rPr lang="en-US" sz="2400" dirty="0">
                <a:solidFill>
                  <a:srgbClr val="0000CC"/>
                </a:solidFill>
                <a:latin typeface="Sylfaen" pitchFamily="18" charset="0"/>
              </a:rPr>
              <a:t>(RS1) offers a solution to the 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hierarchy problem </a:t>
            </a:r>
            <a:r>
              <a:rPr lang="en-US" sz="2400" dirty="0">
                <a:solidFill>
                  <a:srgbClr val="0000CC"/>
                </a:solidFill>
                <a:latin typeface="Sylfaen" pitchFamily="18" charset="0"/>
              </a:rPr>
              <a:t>by postulating 5D </a:t>
            </a:r>
            <a:r>
              <a:rPr lang="en-US" sz="2400" dirty="0" err="1">
                <a:solidFill>
                  <a:srgbClr val="0000CC"/>
                </a:solidFill>
                <a:latin typeface="Sylfaen" pitchFamily="18" charset="0"/>
              </a:rPr>
              <a:t>AdS</a:t>
            </a:r>
            <a:r>
              <a:rPr lang="en-US" sz="2400" dirty="0">
                <a:solidFill>
                  <a:srgbClr val="0000CC"/>
                </a:solidFill>
                <a:latin typeface="Sylfaen" pitchFamily="18" charset="0"/>
              </a:rPr>
              <a:t> </a:t>
            </a:r>
            <a:r>
              <a:rPr lang="en-US" sz="2400" dirty="0" err="1">
                <a:solidFill>
                  <a:srgbClr val="0000CC"/>
                </a:solidFill>
                <a:latin typeface="Sylfaen" pitchFamily="18" charset="0"/>
              </a:rPr>
              <a:t>spacetime</a:t>
            </a:r>
            <a:r>
              <a:rPr lang="en-US" sz="2400" dirty="0">
                <a:solidFill>
                  <a:srgbClr val="0000CC"/>
                </a:solidFill>
                <a:latin typeface="Sylfaen" pitchFamily="18" charset="0"/>
              </a:rPr>
              <a:t> bounded by two (3+1)-dimensional branes</a:t>
            </a:r>
          </a:p>
        </p:txBody>
      </p:sp>
      <p:sp>
        <p:nvSpPr>
          <p:cNvPr id="72" name="Trapezoid 71"/>
          <p:cNvSpPr/>
          <p:nvPr/>
        </p:nvSpPr>
        <p:spPr>
          <a:xfrm rot="5400000">
            <a:off x="3758840" y="2789238"/>
            <a:ext cx="2514600" cy="609600"/>
          </a:xfrm>
          <a:prstGeom prst="trapezoid">
            <a:avLst>
              <a:gd name="adj" fmla="val 82391"/>
            </a:avLst>
          </a:prstGeom>
          <a:solidFill>
            <a:srgbClr val="0000CC"/>
          </a:solidFill>
          <a:ln w="38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" name="Trapezoid 72"/>
          <p:cNvSpPr/>
          <p:nvPr/>
        </p:nvSpPr>
        <p:spPr>
          <a:xfrm rot="16200000">
            <a:off x="5549540" y="2827338"/>
            <a:ext cx="2514600" cy="533400"/>
          </a:xfrm>
          <a:prstGeom prst="trapezoid">
            <a:avLst>
              <a:gd name="adj" fmla="val 99534"/>
            </a:avLst>
          </a:prstGeom>
          <a:solidFill>
            <a:srgbClr val="FF0000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4" name="TextBox 10"/>
          <p:cNvSpPr txBox="1">
            <a:spLocks noChangeArrowheads="1"/>
          </p:cNvSpPr>
          <p:nvPr/>
        </p:nvSpPr>
        <p:spPr bwMode="auto">
          <a:xfrm>
            <a:off x="4787540" y="4038600"/>
            <a:ext cx="838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0000CC"/>
                </a:solidFill>
                <a:latin typeface="Sylfaen" pitchFamily="18" charset="0"/>
              </a:rPr>
              <a:t>UV </a:t>
            </a:r>
            <a:r>
              <a:rPr lang="en-US" sz="1800" b="1" dirty="0" err="1">
                <a:solidFill>
                  <a:srgbClr val="0000CC"/>
                </a:solidFill>
                <a:latin typeface="Sylfaen" pitchFamily="18" charset="0"/>
              </a:rPr>
              <a:t>brane</a:t>
            </a:r>
            <a:endParaRPr lang="en-US" sz="1800" b="1" dirty="0">
              <a:solidFill>
                <a:srgbClr val="0000CC"/>
              </a:solidFill>
              <a:latin typeface="Sylfaen" pitchFamily="18" charset="0"/>
            </a:endParaRPr>
          </a:p>
        </p:txBody>
      </p:sp>
      <p:sp>
        <p:nvSpPr>
          <p:cNvPr id="75" name="TextBox 13"/>
          <p:cNvSpPr txBox="1">
            <a:spLocks noChangeArrowheads="1"/>
          </p:cNvSpPr>
          <p:nvPr/>
        </p:nvSpPr>
        <p:spPr bwMode="auto">
          <a:xfrm>
            <a:off x="6159140" y="4038600"/>
            <a:ext cx="838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Sylfaen" pitchFamily="18" charset="0"/>
              </a:rPr>
              <a:t>IR </a:t>
            </a:r>
            <a:r>
              <a:rPr lang="en-US" sz="1800" b="1" dirty="0" err="1">
                <a:solidFill>
                  <a:srgbClr val="FF0000"/>
                </a:solidFill>
                <a:latin typeface="Sylfaen" pitchFamily="18" charset="0"/>
              </a:rPr>
              <a:t>brane</a:t>
            </a:r>
            <a:endParaRPr lang="en-US" sz="1800" b="1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76" name="TextBox 14"/>
          <p:cNvSpPr txBox="1">
            <a:spLocks noChangeArrowheads="1"/>
          </p:cNvSpPr>
          <p:nvPr/>
        </p:nvSpPr>
        <p:spPr bwMode="auto">
          <a:xfrm>
            <a:off x="5473340" y="2630488"/>
            <a:ext cx="838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400" b="1" dirty="0" err="1">
                <a:solidFill>
                  <a:srgbClr val="008000"/>
                </a:solidFill>
                <a:latin typeface="Sylfaen" pitchFamily="18" charset="0"/>
              </a:rPr>
              <a:t>AdS</a:t>
            </a:r>
            <a:r>
              <a:rPr lang="en-US" sz="2400" b="1" dirty="0">
                <a:solidFill>
                  <a:srgbClr val="008000"/>
                </a:solidFill>
                <a:latin typeface="Sylfaen" pitchFamily="18" charset="0"/>
              </a:rPr>
              <a:t> bulk</a:t>
            </a:r>
          </a:p>
        </p:txBody>
      </p:sp>
      <p:sp>
        <p:nvSpPr>
          <p:cNvPr id="77" name="TextBox 15"/>
          <p:cNvSpPr txBox="1">
            <a:spLocks noChangeArrowheads="1"/>
          </p:cNvSpPr>
          <p:nvPr/>
        </p:nvSpPr>
        <p:spPr bwMode="auto">
          <a:xfrm>
            <a:off x="7149740" y="2514600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0000CC"/>
                </a:solidFill>
                <a:latin typeface="Sylfaen" pitchFamily="18" charset="0"/>
              </a:rPr>
              <a:t>SM particles are localized on IR or </a:t>
            </a:r>
            <a:r>
              <a:rPr lang="en-US" sz="1800" b="1" dirty="0" err="1">
                <a:solidFill>
                  <a:srgbClr val="0000CC"/>
                </a:solidFill>
                <a:latin typeface="Sylfaen" pitchFamily="18" charset="0"/>
              </a:rPr>
              <a:t>TeV</a:t>
            </a:r>
            <a:r>
              <a:rPr lang="en-US" sz="1800" b="1" dirty="0">
                <a:solidFill>
                  <a:srgbClr val="0000CC"/>
                </a:solidFill>
                <a:latin typeface="Sylfaen" pitchFamily="18" charset="0"/>
              </a:rPr>
              <a:t> brane</a:t>
            </a:r>
          </a:p>
        </p:txBody>
      </p:sp>
      <p:sp>
        <p:nvSpPr>
          <p:cNvPr id="78" name="TextBox 16"/>
          <p:cNvSpPr txBox="1">
            <a:spLocks noChangeArrowheads="1"/>
          </p:cNvSpPr>
          <p:nvPr/>
        </p:nvSpPr>
        <p:spPr bwMode="auto">
          <a:xfrm>
            <a:off x="2501540" y="2384425"/>
            <a:ext cx="2133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0000CC"/>
                </a:solidFill>
                <a:latin typeface="Sylfaen" pitchFamily="18" charset="0"/>
              </a:rPr>
              <a:t>Gravity is localized near UV or Planck </a:t>
            </a:r>
            <a:r>
              <a:rPr lang="en-US" sz="1800" b="1" dirty="0" err="1">
                <a:solidFill>
                  <a:srgbClr val="0000CC"/>
                </a:solidFill>
                <a:latin typeface="Sylfaen" pitchFamily="18" charset="0"/>
              </a:rPr>
              <a:t>brane</a:t>
            </a:r>
            <a:endParaRPr lang="en-US" sz="1800" b="1" dirty="0">
              <a:solidFill>
                <a:srgbClr val="0000CC"/>
              </a:solidFill>
              <a:latin typeface="Sylfaen" pitchFamily="18" charset="0"/>
            </a:endParaRPr>
          </a:p>
        </p:txBody>
      </p:sp>
      <p:sp>
        <p:nvSpPr>
          <p:cNvPr id="79" name="TextBox 17"/>
          <p:cNvSpPr txBox="1">
            <a:spLocks noChangeArrowheads="1"/>
          </p:cNvSpPr>
          <p:nvPr/>
        </p:nvSpPr>
        <p:spPr bwMode="auto">
          <a:xfrm>
            <a:off x="6540140" y="2846388"/>
            <a:ext cx="60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80" name="TextBox 18"/>
          <p:cNvSpPr txBox="1">
            <a:spLocks noChangeArrowheads="1"/>
          </p:cNvSpPr>
          <p:nvPr/>
        </p:nvSpPr>
        <p:spPr bwMode="auto">
          <a:xfrm>
            <a:off x="1777640" y="3497263"/>
            <a:ext cx="2895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0000CC"/>
                </a:solidFill>
                <a:latin typeface="Sylfaen" pitchFamily="18" charset="0"/>
              </a:rPr>
              <a:t>Only graviton and some other non SM fields propagate in the bulk</a:t>
            </a:r>
          </a:p>
        </p:txBody>
      </p:sp>
      <p:graphicFrame>
        <p:nvGraphicFramePr>
          <p:cNvPr id="8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021810"/>
              </p:ext>
            </p:extLst>
          </p:nvPr>
        </p:nvGraphicFramePr>
        <p:xfrm>
          <a:off x="8096658" y="4362450"/>
          <a:ext cx="3938588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name="Equation" r:id="rId3" imgW="1625600" imgH="254000" progId="Equation.DSMT4">
                  <p:embed/>
                </p:oleObj>
              </mc:Choice>
              <mc:Fallback>
                <p:oleObj name="Equation" r:id="rId3" imgW="1625600" imgH="2540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658" y="4362450"/>
                        <a:ext cx="3938588" cy="615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2" name="Straight Arrow Connector 81"/>
          <p:cNvCxnSpPr/>
          <p:nvPr/>
        </p:nvCxnSpPr>
        <p:spPr>
          <a:xfrm>
            <a:off x="4254140" y="4724400"/>
            <a:ext cx="35052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24"/>
          <p:cNvSpPr txBox="1">
            <a:spLocks noChangeArrowheads="1"/>
          </p:cNvSpPr>
          <p:nvPr/>
        </p:nvSpPr>
        <p:spPr bwMode="auto">
          <a:xfrm>
            <a:off x="7467240" y="4132263"/>
            <a:ext cx="381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b="1" dirty="0">
                <a:latin typeface="Sylfaen" pitchFamily="18" charset="0"/>
              </a:rPr>
              <a:t>y</a:t>
            </a:r>
          </a:p>
        </p:txBody>
      </p:sp>
      <p:sp>
        <p:nvSpPr>
          <p:cNvPr id="84" name="TextBox 25"/>
          <p:cNvSpPr txBox="1">
            <a:spLocks noChangeArrowheads="1"/>
          </p:cNvSpPr>
          <p:nvPr/>
        </p:nvSpPr>
        <p:spPr bwMode="auto">
          <a:xfrm>
            <a:off x="533400" y="5135875"/>
            <a:ext cx="1132767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0000CC"/>
                </a:solidFill>
                <a:latin typeface="Sylfaen" pitchFamily="18" charset="0"/>
              </a:rPr>
              <a:t>Hierarchy problem between the gravitational and electroweak scales is solved for</a:t>
            </a:r>
            <a:r>
              <a:rPr lang="en-US" sz="2400" dirty="0">
                <a:latin typeface="Sylfaen" pitchFamily="18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latin typeface="Sylfaen" pitchFamily="18" charset="0"/>
              </a:rPr>
              <a:t>                        </a:t>
            </a:r>
            <a:r>
              <a:rPr lang="en-US" sz="2400" dirty="0" smtClean="0">
                <a:latin typeface="Sylfaen" pitchFamily="18" charset="0"/>
              </a:rPr>
              <a:t>      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800" i="1" dirty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latin typeface="Sylfaen" pitchFamily="18" charset="0"/>
              </a:rPr>
              <a:t>                                </a:t>
            </a:r>
            <a:r>
              <a:rPr lang="en-US" sz="2800" i="1" dirty="0" err="1" smtClean="0">
                <a:solidFill>
                  <a:srgbClr val="FF0000"/>
                </a:solidFill>
                <a:latin typeface="Sylfaen" pitchFamily="18" charset="0"/>
              </a:rPr>
              <a:t>k·distance</a:t>
            </a:r>
            <a:r>
              <a:rPr lang="en-US" sz="2800" i="1" dirty="0" smtClean="0">
                <a:solidFill>
                  <a:srgbClr val="FF0000"/>
                </a:solidFill>
                <a:latin typeface="Sylfae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latin typeface="Sylfaen" pitchFamily="18" charset="0"/>
              </a:rPr>
              <a:t>between branes = 40</a:t>
            </a:r>
          </a:p>
        </p:txBody>
      </p:sp>
      <p:sp>
        <p:nvSpPr>
          <p:cNvPr id="85" name="Rectangle 32"/>
          <p:cNvSpPr>
            <a:spLocks noChangeArrowheads="1"/>
          </p:cNvSpPr>
          <p:nvPr/>
        </p:nvSpPr>
        <p:spPr bwMode="auto">
          <a:xfrm>
            <a:off x="304800" y="91440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6" name="Rectangle 32"/>
          <p:cNvSpPr>
            <a:spLocks noChangeArrowheads="1"/>
          </p:cNvSpPr>
          <p:nvPr/>
        </p:nvSpPr>
        <p:spPr bwMode="auto">
          <a:xfrm>
            <a:off x="304800" y="521207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5252476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62149" y="-12700"/>
            <a:ext cx="1051995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48494" y="12700"/>
            <a:ext cx="103291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Randall-</a:t>
            </a:r>
            <a:r>
              <a:rPr lang="en-US" altLang="en-US" sz="3200" dirty="0" err="1" smtClean="0">
                <a:solidFill>
                  <a:srgbClr val="FF0000"/>
                </a:solidFill>
                <a:latin typeface="Sylfaen" pitchFamily="18" charset="0"/>
              </a:rPr>
              <a:t>Sundrum</a:t>
            </a: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 1-brane model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6248400" y="3807123"/>
            <a:ext cx="36195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Arial" panose="020B0604020202020204" pitchFamily="34" charset="0"/>
              </a:rPr>
              <a:t>y=0    </a:t>
            </a:r>
            <a:r>
              <a:rPr lang="en-US" altLang="en-US" sz="2800" dirty="0" smtClean="0">
                <a:latin typeface="Arial" panose="020B0604020202020204" pitchFamily="34" charset="0"/>
              </a:rPr>
              <a:t>                     y  </a:t>
            </a:r>
            <a:endParaRPr lang="ru-RU" altLang="en-US" sz="2800" dirty="0">
              <a:latin typeface="Arial" panose="020B0604020202020204" pitchFamily="34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7319098" y="1219928"/>
            <a:ext cx="1028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>
                <a:solidFill>
                  <a:srgbClr val="0000FF"/>
                </a:solidFill>
                <a:latin typeface="Sylfaen" pitchFamily="18" charset="0"/>
              </a:rPr>
              <a:t>brane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2469671" y="1620629"/>
            <a:ext cx="17621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>
                <a:solidFill>
                  <a:srgbClr val="0000FF"/>
                </a:solidFill>
                <a:latin typeface="Sylfaen" pitchFamily="18" charset="0"/>
              </a:rPr>
              <a:t>Warp factor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graphicFrame>
        <p:nvGraphicFramePr>
          <p:cNvPr id="3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043091"/>
              </p:ext>
            </p:extLst>
          </p:nvPr>
        </p:nvGraphicFramePr>
        <p:xfrm>
          <a:off x="4212003" y="1530136"/>
          <a:ext cx="887499" cy="499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6" name="Equation" r:id="rId3" imgW="406224" imgH="228501" progId="">
                  <p:embed/>
                </p:oleObj>
              </mc:Choice>
              <mc:Fallback>
                <p:oleObj name="Equation" r:id="rId3" imgW="406224" imgH="228501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003" y="1530136"/>
                        <a:ext cx="887499" cy="4997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2103019" y="3939530"/>
            <a:ext cx="396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>
                <a:latin typeface="Sylfaen" pitchFamily="18" charset="0"/>
              </a:rPr>
              <a:t>Z</a:t>
            </a:r>
            <a:r>
              <a:rPr lang="en-US" altLang="en-US" sz="2400" baseline="-25000" dirty="0">
                <a:latin typeface="Sylfaen" pitchFamily="18" charset="0"/>
              </a:rPr>
              <a:t>2</a:t>
            </a:r>
            <a:r>
              <a:rPr lang="en-US" altLang="en-US" sz="2400" dirty="0">
                <a:latin typeface="Sylfaen" pitchFamily="18" charset="0"/>
              </a:rPr>
              <a:t>                     identification</a:t>
            </a:r>
            <a:endParaRPr lang="ru-RU" altLang="en-US" sz="2400" dirty="0">
              <a:latin typeface="Sylfaen" pitchFamily="18" charset="0"/>
            </a:endParaRPr>
          </a:p>
        </p:txBody>
      </p:sp>
      <p:graphicFrame>
        <p:nvGraphicFramePr>
          <p:cNvPr id="35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416276"/>
              </p:ext>
            </p:extLst>
          </p:nvPr>
        </p:nvGraphicFramePr>
        <p:xfrm>
          <a:off x="2483982" y="3939531"/>
          <a:ext cx="1624881" cy="513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7" name="Equation" r:id="rId5" imgW="723586" imgH="228501" progId="Equation.DSMT4">
                  <p:embed/>
                </p:oleObj>
              </mc:Choice>
              <mc:Fallback>
                <p:oleObj name="Equation" r:id="rId5" imgW="723586" imgH="228501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982" y="3939531"/>
                        <a:ext cx="1624881" cy="5137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2795587" y="1217612"/>
            <a:ext cx="6919913" cy="2682162"/>
            <a:chOff x="3952875" y="1779588"/>
            <a:chExt cx="4038600" cy="1600200"/>
          </a:xfrm>
        </p:grpSpPr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3952875" y="3227388"/>
              <a:ext cx="40386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6010275" y="3151188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V="1">
              <a:off x="6086475" y="1779588"/>
              <a:ext cx="0" cy="1371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3"/>
            <p:cNvSpPr>
              <a:spLocks noChangeShapeType="1"/>
            </p:cNvSpPr>
            <p:nvPr/>
          </p:nvSpPr>
          <p:spPr bwMode="auto">
            <a:xfrm flipH="1">
              <a:off x="6135687" y="1929148"/>
              <a:ext cx="45720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AutoShape 14"/>
            <p:cNvSpPr>
              <a:spLocks/>
            </p:cNvSpPr>
            <p:nvPr/>
          </p:nvSpPr>
          <p:spPr bwMode="auto">
            <a:xfrm rot="5400000">
              <a:off x="5956300" y="2543175"/>
              <a:ext cx="228600" cy="1143000"/>
            </a:xfrm>
            <a:prstGeom prst="leftBracket">
              <a:avLst>
                <a:gd name="adj" fmla="val 41667"/>
              </a:avLst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AutoShape 15"/>
            <p:cNvSpPr>
              <a:spLocks/>
            </p:cNvSpPr>
            <p:nvPr/>
          </p:nvSpPr>
          <p:spPr bwMode="auto">
            <a:xfrm rot="5400000">
              <a:off x="5842000" y="2122488"/>
              <a:ext cx="457200" cy="1752600"/>
            </a:xfrm>
            <a:prstGeom prst="leftBracket">
              <a:avLst>
                <a:gd name="adj" fmla="val 31944"/>
              </a:avLst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6086475" y="1836738"/>
              <a:ext cx="1770063" cy="1057275"/>
            </a:xfrm>
            <a:custGeom>
              <a:avLst/>
              <a:gdLst>
                <a:gd name="T0" fmla="*/ 0 w 1115"/>
                <a:gd name="T1" fmla="*/ 0 h 666"/>
                <a:gd name="T2" fmla="*/ 224 w 1115"/>
                <a:gd name="T3" fmla="*/ 352 h 666"/>
                <a:gd name="T4" fmla="*/ 539 w 1115"/>
                <a:gd name="T5" fmla="*/ 539 h 666"/>
                <a:gd name="T6" fmla="*/ 845 w 1115"/>
                <a:gd name="T7" fmla="*/ 629 h 666"/>
                <a:gd name="T8" fmla="*/ 1115 w 1115"/>
                <a:gd name="T9" fmla="*/ 66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5" h="666">
                  <a:moveTo>
                    <a:pt x="0" y="0"/>
                  </a:moveTo>
                  <a:cubicBezTo>
                    <a:pt x="37" y="57"/>
                    <a:pt x="134" y="262"/>
                    <a:pt x="224" y="352"/>
                  </a:cubicBezTo>
                  <a:cubicBezTo>
                    <a:pt x="314" y="442"/>
                    <a:pt x="436" y="493"/>
                    <a:pt x="539" y="539"/>
                  </a:cubicBezTo>
                  <a:cubicBezTo>
                    <a:pt x="642" y="585"/>
                    <a:pt x="749" y="608"/>
                    <a:pt x="845" y="629"/>
                  </a:cubicBezTo>
                  <a:cubicBezTo>
                    <a:pt x="941" y="650"/>
                    <a:pt x="1059" y="658"/>
                    <a:pt x="1115" y="66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4387850" y="1855788"/>
              <a:ext cx="1698625" cy="990600"/>
            </a:xfrm>
            <a:custGeom>
              <a:avLst/>
              <a:gdLst>
                <a:gd name="T0" fmla="*/ 1070 w 1070"/>
                <a:gd name="T1" fmla="*/ 0 h 624"/>
                <a:gd name="T2" fmla="*/ 898 w 1070"/>
                <a:gd name="T3" fmla="*/ 265 h 624"/>
                <a:gd name="T4" fmla="*/ 644 w 1070"/>
                <a:gd name="T5" fmla="*/ 452 h 624"/>
                <a:gd name="T6" fmla="*/ 397 w 1070"/>
                <a:gd name="T7" fmla="*/ 549 h 624"/>
                <a:gd name="T8" fmla="*/ 0 w 1070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0" h="624">
                  <a:moveTo>
                    <a:pt x="1070" y="0"/>
                  </a:moveTo>
                  <a:cubicBezTo>
                    <a:pt x="1041" y="44"/>
                    <a:pt x="969" y="190"/>
                    <a:pt x="898" y="265"/>
                  </a:cubicBezTo>
                  <a:cubicBezTo>
                    <a:pt x="827" y="340"/>
                    <a:pt x="728" y="405"/>
                    <a:pt x="644" y="452"/>
                  </a:cubicBezTo>
                  <a:cubicBezTo>
                    <a:pt x="560" y="499"/>
                    <a:pt x="504" y="520"/>
                    <a:pt x="397" y="549"/>
                  </a:cubicBezTo>
                  <a:cubicBezTo>
                    <a:pt x="290" y="578"/>
                    <a:pt x="83" y="609"/>
                    <a:pt x="0" y="62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19"/>
            <p:cNvSpPr>
              <a:spLocks noChangeShapeType="1"/>
            </p:cNvSpPr>
            <p:nvPr/>
          </p:nvSpPr>
          <p:spPr bwMode="auto">
            <a:xfrm>
              <a:off x="4638675" y="2312988"/>
              <a:ext cx="304800" cy="381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 flipV="1">
              <a:off x="4410075" y="2998788"/>
              <a:ext cx="7620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351677" y="4711435"/>
            <a:ext cx="5130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Sylfaen" pitchFamily="18" charset="0"/>
              </a:rPr>
              <a:t>Boundary condition on the brane</a:t>
            </a:r>
            <a:endParaRPr lang="en-US" sz="2800" dirty="0">
              <a:solidFill>
                <a:srgbClr val="0000FF"/>
              </a:solidFill>
              <a:latin typeface="Sylfaen" pitchFamily="18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32426" y="5213132"/>
            <a:ext cx="4206571" cy="41615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635664" y="5736352"/>
            <a:ext cx="27121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Sylfaen" pitchFamily="18" charset="0"/>
              </a:rPr>
              <a:t>Normal to the brane</a:t>
            </a:r>
            <a:endParaRPr lang="en-US" sz="2200" dirty="0">
              <a:solidFill>
                <a:srgbClr val="0000FF"/>
              </a:solidFill>
              <a:latin typeface="Sylfaen" pitchFamily="18" charset="0"/>
            </a:endParaRPr>
          </a:p>
        </p:txBody>
      </p:sp>
      <p:cxnSp>
        <p:nvCxnSpPr>
          <p:cNvPr id="41" name="Straight Arrow Connector 40"/>
          <p:cNvCxnSpPr>
            <a:stCxn id="40" idx="1"/>
          </p:cNvCxnSpPr>
          <p:nvPr/>
        </p:nvCxnSpPr>
        <p:spPr>
          <a:xfrm flipH="1" flipV="1">
            <a:off x="5407064" y="5583953"/>
            <a:ext cx="228600" cy="3678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65213" y="5736352"/>
            <a:ext cx="12965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Sylfaen" pitchFamily="18" charset="0"/>
              </a:rPr>
              <a:t>Constant</a:t>
            </a:r>
            <a:endParaRPr lang="en-US" sz="2200" dirty="0">
              <a:solidFill>
                <a:srgbClr val="0000FF"/>
              </a:solidFill>
              <a:latin typeface="Sylfaen" pitchFamily="18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4873664" y="5665490"/>
            <a:ext cx="228600" cy="1470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2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3200" dirty="0">
                <a:solidFill>
                  <a:srgbClr val="FF0000"/>
                </a:solidFill>
                <a:latin typeface="Sylfaen" pitchFamily="18" charset="0"/>
              </a:rPr>
              <a:t>Generalized RS </a:t>
            </a:r>
            <a:r>
              <a:rPr lang="en-US" altLang="en-US" sz="3200" smtClean="0">
                <a:solidFill>
                  <a:srgbClr val="FF0000"/>
                </a:solidFill>
                <a:latin typeface="Sylfaen" pitchFamily="18" charset="0"/>
              </a:rPr>
              <a:t>models with compact </a:t>
            </a:r>
            <a:r>
              <a:rPr lang="en-US" altLang="en-US" sz="3200" dirty="0">
                <a:solidFill>
                  <a:srgbClr val="FF0000"/>
                </a:solidFill>
                <a:latin typeface="Sylfaen" pitchFamily="18" charset="0"/>
              </a:rPr>
              <a:t>dimensions</a:t>
            </a:r>
            <a:endParaRPr 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920943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Background geometry:</a:t>
            </a:r>
            <a:endParaRPr lang="en-US" sz="24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304800" y="99714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>
            <p:extLst/>
          </p:nvPr>
        </p:nvGraphicFramePr>
        <p:xfrm>
          <a:off x="4034247" y="896609"/>
          <a:ext cx="4114800" cy="557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6" name="Equation" r:id="rId3" imgW="1777680" imgH="241200" progId="Equation.DSMT4">
                  <p:embed/>
                </p:oleObj>
              </mc:Choice>
              <mc:Fallback>
                <p:oleObj name="Equation" r:id="rId3" imgW="1777680" imgH="2412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4247" y="896609"/>
                        <a:ext cx="4114800" cy="5577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5800" y="1530543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Topology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1602278"/>
            <a:ext cx="1213485" cy="3714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5638800" y="1428030"/>
            <a:ext cx="457200" cy="1787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2035635"/>
            <a:ext cx="11258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Background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geometry contains 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two patches 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                   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of the </a:t>
            </a:r>
            <a:r>
              <a:rPr lang="en-US" sz="2400" dirty="0" err="1">
                <a:solidFill>
                  <a:srgbClr val="0000FF"/>
                </a:solidFill>
                <a:latin typeface="Sylfaen" pitchFamily="18" charset="0"/>
              </a:rPr>
              <a:t>AdS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 glued by the brane and related by the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    -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symmetry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identification</a:t>
            </a:r>
            <a:endParaRPr 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304800" y="211183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399007"/>
              </p:ext>
            </p:extLst>
          </p:nvPr>
        </p:nvGraphicFramePr>
        <p:xfrm>
          <a:off x="2974840" y="2439844"/>
          <a:ext cx="373061" cy="446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" name="Equation" r:id="rId6" imgW="190440" imgH="228600" progId="Equation.DSMT4">
                  <p:embed/>
                </p:oleObj>
              </mc:Choice>
              <mc:Fallback>
                <p:oleObj name="Equation" r:id="rId6" imgW="190440" imgH="22860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840" y="2439844"/>
                        <a:ext cx="373061" cy="4468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70994" y="2487911"/>
            <a:ext cx="2707616" cy="3507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6886" y="2140938"/>
            <a:ext cx="1142767" cy="3529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3400" y="3331035"/>
            <a:ext cx="7278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Spatial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geometry in the case </a:t>
            </a:r>
            <a:r>
              <a:rPr lang="en-US" sz="2400" i="1" dirty="0">
                <a:solidFill>
                  <a:srgbClr val="0000FF"/>
                </a:solidFill>
                <a:latin typeface="Sylfaen" pitchFamily="18" charset="0"/>
              </a:rPr>
              <a:t>D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= 2, embedded into a 3D Euclidean space</a:t>
            </a:r>
          </a:p>
        </p:txBody>
      </p:sp>
      <p:sp>
        <p:nvSpPr>
          <p:cNvPr id="16" name="Rectangle 32"/>
          <p:cNvSpPr>
            <a:spLocks noChangeArrowheads="1"/>
          </p:cNvSpPr>
          <p:nvPr/>
        </p:nvSpPr>
        <p:spPr bwMode="auto">
          <a:xfrm>
            <a:off x="304800" y="340723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924802" y="2829337"/>
            <a:ext cx="3143793" cy="19395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877698" y="2602135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Sylfaen" pitchFamily="18" charset="0"/>
              </a:rPr>
              <a:t>Brane</a:t>
            </a:r>
            <a:endParaRPr lang="en-US" sz="2200" dirty="0">
              <a:solidFill>
                <a:srgbClr val="0000FF"/>
              </a:solidFill>
              <a:latin typeface="Sylfae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9496698" y="2865878"/>
            <a:ext cx="381000" cy="1315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400" y="4408710"/>
            <a:ext cx="11258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For fields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even under the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reflection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with respect to the brane</a:t>
            </a:r>
          </a:p>
          <a:p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(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untwisted scalar 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field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) the boundary condition is of the 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Robin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 type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with                                                               </a:t>
            </a:r>
          </a:p>
          <a:p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                                                          , with </a:t>
            </a:r>
            <a:r>
              <a:rPr lang="en-US" sz="2400" i="1" dirty="0" smtClean="0">
                <a:solidFill>
                  <a:srgbClr val="0000FF"/>
                </a:solidFill>
                <a:latin typeface="Sylfaen" pitchFamily="18" charset="0"/>
              </a:rPr>
              <a:t>c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 being the 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brane mass term</a:t>
            </a:r>
            <a:endParaRPr lang="en-US" sz="24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304800" y="456111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" name="TextBox 21"/>
          <p:cNvSpPr txBox="1"/>
          <p:nvPr/>
        </p:nvSpPr>
        <p:spPr>
          <a:xfrm>
            <a:off x="533400" y="5734767"/>
            <a:ext cx="11501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For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fields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odd with respect to the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reflection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(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twisted 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fields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) the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boundary condition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is reduced to the </a:t>
            </a:r>
            <a:r>
              <a:rPr lang="en-US" sz="2400" dirty="0" err="1">
                <a:solidFill>
                  <a:srgbClr val="FF0000"/>
                </a:solidFill>
                <a:latin typeface="Sylfaen" pitchFamily="18" charset="0"/>
              </a:rPr>
              <a:t>Dirichlet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one</a:t>
            </a:r>
            <a:endParaRPr 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304800" y="588716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952897" y="5229876"/>
            <a:ext cx="2615106" cy="39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42748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  <a:latin typeface="Sylfaen" pitchFamily="18" charset="0"/>
              </a:rPr>
              <a:t>Fields</a:t>
            </a:r>
            <a:endParaRPr lang="ru-RU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sp>
        <p:nvSpPr>
          <p:cNvPr id="4" name="Rectangle 32"/>
          <p:cNvSpPr>
            <a:spLocks noChangeArrowheads="1"/>
          </p:cNvSpPr>
          <p:nvPr/>
        </p:nvSpPr>
        <p:spPr bwMode="auto">
          <a:xfrm>
            <a:off x="487689" y="95559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/>
          <p:cNvSpPr txBox="1"/>
          <p:nvPr/>
        </p:nvSpPr>
        <p:spPr>
          <a:xfrm>
            <a:off x="716289" y="838200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smtClean="0">
                <a:solidFill>
                  <a:srgbClr val="0000FF"/>
                </a:solidFill>
                <a:latin typeface="Sylfaen" pitchFamily="18" charset="0"/>
              </a:rPr>
              <a:t>Charged </a:t>
            </a:r>
            <a:r>
              <a:rPr lang="en-US" altLang="en-US" sz="2400" dirty="0" smtClean="0">
                <a:solidFill>
                  <a:srgbClr val="FF0000"/>
                </a:solidFill>
                <a:latin typeface="Sylfaen" pitchFamily="18" charset="0"/>
              </a:rPr>
              <a:t>scalar field </a:t>
            </a:r>
            <a:r>
              <a:rPr lang="en-US" altLang="en-US" sz="2400" dirty="0" smtClean="0">
                <a:solidFill>
                  <a:srgbClr val="0000FF"/>
                </a:solidFill>
                <a:latin typeface="Sylfaen" pitchFamily="18" charset="0"/>
              </a:rPr>
              <a:t>with general curvature coupling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3245" y="1364397"/>
            <a:ext cx="4496680" cy="4885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13725" y="1405107"/>
            <a:ext cx="2393394" cy="4071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54261" y="1897797"/>
            <a:ext cx="34492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smtClean="0">
                <a:solidFill>
                  <a:srgbClr val="0000FF"/>
                </a:solidFill>
                <a:latin typeface="+mn-lt"/>
              </a:rPr>
              <a:t>External </a:t>
            </a:r>
            <a:r>
              <a:rPr lang="en-US" sz="2200" i="1" dirty="0">
                <a:solidFill>
                  <a:srgbClr val="0000FF"/>
                </a:solidFill>
                <a:latin typeface="+mn-lt"/>
              </a:rPr>
              <a:t>classical </a:t>
            </a:r>
            <a:r>
              <a:rPr lang="en-US" sz="2200" i="1" dirty="0">
                <a:solidFill>
                  <a:srgbClr val="FF0000"/>
                </a:solidFill>
                <a:latin typeface="+mn-lt"/>
              </a:rPr>
              <a:t>gauge </a:t>
            </a:r>
            <a:r>
              <a:rPr lang="en-US" sz="2200" i="1" dirty="0" smtClean="0">
                <a:solidFill>
                  <a:srgbClr val="FF0000"/>
                </a:solidFill>
                <a:latin typeface="+mn-lt"/>
              </a:rPr>
              <a:t>field</a:t>
            </a:r>
            <a:endParaRPr lang="en-US" sz="22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Freeform 39"/>
          <p:cNvSpPr>
            <a:spLocks/>
          </p:cNvSpPr>
          <p:nvPr/>
        </p:nvSpPr>
        <p:spPr bwMode="auto">
          <a:xfrm>
            <a:off x="8146112" y="1737532"/>
            <a:ext cx="309562" cy="234950"/>
          </a:xfrm>
          <a:custGeom>
            <a:avLst/>
            <a:gdLst>
              <a:gd name="T0" fmla="*/ 0 w 195"/>
              <a:gd name="T1" fmla="*/ 234950 h 148"/>
              <a:gd name="T2" fmla="*/ 309562 w 195"/>
              <a:gd name="T3" fmla="*/ 0 h 1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95" h="148">
                <a:moveTo>
                  <a:pt x="0" y="148"/>
                </a:moveTo>
                <a:lnTo>
                  <a:pt x="195" y="0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 type="none" w="med" len="med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487689" y="232719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" name="TextBox 10"/>
          <p:cNvSpPr txBox="1"/>
          <p:nvPr/>
        </p:nvSpPr>
        <p:spPr>
          <a:xfrm>
            <a:off x="716288" y="2209800"/>
            <a:ext cx="11144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In models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with nontrivial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topology one need also to specify the 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periodicity conditions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obeyed by the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field operator along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compact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dimension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0133792" y="2660733"/>
            <a:ext cx="1349375" cy="1295400"/>
            <a:chOff x="9000317" y="2936958"/>
            <a:chExt cx="1349375" cy="1295400"/>
          </a:xfrm>
        </p:grpSpPr>
        <p:sp>
          <p:nvSpPr>
            <p:cNvPr id="13" name="Oval 34"/>
            <p:cNvSpPr>
              <a:spLocks noChangeArrowheads="1"/>
            </p:cNvSpPr>
            <p:nvPr/>
          </p:nvSpPr>
          <p:spPr bwMode="auto">
            <a:xfrm>
              <a:off x="9000317" y="2936958"/>
              <a:ext cx="1295400" cy="1295400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" name="AutoShape 35"/>
            <p:cNvSpPr>
              <a:spLocks noChangeArrowheads="1"/>
            </p:cNvSpPr>
            <p:nvPr/>
          </p:nvSpPr>
          <p:spPr bwMode="auto">
            <a:xfrm>
              <a:off x="10240155" y="3546558"/>
              <a:ext cx="109537" cy="109538"/>
            </a:xfrm>
            <a:prstGeom prst="flowChartConnector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10233804" y="3295733"/>
              <a:ext cx="61913" cy="209550"/>
            </a:xfrm>
            <a:custGeom>
              <a:avLst/>
              <a:gdLst>
                <a:gd name="T0" fmla="*/ 0 w 39"/>
                <a:gd name="T1" fmla="*/ 0 h 132"/>
                <a:gd name="T2" fmla="*/ 61913 w 39"/>
                <a:gd name="T3" fmla="*/ 209550 h 13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9" h="132">
                  <a:moveTo>
                    <a:pt x="0" y="0"/>
                  </a:moveTo>
                  <a:lnTo>
                    <a:pt x="39" y="132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37"/>
            <p:cNvSpPr>
              <a:spLocks/>
            </p:cNvSpPr>
            <p:nvPr/>
          </p:nvSpPr>
          <p:spPr bwMode="auto">
            <a:xfrm>
              <a:off x="10254442" y="3703721"/>
              <a:ext cx="36513" cy="122237"/>
            </a:xfrm>
            <a:custGeom>
              <a:avLst/>
              <a:gdLst>
                <a:gd name="T0" fmla="*/ 36513 w 23"/>
                <a:gd name="T1" fmla="*/ 0 h 77"/>
                <a:gd name="T2" fmla="*/ 0 w 23"/>
                <a:gd name="T3" fmla="*/ 122237 h 7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3" h="77">
                  <a:moveTo>
                    <a:pt x="23" y="0"/>
                  </a:moveTo>
                  <a:lnTo>
                    <a:pt x="0" y="77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9130492" y="3319546"/>
              <a:ext cx="49213" cy="222250"/>
            </a:xfrm>
            <a:custGeom>
              <a:avLst/>
              <a:gdLst>
                <a:gd name="T0" fmla="*/ 0 w 31"/>
                <a:gd name="T1" fmla="*/ 222250 h 140"/>
                <a:gd name="T2" fmla="*/ 49213 w 31"/>
                <a:gd name="T3" fmla="*/ 0 h 14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1" h="140">
                  <a:moveTo>
                    <a:pt x="0" y="140"/>
                  </a:moveTo>
                  <a:lnTo>
                    <a:pt x="31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716289" y="3805535"/>
            <a:ext cx="24971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0000CC"/>
                </a:solidFill>
                <a:latin typeface="Sylfaen" pitchFamily="18" charset="0"/>
              </a:rPr>
              <a:t>Special cases</a:t>
            </a:r>
            <a:r>
              <a:rPr lang="en-US" altLang="en-US" sz="2200" dirty="0">
                <a:solidFill>
                  <a:srgbClr val="0000CC"/>
                </a:solidFill>
                <a:latin typeface="Sylfaen" pitchFamily="18" charset="0"/>
              </a:rPr>
              <a:t>:</a:t>
            </a:r>
            <a:endParaRPr lang="ru-RU" altLang="en-US" sz="2200" dirty="0">
              <a:solidFill>
                <a:srgbClr val="0000CC"/>
              </a:solidFill>
              <a:latin typeface="Sylfaen" pitchFamily="18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3031137" y="3805535"/>
            <a:ext cx="551278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200" dirty="0">
                <a:solidFill>
                  <a:srgbClr val="FF0000"/>
                </a:solidFill>
                <a:latin typeface="Sylfaen" pitchFamily="18" charset="0"/>
              </a:rPr>
              <a:t>Untwisted</a:t>
            </a:r>
            <a:r>
              <a:rPr lang="en-US" altLang="en-US" sz="2200" dirty="0">
                <a:solidFill>
                  <a:srgbClr val="0000CC"/>
                </a:solidFill>
                <a:latin typeface="Sylfaen" pitchFamily="18" charset="0"/>
              </a:rPr>
              <a:t> </a:t>
            </a:r>
            <a:r>
              <a:rPr lang="en-US" altLang="en-US" sz="2200" dirty="0" smtClean="0">
                <a:solidFill>
                  <a:srgbClr val="0000CC"/>
                </a:solidFill>
                <a:latin typeface="Sylfaen" pitchFamily="18" charset="0"/>
              </a:rPr>
              <a:t>fields                </a:t>
            </a:r>
            <a:r>
              <a:rPr lang="en-US" altLang="en-US" sz="2200" dirty="0" smtClean="0">
                <a:solidFill>
                  <a:srgbClr val="FF0000"/>
                </a:solidFill>
                <a:latin typeface="Sylfaen" pitchFamily="18" charset="0"/>
              </a:rPr>
              <a:t>Twisted</a:t>
            </a:r>
            <a:r>
              <a:rPr lang="en-US" altLang="en-US" sz="2200" dirty="0" smtClean="0">
                <a:solidFill>
                  <a:srgbClr val="0000CC"/>
                </a:solidFill>
                <a:latin typeface="Sylfaen" pitchFamily="18" charset="0"/>
              </a:rPr>
              <a:t> </a:t>
            </a:r>
            <a:r>
              <a:rPr lang="en-US" altLang="en-US" sz="2200" dirty="0">
                <a:solidFill>
                  <a:srgbClr val="0000CC"/>
                </a:solidFill>
                <a:latin typeface="Sylfaen" pitchFamily="18" charset="0"/>
              </a:rPr>
              <a:t>fields</a:t>
            </a:r>
            <a:endParaRPr lang="ru-RU" altLang="en-US" sz="2200" dirty="0">
              <a:solidFill>
                <a:srgbClr val="0000CC"/>
              </a:solidFill>
              <a:latin typeface="Sylfaen" pitchFamily="18" charset="0"/>
            </a:endParaRPr>
          </a:p>
        </p:txBody>
      </p:sp>
      <p:sp>
        <p:nvSpPr>
          <p:cNvPr id="20" name="AutoShape 24"/>
          <p:cNvSpPr>
            <a:spLocks noChangeArrowheads="1"/>
          </p:cNvSpPr>
          <p:nvPr/>
        </p:nvSpPr>
        <p:spPr bwMode="auto">
          <a:xfrm>
            <a:off x="2907312" y="3973810"/>
            <a:ext cx="109538" cy="109538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AutoShape 25"/>
          <p:cNvSpPr>
            <a:spLocks noChangeArrowheads="1"/>
          </p:cNvSpPr>
          <p:nvPr/>
        </p:nvSpPr>
        <p:spPr bwMode="auto">
          <a:xfrm>
            <a:off x="6098187" y="3969048"/>
            <a:ext cx="109538" cy="109537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32"/>
          <p:cNvSpPr>
            <a:spLocks noChangeArrowheads="1"/>
          </p:cNvSpPr>
          <p:nvPr/>
        </p:nvSpPr>
        <p:spPr bwMode="auto">
          <a:xfrm>
            <a:off x="487689" y="3927772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487689" y="547104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6" name="TextBox 25"/>
          <p:cNvSpPr txBox="1"/>
          <p:nvPr/>
        </p:nvSpPr>
        <p:spPr>
          <a:xfrm>
            <a:off x="716289" y="5353645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We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assume that the gauge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field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is 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constant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: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487689" y="604837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8" name="TextBox 27"/>
          <p:cNvSpPr txBox="1"/>
          <p:nvPr/>
        </p:nvSpPr>
        <p:spPr>
          <a:xfrm>
            <a:off x="726087" y="5913172"/>
            <a:ext cx="11134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Though the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corresponding 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field </a:t>
            </a:r>
            <a:r>
              <a:rPr lang="en-US" sz="2400" dirty="0">
                <a:solidFill>
                  <a:srgbClr val="FF0000"/>
                </a:solidFill>
                <a:latin typeface="Sylfaen" pitchFamily="18" charset="0"/>
              </a:rPr>
              <a:t>strength vanishes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, the nontrivial topology 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gives </a:t>
            </a:r>
            <a:r>
              <a:rPr lang="en-US" sz="2400" dirty="0">
                <a:solidFill>
                  <a:srgbClr val="0000FF"/>
                </a:solidFill>
                <a:latin typeface="Sylfaen" pitchFamily="18" charset="0"/>
              </a:rPr>
              <a:t>rise to </a:t>
            </a:r>
            <a:r>
              <a:rPr lang="en-US" sz="2400" dirty="0" err="1" smtClean="0">
                <a:solidFill>
                  <a:srgbClr val="FF0000"/>
                </a:solidFill>
                <a:latin typeface="Sylfaen" pitchFamily="18" charset="0"/>
              </a:rPr>
              <a:t>Aharonov</a:t>
            </a:r>
            <a:r>
              <a:rPr lang="en-US" sz="2400" dirty="0" smtClean="0">
                <a:solidFill>
                  <a:srgbClr val="FF0000"/>
                </a:solidFill>
                <a:latin typeface="Sylfaen" pitchFamily="18" charset="0"/>
              </a:rPr>
              <a:t>-Bohm</a:t>
            </a:r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-like effects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79820" y="5396507"/>
            <a:ext cx="1523069" cy="3980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66424" y="3129000"/>
            <a:ext cx="6811201" cy="523800"/>
          </a:xfrm>
          <a:prstGeom prst="rect">
            <a:avLst/>
          </a:prstGeom>
        </p:spPr>
      </p:pic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703857"/>
              </p:ext>
            </p:extLst>
          </p:nvPr>
        </p:nvGraphicFramePr>
        <p:xfrm>
          <a:off x="5157171" y="3797444"/>
          <a:ext cx="886581" cy="41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5" name="Equation" r:id="rId7" imgW="380880" imgH="177480" progId="Equation.DSMT4">
                  <p:embed/>
                </p:oleObj>
              </mc:Choice>
              <mc:Fallback>
                <p:oleObj name="Equation" r:id="rId7" imgW="380880" imgH="17748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171" y="3797444"/>
                        <a:ext cx="886581" cy="41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112106"/>
              </p:ext>
            </p:extLst>
          </p:nvPr>
        </p:nvGraphicFramePr>
        <p:xfrm>
          <a:off x="8100694" y="3805535"/>
          <a:ext cx="121285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6" name="Equation" r:id="rId9" imgW="520560" imgH="177480" progId="Equation.DSMT4">
                  <p:embed/>
                </p:oleObj>
              </mc:Choice>
              <mc:Fallback>
                <p:oleObj name="Equation" r:id="rId9" imgW="520560" imgH="17748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0694" y="3805535"/>
                        <a:ext cx="1212850" cy="414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487689" y="467987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" name="TextBox 34"/>
          <p:cNvSpPr txBox="1"/>
          <p:nvPr/>
        </p:nvSpPr>
        <p:spPr>
          <a:xfrm>
            <a:off x="716289" y="4562475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smtClean="0">
                <a:solidFill>
                  <a:srgbClr val="0000FF"/>
                </a:solidFill>
                <a:latin typeface="Sylfaen" pitchFamily="18" charset="0"/>
              </a:rPr>
              <a:t>Boundary condition on the brane</a:t>
            </a:r>
            <a:endParaRPr lang="ru-RU" alt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60925" y="4525204"/>
            <a:ext cx="3483000" cy="55613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632689" y="4548114"/>
            <a:ext cx="541800" cy="5044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9399269" y="4533900"/>
            <a:ext cx="272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Sylfaen" pitchFamily="18" charset="0"/>
              </a:rPr>
              <a:t>normal to the brane</a:t>
            </a:r>
            <a:endParaRPr lang="en-US" sz="2400" dirty="0">
              <a:solidFill>
                <a:srgbClr val="0000FF"/>
              </a:solidFill>
              <a:latin typeface="Sylfaen" pitchFamily="18" charset="0"/>
            </a:endParaRPr>
          </a:p>
        </p:txBody>
      </p:sp>
      <p:sp>
        <p:nvSpPr>
          <p:cNvPr id="39" name="Left Arrow 38"/>
          <p:cNvSpPr/>
          <p:nvPr/>
        </p:nvSpPr>
        <p:spPr>
          <a:xfrm>
            <a:off x="9174489" y="4679871"/>
            <a:ext cx="22478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58075" y="5058715"/>
            <a:ext cx="722400" cy="40093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685355" y="5048688"/>
            <a:ext cx="1625400" cy="362133"/>
          </a:xfrm>
          <a:prstGeom prst="rect">
            <a:avLst/>
          </a:prstGeom>
        </p:spPr>
      </p:pic>
      <p:sp>
        <p:nvSpPr>
          <p:cNvPr id="42" name="Right Arrow 41"/>
          <p:cNvSpPr/>
          <p:nvPr/>
        </p:nvSpPr>
        <p:spPr>
          <a:xfrm>
            <a:off x="2286000" y="5127857"/>
            <a:ext cx="399355" cy="2257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704422" y="5048544"/>
            <a:ext cx="825600" cy="381533"/>
          </a:xfrm>
          <a:prstGeom prst="rect">
            <a:avLst/>
          </a:prstGeom>
        </p:spPr>
      </p:pic>
      <p:sp>
        <p:nvSpPr>
          <p:cNvPr id="44" name="Right Arrow 43"/>
          <p:cNvSpPr/>
          <p:nvPr/>
        </p:nvSpPr>
        <p:spPr>
          <a:xfrm>
            <a:off x="5587853" y="5088201"/>
            <a:ext cx="399355" cy="2257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054225" y="5048543"/>
            <a:ext cx="1496400" cy="38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59928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24000" y="-12700"/>
            <a:ext cx="9144000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651000" y="12700"/>
            <a:ext cx="8877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 smtClean="0">
                <a:solidFill>
                  <a:srgbClr val="FF0000"/>
                </a:solidFill>
                <a:latin typeface="Sylfaen" pitchFamily="18" charset="0"/>
              </a:rPr>
              <a:t>Bulk + Surface</a:t>
            </a:r>
            <a:endParaRPr lang="ru-RU" altLang="en-US" sz="3200" dirty="0">
              <a:solidFill>
                <a:srgbClr val="FF0000"/>
              </a:solidFill>
              <a:latin typeface="Sylfae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34" y="1319621"/>
            <a:ext cx="7457801" cy="767057"/>
          </a:xfrm>
          <a:prstGeom prst="rect">
            <a:avLst/>
          </a:prstGeom>
        </p:spPr>
      </p:pic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315221" y="897871"/>
            <a:ext cx="217742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623645" y="822953"/>
            <a:ext cx="10276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Gibbons-Hawking</a:t>
            </a:r>
            <a:r>
              <a:rPr lang="en-US" dirty="0" smtClean="0"/>
              <a:t> </a:t>
            </a:r>
            <a:r>
              <a:rPr lang="en-US" dirty="0"/>
              <a:t>surface </a:t>
            </a:r>
            <a:r>
              <a:rPr lang="en-US" dirty="0" smtClean="0"/>
              <a:t>term in GR, in manifolds with boundaries</a:t>
            </a:r>
            <a:endParaRPr lang="en-US" dirty="0"/>
          </a:p>
        </p:txBody>
      </p:sp>
      <p:sp>
        <p:nvSpPr>
          <p:cNvPr id="16" name="Rectangle 32"/>
          <p:cNvSpPr>
            <a:spLocks noChangeArrowheads="1"/>
          </p:cNvSpPr>
          <p:nvPr/>
        </p:nvSpPr>
        <p:spPr bwMode="auto">
          <a:xfrm>
            <a:off x="336991" y="2330437"/>
            <a:ext cx="217742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" name="TextBox 6"/>
          <p:cNvSpPr txBox="1"/>
          <p:nvPr/>
        </p:nvSpPr>
        <p:spPr>
          <a:xfrm>
            <a:off x="662834" y="2238994"/>
            <a:ext cx="6915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complex scalar field on the background of a manifold with boundaries</a:t>
            </a:r>
          </a:p>
        </p:txBody>
      </p:sp>
      <p:sp>
        <p:nvSpPr>
          <p:cNvPr id="17" name="Rectangle 32"/>
          <p:cNvSpPr>
            <a:spLocks noChangeArrowheads="1"/>
          </p:cNvSpPr>
          <p:nvPr/>
        </p:nvSpPr>
        <p:spPr bwMode="auto">
          <a:xfrm>
            <a:off x="750651" y="2757155"/>
            <a:ext cx="217742" cy="2286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765" y="2690942"/>
            <a:ext cx="4716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standard bulk action with </a:t>
            </a:r>
            <a:endParaRPr lang="en-US" dirty="0" smtClean="0"/>
          </a:p>
          <a:p>
            <a:r>
              <a:rPr lang="en-US" dirty="0" smtClean="0"/>
              <a:t>coupling </a:t>
            </a:r>
            <a:r>
              <a:rPr lang="en-US" dirty="0"/>
              <a:t>(to the background curvature) constant</a:t>
            </a: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759358" y="4073302"/>
            <a:ext cx="217742" cy="2286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8828" y="4011442"/>
            <a:ext cx="5930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surface action with the analog of Gibbons-Hawking term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surface mass term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957" y="3362554"/>
            <a:ext cx="6118983" cy="6704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483" y="4656838"/>
            <a:ext cx="5606983" cy="647642"/>
          </a:xfrm>
          <a:prstGeom prst="rect">
            <a:avLst/>
          </a:prstGeom>
        </p:spPr>
      </p:pic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345698" y="5428514"/>
            <a:ext cx="217742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" name="TextBox 21"/>
          <p:cNvSpPr txBox="1"/>
          <p:nvPr/>
        </p:nvSpPr>
        <p:spPr>
          <a:xfrm>
            <a:off x="662834" y="5363199"/>
            <a:ext cx="249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equations of motion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9761" y="5683194"/>
            <a:ext cx="3867089" cy="10647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8638" y="2583754"/>
            <a:ext cx="4414035" cy="384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312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3779</TotalTime>
  <Words>795</Words>
  <Application>Microsoft Office PowerPoint</Application>
  <PresentationFormat>Widescreen</PresentationFormat>
  <Paragraphs>107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Sylfaen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Aram</dc:creator>
  <cp:lastModifiedBy>Windows User</cp:lastModifiedBy>
  <cp:revision>284</cp:revision>
  <dcterms:created xsi:type="dcterms:W3CDTF">2016-03-19T06:03:37Z</dcterms:created>
  <dcterms:modified xsi:type="dcterms:W3CDTF">2019-09-18T07:22:19Z</dcterms:modified>
</cp:coreProperties>
</file>