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1"/>
  </p:notesMasterIdLst>
  <p:sldIdLst>
    <p:sldId id="256" r:id="rId2"/>
    <p:sldId id="413" r:id="rId3"/>
    <p:sldId id="343" r:id="rId4"/>
    <p:sldId id="340" r:id="rId5"/>
    <p:sldId id="412" r:id="rId6"/>
    <p:sldId id="341" r:id="rId7"/>
    <p:sldId id="350" r:id="rId8"/>
    <p:sldId id="389" r:id="rId9"/>
    <p:sldId id="385" r:id="rId10"/>
    <p:sldId id="333" r:id="rId11"/>
    <p:sldId id="348" r:id="rId12"/>
    <p:sldId id="414" r:id="rId13"/>
    <p:sldId id="416" r:id="rId14"/>
    <p:sldId id="415" r:id="rId15"/>
    <p:sldId id="334" r:id="rId16"/>
    <p:sldId id="345" r:id="rId17"/>
    <p:sldId id="360" r:id="rId18"/>
    <p:sldId id="371" r:id="rId19"/>
    <p:sldId id="358" r:id="rId20"/>
    <p:sldId id="356" r:id="rId21"/>
    <p:sldId id="357" r:id="rId22"/>
    <p:sldId id="355" r:id="rId23"/>
    <p:sldId id="398" r:id="rId24"/>
    <p:sldId id="404" r:id="rId25"/>
    <p:sldId id="407" r:id="rId26"/>
    <p:sldId id="408" r:id="rId27"/>
    <p:sldId id="409" r:id="rId28"/>
    <p:sldId id="410" r:id="rId29"/>
    <p:sldId id="321" r:id="rId30"/>
  </p:sldIdLst>
  <p:sldSz cx="9144000" cy="5715000" type="screen16x10"/>
  <p:notesSz cx="6858000" cy="9144000"/>
  <p:defaultTextStyle>
    <a:defPPr>
      <a:defRPr lang="en-US"/>
    </a:defPPr>
    <a:lvl1pPr marL="0" algn="l" defTabSz="9008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0420" algn="l" defTabSz="9008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0845" algn="l" defTabSz="9008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51270" algn="l" defTabSz="9008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01700" algn="l" defTabSz="9008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52111" algn="l" defTabSz="9008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02540" algn="l" defTabSz="9008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52965" algn="l" defTabSz="9008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03387" algn="l" defTabSz="9008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FFFF"/>
    <a:srgbClr val="FDFDFD"/>
    <a:srgbClr val="000000"/>
    <a:srgbClr val="FFCC99"/>
    <a:srgbClr val="66FF99"/>
    <a:srgbClr val="1B9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1086" y="13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F2628-199E-4BFD-B877-E33668CA9F6A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9E1AB8-4326-485E-A9BA-53B0C9756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874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008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0420" algn="l" defTabSz="9008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0845" algn="l" defTabSz="9008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51270" algn="l" defTabSz="9008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01700" algn="l" defTabSz="9008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52111" algn="l" defTabSz="9008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02540" algn="l" defTabSz="9008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52965" algn="l" defTabSz="9008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03387" algn="l" defTabSz="9008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E1AB8-4326-485E-A9BA-53B0C97568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572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E1AB8-4326-485E-A9BA-53B0C975684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672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E1AB8-4326-485E-A9BA-53B0C975684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457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E1AB8-4326-485E-A9BA-53B0C975684A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598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E1AB8-4326-485E-A9BA-53B0C975684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88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3960105"/>
            <a:ext cx="9144000" cy="176080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0086" tIns="45035" rIns="90086" bIns="45035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48" y="0"/>
            <a:ext cx="3038475" cy="5715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0086" tIns="45035" rIns="90086" bIns="45035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2781300"/>
            <a:ext cx="6480048" cy="1917700"/>
          </a:xfrm>
        </p:spPr>
        <p:txBody>
          <a:bodyPr rIns="45035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287343"/>
            <a:ext cx="6480048" cy="1460500"/>
          </a:xfrm>
        </p:spPr>
        <p:txBody>
          <a:bodyPr tIns="0" rIns="45035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0420" indent="0" algn="ctr">
              <a:buNone/>
            </a:lvl2pPr>
            <a:lvl3pPr marL="900845" indent="0" algn="ctr">
              <a:buNone/>
            </a:lvl3pPr>
            <a:lvl4pPr marL="1351270" indent="0" algn="ctr">
              <a:buNone/>
            </a:lvl4pPr>
            <a:lvl5pPr marL="1801700" indent="0" algn="ctr">
              <a:buNone/>
            </a:lvl5pPr>
            <a:lvl6pPr marL="2252111" indent="0" algn="ctr">
              <a:buNone/>
            </a:lvl6pPr>
            <a:lvl7pPr marL="2702540" indent="0" algn="ctr">
              <a:buNone/>
            </a:lvl7pPr>
            <a:lvl8pPr marL="3152965" indent="0" algn="ctr">
              <a:buNone/>
            </a:lvl8pPr>
            <a:lvl9pPr marL="3603387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82E0-5623-4D28-908E-06B97DD80031}" type="datetime1">
              <a:rPr lang="en-US" smtClean="0"/>
              <a:t>3/23/2018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4E1B-B77B-48D6-B04B-BD2AFB458AA2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9"/>
            <a:ext cx="2057400" cy="487627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9"/>
            <a:ext cx="6019800" cy="48762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1FD74-A643-4E24-A9ED-50C235D3A73A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1A6F-FC3A-4E48-B322-0DCB47E8FC8B}" type="datetime1">
              <a:rPr lang="en-US" smtClean="0"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885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bg>
      <p:bgPr>
        <a:blipFill dpi="0" rotWithShape="1">
          <a:blip r:embed="rId2">
            <a:alphaModFix amt="18000"/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00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5000"/>
            <a:ext cx="9144000" cy="450000"/>
          </a:xfrm>
          <a:prstGeom prst="rect">
            <a:avLst/>
          </a:prstGeom>
          <a:noFill/>
          <a:effectLst/>
          <a:scene3d>
            <a:camera prst="orthographicFront"/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none"/>
        </p:style>
        <p:txBody>
          <a:bodyPr>
            <a:noAutofit/>
          </a:bodyPr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8532440" y="5334083"/>
            <a:ext cx="432048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900" dirty="0" smtClean="0">
                <a:solidFill>
                  <a:schemeClr val="bg1"/>
                </a:solidFill>
              </a:rPr>
              <a:t>/74</a:t>
            </a:r>
            <a:endParaRPr lang="en-GB" sz="9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-1328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451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b="1"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C0737-1BCF-46C3-824A-202485739B9A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3960105"/>
            <a:ext cx="9144000" cy="176080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0086" tIns="45035" rIns="90086" bIns="45035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48" y="0"/>
            <a:ext cx="3038475" cy="5715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0086" tIns="45035" rIns="90086" bIns="45035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986535"/>
            <a:ext cx="6629400" cy="1521969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71501"/>
            <a:ext cx="6629400" cy="888907"/>
          </a:xfrm>
        </p:spPr>
        <p:txBody>
          <a:bodyPr lIns="45035" tIns="0" rIns="45035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A1A1-1D6F-40B2-8FAF-08B78E44109B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7467600" cy="9525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3657600" cy="3771636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333500"/>
            <a:ext cx="3657600" cy="3771636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2ABA9-67B7-4BE9-9377-CC43F14A213D}" type="datetime1">
              <a:rPr lang="en-US" smtClean="0"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7542"/>
            <a:ext cx="8229600" cy="9525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0"/>
            <a:ext cx="4040188" cy="6985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71" y="4572000"/>
            <a:ext cx="4041775" cy="6985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264093"/>
            <a:ext cx="4040188" cy="32848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71" y="1264093"/>
            <a:ext cx="4041775" cy="32848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034F5-F4C2-45AE-9BA9-9757C00D1320}" type="datetime1">
              <a:rPr lang="en-US" smtClean="0"/>
              <a:t>3/23/2018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70648" cy="9525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CD7D7-DC68-43CD-B3A5-6E319D26ED1E}" type="datetime1">
              <a:rPr lang="en-US" smtClean="0"/>
              <a:t>3/23/2018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C536-DA0F-4C2F-83C3-B93AB68EF8E7}" type="datetime1">
              <a:rPr lang="en-US" smtClean="0"/>
              <a:t>3/23/2018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7940"/>
            <a:ext cx="3200400" cy="608542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78687"/>
            <a:ext cx="2743200" cy="762000"/>
          </a:xfrm>
        </p:spPr>
        <p:txBody>
          <a:bodyPr lIns="45035" tIns="0" rIns="45035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51000"/>
            <a:ext cx="7086600" cy="317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4490-F0CB-4832-97CD-EDE05DAE14A1}" type="datetime1">
              <a:rPr lang="en-US" smtClean="0"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5352249"/>
            <a:ext cx="762000" cy="304271"/>
          </a:xfrm>
        </p:spPr>
        <p:txBody>
          <a:bodyPr/>
          <a:lstStyle/>
          <a:p>
            <a:fld id="{D502567A-F768-4C88-A627-18353962A4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421424"/>
            <a:ext cx="3053868" cy="104484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849923"/>
            <a:ext cx="4114800" cy="34290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498971"/>
            <a:ext cx="3053866" cy="2219568"/>
          </a:xfrm>
        </p:spPr>
        <p:txBody>
          <a:bodyPr lIns="45035" rIns="45035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352249"/>
            <a:ext cx="2133600" cy="304271"/>
          </a:xfrm>
        </p:spPr>
        <p:txBody>
          <a:bodyPr/>
          <a:lstStyle/>
          <a:p>
            <a:fld id="{47CE3F65-D7D2-4D76-92C8-0462A89BA6DB}" type="datetime1">
              <a:rPr lang="en-US" smtClean="0"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3960105"/>
            <a:ext cx="9144000" cy="176080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0086" tIns="45035" rIns="90086" bIns="45035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5715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0086" tIns="45035" rIns="90086" bIns="45035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28865"/>
            <a:ext cx="7467600" cy="952500"/>
          </a:xfrm>
          <a:prstGeom prst="rect">
            <a:avLst/>
          </a:prstGeom>
        </p:spPr>
        <p:txBody>
          <a:bodyPr vert="horz" lIns="45035" tIns="45035" rIns="45035" bIns="45035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7467600" cy="3771636"/>
          </a:xfrm>
          <a:prstGeom prst="rect">
            <a:avLst/>
          </a:prstGeom>
        </p:spPr>
        <p:txBody>
          <a:bodyPr vert="horz" lIns="90086" tIns="45035" rIns="90086" bIns="45035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5352249"/>
            <a:ext cx="2133600" cy="304271"/>
          </a:xfrm>
          <a:prstGeom prst="rect">
            <a:avLst/>
          </a:prstGeom>
        </p:spPr>
        <p:txBody>
          <a:bodyPr vert="horz" lIns="90086" tIns="45035" rIns="90086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BC099E7-CB41-466F-B17F-ED039F16AD4B}" type="datetime1">
              <a:rPr lang="en-US" smtClean="0"/>
              <a:t>3/23/2018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5352249"/>
            <a:ext cx="2895600" cy="304271"/>
          </a:xfrm>
          <a:prstGeom prst="rect">
            <a:avLst/>
          </a:prstGeom>
        </p:spPr>
        <p:txBody>
          <a:bodyPr vert="horz" lIns="0" tIns="45035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POETIC-8, MCEG Workshop — 22-23 March 2018, University of Regensburg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5352249"/>
            <a:ext cx="762000" cy="304271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502567A-F768-4C88-A627-18353962A46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60" r:id="rId12"/>
    <p:sldLayoutId id="2147483685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4395" indent="-378354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11670" indent="-270297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0922" indent="-252229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183" indent="-23422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8392" indent="-180167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5583" indent="-180167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891780" indent="-180167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7972" indent="-180167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97163" indent="-180167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04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0084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512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01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5211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025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5296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033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arxiv.org/abs/hep-ph/990640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064" y="2781300"/>
            <a:ext cx="6505136" cy="1917700"/>
          </a:xfrm>
        </p:spPr>
        <p:txBody>
          <a:bodyPr>
            <a:normAutofit/>
          </a:bodyPr>
          <a:lstStyle/>
          <a:p>
            <a:r>
              <a:rPr lang="en-US" b="0" dirty="0">
                <a:effectLst/>
              </a:rPr>
              <a:t>Radiative </a:t>
            </a:r>
            <a:r>
              <a:rPr lang="en-US" b="0" dirty="0" smtClean="0">
                <a:effectLst/>
              </a:rPr>
              <a:t>corrections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Andrea Bressan</a:t>
            </a:r>
          </a:p>
          <a:p>
            <a:endParaRPr lang="en-US" smtClean="0"/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939E-96FC-4FA4-B87E-CE8ACF0D5ECD}" type="datetime1">
              <a:rPr lang="en-US" smtClean="0"/>
              <a:t>3/23/2018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92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Measured</a:t>
            </a:r>
            <a:r>
              <a:rPr lang="it-IT" dirty="0" smtClean="0"/>
              <a:t> cross-</a:t>
            </a:r>
            <a:r>
              <a:rPr lang="it-IT" dirty="0" err="1" smtClean="0"/>
              <a:t>section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33500"/>
                <a:ext cx="8686800" cy="4114800"/>
              </a:xfrm>
            </p:spPr>
            <p:txBody>
              <a:bodyPr>
                <a:normAutofit fontScale="62500" lnSpcReduction="20000"/>
              </a:bodyPr>
              <a:lstStyle/>
              <a:p>
                <a:pPr>
                  <a:lnSpc>
                    <a:spcPct val="120000"/>
                  </a:lnSpc>
                  <a:spcBef>
                    <a:spcPts val="0"/>
                  </a:spcBef>
                </a:pPr>
                <a:r>
                  <a:rPr lang="en-US" dirty="0" smtClean="0"/>
                  <a:t>The measured cross section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</m:oMath>
                </a14:m>
                <a:r>
                  <a:rPr lang="en-US" dirty="0" smtClean="0"/>
                  <a:t> is not the Born,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, cross section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; typically: </a:t>
                </a:r>
              </a:p>
              <a:p>
                <a:pPr marL="36041" indent="0">
                  <a:lnSpc>
                    <a:spcPct val="120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𝑜𝑏𝑠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𝑑𝑦𝑑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p>
                          </m:sSubSup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𝑣𝑒𝑟𝑡𝑒𝑥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𝑣𝑎𝑐𝑢𝑚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𝑑𝑦𝑑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marL="36041" indent="0">
                  <a:lnSpc>
                    <a:spcPct val="120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𝑎𝑑𝑑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𝑑𝑦𝑑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p>
                          </m:sSubSup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𝑒𝑙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𝑑𝑦𝑑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𝑑𝑦𝑑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𝑑𝑦𝑑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>
                  <a:lnSpc>
                    <a:spcPct val="120000"/>
                  </a:lnSpc>
                  <a:spcBef>
                    <a:spcPts val="0"/>
                  </a:spcBef>
                </a:pPr>
                <a:r>
                  <a:rPr lang="en-US" dirty="0" smtClean="0">
                    <a:solidFill>
                      <a:schemeClr val="tx1"/>
                    </a:solidFill>
                  </a:rPr>
                  <a:t> 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p>
                    </m:sSubSup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defines the minimum energy needed to detect the radiated photon by the experimental setup:</a:t>
                </a:r>
              </a:p>
              <a:p>
                <a:pPr>
                  <a:lnSpc>
                    <a:spcPct val="120000"/>
                  </a:lnSpc>
                  <a:spcBef>
                    <a:spcPts val="0"/>
                  </a:spcBef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20000"/>
                  </a:lnSpc>
                  <a:spcBef>
                    <a:spcPts val="0"/>
                  </a:spcBef>
                </a:pPr>
                <a:r>
                  <a:rPr lang="en-US" dirty="0" smtClean="0">
                    <a:solidFill>
                      <a:srgbClr val="FFC000"/>
                    </a:solidFill>
                  </a:rPr>
                  <a:t>Then a term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𝑎𝑑𝑑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  <m:sup>
                            <m:r>
                              <a:rPr lang="en-US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dirty="0" smtClean="0">
                    <a:solidFill>
                      <a:srgbClr val="FFC000"/>
                    </a:solidFill>
                  </a:rPr>
                  <a:t> is used to take into account the approximation that the photon energy is considered to be small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rgbClr val="FFC000"/>
                    </a:solidFill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bSup>
                      <m:sSubSupPr>
                        <m:ctrlPr>
                          <a:rPr lang="en-US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  <m:sup>
                        <m:r>
                          <a:rPr lang="en-US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p>
                    </m:sSubSup>
                  </m:oMath>
                </a14:m>
                <a:endParaRPr lang="en-US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33500"/>
                <a:ext cx="8686800" cy="4114800"/>
              </a:xfrm>
              <a:blipFill>
                <a:blip r:embed="rId2"/>
                <a:stretch>
                  <a:fillRect t="-889" r="-56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4F71-4E0B-4768-A007-1849F73DB2F9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97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RADGEN+LEPTO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33500"/>
                <a:ext cx="8763000" cy="3771636"/>
              </a:xfrm>
            </p:spPr>
            <p:txBody>
              <a:bodyPr>
                <a:normAutofit/>
              </a:bodyPr>
              <a:lstStyle/>
              <a:p>
                <a:pPr marL="36041" indent="0">
                  <a:buNone/>
                </a:pPr>
                <a:r>
                  <a:rPr lang="en-US" sz="2400" dirty="0" smtClean="0"/>
                  <a:t>Radgen changes the virtual photon, therefore the procedure is the following</a:t>
                </a:r>
              </a:p>
              <a:p>
                <a:pPr lvl="1"/>
                <a:r>
                  <a:rPr lang="en-US" sz="2000" dirty="0"/>
                  <a:t>U</a:t>
                </a:r>
                <a:r>
                  <a:rPr lang="en-US" sz="2000" dirty="0" smtClean="0"/>
                  <a:t>se Lepto to generate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000" dirty="0" smtClean="0"/>
                  <a:t> of the event (i.e. fix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sz="20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000" dirty="0" smtClean="0"/>
                  <a:t> of the lepton) but not the </a:t>
                </a:r>
                <a:r>
                  <a:rPr lang="en-US" sz="2000" dirty="0" err="1" smtClean="0"/>
                  <a:t>hadronisation</a:t>
                </a:r>
                <a:endParaRPr lang="en-US" sz="2000" dirty="0" smtClean="0"/>
              </a:p>
              <a:p>
                <a:pPr lvl="1"/>
                <a:r>
                  <a:rPr lang="en-US" sz="2000" dirty="0" smtClean="0"/>
                  <a:t>Call </a:t>
                </a:r>
                <a:r>
                  <a:rPr lang="en-US" sz="2000" dirty="0" err="1" smtClean="0"/>
                  <a:t>Radgen</a:t>
                </a:r>
                <a:r>
                  <a:rPr lang="en-US" sz="2000" dirty="0" smtClean="0"/>
                  <a:t> with the incoming lepton energy and the virtual photon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endParaRPr lang="en-US" sz="2000" dirty="0" smtClean="0"/>
              </a:p>
              <a:p>
                <a:pPr lvl="1"/>
                <a:r>
                  <a:rPr lang="en-US" sz="2000" dirty="0" smtClean="0"/>
                  <a:t>Obtain in output the true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𝑡𝑟𝑢𝑒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000" dirty="0" smtClean="0"/>
                  <a:t> and the possible radiated photon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endParaRPr lang="en-US" sz="2000" dirty="0" smtClean="0"/>
              </a:p>
              <a:p>
                <a:pPr lvl="1"/>
                <a:r>
                  <a:rPr lang="en-US" sz="2000" dirty="0" smtClean="0"/>
                  <a:t>Call </a:t>
                </a:r>
                <a:r>
                  <a:rPr lang="en-US" sz="2000" dirty="0" err="1" smtClean="0"/>
                  <a:t>Lepto</a:t>
                </a:r>
                <a:r>
                  <a:rPr lang="en-US" sz="2000" dirty="0" smtClean="0"/>
                  <a:t> to generate the </a:t>
                </a:r>
                <a:r>
                  <a:rPr lang="en-US" sz="2000" dirty="0" err="1" smtClean="0"/>
                  <a:t>hadronisation</a:t>
                </a:r>
                <a:r>
                  <a:rPr lang="en-US" sz="2000" dirty="0" smtClean="0"/>
                  <a:t> if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𝑡𝑟𝑢𝑒</m:t>
                                </m:r>
                              </m:sub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d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&gt;4 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GeV</m:t>
                                </m:r>
                              </m:num>
                              <m:den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/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33500"/>
                <a:ext cx="8763000" cy="3771636"/>
              </a:xfrm>
              <a:blipFill>
                <a:blip r:embed="rId2"/>
                <a:stretch>
                  <a:fillRect l="-695" t="-1133" r="-278" b="-93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9673-92ED-435A-A50E-41C2353D122C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35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HERACLES + DJANGOH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FD364-420E-4EAD-932B-0E8AC25A098B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12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DJANGOH is an interface to HERACLES and LEPTO 6.5.1: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use of HERACLES allows to take into account the complete one-loop electroweak radiative corrections and radiative scattering.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LUND string fragmentation as implemented in the event simulation program JETSET is used to obtain the complete hadronic final state. </a:t>
            </a:r>
            <a:endParaRPr lang="en-US" dirty="0" smtClean="0"/>
          </a:p>
          <a:p>
            <a:pPr lvl="1"/>
            <a:r>
              <a:rPr lang="en-US" dirty="0" smtClean="0"/>
              <a:t>At </a:t>
            </a:r>
            <a:r>
              <a:rPr lang="en-US" dirty="0"/>
              <a:t>low hadronic mass, SOPHIA is used instead of LEPTO. </a:t>
            </a:r>
            <a:endParaRPr lang="en-US" dirty="0" smtClean="0"/>
          </a:p>
          <a:p>
            <a:pPr lvl="1"/>
            <a:r>
              <a:rPr lang="en-US" dirty="0" smtClean="0"/>
              <a:t>Several routines of LEPTO modified both for cross section calculations and to kinematic generation</a:t>
            </a:r>
          </a:p>
          <a:p>
            <a:pPr lvl="1"/>
            <a:r>
              <a:rPr lang="en-US" dirty="0" smtClean="0"/>
              <a:t>No weights, events are generated accordingly to the full cross section (</a:t>
            </a:r>
            <a:r>
              <a:rPr lang="en-US" dirty="0" err="1" smtClean="0"/>
              <a:t>Born+RC</a:t>
            </a:r>
            <a:r>
              <a:rPr lang="en-US" dirty="0" smtClean="0"/>
              <a:t>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7229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 txBox="1"/>
          <p:nvPr/>
        </p:nvSpPr>
        <p:spPr>
          <a:xfrm>
            <a:off x="2070026" y="965592"/>
            <a:ext cx="4990401" cy="298623"/>
          </a:xfrm>
          <a:prstGeom prst="rect">
            <a:avLst/>
          </a:prstGeom>
        </p:spPr>
        <p:txBody>
          <a:bodyPr vert="horz" wrap="square" lIns="0" tIns="18875" rIns="0" bIns="0" rtlCol="0">
            <a:spAutoFit/>
          </a:bodyPr>
          <a:lstStyle/>
          <a:p>
            <a:pPr marL="20973">
              <a:spcBef>
                <a:spcPts val="149"/>
              </a:spcBef>
            </a:pPr>
            <a:r>
              <a:rPr sz="2725" i="1" spc="-25" baseline="10101" dirty="0">
                <a:latin typeface="Georgia"/>
                <a:cs typeface="Georgia"/>
              </a:rPr>
              <a:t>σ</a:t>
            </a:r>
            <a:r>
              <a:rPr sz="1321" b="1" spc="-17" dirty="0">
                <a:latin typeface="Bookman Old Style"/>
                <a:cs typeface="Bookman Old Style"/>
              </a:rPr>
              <a:t>meas </a:t>
            </a:r>
            <a:r>
              <a:rPr sz="2725" spc="99" baseline="10101" dirty="0">
                <a:latin typeface="Tahoma"/>
                <a:cs typeface="Tahoma"/>
              </a:rPr>
              <a:t>= </a:t>
            </a:r>
            <a:r>
              <a:rPr sz="2725" b="1" spc="-25" baseline="10101" dirty="0">
                <a:latin typeface="Arial Black"/>
                <a:cs typeface="Arial Black"/>
              </a:rPr>
              <a:t>v</a:t>
            </a:r>
            <a:r>
              <a:rPr sz="2725" i="1" spc="-25" baseline="10101" dirty="0">
                <a:latin typeface="Georgia"/>
                <a:cs typeface="Georgia"/>
              </a:rPr>
              <a:t>σ</a:t>
            </a:r>
            <a:r>
              <a:rPr sz="1321" b="1" spc="-17" dirty="0">
                <a:latin typeface="Bookman Old Style"/>
                <a:cs typeface="Bookman Old Style"/>
              </a:rPr>
              <a:t>1</a:t>
            </a:r>
            <a:r>
              <a:rPr sz="1321" i="1" spc="-17" dirty="0">
                <a:latin typeface="Bookman Old Style"/>
                <a:cs typeface="Bookman Old Style"/>
              </a:rPr>
              <a:t>γ </a:t>
            </a:r>
            <a:r>
              <a:rPr sz="2725" spc="99" baseline="10101" dirty="0">
                <a:latin typeface="Tahoma"/>
                <a:cs typeface="Tahoma"/>
              </a:rPr>
              <a:t>+ </a:t>
            </a:r>
            <a:r>
              <a:rPr sz="2725" i="1" spc="-25" baseline="10101" dirty="0">
                <a:latin typeface="Georgia"/>
                <a:cs typeface="Georgia"/>
              </a:rPr>
              <a:t>σ</a:t>
            </a:r>
            <a:r>
              <a:rPr sz="1321" b="1" spc="-17" dirty="0">
                <a:latin typeface="Bookman Old Style"/>
                <a:cs typeface="Bookman Old Style"/>
              </a:rPr>
              <a:t>tails </a:t>
            </a:r>
            <a:r>
              <a:rPr sz="2725" spc="99" baseline="10101" dirty="0">
                <a:latin typeface="Tahoma"/>
                <a:cs typeface="Tahoma"/>
              </a:rPr>
              <a:t>= </a:t>
            </a:r>
            <a:r>
              <a:rPr sz="2725" b="1" spc="-25" baseline="10101" dirty="0">
                <a:latin typeface="Arial Black"/>
                <a:cs typeface="Arial Black"/>
              </a:rPr>
              <a:t>v</a:t>
            </a:r>
            <a:r>
              <a:rPr sz="2725" i="1" spc="-25" baseline="10101" dirty="0">
                <a:latin typeface="Georgia"/>
                <a:cs typeface="Georgia"/>
              </a:rPr>
              <a:t>σ</a:t>
            </a:r>
            <a:r>
              <a:rPr sz="1321" b="1" spc="-17" dirty="0">
                <a:latin typeface="Bookman Old Style"/>
                <a:cs typeface="Bookman Old Style"/>
              </a:rPr>
              <a:t>1</a:t>
            </a:r>
            <a:r>
              <a:rPr sz="1321" i="1" spc="-17" dirty="0">
                <a:latin typeface="Bookman Old Style"/>
                <a:cs typeface="Bookman Old Style"/>
              </a:rPr>
              <a:t>γ </a:t>
            </a:r>
            <a:r>
              <a:rPr sz="2725" spc="99" baseline="10101" dirty="0">
                <a:latin typeface="Tahoma"/>
                <a:cs typeface="Tahoma"/>
              </a:rPr>
              <a:t>+ </a:t>
            </a:r>
            <a:r>
              <a:rPr sz="2725" i="1" spc="-25" baseline="10101" dirty="0">
                <a:latin typeface="Georgia"/>
                <a:cs typeface="Georgia"/>
              </a:rPr>
              <a:t>σ</a:t>
            </a:r>
            <a:r>
              <a:rPr sz="1321" b="1" spc="-17" dirty="0">
                <a:latin typeface="Bookman Old Style"/>
                <a:cs typeface="Bookman Old Style"/>
              </a:rPr>
              <a:t>inel </a:t>
            </a:r>
            <a:r>
              <a:rPr sz="2725" spc="99" baseline="10101" dirty="0">
                <a:latin typeface="Tahoma"/>
                <a:cs typeface="Tahoma"/>
              </a:rPr>
              <a:t>+ </a:t>
            </a:r>
            <a:r>
              <a:rPr sz="2725" i="1" spc="-25" baseline="10101" dirty="0">
                <a:latin typeface="Georgia"/>
                <a:cs typeface="Georgia"/>
              </a:rPr>
              <a:t>σ</a:t>
            </a:r>
            <a:r>
              <a:rPr sz="1321" b="1" spc="-17" dirty="0">
                <a:latin typeface="Bookman Old Style"/>
                <a:cs typeface="Bookman Old Style"/>
              </a:rPr>
              <a:t>el </a:t>
            </a:r>
            <a:r>
              <a:rPr sz="2725" spc="99" baseline="10101" dirty="0">
                <a:latin typeface="Tahoma"/>
                <a:cs typeface="Tahoma"/>
              </a:rPr>
              <a:t>+</a:t>
            </a:r>
            <a:r>
              <a:rPr sz="2725" spc="-593" baseline="10101" dirty="0">
                <a:latin typeface="Tahoma"/>
                <a:cs typeface="Tahoma"/>
              </a:rPr>
              <a:t> </a:t>
            </a:r>
            <a:r>
              <a:rPr sz="2725" i="1" spc="-12" baseline="10101" dirty="0">
                <a:latin typeface="Georgia"/>
                <a:cs typeface="Georgia"/>
              </a:rPr>
              <a:t>σ</a:t>
            </a:r>
            <a:r>
              <a:rPr sz="1321" b="1" spc="-8" dirty="0">
                <a:latin typeface="Bookman Old Style"/>
                <a:cs typeface="Bookman Old Style"/>
              </a:rPr>
              <a:t>qel</a:t>
            </a:r>
            <a:endParaRPr sz="1321" dirty="0">
              <a:latin typeface="Bookman Old Style"/>
              <a:cs typeface="Bookman Old Style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73312" y="1261576"/>
            <a:ext cx="6729019" cy="813284"/>
          </a:xfrm>
          <a:prstGeom prst="rect">
            <a:avLst/>
          </a:prstGeom>
        </p:spPr>
        <p:txBody>
          <a:bodyPr vert="horz" wrap="square" lIns="0" tIns="19924" rIns="0" bIns="0" rtlCol="0">
            <a:spAutoFit/>
          </a:bodyPr>
          <a:lstStyle/>
          <a:p>
            <a:pPr marL="20973">
              <a:spcBef>
                <a:spcPts val="157"/>
              </a:spcBef>
            </a:pPr>
            <a:r>
              <a:rPr sz="1321" i="1" spc="-33" dirty="0">
                <a:latin typeface="Bookman Old Style"/>
                <a:cs typeface="Bookman Old Style"/>
              </a:rPr>
              <a:t>v </a:t>
            </a:r>
            <a:r>
              <a:rPr sz="1321" spc="-8" dirty="0">
                <a:latin typeface="Arial"/>
                <a:cs typeface="Arial"/>
              </a:rPr>
              <a:t>– </a:t>
            </a:r>
            <a:r>
              <a:rPr sz="1321" dirty="0">
                <a:latin typeface="Arial"/>
                <a:cs typeface="Arial"/>
              </a:rPr>
              <a:t>virtual </a:t>
            </a:r>
            <a:r>
              <a:rPr sz="1321" spc="-8" dirty="0">
                <a:latin typeface="Arial"/>
                <a:cs typeface="Arial"/>
              </a:rPr>
              <a:t>corrections + soft photon</a:t>
            </a:r>
            <a:r>
              <a:rPr sz="1321" spc="25" dirty="0">
                <a:latin typeface="Arial"/>
                <a:cs typeface="Arial"/>
              </a:rPr>
              <a:t> </a:t>
            </a:r>
            <a:r>
              <a:rPr sz="1321" spc="-8" dirty="0">
                <a:latin typeface="Arial"/>
                <a:cs typeface="Arial"/>
              </a:rPr>
              <a:t>emission.</a:t>
            </a:r>
            <a:endParaRPr sz="1321" dirty="0">
              <a:latin typeface="Arial"/>
              <a:cs typeface="Arial"/>
            </a:endParaRPr>
          </a:p>
          <a:p>
            <a:pPr marL="20973" marR="8389">
              <a:lnSpc>
                <a:spcPts val="1569"/>
              </a:lnSpc>
              <a:spcBef>
                <a:spcPts val="1445"/>
              </a:spcBef>
            </a:pPr>
            <a:r>
              <a:rPr sz="1321" spc="-8" dirty="0">
                <a:solidFill>
                  <a:srgbClr val="FFFF00"/>
                </a:solidFill>
                <a:latin typeface="Arial"/>
                <a:cs typeface="Arial"/>
              </a:rPr>
              <a:t>Range of kinematical </a:t>
            </a:r>
            <a:r>
              <a:rPr sz="1321" spc="-17" dirty="0">
                <a:solidFill>
                  <a:srgbClr val="FFFF00"/>
                </a:solidFill>
                <a:latin typeface="Arial"/>
                <a:cs typeface="Arial"/>
              </a:rPr>
              <a:t>variables </a:t>
            </a:r>
            <a:r>
              <a:rPr sz="1321" spc="-8" dirty="0">
                <a:solidFill>
                  <a:srgbClr val="FFFF00"/>
                </a:solidFill>
                <a:latin typeface="Arial"/>
                <a:cs typeface="Arial"/>
              </a:rPr>
              <a:t>from which the radiative tails contribute to the cross section  measured at the point </a:t>
            </a:r>
            <a:r>
              <a:rPr sz="1321" i="1" spc="83" dirty="0">
                <a:solidFill>
                  <a:srgbClr val="FFFF00"/>
                </a:solidFill>
                <a:latin typeface="Bookman Old Style"/>
                <a:cs typeface="Bookman Old Style"/>
              </a:rPr>
              <a:t>A</a:t>
            </a:r>
            <a:r>
              <a:rPr sz="1321" spc="83" dirty="0">
                <a:solidFill>
                  <a:srgbClr val="FFFF00"/>
                </a:solidFill>
                <a:latin typeface="Times New Roman"/>
                <a:cs typeface="Times New Roman"/>
              </a:rPr>
              <a:t>(</a:t>
            </a:r>
            <a:r>
              <a:rPr sz="1321" i="1" spc="83" dirty="0">
                <a:solidFill>
                  <a:srgbClr val="FFFF00"/>
                </a:solidFill>
                <a:latin typeface="Bookman Old Style"/>
                <a:cs typeface="Bookman Old Style"/>
              </a:rPr>
              <a:t>Q</a:t>
            </a:r>
            <a:r>
              <a:rPr sz="1486" spc="124" baseline="32407" dirty="0">
                <a:solidFill>
                  <a:srgbClr val="FFFF00"/>
                </a:solidFill>
                <a:latin typeface="Times New Roman"/>
                <a:cs typeface="Times New Roman"/>
              </a:rPr>
              <a:t>2</a:t>
            </a:r>
            <a:r>
              <a:rPr sz="1321" i="1" spc="83" dirty="0">
                <a:solidFill>
                  <a:srgbClr val="FFFF00"/>
                </a:solidFill>
                <a:latin typeface="Bookman Old Style"/>
                <a:cs typeface="Bookman Old Style"/>
              </a:rPr>
              <a:t>, </a:t>
            </a:r>
            <a:r>
              <a:rPr sz="1321" i="1" spc="41" dirty="0">
                <a:solidFill>
                  <a:srgbClr val="FFFF00"/>
                </a:solidFill>
                <a:latin typeface="Bookman Old Style"/>
                <a:cs typeface="Bookman Old Style"/>
              </a:rPr>
              <a:t>ν</a:t>
            </a:r>
            <a:r>
              <a:rPr sz="1321" spc="41" dirty="0">
                <a:solidFill>
                  <a:srgbClr val="FFFF00"/>
                </a:solidFill>
                <a:latin typeface="Times New Roman"/>
                <a:cs typeface="Times New Roman"/>
              </a:rPr>
              <a:t>)</a:t>
            </a:r>
            <a:r>
              <a:rPr sz="1321" spc="41" dirty="0">
                <a:solidFill>
                  <a:srgbClr val="FFFF00"/>
                </a:solidFill>
                <a:latin typeface="Arial"/>
                <a:cs typeface="Arial"/>
              </a:rPr>
              <a:t>; </a:t>
            </a:r>
            <a:r>
              <a:rPr sz="1321" spc="-8" dirty="0">
                <a:latin typeface="Arial"/>
                <a:cs typeface="Arial"/>
              </a:rPr>
              <a:t>parallel lines: </a:t>
            </a:r>
            <a:r>
              <a:rPr sz="1321" i="1" spc="41" dirty="0">
                <a:latin typeface="Bookman Old Style"/>
                <a:cs typeface="Bookman Old Style"/>
              </a:rPr>
              <a:t>W </a:t>
            </a:r>
            <a:r>
              <a:rPr sz="1321" spc="-8" dirty="0">
                <a:latin typeface="Arial"/>
                <a:cs typeface="Arial"/>
              </a:rPr>
              <a:t>=</a:t>
            </a:r>
            <a:r>
              <a:rPr sz="1321" spc="-116" dirty="0">
                <a:latin typeface="Arial"/>
                <a:cs typeface="Arial"/>
              </a:rPr>
              <a:t> </a:t>
            </a:r>
            <a:r>
              <a:rPr sz="1321" spc="-8" dirty="0">
                <a:latin typeface="Arial"/>
                <a:cs typeface="Arial"/>
              </a:rPr>
              <a:t>const</a:t>
            </a:r>
            <a:endParaRPr sz="1321" dirty="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777486" y="2194424"/>
            <a:ext cx="3575480" cy="25761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973"/>
          </a:p>
        </p:txBody>
      </p:sp>
      <p:sp>
        <p:nvSpPr>
          <p:cNvPr id="20" name="object 20"/>
          <p:cNvSpPr txBox="1"/>
          <p:nvPr/>
        </p:nvSpPr>
        <p:spPr>
          <a:xfrm>
            <a:off x="950011" y="4852010"/>
            <a:ext cx="3163698" cy="430487"/>
          </a:xfrm>
          <a:prstGeom prst="rect">
            <a:avLst/>
          </a:prstGeom>
        </p:spPr>
        <p:txBody>
          <a:bodyPr vert="horz" wrap="square" lIns="0" tIns="19924" rIns="0" bIns="0" rtlCol="0">
            <a:spAutoFit/>
          </a:bodyPr>
          <a:lstStyle/>
          <a:p>
            <a:pPr marL="20973">
              <a:lnSpc>
                <a:spcPts val="1577"/>
              </a:lnSpc>
              <a:spcBef>
                <a:spcPts val="157"/>
              </a:spcBef>
            </a:pPr>
            <a:r>
              <a:rPr sz="1321" spc="-17" dirty="0">
                <a:solidFill>
                  <a:srgbClr val="FF0000"/>
                </a:solidFill>
                <a:latin typeface="Arial"/>
                <a:cs typeface="Arial"/>
              </a:rPr>
              <a:t>Even </a:t>
            </a:r>
            <a:r>
              <a:rPr sz="1321" spc="-8" dirty="0">
                <a:solidFill>
                  <a:srgbClr val="FF0000"/>
                </a:solidFill>
                <a:latin typeface="Arial"/>
                <a:cs typeface="Arial"/>
              </a:rPr>
              <a:t>if </a:t>
            </a:r>
            <a:r>
              <a:rPr sz="1321" spc="-17" dirty="0">
                <a:solidFill>
                  <a:srgbClr val="FF0000"/>
                </a:solidFill>
                <a:latin typeface="Arial"/>
                <a:cs typeface="Arial"/>
              </a:rPr>
              <a:t>we </a:t>
            </a:r>
            <a:r>
              <a:rPr sz="1321" spc="-8" dirty="0">
                <a:solidFill>
                  <a:srgbClr val="FF0000"/>
                </a:solidFill>
                <a:latin typeface="Arial"/>
                <a:cs typeface="Arial"/>
              </a:rPr>
              <a:t>measure at </a:t>
            </a:r>
            <a:r>
              <a:rPr sz="1321" spc="-17" dirty="0">
                <a:solidFill>
                  <a:srgbClr val="FF0000"/>
                </a:solidFill>
                <a:latin typeface="Arial"/>
                <a:cs typeface="Arial"/>
              </a:rPr>
              <a:t>DIS, </a:t>
            </a:r>
            <a:r>
              <a:rPr sz="1321" spc="-8" dirty="0">
                <a:solidFill>
                  <a:srgbClr val="FF0000"/>
                </a:solidFill>
                <a:latin typeface="Arial"/>
                <a:cs typeface="Arial"/>
              </a:rPr>
              <a:t>information</a:t>
            </a:r>
            <a:r>
              <a:rPr sz="1321" spc="17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321" spc="-8" dirty="0">
                <a:solidFill>
                  <a:srgbClr val="FF0000"/>
                </a:solidFill>
                <a:latin typeface="Arial"/>
                <a:cs typeface="Arial"/>
              </a:rPr>
              <a:t>on</a:t>
            </a:r>
            <a:endParaRPr sz="1321" dirty="0">
              <a:latin typeface="Arial"/>
              <a:cs typeface="Arial"/>
            </a:endParaRPr>
          </a:p>
          <a:p>
            <a:pPr marL="20973">
              <a:lnSpc>
                <a:spcPts val="1577"/>
              </a:lnSpc>
            </a:pPr>
            <a:r>
              <a:rPr sz="1321" i="1" spc="66" dirty="0">
                <a:solidFill>
                  <a:srgbClr val="FF0000"/>
                </a:solidFill>
                <a:latin typeface="Bookman Old Style"/>
                <a:cs typeface="Bookman Old Style"/>
              </a:rPr>
              <a:t>F</a:t>
            </a:r>
            <a:r>
              <a:rPr sz="1486" spc="99" baseline="-9259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1321" spc="66" dirty="0">
                <a:solidFill>
                  <a:srgbClr val="FF0000"/>
                </a:solidFill>
                <a:latin typeface="Arial"/>
                <a:cs typeface="Arial"/>
              </a:rPr>
              <a:t>, </a:t>
            </a:r>
            <a:r>
              <a:rPr sz="1321" i="1" spc="83" dirty="0">
                <a:solidFill>
                  <a:srgbClr val="FF0000"/>
                </a:solidFill>
                <a:latin typeface="Bookman Old Style"/>
                <a:cs typeface="Bookman Old Style"/>
              </a:rPr>
              <a:t>F</a:t>
            </a:r>
            <a:r>
              <a:rPr sz="1486" spc="124" baseline="-9259" dirty="0">
                <a:solidFill>
                  <a:srgbClr val="FF0000"/>
                </a:solidFill>
                <a:latin typeface="Times New Roman"/>
                <a:cs typeface="Times New Roman"/>
              </a:rPr>
              <a:t>2 </a:t>
            </a:r>
            <a:r>
              <a:rPr sz="1321" spc="-8" dirty="0">
                <a:solidFill>
                  <a:srgbClr val="FF0000"/>
                </a:solidFill>
                <a:latin typeface="Arial"/>
                <a:cs typeface="Arial"/>
              </a:rPr>
              <a:t>(or </a:t>
            </a:r>
            <a:r>
              <a:rPr sz="1321" i="1" spc="50" dirty="0">
                <a:solidFill>
                  <a:srgbClr val="FF0000"/>
                </a:solidFill>
                <a:latin typeface="Bookman Old Style"/>
                <a:cs typeface="Bookman Old Style"/>
              </a:rPr>
              <a:t>R</a:t>
            </a:r>
            <a:r>
              <a:rPr sz="1321" spc="50" dirty="0">
                <a:solidFill>
                  <a:srgbClr val="FF0000"/>
                </a:solidFill>
                <a:latin typeface="Arial"/>
                <a:cs typeface="Arial"/>
              </a:rPr>
              <a:t>, </a:t>
            </a:r>
            <a:r>
              <a:rPr sz="1321" i="1" spc="66" dirty="0">
                <a:solidFill>
                  <a:srgbClr val="FF0000"/>
                </a:solidFill>
                <a:latin typeface="Bookman Old Style"/>
                <a:cs typeface="Bookman Old Style"/>
              </a:rPr>
              <a:t>F</a:t>
            </a:r>
            <a:r>
              <a:rPr sz="1486" spc="99" baseline="-9259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1321" spc="66" dirty="0">
                <a:solidFill>
                  <a:srgbClr val="FF0000"/>
                </a:solidFill>
                <a:latin typeface="Arial"/>
                <a:cs typeface="Arial"/>
              </a:rPr>
              <a:t>) </a:t>
            </a:r>
            <a:r>
              <a:rPr sz="1321" spc="-8" dirty="0">
                <a:solidFill>
                  <a:srgbClr val="FF0000"/>
                </a:solidFill>
                <a:latin typeface="Arial"/>
                <a:cs typeface="Arial"/>
              </a:rPr>
              <a:t>needed </a:t>
            </a:r>
            <a:r>
              <a:rPr sz="1321" spc="-17" dirty="0">
                <a:solidFill>
                  <a:srgbClr val="FF0000"/>
                </a:solidFill>
                <a:latin typeface="Arial"/>
                <a:cs typeface="Arial"/>
              </a:rPr>
              <a:t>down </a:t>
            </a:r>
            <a:r>
              <a:rPr sz="1321" spc="-8" dirty="0">
                <a:solidFill>
                  <a:srgbClr val="FF0000"/>
                </a:solidFill>
                <a:latin typeface="Arial"/>
                <a:cs typeface="Arial"/>
              </a:rPr>
              <a:t>to </a:t>
            </a:r>
            <a:r>
              <a:rPr sz="1321" i="1" spc="83" dirty="0">
                <a:solidFill>
                  <a:srgbClr val="FF0000"/>
                </a:solidFill>
                <a:latin typeface="Bookman Old Style"/>
                <a:cs typeface="Bookman Old Style"/>
              </a:rPr>
              <a:t>Q</a:t>
            </a:r>
            <a:r>
              <a:rPr sz="1486" spc="124" baseline="32407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1486" spc="198" baseline="32407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321" spc="99" dirty="0">
                <a:solidFill>
                  <a:srgbClr val="FF0000"/>
                </a:solidFill>
                <a:latin typeface="Times New Roman"/>
                <a:cs typeface="Times New Roman"/>
              </a:rPr>
              <a:t>=</a:t>
            </a:r>
            <a:r>
              <a:rPr sz="1321" spc="99" dirty="0">
                <a:solidFill>
                  <a:srgbClr val="FF0000"/>
                </a:solidFill>
                <a:latin typeface="Arial"/>
                <a:cs typeface="Arial"/>
              </a:rPr>
              <a:t>0!</a:t>
            </a:r>
            <a:endParaRPr sz="1321" dirty="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953000" y="5143500"/>
            <a:ext cx="3746733" cy="172596"/>
          </a:xfrm>
          <a:prstGeom prst="rect">
            <a:avLst/>
          </a:prstGeom>
        </p:spPr>
        <p:txBody>
          <a:bodyPr vert="horz" wrap="square" lIns="0" tIns="19924" rIns="0" bIns="0" rtlCol="0">
            <a:spAutoFit/>
          </a:bodyPr>
          <a:lstStyle/>
          <a:p>
            <a:pPr marL="562071">
              <a:spcBef>
                <a:spcPts val="983"/>
              </a:spcBef>
            </a:pPr>
            <a:r>
              <a:rPr sz="991" spc="-8" dirty="0" err="1" smtClean="0">
                <a:solidFill>
                  <a:srgbClr val="00FF00"/>
                </a:solidFill>
                <a:latin typeface="Arial"/>
                <a:cs typeface="Arial"/>
              </a:rPr>
              <a:t>Badelek</a:t>
            </a:r>
            <a:r>
              <a:rPr sz="991" spc="-8" dirty="0">
                <a:solidFill>
                  <a:srgbClr val="00FF00"/>
                </a:solidFill>
                <a:latin typeface="Arial"/>
                <a:cs typeface="Arial"/>
              </a:rPr>
              <a:t>, Bardin, Kurek, Scholz, Z. </a:t>
            </a:r>
            <a:r>
              <a:rPr sz="991" spc="-17" dirty="0">
                <a:solidFill>
                  <a:srgbClr val="00FF00"/>
                </a:solidFill>
                <a:latin typeface="Arial"/>
                <a:cs typeface="Arial"/>
              </a:rPr>
              <a:t>Phys. </a:t>
            </a:r>
            <a:r>
              <a:rPr sz="991" spc="-8" dirty="0">
                <a:solidFill>
                  <a:srgbClr val="00FF00"/>
                </a:solidFill>
                <a:latin typeface="Arial"/>
                <a:cs typeface="Arial"/>
              </a:rPr>
              <a:t>C66 (1995)</a:t>
            </a:r>
            <a:r>
              <a:rPr sz="991" spc="-116" dirty="0">
                <a:solidFill>
                  <a:srgbClr val="00FF00"/>
                </a:solidFill>
                <a:latin typeface="Arial"/>
                <a:cs typeface="Arial"/>
              </a:rPr>
              <a:t> </a:t>
            </a:r>
            <a:r>
              <a:rPr sz="991" spc="-8" dirty="0">
                <a:solidFill>
                  <a:srgbClr val="00FF00"/>
                </a:solidFill>
                <a:latin typeface="Arial"/>
                <a:cs typeface="Arial"/>
              </a:rPr>
              <a:t>591</a:t>
            </a:r>
            <a:endParaRPr sz="991" dirty="0">
              <a:latin typeface="Arial"/>
              <a:cs typeface="Arial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604021" y="-163733"/>
            <a:ext cx="7467600" cy="952500"/>
          </a:xfrm>
        </p:spPr>
        <p:txBody>
          <a:bodyPr/>
          <a:lstStyle/>
          <a:p>
            <a:r>
              <a:rPr lang="en-US" dirty="0" smtClean="0"/>
              <a:t>Inputs to RC Calculations</a:t>
            </a:r>
            <a:endParaRPr lang="it-IT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5F96D-875E-4E73-8E70-B7E1765EF327}" type="datetime1">
              <a:rPr lang="en-US" smtClean="0"/>
              <a:t>3/23/2018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385200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Inputs for RC calculations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B1215-EEEA-448B-BEB0-FDA4909998C7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14</a:t>
            </a:fld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295400" y="2476500"/>
            <a:ext cx="7162800" cy="21826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5310" marR="67310" indent="-285750">
              <a:lnSpc>
                <a:spcPct val="125299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it-IT" spc="-5" dirty="0">
                <a:cs typeface="Arial"/>
              </a:rPr>
              <a:t>Spin </a:t>
            </a:r>
            <a:r>
              <a:rPr lang="it-IT" spc="-5" dirty="0" err="1">
                <a:cs typeface="Arial"/>
              </a:rPr>
              <a:t>independent</a:t>
            </a:r>
            <a:r>
              <a:rPr lang="it-IT" spc="-5" dirty="0">
                <a:cs typeface="Arial"/>
              </a:rPr>
              <a:t> </a:t>
            </a:r>
            <a:r>
              <a:rPr lang="it-IT" spc="-5" dirty="0" err="1">
                <a:cs typeface="Arial"/>
              </a:rPr>
              <a:t>structure</a:t>
            </a:r>
            <a:r>
              <a:rPr lang="it-IT" spc="-5" dirty="0">
                <a:cs typeface="Arial"/>
              </a:rPr>
              <a:t> </a:t>
            </a:r>
            <a:r>
              <a:rPr lang="it-IT" spc="-5" dirty="0" err="1">
                <a:cs typeface="Arial"/>
              </a:rPr>
              <a:t>function</a:t>
            </a:r>
            <a:r>
              <a:rPr lang="it-IT" spc="-5" dirty="0">
                <a:cs typeface="Arial"/>
              </a:rPr>
              <a:t> </a:t>
            </a:r>
            <a:r>
              <a:rPr lang="it-IT" i="1" spc="30" dirty="0">
                <a:latin typeface="Georgia"/>
                <a:cs typeface="Georgia"/>
              </a:rPr>
              <a:t>F</a:t>
            </a:r>
            <a:r>
              <a:rPr lang="it-IT" sz="2000" spc="44" baseline="-10416" dirty="0">
                <a:latin typeface="Times New Roman"/>
                <a:cs typeface="Times New Roman"/>
              </a:rPr>
              <a:t>2</a:t>
            </a:r>
            <a:r>
              <a:rPr lang="it-IT" spc="30" dirty="0">
                <a:latin typeface="Tahoma"/>
                <a:cs typeface="Tahoma"/>
              </a:rPr>
              <a:t>(</a:t>
            </a:r>
            <a:r>
              <a:rPr lang="it-IT" i="1" spc="30" dirty="0">
                <a:latin typeface="Georgia"/>
                <a:cs typeface="Georgia"/>
              </a:rPr>
              <a:t>x, </a:t>
            </a:r>
            <a:r>
              <a:rPr lang="it-IT" i="1" spc="35" dirty="0">
                <a:latin typeface="Georgia"/>
                <a:cs typeface="Georgia"/>
              </a:rPr>
              <a:t>Q</a:t>
            </a:r>
            <a:r>
              <a:rPr lang="it-IT" sz="2000" spc="52" baseline="31250" dirty="0">
                <a:latin typeface="Times New Roman"/>
                <a:cs typeface="Times New Roman"/>
              </a:rPr>
              <a:t>2</a:t>
            </a:r>
            <a:r>
              <a:rPr lang="it-IT" spc="35" dirty="0">
                <a:latin typeface="Tahoma"/>
                <a:cs typeface="Tahoma"/>
              </a:rPr>
              <a:t>) </a:t>
            </a:r>
            <a:r>
              <a:rPr lang="it-IT" spc="-10" dirty="0">
                <a:cs typeface="Arial"/>
              </a:rPr>
              <a:t>(</a:t>
            </a:r>
            <a:r>
              <a:rPr lang="it-IT" spc="-10" dirty="0" err="1">
                <a:cs typeface="Arial"/>
              </a:rPr>
              <a:t>nucleon</a:t>
            </a:r>
            <a:r>
              <a:rPr lang="it-IT" spc="-10" dirty="0">
                <a:cs typeface="Arial"/>
              </a:rPr>
              <a:t>,</a:t>
            </a:r>
            <a:r>
              <a:rPr lang="it-IT" spc="-185" dirty="0">
                <a:cs typeface="Arial"/>
              </a:rPr>
              <a:t> </a:t>
            </a:r>
            <a:r>
              <a:rPr lang="it-IT" spc="-10" dirty="0" smtClean="0">
                <a:cs typeface="Arial"/>
              </a:rPr>
              <a:t>nuclei)</a:t>
            </a:r>
          </a:p>
          <a:p>
            <a:pPr marL="575310" marR="67310" indent="-285750">
              <a:lnSpc>
                <a:spcPct val="125299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it-IT" spc="-5" dirty="0" smtClean="0">
                <a:cs typeface="Arial"/>
              </a:rPr>
              <a:t>Spin </a:t>
            </a:r>
            <a:r>
              <a:rPr lang="it-IT" spc="-5" dirty="0" err="1">
                <a:cs typeface="Arial"/>
              </a:rPr>
              <a:t>independent</a:t>
            </a:r>
            <a:r>
              <a:rPr lang="it-IT" spc="-5" dirty="0">
                <a:cs typeface="Arial"/>
              </a:rPr>
              <a:t> </a:t>
            </a:r>
            <a:r>
              <a:rPr lang="it-IT" spc="-5" dirty="0" err="1">
                <a:cs typeface="Arial"/>
              </a:rPr>
              <a:t>structure</a:t>
            </a:r>
            <a:r>
              <a:rPr lang="it-IT" spc="-5" dirty="0">
                <a:cs typeface="Arial"/>
              </a:rPr>
              <a:t> </a:t>
            </a:r>
            <a:r>
              <a:rPr lang="it-IT" spc="-5" dirty="0" err="1">
                <a:cs typeface="Arial"/>
              </a:rPr>
              <a:t>function</a:t>
            </a:r>
            <a:r>
              <a:rPr lang="it-IT" spc="-5" dirty="0">
                <a:cs typeface="Arial"/>
              </a:rPr>
              <a:t> </a:t>
            </a:r>
            <a:r>
              <a:rPr lang="it-IT" i="1" spc="25" dirty="0">
                <a:latin typeface="Georgia"/>
                <a:cs typeface="Georgia"/>
              </a:rPr>
              <a:t>R</a:t>
            </a:r>
            <a:r>
              <a:rPr lang="it-IT" spc="25" dirty="0">
                <a:latin typeface="Tahoma"/>
                <a:cs typeface="Tahoma"/>
              </a:rPr>
              <a:t>(</a:t>
            </a:r>
            <a:r>
              <a:rPr lang="it-IT" i="1" spc="25" dirty="0">
                <a:latin typeface="Georgia"/>
                <a:cs typeface="Georgia"/>
              </a:rPr>
              <a:t>x,</a:t>
            </a:r>
            <a:r>
              <a:rPr lang="it-IT" i="1" spc="-90" dirty="0">
                <a:latin typeface="Georgia"/>
                <a:cs typeface="Georgia"/>
              </a:rPr>
              <a:t> </a:t>
            </a:r>
            <a:r>
              <a:rPr lang="it-IT" i="1" spc="35" dirty="0">
                <a:latin typeface="Georgia"/>
                <a:cs typeface="Georgia"/>
              </a:rPr>
              <a:t>Q</a:t>
            </a:r>
            <a:r>
              <a:rPr lang="it-IT" sz="2000" spc="52" baseline="31250" dirty="0">
                <a:latin typeface="Times New Roman"/>
                <a:cs typeface="Times New Roman"/>
              </a:rPr>
              <a:t>2</a:t>
            </a:r>
            <a:r>
              <a:rPr lang="it-IT" spc="35" dirty="0">
                <a:latin typeface="Tahoma"/>
                <a:cs typeface="Tahoma"/>
              </a:rPr>
              <a:t>)</a:t>
            </a:r>
            <a:endParaRPr lang="it-IT" dirty="0">
              <a:latin typeface="Tahoma"/>
              <a:cs typeface="Tahoma"/>
            </a:endParaRPr>
          </a:p>
          <a:p>
            <a:pPr marL="575310" marR="1148080" indent="-285750">
              <a:lnSpc>
                <a:spcPct val="125299"/>
              </a:lnSpc>
              <a:buFont typeface="Arial" panose="020B0604020202020204" pitchFamily="34" charset="0"/>
              <a:buChar char="•"/>
            </a:pPr>
            <a:r>
              <a:rPr lang="it-IT" spc="-5" dirty="0">
                <a:cs typeface="Arial"/>
              </a:rPr>
              <a:t>Spin </a:t>
            </a:r>
            <a:r>
              <a:rPr lang="it-IT" spc="-5" dirty="0" err="1">
                <a:cs typeface="Arial"/>
              </a:rPr>
              <a:t>dependent</a:t>
            </a:r>
            <a:r>
              <a:rPr lang="it-IT" spc="-5" dirty="0">
                <a:cs typeface="Arial"/>
              </a:rPr>
              <a:t> </a:t>
            </a:r>
            <a:r>
              <a:rPr lang="it-IT" spc="-5" dirty="0" err="1">
                <a:cs typeface="Arial"/>
              </a:rPr>
              <a:t>structure</a:t>
            </a:r>
            <a:r>
              <a:rPr lang="it-IT" spc="-5" dirty="0">
                <a:cs typeface="Arial"/>
              </a:rPr>
              <a:t> </a:t>
            </a:r>
            <a:r>
              <a:rPr lang="it-IT" spc="-5" dirty="0" err="1">
                <a:cs typeface="Arial"/>
              </a:rPr>
              <a:t>function</a:t>
            </a:r>
            <a:r>
              <a:rPr lang="it-IT" spc="-5" dirty="0">
                <a:cs typeface="Arial"/>
              </a:rPr>
              <a:t> </a:t>
            </a:r>
            <a:r>
              <a:rPr lang="it-IT" i="1" dirty="0">
                <a:latin typeface="Georgia"/>
                <a:cs typeface="Georgia"/>
              </a:rPr>
              <a:t>g</a:t>
            </a:r>
            <a:r>
              <a:rPr lang="it-IT" sz="2000" baseline="-10416" dirty="0">
                <a:latin typeface="Times New Roman"/>
                <a:cs typeface="Times New Roman"/>
              </a:rPr>
              <a:t>1</a:t>
            </a:r>
            <a:r>
              <a:rPr lang="it-IT" dirty="0">
                <a:latin typeface="Tahoma"/>
                <a:cs typeface="Tahoma"/>
              </a:rPr>
              <a:t>(</a:t>
            </a:r>
            <a:r>
              <a:rPr lang="it-IT" i="1" dirty="0">
                <a:latin typeface="Georgia"/>
                <a:cs typeface="Georgia"/>
              </a:rPr>
              <a:t>x, </a:t>
            </a:r>
            <a:r>
              <a:rPr lang="it-IT" i="1" spc="35" dirty="0" smtClean="0">
                <a:latin typeface="Georgia"/>
                <a:cs typeface="Georgia"/>
              </a:rPr>
              <a:t>Q</a:t>
            </a:r>
            <a:r>
              <a:rPr lang="it-IT" sz="2000" spc="52" baseline="31250" dirty="0" smtClean="0">
                <a:latin typeface="Times New Roman"/>
                <a:cs typeface="Times New Roman"/>
              </a:rPr>
              <a:t>2</a:t>
            </a:r>
            <a:r>
              <a:rPr lang="it-IT" spc="35" dirty="0" smtClean="0">
                <a:latin typeface="Tahoma"/>
                <a:cs typeface="Tahoma"/>
              </a:rPr>
              <a:t>)</a:t>
            </a:r>
          </a:p>
          <a:p>
            <a:pPr marL="575310" marR="1148080" indent="-285750">
              <a:lnSpc>
                <a:spcPct val="125299"/>
              </a:lnSpc>
              <a:buFont typeface="Arial" panose="020B0604020202020204" pitchFamily="34" charset="0"/>
              <a:buChar char="•"/>
            </a:pPr>
            <a:r>
              <a:rPr lang="it-IT" spc="-5" dirty="0" err="1" smtClean="0">
                <a:cs typeface="Arial"/>
              </a:rPr>
              <a:t>Quasielastic</a:t>
            </a:r>
            <a:r>
              <a:rPr lang="it-IT" spc="-5" dirty="0" smtClean="0">
                <a:cs typeface="Arial"/>
              </a:rPr>
              <a:t> </a:t>
            </a:r>
            <a:r>
              <a:rPr lang="it-IT" spc="-5" dirty="0" err="1">
                <a:cs typeface="Arial"/>
              </a:rPr>
              <a:t>suppression</a:t>
            </a:r>
            <a:r>
              <a:rPr lang="it-IT" spc="-5" dirty="0">
                <a:cs typeface="Arial"/>
              </a:rPr>
              <a:t> </a:t>
            </a:r>
            <a:r>
              <a:rPr lang="it-IT" dirty="0" err="1" smtClean="0">
                <a:cs typeface="Arial"/>
              </a:rPr>
              <a:t>factors</a:t>
            </a:r>
            <a:r>
              <a:rPr lang="it-IT" dirty="0" smtClean="0">
                <a:cs typeface="Arial"/>
              </a:rPr>
              <a:t> </a:t>
            </a:r>
            <a:r>
              <a:rPr lang="it-IT" dirty="0" smtClean="0">
                <a:latin typeface="Tahoma"/>
                <a:cs typeface="Tahoma"/>
              </a:rPr>
              <a:t>(</a:t>
            </a:r>
            <a:r>
              <a:rPr lang="it-IT" i="1" dirty="0">
                <a:latin typeface="Georgia"/>
                <a:cs typeface="Georgia"/>
              </a:rPr>
              <a:t>Q</a:t>
            </a:r>
            <a:r>
              <a:rPr lang="it-IT" sz="2000" baseline="31250" dirty="0">
                <a:latin typeface="Times New Roman"/>
                <a:cs typeface="Times New Roman"/>
              </a:rPr>
              <a:t>2</a:t>
            </a:r>
            <a:r>
              <a:rPr lang="it-IT" dirty="0">
                <a:latin typeface="Tahoma"/>
                <a:cs typeface="Tahoma"/>
              </a:rPr>
              <a:t>)</a:t>
            </a:r>
            <a:r>
              <a:rPr lang="it-IT" spc="-80" dirty="0">
                <a:latin typeface="Tahoma"/>
                <a:cs typeface="Tahoma"/>
              </a:rPr>
              <a:t> </a:t>
            </a:r>
            <a:r>
              <a:rPr lang="it-IT" spc="-10" dirty="0">
                <a:cs typeface="Arial"/>
              </a:rPr>
              <a:t>(nuclei) </a:t>
            </a:r>
            <a:endParaRPr lang="it-IT" spc="-10" dirty="0" smtClean="0">
              <a:cs typeface="Arial"/>
            </a:endParaRPr>
          </a:p>
          <a:p>
            <a:pPr marL="575310" marR="1148080" indent="-285750">
              <a:lnSpc>
                <a:spcPct val="125299"/>
              </a:lnSpc>
              <a:buFont typeface="Arial" panose="020B0604020202020204" pitchFamily="34" charset="0"/>
              <a:buChar char="•"/>
            </a:pPr>
            <a:r>
              <a:rPr lang="it-IT" spc="-5" dirty="0" err="1" smtClean="0">
                <a:cs typeface="Arial"/>
              </a:rPr>
              <a:t>Elastic</a:t>
            </a:r>
            <a:r>
              <a:rPr lang="it-IT" spc="-5" dirty="0" smtClean="0">
                <a:cs typeface="Arial"/>
              </a:rPr>
              <a:t> </a:t>
            </a:r>
            <a:r>
              <a:rPr lang="it-IT" spc="-10" dirty="0" err="1">
                <a:cs typeface="Arial"/>
              </a:rPr>
              <a:t>form</a:t>
            </a:r>
            <a:r>
              <a:rPr lang="it-IT" spc="-10" dirty="0">
                <a:cs typeface="Arial"/>
              </a:rPr>
              <a:t> </a:t>
            </a:r>
            <a:r>
              <a:rPr lang="it-IT" dirty="0" err="1" smtClean="0">
                <a:cs typeface="Arial"/>
              </a:rPr>
              <a:t>factors</a:t>
            </a:r>
            <a:r>
              <a:rPr lang="it-IT" dirty="0" smtClean="0">
                <a:cs typeface="Arial"/>
              </a:rPr>
              <a:t> </a:t>
            </a:r>
            <a:r>
              <a:rPr lang="it-IT" dirty="0" smtClean="0">
                <a:latin typeface="Tahoma"/>
                <a:cs typeface="Tahoma"/>
              </a:rPr>
              <a:t>(</a:t>
            </a:r>
            <a:r>
              <a:rPr lang="it-IT" i="1" dirty="0">
                <a:latin typeface="Georgia"/>
                <a:cs typeface="Georgia"/>
              </a:rPr>
              <a:t>Q</a:t>
            </a:r>
            <a:r>
              <a:rPr lang="it-IT" sz="2000" baseline="31250" dirty="0">
                <a:latin typeface="Times New Roman"/>
                <a:cs typeface="Times New Roman"/>
              </a:rPr>
              <a:t>2</a:t>
            </a:r>
            <a:r>
              <a:rPr lang="it-IT" dirty="0">
                <a:latin typeface="Tahoma"/>
                <a:cs typeface="Tahoma"/>
              </a:rPr>
              <a:t>) </a:t>
            </a:r>
            <a:r>
              <a:rPr lang="it-IT" spc="-10" dirty="0">
                <a:cs typeface="Arial"/>
              </a:rPr>
              <a:t>(</a:t>
            </a:r>
            <a:r>
              <a:rPr lang="it-IT" spc="-10" dirty="0" err="1">
                <a:cs typeface="Arial"/>
              </a:rPr>
              <a:t>nucleon</a:t>
            </a:r>
            <a:r>
              <a:rPr lang="it-IT" spc="-10" dirty="0">
                <a:cs typeface="Arial"/>
              </a:rPr>
              <a:t>,</a:t>
            </a:r>
            <a:r>
              <a:rPr lang="it-IT" spc="-50" dirty="0">
                <a:cs typeface="Arial"/>
              </a:rPr>
              <a:t> </a:t>
            </a:r>
            <a:r>
              <a:rPr lang="it-IT" spc="-10" dirty="0">
                <a:cs typeface="Arial"/>
              </a:rPr>
              <a:t>nuclei</a:t>
            </a:r>
            <a:r>
              <a:rPr lang="it-IT" spc="-10" dirty="0" smtClean="0">
                <a:cs typeface="Arial"/>
              </a:rPr>
              <a:t>)</a:t>
            </a:r>
          </a:p>
          <a:p>
            <a:pPr marL="575310" marR="1148080" indent="-285750">
              <a:lnSpc>
                <a:spcPct val="125299"/>
              </a:lnSpc>
              <a:buFont typeface="Arial" panose="020B0604020202020204" pitchFamily="34" charset="0"/>
              <a:buChar char="•"/>
            </a:pPr>
            <a:r>
              <a:rPr lang="en-US" spc="-10" dirty="0" smtClean="0">
                <a:cs typeface="Arial"/>
              </a:rPr>
              <a:t>TMDs…GPDs?</a:t>
            </a:r>
            <a:endParaRPr lang="it-IT" dirty="0">
              <a:cs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685800" y="1353161"/>
                <a:ext cx="8007320" cy="9285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rgbClr val="FFFF00"/>
                    </a:solidFill>
                    <a:latin typeface="NimbusSanL-Regu"/>
                  </a:rPr>
                  <a:t>The following inputs for the full cross section calculation have to be </a:t>
                </a:r>
                <a:r>
                  <a:rPr lang="en-US" dirty="0">
                    <a:solidFill>
                      <a:srgbClr val="FFFF00"/>
                    </a:solidFill>
                    <a:latin typeface="NimbusSanL-Regu"/>
                  </a:rPr>
                  <a:t>known </a:t>
                </a:r>
                <a:r>
                  <a:rPr lang="en-US" dirty="0" smtClean="0">
                    <a:solidFill>
                      <a:srgbClr val="FFFF00"/>
                    </a:solidFill>
                    <a:latin typeface="NimbusSanL-Regu"/>
                  </a:rPr>
                  <a:t>for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𝑚𝑒𝑎𝑠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&lt;1</m:t>
                      </m:r>
                    </m:oMath>
                  </m:oMathPara>
                </a14:m>
                <a:endParaRPr lang="en-US" b="0" dirty="0" smtClean="0">
                  <a:solidFill>
                    <a:srgbClr val="FFFF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𝑀𝐴𝑋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it-IT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1353161"/>
                <a:ext cx="8007320" cy="928588"/>
              </a:xfrm>
              <a:prstGeom prst="rect">
                <a:avLst/>
              </a:prstGeom>
              <a:blipFill>
                <a:blip r:embed="rId2"/>
                <a:stretch>
                  <a:fillRect l="-685" t="-3947" r="-609" b="-394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262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X SECTIONS of RADGEN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104900"/>
                <a:ext cx="8915400" cy="4114800"/>
              </a:xfrm>
            </p:spPr>
            <p:txBody>
              <a:bodyPr>
                <a:normAutofit fontScale="70000" lnSpcReduction="20000"/>
              </a:bodyPr>
              <a:lstStyle/>
              <a:p>
                <a:pPr marL="36041" indent="0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6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6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6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𝑒𝑙</m:t>
                          </m:r>
                        </m:sub>
                      </m:sSub>
                      <m:r>
                        <a:rPr lang="en-US" sz="2600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6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6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6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US" sz="26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26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sSup>
                            <m:sSupPr>
                              <m:ctrlPr>
                                <a:rPr lang="en-US" sz="26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6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6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nary>
                        <m:naryPr>
                          <m:limLoc m:val="undOvr"/>
                          <m:ctrlPr>
                            <a:rPr lang="en-US" sz="26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6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6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𝐴𝑚𝑖𝑛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26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6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sz="26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26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𝑎𝑥</m:t>
                              </m:r>
                            </m:sub>
                          </m:sSub>
                        </m:sup>
                        <m:e>
                          <m:r>
                            <a:rPr lang="en-US" sz="26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6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</m:nary>
                      <m:nary>
                        <m:naryPr>
                          <m:chr m:val="∑"/>
                          <m:ctrlPr>
                            <a:rPr lang="en-US" sz="26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6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6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6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sz="26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6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26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sz="2600" b="0" i="1" smtClean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600" b="0" i="1" smtClean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600" b="0" i="1" smtClean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p>
                            <m:e>
                              <m:sSub>
                                <m:sSubPr>
                                  <m:ctrlPr>
                                    <a:rPr lang="en-US" sz="2600" b="0" i="1" smtClean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600" b="0" i="1" smtClean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600" b="0" i="1" smtClean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600" b="0" i="1" smtClean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600" b="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  <m:sub>
                                      <m:r>
                                        <a:rPr lang="en-US" sz="2600" b="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</m:e>
                              </m:d>
                              <m:f>
                                <m:fPr>
                                  <m:ctrlPr>
                                    <a:rPr lang="en-US" sz="26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600" b="0" i="1" smtClean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2600" b="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600" b="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2600" b="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  <m:sup>
                                      <m:r>
                                        <a:rPr lang="en-US" sz="2600" b="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sSubSup>
                                    <m:sSubSupPr>
                                      <m:ctrlPr>
                                        <a:rPr lang="en-US" sz="2600" b="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sz="2600" b="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𝑒𝑙</m:t>
                                      </m:r>
                                      <m:r>
                                        <a:rPr lang="en-US" sz="2600" b="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n-US" sz="2600" b="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  <m:sup>
                                      <m:r>
                                        <a:rPr lang="en-US" sz="2600" b="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  <m:r>
                                        <a:rPr lang="en-US" sz="2600" b="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−2</m:t>
                                      </m:r>
                                    </m:sup>
                                  </m:sSub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2600" i="1" smtClean="0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600" b="0" i="1" smtClean="0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6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6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6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𝐴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d>
                                        <m:dPr>
                                          <m:ctrlPr>
                                            <a:rPr lang="en-US" sz="26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lang="en-US" sz="26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26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𝑄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6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n-US" sz="26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600" i="1" smtClean="0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600" b="0" i="1" smtClean="0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𝑅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600" b="0" i="1" smtClean="0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𝑒𝑙</m:t>
                                              </m:r>
                                              <m:r>
                                                <a:rPr lang="en-US" sz="2600" b="0" i="1" smtClean="0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 </m:t>
                                              </m:r>
                                              <m:r>
                                                <a:rPr lang="en-US" sz="2600" b="0" i="1" smtClean="0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𝐴</m:t>
                                              </m:r>
                                            </m:sub>
                                          </m:sSub>
                                          <m:sSub>
                                            <m:sSubPr>
                                              <m:ctrlPr>
                                                <a:rPr lang="en-US" sz="26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6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6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𝐴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sSubSup>
                                <m:sSubSupPr>
                                  <m:ctrlPr>
                                    <a:rPr lang="en-US" sz="2600" i="1" smtClean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6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𝔍</m:t>
                                  </m:r>
                                </m:e>
                                <m:sub>
                                  <m:r>
                                    <a:rPr lang="en-US" sz="2600" b="0" i="1" smtClean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sz="2600" b="0" i="1" smtClean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𝑒𝑙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sz="26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𝑒𝑙</m:t>
                                      </m:r>
                                      <m: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  <m:r>
                                    <a:rPr lang="en-US" sz="26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  <m:sub>
                                      <m: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n-US" sz="2600" dirty="0" smtClean="0">
                  <a:solidFill>
                    <a:srgbClr val="FFC000"/>
                  </a:solidFill>
                </a:endParaRPr>
              </a:p>
              <a:p>
                <a:pPr marL="36041" indent="0">
                  <a:spcBef>
                    <a:spcPts val="1200"/>
                  </a:spcBef>
                  <a:buNone/>
                </a:pPr>
                <a:endParaRPr lang="en-US" sz="2600" i="1" dirty="0" smtClean="0">
                  <a:solidFill>
                    <a:srgbClr val="FFC000"/>
                  </a:solidFill>
                  <a:latin typeface="Cambria Math" panose="02040503050406030204" pitchFamily="18" charset="0"/>
                </a:endParaRPr>
              </a:p>
              <a:p>
                <a:pPr marL="36041" indent="0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6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6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6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en-US" sz="2600" i="1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60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6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6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US" sz="26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26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US" sz="26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nary>
                        <m:naryPr>
                          <m:limLoc m:val="undOvr"/>
                          <m:ctrlPr>
                            <a:rPr lang="en-US" sz="26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6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6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26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6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sup>
                        <m:e>
                          <m:r>
                            <a:rPr lang="en-US" sz="26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6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</m:nary>
                      <m:nary>
                        <m:naryPr>
                          <m:chr m:val="∑"/>
                          <m:ctrlPr>
                            <a:rPr lang="en-US" sz="26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6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6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6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sz="26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6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26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sz="26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6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6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p>
                            <m:e>
                              <m:sSub>
                                <m:sSubPr>
                                  <m:ctrlPr>
                                    <a:rPr lang="en-US" sz="26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6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6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6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600" i="1" smtClean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</m:d>
                              <m:f>
                                <m:fPr>
                                  <m:ctrlPr>
                                    <a:rPr lang="en-US" sz="26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6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p>
                                    <m:sSupPr>
                                      <m:ctrlPr>
                                        <a:rPr lang="en-US" sz="260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600" b="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p>
                                      <m:r>
                                        <a:rPr lang="en-US" sz="2600" b="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Sup>
                                    <m:sSubSupPr>
                                      <m:ctrlP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𝑒𝑙</m:t>
                                      </m:r>
                                      <m: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sub>
                                    <m:sup>
                                      <m: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  <m: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−2</m:t>
                                      </m:r>
                                    </m:sup>
                                  </m:sSub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26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6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1+</m:t>
                                          </m:r>
                                          <m:r>
                                            <a:rPr lang="en-US" sz="26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𝜏</m:t>
                                          </m:r>
                                        </m:e>
                                      </m:d>
                                      <m:d>
                                        <m:dPr>
                                          <m:ctrlPr>
                                            <a:rPr lang="en-US" sz="26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lang="en-US" sz="26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26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𝑄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6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n-US" sz="26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6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6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𝑅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6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𝑒𝑙</m:t>
                                              </m:r>
                                              <m:r>
                                                <a:rPr lang="en-US" sz="26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 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6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𝜏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sSubSup>
                                <m:sSubSupPr>
                                  <m:ctrlPr>
                                    <a:rPr lang="en-US" sz="26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6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𝔍</m:t>
                                  </m:r>
                                </m:e>
                                <m:sub>
                                  <m:r>
                                    <a:rPr lang="en-US" sz="26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sz="26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𝑒𝑙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sz="26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𝑒𝑙</m:t>
                                      </m:r>
                                      <m:r>
                                        <a:rPr lang="en-US" sz="26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sub>
                                  </m:sSub>
                                  <m:r>
                                    <a:rPr lang="en-US" sz="26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6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n-US" sz="2800" dirty="0" smtClean="0">
                  <a:solidFill>
                    <a:srgbClr val="FFC000"/>
                  </a:solidFill>
                </a:endParaRPr>
              </a:p>
              <a:p>
                <a:pPr marL="36041" indent="0">
                  <a:spcBef>
                    <a:spcPts val="1200"/>
                  </a:spcBef>
                  <a:buNone/>
                </a:pPr>
                <a:endParaRPr lang="en-US" sz="2600" dirty="0" smtClean="0">
                  <a:solidFill>
                    <a:srgbClr val="FFC000"/>
                  </a:solidFill>
                </a:endParaRPr>
              </a:p>
              <a:p>
                <a:pPr marL="36041" indent="0">
                  <a:spcBef>
                    <a:spcPts val="1200"/>
                  </a:spcBef>
                  <a:buNone/>
                </a:pPr>
                <a:r>
                  <a:rPr lang="en-US" sz="2600" dirty="0" smtClean="0">
                    <a:solidFill>
                      <a:srgbClr val="FFC000"/>
                    </a:solidFill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𝑚𝑖𝑛</m:t>
                        </m:r>
                        <m:r>
                          <a:rPr lang="en-US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2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US" sz="2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en-US" sz="2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p>
                            <m:r>
                              <a:rPr lang="en-US" sz="2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d>
                      <m:dPr>
                        <m:ctrlPr>
                          <a:rPr lang="en-US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sz="2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f>
                              <m:fPr>
                                <m:ctrlPr>
                                  <a:rPr lang="en-US" sz="2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  <m:sSup>
                                  <m:sSupPr>
                                    <m:ctrlPr>
                                      <a:rPr lang="en-US" sz="2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p>
                                    <m:r>
                                      <a:rPr lang="en-US" sz="2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sz="2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2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sSup>
                                  <m:sSupPr>
                                    <m:ctrlPr>
                                      <a:rPr lang="en-US" sz="2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p>
                                    <m:r>
                                      <a:rPr lang="en-US" sz="2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rad>
                      </m:e>
                    </m:d>
                  </m:oMath>
                </a14:m>
                <a:endParaRPr lang="en-US" sz="2600" dirty="0" smtClean="0">
                  <a:solidFill>
                    <a:srgbClr val="FFC000"/>
                  </a:solidFill>
                </a:endParaRPr>
              </a:p>
              <a:p>
                <a:pPr marL="36041" indent="0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𝑒𝑙</m:t>
                        </m:r>
                        <m:r>
                          <a:rPr lang="en-US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sz="2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</m:sub>
                    </m:sSub>
                    <m:r>
                      <a:rPr lang="en-US" sz="2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d>
                              <m:dPr>
                                <m:ctrlPr>
                                  <a:rPr lang="en-US" sz="2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d>
                          </m:sub>
                        </m:sSub>
                        <m:r>
                          <a:rPr lang="en-US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  <m:r>
                          <a:rPr lang="en-US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US" sz="2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den>
                    </m:f>
                  </m:oMath>
                </a14:m>
                <a:r>
                  <a:rPr lang="en-US" sz="2600" dirty="0" smtClean="0">
                    <a:solidFill>
                      <a:srgbClr val="FFC00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2600" dirty="0" smtClean="0">
                    <a:solidFill>
                      <a:srgbClr val="FFC000"/>
                    </a:solidFill>
                  </a:rPr>
                  <a:t> are kinematic factors, while </a:t>
                </a:r>
                <a14:m>
                  <m:oMath xmlns:m="http://schemas.openxmlformats.org/officeDocument/2006/math">
                    <m:r>
                      <a:rPr lang="en-US" sz="2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𝔍</m:t>
                    </m:r>
                  </m:oMath>
                </a14:m>
                <a:r>
                  <a:rPr lang="en-US" sz="2600" dirty="0" smtClean="0">
                    <a:solidFill>
                      <a:srgbClr val="FFC000"/>
                    </a:solidFill>
                  </a:rPr>
                  <a:t> are combinations of DIS structure functions, elastic FF and quasi-elastic response functions</a:t>
                </a:r>
                <a:endParaRPr lang="en-US" sz="2600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104900"/>
                <a:ext cx="8915400" cy="4114800"/>
              </a:xfrm>
              <a:blipFill rotWithShape="0">
                <a:blip r:embed="rId3"/>
                <a:stretch>
                  <a:fillRect l="-20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6A06-10CC-4B46-99C1-F0BF273BAA80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59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X SECTIONS of RADGEN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33500"/>
                <a:ext cx="8686800" cy="4114800"/>
              </a:xfrm>
            </p:spPr>
            <p:txBody>
              <a:bodyPr>
                <a:normAutofit/>
              </a:bodyPr>
              <a:lstStyle/>
              <a:p>
                <a:pPr marL="3604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p>
                          </m:sSubSup>
                        </m:e>
                      </m:d>
                      <m:r>
                        <a:rPr lang="en-US" sz="2000" i="1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000" i="1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nary>
                        <m:naryPr>
                          <m:limLoc m:val="undOvr"/>
                          <m:ctrlP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sup>
                        <m:e>
                          <m: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</m:nary>
                      <m:nary>
                        <m:naryPr>
                          <m:chr m:val="∑"/>
                          <m:ctrlP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sz="20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0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20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p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</m:d>
                              <m:nary>
                                <m:naryPr>
                                  <m:limLoc m:val="undOvr"/>
                                  <m:ctrlPr>
                                    <a:rPr lang="en-US" sz="20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sSub>
                                    <m:sSubPr>
                                      <m:ctrlPr>
                                        <a:rPr lang="en-US" sz="20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𝑚𝑖𝑛</m:t>
                                      </m:r>
                                    </m:sub>
                                  </m:sSub>
                                </m:sub>
                                <m:sup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𝑚𝑎𝑥</m:t>
                                      </m:r>
                                    </m:sub>
                                  </m:sSub>
                                </m:sup>
                                <m:e>
                                  <m:r>
                                    <a:rPr lang="en-US" sz="20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𝑑𝑅</m:t>
                                  </m:r>
                                  <m:f>
                                    <m:fPr>
                                      <m:ctrlPr>
                                        <a:rPr lang="en-US" sz="20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p>
                                          <m:r>
                                            <a:rPr lang="en-US" sz="20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p>
                                                <m:sSupPr>
                                                  <m:ctrlPr>
                                                    <a:rPr lang="en-US" sz="2000" i="1">
                                                      <a:solidFill>
                                                        <a:srgbClr val="FFC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FFC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𝑄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FFC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𝑅</m:t>
                                              </m:r>
                                              <m: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sz="20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𝔍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20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  <m:r>
                                        <a:rPr lang="en-US" sz="20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0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</m:d>
                                </m:e>
                              </m:nary>
                            </m:e>
                          </m:nary>
                        </m:e>
                      </m:nary>
                    </m:oMath>
                  </m:oMathPara>
                </a14:m>
                <a:endParaRPr lang="en-US" sz="2000" i="1" dirty="0" smtClean="0">
                  <a:solidFill>
                    <a:srgbClr val="FFC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604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𝑎𝑑𝑑</m:t>
                          </m:r>
                        </m:sub>
                      </m:sSub>
                      <m:d>
                        <m:dPr>
                          <m:ctrlPr>
                            <a:rPr lang="en-US" sz="200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p>
                          </m:sSubSup>
                        </m:e>
                      </m:d>
                      <m:r>
                        <a:rPr lang="en-US" sz="2000" i="1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000" i="1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nary>
                        <m:naryPr>
                          <m:limLoc m:val="undOvr"/>
                          <m:ctrlP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sup>
                        <m:e>
                          <m: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</m:nary>
                      <m:nary>
                        <m:naryPr>
                          <m:chr m:val="∑"/>
                          <m:ctrlP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200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000" b="0" i="1" smtClean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</m:d>
                              <m:nary>
                                <m:naryPr>
                                  <m:limLoc m:val="undOvr"/>
                                  <m:ctrlPr>
                                    <a:rPr lang="en-US" sz="20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sz="20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sSub>
                                    <m:sSubPr>
                                      <m:ctrlPr>
                                        <a:rPr lang="en-US" sz="20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𝑚𝑖𝑛</m:t>
                                      </m:r>
                                    </m:sub>
                                  </m:sSub>
                                </m:sup>
                                <m:e>
                                  <m:f>
                                    <m:fPr>
                                      <m:ctrlPr>
                                        <a:rPr lang="en-US" sz="200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𝑑𝑅</m:t>
                                      </m:r>
                                    </m:num>
                                    <m:den>
                                      <m:r>
                                        <a:rPr lang="en-US" sz="2000" b="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200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2000" i="1" smtClean="0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𝔍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𝑅</m:t>
                                              </m:r>
                                              <m: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e>
                                          </m:d>
                                        </m:num>
                                        <m:den>
                                          <m:sSup>
                                            <m:sSupPr>
                                              <m:ctrlP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d>
                                                <m:dPr>
                                                  <m:ctrlPr>
                                                    <a:rPr lang="en-US" sz="2000" i="1">
                                                      <a:solidFill>
                                                        <a:srgbClr val="FFC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p>
                                                    <m:sSupPr>
                                                      <m:ctrlPr>
                                                        <a:rPr lang="en-US" sz="2000" i="1">
                                                          <a:solidFill>
                                                            <a:srgbClr val="FFC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pPr>
                                                    <m:e>
                                                      <m:r>
                                                        <a:rPr lang="en-US" sz="2000" i="1">
                                                          <a:solidFill>
                                                            <a:srgbClr val="FFC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𝑄</m:t>
                                                      </m:r>
                                                    </m:e>
                                                    <m:sup>
                                                      <m:r>
                                                        <a:rPr lang="en-US" sz="2000" i="1">
                                                          <a:solidFill>
                                                            <a:srgbClr val="FFC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2</m:t>
                                                      </m:r>
                                                    </m:sup>
                                                  </m:sSup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FFC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+</m:t>
                                                  </m:r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FFC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𝑅</m:t>
                                                  </m:r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FFC00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𝜏</m:t>
                                                  </m:r>
                                                </m:e>
                                              </m:d>
                                            </m:e>
                                            <m:sup>
                                              <m: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  <m:r>
                                        <a:rPr lang="en-US" sz="2000" b="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US" sz="2000" b="0" i="1" smtClean="0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𝔍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n-US" sz="2000" i="1" smtClean="0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2000" b="0" i="1" smtClean="0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  <m: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US" sz="2000" b="0" i="1" smtClean="0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e>
                                          </m:d>
                                        </m:num>
                                        <m:den>
                                          <m:sSup>
                                            <m:sSupPr>
                                              <m:ctrlPr>
                                                <a:rPr lang="en-US" sz="2000" b="0" i="1" smtClean="0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2000" b="0" i="1" smtClean="0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𝑄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000" b="0" i="1" smtClean="0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4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</m:e>
                                  </m:d>
                                </m:e>
                              </m:nary>
                              <m:r>
                                <a:rPr lang="en-US" sz="20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nary>
                                <m:naryPr>
                                  <m:chr m:val="∑"/>
                                  <m:ctrlPr>
                                    <a:rPr lang="en-US" sz="20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20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sz="20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sz="2000" b="0" i="1" smtClean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𝑖𝑗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20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</m:d>
                                  <m:nary>
                                    <m:naryPr>
                                      <m:limLoc m:val="undOvr"/>
                                      <m:ctrlPr>
                                        <a:rPr lang="en-US" sz="20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𝑚𝑖𝑛</m:t>
                                          </m:r>
                                        </m:sub>
                                      </m:sSub>
                                    </m:sup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𝑑𝑅</m:t>
                                      </m:r>
                                      <m:f>
                                        <m:fPr>
                                          <m:ctrlPr>
                                            <a:rPr lang="en-US" sz="20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p>
                                            <m:sSupPr>
                                              <m:ctrlP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𝑅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𝑗</m:t>
                                              </m:r>
                                              <m: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−2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sSup>
                                            <m:sSupPr>
                                              <m:ctrlP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d>
                                                <m:dPr>
                                                  <m:ctrlPr>
                                                    <a:rPr lang="en-US" sz="2000" i="1">
                                                      <a:solidFill>
                                                        <a:srgbClr val="FFC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p>
                                                    <m:sSupPr>
                                                      <m:ctrlPr>
                                                        <a:rPr lang="en-US" sz="2000" i="1">
                                                          <a:solidFill>
                                                            <a:srgbClr val="FFC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pPr>
                                                    <m:e>
                                                      <m:r>
                                                        <a:rPr lang="en-US" sz="2000" i="1">
                                                          <a:solidFill>
                                                            <a:srgbClr val="FFC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𝑄</m:t>
                                                      </m:r>
                                                    </m:e>
                                                    <m:sup>
                                                      <m:r>
                                                        <a:rPr lang="en-US" sz="2000" i="1">
                                                          <a:solidFill>
                                                            <a:srgbClr val="FFC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2</m:t>
                                                      </m:r>
                                                    </m:sup>
                                                  </m:sSup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FFC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+</m:t>
                                                  </m:r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FFC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𝑅</m:t>
                                                  </m:r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FFC00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𝜏</m:t>
                                                  </m:r>
                                                </m:e>
                                              </m:d>
                                            </m:e>
                                            <m:sup>
                                              <m:r>
                                                <a:rPr lang="en-US" sz="2000" i="1">
                                                  <a:solidFill>
                                                    <a:srgbClr val="FFC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𝔍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sz="20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𝜏</m:t>
                                          </m:r>
                                        </m:e>
                                      </m:d>
                                    </m:e>
                                  </m:nary>
                                </m:e>
                              </m:nary>
                            </m:e>
                          </m:d>
                        </m:e>
                      </m:nary>
                    </m:oMath>
                  </m:oMathPara>
                </a14:m>
                <a:endParaRPr lang="en-US" sz="2000" dirty="0" smtClean="0">
                  <a:solidFill>
                    <a:srgbClr val="FFC000"/>
                  </a:solidFill>
                </a:endParaRPr>
              </a:p>
              <a:p>
                <a:pPr marL="3604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𝑀</m:t>
                    </m:r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p>
                    </m:sSubSup>
                  </m:oMath>
                </a14:m>
                <a:r>
                  <a:rPr lang="en-US" sz="2000" dirty="0">
                    <a:solidFill>
                      <a:srgbClr val="FFC000"/>
                    </a:solidFill>
                  </a:rPr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den>
                    </m:f>
                  </m:oMath>
                </a14:m>
                <a:endParaRPr lang="en-US" sz="2000" dirty="0" smtClean="0">
                  <a:solidFill>
                    <a:srgbClr val="FFC000"/>
                  </a:solidFill>
                </a:endParaRPr>
              </a:p>
              <a:p>
                <a:pPr marL="36041" indent="0">
                  <a:buNone/>
                </a:pPr>
                <a:endParaRPr lang="en-US" sz="2000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33500"/>
                <a:ext cx="8686800" cy="4114800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F4FA-DB44-4F83-A8A2-F4AA0A692958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13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001000" cy="9525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Corrections for azimuthal </a:t>
            </a:r>
            <a:r>
              <a:rPr lang="en-US" dirty="0" err="1" smtClean="0"/>
              <a:t>asym.s</a:t>
            </a:r>
            <a:r>
              <a:rPr lang="en-US" dirty="0" smtClean="0"/>
              <a:t>:	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33500"/>
                <a:ext cx="8458200" cy="3771636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For each </a:t>
                </a:r>
                <a:r>
                  <a:rPr lang="en-US" dirty="0" err="1" smtClean="0"/>
                  <a:t>multimensional</a:t>
                </a:r>
                <a:r>
                  <a:rPr lang="en-US" dirty="0" smtClean="0"/>
                  <a:t> bin in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h𝑇</m:t>
                        </m:r>
                      </m:sub>
                    </m:sSub>
                  </m:oMath>
                </a14:m>
                <a:r>
                  <a:rPr lang="en-US" dirty="0" smtClean="0"/>
                  <a:t>and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dirty="0" smtClean="0"/>
                  <a:t> used for the analysis one has to look at the ratio</a:t>
                </a:r>
              </a:p>
              <a:p>
                <a:pPr marL="3604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sSup>
                                    <m:sSupPr>
                                      <m:ctrlP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p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h𝑇</m:t>
                                      </m:r>
                                    </m:sub>
                                  </m:sSub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MCEG</m:t>
                              </m:r>
                              <m:r>
                                <a:rPr lang="en-US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RC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sSup>
                                    <m:sSupPr>
                                      <m:ctrlP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p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i="1" dirty="0">
                                          <a:latin typeface="Cambria Math" panose="02040503050406030204" pitchFamily="18" charset="0"/>
                                        </a:rPr>
                                        <m:t>h𝑇</m:t>
                                      </m:r>
                                    </m:sub>
                                  </m:sSub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MCEG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36041" indent="0">
                  <a:buNone/>
                </a:pPr>
                <a:r>
                  <a:rPr lang="en-US" dirty="0" smtClean="0"/>
                  <a:t>    </a:t>
                </a:r>
              </a:p>
              <a:p>
                <a:pPr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33500"/>
                <a:ext cx="8458200" cy="3771636"/>
              </a:xfrm>
              <a:blipFill>
                <a:blip r:embed="rId2"/>
                <a:stretch>
                  <a:fillRect l="-432" t="-2104" r="-144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D59E4-F05B-453C-81CD-B96D75BA3447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Some </a:t>
            </a:r>
            <a:r>
              <a:rPr lang="it-IT" dirty="0" err="1" smtClean="0"/>
              <a:t>kinematic</a:t>
            </a:r>
            <a:r>
              <a:rPr lang="it-IT" dirty="0" smtClean="0"/>
              <a:t> </a:t>
            </a:r>
            <a:r>
              <a:rPr lang="it-IT" dirty="0" err="1" smtClean="0"/>
              <a:t>distribution</a:t>
            </a:r>
            <a:r>
              <a:rPr lang="it-IT" dirty="0" smtClean="0"/>
              <a:t> for </a:t>
            </a:r>
            <a:r>
              <a:rPr lang="it-IT" dirty="0" err="1" smtClean="0"/>
              <a:t>events</a:t>
            </a:r>
            <a:r>
              <a:rPr lang="it-IT" dirty="0" smtClean="0"/>
              <a:t> with </a:t>
            </a:r>
            <a:r>
              <a:rPr lang="it-IT" dirty="0" err="1" smtClean="0"/>
              <a:t>radiation</a:t>
            </a: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shown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generator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0DB87-9583-4D79-9538-F134443E08AE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35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Virtual photon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’s (</a:t>
            </a:r>
            <a:r>
              <a:rPr lang="en-US" dirty="0" err="1" smtClean="0">
                <a:latin typeface="Symbol" pitchFamily="18" charset="2"/>
              </a:rPr>
              <a:t>Q</a:t>
            </a:r>
            <a:r>
              <a:rPr lang="en-US" baseline="-25000" dirty="0" err="1" smtClean="0"/>
              <a:t>true</a:t>
            </a:r>
            <a:r>
              <a:rPr lang="en-US" dirty="0" err="1" smtClean="0"/>
              <a:t>-</a:t>
            </a:r>
            <a:r>
              <a:rPr lang="en-US" dirty="0" err="1" smtClean="0">
                <a:latin typeface="Symbol" pitchFamily="18" charset="2"/>
              </a:rPr>
              <a:t>Q</a:t>
            </a:r>
            <a:r>
              <a:rPr lang="en-US" baseline="-25000" dirty="0" err="1" smtClean="0"/>
              <a:t>m</a:t>
            </a:r>
            <a:r>
              <a:rPr lang="en-US" dirty="0" smtClean="0"/>
              <a:t>)</a:t>
            </a:r>
            <a:endParaRPr lang="en-US" baseline="30000" dirty="0"/>
          </a:p>
        </p:txBody>
      </p:sp>
      <p:pic>
        <p:nvPicPr>
          <p:cNvPr id="8" name="Content Placeholder 7" descr="THY_V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70400" y="2095501"/>
            <a:ext cx="3911600" cy="3134519"/>
          </a:xfrm>
        </p:spPr>
      </p:pic>
      <p:pic>
        <p:nvPicPr>
          <p:cNvPr id="9" name="Picture 8" descr="THX_VP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2095501"/>
            <a:ext cx="3911600" cy="313451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87500" y="1778001"/>
            <a:ext cx="29354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XZ is the lepton scattering plane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70500" y="1787724"/>
            <a:ext cx="320927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YZ is the off-lepton scattering plane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1AB4-9E48-440F-8AEB-2F81666872FA}" type="datetime1">
              <a:rPr lang="en-US" smtClean="0"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Radiative Events</a:t>
            </a:r>
            <a:endParaRPr lang="en-US" dirty="0"/>
          </a:p>
        </p:txBody>
      </p:sp>
      <p:pic>
        <p:nvPicPr>
          <p:cNvPr id="5" name="Content Placeholder 4" descr="Bremsstrahlung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65108" y="1507061"/>
            <a:ext cx="3259837" cy="2475733"/>
          </a:xfrm>
        </p:spPr>
      </p:pic>
      <p:sp>
        <p:nvSpPr>
          <p:cNvPr id="4" name="TextBox 3"/>
          <p:cNvSpPr txBox="1"/>
          <p:nvPr/>
        </p:nvSpPr>
        <p:spPr>
          <a:xfrm>
            <a:off x="381000" y="1087298"/>
            <a:ext cx="6985000" cy="60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67" dirty="0"/>
              <a:t>In scattering experiments, a photon may be emitted by a charged particle due to </a:t>
            </a:r>
            <a:r>
              <a:rPr lang="en-US" sz="1667" dirty="0" err="1">
                <a:solidFill>
                  <a:srgbClr val="0070C0"/>
                </a:solidFill>
              </a:rPr>
              <a:t>Bremsstrahlung</a:t>
            </a:r>
            <a:r>
              <a:rPr lang="en-US" sz="1667" dirty="0">
                <a:solidFill>
                  <a:srgbClr val="0070C0"/>
                </a:solidFill>
              </a:rPr>
              <a:t> radiation.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2057400"/>
            <a:ext cx="2667000" cy="1375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67" dirty="0"/>
              <a:t>This type of radiation is due to the deceleration of a charged particle as it approaches the </a:t>
            </a:r>
            <a:r>
              <a:rPr lang="en-US" sz="1667" dirty="0" err="1"/>
              <a:t>culombic</a:t>
            </a:r>
            <a:r>
              <a:rPr lang="en-US" sz="1667" dirty="0"/>
              <a:t> field of another.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13500" y="4019646"/>
            <a:ext cx="27305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/>
              <a:t>Bremsstrahlung</a:t>
            </a:r>
            <a:r>
              <a:rPr lang="en-US" sz="1500" dirty="0"/>
              <a:t> radiation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" y="4152900"/>
            <a:ext cx="4953000" cy="111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7" dirty="0"/>
              <a:t>Only the scattered lepton is measured during the event, while the radiated photon usually evades detection. Therefore, </a:t>
            </a:r>
            <a:r>
              <a:rPr lang="en-US" sz="1667" dirty="0">
                <a:solidFill>
                  <a:srgbClr val="FF0000"/>
                </a:solidFill>
              </a:rPr>
              <a:t>there is a loss of energy in the system which is not accounted for</a:t>
            </a:r>
            <a:r>
              <a:rPr lang="en-US" sz="1667" dirty="0"/>
              <a:t>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3260F-7166-4A6C-A835-0337F6338F0E}" type="datetime1">
              <a:rPr lang="en-US" smtClean="0"/>
              <a:t>3/23/2018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45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Radiated Photon: Energy</a:t>
            </a:r>
            <a:endParaRPr lang="en-US" baseline="30000" dirty="0"/>
          </a:p>
        </p:txBody>
      </p:sp>
      <p:pic>
        <p:nvPicPr>
          <p:cNvPr id="10" name="Content Placeholder 9" descr="ENE_H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70400" y="2032001"/>
            <a:ext cx="3911600" cy="3134519"/>
          </a:xfrm>
        </p:spPr>
      </p:pic>
      <p:pic>
        <p:nvPicPr>
          <p:cNvPr id="11" name="Picture 10" descr="linENE_HP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2032001"/>
            <a:ext cx="3911600" cy="313451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296D0-1346-409D-8524-6A21CF41A22F}" type="datetime1">
              <a:rPr lang="en-US" smtClean="0"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Radiated Photon: </a:t>
            </a:r>
            <a:r>
              <a:rPr lang="en-US" dirty="0" err="1" smtClean="0"/>
              <a:t>Azimuthal</a:t>
            </a:r>
            <a:r>
              <a:rPr lang="en-US" dirty="0" smtClean="0"/>
              <a:t> angle in GNS</a:t>
            </a:r>
            <a:endParaRPr lang="en-US" baseline="30000" dirty="0"/>
          </a:p>
        </p:txBody>
      </p:sp>
      <p:pic>
        <p:nvPicPr>
          <p:cNvPr id="6" name="Content Placeholder 5" descr="PHI_H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70400" y="1905001"/>
            <a:ext cx="3911600" cy="3134519"/>
          </a:xfrm>
        </p:spPr>
      </p:pic>
      <p:pic>
        <p:nvPicPr>
          <p:cNvPr id="7" name="Picture 6" descr="linPHI_HP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1905001"/>
            <a:ext cx="3911600" cy="313451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1491D-956D-4D1A-B5FF-363A998ECC1F}" type="datetime1">
              <a:rPr lang="en-US" smtClean="0"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DYBJ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56960" y="1557214"/>
            <a:ext cx="2987040" cy="239363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Projections:</a:t>
            </a:r>
            <a:endParaRPr lang="en-US" baseline="30000" dirty="0"/>
          </a:p>
        </p:txBody>
      </p:sp>
      <p:pic>
        <p:nvPicPr>
          <p:cNvPr id="7" name="Picture 6" descr="DQQQ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8480" y="1562099"/>
            <a:ext cx="2987040" cy="2393633"/>
          </a:xfrm>
          <a:prstGeom prst="rect">
            <a:avLst/>
          </a:prstGeom>
        </p:spPr>
      </p:pic>
      <p:pic>
        <p:nvPicPr>
          <p:cNvPr id="8" name="Picture 7" descr="DXBJ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557213"/>
            <a:ext cx="2987040" cy="239363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6739C-F982-4473-ABBA-BD768C538F54}" type="datetime1">
              <a:rPr lang="en-US" smtClean="0"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609600" y="791917"/>
            <a:ext cx="8121069" cy="4724400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381"/>
            <a:ext cx="8610600" cy="797719"/>
          </a:xfrm>
        </p:spPr>
        <p:txBody>
          <a:bodyPr>
            <a:normAutofit/>
          </a:bodyPr>
          <a:lstStyle/>
          <a:p>
            <a:r>
              <a:rPr lang="it-IT" dirty="0" err="1" smtClean="0"/>
              <a:t>Interfacing</a:t>
            </a:r>
            <a:r>
              <a:rPr lang="it-IT" dirty="0" smtClean="0"/>
              <a:t> with </a:t>
            </a:r>
            <a:r>
              <a:rPr lang="it-IT" dirty="0" err="1" smtClean="0"/>
              <a:t>modern</a:t>
            </a:r>
            <a:r>
              <a:rPr lang="it-IT" dirty="0" smtClean="0"/>
              <a:t> MCEG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03924-1AD4-4350-8CEC-5EC6FA60032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26289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31" y="1433253"/>
            <a:ext cx="7635262" cy="344991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66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PYTHIA 6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it-IT" dirty="0" smtClean="0"/>
                  <a:t>Steps:</a:t>
                </a:r>
              </a:p>
              <a:p>
                <a:pPr lvl="1"/>
                <a:r>
                  <a:rPr lang="it-IT" dirty="0" smtClean="0"/>
                  <a:t>Cross </a:t>
                </a:r>
                <a:r>
                  <a:rPr lang="it-IT" dirty="0" err="1" smtClean="0"/>
                  <a:t>section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calculation</a:t>
                </a:r>
                <a:r>
                  <a:rPr lang="it-IT" dirty="0" smtClean="0"/>
                  <a:t> (LO, NLO)</a:t>
                </a:r>
              </a:p>
              <a:p>
                <a:pPr lvl="1"/>
                <a:r>
                  <a:rPr lang="it-IT" dirty="0" smtClean="0"/>
                  <a:t>Full cross </a:t>
                </a:r>
                <a:r>
                  <a:rPr lang="it-IT" dirty="0" err="1" smtClean="0"/>
                  <a:t>section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including</a:t>
                </a:r>
                <a:r>
                  <a:rPr lang="it-IT" dirty="0" smtClean="0"/>
                  <a:t> radiative </a:t>
                </a:r>
                <a:r>
                  <a:rPr lang="it-IT" dirty="0" err="1" smtClean="0"/>
                  <a:t>corrections</a:t>
                </a:r>
                <a:r>
                  <a:rPr lang="it-IT" dirty="0"/>
                  <a:t> </a:t>
                </a:r>
                <a:r>
                  <a:rPr lang="it-IT" dirty="0" smtClean="0"/>
                  <a:t>(NNLO in QED)</a:t>
                </a:r>
              </a:p>
              <a:p>
                <a:pPr lvl="1"/>
                <a:r>
                  <a:rPr lang="it-IT" dirty="0" smtClean="0"/>
                  <a:t>Generate </a:t>
                </a:r>
                <a:r>
                  <a:rPr lang="it-IT" dirty="0" err="1" smtClean="0"/>
                  <a:t>according</a:t>
                </a:r>
                <a:r>
                  <a:rPr lang="it-IT" dirty="0" smtClean="0"/>
                  <a:t> to cross </a:t>
                </a:r>
                <a:r>
                  <a:rPr lang="it-IT" dirty="0" err="1" smtClean="0"/>
                  <a:t>section</a:t>
                </a:r>
                <a:endParaRPr lang="it-IT" dirty="0" smtClean="0"/>
              </a:p>
              <a:p>
                <a:pPr lvl="1"/>
                <a:r>
                  <a:rPr lang="it-IT" dirty="0" err="1" smtClean="0"/>
                  <a:t>Final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steps</a:t>
                </a:r>
                <a:r>
                  <a:rPr lang="it-IT" dirty="0" smtClean="0"/>
                  <a:t> in </a:t>
                </a:r>
                <a:r>
                  <a:rPr lang="it-IT" dirty="0" err="1" smtClean="0"/>
                  <a:t>Pythia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using</a:t>
                </a:r>
                <a:r>
                  <a:rPr lang="it-IT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it-IT" dirty="0" smtClean="0"/>
                  <a:t> interactions</a:t>
                </a:r>
                <a:endParaRPr lang="it-IT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490" t="-210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B138-5705-4CFC-B7A2-7159ABA5B2A2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89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PYTHIA 8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not available in PYTHIA 8</a:t>
                </a:r>
              </a:p>
              <a:p>
                <a:r>
                  <a:rPr lang="en-US" dirty="0" smtClean="0"/>
                  <a:t>Use </a:t>
                </a:r>
                <a:r>
                  <a:rPr lang="en-US" dirty="0"/>
                  <a:t>of </a:t>
                </a:r>
                <a:r>
                  <a:rPr lang="en-US" dirty="0" err="1" smtClean="0"/>
                  <a:t>PDF:lepton</a:t>
                </a:r>
                <a:r>
                  <a:rPr lang="en-US" dirty="0" smtClean="0"/>
                  <a:t>? Can be used for initial/final state radiations from lepton lines (not for loops, Compton peak)</a:t>
                </a:r>
              </a:p>
              <a:p>
                <a:r>
                  <a:rPr lang="en-US" dirty="0" smtClean="0"/>
                  <a:t>Modification of the cross-section calculation for the multiplicative parts?</a:t>
                </a:r>
              </a:p>
              <a:p>
                <a:endParaRPr lang="en-US" dirty="0"/>
              </a:p>
              <a:p>
                <a:r>
                  <a:rPr lang="en-US" dirty="0" smtClean="0"/>
                  <a:t>Use of MadGraph5?</a:t>
                </a:r>
              </a:p>
              <a:p>
                <a:pPr lvl="1"/>
                <a:r>
                  <a:rPr lang="en-US" dirty="0" err="1" smtClean="0"/>
                  <a:t>Adv</a:t>
                </a:r>
                <a:r>
                  <a:rPr lang="en-US" dirty="0" smtClean="0"/>
                  <a:t>: </a:t>
                </a:r>
                <a:r>
                  <a:rPr lang="en-US" dirty="0" err="1" smtClean="0"/>
                  <a:t>MadGraph</a:t>
                </a:r>
                <a:r>
                  <a:rPr lang="en-US" dirty="0" smtClean="0"/>
                  <a:t> output </a:t>
                </a:r>
                <a:r>
                  <a:rPr lang="en-US" dirty="0"/>
                  <a:t>the results of a matrix-element calculation as a set of PYTHIA 8 C++ </a:t>
                </a:r>
                <a:r>
                  <a:rPr lang="en-US" dirty="0" smtClean="0"/>
                  <a:t>classes, </a:t>
                </a:r>
                <a:r>
                  <a:rPr lang="en-US" dirty="0"/>
                  <a:t>that can then be linked and used </a:t>
                </a:r>
                <a:r>
                  <a:rPr lang="en-US" dirty="0" smtClean="0"/>
                  <a:t>within Pythia.</a:t>
                </a:r>
                <a:r>
                  <a:rPr lang="en-US" dirty="0"/>
                  <a:t> 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236" r="-89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8F8C-B5E2-4320-887A-0D472FE725E9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40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Use of MadGraph5?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generate hard processes, including higher order QED</a:t>
            </a:r>
            <a:endParaRPr lang="it-I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5697-EC64-42D7-AD3F-CA722949B278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260" y="2355703"/>
            <a:ext cx="6945301" cy="2922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3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55AF9-7E66-4DB1-A1B1-1BD64EED73A5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27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261466"/>
            <a:ext cx="2286000" cy="19120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264254"/>
            <a:ext cx="2210760" cy="18844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0472" y="1261466"/>
            <a:ext cx="2272860" cy="19063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3434580"/>
            <a:ext cx="2285280" cy="18907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6702" y="3434580"/>
            <a:ext cx="2260440" cy="1950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737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QED=4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missing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DC808-284B-40A6-81AA-4A76EE9BE042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28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43100"/>
            <a:ext cx="9144000" cy="173266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038600" y="1943100"/>
            <a:ext cx="5105400" cy="1732664"/>
          </a:xfrm>
          <a:prstGeom prst="rect">
            <a:avLst/>
          </a:prstGeom>
          <a:solidFill>
            <a:schemeClr val="accent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52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610E7-AE6A-4379-B0D8-E21B4180635F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1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RADIATIVE CORRECTIONS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816768" y="2019300"/>
                <a:ext cx="3870031" cy="3428999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2000" dirty="0" smtClean="0">
                    <a:solidFill>
                      <a:srgbClr val="FFC000"/>
                    </a:solidFill>
                  </a:rPr>
                  <a:t>The radiative </a:t>
                </a:r>
                <a:r>
                  <a:rPr lang="en-US" sz="2000" dirty="0" err="1" smtClean="0">
                    <a:solidFill>
                      <a:srgbClr val="FFC000"/>
                    </a:solidFill>
                  </a:rPr>
                  <a:t>leptonic</a:t>
                </a:r>
                <a:r>
                  <a:rPr lang="en-US" sz="2000" dirty="0" smtClean="0">
                    <a:solidFill>
                      <a:srgbClr val="FFC000"/>
                    </a:solidFill>
                  </a:rPr>
                  <a:t> tensor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ℓ, </m:t>
                        </m:r>
                        <m:sSup>
                          <m:sSupPr>
                            <m:ctrlPr>
                              <a:rPr lang="en-US" sz="2000" b="0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</m:t>
                            </m:r>
                          </m:e>
                          <m:sup>
                            <m:r>
                              <a:rPr lang="en-US" sz="2000" b="0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0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</m:d>
                  </m:oMath>
                </a14:m>
                <a:r>
                  <a:rPr lang="en-US" sz="2000" dirty="0" smtClean="0">
                    <a:solidFill>
                      <a:srgbClr val="FFC000"/>
                    </a:solidFill>
                  </a:rPr>
                  <a:t> is</a:t>
                </a:r>
              </a:p>
              <a:p>
                <a:pPr lvl="1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600" dirty="0" smtClean="0">
                    <a:solidFill>
                      <a:srgbClr val="FFC000"/>
                    </a:solidFill>
                  </a:rPr>
                  <a:t>Gauge invariant</a:t>
                </a:r>
              </a:p>
              <a:p>
                <a:pPr lvl="1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600" dirty="0" smtClean="0">
                    <a:solidFill>
                      <a:srgbClr val="FFC000"/>
                    </a:solidFill>
                  </a:rPr>
                  <a:t>Infrared finite </a:t>
                </a:r>
              </a:p>
              <a:p>
                <a:pPr lvl="1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600" dirty="0" smtClean="0">
                    <a:solidFill>
                      <a:srgbClr val="FFC000"/>
                    </a:solidFill>
                  </a:rPr>
                  <a:t>Universal (for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600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1600" dirty="0" smtClean="0">
                    <a:solidFill>
                      <a:srgbClr val="FFC000"/>
                    </a:solidFill>
                  </a:rPr>
                  <a:t> exchange) </a:t>
                </a:r>
              </a:p>
              <a:p>
                <a:pPr lvl="1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600" dirty="0" smtClean="0">
                    <a:solidFill>
                      <a:srgbClr val="FFC000"/>
                    </a:solidFill>
                  </a:rPr>
                  <a:t>The kinematic is shifted</a:t>
                </a:r>
              </a:p>
              <a:p>
                <a:pPr marL="441373" lvl="1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̃"/>
                              <m:ctrlPr>
                                <a:rPr lang="en-US" sz="160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  <m:sup>
                          <m:r>
                            <a:rPr lang="en-US" sz="160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sz="1600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en-US" sz="16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sz="1600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sz="16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</m:oMath>
                  </m:oMathPara>
                </a14:m>
                <a:endParaRPr lang="en-US" sz="1600" dirty="0" smtClean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6768" y="2019300"/>
                <a:ext cx="3870031" cy="3428999"/>
              </a:xfrm>
              <a:blipFill rotWithShape="0">
                <a:blip r:embed="rId2"/>
                <a:stretch>
                  <a:fillRect t="-710" r="-126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E900-38B9-4078-8783-DD90F60D387E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3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09600" y="26289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499889"/>
            <a:ext cx="3055444" cy="299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92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RADIATIVE CORRECTIONS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59299"/>
                <a:ext cx="8229600" cy="4114800"/>
              </a:xfrm>
            </p:spPr>
            <p:txBody>
              <a:bodyPr>
                <a:normAutofit fontScale="85000" lnSpcReduction="10000"/>
              </a:bodyPr>
              <a:lstStyle/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1800" dirty="0" smtClean="0">
                    <a:solidFill>
                      <a:srgbClr val="FFC000"/>
                    </a:solidFill>
                  </a:rPr>
                  <a:t>Three basic channels contribute to lepton-nucleus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  <m:r>
                      <a:rPr lang="en-US" sz="1800" i="1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1800" dirty="0">
                    <a:solidFill>
                      <a:srgbClr val="FFC000"/>
                    </a:solidFill>
                  </a:rPr>
                  <a:t> </a:t>
                </a:r>
                <a:r>
                  <a:rPr lang="en-US" sz="1800" dirty="0" smtClean="0">
                    <a:solidFill>
                      <a:srgbClr val="FFC000"/>
                    </a:solidFill>
                  </a:rPr>
                  <a:t>scattering at different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sz="18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dirty="0" smtClean="0">
                    <a:solidFill>
                      <a:srgbClr val="FFC00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endParaRPr lang="en-US" sz="1800" dirty="0" smtClean="0">
                  <a:solidFill>
                    <a:srgbClr val="FFC000"/>
                  </a:solidFill>
                </a:endParaRP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1800" dirty="0" smtClean="0">
                    <a:solidFill>
                      <a:srgbClr val="FFC000"/>
                    </a:solidFill>
                  </a:rPr>
                  <a:t>These are the</a:t>
                </a:r>
              </a:p>
              <a:p>
                <a:pPr lvl="1"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1400" dirty="0" smtClean="0">
                    <a:solidFill>
                      <a:schemeClr val="tx1">
                        <a:lumMod val="85000"/>
                      </a:schemeClr>
                    </a:solidFill>
                  </a:rPr>
                  <a:t>Elastic scattering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400" i="1" smtClean="0">
                            <a:solidFill>
                              <a:schemeClr val="tx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 smtClean="0">
                            <a:solidFill>
                              <a:schemeClr val="tx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  <m:r>
                          <a:rPr lang="en-US" sz="1400" b="0" i="1" smtClean="0">
                            <a:solidFill>
                              <a:schemeClr val="tx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type m:val="lin"/>
                            <m:ctrlPr>
                              <a:rPr lang="en-US" sz="1400" b="0" i="1" smtClean="0">
                                <a:solidFill>
                                  <a:schemeClr val="tx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400" i="1">
                                    <a:solidFill>
                                      <a:schemeClr val="tx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solidFill>
                                      <a:schemeClr val="tx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p>
                                <m:r>
                                  <a:rPr lang="en-US" sz="1400" i="1">
                                    <a:solidFill>
                                      <a:schemeClr val="tx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1400" b="0" i="1" smtClean="0">
                                <a:solidFill>
                                  <a:schemeClr val="tx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1400" b="0" i="1" smtClean="0">
                                    <a:solidFill>
                                      <a:schemeClr val="tx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solidFill>
                                      <a:schemeClr val="tx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chemeClr val="tx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US" sz="1400" dirty="0" smtClean="0">
                  <a:solidFill>
                    <a:srgbClr val="FF0000"/>
                  </a:solidFill>
                </a:endParaRPr>
              </a:p>
              <a:p>
                <a:pPr lvl="1"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1400" dirty="0" smtClean="0">
                    <a:solidFill>
                      <a:schemeClr val="tx1">
                        <a:lumMod val="85000"/>
                      </a:schemeClr>
                    </a:solidFill>
                  </a:rPr>
                  <a:t>Quasi elastic scattering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400" i="1">
                            <a:solidFill>
                              <a:schemeClr val="tx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solidFill>
                              <a:schemeClr val="tx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  <m:r>
                          <a:rPr lang="en-US" sz="1400" b="0" i="1" smtClean="0">
                            <a:solidFill>
                              <a:schemeClr val="tx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f>
                          <m:fPr>
                            <m:type m:val="lin"/>
                            <m:ctrlPr>
                              <a:rPr lang="en-US" sz="1400" i="1">
                                <a:solidFill>
                                  <a:schemeClr val="tx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400" i="1">
                                    <a:solidFill>
                                      <a:schemeClr val="tx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solidFill>
                                      <a:schemeClr val="tx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p>
                                <m:r>
                                  <a:rPr lang="en-US" sz="1400" i="1">
                                    <a:solidFill>
                                      <a:schemeClr val="tx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1400" i="1">
                                <a:solidFill>
                                  <a:schemeClr val="tx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1400" i="1" smtClean="0">
                                    <a:solidFill>
                                      <a:schemeClr val="tx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solidFill>
                                      <a:schemeClr val="tx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chemeClr val="tx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𝑁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sz="1400" dirty="0" smtClean="0">
                    <a:solidFill>
                      <a:srgbClr val="FF0000"/>
                    </a:solidFill>
                  </a:rPr>
                  <a:t> </a:t>
                </a:r>
              </a:p>
              <a:p>
                <a:pPr lvl="1"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1400" dirty="0" smtClean="0">
                    <a:solidFill>
                      <a:schemeClr val="tx1">
                        <a:lumMod val="85000"/>
                      </a:schemeClr>
                    </a:solidFill>
                  </a:rPr>
                  <a:t>Inelastic scattering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400" i="1">
                            <a:solidFill>
                              <a:schemeClr val="tx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solidFill>
                              <a:schemeClr val="tx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  <m:r>
                          <a:rPr lang="en-US" sz="1400" b="0" i="1" smtClean="0">
                            <a:solidFill>
                              <a:schemeClr val="tx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</m:t>
                        </m:r>
                        <m:f>
                          <m:fPr>
                            <m:type m:val="lin"/>
                            <m:ctrlPr>
                              <a:rPr lang="en-US" sz="1400" i="1">
                                <a:solidFill>
                                  <a:schemeClr val="tx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400" i="1">
                                    <a:solidFill>
                                      <a:schemeClr val="tx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solidFill>
                                      <a:schemeClr val="tx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p>
                                <m:r>
                                  <a:rPr lang="en-US" sz="1400" i="1">
                                    <a:solidFill>
                                      <a:schemeClr val="tx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1400" i="1">
                                <a:solidFill>
                                  <a:schemeClr val="tx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1400" i="1">
                                    <a:solidFill>
                                      <a:schemeClr val="tx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solidFill>
                                      <a:schemeClr val="tx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chemeClr val="tx1">
                                        <a:lumMod val="8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𝑁</m:t>
                                </m:r>
                              </m:sub>
                            </m:sSub>
                          </m:den>
                        </m:f>
                        <m:r>
                          <a:rPr lang="en-US" sz="1400" b="0" i="1" smtClean="0">
                            <a:solidFill>
                              <a:schemeClr val="tx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sub>
                        </m:sSub>
                      </m:e>
                    </m:d>
                  </m:oMath>
                </a14:m>
                <a:endParaRPr lang="en-US" sz="1400" dirty="0" smtClean="0">
                  <a:solidFill>
                    <a:schemeClr val="tx1">
                      <a:lumMod val="85000"/>
                    </a:schemeClr>
                  </a:solidFill>
                </a:endParaRP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1800" dirty="0" smtClean="0">
                    <a:solidFill>
                      <a:srgbClr val="FFC000"/>
                    </a:solidFill>
                  </a:rPr>
                  <a:t>At Born level,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sz="18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dirty="0">
                    <a:solidFill>
                      <a:srgbClr val="FFC00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1800" dirty="0" smtClean="0">
                    <a:solidFill>
                      <a:srgbClr val="FFC000"/>
                    </a:solidFill>
                  </a:rPr>
                  <a:t> are fixed by measuring energy and scattering angle of the lepton and the we can distinguish between the three processes.</a:t>
                </a:r>
                <a:endParaRPr lang="en-US" sz="1800" dirty="0">
                  <a:solidFill>
                    <a:srgbClr val="FFC000"/>
                  </a:solidFill>
                </a:endParaRP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1800" dirty="0" smtClean="0">
                    <a:solidFill>
                      <a:srgbClr val="FFC000"/>
                    </a:solidFill>
                  </a:rPr>
                  <a:t>In case of an extra (radiated) photon the fixing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sz="18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dirty="0">
                    <a:solidFill>
                      <a:srgbClr val="FFC000"/>
                    </a:solidFill>
                  </a:rPr>
                  <a:t> and </a:t>
                </a:r>
                <a:r>
                  <a:rPr lang="en-US" sz="1800" dirty="0" smtClean="0">
                    <a:solidFill>
                      <a:srgbClr val="FFC000"/>
                    </a:solidFill>
                  </a:rPr>
                  <a:t>from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1800" dirty="0" smtClean="0">
                    <a:solidFill>
                      <a:srgbClr val="FFC000"/>
                    </a:solidFill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sz="18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1800" dirty="0" smtClean="0">
                    <a:solidFill>
                      <a:srgbClr val="FFC000"/>
                    </a:solidFill>
                  </a:rPr>
                  <a:t> is removed and the photon has to be included in the kinematic calculation.</a:t>
                </a: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endParaRPr lang="en-US" sz="1800" dirty="0">
                  <a:solidFill>
                    <a:srgbClr val="FFC000"/>
                  </a:solidFill>
                </a:endParaRP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endParaRPr lang="en-US" sz="1800" dirty="0" smtClean="0">
                  <a:solidFill>
                    <a:srgbClr val="FFC000"/>
                  </a:solidFill>
                </a:endParaRP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1800" dirty="0" smtClean="0">
                    <a:solidFill>
                      <a:srgbClr val="FFC000"/>
                    </a:solidFill>
                  </a:rPr>
                  <a:t> </a:t>
                </a:r>
                <a:endParaRPr lang="en-US" sz="1800" dirty="0">
                  <a:solidFill>
                    <a:srgbClr val="FFC000"/>
                  </a:solidFill>
                </a:endParaRP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endParaRPr lang="en-US" sz="1800" dirty="0" smtClean="0">
                  <a:solidFill>
                    <a:srgbClr val="FFC000"/>
                  </a:solidFill>
                </a:endParaRP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endParaRPr lang="en-US" sz="1800" dirty="0" smtClean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59299"/>
                <a:ext cx="8229600" cy="4114800"/>
              </a:xfrm>
              <a:blipFill rotWithShape="0">
                <a:blip r:embed="rId2"/>
                <a:stretch>
                  <a:fillRect t="-741" r="-96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7AF3-092B-46F6-BD3B-C16CB068AF23}" type="datetime1">
              <a:rPr lang="en-US" smtClean="0"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85" y="4117774"/>
            <a:ext cx="7691715" cy="1447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2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434530" y="876300"/>
            <a:ext cx="8534399" cy="4109993"/>
          </a:xfrm>
          <a:prstGeom prst="rect">
            <a:avLst/>
          </a:prstGeom>
        </p:spPr>
        <p:txBody>
          <a:bodyPr vert="horz" wrap="square" lIns="0" tIns="8404" rIns="0" bIns="0" rtlCol="0">
            <a:spAutoFit/>
          </a:bodyPr>
          <a:lstStyle/>
          <a:p>
            <a:pPr marL="419290" marR="204509" indent="-410419">
              <a:lnSpc>
                <a:spcPct val="115199"/>
              </a:lnSpc>
              <a:spcBef>
                <a:spcPts val="66"/>
              </a:spcBef>
              <a:tabLst>
                <a:tab pos="868463" algn="l"/>
              </a:tabLst>
            </a:pPr>
            <a:r>
              <a:rPr sz="1200" b="1" dirty="0">
                <a:latin typeface="Arial"/>
                <a:cs typeface="Arial"/>
              </a:rPr>
              <a:t>POLRAD</a:t>
            </a:r>
            <a:r>
              <a:rPr sz="1200" b="1" spc="-4" dirty="0">
                <a:latin typeface="Arial"/>
                <a:cs typeface="Arial"/>
              </a:rPr>
              <a:t> </a:t>
            </a:r>
            <a:r>
              <a:rPr sz="1200" b="1" dirty="0" smtClean="0">
                <a:latin typeface="Arial"/>
                <a:cs typeface="Arial"/>
              </a:rPr>
              <a:t>2.0</a:t>
            </a:r>
            <a:r>
              <a:rPr lang="en-US" sz="1200" b="1" dirty="0" smtClean="0">
                <a:latin typeface="Arial"/>
                <a:cs typeface="Arial"/>
              </a:rPr>
              <a:t> </a:t>
            </a:r>
            <a:r>
              <a:rPr sz="1200" i="1" spc="-4" dirty="0" smtClean="0">
                <a:solidFill>
                  <a:srgbClr val="FFFF00"/>
                </a:solidFill>
                <a:latin typeface="Arial"/>
                <a:cs typeface="Arial"/>
              </a:rPr>
              <a:t>FORTRAN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code </a:t>
            </a:r>
            <a:r>
              <a:rPr sz="1200" i="1" spc="-11" dirty="0">
                <a:solidFill>
                  <a:srgbClr val="FFFF00"/>
                </a:solidFill>
                <a:latin typeface="Arial"/>
                <a:cs typeface="Arial"/>
              </a:rPr>
              <a:t>for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the RC procedure of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experimental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data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in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polarized </a:t>
            </a:r>
            <a:r>
              <a:rPr sz="1200" i="1" spc="-7" dirty="0">
                <a:solidFill>
                  <a:srgbClr val="FFFF00"/>
                </a:solidFill>
                <a:latin typeface="Arial"/>
                <a:cs typeface="Arial"/>
              </a:rPr>
              <a:t>inclusive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and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semi-inclusive  </a:t>
            </a:r>
            <a:r>
              <a:rPr sz="1200" i="1" spc="-7" dirty="0">
                <a:solidFill>
                  <a:srgbClr val="FFFF00"/>
                </a:solidFill>
                <a:latin typeface="Arial"/>
                <a:cs typeface="Arial"/>
              </a:rPr>
              <a:t>DIS.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The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iteration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procedure based on MINUIT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fitting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the data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is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included.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Estimation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of higher order and 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electroweak corrections is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done.</a:t>
            </a:r>
            <a:endParaRPr sz="1200" dirty="0">
              <a:solidFill>
                <a:srgbClr val="FFFF00"/>
              </a:solidFill>
              <a:latin typeface="Arial"/>
              <a:cs typeface="Arial"/>
            </a:endParaRPr>
          </a:p>
          <a:p>
            <a:pPr marL="419290" marR="3735" indent="-410419">
              <a:lnSpc>
                <a:spcPct val="114799"/>
              </a:lnSpc>
              <a:spcBef>
                <a:spcPts val="511"/>
              </a:spcBef>
              <a:tabLst>
                <a:tab pos="677961" algn="l"/>
              </a:tabLst>
            </a:pPr>
            <a:r>
              <a:rPr sz="1200" b="1" dirty="0" smtClean="0">
                <a:latin typeface="Arial"/>
                <a:cs typeface="Arial"/>
              </a:rPr>
              <a:t>DIFFRAD</a:t>
            </a:r>
            <a:r>
              <a:rPr lang="en-US" sz="1200" b="1" dirty="0" smtClean="0">
                <a:latin typeface="Arial"/>
                <a:cs typeface="Arial"/>
              </a:rPr>
              <a:t> </a:t>
            </a:r>
            <a:r>
              <a:rPr sz="1200" i="1" spc="-4" dirty="0" smtClean="0">
                <a:solidFill>
                  <a:srgbClr val="FFFF00"/>
                </a:solidFill>
                <a:latin typeface="Arial"/>
                <a:cs typeface="Arial"/>
              </a:rPr>
              <a:t>FORTRAN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code </a:t>
            </a:r>
            <a:r>
              <a:rPr sz="1200" i="1" spc="-11" dirty="0">
                <a:solidFill>
                  <a:srgbClr val="FFFF00"/>
                </a:solidFill>
                <a:latin typeface="Arial"/>
                <a:cs typeface="Arial"/>
              </a:rPr>
              <a:t>for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RC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calculation in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the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processes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of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electroproduction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of </a:t>
            </a:r>
            <a:r>
              <a:rPr sz="1200" i="1" spc="-7" dirty="0">
                <a:solidFill>
                  <a:srgbClr val="FFFF00"/>
                </a:solidFill>
                <a:latin typeface="Arial"/>
                <a:cs typeface="Arial"/>
              </a:rPr>
              <a:t>vector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mesons. </a:t>
            </a:r>
            <a:r>
              <a:rPr sz="1200" i="1" spc="-11" dirty="0">
                <a:solidFill>
                  <a:srgbClr val="FFFF00"/>
                </a:solidFill>
                <a:latin typeface="Arial"/>
                <a:cs typeface="Arial"/>
              </a:rPr>
              <a:t>Versions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with 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Monte Carlo and numerical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integrations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are </a:t>
            </a:r>
            <a:r>
              <a:rPr sz="1200" i="1" spc="-11" dirty="0">
                <a:solidFill>
                  <a:srgbClr val="FFFF00"/>
                </a:solidFill>
                <a:latin typeface="Arial"/>
                <a:cs typeface="Arial"/>
              </a:rPr>
              <a:t>available.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Monte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Carlo code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allows to estimate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RC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to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the quasi-real  photoproduction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case (i.e.,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the final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electron is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not</a:t>
            </a:r>
            <a:r>
              <a:rPr sz="1200" i="1" spc="11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detected)</a:t>
            </a:r>
            <a:endParaRPr sz="1200" dirty="0">
              <a:solidFill>
                <a:srgbClr val="FFFF00"/>
              </a:solidFill>
              <a:latin typeface="Arial"/>
              <a:cs typeface="Arial"/>
            </a:endParaRPr>
          </a:p>
          <a:p>
            <a:pPr marL="419290" marR="121865" indent="-410419">
              <a:lnSpc>
                <a:spcPct val="115599"/>
              </a:lnSpc>
              <a:spcBef>
                <a:spcPts val="504"/>
              </a:spcBef>
              <a:tabLst>
                <a:tab pos="664421" algn="l"/>
              </a:tabLst>
            </a:pPr>
            <a:r>
              <a:rPr sz="1200" b="1" dirty="0">
                <a:latin typeface="Arial"/>
                <a:cs typeface="Arial"/>
              </a:rPr>
              <a:t>HAPRAD	</a:t>
            </a:r>
            <a:r>
              <a:rPr lang="en-US" sz="1200" b="1" dirty="0" smtClean="0">
                <a:latin typeface="Arial"/>
                <a:cs typeface="Arial"/>
              </a:rPr>
              <a:t> </a:t>
            </a:r>
            <a:r>
              <a:rPr sz="1200" i="1" spc="-4" dirty="0" smtClean="0">
                <a:solidFill>
                  <a:srgbClr val="FFFF00"/>
                </a:solidFill>
                <a:latin typeface="Arial"/>
                <a:cs typeface="Arial"/>
              </a:rPr>
              <a:t>FORTRAN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code </a:t>
            </a:r>
            <a:r>
              <a:rPr sz="1200" i="1" spc="-11" dirty="0">
                <a:solidFill>
                  <a:srgbClr val="FFFF00"/>
                </a:solidFill>
                <a:latin typeface="Arial"/>
                <a:cs typeface="Arial"/>
              </a:rPr>
              <a:t>for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RC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calculation in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the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processes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of </a:t>
            </a:r>
            <a:r>
              <a:rPr sz="1200" i="1" spc="-7" dirty="0">
                <a:solidFill>
                  <a:srgbClr val="FFFF00"/>
                </a:solidFill>
                <a:latin typeface="Arial"/>
                <a:cs typeface="Arial"/>
              </a:rPr>
              <a:t>semi-inclusive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hadron electroproduction. </a:t>
            </a:r>
            <a:r>
              <a:rPr sz="1200" i="1" spc="-11" dirty="0">
                <a:solidFill>
                  <a:srgbClr val="FFFF00"/>
                </a:solidFill>
                <a:latin typeface="Arial"/>
                <a:cs typeface="Arial"/>
              </a:rPr>
              <a:t>Versions 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with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Monte Carlo and numerical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integrations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are</a:t>
            </a:r>
            <a:r>
              <a:rPr sz="1200" i="1" spc="-37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sz="1200" i="1" spc="-11" dirty="0">
                <a:solidFill>
                  <a:srgbClr val="FFFF00"/>
                </a:solidFill>
                <a:latin typeface="Arial"/>
                <a:cs typeface="Arial"/>
              </a:rPr>
              <a:t>available.</a:t>
            </a:r>
            <a:endParaRPr sz="1200" dirty="0">
              <a:solidFill>
                <a:srgbClr val="FFFF00"/>
              </a:solidFill>
              <a:latin typeface="Arial"/>
              <a:cs typeface="Arial"/>
            </a:endParaRPr>
          </a:p>
          <a:p>
            <a:pPr marL="419290" marR="68170" indent="-410419">
              <a:lnSpc>
                <a:spcPct val="114799"/>
              </a:lnSpc>
              <a:spcBef>
                <a:spcPts val="511"/>
              </a:spcBef>
              <a:tabLst>
                <a:tab pos="643410" algn="l"/>
              </a:tabLst>
            </a:pPr>
            <a:r>
              <a:rPr sz="1200" b="1" dirty="0" smtClean="0">
                <a:latin typeface="Arial"/>
                <a:cs typeface="Arial"/>
              </a:rPr>
              <a:t>ESFRAD</a:t>
            </a:r>
            <a:r>
              <a:rPr lang="en-US" sz="1200" b="1" dirty="0" smtClean="0">
                <a:latin typeface="Arial"/>
                <a:cs typeface="Arial"/>
              </a:rPr>
              <a:t> </a:t>
            </a:r>
            <a:r>
              <a:rPr sz="1200" i="1" spc="-4" dirty="0" smtClean="0">
                <a:solidFill>
                  <a:srgbClr val="FFFF00"/>
                </a:solidFill>
                <a:latin typeface="Arial"/>
                <a:cs typeface="Arial"/>
              </a:rPr>
              <a:t>(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Authors: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A. </a:t>
            </a:r>
            <a:r>
              <a:rPr sz="1200" i="1" spc="-18" dirty="0">
                <a:solidFill>
                  <a:srgbClr val="FFFF00"/>
                </a:solidFill>
                <a:latin typeface="Arial"/>
                <a:cs typeface="Arial"/>
              </a:rPr>
              <a:t>Afanasev,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I. </a:t>
            </a:r>
            <a:r>
              <a:rPr sz="1200" i="1" spc="-7" dirty="0">
                <a:solidFill>
                  <a:srgbClr val="FFFF00"/>
                </a:solidFill>
                <a:latin typeface="Arial"/>
                <a:cs typeface="Arial"/>
              </a:rPr>
              <a:t>Akushevich,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N.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Merenkov) FORTRAN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code </a:t>
            </a:r>
            <a:r>
              <a:rPr sz="1200" i="1" spc="-11" dirty="0">
                <a:solidFill>
                  <a:srgbClr val="FFFF00"/>
                </a:solidFill>
                <a:latin typeface="Arial"/>
                <a:cs typeface="Arial"/>
              </a:rPr>
              <a:t>for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RC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calculation in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the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processes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of 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elastic, inelastic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and deep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inelastic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scattering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using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the method of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electron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structure</a:t>
            </a:r>
            <a:r>
              <a:rPr sz="1200" i="1" spc="44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functions</a:t>
            </a:r>
            <a:r>
              <a:rPr sz="1200" i="1" spc="-4" dirty="0">
                <a:solidFill>
                  <a:srgbClr val="0000A8"/>
                </a:solidFill>
                <a:latin typeface="Arial"/>
                <a:cs typeface="Arial"/>
              </a:rPr>
              <a:t>.</a:t>
            </a:r>
            <a:endParaRPr sz="1200" dirty="0">
              <a:latin typeface="Arial"/>
              <a:cs typeface="Arial"/>
            </a:endParaRPr>
          </a:p>
          <a:p>
            <a:pPr marL="419290" marR="243730" indent="-410419">
              <a:lnSpc>
                <a:spcPct val="115599"/>
              </a:lnSpc>
              <a:spcBef>
                <a:spcPts val="504"/>
              </a:spcBef>
              <a:tabLst>
                <a:tab pos="924493" algn="l"/>
              </a:tabLst>
            </a:pPr>
            <a:r>
              <a:rPr sz="1200" b="1" dirty="0" smtClean="0">
                <a:latin typeface="Arial"/>
                <a:cs typeface="Arial"/>
              </a:rPr>
              <a:t>ELARADGEN</a:t>
            </a:r>
            <a:r>
              <a:rPr lang="en-US" sz="1200" b="1" dirty="0" smtClean="0">
                <a:latin typeface="Arial"/>
                <a:cs typeface="Arial"/>
              </a:rPr>
              <a:t> </a:t>
            </a:r>
            <a:r>
              <a:rPr sz="1200" i="1" spc="-4" dirty="0" smtClean="0">
                <a:solidFill>
                  <a:srgbClr val="FFFF00"/>
                </a:solidFill>
                <a:latin typeface="Arial"/>
                <a:cs typeface="Arial"/>
              </a:rPr>
              <a:t>(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Authors: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A. </a:t>
            </a:r>
            <a:r>
              <a:rPr sz="1200" i="1" spc="-18" dirty="0">
                <a:solidFill>
                  <a:srgbClr val="FFFF00"/>
                </a:solidFill>
                <a:latin typeface="Arial"/>
                <a:cs typeface="Arial"/>
              </a:rPr>
              <a:t>Afanasev,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I. </a:t>
            </a:r>
            <a:r>
              <a:rPr sz="1200" i="1" spc="-7" dirty="0">
                <a:solidFill>
                  <a:srgbClr val="FFFF00"/>
                </a:solidFill>
                <a:latin typeface="Arial"/>
                <a:cs typeface="Arial"/>
              </a:rPr>
              <a:t>Akushevich,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A. </a:t>
            </a:r>
            <a:r>
              <a:rPr sz="1200" i="1" spc="-18" dirty="0">
                <a:solidFill>
                  <a:srgbClr val="FFFF00"/>
                </a:solidFill>
                <a:latin typeface="Arial"/>
                <a:cs typeface="Arial"/>
              </a:rPr>
              <a:t>Ilychev, </a:t>
            </a:r>
            <a:r>
              <a:rPr sz="1200" i="1" spc="-11" dirty="0">
                <a:solidFill>
                  <a:srgbClr val="FFFF00"/>
                </a:solidFill>
                <a:latin typeface="Arial"/>
                <a:cs typeface="Arial"/>
              </a:rPr>
              <a:t>B.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Niczyporuk) Monte Carlo generator of </a:t>
            </a:r>
            <a:r>
              <a:rPr sz="1200" i="1" spc="-7" dirty="0">
                <a:solidFill>
                  <a:srgbClr val="FFFF00"/>
                </a:solidFill>
                <a:latin typeface="Arial"/>
                <a:cs typeface="Arial"/>
              </a:rPr>
              <a:t>radiative  </a:t>
            </a:r>
            <a:r>
              <a:rPr sz="1200" i="1" spc="-11" dirty="0">
                <a:solidFill>
                  <a:srgbClr val="FFFF00"/>
                </a:solidFill>
                <a:latin typeface="Arial"/>
                <a:cs typeface="Arial"/>
              </a:rPr>
              <a:t>events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in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the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kinematics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of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elastic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ep-scattering</a:t>
            </a:r>
            <a:r>
              <a:rPr sz="1200" i="1" spc="22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measurements.</a:t>
            </a:r>
            <a:endParaRPr sz="1200" dirty="0">
              <a:solidFill>
                <a:srgbClr val="FFFF00"/>
              </a:solidFill>
              <a:latin typeface="Arial"/>
              <a:cs typeface="Arial"/>
            </a:endParaRPr>
          </a:p>
          <a:p>
            <a:pPr marL="419290" marR="94784" indent="-410419">
              <a:lnSpc>
                <a:spcPct val="114799"/>
              </a:lnSpc>
              <a:spcBef>
                <a:spcPts val="511"/>
              </a:spcBef>
              <a:tabLst>
                <a:tab pos="860525" algn="l"/>
              </a:tabLst>
            </a:pPr>
            <a:r>
              <a:rPr sz="1200" b="1" dirty="0">
                <a:latin typeface="Arial"/>
                <a:cs typeface="Arial"/>
              </a:rPr>
              <a:t>MASCARAD	</a:t>
            </a:r>
            <a:r>
              <a:rPr lang="en-US" sz="1200" b="1" dirty="0" smtClean="0">
                <a:latin typeface="Arial"/>
                <a:cs typeface="Arial"/>
              </a:rPr>
              <a:t> </a:t>
            </a:r>
            <a:r>
              <a:rPr sz="1200" i="1" spc="-4" dirty="0" smtClean="0">
                <a:solidFill>
                  <a:srgbClr val="FFFF00"/>
                </a:solidFill>
                <a:latin typeface="Arial"/>
                <a:cs typeface="Arial"/>
              </a:rPr>
              <a:t>FORTRAN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code </a:t>
            </a:r>
            <a:r>
              <a:rPr sz="1200" i="1" spc="-11" dirty="0">
                <a:solidFill>
                  <a:srgbClr val="FFFF00"/>
                </a:solidFill>
                <a:latin typeface="Arial"/>
                <a:cs typeface="Arial"/>
              </a:rPr>
              <a:t>for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RC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calculation in elastic electron-nucleon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scattering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with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a polarized target and/or 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recoil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polarization. The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experimental acceptances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are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accounted</a:t>
            </a:r>
            <a:r>
              <a:rPr sz="1200" i="1" spc="63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sz="1200" i="1" spc="-22" dirty="0">
                <a:solidFill>
                  <a:srgbClr val="FFFF00"/>
                </a:solidFill>
                <a:latin typeface="Arial"/>
                <a:cs typeface="Arial"/>
              </a:rPr>
              <a:t>for</a:t>
            </a:r>
            <a:r>
              <a:rPr sz="1200" i="1" spc="-22" dirty="0">
                <a:solidFill>
                  <a:srgbClr val="0000A8"/>
                </a:solidFill>
                <a:latin typeface="Arial"/>
                <a:cs typeface="Arial"/>
              </a:rPr>
              <a:t>.</a:t>
            </a:r>
            <a:endParaRPr sz="1200" dirty="0">
              <a:latin typeface="Arial"/>
              <a:cs typeface="Arial"/>
            </a:endParaRPr>
          </a:p>
          <a:p>
            <a:pPr marL="419290" marR="370264" indent="-410419">
              <a:lnSpc>
                <a:spcPct val="115599"/>
              </a:lnSpc>
              <a:spcBef>
                <a:spcPts val="504"/>
              </a:spcBef>
              <a:tabLst>
                <a:tab pos="825974" algn="l"/>
              </a:tabLst>
            </a:pPr>
            <a:r>
              <a:rPr sz="1200" b="1" dirty="0">
                <a:latin typeface="Arial"/>
                <a:cs typeface="Arial"/>
              </a:rPr>
              <a:t>EXCLURAD	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(Authors: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A. </a:t>
            </a:r>
            <a:r>
              <a:rPr sz="1200" i="1" spc="-18" dirty="0">
                <a:solidFill>
                  <a:srgbClr val="FFFF00"/>
                </a:solidFill>
                <a:latin typeface="Arial"/>
                <a:cs typeface="Arial"/>
              </a:rPr>
              <a:t>Afanasev,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I. </a:t>
            </a:r>
            <a:r>
              <a:rPr sz="1200" i="1" spc="-7" dirty="0">
                <a:solidFill>
                  <a:srgbClr val="FFFF00"/>
                </a:solidFill>
                <a:latin typeface="Arial"/>
                <a:cs typeface="Arial"/>
              </a:rPr>
              <a:t>Akushevich, </a:t>
            </a:r>
            <a:r>
              <a:rPr sz="1200" i="1" spc="-63" dirty="0">
                <a:solidFill>
                  <a:srgbClr val="FFFF00"/>
                </a:solidFill>
                <a:latin typeface="Arial"/>
                <a:cs typeface="Arial"/>
              </a:rPr>
              <a:t>V.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Burkert, K. Joo)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FORTRAN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code </a:t>
            </a:r>
            <a:r>
              <a:rPr sz="1200" i="1" spc="-11" dirty="0">
                <a:solidFill>
                  <a:srgbClr val="FFFF00"/>
                </a:solidFill>
                <a:latin typeface="Arial"/>
                <a:cs typeface="Arial"/>
              </a:rPr>
              <a:t>for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RC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calculation in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the 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process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of </a:t>
            </a:r>
            <a:r>
              <a:rPr sz="1200" i="1" spc="-11" dirty="0">
                <a:solidFill>
                  <a:srgbClr val="FFFF00"/>
                </a:solidFill>
                <a:latin typeface="Arial"/>
                <a:cs typeface="Arial"/>
              </a:rPr>
              <a:t>exclusive </a:t>
            </a:r>
            <a:r>
              <a:rPr sz="1200" i="1" dirty="0">
                <a:solidFill>
                  <a:srgbClr val="FFFF00"/>
                </a:solidFill>
                <a:latin typeface="Arial"/>
                <a:cs typeface="Arial"/>
              </a:rPr>
              <a:t>pi electroproduction on a</a:t>
            </a:r>
            <a:r>
              <a:rPr sz="1200" i="1" spc="4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sz="1200" i="1" spc="-4" dirty="0">
                <a:solidFill>
                  <a:srgbClr val="FFFF00"/>
                </a:solidFill>
                <a:latin typeface="Arial"/>
                <a:cs typeface="Arial"/>
              </a:rPr>
              <a:t>nucleon.</a:t>
            </a:r>
            <a:endParaRPr sz="1200" dirty="0">
              <a:solidFill>
                <a:srgbClr val="FFFF00"/>
              </a:solidFill>
              <a:latin typeface="Arial"/>
              <a:cs typeface="Arial"/>
            </a:endParaRPr>
          </a:p>
          <a:p>
            <a:pPr>
              <a:spcBef>
                <a:spcPts val="33"/>
              </a:spcBef>
            </a:pPr>
            <a:endParaRPr sz="200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68220" y="720856"/>
            <a:ext cx="6808040" cy="9805"/>
          </a:xfrm>
          <a:custGeom>
            <a:avLst/>
            <a:gdLst/>
            <a:ahLst/>
            <a:cxnLst/>
            <a:rect l="l" t="t" r="r" b="b"/>
            <a:pathLst>
              <a:path w="9258935" h="13334">
                <a:moveTo>
                  <a:pt x="0" y="0"/>
                </a:moveTo>
                <a:lnTo>
                  <a:pt x="0" y="13120"/>
                </a:lnTo>
                <a:lnTo>
                  <a:pt x="9258333" y="13120"/>
                </a:lnTo>
                <a:lnTo>
                  <a:pt x="9258333" y="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324"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143000" y="-6088"/>
            <a:ext cx="7848600" cy="720145"/>
          </a:xfrm>
          <a:prstGeom prst="rect">
            <a:avLst/>
          </a:prstGeom>
        </p:spPr>
        <p:txBody>
          <a:bodyPr vert="horz" wrap="square" lIns="0" tIns="12140" rIns="0" bIns="0" rtlCol="0" anchor="ctr">
            <a:spAutoFit/>
          </a:bodyPr>
          <a:lstStyle/>
          <a:p>
            <a:pPr marL="9338">
              <a:spcBef>
                <a:spcPts val="96"/>
              </a:spcBef>
            </a:pPr>
            <a:r>
              <a:rPr spc="7" dirty="0" smtClean="0"/>
              <a:t>Codes </a:t>
            </a:r>
            <a:r>
              <a:rPr spc="-7" dirty="0"/>
              <a:t>for </a:t>
            </a:r>
            <a:r>
              <a:rPr spc="7" dirty="0"/>
              <a:t>RC </a:t>
            </a:r>
            <a:r>
              <a:rPr dirty="0"/>
              <a:t>in</a:t>
            </a:r>
            <a:r>
              <a:rPr spc="7" dirty="0"/>
              <a:t> </a:t>
            </a:r>
            <a:r>
              <a:rPr b="0" i="1" spc="-15" dirty="0" smtClean="0">
                <a:latin typeface="Trebuchet MS"/>
                <a:cs typeface="Trebuchet MS"/>
              </a:rPr>
              <a:t>ep</a:t>
            </a:r>
            <a:r>
              <a:rPr lang="en-US" spc="-15" dirty="0" smtClean="0"/>
              <a:t>-s</a:t>
            </a:r>
            <a:r>
              <a:rPr spc="-15" dirty="0" smtClean="0"/>
              <a:t>cattering</a:t>
            </a:r>
            <a:endParaRPr spc="-15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1131F-8F84-4AF1-AC22-C9FEE58D862C}" type="datetime1">
              <a:rPr lang="en-US" smtClean="0"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78529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458200" cy="952500"/>
          </a:xfrm>
        </p:spPr>
        <p:txBody>
          <a:bodyPr>
            <a:normAutofit/>
          </a:bodyPr>
          <a:lstStyle/>
          <a:p>
            <a:r>
              <a:rPr lang="it-IT" dirty="0" smtClean="0"/>
              <a:t>AVAILABLE Monte Carlo CODES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3500"/>
            <a:ext cx="8382000" cy="3771636"/>
          </a:xfrm>
        </p:spPr>
        <p:txBody>
          <a:bodyPr>
            <a:normAutofit fontScale="77500" lnSpcReduction="20000"/>
          </a:bodyPr>
          <a:lstStyle/>
          <a:p>
            <a:endParaRPr lang="en-US" dirty="0" smtClean="0">
              <a:cs typeface="Times New Roman" charset="0"/>
            </a:endParaRPr>
          </a:p>
          <a:p>
            <a:r>
              <a:rPr lang="en-US" dirty="0" smtClean="0">
                <a:cs typeface="Times New Roman" charset="0"/>
              </a:rPr>
              <a:t>RADGEN </a:t>
            </a:r>
            <a:r>
              <a:rPr lang="en-US" dirty="0">
                <a:cs typeface="Times New Roman" charset="0"/>
              </a:rPr>
              <a:t>(</a:t>
            </a:r>
            <a:r>
              <a:rPr lang="en-US" dirty="0" err="1">
                <a:cs typeface="Times New Roman" charset="0"/>
              </a:rPr>
              <a:t>I.Akushevich</a:t>
            </a:r>
            <a:r>
              <a:rPr lang="en-US" dirty="0">
                <a:cs typeface="Times New Roman" charset="0"/>
              </a:rPr>
              <a:t>, </a:t>
            </a:r>
            <a:r>
              <a:rPr lang="en-US" dirty="0" err="1">
                <a:cs typeface="Times New Roman" charset="0"/>
              </a:rPr>
              <a:t>H.Boettcher</a:t>
            </a:r>
            <a:r>
              <a:rPr lang="en-US" dirty="0">
                <a:cs typeface="Times New Roman" charset="0"/>
              </a:rPr>
              <a:t>, </a:t>
            </a:r>
            <a:r>
              <a:rPr lang="en-US" dirty="0" err="1" smtClean="0">
                <a:cs typeface="Times New Roman" charset="0"/>
              </a:rPr>
              <a:t>D.Ryckbosch</a:t>
            </a:r>
            <a:r>
              <a:rPr lang="en-US" dirty="0" smtClean="0">
                <a:cs typeface="Times New Roman" charset="0"/>
              </a:rPr>
              <a:t>, </a:t>
            </a:r>
            <a:r>
              <a:rPr lang="en-US" dirty="0" err="1" smtClean="0">
                <a:hlinkClick r:id="rId2"/>
              </a:rPr>
              <a:t>arXiv:hep-ph</a:t>
            </a:r>
            <a:r>
              <a:rPr lang="en-US" dirty="0" smtClean="0">
                <a:hlinkClick r:id="rId2"/>
              </a:rPr>
              <a:t>/9906408</a:t>
            </a:r>
            <a:r>
              <a:rPr lang="en-US" dirty="0" smtClean="0"/>
              <a:t>) </a:t>
            </a:r>
            <a:r>
              <a:rPr lang="en-US" sz="3200" i="1" dirty="0">
                <a:solidFill>
                  <a:srgbClr val="FFFF00"/>
                </a:solidFill>
                <a:cs typeface="Arial"/>
              </a:rPr>
              <a:t>Monte Carlo generator of </a:t>
            </a:r>
            <a:r>
              <a:rPr lang="en-US" sz="3200" i="1" spc="-7" dirty="0">
                <a:solidFill>
                  <a:srgbClr val="FFFF00"/>
                </a:solidFill>
                <a:cs typeface="Arial"/>
              </a:rPr>
              <a:t>radiative </a:t>
            </a:r>
            <a:r>
              <a:rPr lang="en-US" sz="3200" i="1" spc="-11" dirty="0">
                <a:solidFill>
                  <a:srgbClr val="FFFF00"/>
                </a:solidFill>
                <a:cs typeface="Arial"/>
              </a:rPr>
              <a:t>events </a:t>
            </a:r>
            <a:r>
              <a:rPr lang="en-US" sz="3200" i="1" spc="-4" dirty="0">
                <a:solidFill>
                  <a:srgbClr val="FFFF00"/>
                </a:solidFill>
                <a:cs typeface="Arial"/>
              </a:rPr>
              <a:t>in </a:t>
            </a:r>
            <a:r>
              <a:rPr lang="en-US" sz="3200" i="1" dirty="0">
                <a:solidFill>
                  <a:srgbClr val="FFFF00"/>
                </a:solidFill>
                <a:cs typeface="Arial"/>
              </a:rPr>
              <a:t>the DIS on </a:t>
            </a:r>
            <a:r>
              <a:rPr lang="en-US" sz="3200" i="1" spc="-4" dirty="0">
                <a:solidFill>
                  <a:srgbClr val="FFFF00"/>
                </a:solidFill>
                <a:cs typeface="Arial"/>
              </a:rPr>
              <a:t>polarized </a:t>
            </a:r>
            <a:r>
              <a:rPr lang="en-US" sz="3200" i="1" dirty="0">
                <a:solidFill>
                  <a:srgbClr val="FFFF00"/>
                </a:solidFill>
                <a:cs typeface="Arial"/>
              </a:rPr>
              <a:t>and </a:t>
            </a:r>
            <a:r>
              <a:rPr lang="en-US" sz="3200" i="1" dirty="0" err="1">
                <a:solidFill>
                  <a:srgbClr val="FFFF00"/>
                </a:solidFill>
                <a:cs typeface="Arial"/>
              </a:rPr>
              <a:t>unpolarized</a:t>
            </a:r>
            <a:r>
              <a:rPr lang="en-US" sz="3200" i="1" dirty="0">
                <a:solidFill>
                  <a:srgbClr val="FFFF00"/>
                </a:solidFill>
                <a:cs typeface="Arial"/>
              </a:rPr>
              <a:t> </a:t>
            </a:r>
            <a:r>
              <a:rPr lang="en-US" sz="3200" i="1" spc="-4" dirty="0">
                <a:solidFill>
                  <a:srgbClr val="FFFF00"/>
                </a:solidFill>
                <a:cs typeface="Arial"/>
              </a:rPr>
              <a:t>targets. </a:t>
            </a:r>
            <a:r>
              <a:rPr lang="en-US" sz="3200" i="1" dirty="0">
                <a:solidFill>
                  <a:srgbClr val="FFFF00"/>
                </a:solidFill>
                <a:cs typeface="Arial"/>
              </a:rPr>
              <a:t>Can be applied  </a:t>
            </a:r>
            <a:r>
              <a:rPr lang="en-US" sz="3200" i="1" spc="-11" dirty="0">
                <a:solidFill>
                  <a:srgbClr val="FFFF00"/>
                </a:solidFill>
                <a:cs typeface="Arial"/>
              </a:rPr>
              <a:t>for </a:t>
            </a:r>
            <a:r>
              <a:rPr lang="en-US" sz="3200" i="1" dirty="0">
                <a:solidFill>
                  <a:srgbClr val="FFFF00"/>
                </a:solidFill>
                <a:cs typeface="Arial"/>
              </a:rPr>
              <a:t>RC generation </a:t>
            </a:r>
            <a:r>
              <a:rPr lang="en-US" sz="3200" i="1" spc="-4" dirty="0">
                <a:solidFill>
                  <a:srgbClr val="FFFF00"/>
                </a:solidFill>
                <a:cs typeface="Arial"/>
              </a:rPr>
              <a:t>in </a:t>
            </a:r>
            <a:r>
              <a:rPr lang="en-US" sz="3200" i="1" spc="-7" dirty="0">
                <a:solidFill>
                  <a:srgbClr val="FFFF00"/>
                </a:solidFill>
                <a:cs typeface="Arial"/>
              </a:rPr>
              <a:t>inclusive, </a:t>
            </a:r>
            <a:r>
              <a:rPr lang="en-US" sz="3200" i="1" spc="-4" dirty="0">
                <a:solidFill>
                  <a:srgbClr val="FFFF00"/>
                </a:solidFill>
                <a:cs typeface="Arial"/>
              </a:rPr>
              <a:t>semi-inclusive </a:t>
            </a:r>
            <a:r>
              <a:rPr lang="en-US" sz="3200" i="1" dirty="0">
                <a:solidFill>
                  <a:srgbClr val="FFFF00"/>
                </a:solidFill>
                <a:cs typeface="Arial"/>
              </a:rPr>
              <a:t>and </a:t>
            </a:r>
            <a:r>
              <a:rPr lang="en-US" sz="3200" i="1" spc="-11" dirty="0">
                <a:solidFill>
                  <a:srgbClr val="FFFF00"/>
                </a:solidFill>
                <a:cs typeface="Arial"/>
              </a:rPr>
              <a:t>exclusive </a:t>
            </a:r>
            <a:r>
              <a:rPr lang="en-US" sz="3200" i="1" dirty="0">
                <a:solidFill>
                  <a:srgbClr val="FFFF00"/>
                </a:solidFill>
                <a:cs typeface="Arial"/>
              </a:rPr>
              <a:t>DIS </a:t>
            </a:r>
            <a:r>
              <a:rPr lang="en-US" sz="3200" i="1" spc="-4" dirty="0">
                <a:solidFill>
                  <a:srgbClr val="FFFF00"/>
                </a:solidFill>
                <a:cs typeface="Arial"/>
              </a:rPr>
              <a:t>processes. </a:t>
            </a:r>
            <a:endParaRPr lang="it-IT" sz="3200" i="1" spc="-4" dirty="0" smtClean="0">
              <a:solidFill>
                <a:srgbClr val="00B0F0"/>
              </a:solidFill>
              <a:cs typeface="Arial"/>
            </a:endParaRPr>
          </a:p>
          <a:p>
            <a:r>
              <a:rPr lang="it-IT" sz="3200" spc="-4" dirty="0">
                <a:cs typeface="Arial"/>
              </a:rPr>
              <a:t>HERACLES and DJANGOH </a:t>
            </a:r>
            <a:r>
              <a:rPr lang="it-IT" sz="3200" spc="-4" dirty="0" smtClean="0">
                <a:cs typeface="Arial"/>
              </a:rPr>
              <a:t>(</a:t>
            </a:r>
            <a:r>
              <a:rPr lang="it-IT" sz="3200" spc="-4" dirty="0" err="1" smtClean="0">
                <a:cs typeface="Arial"/>
              </a:rPr>
              <a:t>Bohm</a:t>
            </a:r>
            <a:r>
              <a:rPr lang="it-IT" sz="3200" spc="-4" dirty="0">
                <a:cs typeface="Arial"/>
              </a:rPr>
              <a:t>,</a:t>
            </a:r>
            <a:r>
              <a:rPr lang="it-IT" sz="3200" spc="18" dirty="0">
                <a:cs typeface="Arial"/>
              </a:rPr>
              <a:t> </a:t>
            </a:r>
            <a:r>
              <a:rPr lang="it-IT" sz="3200" spc="-4" dirty="0" err="1">
                <a:cs typeface="Arial"/>
              </a:rPr>
              <a:t>Hollik</a:t>
            </a:r>
            <a:r>
              <a:rPr lang="it-IT" sz="3200" spc="-4" dirty="0">
                <a:cs typeface="Arial"/>
              </a:rPr>
              <a:t>,</a:t>
            </a:r>
            <a:r>
              <a:rPr lang="it-IT" sz="3200" spc="18" dirty="0">
                <a:cs typeface="Arial"/>
              </a:rPr>
              <a:t> </a:t>
            </a:r>
            <a:r>
              <a:rPr lang="it-IT" sz="3200" spc="4" dirty="0" err="1">
                <a:cs typeface="Arial"/>
              </a:rPr>
              <a:t>Hubert</a:t>
            </a:r>
            <a:r>
              <a:rPr lang="it-IT" sz="3200" spc="4" dirty="0">
                <a:cs typeface="Arial"/>
              </a:rPr>
              <a:t> </a:t>
            </a:r>
            <a:r>
              <a:rPr lang="it-IT" sz="3200" spc="-4" dirty="0" err="1" smtClean="0">
                <a:cs typeface="Arial"/>
              </a:rPr>
              <a:t>Spiesberger</a:t>
            </a:r>
            <a:r>
              <a:rPr lang="it-IT" sz="3200" spc="-4" dirty="0" smtClean="0">
                <a:cs typeface="Arial"/>
              </a:rPr>
              <a:t>)</a:t>
            </a:r>
            <a:r>
              <a:rPr lang="it-IT" sz="3200" b="1" spc="-4" dirty="0" smtClean="0">
                <a:cs typeface="Arial"/>
              </a:rPr>
              <a:t>:</a:t>
            </a:r>
            <a:r>
              <a:rPr lang="it-IT" sz="3200" i="1" spc="-11" dirty="0" smtClean="0">
                <a:solidFill>
                  <a:srgbClr val="00B0F0"/>
                </a:solidFill>
                <a:cs typeface="Arial"/>
              </a:rPr>
              <a:t> </a:t>
            </a:r>
            <a:r>
              <a:rPr lang="en-US" sz="2800" i="1" dirty="0">
                <a:solidFill>
                  <a:srgbClr val="FFFF00"/>
                </a:solidFill>
                <a:cs typeface="Arial"/>
              </a:rPr>
              <a:t>Monte Carlo generator of </a:t>
            </a:r>
            <a:r>
              <a:rPr lang="en-US" sz="2800" i="1" spc="-7" dirty="0">
                <a:solidFill>
                  <a:srgbClr val="FFFF00"/>
                </a:solidFill>
                <a:cs typeface="Arial"/>
              </a:rPr>
              <a:t>radiative </a:t>
            </a:r>
            <a:r>
              <a:rPr lang="en-US" sz="2800" i="1" spc="-11" dirty="0">
                <a:solidFill>
                  <a:srgbClr val="FFFF00"/>
                </a:solidFill>
                <a:cs typeface="Arial"/>
              </a:rPr>
              <a:t>events </a:t>
            </a:r>
            <a:r>
              <a:rPr lang="en-US" sz="2800" i="1" spc="-4" dirty="0">
                <a:solidFill>
                  <a:srgbClr val="FFFF00"/>
                </a:solidFill>
                <a:cs typeface="Arial"/>
              </a:rPr>
              <a:t>in </a:t>
            </a:r>
            <a:r>
              <a:rPr lang="en-US" sz="2800" i="1" dirty="0" smtClean="0">
                <a:solidFill>
                  <a:srgbClr val="FFFF00"/>
                </a:solidFill>
                <a:cs typeface="Arial"/>
              </a:rPr>
              <a:t>DIS </a:t>
            </a:r>
            <a:r>
              <a:rPr lang="en-US" dirty="0" smtClean="0">
                <a:solidFill>
                  <a:srgbClr val="FFFF00"/>
                </a:solidFill>
              </a:rPr>
              <a:t>lepton-nucleon </a:t>
            </a:r>
            <a:r>
              <a:rPr lang="en-US" dirty="0">
                <a:solidFill>
                  <a:srgbClr val="FFFF00"/>
                </a:solidFill>
              </a:rPr>
              <a:t>scattering including both QED and QCD radiative </a:t>
            </a:r>
            <a:r>
              <a:rPr lang="en-US" dirty="0" smtClean="0">
                <a:solidFill>
                  <a:srgbClr val="FFFF00"/>
                </a:solidFill>
              </a:rPr>
              <a:t>effects. </a:t>
            </a:r>
            <a:endParaRPr lang="en-US" dirty="0"/>
          </a:p>
          <a:p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AB12-DE91-4179-9B48-F99AA36040C6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3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 for SIDIS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33500"/>
                <a:ext cx="8382000" cy="3771636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 smtClean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Photon radiation from the muon lines changes the DIS kinematics on the event by event basis</a:t>
                </a:r>
              </a:p>
              <a:p>
                <a:r>
                  <a:rPr lang="en-US" dirty="0" smtClean="0">
                    <a:solidFill>
                      <a:srgbClr val="99CCFF"/>
                    </a:solidFill>
                  </a:rPr>
                  <a:t>The direction of the virtual photon is changed with respect to the one reconstructed from the muons</a:t>
                </a:r>
              </a:p>
              <a:p>
                <a:pPr lvl="1"/>
                <a:r>
                  <a:rPr lang="en-US" dirty="0" smtClean="0"/>
                  <a:t>This introduces false asymmetries in the azimuthal distribution of hadrons calculated with respect to the virtual photon direction</a:t>
                </a:r>
              </a:p>
              <a:p>
                <a:pPr lvl="1"/>
                <a:r>
                  <a:rPr lang="en-US" dirty="0" smtClean="0"/>
                  <a:t>Smearing of the kinematic distributions (</a:t>
                </a:r>
                <a:r>
                  <a:rPr lang="en-US" dirty="0" err="1" smtClean="0"/>
                  <a:t>f.i</a:t>
                </a:r>
                <a:r>
                  <a:rPr lang="en-US" dirty="0" smtClean="0"/>
                  <a:t>.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h𝑇</m:t>
                        </m:r>
                      </m:sub>
                    </m:sSub>
                  </m:oMath>
                </a14:m>
                <a:r>
                  <a:rPr lang="en-US" dirty="0" smtClean="0"/>
                  <a:t>)</a:t>
                </a:r>
              </a:p>
              <a:p>
                <a:r>
                  <a:rPr lang="en-US" dirty="0" smtClean="0"/>
                  <a:t>Due to the energy unbalance, in the lepton plane the true virtual photon direction is always at larger angles with respect to the reconstructed one</a:t>
                </a:r>
              </a:p>
              <a:p>
                <a:r>
                  <a:rPr lang="en-US" dirty="0" smtClean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In SIDIS</a:t>
                </a:r>
                <a:r>
                  <a:rPr lang="en-US" dirty="0" smtClean="0"/>
                  <a:t>, having an hadron in the final state, </a:t>
                </a:r>
                <a:r>
                  <a:rPr lang="en-US" dirty="0" smtClean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only the inelastic part of the radiative corrections plays a role</a:t>
                </a:r>
              </a:p>
              <a:p>
                <a:pPr lvl="2"/>
                <a:endParaRPr lang="en-US" dirty="0" smtClean="0"/>
              </a:p>
              <a:p>
                <a:pPr lvl="2"/>
                <a:endParaRPr lang="en-US" dirty="0" smtClean="0"/>
              </a:p>
              <a:p>
                <a:pPr lvl="2"/>
                <a:endParaRPr lang="en-US" dirty="0" smtClean="0"/>
              </a:p>
              <a:p>
                <a:pPr lvl="2"/>
                <a:endParaRPr lang="en-US" dirty="0" smtClean="0"/>
              </a:p>
              <a:p>
                <a:pPr lvl="2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33500"/>
                <a:ext cx="8382000" cy="3771636"/>
              </a:xfrm>
              <a:blipFill rotWithShape="0">
                <a:blip r:embed="rId2"/>
                <a:stretch>
                  <a:fillRect t="-3236" r="-1891" b="-129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CBE25-32D7-4471-9B0C-B30E43650628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Azimuthal asymmetries in SIDIS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990600" y="1333500"/>
            <a:ext cx="7315200" cy="3657600"/>
            <a:chOff x="4273437" y="4160837"/>
            <a:chExt cx="5491275" cy="2520156"/>
          </a:xfrm>
        </p:grpSpPr>
        <p:pic>
          <p:nvPicPr>
            <p:cNvPr id="8" name="Picture 3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437" y="4160837"/>
              <a:ext cx="5491275" cy="2520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Freeform 8"/>
            <p:cNvSpPr/>
            <p:nvPr/>
          </p:nvSpPr>
          <p:spPr bwMode="auto">
            <a:xfrm>
              <a:off x="6562725" y="4786313"/>
              <a:ext cx="381000" cy="319087"/>
            </a:xfrm>
            <a:custGeom>
              <a:avLst/>
              <a:gdLst>
                <a:gd name="connsiteX0" fmla="*/ 0 w 381000"/>
                <a:gd name="connsiteY0" fmla="*/ 114300 h 319087"/>
                <a:gd name="connsiteX1" fmla="*/ 261938 w 381000"/>
                <a:gd name="connsiteY1" fmla="*/ 0 h 319087"/>
                <a:gd name="connsiteX2" fmla="*/ 381000 w 381000"/>
                <a:gd name="connsiteY2" fmla="*/ 95250 h 319087"/>
                <a:gd name="connsiteX3" fmla="*/ 261938 w 381000"/>
                <a:gd name="connsiteY3" fmla="*/ 280987 h 319087"/>
                <a:gd name="connsiteX4" fmla="*/ 100013 w 381000"/>
                <a:gd name="connsiteY4" fmla="*/ 319087 h 319087"/>
                <a:gd name="connsiteX5" fmla="*/ 0 w 381000"/>
                <a:gd name="connsiteY5" fmla="*/ 114300 h 31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0" h="319087">
                  <a:moveTo>
                    <a:pt x="0" y="114300"/>
                  </a:moveTo>
                  <a:lnTo>
                    <a:pt x="261938" y="0"/>
                  </a:lnTo>
                  <a:lnTo>
                    <a:pt x="381000" y="95250"/>
                  </a:lnTo>
                  <a:lnTo>
                    <a:pt x="261938" y="280987"/>
                  </a:lnTo>
                  <a:lnTo>
                    <a:pt x="100013" y="319087"/>
                  </a:lnTo>
                  <a:lnTo>
                    <a:pt x="0" y="114300"/>
                  </a:lnTo>
                  <a:close/>
                </a:path>
              </a:pathLst>
            </a:custGeom>
            <a:solidFill>
              <a:srgbClr val="FDFDF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14726" hangingPunct="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US" sz="1300">
                <a:latin typeface="Arial" charset="0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4722677" y="5420915"/>
              <a:ext cx="280987" cy="319087"/>
            </a:xfrm>
            <a:custGeom>
              <a:avLst/>
              <a:gdLst>
                <a:gd name="connsiteX0" fmla="*/ 0 w 381000"/>
                <a:gd name="connsiteY0" fmla="*/ 114300 h 319087"/>
                <a:gd name="connsiteX1" fmla="*/ 261938 w 381000"/>
                <a:gd name="connsiteY1" fmla="*/ 0 h 319087"/>
                <a:gd name="connsiteX2" fmla="*/ 381000 w 381000"/>
                <a:gd name="connsiteY2" fmla="*/ 95250 h 319087"/>
                <a:gd name="connsiteX3" fmla="*/ 261938 w 381000"/>
                <a:gd name="connsiteY3" fmla="*/ 280987 h 319087"/>
                <a:gd name="connsiteX4" fmla="*/ 100013 w 381000"/>
                <a:gd name="connsiteY4" fmla="*/ 319087 h 319087"/>
                <a:gd name="connsiteX5" fmla="*/ 0 w 381000"/>
                <a:gd name="connsiteY5" fmla="*/ 114300 h 319087"/>
                <a:gd name="connsiteX0" fmla="*/ 0 w 280987"/>
                <a:gd name="connsiteY0" fmla="*/ 114300 h 319087"/>
                <a:gd name="connsiteX1" fmla="*/ 261938 w 280987"/>
                <a:gd name="connsiteY1" fmla="*/ 0 h 319087"/>
                <a:gd name="connsiteX2" fmla="*/ 280987 w 280987"/>
                <a:gd name="connsiteY2" fmla="*/ 128587 h 319087"/>
                <a:gd name="connsiteX3" fmla="*/ 261938 w 280987"/>
                <a:gd name="connsiteY3" fmla="*/ 280987 h 319087"/>
                <a:gd name="connsiteX4" fmla="*/ 100013 w 280987"/>
                <a:gd name="connsiteY4" fmla="*/ 319087 h 319087"/>
                <a:gd name="connsiteX5" fmla="*/ 0 w 280987"/>
                <a:gd name="connsiteY5" fmla="*/ 114300 h 31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987" h="319087">
                  <a:moveTo>
                    <a:pt x="0" y="114300"/>
                  </a:moveTo>
                  <a:lnTo>
                    <a:pt x="261938" y="0"/>
                  </a:lnTo>
                  <a:lnTo>
                    <a:pt x="280987" y="128587"/>
                  </a:lnTo>
                  <a:lnTo>
                    <a:pt x="261938" y="280987"/>
                  </a:lnTo>
                  <a:lnTo>
                    <a:pt x="100013" y="319087"/>
                  </a:lnTo>
                  <a:lnTo>
                    <a:pt x="0" y="114300"/>
                  </a:lnTo>
                  <a:close/>
                </a:path>
              </a:pathLst>
            </a:custGeom>
            <a:solidFill>
              <a:srgbClr val="FDFDF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14726" hangingPunct="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US" sz="1300">
                <a:latin typeface="Arial" charset="0"/>
              </a:endParaRPr>
            </a:p>
          </p:txBody>
        </p:sp>
        <p:graphicFrame>
          <p:nvGraphicFramePr>
            <p:cNvPr id="1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15883466"/>
                </p:ext>
              </p:extLst>
            </p:nvPr>
          </p:nvGraphicFramePr>
          <p:xfrm>
            <a:off x="4773311" y="5401294"/>
            <a:ext cx="230353" cy="3583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92" name="Equation" r:id="rId4" imgW="114120" imgH="177480" progId="Equation.3">
                    <p:embed/>
                  </p:oleObj>
                </mc:Choice>
                <mc:Fallback>
                  <p:oleObj name="Equation" r:id="rId4" imgW="11412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73311" y="5401294"/>
                          <a:ext cx="230353" cy="35832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50586913"/>
                </p:ext>
              </p:extLst>
            </p:nvPr>
          </p:nvGraphicFramePr>
          <p:xfrm>
            <a:off x="6612731" y="4748213"/>
            <a:ext cx="280987" cy="357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93" name="Equation" r:id="rId6" imgW="139680" imgH="177480" progId="Equation.3">
                    <p:embed/>
                  </p:oleObj>
                </mc:Choice>
                <mc:Fallback>
                  <p:oleObj name="Equation" r:id="rId6" imgW="1396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12731" y="4748213"/>
                          <a:ext cx="280987" cy="3571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F867-130E-402D-A893-41D1D1D1F8AA}" type="datetime1">
              <a:rPr lang="en-US" smtClean="0"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7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022949"/>
              </p:ext>
            </p:extLst>
          </p:nvPr>
        </p:nvGraphicFramePr>
        <p:xfrm>
          <a:off x="6911258" y="10026"/>
          <a:ext cx="2232742" cy="148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6" r:id="rId3" imgW="6374520" imgH="4241160" progId="">
                  <p:embed/>
                </p:oleObj>
              </mc:Choice>
              <mc:Fallback>
                <p:oleObj r:id="rId3" imgW="6374520" imgH="42411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11258" y="10026"/>
                        <a:ext cx="2232742" cy="148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err="1" smtClean="0">
                <a:cs typeface="Calibri" pitchFamily="34" charset="0"/>
              </a:rPr>
              <a:t>U</a:t>
            </a:r>
            <a:r>
              <a:rPr lang="en-US" b="1" dirty="0" err="1" smtClean="0">
                <a:cs typeface="Calibri" pitchFamily="34" charset="0"/>
              </a:rPr>
              <a:t>npolarized</a:t>
            </a:r>
            <a:r>
              <a:rPr lang="en-US" dirty="0">
                <a:cs typeface="Calibri" pitchFamily="34" charset="0"/>
              </a:rPr>
              <a:t> </a:t>
            </a:r>
            <a:r>
              <a:rPr lang="en-US" b="1" dirty="0" smtClean="0">
                <a:cs typeface="Calibri" pitchFamily="34" charset="0"/>
              </a:rPr>
              <a:t>TMDs 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238115" indent="-238115">
                  <a:buFont typeface="Arial" panose="020B0604020202020204" pitchFamily="34" charset="0"/>
                  <a:buChar char="•"/>
                </a:pPr>
                <a:r>
                  <a:rPr lang="en-US" sz="1800" dirty="0" smtClean="0">
                    <a:solidFill>
                      <a:srgbClr val="FFFF00"/>
                    </a:solidFill>
                  </a:rPr>
                  <a:t>The cross-section dependence from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18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𝑇</m:t>
                        </m:r>
                      </m:sub>
                      <m:sup/>
                    </m:sSubSup>
                  </m:oMath>
                </a14:m>
                <a:r>
                  <a:rPr lang="en-US" sz="1800" dirty="0">
                    <a:solidFill>
                      <a:srgbClr val="FFFF00"/>
                    </a:solidFill>
                  </a:rPr>
                  <a:t> </a:t>
                </a:r>
                <a:r>
                  <a:rPr lang="en-US" sz="1800" dirty="0" smtClean="0">
                    <a:solidFill>
                      <a:srgbClr val="FFFF00"/>
                    </a:solidFill>
                  </a:rPr>
                  <a:t>(the hadron </a:t>
                </a:r>
                <a:r>
                  <a:rPr lang="en-US" sz="1800" dirty="0" err="1" smtClean="0">
                    <a:solidFill>
                      <a:srgbClr val="FFFF00"/>
                    </a:solidFill>
                  </a:rPr>
                  <a:t>tranverse</a:t>
                </a:r>
                <a:r>
                  <a:rPr lang="en-US" sz="1800" dirty="0" smtClean="0">
                    <a:solidFill>
                      <a:srgbClr val="FFFF00"/>
                    </a:solidFill>
                  </a:rPr>
                  <a:t> momentum with respect to the virtual photon) results </a:t>
                </a:r>
                <a:r>
                  <a:rPr lang="en-US" sz="1800" dirty="0">
                    <a:solidFill>
                      <a:srgbClr val="FFFF00"/>
                    </a:solidFill>
                  </a:rPr>
                  <a:t>from:</a:t>
                </a:r>
              </a:p>
              <a:p>
                <a:pPr marL="1571562" lvl="1" indent="-238115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rgbClr val="FFFF00"/>
                    </a:solidFill>
                  </a:rPr>
                  <a:t>intrinsic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800" i="1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rgbClr val="FFFF00"/>
                    </a:solidFill>
                  </a:rPr>
                  <a:t> of the quarks</a:t>
                </a:r>
              </a:p>
              <a:p>
                <a:pPr marL="1571562" lvl="1" indent="-238115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1800" i="1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rgbClr val="FFFF00"/>
                    </a:solidFill>
                  </a:rPr>
                  <a:t> generated in the quark fragmentation </a:t>
                </a:r>
                <a:endParaRPr lang="en-US" sz="1800" dirty="0" smtClean="0">
                  <a:solidFill>
                    <a:srgbClr val="FFFF00"/>
                  </a:solidFill>
                </a:endParaRPr>
              </a:p>
              <a:p>
                <a:pPr marL="238115" indent="-238115">
                  <a:buFont typeface="Arial" panose="020B0604020202020204" pitchFamily="34" charset="0"/>
                  <a:buChar char="•"/>
                </a:pPr>
                <a:endParaRPr lang="en-US" sz="1800" dirty="0" smtClean="0">
                  <a:solidFill>
                    <a:srgbClr val="FFFF00"/>
                  </a:solidFill>
                </a:endParaRPr>
              </a:p>
              <a:p>
                <a:pPr marL="238115" indent="-238115">
                  <a:buFont typeface="Arial" panose="020B0604020202020204" pitchFamily="34" charset="0"/>
                  <a:buChar char="•"/>
                </a:pPr>
                <a:r>
                  <a:rPr lang="en-US" sz="1800" dirty="0" smtClean="0">
                    <a:solidFill>
                      <a:srgbClr val="FFFF00"/>
                    </a:solidFill>
                  </a:rPr>
                  <a:t>The </a:t>
                </a:r>
                <a:r>
                  <a:rPr lang="en-US" sz="1800" dirty="0">
                    <a:solidFill>
                      <a:srgbClr val="FFFF00"/>
                    </a:solidFill>
                  </a:rPr>
                  <a:t>azimuthal modulations in the </a:t>
                </a:r>
                <a:r>
                  <a:rPr lang="en-US" sz="1800" dirty="0" err="1">
                    <a:solidFill>
                      <a:srgbClr val="FFFF00"/>
                    </a:solidFill>
                  </a:rPr>
                  <a:t>unpolarized</a:t>
                </a:r>
                <a:r>
                  <a:rPr lang="en-US" sz="1800" dirty="0">
                    <a:solidFill>
                      <a:srgbClr val="FFFF00"/>
                    </a:solidFill>
                  </a:rPr>
                  <a:t> cross-sections comes from:</a:t>
                </a:r>
              </a:p>
              <a:p>
                <a:pPr marL="1568916" lvl="1" indent="-23547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rgbClr val="FFFF00"/>
                    </a:solidFill>
                  </a:rPr>
                  <a:t>Intrinsic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800" i="1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rgbClr val="FFFF00"/>
                    </a:solidFill>
                  </a:rPr>
                  <a:t> of the quarks</a:t>
                </a:r>
              </a:p>
              <a:p>
                <a:pPr marL="1568916" lvl="1" indent="-23547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rgbClr val="FFFF00"/>
                    </a:solidFill>
                  </a:rPr>
                  <a:t>The Boer-Mulders PDF </a:t>
                </a:r>
                <a:endParaRPr lang="en-GB" sz="18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5"/>
                <a:stretch>
                  <a:fillRect l="-16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5D95-EF96-4AC9-A3D3-4EE74A15CF11}" type="datetime1">
              <a:rPr lang="en-US" smtClean="0"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POETIC-8, MCEG Workshop — 22-23 March 2018, University of Regensburg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567A-F768-4C88-A627-18353962A46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11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6849</TotalTime>
  <Words>1187</Words>
  <Application>Microsoft Office PowerPoint</Application>
  <PresentationFormat>On-screen Show (16:10)</PresentationFormat>
  <Paragraphs>225</Paragraphs>
  <Slides>29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4" baseType="lpstr">
      <vt:lpstr>Arial</vt:lpstr>
      <vt:lpstr>Arial Black</vt:lpstr>
      <vt:lpstr>Bookman Old Style</vt:lpstr>
      <vt:lpstr>Calibri</vt:lpstr>
      <vt:lpstr>Cambria Math</vt:lpstr>
      <vt:lpstr>Franklin Gothic Book</vt:lpstr>
      <vt:lpstr>Georgia</vt:lpstr>
      <vt:lpstr>NimbusSanL-Regu</vt:lpstr>
      <vt:lpstr>Symbol</vt:lpstr>
      <vt:lpstr>Tahoma</vt:lpstr>
      <vt:lpstr>Times New Roman</vt:lpstr>
      <vt:lpstr>Trebuchet MS</vt:lpstr>
      <vt:lpstr>Wingdings 2</vt:lpstr>
      <vt:lpstr>Technic</vt:lpstr>
      <vt:lpstr>Equation</vt:lpstr>
      <vt:lpstr>Radiative corrections</vt:lpstr>
      <vt:lpstr>Radiative Events</vt:lpstr>
      <vt:lpstr>RADIATIVE CORRECTIONS</vt:lpstr>
      <vt:lpstr>RADIATIVE CORRECTIONS</vt:lpstr>
      <vt:lpstr>Codes for RC in ep-scattering</vt:lpstr>
      <vt:lpstr>AVAILABLE Monte Carlo CODES</vt:lpstr>
      <vt:lpstr>The problem for SIDIS</vt:lpstr>
      <vt:lpstr>Azimuthal asymmetries in SIDIS</vt:lpstr>
      <vt:lpstr>Unpolarized TMDs </vt:lpstr>
      <vt:lpstr>Measured cross-section</vt:lpstr>
      <vt:lpstr>RADGEN+LEPTO</vt:lpstr>
      <vt:lpstr>HERACLES + DJANGOH</vt:lpstr>
      <vt:lpstr>Inputs to RC Calculations</vt:lpstr>
      <vt:lpstr>Inputs for RC calculations</vt:lpstr>
      <vt:lpstr>X SECTIONS of RADGEN</vt:lpstr>
      <vt:lpstr>X SECTIONS of RADGEN</vt:lpstr>
      <vt:lpstr>Corrections for azimuthal asym.s: </vt:lpstr>
      <vt:lpstr>Some kinematic distribution for events with radiation  All shown at generator level</vt:lpstr>
      <vt:lpstr>Virtual photon D’s (Qtrue-Qm)</vt:lpstr>
      <vt:lpstr>Radiated Photon: Energy</vt:lpstr>
      <vt:lpstr>Radiated Photon: Azimuthal angle in GNS</vt:lpstr>
      <vt:lpstr>Projections:</vt:lpstr>
      <vt:lpstr>Interfacing with modern MCEG</vt:lpstr>
      <vt:lpstr>PYTHIA 6</vt:lpstr>
      <vt:lpstr>PYTHIA 8</vt:lpstr>
      <vt:lpstr>Use of MadGraph5?</vt:lpstr>
      <vt:lpstr>PowerPoint Presentation</vt:lpstr>
      <vt:lpstr>QED=4 is missing</vt:lpstr>
      <vt:lpstr>END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Board 13.05.08</dc:title>
  <dc:creator>bressan</dc:creator>
  <cp:lastModifiedBy>Andrea Bressan</cp:lastModifiedBy>
  <cp:revision>249</cp:revision>
  <dcterms:created xsi:type="dcterms:W3CDTF">2013-05-07T12:43:12Z</dcterms:created>
  <dcterms:modified xsi:type="dcterms:W3CDTF">2018-03-23T07:27:30Z</dcterms:modified>
</cp:coreProperties>
</file>