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</p:sldMasterIdLst>
  <p:notesMasterIdLst>
    <p:notesMasterId r:id="rId26"/>
  </p:notesMasterIdLst>
  <p:sldIdLst>
    <p:sldId id="256" r:id="rId3"/>
    <p:sldId id="331" r:id="rId4"/>
    <p:sldId id="319" r:id="rId5"/>
    <p:sldId id="257" r:id="rId6"/>
    <p:sldId id="320" r:id="rId7"/>
    <p:sldId id="321" r:id="rId8"/>
    <p:sldId id="323" r:id="rId9"/>
    <p:sldId id="268" r:id="rId10"/>
    <p:sldId id="325" r:id="rId11"/>
    <p:sldId id="259" r:id="rId12"/>
    <p:sldId id="324" r:id="rId13"/>
    <p:sldId id="307" r:id="rId14"/>
    <p:sldId id="260" r:id="rId15"/>
    <p:sldId id="272" r:id="rId16"/>
    <p:sldId id="304" r:id="rId17"/>
    <p:sldId id="311" r:id="rId18"/>
    <p:sldId id="261" r:id="rId19"/>
    <p:sldId id="269" r:id="rId20"/>
    <p:sldId id="326" r:id="rId21"/>
    <p:sldId id="327" r:id="rId22"/>
    <p:sldId id="328" r:id="rId23"/>
    <p:sldId id="329" r:id="rId24"/>
    <p:sldId id="271" r:id="rId2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6" autoAdjust="0"/>
    <p:restoredTop sz="94660"/>
  </p:normalViewPr>
  <p:slideViewPr>
    <p:cSldViewPr snapToGrid="0">
      <p:cViewPr varScale="1">
        <p:scale>
          <a:sx n="59" d="100"/>
          <a:sy n="59" d="100"/>
        </p:scale>
        <p:origin x="69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86C420-15CA-45C3-8F0B-D3B153E8EBE1}" type="datetimeFigureOut">
              <a:rPr kumimoji="1" lang="ja-JP" altLang="en-US" smtClean="0"/>
              <a:t>2018/3/19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C51A80-18F0-4ECB-A86B-BE3C44EFFF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7815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2EEF6C-04E7-480B-BC30-FBC57DB460B3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0543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6474E-7410-4B30-B789-C9A03C539B62}" type="datetimeFigureOut">
              <a:rPr kumimoji="1" lang="ja-JP" altLang="en-US" smtClean="0"/>
              <a:t>2018/3/19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24C50-D267-46F8-9C49-D8A0E52C68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5933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6474E-7410-4B30-B789-C9A03C539B62}" type="datetimeFigureOut">
              <a:rPr kumimoji="1" lang="ja-JP" altLang="en-US" smtClean="0"/>
              <a:t>2018/3/19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24C50-D267-46F8-9C49-D8A0E52C68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1169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6474E-7410-4B30-B789-C9A03C539B62}" type="datetimeFigureOut">
              <a:rPr kumimoji="1" lang="ja-JP" altLang="en-US" smtClean="0"/>
              <a:t>2018/3/19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24C50-D267-46F8-9C49-D8A0E52C68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656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6474E-7410-4B30-B789-C9A03C539B62}" type="datetimeFigureOut">
              <a:rPr kumimoji="1" lang="ja-JP" altLang="en-US" smtClean="0"/>
              <a:t>2018/3/19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24C50-D267-46F8-9C49-D8A0E52C68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4808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6474E-7410-4B30-B789-C9A03C539B62}" type="datetimeFigureOut">
              <a:rPr kumimoji="1" lang="ja-JP" altLang="en-US" smtClean="0"/>
              <a:t>2018/3/19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24C50-D267-46F8-9C49-D8A0E52C68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940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6474E-7410-4B30-B789-C9A03C539B62}" type="datetimeFigureOut">
              <a:rPr kumimoji="1" lang="ja-JP" altLang="en-US" smtClean="0"/>
              <a:t>2018/3/19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24C50-D267-46F8-9C49-D8A0E52C68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2669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6474E-7410-4B30-B789-C9A03C539B62}" type="datetimeFigureOut">
              <a:rPr kumimoji="1" lang="ja-JP" altLang="en-US" smtClean="0"/>
              <a:t>2018/3/19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24C50-D267-46F8-9C49-D8A0E52C68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9508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6474E-7410-4B30-B789-C9A03C539B62}" type="datetimeFigureOut">
              <a:rPr kumimoji="1" lang="ja-JP" altLang="en-US" smtClean="0"/>
              <a:t>2018/3/19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24C50-D267-46F8-9C49-D8A0E52C68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522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6474E-7410-4B30-B789-C9A03C539B62}" type="datetimeFigureOut">
              <a:rPr kumimoji="1" lang="ja-JP" altLang="en-US" smtClean="0"/>
              <a:t>2018/3/19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24C50-D267-46F8-9C49-D8A0E52C68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0580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6474E-7410-4B30-B789-C9A03C539B62}" type="datetimeFigureOut">
              <a:rPr kumimoji="1" lang="ja-JP" altLang="en-US" smtClean="0"/>
              <a:t>2018/3/19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24C50-D267-46F8-9C49-D8A0E52C68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7484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6474E-7410-4B30-B789-C9A03C539B62}" type="datetimeFigureOut">
              <a:rPr kumimoji="1" lang="ja-JP" altLang="en-US" smtClean="0"/>
              <a:t>2018/3/19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24C50-D267-46F8-9C49-D8A0E52C68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3287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6474E-7410-4B30-B789-C9A03C539B62}" type="datetimeFigureOut">
              <a:rPr kumimoji="1" lang="ja-JP" altLang="en-US" smtClean="0"/>
              <a:t>2018/3/19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624C50-D267-46F8-9C49-D8A0E52C68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7960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3.emf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7" Type="http://schemas.openxmlformats.org/officeDocument/2006/relationships/image" Target="../media/image39.png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emf"/><Relationship Id="rId4" Type="http://schemas.openxmlformats.org/officeDocument/2006/relationships/image" Target="../media/image36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emf"/><Relationship Id="rId3" Type="http://schemas.openxmlformats.org/officeDocument/2006/relationships/image" Target="../media/image28.emf"/><Relationship Id="rId7" Type="http://schemas.openxmlformats.org/officeDocument/2006/relationships/image" Target="../media/image43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emf"/><Relationship Id="rId5" Type="http://schemas.openxmlformats.org/officeDocument/2006/relationships/image" Target="../media/image41.emf"/><Relationship Id="rId10" Type="http://schemas.openxmlformats.org/officeDocument/2006/relationships/image" Target="../media/image46.emf"/><Relationship Id="rId4" Type="http://schemas.openxmlformats.org/officeDocument/2006/relationships/image" Target="../media/image40.emf"/><Relationship Id="rId9" Type="http://schemas.openxmlformats.org/officeDocument/2006/relationships/image" Target="../media/image45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2.emf"/><Relationship Id="rId7" Type="http://schemas.openxmlformats.org/officeDocument/2006/relationships/image" Target="../media/image55.png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hyperlink" Target="https://texclip.marutank.net/#s=%5Cnewcommand%7B%5Cnn%7D%7B%5Cnonumber%20%5C%5C%7D%0A%5Cbegin%7Beqnarray*%7D%0AW_0%0A%5Cend%7Beqnarray*%7D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1.png"/><Relationship Id="rId7" Type="http://schemas.openxmlformats.org/officeDocument/2006/relationships/image" Target="../media/image65.emf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8.emf"/><Relationship Id="rId7" Type="http://schemas.openxmlformats.org/officeDocument/2006/relationships/image" Target="../media/image71.png"/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0.png"/><Relationship Id="rId5" Type="http://schemas.openxmlformats.org/officeDocument/2006/relationships/image" Target="../media/image70.png"/><Relationship Id="rId10" Type="http://schemas.openxmlformats.org/officeDocument/2006/relationships/image" Target="../media/image74.png"/><Relationship Id="rId4" Type="http://schemas.openxmlformats.org/officeDocument/2006/relationships/image" Target="../media/image69.emf"/><Relationship Id="rId9" Type="http://schemas.openxmlformats.org/officeDocument/2006/relationships/image" Target="../media/image7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71.png"/><Relationship Id="rId7" Type="http://schemas.openxmlformats.org/officeDocument/2006/relationships/image" Target="../media/image77.png"/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hyperlink" Target="https://texclip.marutank.net/#s=%5Cnewcommand%7B%5Cnn%7D%7B%5Cnonumber%20%5C%5C%7D%0A%5Cbegin%7Beqnarray*%7D%0A%5Cgamma%0A%5Cend%7Beqnarray*%7D" TargetMode="External"/><Relationship Id="rId9" Type="http://schemas.openxmlformats.org/officeDocument/2006/relationships/image" Target="../media/image7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image" Target="../media/image25.emf"/><Relationship Id="rId7" Type="http://schemas.openxmlformats.org/officeDocument/2006/relationships/image" Target="../media/image29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emf"/><Relationship Id="rId5" Type="http://schemas.openxmlformats.org/officeDocument/2006/relationships/image" Target="../media/image27.emf"/><Relationship Id="rId4" Type="http://schemas.openxmlformats.org/officeDocument/2006/relationships/image" Target="../media/image26.emf"/><Relationship Id="rId9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-139605" y="1631721"/>
            <a:ext cx="9384196" cy="2252870"/>
          </a:xfrm>
        </p:spPr>
        <p:txBody>
          <a:bodyPr>
            <a:normAutofit/>
          </a:bodyPr>
          <a:lstStyle/>
          <a:p>
            <a:r>
              <a:rPr kumimoji="1" lang="en-US" altLang="ja-JP" sz="3600" dirty="0"/>
              <a:t>Wigner</a:t>
            </a:r>
            <a:r>
              <a:rPr lang="en-US" altLang="ja-JP" sz="3600" dirty="0"/>
              <a:t>,</a:t>
            </a:r>
            <a:r>
              <a:rPr kumimoji="1" lang="en-US" altLang="ja-JP" sz="3600" dirty="0"/>
              <a:t> </a:t>
            </a:r>
            <a:r>
              <a:rPr kumimoji="1" lang="en-US" altLang="ja-JP" sz="3600" dirty="0" err="1"/>
              <a:t>Husimi</a:t>
            </a:r>
            <a:r>
              <a:rPr kumimoji="1" lang="en-US" altLang="ja-JP" sz="3600" dirty="0"/>
              <a:t>, and GTMD distributions </a:t>
            </a:r>
            <a:br>
              <a:rPr kumimoji="1" lang="en-US" altLang="ja-JP" sz="3600" dirty="0"/>
            </a:br>
            <a:r>
              <a:rPr kumimoji="1" lang="en-US" altLang="ja-JP" sz="3600" dirty="0"/>
              <a:t>for nucleon tomography</a:t>
            </a:r>
            <a:br>
              <a:rPr kumimoji="1" lang="en-US" altLang="ja-JP" sz="3600" dirty="0"/>
            </a:br>
            <a:r>
              <a:rPr kumimoji="1" lang="en-US" altLang="ja-JP" sz="3600" dirty="0"/>
              <a:t> </a:t>
            </a:r>
            <a:endParaRPr kumimoji="1" lang="ja-JP" altLang="en-US" sz="36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23493" y="3983866"/>
            <a:ext cx="6858000" cy="1655762"/>
          </a:xfrm>
        </p:spPr>
        <p:txBody>
          <a:bodyPr>
            <a:normAutofit/>
          </a:bodyPr>
          <a:lstStyle/>
          <a:p>
            <a:r>
              <a:rPr lang="en-US" altLang="ja-JP" sz="3200" dirty="0"/>
              <a:t>Yoshitaka</a:t>
            </a:r>
            <a:r>
              <a:rPr lang="ja-JP" altLang="en-US" sz="3200" dirty="0"/>
              <a:t> </a:t>
            </a:r>
            <a:r>
              <a:rPr lang="en-US" altLang="ja-JP" sz="3200" dirty="0"/>
              <a:t>Hatta</a:t>
            </a:r>
            <a:endParaRPr kumimoji="1" lang="en-US" altLang="ja-JP" sz="3200" dirty="0"/>
          </a:p>
          <a:p>
            <a:r>
              <a:rPr kumimoji="1" lang="en-US" altLang="ja-JP" sz="2800" dirty="0"/>
              <a:t>(</a:t>
            </a:r>
            <a:r>
              <a:rPr lang="en-US" altLang="ja-JP" sz="2800" dirty="0"/>
              <a:t>Yukawa</a:t>
            </a:r>
            <a:r>
              <a:rPr lang="ja-JP" altLang="en-US" sz="2800" dirty="0"/>
              <a:t> </a:t>
            </a:r>
            <a:r>
              <a:rPr lang="en-US" altLang="ja-JP" sz="2800" dirty="0"/>
              <a:t>institute,</a:t>
            </a:r>
            <a:r>
              <a:rPr lang="ja-JP" altLang="en-US" sz="2800" dirty="0"/>
              <a:t> </a:t>
            </a:r>
            <a:r>
              <a:rPr lang="en-US" altLang="ja-JP" sz="2800" dirty="0"/>
              <a:t>Kyoto</a:t>
            </a:r>
            <a:r>
              <a:rPr lang="ja-JP" altLang="en-US" sz="2800" dirty="0"/>
              <a:t> </a:t>
            </a:r>
            <a:r>
              <a:rPr lang="en-US" altLang="ja-JP" sz="2800" dirty="0"/>
              <a:t>U.)</a:t>
            </a:r>
            <a:endParaRPr kumimoji="1" lang="en-US" altLang="ja-JP" sz="2800" dirty="0"/>
          </a:p>
        </p:txBody>
      </p:sp>
    </p:spTree>
    <p:extLst>
      <p:ext uri="{BB962C8B-B14F-4D97-AF65-F5344CB8AC3E}">
        <p14:creationId xmlns:p14="http://schemas.microsoft.com/office/powerpoint/2010/main" val="21633915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-114301"/>
            <a:ext cx="7886700" cy="1325563"/>
          </a:xfrm>
        </p:spPr>
        <p:txBody>
          <a:bodyPr>
            <a:normAutofit/>
          </a:bodyPr>
          <a:lstStyle/>
          <a:p>
            <a:r>
              <a:rPr lang="en-US" altLang="ja-JP" sz="3200" dirty="0">
                <a:ea typeface="ＭＳ Ｐゴシック" panose="020B0600070205080204" pitchFamily="50" charset="-128"/>
              </a:rPr>
              <a:t>Wigner distribution: Is it measurable?</a:t>
            </a:r>
          </a:p>
        </p:txBody>
      </p:sp>
      <p:graphicFrame>
        <p:nvGraphicFramePr>
          <p:cNvPr id="55194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4140091"/>
              </p:ext>
            </p:extLst>
          </p:nvPr>
        </p:nvGraphicFramePr>
        <p:xfrm>
          <a:off x="176293" y="1692922"/>
          <a:ext cx="8534400" cy="204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9" name="Bitmap Image" r:id="rId3" imgW="9380952" imgH="2247619" progId="Paint.Picture">
                  <p:embed/>
                </p:oleObj>
              </mc:Choice>
              <mc:Fallback>
                <p:oleObj name="Bitmap Image" r:id="rId3" imgW="9380952" imgH="2247619" progId="Paint.Picture">
                  <p:embed/>
                  <p:pic>
                    <p:nvPicPr>
                      <p:cNvPr id="55194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293" y="1692922"/>
                        <a:ext cx="8534400" cy="204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図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19413" y="3895810"/>
            <a:ext cx="3505174" cy="2889244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180975" y="1073069"/>
            <a:ext cx="31726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rgbClr val="FF0000"/>
                </a:solidFill>
              </a:rPr>
              <a:t>In quantum optics, yes!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279326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6194" y="-274960"/>
            <a:ext cx="7886700" cy="1325563"/>
          </a:xfrm>
        </p:spPr>
        <p:txBody>
          <a:bodyPr>
            <a:normAutofit/>
          </a:bodyPr>
          <a:lstStyle/>
          <a:p>
            <a:r>
              <a:rPr kumimoji="1" lang="en-US" altLang="ja-JP" sz="3600" dirty="0"/>
              <a:t>Homodyne </a:t>
            </a:r>
            <a:r>
              <a:rPr kumimoji="1" lang="en-US" altLang="ja-JP" sz="3200" dirty="0"/>
              <a:t>Detection</a:t>
            </a:r>
            <a:endParaRPr kumimoji="1" lang="ja-JP" altLang="en-US" sz="36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194" y="1959605"/>
            <a:ext cx="3110962" cy="2569995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684006" y="4390408"/>
            <a:ext cx="2669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(coherent state, phase     )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906329" y="2441057"/>
            <a:ext cx="4809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Difference in photon counts at detectors C,D</a:t>
            </a:r>
            <a:endParaRPr kumimoji="1" lang="ja-JP" altLang="en-US" sz="20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352689" y="3707812"/>
            <a:ext cx="363003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Reconstruct Wigner                via </a:t>
            </a:r>
          </a:p>
          <a:p>
            <a:r>
              <a:rPr lang="en-US" altLang="ja-JP" sz="2000" dirty="0"/>
              <a:t>the </a:t>
            </a:r>
            <a:r>
              <a:rPr lang="en-US" altLang="ja-JP" sz="2000" dirty="0">
                <a:solidFill>
                  <a:srgbClr val="FF0000"/>
                </a:solidFill>
              </a:rPr>
              <a:t>inverse Radon transform  </a:t>
            </a:r>
          </a:p>
          <a:p>
            <a:r>
              <a:rPr lang="en-US" altLang="ja-JP" sz="2000" dirty="0"/>
              <a:t>     cf. computed tomography (CT)</a:t>
            </a:r>
            <a:endParaRPr kumimoji="1" lang="ja-JP" altLang="en-US" sz="2000" dirty="0"/>
          </a:p>
        </p:txBody>
      </p:sp>
      <p:pic>
        <p:nvPicPr>
          <p:cNvPr id="14" name="図 13" descr="%pptTeX&#10;\begin{document}&#10;\begin{eqnarray*}&#10;W(x,p)&#10;\end{eqnarray*}&#10;\end{document}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7277" y="3826260"/>
            <a:ext cx="712414" cy="222246"/>
          </a:xfrm>
          <a:prstGeom prst="rect">
            <a:avLst/>
          </a:prstGeom>
        </p:spPr>
      </p:pic>
      <p:pic>
        <p:nvPicPr>
          <p:cNvPr id="8" name="図 7" descr="%pptTeX&#10;\begin{document}&#10;\begin{eqnarray*}&#10;\phi&#10;\end{eqnarray*}&#10;\end{document}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6174" y="4436854"/>
            <a:ext cx="154812" cy="265398"/>
          </a:xfrm>
          <a:prstGeom prst="rect">
            <a:avLst/>
          </a:prstGeom>
        </p:spPr>
      </p:pic>
      <p:pic>
        <p:nvPicPr>
          <p:cNvPr id="9" name="図 8" descr="%pptTeX&#10;\begin{document}&#10;\begin{eqnarray*}&#10;\propto P(x_\phi)&#10;\end{eqnarray*}&#10;\end{document}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7045" y="3000261"/>
            <a:ext cx="1047742" cy="308248"/>
          </a:xfrm>
          <a:prstGeom prst="rect">
            <a:avLst/>
          </a:prstGeom>
        </p:spPr>
      </p:pic>
      <p:pic>
        <p:nvPicPr>
          <p:cNvPr id="10" name="TexTeXPicture" descr="&lt;?xml version=&quot;1.0&quot; encoding=&quot;utf-16&quot;?&gt;&#10;&lt;TeXTeX&gt;&#10;  &lt;preamble&gt;\documentclass{jarticle}&#10;\usepackage{amsmath}&#10;\usepackage{color}&#10;\pagestyle{empty}&lt;/preamble&gt;&#10;  &lt;body&gt;\begin{align*} &#10;\color{blue}\int dx W(x,p) = P(p),  \qquad&#10;\int dp W(x,p)=P(x)&#10;\end{align*}&lt;/body&gt;&#10;  &lt;fcolor&gt;FF000000&lt;/fcolor&gt;&#10;  &lt;bcolor&gt;FFFFFFFF&lt;/bcolor&gt;&#10;  &lt;transparent&gt;True&lt;/transparent&gt;&#10;  &lt;resolution&gt;1800&lt;/resolution&gt;&#10;  &lt;imageh&gt;553&lt;/imageh&gt;&#10;  &lt;imagew&gt;5071&lt;/imagew&gt;&#10;  &lt;scale&gt;50&lt;/scale&gt;&#10;  &lt;cursor&gt;54&lt;/cursor&gt;&#10;&lt;/TeXTeX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6174" y="1431748"/>
            <a:ext cx="4878916" cy="532053"/>
          </a:xfrm>
          <a:prstGeom prst="rect">
            <a:avLst/>
          </a:prstGeom>
        </p:spPr>
      </p:pic>
      <p:pic>
        <p:nvPicPr>
          <p:cNvPr id="11" name="TexTeXPicture" descr="&lt;?xml version=&quot;1.0&quot; encoding=&quot;utf-16&quot;?&gt;&#10;&lt;TeXTeX&gt;&#10;  &lt;preamble&gt;\documentclass{jarticle}&#10;\usepackage{amsmath}&#10;\usepackage{color}&#10;\pagestyle{empty}&lt;/preamble&gt;&#10;  &lt;body&gt;\begin{align*} &#10;x_\phi=x\cos \phi + p\sin \phi&#10;\end{align*}&lt;/body&gt;&#10;  &lt;fcolor&gt;FF000000&lt;/fcolor&gt;&#10;  &lt;bcolor&gt;FFFFFFFF&lt;/bcolor&gt;&#10;  &lt;transparent&gt;True&lt;/transparent&gt;&#10;  &lt;resolution&gt;1800&lt;/resolution&gt;&#10;  &lt;imageh&gt;246&lt;/imageh&gt;&#10;  &lt;imagew&gt;2268&lt;/imagew&gt;&#10;  &lt;scale&gt;50&lt;/scale&gt;&#10;  &lt;cursor&gt;46&lt;/cursor&gt;&#10;&lt;/TeXTeX&gt;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9373" y="3020033"/>
            <a:ext cx="2400300" cy="260350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86501" y="994317"/>
            <a:ext cx="4449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Projection of Wigner : probability distribution</a:t>
            </a:r>
            <a:endParaRPr kumimoji="1" lang="ja-JP" altLang="en-US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7D482BE-D2B0-48D5-9DDE-63FC31898347}"/>
              </a:ext>
            </a:extLst>
          </p:cNvPr>
          <p:cNvSpPr txBox="1"/>
          <p:nvPr/>
        </p:nvSpPr>
        <p:spPr>
          <a:xfrm>
            <a:off x="477718" y="5911621"/>
            <a:ext cx="77499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Higher-dimensional distribution </a:t>
            </a:r>
            <a:r>
              <a:rPr lang="en-US" altLang="ja-JP" sz="2000" dirty="0">
                <a:sym typeface="Wingdings" panose="05000000000000000000" pitchFamily="2" charset="2"/>
              </a:rPr>
              <a:t> More exclusive process. </a:t>
            </a:r>
          </a:p>
          <a:p>
            <a:r>
              <a:rPr lang="en-US" altLang="ja-JP" sz="2000" dirty="0">
                <a:sym typeface="Wingdings" panose="05000000000000000000" pitchFamily="2" charset="2"/>
              </a:rPr>
              <a:t>Tag at least three particles in the final state (e.g., </a:t>
            </a:r>
            <a:r>
              <a:rPr lang="en-US" altLang="ja-JP" sz="2000" dirty="0" err="1">
                <a:sym typeface="Wingdings" panose="05000000000000000000" pitchFamily="2" charset="2"/>
              </a:rPr>
              <a:t>dijet</a:t>
            </a:r>
            <a:r>
              <a:rPr lang="en-US" altLang="ja-JP" sz="2000" dirty="0">
                <a:sym typeface="Wingdings" panose="05000000000000000000" pitchFamily="2" charset="2"/>
              </a:rPr>
              <a:t> + recoiling proton)</a:t>
            </a:r>
            <a:endParaRPr lang="en-US" altLang="ja-JP" sz="2000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FEEE044-CF06-42B9-86F8-85FF36273B83}"/>
              </a:ext>
            </a:extLst>
          </p:cNvPr>
          <p:cNvSpPr txBox="1"/>
          <p:nvPr/>
        </p:nvSpPr>
        <p:spPr>
          <a:xfrm>
            <a:off x="176293" y="5340463"/>
            <a:ext cx="31773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/>
              <a:t>What about in QCD?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5291400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6938" y="4923"/>
            <a:ext cx="5848359" cy="982337"/>
          </a:xfrm>
        </p:spPr>
        <p:txBody>
          <a:bodyPr>
            <a:normAutofit/>
          </a:bodyPr>
          <a:lstStyle/>
          <a:p>
            <a:r>
              <a:rPr kumimoji="1" lang="en-US" altLang="ja-JP" sz="3200" dirty="0"/>
              <a:t>Gluon Wigner distribution</a:t>
            </a:r>
            <a:endParaRPr kumimoji="1" lang="ja-JP" altLang="en-US" sz="3200" dirty="0"/>
          </a:p>
        </p:txBody>
      </p:sp>
      <p:grpSp>
        <p:nvGrpSpPr>
          <p:cNvPr id="26" name="グループ化 25"/>
          <p:cNvGrpSpPr/>
          <p:nvPr/>
        </p:nvGrpSpPr>
        <p:grpSpPr>
          <a:xfrm>
            <a:off x="985667" y="3500601"/>
            <a:ext cx="1287545" cy="1599630"/>
            <a:chOff x="6056437" y="3995732"/>
            <a:chExt cx="1416300" cy="1759593"/>
          </a:xfrm>
        </p:grpSpPr>
        <p:cxnSp>
          <p:nvCxnSpPr>
            <p:cNvPr id="27" name="直線コネクタ 26"/>
            <p:cNvCxnSpPr/>
            <p:nvPr/>
          </p:nvCxnSpPr>
          <p:spPr>
            <a:xfrm flipH="1" flipV="1">
              <a:off x="6444664" y="3997224"/>
              <a:ext cx="1028073" cy="1008112"/>
            </a:xfrm>
            <a:prstGeom prst="line">
              <a:avLst/>
            </a:prstGeom>
            <a:ln w="38100">
              <a:solidFill>
                <a:srgbClr val="C0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矢印コネクタ 27"/>
            <p:cNvCxnSpPr/>
            <p:nvPr/>
          </p:nvCxnSpPr>
          <p:spPr>
            <a:xfrm>
              <a:off x="6056437" y="4356902"/>
              <a:ext cx="1404156" cy="1398423"/>
            </a:xfrm>
            <a:prstGeom prst="straightConnector1">
              <a:avLst/>
            </a:prstGeom>
            <a:ln w="28575">
              <a:solidFill>
                <a:srgbClr val="C0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/>
            <p:cNvCxnSpPr/>
            <p:nvPr/>
          </p:nvCxnSpPr>
          <p:spPr>
            <a:xfrm>
              <a:off x="6343744" y="4077072"/>
              <a:ext cx="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/>
            <p:cNvCxnSpPr/>
            <p:nvPr/>
          </p:nvCxnSpPr>
          <p:spPr>
            <a:xfrm flipV="1">
              <a:off x="6070547" y="3995732"/>
              <a:ext cx="376049" cy="378705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グループ化 16"/>
          <p:cNvGrpSpPr/>
          <p:nvPr/>
        </p:nvGrpSpPr>
        <p:grpSpPr>
          <a:xfrm>
            <a:off x="575771" y="3238213"/>
            <a:ext cx="3248669" cy="2673427"/>
            <a:chOff x="624758" y="2536080"/>
            <a:chExt cx="3248669" cy="2673427"/>
          </a:xfrm>
        </p:grpSpPr>
        <p:cxnSp>
          <p:nvCxnSpPr>
            <p:cNvPr id="22" name="直線矢印コネクタ 21"/>
            <p:cNvCxnSpPr/>
            <p:nvPr/>
          </p:nvCxnSpPr>
          <p:spPr>
            <a:xfrm flipH="1" flipV="1">
              <a:off x="965788" y="2787420"/>
              <a:ext cx="2553011" cy="242208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矢印コネクタ 22"/>
            <p:cNvCxnSpPr/>
            <p:nvPr/>
          </p:nvCxnSpPr>
          <p:spPr>
            <a:xfrm flipV="1">
              <a:off x="958002" y="2787420"/>
              <a:ext cx="2553011" cy="242208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円/楕円 23"/>
            <p:cNvSpPr/>
            <p:nvPr/>
          </p:nvSpPr>
          <p:spPr>
            <a:xfrm>
              <a:off x="2237233" y="4315867"/>
              <a:ext cx="149512" cy="16446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円/楕円 24"/>
            <p:cNvSpPr/>
            <p:nvPr/>
          </p:nvSpPr>
          <p:spPr>
            <a:xfrm>
              <a:off x="2242729" y="3648318"/>
              <a:ext cx="149512" cy="16446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pic>
          <p:nvPicPr>
            <p:cNvPr id="34" name="図 33" descr="%pptTeX&#10;\begin{document}&#10;\begin{eqnarray*}&#10;x^+&#10;\end{eqnarray*}&#10;\end{document}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47216" y="2536080"/>
              <a:ext cx="326211" cy="252958"/>
            </a:xfrm>
            <a:prstGeom prst="rect">
              <a:avLst/>
            </a:prstGeom>
          </p:spPr>
        </p:pic>
        <p:pic>
          <p:nvPicPr>
            <p:cNvPr id="35" name="図 34" descr="%pptTeX&#10;\begin{document}&#10;\begin{eqnarray*}&#10;x^-&#10;\end{eqnarray*}&#10;\end{document}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4758" y="2608210"/>
              <a:ext cx="292785" cy="165874"/>
            </a:xfrm>
            <a:prstGeom prst="rect">
              <a:avLst/>
            </a:prstGeom>
          </p:spPr>
        </p:pic>
        <p:pic>
          <p:nvPicPr>
            <p:cNvPr id="38" name="図 37" descr="%pptTeX&#10;\begin{document}&#10;\begin{eqnarray*}&#10;z/2&#10;\end{eqnarray*}&#10;\end{document}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2662" y="3261599"/>
              <a:ext cx="379491" cy="268917"/>
            </a:xfrm>
            <a:prstGeom prst="rect">
              <a:avLst/>
            </a:prstGeom>
          </p:spPr>
        </p:pic>
        <p:pic>
          <p:nvPicPr>
            <p:cNvPr id="39" name="図 38" descr="%pptTeX&#10;\begin{document}&#10;\begin{eqnarray*}&#10;-z/2&#10;\end{eqnarray*}&#10;\end{document}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77537" y="4617165"/>
              <a:ext cx="634452" cy="295809"/>
            </a:xfrm>
            <a:prstGeom prst="rect">
              <a:avLst/>
            </a:prstGeom>
          </p:spPr>
        </p:pic>
      </p:grpSp>
      <p:grpSp>
        <p:nvGrpSpPr>
          <p:cNvPr id="40" name="グループ化 39"/>
          <p:cNvGrpSpPr/>
          <p:nvPr/>
        </p:nvGrpSpPr>
        <p:grpSpPr>
          <a:xfrm rot="10800000">
            <a:off x="2276645" y="4413462"/>
            <a:ext cx="1287545" cy="1599630"/>
            <a:chOff x="6056437" y="3995732"/>
            <a:chExt cx="1416300" cy="1759593"/>
          </a:xfrm>
        </p:grpSpPr>
        <p:cxnSp>
          <p:nvCxnSpPr>
            <p:cNvPr id="41" name="直線コネクタ 40"/>
            <p:cNvCxnSpPr/>
            <p:nvPr/>
          </p:nvCxnSpPr>
          <p:spPr>
            <a:xfrm flipH="1" flipV="1">
              <a:off x="6444664" y="3997224"/>
              <a:ext cx="1028073" cy="1008112"/>
            </a:xfrm>
            <a:prstGeom prst="line">
              <a:avLst/>
            </a:prstGeom>
            <a:ln w="38100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矢印コネクタ 41"/>
            <p:cNvCxnSpPr/>
            <p:nvPr/>
          </p:nvCxnSpPr>
          <p:spPr>
            <a:xfrm>
              <a:off x="6056437" y="4356902"/>
              <a:ext cx="1404156" cy="1398423"/>
            </a:xfrm>
            <a:prstGeom prst="straightConnector1">
              <a:avLst/>
            </a:prstGeom>
            <a:ln w="28575">
              <a:solidFill>
                <a:srgbClr val="0070C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コネクタ 42"/>
            <p:cNvCxnSpPr/>
            <p:nvPr/>
          </p:nvCxnSpPr>
          <p:spPr>
            <a:xfrm>
              <a:off x="6343744" y="4077072"/>
              <a:ext cx="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コネクタ 43"/>
            <p:cNvCxnSpPr/>
            <p:nvPr/>
          </p:nvCxnSpPr>
          <p:spPr>
            <a:xfrm flipV="1">
              <a:off x="6070547" y="3995732"/>
              <a:ext cx="376049" cy="378705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図 3" descr="%pptTeX&#10;\begin{document}&#10;\begin{eqnarray*}&#10;&amp;&amp;xW(x,\vec{k}_\perp,\vec{b}_\perp) \\&amp;&amp;=\int \frac{d^2\Delta_\perp}{(2\pi)^2} e^{i\vec{b}_\perp \cdot \vec{\Delta}_\perp}&#10;\int \frac{dz^-d^2z_\perp}{16\pi^3}e^{ixP^+z^- -i\vec{k}_\perp\cdot \vec{z}_\perp}\langle P-\Delta/2|F^{+i}(-z/2) F^+_{\ i}(z/2)|P+\Delta/2\rangle&#10;\end{eqnarray*}&#10;\end{document}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06" y="1265253"/>
            <a:ext cx="8510330" cy="919885"/>
          </a:xfrm>
          <a:prstGeom prst="rect">
            <a:avLst/>
          </a:prstGeom>
        </p:spPr>
      </p:pic>
      <p:pic>
        <p:nvPicPr>
          <p:cNvPr id="5" name="図 4" descr="%pptTeX&#10;\begin{document}&#10;\begin{eqnarray*}&#10;U^{[+]}&#10;\end{eqnarray*}&#10;\end{document}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449" y="4276829"/>
            <a:ext cx="548891" cy="311705"/>
          </a:xfrm>
          <a:prstGeom prst="rect">
            <a:avLst/>
          </a:prstGeom>
        </p:spPr>
      </p:pic>
      <p:pic>
        <p:nvPicPr>
          <p:cNvPr id="6" name="図 5" descr="%pptTeX&#10;\begin{document}&#10;\begin{eqnarray*}&#10;U^{[-]}&#10;\end{eqnarray*}&#10;\end{document}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258" y="4706233"/>
            <a:ext cx="607125" cy="342876"/>
          </a:xfrm>
          <a:prstGeom prst="rect">
            <a:avLst/>
          </a:prstGeom>
        </p:spPr>
      </p:pic>
      <p:grpSp>
        <p:nvGrpSpPr>
          <p:cNvPr id="14" name="グループ化 13"/>
          <p:cNvGrpSpPr/>
          <p:nvPr/>
        </p:nvGrpSpPr>
        <p:grpSpPr>
          <a:xfrm>
            <a:off x="4741257" y="3921713"/>
            <a:ext cx="4097378" cy="1989927"/>
            <a:chOff x="4790244" y="3219580"/>
            <a:chExt cx="4097378" cy="1989927"/>
          </a:xfrm>
        </p:grpSpPr>
        <p:sp>
          <p:nvSpPr>
            <p:cNvPr id="10" name="テキスト ボックス 9"/>
            <p:cNvSpPr txBox="1"/>
            <p:nvPr/>
          </p:nvSpPr>
          <p:spPr>
            <a:xfrm>
              <a:off x="4790244" y="3219580"/>
              <a:ext cx="3847400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solidFill>
                    <a:srgbClr val="FF0000"/>
                  </a:solidFill>
                </a:rPr>
                <a:t>Dipole distribution</a:t>
              </a:r>
            </a:p>
            <a:p>
              <a:endParaRPr lang="en-US" altLang="ja-JP" dirty="0">
                <a:solidFill>
                  <a:srgbClr val="FF0000"/>
                </a:solidFill>
              </a:endParaRPr>
            </a:p>
            <a:p>
              <a:endParaRPr kumimoji="1" lang="en-US" altLang="ja-JP" dirty="0">
                <a:solidFill>
                  <a:srgbClr val="FF0000"/>
                </a:solidFill>
              </a:endParaRPr>
            </a:p>
            <a:p>
              <a:endParaRPr kumimoji="1" lang="en-US" altLang="ja-JP" dirty="0">
                <a:solidFill>
                  <a:srgbClr val="FF0000"/>
                </a:solidFill>
              </a:endParaRPr>
            </a:p>
            <a:p>
              <a:r>
                <a:rPr lang="en-US" altLang="ja-JP" dirty="0" err="1">
                  <a:solidFill>
                    <a:srgbClr val="FF0000"/>
                  </a:solidFill>
                </a:rPr>
                <a:t>Weizsacker</a:t>
              </a:r>
              <a:r>
                <a:rPr lang="en-US" altLang="ja-JP" dirty="0">
                  <a:solidFill>
                    <a:srgbClr val="FF0000"/>
                  </a:solidFill>
                </a:rPr>
                <a:t>-Williams (WW) distribution</a:t>
              </a:r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  <p:pic>
          <p:nvPicPr>
            <p:cNvPr id="8" name="図 7" descr="%pptTeX&#10;\begin{document}&#10;\begin{eqnarray*}&#10;{\rm Tr} [F(-z/2)U^{[+]}F(z/2)U^{[-]}]&#10;\end{eqnarray*}&#10;\end{document}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2637" y="3745360"/>
              <a:ext cx="3934985" cy="386209"/>
            </a:xfrm>
            <a:prstGeom prst="rect">
              <a:avLst/>
            </a:prstGeom>
          </p:spPr>
        </p:pic>
        <p:pic>
          <p:nvPicPr>
            <p:cNvPr id="12" name="図 11" descr="%pptTeX&#10;\begin{document}&#10;\begin{eqnarray*}&#10;{\rm Tr} [F(-z/2)U^{[+]}F(z/2)U^{[+]}]&#10;\end{eqnarray*}&#10;\end{document}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30490" y="4823298"/>
              <a:ext cx="3931942" cy="386209"/>
            </a:xfrm>
            <a:prstGeom prst="rect">
              <a:avLst/>
            </a:prstGeom>
          </p:spPr>
        </p:pic>
      </p:grpSp>
      <p:grpSp>
        <p:nvGrpSpPr>
          <p:cNvPr id="16" name="グループ化 15"/>
          <p:cNvGrpSpPr/>
          <p:nvPr/>
        </p:nvGrpSpPr>
        <p:grpSpPr>
          <a:xfrm>
            <a:off x="4700461" y="2192132"/>
            <a:ext cx="4495778" cy="1315916"/>
            <a:chOff x="4700461" y="2012513"/>
            <a:chExt cx="4495778" cy="1315916"/>
          </a:xfrm>
        </p:grpSpPr>
        <p:sp>
          <p:nvSpPr>
            <p:cNvPr id="7" name="テキスト ボックス 6"/>
            <p:cNvSpPr txBox="1"/>
            <p:nvPr/>
          </p:nvSpPr>
          <p:spPr>
            <a:xfrm>
              <a:off x="4700461" y="2404750"/>
              <a:ext cx="44912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There are </a:t>
              </a:r>
              <a:r>
                <a:rPr kumimoji="1" lang="en-US" altLang="ja-JP" dirty="0">
                  <a:solidFill>
                    <a:srgbClr val="FF0000"/>
                  </a:solidFill>
                </a:rPr>
                <a:t>two</a:t>
              </a:r>
              <a:r>
                <a:rPr kumimoji="1" lang="en-US" altLang="ja-JP" dirty="0"/>
                <a:t> ways to make it gauge invariant</a:t>
              </a:r>
              <a:endParaRPr kumimoji="1" lang="ja-JP" altLang="en-US" dirty="0"/>
            </a:p>
          </p:txBody>
        </p:sp>
        <p:cxnSp>
          <p:nvCxnSpPr>
            <p:cNvPr id="9" name="直線矢印コネクタ 8"/>
            <p:cNvCxnSpPr/>
            <p:nvPr/>
          </p:nvCxnSpPr>
          <p:spPr>
            <a:xfrm flipV="1">
              <a:off x="6974669" y="2012513"/>
              <a:ext cx="0" cy="37053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テキスト ボックス 2"/>
            <p:cNvSpPr txBox="1"/>
            <p:nvPr/>
          </p:nvSpPr>
          <p:spPr>
            <a:xfrm>
              <a:off x="5705988" y="2743654"/>
              <a:ext cx="349025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err="1">
                  <a:solidFill>
                    <a:srgbClr val="0070C0"/>
                  </a:solidFill>
                </a:rPr>
                <a:t>Bomhof</a:t>
              </a:r>
              <a:r>
                <a:rPr kumimoji="1" lang="en-US" altLang="ja-JP" sz="1600" dirty="0">
                  <a:solidFill>
                    <a:srgbClr val="0070C0"/>
                  </a:solidFill>
                </a:rPr>
                <a:t>, Mulders (2008)</a:t>
              </a:r>
            </a:p>
            <a:p>
              <a:r>
                <a:rPr kumimoji="1" lang="en-US" altLang="ja-JP" sz="1600" dirty="0">
                  <a:solidFill>
                    <a:srgbClr val="0070C0"/>
                  </a:solidFill>
                </a:rPr>
                <a:t>Dominguez, </a:t>
              </a:r>
              <a:r>
                <a:rPr kumimoji="1" lang="en-US" altLang="ja-JP" sz="1600" dirty="0" err="1">
                  <a:solidFill>
                    <a:srgbClr val="0070C0"/>
                  </a:solidFill>
                </a:rPr>
                <a:t>Marquet</a:t>
              </a:r>
              <a:r>
                <a:rPr kumimoji="1" lang="en-US" altLang="ja-JP" sz="1600" dirty="0">
                  <a:solidFill>
                    <a:srgbClr val="0070C0"/>
                  </a:solidFill>
                </a:rPr>
                <a:t>, Xiao, Yuan (2011)</a:t>
              </a:r>
              <a:endParaRPr kumimoji="1" lang="ja-JP" altLang="en-US" sz="1600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28904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0398" y="-144541"/>
            <a:ext cx="7886700" cy="1325563"/>
          </a:xfrm>
        </p:spPr>
        <p:txBody>
          <a:bodyPr>
            <a:normAutofit/>
          </a:bodyPr>
          <a:lstStyle/>
          <a:p>
            <a:r>
              <a:rPr kumimoji="1" lang="en-US" altLang="ja-JP" sz="3200" dirty="0"/>
              <a:t>Dipole gluon Wigner distribution at small-x</a:t>
            </a:r>
            <a:endParaRPr kumimoji="1" lang="ja-JP" altLang="en-US" sz="32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54284" y="1348843"/>
            <a:ext cx="50564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Simply related to the </a:t>
            </a:r>
            <a:r>
              <a:rPr lang="en-US" altLang="ja-JP" sz="2000" dirty="0">
                <a:solidFill>
                  <a:srgbClr val="FF0000"/>
                </a:solidFill>
              </a:rPr>
              <a:t>dipole S-matrix </a:t>
            </a:r>
            <a:r>
              <a:rPr lang="en-US" altLang="ja-JP" sz="2000" dirty="0"/>
              <a:t>at small-x</a:t>
            </a:r>
            <a:endParaRPr kumimoji="1" lang="ja-JP" altLang="en-US" sz="2000" dirty="0"/>
          </a:p>
        </p:txBody>
      </p:sp>
      <p:sp>
        <p:nvSpPr>
          <p:cNvPr id="9" name="正方形/長方形 8"/>
          <p:cNvSpPr/>
          <p:nvPr/>
        </p:nvSpPr>
        <p:spPr>
          <a:xfrm>
            <a:off x="6888112" y="843519"/>
            <a:ext cx="21816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0070C0"/>
                </a:solidFill>
              </a:rPr>
              <a:t>YH, Xiao, Yuan (2016)</a:t>
            </a:r>
            <a:endParaRPr lang="ja-JP" altLang="en-US" dirty="0">
              <a:solidFill>
                <a:srgbClr val="0070C0"/>
              </a:solidFill>
            </a:endParaRPr>
          </a:p>
        </p:txBody>
      </p:sp>
      <p:pic>
        <p:nvPicPr>
          <p:cNvPr id="4" name="図 3" descr="%pptTeX&#10;\begin{document}&#10;\begin{eqnarray*}&#10;xW(x,\vec{k}_\perp,\vec{b}_\perp) \approx \frac{2N_c}{\alpha_s}\int \frac{d^2\vec{r}_\perp}{(2\pi)^2}e^{i\vec{k}_\perp \cdot \vec{r}_\perp} \left(\frac{1}{4}\vec{\nabla}_b^2 -\vec{\nabla}_r^2 \right) \color{red} S_x(\vec{b}_\perp,\vec{r}_\perp) &#10;\end{eqnarray*}&#10;\end{document}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79" y="2237580"/>
            <a:ext cx="6597090" cy="596325"/>
          </a:xfrm>
          <a:prstGeom prst="rect">
            <a:avLst/>
          </a:prstGeom>
        </p:spPr>
      </p:pic>
      <p:pic>
        <p:nvPicPr>
          <p:cNvPr id="6" name="図 5" descr="%pptTeX&#10;\begin{document}&#10;\begin{eqnarray*}&#10;S_x(\vec{b}_\perp,\vec{r}_\perp)= \left\langle \frac{1}{N_c} {\rm Tr}\, U\left(\vec{b}_\perp-\frac{\vec{r}_\perp}{2}\right)U^\dagger\left(\vec{b}_\perp+\frac{\vec{r}_\perp}{2}\right) \right\rangle_x&#10;\end{eqnarray*}&#10;\end{document}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67" y="3471235"/>
            <a:ext cx="5130205" cy="543152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33814514-4D2E-4F88-B2DE-8D3A6C410324}"/>
              </a:ext>
            </a:extLst>
          </p:cNvPr>
          <p:cNvSpPr txBox="1"/>
          <p:nvPr/>
        </p:nvSpPr>
        <p:spPr>
          <a:xfrm>
            <a:off x="6398860" y="4828476"/>
            <a:ext cx="1825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``Elliptic Wigner”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A1A288F-F5D3-4BE8-884B-7AC3D38FC3FA}"/>
              </a:ext>
            </a:extLst>
          </p:cNvPr>
          <p:cNvSpPr txBox="1"/>
          <p:nvPr/>
        </p:nvSpPr>
        <p:spPr>
          <a:xfrm>
            <a:off x="1139788" y="4506874"/>
            <a:ext cx="23950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 correlation expected</a:t>
            </a:r>
            <a:endParaRPr kumimoji="1" lang="ja-JP" altLang="en-US" sz="2000" dirty="0"/>
          </a:p>
        </p:txBody>
      </p:sp>
      <p:grpSp>
        <p:nvGrpSpPr>
          <p:cNvPr id="13" name="グループ化 12"/>
          <p:cNvGrpSpPr/>
          <p:nvPr/>
        </p:nvGrpSpPr>
        <p:grpSpPr>
          <a:xfrm>
            <a:off x="1119027" y="5269171"/>
            <a:ext cx="7228071" cy="993197"/>
            <a:chOff x="913471" y="5606386"/>
            <a:chExt cx="7228071" cy="993197"/>
          </a:xfrm>
        </p:grpSpPr>
        <p:pic>
          <p:nvPicPr>
            <p:cNvPr id="25" name="TexTeXPicture" descr="&lt;?xml version=&quot;1.0&quot; encoding=&quot;utf-16&quot;?&gt;&#10;&lt;TeXTeX&gt;&#10;  &lt;preamble&gt;\documentclass{jarticle}&#10;\usepackage{amsmath}&#10;\usepackage{color}&#10;\pagestyle{empty}&lt;/preamble&gt;&#10;  &lt;body&gt;\begin{align*} &#10;W(x,\vec{k}_\perp,\vec{b}_\perp)=W_0(x,k_\perp,b_\perp) + 2\textcolor{red}{\cos2(\phi_k-\phi_b)} W_1(x,k_\perp,b_\perp) \\&#10;+S^+ \textcolor{red}{\sin (\phi_k-\phi_b)}W_{OAM}(x,k_\perp,b_\perp)+\cdots &#10;\end{align*}&lt;/body&gt;&#10;  &lt;fcolor&gt;FF000000&lt;/fcolor&gt;&#10;  &lt;bcolor&gt;FFFFFFFF&lt;/bcolor&gt;&#10;  &lt;transparent&gt;True&lt;/transparent&gt;&#10;  &lt;resolution&gt;1800&lt;/resolution&gt;&#10;  &lt;imageh&gt;755&lt;/imageh&gt;&#10;  &lt;imagew&gt;6597&lt;/imagew&gt;&#10;  &lt;scale&gt;50&lt;/scale&gt;&#10;  &lt;cursor&gt;181&lt;/cursor&gt;&#10;&lt;/TeXTeX&gt;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3471" y="5606386"/>
              <a:ext cx="6981825" cy="799042"/>
            </a:xfrm>
            <a:prstGeom prst="rect">
              <a:avLst/>
            </a:prstGeom>
          </p:spPr>
        </p:pic>
        <p:sp>
          <p:nvSpPr>
            <p:cNvPr id="11" name="正方形/長方形 10"/>
            <p:cNvSpPr/>
            <p:nvPr/>
          </p:nvSpPr>
          <p:spPr>
            <a:xfrm>
              <a:off x="3127513" y="5963478"/>
              <a:ext cx="5014029" cy="6361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5" name="TexTeXPicture" descr="&lt;?xml version=&quot;1.0&quot; encoding=&quot;utf-16&quot;?&gt;&#10;&lt;TeXTeX&gt;&#10;  &lt;preamble&gt;\documentclass{jarticle}&#10;\usepackage{amsmath}&#10;\usepackage{color}&#10;\pagestyle{empty}&lt;/preamble&gt;&#10;  &lt;body&gt;\begin{align*} &#10;\cos 2\phi&#10;\end{align*}&lt;/body&gt;&#10;  &lt;fcolor&gt;FF000000&lt;/fcolor&gt;&#10;  &lt;bcolor&gt;FFFFFFFF&lt;/bcolor&gt;&#10;  &lt;transparent&gt;True&lt;/transparent&gt;&#10;  &lt;resolution&gt;1800&lt;/resolution&gt;&#10;  &lt;imageh&gt;223&lt;/imageh&gt;&#10;  &lt;imagew&gt;634&lt;/imagew&gt;&#10;  &lt;scale&gt;50&lt;/scale&gt;&#10;  &lt;cursor&gt;26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47" y="4603629"/>
            <a:ext cx="738081" cy="259609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AEC23F7-5106-4D9F-81DC-AF1BBFB819FC}"/>
              </a:ext>
            </a:extLst>
          </p:cNvPr>
          <p:cNvSpPr txBox="1"/>
          <p:nvPr/>
        </p:nvSpPr>
        <p:spPr>
          <a:xfrm>
            <a:off x="902692" y="6250161"/>
            <a:ext cx="74390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NB: Dependence on </a:t>
            </a:r>
            <a:r>
              <a:rPr kumimoji="1" lang="en-US" altLang="ja-JP" sz="2000" dirty="0">
                <a:solidFill>
                  <a:srgbClr val="FF0000"/>
                </a:solidFill>
              </a:rPr>
              <a:t>longitudinal</a:t>
            </a:r>
            <a:r>
              <a:rPr kumimoji="1" lang="en-US" altLang="ja-JP" sz="2000" dirty="0"/>
              <a:t> spin drops out in this approximation.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929933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4825" y="4122282"/>
            <a:ext cx="7062405" cy="2185586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3084" y="1536277"/>
            <a:ext cx="7015302" cy="2240550"/>
          </a:xfrm>
          <a:prstGeom prst="rect">
            <a:avLst/>
          </a:prstGeom>
        </p:spPr>
      </p:pic>
      <p:pic>
        <p:nvPicPr>
          <p:cNvPr id="4098" name="Picture 2" descr="\newcommand{\nn}{\nonumber \\}&#10;\begin{eqnarray*}&#10;W_0&#10;\end{eqnarray*}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802" y="2247517"/>
            <a:ext cx="495300" cy="33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\newcommand{\nn}{\nonumber \\}&#10;\begin{eqnarray*}&#10;W_1&#10;\end{eqnarray*}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938" y="5215075"/>
            <a:ext cx="485775" cy="32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3027681" y="1064193"/>
            <a:ext cx="345620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Peak at the </a:t>
            </a:r>
            <a:r>
              <a:rPr kumimoji="1" lang="en-US" altLang="ja-JP" dirty="0">
                <a:solidFill>
                  <a:srgbClr val="FF0000"/>
                </a:solidFill>
              </a:rPr>
              <a:t>saturation momentum 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37322" y="165655"/>
            <a:ext cx="73918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/>
              <a:t>Dipole </a:t>
            </a:r>
            <a:r>
              <a:rPr kumimoji="1" lang="en-US" altLang="ja-JP" sz="2800" dirty="0"/>
              <a:t>Wigner from </a:t>
            </a:r>
            <a:r>
              <a:rPr kumimoji="1" lang="en-US" altLang="ja-JP" sz="2800" dirty="0" err="1"/>
              <a:t>Balitsky-Kovchegov</a:t>
            </a:r>
            <a:r>
              <a:rPr kumimoji="1" lang="en-US" altLang="ja-JP" sz="2800" dirty="0"/>
              <a:t> equation </a:t>
            </a:r>
            <a:endParaRPr kumimoji="1" lang="ja-JP" altLang="en-US" sz="28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731288" y="688875"/>
            <a:ext cx="24127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0070C0"/>
                </a:solidFill>
              </a:rPr>
              <a:t>Hagiwara, YH, Ueda (2016)</a:t>
            </a:r>
          </a:p>
        </p:txBody>
      </p:sp>
      <p:pic>
        <p:nvPicPr>
          <p:cNvPr id="7" name="TexTeXPicture" descr="&lt;?xml version=&quot;1.0&quot; encoding=&quot;utf-16&quot;?&gt;&#10;&lt;TeXTeX&gt;&#10;  &lt;preamble&gt;\documentclass{jarticle}&#10;\usepackage{amsmath}&#10;\pagestyle{empty}&lt;/preamble&gt;&#10;  &lt;body&gt;\begin{align*} &#10;Y=\ln \frac{1}{x} = 5&#10;\end{align*}&lt;/body&gt;&#10;  &lt;fcolor&gt;FFEF1010&lt;/fcolor&gt;&#10;  &lt;bcolor&gt;FFFFFFFF&lt;/bcolor&gt;&#10;  &lt;transparent&gt;True&lt;/transparent&gt;&#10;  &lt;resolution&gt;1800&lt;/resolution&gt;&#10;  &lt;imageh&gt;505&lt;/imageh&gt;&#10;  &lt;imagew&gt;1419&lt;/imagew&gt;&#10;  &lt;scale&gt;50&lt;/scale&gt;&#10;  &lt;cursor&gt;17&lt;/cursor&gt;&#10;&lt;/TeXTeX&gt;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0330" y="3726006"/>
            <a:ext cx="1365250" cy="485871"/>
          </a:xfrm>
          <a:prstGeom prst="rect">
            <a:avLst/>
          </a:prstGeom>
        </p:spPr>
      </p:pic>
      <p:pic>
        <p:nvPicPr>
          <p:cNvPr id="8" name="TexTeXPicture" descr="&lt;?xml version=&quot;1.0&quot; encoding=&quot;utf-16&quot;?&gt;&#10;&lt;TeXTeX&gt;&#10;  &lt;preamble&gt;\documentclass{jarticle}&#10;\usepackage{amsmath}&#10;\pagestyle{empty}&lt;/preamble&gt;&#10;  &lt;body&gt;\begin{align*} &#10;Y=10&#10;\end{align*}&lt;/body&gt;&#10;  &lt;fcolor&gt;FFEF0F0F&lt;/fcolor&gt;&#10;  &lt;bcolor&gt;FFFFFFFF&lt;/bcolor&gt;&#10;  &lt;transparent&gt;True&lt;/transparent&gt;&#10;  &lt;resolution&gt;1800&lt;/resolution&gt;&#10;  &lt;imageh&gt;173&lt;/imageh&gt;&#10;  &lt;imagew&gt;764&lt;/imagew&gt;&#10;  &lt;scale&gt;50&lt;/scale&gt;&#10;  &lt;cursor&gt;20&lt;/cursor&gt;&#10;&lt;/TeXTeX&gt;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1070" y="3893023"/>
            <a:ext cx="735061" cy="166447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76AC108-2779-4047-8F52-875176021EE0}"/>
              </a:ext>
            </a:extLst>
          </p:cNvPr>
          <p:cNvSpPr txBox="1"/>
          <p:nvPr/>
        </p:nvSpPr>
        <p:spPr>
          <a:xfrm>
            <a:off x="545825" y="6334977"/>
            <a:ext cx="80397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Elliptic part small in magnitude (a few percent effect). </a:t>
            </a:r>
            <a:r>
              <a:rPr lang="en-US" altLang="ja-JP" sz="2000" dirty="0">
                <a:solidFill>
                  <a:srgbClr val="FF0000"/>
                </a:solidFill>
              </a:rPr>
              <a:t>No </a:t>
            </a:r>
            <a:r>
              <a:rPr lang="en-US" altLang="ja-JP" sz="2000" dirty="0"/>
              <a:t>geometric scaling.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 flipH="1">
            <a:off x="2531166" y="1275363"/>
            <a:ext cx="470011" cy="3141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19845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9867" y="-138457"/>
            <a:ext cx="7886700" cy="1325563"/>
          </a:xfrm>
        </p:spPr>
        <p:txBody>
          <a:bodyPr>
            <a:normAutofit/>
          </a:bodyPr>
          <a:lstStyle/>
          <a:p>
            <a:r>
              <a:rPr kumimoji="1" lang="en-US" altLang="ja-JP" sz="3600" dirty="0"/>
              <a:t>Ellipti</a:t>
            </a:r>
            <a:r>
              <a:rPr lang="en-US" altLang="ja-JP" sz="3600" dirty="0"/>
              <a:t>c Wigner in DVCS</a:t>
            </a:r>
            <a:endParaRPr kumimoji="1" lang="ja-JP" altLang="en-US" sz="3600" dirty="0"/>
          </a:p>
        </p:txBody>
      </p:sp>
      <p:sp>
        <p:nvSpPr>
          <p:cNvPr id="7" name="正方形/長方形 6"/>
          <p:cNvSpPr/>
          <p:nvPr/>
        </p:nvSpPr>
        <p:spPr>
          <a:xfrm>
            <a:off x="6543358" y="393186"/>
            <a:ext cx="19540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solidFill>
                  <a:srgbClr val="0070C0"/>
                </a:solidFill>
              </a:rPr>
              <a:t>YH, Xiao, Yuan (2017)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81142" y="1201189"/>
            <a:ext cx="25923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Gluon</a:t>
            </a:r>
            <a:r>
              <a:rPr kumimoji="1" lang="ja-JP" altLang="en-US" sz="2000" dirty="0"/>
              <a:t> </a:t>
            </a:r>
            <a:r>
              <a:rPr kumimoji="1" lang="en-US" altLang="ja-JP" sz="2000" dirty="0" err="1"/>
              <a:t>transversity</a:t>
            </a:r>
            <a:r>
              <a:rPr kumimoji="1" lang="ja-JP" altLang="en-US" sz="2000" dirty="0"/>
              <a:t> </a:t>
            </a:r>
            <a:r>
              <a:rPr kumimoji="1" lang="en-US" altLang="ja-JP" sz="2000" dirty="0"/>
              <a:t>GPD</a:t>
            </a:r>
            <a:endParaRPr kumimoji="1" lang="ja-JP" altLang="en-US" sz="2000" dirty="0"/>
          </a:p>
        </p:txBody>
      </p:sp>
      <p:pic>
        <p:nvPicPr>
          <p:cNvPr id="15" name="TexTeXPicture" descr="&lt;?xml version=&quot;1.0&quot; encoding=&quot;utf-16&quot;?&gt;&#10;&lt;TeXTeX&gt;&#10;  &lt;preamble&gt;\documentclass{jarticle}&#10;\usepackage{amsmath}&#10;\pagestyle{empty}&lt;/preamble&gt;&#10;  &lt;body&gt;\begin{align*} &#10;xE_{Tg}(x,\Delta_\perp)=\frac{4N_cM^2}{\alpha_s \Delta_\perp^2}\int d^2q_\perp q^2_\perp S_1&#10;\end{align*}&lt;/body&gt;&#10;  &lt;fcolor&gt;FF000000&lt;/fcolor&gt;&#10;  &lt;bcolor&gt;FFFFFFFF&lt;/bcolor&gt;&#10;  &lt;transparent&gt;True&lt;/transparent&gt;&#10;  &lt;resolution&gt;1800&lt;/resolution&gt;&#10;  &lt;imageh&gt;619&lt;/imageh&gt;&#10;  &lt;imagew&gt;3967&lt;/imagew&gt;&#10;  &lt;scale&gt;50&lt;/scale&gt;&#10;  &lt;cursor&gt;108&lt;/cursor&gt;&#10;&lt;/TeXTeX&g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163" y="3549530"/>
            <a:ext cx="4821642" cy="752356"/>
          </a:xfrm>
          <a:prstGeom prst="rect">
            <a:avLst/>
          </a:prstGeom>
        </p:spPr>
      </p:pic>
      <p:sp>
        <p:nvSpPr>
          <p:cNvPr id="18" name="下矢印 17"/>
          <p:cNvSpPr/>
          <p:nvPr/>
        </p:nvSpPr>
        <p:spPr>
          <a:xfrm rot="3460908">
            <a:off x="6351164" y="3528185"/>
            <a:ext cx="186847" cy="377219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653927" y="3350498"/>
            <a:ext cx="2332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Elliptic Wigner (GTMD)</a:t>
            </a:r>
            <a:endParaRPr kumimoji="1" lang="ja-JP" altLang="en-US" dirty="0"/>
          </a:p>
        </p:txBody>
      </p:sp>
      <p:pic>
        <p:nvPicPr>
          <p:cNvPr id="16" name="TexTeXPicture" descr="&lt;?xml version=&quot;1.0&quot; encoding=&quot;utf-16&quot;?&gt;&#10;&lt;TeXTeX&gt;&#10;  &lt;preamble&gt;\documentclass{jarticle}&#10;\usepackage{amsmath}&#10;\usepackage{color}&#10;\pagestyle{empty}&lt;/preamble&gt;&#10;  &lt;body&gt;\begin{align*} &#10;\frac{d\sigma (ep \to e'\gamma p')}{dx_BdQ^2d^2\Delta_\perp}=\frac{\alpha_{em}^3 }{\pi x_{Bj}Q^2}\Biggl\{&#10;\left(1-y+\frac{y^2}{2}\right)({\cal A}_0^2+{\cal A}_2^2)+2(1-y) {\cal A}_0{\cal A}_2 \textcolor{red}{\cos(2\phi_{\Delta l})} \nonumber \\&#10;+(2-y)\sqrt{1-y} ({\cal A}_0+{\cal A}_2){\cal A}_L \cos \phi_{\Delta l} +(1-y){\cal A}_L^2   \Biggr\}&#10;\end{align*}&lt;/body&gt;&#10;  &lt;fcolor&gt;FF000000&lt;/fcolor&gt;&#10;  &lt;bcolor&gt;FFFFFFFF&lt;/bcolor&gt;&#10;  &lt;transparent&gt;True&lt;/transparent&gt;&#10;  &lt;resolution&gt;1800&lt;/resolution&gt;&#10;  &lt;imageh&gt;1593&lt;/imageh&gt;&#10;  &lt;imagew&gt;8630&lt;/imagew&gt;&#10;  &lt;scale&gt;50&lt;/scale&gt;&#10;  &lt;cursor&gt;247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67" y="4901731"/>
            <a:ext cx="8303106" cy="1532659"/>
          </a:xfrm>
          <a:prstGeom prst="rect">
            <a:avLst/>
          </a:prstGeom>
        </p:spPr>
      </p:pic>
      <p:pic>
        <p:nvPicPr>
          <p:cNvPr id="23" name="TexTeXPicture" descr="&lt;?xml version=&quot;1.0&quot; encoding=&quot;utf-16&quot;?&gt;&#10;&lt;TeXTeX&gt;&#10;  &lt;preamble&gt;\documentclass{jarticle}&#10;\usepackage{amsmath}&#10;\usepackage{color}&#10;\pagestyle{empty}&lt;/preamble&gt;&#10;  &lt;body&gt;\begin{eqnarray} &#10;&amp;amp;&amp;amp;\frac{1}{P^+} \int \frac{d\zeta^-}{2\pi}e^{ix P^+\zeta^-} \langle p'|F^{+i}(-\zeta/2)F^{+j}(\zeta/2)|p\rangle \nonumber \\ &#10; &amp;amp;&amp;amp; \qquad \qquad=\frac{\delta^{ij}}{2}xH_g(x,\Delta_\perp)+ \frac{\textcolor{red}{xE_{Tg}(x,\Delta_\perp)}}{2M^2}\left( \Delta^i_\perp \Delta^j_\perp- \frac{\delta^{ij}\Delta_\perp^2}{2}\right)+\cdots, \nonumber&#10;\end{eqnarray}&lt;/body&gt;&#10;  &lt;fcolor&gt;FF000000&lt;/fcolor&gt;&#10;  &lt;bcolor&gt;FFFFFFFF&lt;/bcolor&gt;&#10;  &lt;transparent&gt;True&lt;/transparent&gt;&#10;  &lt;resolution&gt;1800&lt;/resolution&gt;&#10;  &lt;imageh&gt;1265&lt;/imageh&gt;&#10;  &lt;imagew&gt;7569&lt;/imagew&gt;&#10;  &lt;scale&gt;50&lt;/scale&gt;&#10;  &lt;cursor&gt;356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498" y="1753010"/>
            <a:ext cx="6620268" cy="1106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0437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0026" y="-227788"/>
            <a:ext cx="8382828" cy="1397413"/>
          </a:xfrm>
        </p:spPr>
        <p:txBody>
          <a:bodyPr>
            <a:normAutofit/>
          </a:bodyPr>
          <a:lstStyle/>
          <a:p>
            <a:r>
              <a:rPr kumimoji="1" lang="en-US" altLang="ja-JP" sz="3200" dirty="0"/>
              <a:t>Elliptic Wigner in high-multiplicity pp and </a:t>
            </a:r>
            <a:r>
              <a:rPr kumimoji="1" lang="en-US" altLang="ja-JP" sz="3200" dirty="0" err="1"/>
              <a:t>pA</a:t>
            </a:r>
            <a:endParaRPr kumimoji="1" lang="ja-JP" altLang="en-US" sz="32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9006" y="1540671"/>
            <a:ext cx="5260779" cy="208384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48928" y="1254877"/>
            <a:ext cx="348544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Elliptic flow        observed in </a:t>
            </a:r>
          </a:p>
          <a:p>
            <a:r>
              <a:rPr lang="en-US" altLang="ja-JP" sz="2000" dirty="0"/>
              <a:t>high-multiplicity pp and </a:t>
            </a:r>
            <a:r>
              <a:rPr lang="en-US" altLang="ja-JP" sz="2000" dirty="0" err="1"/>
              <a:t>pA.</a:t>
            </a:r>
            <a:endParaRPr lang="en-US" altLang="ja-JP" sz="2000" dirty="0"/>
          </a:p>
          <a:p>
            <a:endParaRPr lang="en-US" altLang="ja-JP" sz="2000" dirty="0"/>
          </a:p>
          <a:p>
            <a:r>
              <a:rPr lang="en-US" altLang="ja-JP" sz="2000" dirty="0"/>
              <a:t>Initial state or final state effect?</a:t>
            </a:r>
          </a:p>
          <a:p>
            <a:endParaRPr lang="en-US" altLang="ja-JP" sz="20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603464" y="2833099"/>
            <a:ext cx="1295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070C0"/>
                </a:solidFill>
              </a:rPr>
              <a:t>1509.04776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0" y="3566956"/>
            <a:ext cx="540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Double </a:t>
            </a:r>
            <a:r>
              <a:rPr kumimoji="1" lang="en-US" altLang="ja-JP" dirty="0" err="1"/>
              <a:t>parton</a:t>
            </a:r>
            <a:r>
              <a:rPr kumimoji="1" lang="en-US" altLang="ja-JP" dirty="0"/>
              <a:t> scattering + elliptic Wigner = elliptic flow</a:t>
            </a:r>
            <a:endParaRPr kumimoji="1" lang="ja-JP" altLang="en-US" dirty="0"/>
          </a:p>
        </p:txBody>
      </p:sp>
      <p:sp>
        <p:nvSpPr>
          <p:cNvPr id="9" name="楕円 8"/>
          <p:cNvSpPr/>
          <p:nvPr/>
        </p:nvSpPr>
        <p:spPr>
          <a:xfrm>
            <a:off x="658135" y="4731174"/>
            <a:ext cx="318053" cy="67586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楕円 9"/>
          <p:cNvSpPr/>
          <p:nvPr/>
        </p:nvSpPr>
        <p:spPr>
          <a:xfrm>
            <a:off x="1923866" y="4226407"/>
            <a:ext cx="1552528" cy="242098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" name="直線コネクタ 11"/>
          <p:cNvCxnSpPr/>
          <p:nvPr/>
        </p:nvCxnSpPr>
        <p:spPr>
          <a:xfrm flipV="1">
            <a:off x="817161" y="4917345"/>
            <a:ext cx="1656522" cy="156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>
            <a:off x="817161" y="5119185"/>
            <a:ext cx="2239618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/>
          <p:nvPr/>
        </p:nvCxnSpPr>
        <p:spPr>
          <a:xfrm flipV="1">
            <a:off x="2473683" y="4307104"/>
            <a:ext cx="824249" cy="6102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/>
          <p:nvPr/>
        </p:nvCxnSpPr>
        <p:spPr>
          <a:xfrm>
            <a:off x="3047870" y="5119185"/>
            <a:ext cx="689114" cy="4837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TexTeXPicture" descr="&lt;?xml version=&quot;1.0&quot; encoding=&quot;utf-16&quot;?&gt;&#10;&lt;TeXTeX&gt;&#10;  &lt;preamble&gt;\documentclass{jarticle}&#10;\usepackage{amsmath}&#10;\pagestyle{empty}&lt;/preamble&gt;&#10;  &lt;body&gt;\begin{align*} &#10;\vec{k}_1&#10;\end{align*}&lt;/body&gt;&#10;  &lt;fcolor&gt;FF000000&lt;/fcolor&gt;&#10;  &lt;bcolor&gt;FFFFFFFF&lt;/bcolor&gt;&#10;  &lt;transparent&gt;True&lt;/transparent&gt;&#10;  &lt;resolution&gt;1800&lt;/resolution&gt;&#10;  &lt;imageh&gt;281&lt;/imageh&gt;&#10;  &lt;imagew&gt;198&lt;/imagew&gt;&#10;  &lt;scale&gt;50&lt;/scale&gt;&#10;  &lt;cursor&gt;23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0164" y="4077712"/>
            <a:ext cx="209550" cy="297391"/>
          </a:xfrm>
          <a:prstGeom prst="rect">
            <a:avLst/>
          </a:prstGeom>
        </p:spPr>
      </p:pic>
      <p:pic>
        <p:nvPicPr>
          <p:cNvPr id="25" name="TexTeXPicture" descr="&lt;?xml version=&quot;1.0&quot; encoding=&quot;utf-16&quot;?&gt;&#10;&lt;TeXTeX&gt;&#10;  &lt;preamble&gt;\documentclass{jarticle}&#10;\usepackage{amsmath}&#10;\pagestyle{empty}&lt;/preamble&gt;&#10;  &lt;body&gt;\begin{align*} &#10;\vec{k}_2&#10;\end{align*}&lt;/body&gt;&#10;  &lt;fcolor&gt;FF000000&lt;/fcolor&gt;&#10;  &lt;bcolor&gt;FFFFFFFF&lt;/bcolor&gt;&#10;  &lt;transparent&gt;True&lt;/transparent&gt;&#10;  &lt;resolution&gt;1800&lt;/resolution&gt;&#10;  &lt;imageh&gt;281&lt;/imageh&gt;&#10;  &lt;imagew&gt;204&lt;/imagew&gt;&#10;  &lt;scale&gt;50&lt;/scale&gt;&#10;  &lt;cursor&gt;25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5145" y="5554409"/>
            <a:ext cx="215900" cy="297392"/>
          </a:xfrm>
          <a:prstGeom prst="rect">
            <a:avLst/>
          </a:prstGeom>
        </p:spPr>
      </p:pic>
      <p:pic>
        <p:nvPicPr>
          <p:cNvPr id="26" name="TexTeXPicture" descr="&lt;?xml version=&quot;1.0&quot; encoding=&quot;utf-16&quot;?&gt;&#10;&lt;TeXTeX&gt;&#10;  &lt;preamble&gt;\documentclass{jarticle}&#10;\usepackage{amsmath}&#10;\pagestyle{empty}&lt;/preamble&gt;&#10;  &lt;body&gt;\begin{align*} &#10;\vec{b}_1&#10;\end{align*}&lt;/body&gt;&#10;  &lt;fcolor&gt;FF000000&lt;/fcolor&gt;&#10;  &lt;bcolor&gt;FFFFFFFF&lt;/bcolor&gt;&#10;  &lt;transparent&gt;True&lt;/transparent&gt;&#10;  &lt;resolution&gt;1800&lt;/resolution&gt;&#10;  &lt;imageh&gt;281&lt;/imageh&gt;&#10;  &lt;imagew&gt;177&lt;/imagew&gt;&#10;  &lt;scale&gt;50&lt;/scale&gt;&#10;  &lt;cursor&gt;25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358" y="4502534"/>
            <a:ext cx="187325" cy="297392"/>
          </a:xfrm>
          <a:prstGeom prst="rect">
            <a:avLst/>
          </a:prstGeom>
        </p:spPr>
      </p:pic>
      <p:pic>
        <p:nvPicPr>
          <p:cNvPr id="27" name="TexTeXPicture" descr="&lt;?xml version=&quot;1.0&quot; encoding=&quot;utf-16&quot;?&gt;&#10;&lt;TeXTeX&gt;&#10;  &lt;preamble&gt;\documentclass{jarticle}&#10;\usepackage{amsmath}&#10;\pagestyle{empty}&lt;/preamble&gt;&#10;  &lt;body&gt;\begin{align*} &#10;\vec{b}_2&#10;\end{align*}&lt;/body&gt;&#10;  &lt;fcolor&gt;FF000000&lt;/fcolor&gt;&#10;  &lt;bcolor&gt;FFFFFFFF&lt;/bcolor&gt;&#10;  &lt;transparent&gt;True&lt;/transparent&gt;&#10;  &lt;resolution&gt;1800&lt;/resolution&gt;&#10;  &lt;imageh&gt;281&lt;/imageh&gt;&#10;  &lt;imagew&gt;183&lt;/imagew&gt;&#10;  &lt;scale&gt;50&lt;/scale&gt;&#10;  &lt;cursor&gt;25&lt;/cursor&gt;&#10;&lt;/TeXTeX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6971" y="4817023"/>
            <a:ext cx="193675" cy="297392"/>
          </a:xfrm>
          <a:prstGeom prst="rect">
            <a:avLst/>
          </a:prstGeom>
        </p:spPr>
      </p:pic>
      <p:cxnSp>
        <p:nvCxnSpPr>
          <p:cNvPr id="29" name="直線矢印コネクタ 28"/>
          <p:cNvCxnSpPr/>
          <p:nvPr/>
        </p:nvCxnSpPr>
        <p:spPr>
          <a:xfrm flipH="1" flipV="1">
            <a:off x="2473683" y="4917345"/>
            <a:ext cx="226447" cy="637064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/>
          <p:nvPr/>
        </p:nvCxnSpPr>
        <p:spPr>
          <a:xfrm flipV="1">
            <a:off x="2700130" y="5119185"/>
            <a:ext cx="347740" cy="435224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図 3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92484" y="4185618"/>
            <a:ext cx="3730370" cy="2566814"/>
          </a:xfrm>
          <a:prstGeom prst="rect">
            <a:avLst/>
          </a:prstGeom>
        </p:spPr>
      </p:pic>
      <p:sp>
        <p:nvSpPr>
          <p:cNvPr id="33" name="テキスト ボックス 32"/>
          <p:cNvSpPr txBox="1"/>
          <p:nvPr/>
        </p:nvSpPr>
        <p:spPr>
          <a:xfrm>
            <a:off x="5948789" y="752463"/>
            <a:ext cx="282917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err="1">
                <a:solidFill>
                  <a:srgbClr val="0070C0"/>
                </a:solidFill>
              </a:rPr>
              <a:t>Kopeliovich</a:t>
            </a:r>
            <a:r>
              <a:rPr lang="en-US" altLang="ja-JP" sz="1600" dirty="0">
                <a:solidFill>
                  <a:srgbClr val="0070C0"/>
                </a:solidFill>
              </a:rPr>
              <a:t> et al. (2008), </a:t>
            </a:r>
          </a:p>
          <a:p>
            <a:r>
              <a:rPr lang="en-US" altLang="ja-JP" sz="1600" dirty="0">
                <a:solidFill>
                  <a:srgbClr val="0070C0"/>
                </a:solidFill>
              </a:rPr>
              <a:t>Levin </a:t>
            </a:r>
            <a:r>
              <a:rPr lang="en-US" altLang="ja-JP" sz="1600" dirty="0" err="1">
                <a:solidFill>
                  <a:srgbClr val="0070C0"/>
                </a:solidFill>
              </a:rPr>
              <a:t>Rezaeian</a:t>
            </a:r>
            <a:r>
              <a:rPr lang="en-US" altLang="ja-JP" sz="1600" dirty="0">
                <a:solidFill>
                  <a:srgbClr val="0070C0"/>
                </a:solidFill>
              </a:rPr>
              <a:t> (2011), </a:t>
            </a:r>
          </a:p>
          <a:p>
            <a:r>
              <a:rPr lang="en-US" altLang="ja-JP" sz="1600" dirty="0">
                <a:solidFill>
                  <a:srgbClr val="0070C0"/>
                </a:solidFill>
              </a:rPr>
              <a:t>Hagiwara, YH, Xiao, Yuan (2017)</a:t>
            </a:r>
          </a:p>
          <a:p>
            <a:r>
              <a:rPr lang="en-US" altLang="ja-JP" sz="1600" dirty="0"/>
              <a:t> </a:t>
            </a:r>
            <a:endParaRPr kumimoji="1" lang="ja-JP" altLang="en-US" sz="1600" dirty="0">
              <a:solidFill>
                <a:srgbClr val="0070C0"/>
              </a:solidFill>
            </a:endParaRPr>
          </a:p>
        </p:txBody>
      </p:sp>
      <p:pic>
        <p:nvPicPr>
          <p:cNvPr id="7" name="TexTeXPicture" descr="&lt;?xml version=&quot;1.0&quot; encoding=&quot;utf-16&quot;?&gt;&#10;&lt;TeXTeX&gt;&#10;  &lt;preamble&gt;\documentclass{jarticle}&#10;\usepackage{amsmath}&#10;\usepackage{color}&#10;\pagestyle{empty}&lt;/preamble&gt;&#10;  &lt;body&gt;\begin{align*} &#10;v_2&#10;\end{align*}&lt;/body&gt;&#10;  &lt;fcolor&gt;FF000000&lt;/fcolor&gt;&#10;  &lt;bcolor&gt;FFFFFFFF&lt;/bcolor&gt;&#10;  &lt;transparent&gt;True&lt;/transparent&gt;&#10;  &lt;resolution&gt;1800&lt;/resolution&gt;&#10;  &lt;imageh&gt;147&lt;/imageh&gt;&#10;  &lt;imagew&gt;201&lt;/imagew&gt;&#10;  &lt;scale&gt;50&lt;/scale&gt;&#10;  &lt;cursor&gt;19&lt;/cursor&gt;&#10;&lt;/TeXTeX&gt;">
            <a:extLst>
              <a:ext uri="{FF2B5EF4-FFF2-40B4-BE49-F238E27FC236}">
                <a16:creationId xmlns:a16="http://schemas.microsoft.com/office/drawing/2014/main" id="{23071800-924F-4544-B750-08659855237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556" y="1387924"/>
            <a:ext cx="257398" cy="188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3764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938" y="-126859"/>
            <a:ext cx="8963062" cy="1342699"/>
          </a:xfrm>
        </p:spPr>
        <p:txBody>
          <a:bodyPr>
            <a:normAutofit/>
          </a:bodyPr>
          <a:lstStyle/>
          <a:p>
            <a:r>
              <a:rPr lang="en-US" altLang="ja-JP" sz="2800" dirty="0"/>
              <a:t>Probing Wigner (GTMD) in diffractive </a:t>
            </a:r>
            <a:r>
              <a:rPr lang="en-US" altLang="ja-JP" sz="2800" dirty="0" err="1"/>
              <a:t>dijet</a:t>
            </a:r>
            <a:r>
              <a:rPr lang="en-US" altLang="ja-JP" sz="2800" dirty="0"/>
              <a:t> production in ep</a:t>
            </a:r>
            <a:endParaRPr kumimoji="1" lang="ja-JP" altLang="en-US" sz="28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376" y="1914254"/>
            <a:ext cx="4057778" cy="2548861"/>
          </a:xfrm>
          <a:prstGeom prst="rect">
            <a:avLst/>
          </a:prstGeom>
        </p:spPr>
      </p:pic>
      <p:sp>
        <p:nvSpPr>
          <p:cNvPr id="14" name="右矢印 13"/>
          <p:cNvSpPr/>
          <p:nvPr/>
        </p:nvSpPr>
        <p:spPr>
          <a:xfrm>
            <a:off x="4024777" y="2078759"/>
            <a:ext cx="735093" cy="4005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右矢印 18"/>
          <p:cNvSpPr/>
          <p:nvPr/>
        </p:nvSpPr>
        <p:spPr>
          <a:xfrm>
            <a:off x="4022194" y="2636825"/>
            <a:ext cx="735093" cy="3641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892843" y="2042043"/>
            <a:ext cx="66742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Jet 1</a:t>
            </a:r>
          </a:p>
          <a:p>
            <a:endParaRPr lang="en-US" altLang="ja-JP" sz="2000" dirty="0"/>
          </a:p>
          <a:p>
            <a:r>
              <a:rPr lang="en-US" altLang="ja-JP" sz="2000" dirty="0"/>
              <a:t>Jet 2</a:t>
            </a:r>
            <a:endParaRPr kumimoji="1" lang="en-US" altLang="ja-JP" sz="2000" dirty="0"/>
          </a:p>
        </p:txBody>
      </p:sp>
      <p:pic>
        <p:nvPicPr>
          <p:cNvPr id="26" name="図 25" descr="%pptTeX&#10;\begin{document}&#10;\begin{eqnarray*}&#10;\vec{\Delta_\perp }= - (\vec{k}_{1\perp}+\vec{k}_{2\perp})&#10;\end{eqnarray*}&#10;\end{document}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0072" y="2354393"/>
            <a:ext cx="2546102" cy="362160"/>
          </a:xfrm>
          <a:prstGeom prst="rect">
            <a:avLst/>
          </a:prstGeom>
        </p:spPr>
      </p:pic>
      <p:pic>
        <p:nvPicPr>
          <p:cNvPr id="27" name="図 26" descr="%pptTeX&#10;\begin{document}&#10;\begin{eqnarray*}&#10;\vec{P}_\perp= \frac{1}{2}(\vec{k}_{2\perp} -\vec{k}_{1\perp})&#10;\end{eqnarray*}&#10;\end{document}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2263" y="2790134"/>
            <a:ext cx="2269257" cy="546155"/>
          </a:xfrm>
          <a:prstGeom prst="rect">
            <a:avLst/>
          </a:prstGeom>
        </p:spPr>
      </p:pic>
      <p:sp>
        <p:nvSpPr>
          <p:cNvPr id="32" name="テキスト ボックス 31"/>
          <p:cNvSpPr txBox="1"/>
          <p:nvPr/>
        </p:nvSpPr>
        <p:spPr>
          <a:xfrm>
            <a:off x="6086413" y="4095589"/>
            <a:ext cx="2393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GTMD (dipole S-matrix)</a:t>
            </a:r>
            <a:endParaRPr kumimoji="1" lang="ja-JP" altLang="en-US" dirty="0"/>
          </a:p>
        </p:txBody>
      </p:sp>
      <p:cxnSp>
        <p:nvCxnSpPr>
          <p:cNvPr id="35" name="直線矢印コネクタ 34"/>
          <p:cNvCxnSpPr/>
          <p:nvPr/>
        </p:nvCxnSpPr>
        <p:spPr>
          <a:xfrm flipH="1">
            <a:off x="6086413" y="4476888"/>
            <a:ext cx="170455" cy="36133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4" name="Picture 6" descr="\newcommand{\nn}{\nonumber \\}&#10;\begin{eqnarray*}&#10;\frac{d\sigma ^{\gamma_{T}^{\ast }A\rightarrow q\bar{q}X}}{dy_1d^2k_{1\perp}dy_2d^2k_{2\perp}}&#10; &amp;\propto &amp; z(1-z) [z^2+(1-z)^2] \int d^2 q_\perp d^2 q_\perp^\prime  {\color{red} S(q_\perp, \Delta_\perp)S(q_\perp^\prime , \Delta_\perp)} \notag \\&#10;&amp;&amp; \quad \times \left[  \frac{\vec{P}_\perp}{P_\perp^2 +\epsilon^2 } - \frac{\vec{P}_\perp-\vec{q}_\perp }{(P_\perp-q_\perp)^2 +\epsilon^2} \right] \cdot  \left[  \frac{\vec{P}_\perp}{P_\perp^2 +\epsilon^2 }  - \frac{\vec{P}_\perp-\vec{q}_\perp^\prime}{(P_\perp-q_\perp^\prime)^2 +\epsilon^2 } \right]&#10;\end{eqnarray*}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80" y="4781840"/>
            <a:ext cx="8429894" cy="1286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正方形/長方形 17"/>
          <p:cNvSpPr/>
          <p:nvPr/>
        </p:nvSpPr>
        <p:spPr>
          <a:xfrm>
            <a:off x="2479226" y="943372"/>
            <a:ext cx="63714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solidFill>
                  <a:srgbClr val="0070C0"/>
                </a:solidFill>
              </a:rPr>
              <a:t>  YH, Xiao, Yuan (2016),  </a:t>
            </a:r>
            <a:r>
              <a:rPr lang="en-US" altLang="ja-JP" sz="1600" dirty="0"/>
              <a:t>see also  </a:t>
            </a:r>
            <a:r>
              <a:rPr lang="en-US" altLang="ja-JP" sz="1600" dirty="0">
                <a:solidFill>
                  <a:srgbClr val="0070C0"/>
                </a:solidFill>
              </a:rPr>
              <a:t>Braun, Ivanov (2005)</a:t>
            </a:r>
          </a:p>
          <a:p>
            <a:r>
              <a:rPr lang="en-US" altLang="ja-JP" sz="1600" dirty="0">
                <a:solidFill>
                  <a:srgbClr val="0070C0"/>
                </a:solidFill>
              </a:rPr>
              <a:t>                                                           </a:t>
            </a:r>
            <a:r>
              <a:rPr lang="en-US" altLang="ja-JP" sz="1600" dirty="0" err="1">
                <a:solidFill>
                  <a:srgbClr val="0070C0"/>
                </a:solidFill>
              </a:rPr>
              <a:t>Altinoluk</a:t>
            </a:r>
            <a:r>
              <a:rPr lang="en-US" altLang="ja-JP" sz="1600" dirty="0">
                <a:solidFill>
                  <a:srgbClr val="0070C0"/>
                </a:solidFill>
              </a:rPr>
              <a:t>, </a:t>
            </a:r>
            <a:r>
              <a:rPr lang="en-US" altLang="ja-JP" sz="1600" dirty="0" err="1">
                <a:solidFill>
                  <a:srgbClr val="0070C0"/>
                </a:solidFill>
              </a:rPr>
              <a:t>Armesto</a:t>
            </a:r>
            <a:r>
              <a:rPr lang="en-US" altLang="ja-JP" sz="1600" dirty="0">
                <a:solidFill>
                  <a:srgbClr val="0070C0"/>
                </a:solidFill>
              </a:rPr>
              <a:t>, </a:t>
            </a:r>
            <a:r>
              <a:rPr lang="en-US" altLang="ja-JP" sz="1600" dirty="0" err="1">
                <a:solidFill>
                  <a:srgbClr val="0070C0"/>
                </a:solidFill>
              </a:rPr>
              <a:t>Beuf</a:t>
            </a:r>
            <a:r>
              <a:rPr lang="en-US" altLang="ja-JP" sz="1600" dirty="0">
                <a:solidFill>
                  <a:srgbClr val="0070C0"/>
                </a:solidFill>
              </a:rPr>
              <a:t>, </a:t>
            </a:r>
            <a:r>
              <a:rPr lang="en-US" altLang="ja-JP" sz="1600" dirty="0" err="1">
                <a:solidFill>
                  <a:srgbClr val="0070C0"/>
                </a:solidFill>
              </a:rPr>
              <a:t>Rezaeian</a:t>
            </a:r>
            <a:r>
              <a:rPr lang="en-US" altLang="ja-JP" sz="1600" dirty="0">
                <a:solidFill>
                  <a:srgbClr val="0070C0"/>
                </a:solidFill>
              </a:rPr>
              <a:t> (2015)</a:t>
            </a:r>
            <a:endParaRPr lang="ja-JP" altLang="en-US" sz="1600" dirty="0">
              <a:solidFill>
                <a:srgbClr val="0070C0"/>
              </a:solidFill>
            </a:endParaRPr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8B826EF5-2B07-4367-903D-838C625630A3}"/>
              </a:ext>
            </a:extLst>
          </p:cNvPr>
          <p:cNvCxnSpPr/>
          <p:nvPr/>
        </p:nvCxnSpPr>
        <p:spPr>
          <a:xfrm flipV="1">
            <a:off x="442656" y="2505281"/>
            <a:ext cx="452108" cy="4258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86B24BE5-13E5-4AF4-9B35-3A47CAFB8026}"/>
              </a:ext>
            </a:extLst>
          </p:cNvPr>
          <p:cNvCxnSpPr>
            <a:cxnSpLocks/>
          </p:cNvCxnSpPr>
          <p:nvPr/>
        </p:nvCxnSpPr>
        <p:spPr>
          <a:xfrm flipH="1" flipV="1">
            <a:off x="449800" y="2083571"/>
            <a:ext cx="444964" cy="4639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A04B7DB0-3567-4877-85DB-C85271995DDE}"/>
                  </a:ext>
                </a:extLst>
              </p:cNvPr>
              <p:cNvSpPr txBox="1"/>
              <p:nvPr/>
            </p:nvSpPr>
            <p:spPr>
              <a:xfrm>
                <a:off x="243182" y="3003330"/>
                <a:ext cx="41323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ja-JP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A04B7DB0-3567-4877-85DB-C85271995D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182" y="3003330"/>
                <a:ext cx="413236" cy="27699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Picture 2" descr="\newcommand{\nn}{\nonumber \\}&#10;\begin{eqnarray*}&#10;Q^2&#10;\end{eqnarray*}">
            <a:extLst>
              <a:ext uri="{FF2B5EF4-FFF2-40B4-BE49-F238E27FC236}">
                <a16:creationId xmlns:a16="http://schemas.microsoft.com/office/drawing/2014/main" id="{28529DD2-C4E2-42ED-AAC0-66B59C82BD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2914" y="2121275"/>
            <a:ext cx="299262" cy="286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TexTeXPicture" descr="&lt;?xml version=&quot;1.0&quot; encoding=&quot;utf-16&quot;?&gt;&#10;&lt;TeXTeX&gt;&#10;  &lt;preamble&gt;\documentclass{jarticle}&#10;\usepackage{amsmath}&#10;\pagestyle{empty}&lt;/preamble&gt;&#10;  &lt;body&gt;\begin{align*} &#10;\sim d\sigma_0 + 2\cos 2(\phi_P-\phi_\Delta) d\tilde{\sigma} &#10;\end{align*}&lt;/body&gt;&#10;  &lt;fcolor&gt;FF000000&lt;/fcolor&gt;&#10;  &lt;bcolor&gt;FFFFFFFF&lt;/bcolor&gt;&#10;  &lt;transparent&gt;True&lt;/transparent&gt;&#10;  &lt;resolution&gt;1800&lt;/resolution&gt;&#10;  &lt;imageh&gt;250&lt;/imageh&gt;&#10;  &lt;imagew&gt;3011&lt;/imagew&gt;&#10;  &lt;scale&gt;50&lt;/scale&gt;&#10;  &lt;cursor&gt;20&lt;/cursor&gt;&#10;&lt;/TeXTeX&gt;">
            <a:extLst>
              <a:ext uri="{FF2B5EF4-FFF2-40B4-BE49-F238E27FC236}">
                <a16:creationId xmlns:a16="http://schemas.microsoft.com/office/drawing/2014/main" id="{A15805A4-90E4-45FB-AB80-E1A9D507E7C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0313" y="6385483"/>
            <a:ext cx="3186642" cy="264583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283425" y="4694027"/>
            <a:ext cx="1806888" cy="7558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TexTeXPicture" descr="&lt;?xml version=&quot;1.0&quot; encoding=&quot;utf-16&quot;?&gt;&#10;&lt;TeXTeX&gt;&#10;  &lt;preamble&gt;\documentclass{jarticle}&#10;\usepackage{amsmath}&#10;\usepackage{color}&#10;\pagestyle{empty}&lt;/preamble&gt;&#10;  &lt;body&gt;\begin{align*} &#10;\frac{d\sigma}{dy_1dy_2d^2\vec{\Delta}_\perp d^2\vec{P_\perp}}&#10;\end{align*}&lt;/body&gt;&#10;  &lt;fcolor&gt;FF000000&lt;/fcolor&gt;&#10;  &lt;bcolor&gt;FFFFFFFF&lt;/bcolor&gt;&#10;  &lt;transparent&gt;True&lt;/transparent&gt;&#10;  &lt;resolution&gt;1800&lt;/resolution&gt;&#10;  &lt;imageh&gt;605&lt;/imageh&gt;&#10;  &lt;imagew&gt;1914&lt;/imagew&gt;&#10;  &lt;scale&gt;50&lt;/scale&gt;&#10;  &lt;cursor&gt;78&lt;/cursor&gt;&#10;&lt;/TeXTeX&gt;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147" y="4788150"/>
            <a:ext cx="1841500" cy="582084"/>
          </a:xfrm>
          <a:prstGeom prst="rect">
            <a:avLst/>
          </a:prstGeom>
        </p:spPr>
      </p:pic>
      <p:pic>
        <p:nvPicPr>
          <p:cNvPr id="3" name="TexTeXPicture" descr="&lt;?xml version=&quot;1.0&quot; encoding=&quot;utf-16&quot;?&gt;&#10;&lt;TeXTeX&gt;&#10;  &lt;preamble&gt;\documentclass{jarticle}&#10;\usepackage{amsmath}&#10;\usepackage{color}&#10;\pagestyle{empty}&lt;/preamble&gt;&#10;  &lt;body&gt;\begin{align*} &#10;\epsilon^2=z(1-z)Q^2&#10;\end{align*}&lt;/body&gt;&#10;  &lt;fcolor&gt;FF000000&lt;/fcolor&gt;&#10;  &lt;bcolor&gt;FFFFFFFF&lt;/bcolor&gt;&#10;  &lt;transparent&gt;True&lt;/transparent&gt;&#10;  &lt;resolution&gt;1800&lt;/resolution&gt;&#10;  &lt;imageh&gt;280&lt;/imageh&gt;&#10;  &lt;imagew&gt;1693&lt;/imagew&gt;&#10;  &lt;scale&gt;50&lt;/scale&gt;&#10;  &lt;cursor&gt;36&lt;/cursor&gt;&#10;&lt;/TeXTeX&gt;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6947" y="6380871"/>
            <a:ext cx="1480793" cy="244904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AB4349E-F633-4219-BDD2-F99B5759C575}"/>
              </a:ext>
            </a:extLst>
          </p:cNvPr>
          <p:cNvSpPr txBox="1"/>
          <p:nvPr/>
        </p:nvSpPr>
        <p:spPr>
          <a:xfrm>
            <a:off x="5127914" y="1526342"/>
            <a:ext cx="36737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 NLO</a:t>
            </a:r>
            <a:r>
              <a:rPr kumimoji="1" lang="ja-JP" altLang="en-US" sz="1600" dirty="0"/>
              <a:t> </a:t>
            </a:r>
            <a:r>
              <a:rPr kumimoji="1" lang="en-US" altLang="ja-JP" sz="1600" dirty="0"/>
              <a:t>calculation</a:t>
            </a:r>
            <a:r>
              <a:rPr kumimoji="1" lang="ja-JP" altLang="en-US" sz="1600" dirty="0"/>
              <a:t> </a:t>
            </a:r>
            <a:r>
              <a:rPr kumimoji="1" lang="en-US" altLang="ja-JP" sz="1600" dirty="0"/>
              <a:t>by</a:t>
            </a:r>
            <a:r>
              <a:rPr kumimoji="1" lang="ja-JP" altLang="en-US" sz="1600" dirty="0"/>
              <a:t> </a:t>
            </a:r>
            <a:r>
              <a:rPr kumimoji="1" lang="en-US" altLang="ja-JP" sz="1600" dirty="0" err="1">
                <a:solidFill>
                  <a:srgbClr val="0070C0"/>
                </a:solidFill>
              </a:rPr>
              <a:t>Boussarie</a:t>
            </a:r>
            <a:r>
              <a:rPr kumimoji="1" lang="en-US" altLang="ja-JP" sz="1600" dirty="0">
                <a:solidFill>
                  <a:srgbClr val="0070C0"/>
                </a:solidFill>
              </a:rPr>
              <a:t> et al. (2016)</a:t>
            </a:r>
            <a:endParaRPr kumimoji="1" lang="ja-JP" altLang="en-US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1452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2036" y="-331994"/>
            <a:ext cx="8564798" cy="1463159"/>
          </a:xfrm>
        </p:spPr>
        <p:txBody>
          <a:bodyPr>
            <a:normAutofit/>
          </a:bodyPr>
          <a:lstStyle/>
          <a:p>
            <a:r>
              <a:rPr lang="en-US" altLang="ja-JP" sz="2800" dirty="0"/>
              <a:t>Probing dipole Wigner in u</a:t>
            </a:r>
            <a:r>
              <a:rPr kumimoji="1" lang="en-US" altLang="ja-JP" sz="2800" dirty="0"/>
              <a:t>ltra-peripheral </a:t>
            </a:r>
            <a:r>
              <a:rPr kumimoji="1" lang="en-US" altLang="ja-JP" sz="2800" dirty="0" err="1"/>
              <a:t>pA</a:t>
            </a:r>
            <a:r>
              <a:rPr kumimoji="1" lang="en-US" altLang="ja-JP" sz="2800" dirty="0"/>
              <a:t> collisions</a:t>
            </a:r>
            <a:endParaRPr kumimoji="1" lang="ja-JP" altLang="en-US" sz="2800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832" y="1191992"/>
            <a:ext cx="4057778" cy="2548861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4646175" y="1890357"/>
            <a:ext cx="45480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       preferably small   </a:t>
            </a:r>
          </a:p>
          <a:p>
            <a:endParaRPr lang="en-US" altLang="ja-JP" dirty="0"/>
          </a:p>
          <a:p>
            <a:endParaRPr lang="en-US" altLang="ja-JP" dirty="0"/>
          </a:p>
          <a:p>
            <a:r>
              <a:rPr lang="en-US" altLang="ja-JP" dirty="0"/>
              <a:t> Use the </a:t>
            </a:r>
            <a:r>
              <a:rPr lang="en-US" altLang="ja-JP" dirty="0" err="1"/>
              <a:t>Weiszacker</a:t>
            </a:r>
            <a:r>
              <a:rPr lang="en-US" altLang="ja-JP" dirty="0"/>
              <a:t>-Williams photons in UPC! </a:t>
            </a:r>
            <a:endParaRPr kumimoji="1" lang="ja-JP" altLang="en-US" dirty="0"/>
          </a:p>
        </p:txBody>
      </p:sp>
      <p:pic>
        <p:nvPicPr>
          <p:cNvPr id="10" name="Picture 2" descr="\newcommand{\nn}{\nonumber \\}&#10;\begin{eqnarray*}&#10;Q^2&#10;\end{eqnarray*}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7516" y="1962195"/>
            <a:ext cx="247324" cy="236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楕円 10"/>
          <p:cNvSpPr/>
          <p:nvPr/>
        </p:nvSpPr>
        <p:spPr>
          <a:xfrm>
            <a:off x="369003" y="1097022"/>
            <a:ext cx="548653" cy="1313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098" name="Picture 2" descr="\newcommand{\nn}{\nonumber \\}&#10;\begin{eqnarray*}&#10;\gamma&#10;\end{eqnarray*}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224" y="1368950"/>
            <a:ext cx="219075" cy="24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楕円 4"/>
          <p:cNvSpPr/>
          <p:nvPr/>
        </p:nvSpPr>
        <p:spPr>
          <a:xfrm>
            <a:off x="535040" y="1368950"/>
            <a:ext cx="259245" cy="24765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楕円 18"/>
          <p:cNvSpPr/>
          <p:nvPr/>
        </p:nvSpPr>
        <p:spPr>
          <a:xfrm>
            <a:off x="687440" y="1521350"/>
            <a:ext cx="259245" cy="24765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楕円 19"/>
          <p:cNvSpPr/>
          <p:nvPr/>
        </p:nvSpPr>
        <p:spPr>
          <a:xfrm>
            <a:off x="401034" y="1539600"/>
            <a:ext cx="259245" cy="24765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楕円 20"/>
          <p:cNvSpPr/>
          <p:nvPr/>
        </p:nvSpPr>
        <p:spPr>
          <a:xfrm>
            <a:off x="609564" y="1813290"/>
            <a:ext cx="259245" cy="24765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楕円 21"/>
          <p:cNvSpPr/>
          <p:nvPr/>
        </p:nvSpPr>
        <p:spPr>
          <a:xfrm>
            <a:off x="389227" y="1819580"/>
            <a:ext cx="259245" cy="24765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楕円 22"/>
          <p:cNvSpPr/>
          <p:nvPr/>
        </p:nvSpPr>
        <p:spPr>
          <a:xfrm>
            <a:off x="556141" y="2068854"/>
            <a:ext cx="259245" cy="24765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楕円 23"/>
          <p:cNvSpPr/>
          <p:nvPr/>
        </p:nvSpPr>
        <p:spPr>
          <a:xfrm>
            <a:off x="488255" y="1117343"/>
            <a:ext cx="259245" cy="24765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楕円 24"/>
          <p:cNvSpPr/>
          <p:nvPr/>
        </p:nvSpPr>
        <p:spPr>
          <a:xfrm>
            <a:off x="337587" y="1328497"/>
            <a:ext cx="259245" cy="24765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楕円 25"/>
          <p:cNvSpPr/>
          <p:nvPr/>
        </p:nvSpPr>
        <p:spPr>
          <a:xfrm>
            <a:off x="549038" y="1673750"/>
            <a:ext cx="259245" cy="24765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100" name="Picture 4" descr="\newcommand{\nn}{\nonumber \\}&#10;\begin{eqnarray*}&#10;\frac{d\sigma^{pA}}{dy_1dy_2 d^2\vec{k}_{1\perp}d^2\vec{k}_{2\perp}}  = \omega \frac{dN}{d\omega} \frac{N_c \alpha_{em}(2\pi)^4}{P_\perp^2}  \sum_f e_f^2 2z(1-z) (z^2+(1-z)^2)  \left(\textcolor[rgb]{1,0,0}{A^2}+2\cos 2(\phi_P-\phi_\Delta) \textcolor[rgb]{1,0,0}{AB} \right)&#10;\end{eqnarray*}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036" y="3992460"/>
            <a:ext cx="8675900" cy="586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2798553" y="4747272"/>
            <a:ext cx="1266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B050"/>
                </a:solidFill>
              </a:rPr>
              <a:t>p</a:t>
            </a:r>
            <a:r>
              <a:rPr kumimoji="1" lang="en-US" altLang="ja-JP" dirty="0">
                <a:solidFill>
                  <a:srgbClr val="00B050"/>
                </a:solidFill>
              </a:rPr>
              <a:t>hoton flux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cxnSp>
        <p:nvCxnSpPr>
          <p:cNvPr id="14" name="直線矢印コネクタ 13"/>
          <p:cNvCxnSpPr/>
          <p:nvPr/>
        </p:nvCxnSpPr>
        <p:spPr>
          <a:xfrm flipH="1" flipV="1">
            <a:off x="2629509" y="4541352"/>
            <a:ext cx="169044" cy="3507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8" name="Picture 4" descr="\newcommand{\nn}{\nonumber \\}&#10;\begin{eqnarray*}&#10;\propto Z^2&#10;\end{eqnarray*}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337" y="4783095"/>
            <a:ext cx="520456" cy="218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下矢印 11"/>
          <p:cNvSpPr/>
          <p:nvPr/>
        </p:nvSpPr>
        <p:spPr>
          <a:xfrm>
            <a:off x="5780744" y="2264607"/>
            <a:ext cx="263179" cy="44665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4561793" y="778523"/>
            <a:ext cx="48292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>
                <a:solidFill>
                  <a:srgbClr val="0070C0"/>
                </a:solidFill>
              </a:rPr>
              <a:t>Hagiwara, YH, </a:t>
            </a:r>
            <a:r>
              <a:rPr lang="en-US" altLang="ja-JP" sz="1600" dirty="0" err="1">
                <a:solidFill>
                  <a:srgbClr val="0070C0"/>
                </a:solidFill>
              </a:rPr>
              <a:t>Pasechnik</a:t>
            </a:r>
            <a:r>
              <a:rPr lang="en-US" altLang="ja-JP" sz="1600" dirty="0">
                <a:solidFill>
                  <a:srgbClr val="0070C0"/>
                </a:solidFill>
              </a:rPr>
              <a:t>, </a:t>
            </a:r>
            <a:r>
              <a:rPr lang="en-US" altLang="ja-JP" sz="1600" dirty="0" err="1">
                <a:solidFill>
                  <a:srgbClr val="0070C0"/>
                </a:solidFill>
              </a:rPr>
              <a:t>Tasevsky</a:t>
            </a:r>
            <a:r>
              <a:rPr lang="en-US" altLang="ja-JP" sz="1600" dirty="0">
                <a:solidFill>
                  <a:srgbClr val="0070C0"/>
                </a:solidFill>
              </a:rPr>
              <a:t>, </a:t>
            </a:r>
            <a:r>
              <a:rPr lang="en-US" altLang="ja-JP" sz="1600" dirty="0" err="1">
                <a:solidFill>
                  <a:srgbClr val="0070C0"/>
                </a:solidFill>
              </a:rPr>
              <a:t>Teryaev</a:t>
            </a:r>
            <a:r>
              <a:rPr lang="en-US" altLang="ja-JP" sz="1600" dirty="0">
                <a:solidFill>
                  <a:srgbClr val="0070C0"/>
                </a:solidFill>
              </a:rPr>
              <a:t> (2017)</a:t>
            </a:r>
            <a:endParaRPr lang="ja-JP" altLang="en-US" sz="1600" dirty="0">
              <a:solidFill>
                <a:srgbClr val="0070C0"/>
              </a:solidFill>
            </a:endParaRPr>
          </a:p>
        </p:txBody>
      </p:sp>
      <p:pic>
        <p:nvPicPr>
          <p:cNvPr id="28" name="Picture 6" descr="\newcommand{\nn}{\nonumber \\}&#10;\begin{eqnarray*}&#10;S_0(P_\perp,\Delta_\perp) =\frac{1}{P_\perp} \frac{\partial}{\partial P_\perp}A(P_\perp,\Delta_\perp).&#10;\end{eqnarray*}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8913" y="5470412"/>
            <a:ext cx="3365760" cy="5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8" descr="\newcommand{\nn}{\nonumber \\}&#10;\begin{eqnarray*}&#10;S_1(P_\perp,\Delta_\perp)=\frac{\partial B(P_\perp,\Delta_\perp)}{\partial P_\perp^2} -\frac{2}{P_\perp^2}&#10;\int^{P_\perp^2}\frac{dP'^2_\perp}{P'^2_\perp} B(P'_\perp,\Delta_\perp)&#10;\end{eqnarray*}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0338" y="6099117"/>
            <a:ext cx="4936709" cy="552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角丸四角形 29"/>
          <p:cNvSpPr/>
          <p:nvPr/>
        </p:nvSpPr>
        <p:spPr>
          <a:xfrm>
            <a:off x="1722530" y="5409339"/>
            <a:ext cx="5678526" cy="130571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23904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右矢印 24"/>
          <p:cNvSpPr/>
          <p:nvPr/>
        </p:nvSpPr>
        <p:spPr>
          <a:xfrm rot="21020804">
            <a:off x="990498" y="1637277"/>
            <a:ext cx="2635423" cy="207819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右矢印 2"/>
          <p:cNvSpPr/>
          <p:nvPr/>
        </p:nvSpPr>
        <p:spPr>
          <a:xfrm>
            <a:off x="1930771" y="4266946"/>
            <a:ext cx="4668812" cy="207819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3082" y="-240341"/>
            <a:ext cx="8780393" cy="1425646"/>
          </a:xfrm>
        </p:spPr>
        <p:txBody>
          <a:bodyPr>
            <a:normAutofit/>
          </a:bodyPr>
          <a:lstStyle/>
          <a:p>
            <a:r>
              <a:rPr kumimoji="1" lang="en-US" altLang="ja-JP" sz="3200" dirty="0"/>
              <a:t>Probing the gluon WWW in pp </a:t>
            </a:r>
            <a:endParaRPr kumimoji="1" lang="ja-JP" altLang="en-US" sz="32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050015" y="910115"/>
            <a:ext cx="3973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>
                <a:solidFill>
                  <a:srgbClr val="0070C0"/>
                </a:solidFill>
              </a:rPr>
              <a:t>Boussarie</a:t>
            </a:r>
            <a:r>
              <a:rPr kumimoji="1" lang="en-US" altLang="ja-JP" dirty="0">
                <a:solidFill>
                  <a:srgbClr val="0070C0"/>
                </a:solidFill>
              </a:rPr>
              <a:t>, YH, Xiao, Yuan, in preparation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sp>
        <p:nvSpPr>
          <p:cNvPr id="6" name="楕円 5"/>
          <p:cNvSpPr/>
          <p:nvPr/>
        </p:nvSpPr>
        <p:spPr>
          <a:xfrm>
            <a:off x="2583717" y="4141695"/>
            <a:ext cx="3424707" cy="4505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Freeform 5"/>
          <p:cNvSpPr>
            <a:spLocks noChangeAspect="1"/>
          </p:cNvSpPr>
          <p:nvPr/>
        </p:nvSpPr>
        <p:spPr bwMode="auto">
          <a:xfrm rot="13290151">
            <a:off x="2556956" y="2035951"/>
            <a:ext cx="936625" cy="100012"/>
          </a:xfrm>
          <a:custGeom>
            <a:avLst/>
            <a:gdLst>
              <a:gd name="T0" fmla="*/ 0 w 2320"/>
              <a:gd name="T1" fmla="*/ 2147483647 h 246"/>
              <a:gd name="T2" fmla="*/ 2147483647 w 2320"/>
              <a:gd name="T3" fmla="*/ 2147483647 h 246"/>
              <a:gd name="T4" fmla="*/ 2147483647 w 2320"/>
              <a:gd name="T5" fmla="*/ 2147483647 h 246"/>
              <a:gd name="T6" fmla="*/ 2147483647 w 2320"/>
              <a:gd name="T7" fmla="*/ 2147483647 h 246"/>
              <a:gd name="T8" fmla="*/ 2147483647 w 2320"/>
              <a:gd name="T9" fmla="*/ 2147483647 h 246"/>
              <a:gd name="T10" fmla="*/ 2147483647 w 2320"/>
              <a:gd name="T11" fmla="*/ 2147483647 h 246"/>
              <a:gd name="T12" fmla="*/ 2147483647 w 2320"/>
              <a:gd name="T13" fmla="*/ 2147483647 h 246"/>
              <a:gd name="T14" fmla="*/ 2147483647 w 2320"/>
              <a:gd name="T15" fmla="*/ 2147483647 h 246"/>
              <a:gd name="T16" fmla="*/ 2147483647 w 2320"/>
              <a:gd name="T17" fmla="*/ 2147483647 h 246"/>
              <a:gd name="T18" fmla="*/ 2147483647 w 2320"/>
              <a:gd name="T19" fmla="*/ 2147483647 h 246"/>
              <a:gd name="T20" fmla="*/ 2147483647 w 2320"/>
              <a:gd name="T21" fmla="*/ 2147483647 h 246"/>
              <a:gd name="T22" fmla="*/ 2147483647 w 2320"/>
              <a:gd name="T23" fmla="*/ 2147483647 h 246"/>
              <a:gd name="T24" fmla="*/ 2147483647 w 2320"/>
              <a:gd name="T25" fmla="*/ 2147483647 h 246"/>
              <a:gd name="T26" fmla="*/ 2147483647 w 2320"/>
              <a:gd name="T27" fmla="*/ 2147483647 h 246"/>
              <a:gd name="T28" fmla="*/ 2147483647 w 2320"/>
              <a:gd name="T29" fmla="*/ 2147483647 h 246"/>
              <a:gd name="T30" fmla="*/ 2147483647 w 2320"/>
              <a:gd name="T31" fmla="*/ 2147483647 h 246"/>
              <a:gd name="T32" fmla="*/ 2147483647 w 2320"/>
              <a:gd name="T33" fmla="*/ 2147483647 h 246"/>
              <a:gd name="T34" fmla="*/ 2147483647 w 2320"/>
              <a:gd name="T35" fmla="*/ 2147483647 h 246"/>
              <a:gd name="T36" fmla="*/ 2147483647 w 2320"/>
              <a:gd name="T37" fmla="*/ 2147483647 h 246"/>
              <a:gd name="T38" fmla="*/ 2147483647 w 2320"/>
              <a:gd name="T39" fmla="*/ 2147483647 h 246"/>
              <a:gd name="T40" fmla="*/ 2147483647 w 2320"/>
              <a:gd name="T41" fmla="*/ 2147483647 h 246"/>
              <a:gd name="T42" fmla="*/ 2147483647 w 2320"/>
              <a:gd name="T43" fmla="*/ 2147483647 h 246"/>
              <a:gd name="T44" fmla="*/ 2147483647 w 2320"/>
              <a:gd name="T45" fmla="*/ 2147483647 h 246"/>
              <a:gd name="T46" fmla="*/ 2147483647 w 2320"/>
              <a:gd name="T47" fmla="*/ 2147483647 h 246"/>
              <a:gd name="T48" fmla="*/ 2147483647 w 2320"/>
              <a:gd name="T49" fmla="*/ 2147483647 h 246"/>
              <a:gd name="T50" fmla="*/ 2147483647 w 2320"/>
              <a:gd name="T51" fmla="*/ 2147483647 h 246"/>
              <a:gd name="T52" fmla="*/ 2147483647 w 2320"/>
              <a:gd name="T53" fmla="*/ 2147483647 h 246"/>
              <a:gd name="T54" fmla="*/ 2147483647 w 2320"/>
              <a:gd name="T55" fmla="*/ 2147483647 h 246"/>
              <a:gd name="T56" fmla="*/ 2147483647 w 2320"/>
              <a:gd name="T57" fmla="*/ 2147483647 h 246"/>
              <a:gd name="T58" fmla="*/ 2147483647 w 2320"/>
              <a:gd name="T59" fmla="*/ 2147483647 h 246"/>
              <a:gd name="T60" fmla="*/ 2147483647 w 2320"/>
              <a:gd name="T61" fmla="*/ 2147483647 h 246"/>
              <a:gd name="T62" fmla="*/ 2147483647 w 2320"/>
              <a:gd name="T63" fmla="*/ 2147483647 h 246"/>
              <a:gd name="T64" fmla="*/ 2147483647 w 2320"/>
              <a:gd name="T65" fmla="*/ 2147483647 h 246"/>
              <a:gd name="T66" fmla="*/ 2147483647 w 2320"/>
              <a:gd name="T67" fmla="*/ 2147483647 h 246"/>
              <a:gd name="T68" fmla="*/ 2147483647 w 2320"/>
              <a:gd name="T69" fmla="*/ 2147483647 h 246"/>
              <a:gd name="T70" fmla="*/ 2147483647 w 2320"/>
              <a:gd name="T71" fmla="*/ 2147483647 h 246"/>
              <a:gd name="T72" fmla="*/ 2147483647 w 2320"/>
              <a:gd name="T73" fmla="*/ 2147483647 h 246"/>
              <a:gd name="T74" fmla="*/ 2147483647 w 2320"/>
              <a:gd name="T75" fmla="*/ 2147483647 h 246"/>
              <a:gd name="T76" fmla="*/ 2147483647 w 2320"/>
              <a:gd name="T77" fmla="*/ 2147483647 h 246"/>
              <a:gd name="T78" fmla="*/ 2147483647 w 2320"/>
              <a:gd name="T79" fmla="*/ 2147483647 h 246"/>
              <a:gd name="T80" fmla="*/ 2147483647 w 2320"/>
              <a:gd name="T81" fmla="*/ 2147483647 h 246"/>
              <a:gd name="T82" fmla="*/ 2147483647 w 2320"/>
              <a:gd name="T83" fmla="*/ 2147483647 h 246"/>
              <a:gd name="T84" fmla="*/ 2147483647 w 2320"/>
              <a:gd name="T85" fmla="*/ 0 h 246"/>
              <a:gd name="T86" fmla="*/ 2147483647 w 2320"/>
              <a:gd name="T87" fmla="*/ 2147483647 h 246"/>
              <a:gd name="T88" fmla="*/ 2147483647 w 2320"/>
              <a:gd name="T89" fmla="*/ 2147483647 h 246"/>
              <a:gd name="T90" fmla="*/ 2147483647 w 2320"/>
              <a:gd name="T91" fmla="*/ 2147483647 h 246"/>
              <a:gd name="T92" fmla="*/ 2147483647 w 2320"/>
              <a:gd name="T93" fmla="*/ 2147483647 h 246"/>
              <a:gd name="T94" fmla="*/ 2147483647 w 2320"/>
              <a:gd name="T95" fmla="*/ 2147483647 h 246"/>
              <a:gd name="T96" fmla="*/ 2147483647 w 2320"/>
              <a:gd name="T97" fmla="*/ 0 h 24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320" h="246">
                <a:moveTo>
                  <a:pt x="0" y="3"/>
                </a:moveTo>
                <a:cubicBezTo>
                  <a:pt x="31" y="16"/>
                  <a:pt x="151" y="54"/>
                  <a:pt x="186" y="84"/>
                </a:cubicBezTo>
                <a:cubicBezTo>
                  <a:pt x="221" y="114"/>
                  <a:pt x="220" y="160"/>
                  <a:pt x="210" y="186"/>
                </a:cubicBezTo>
                <a:cubicBezTo>
                  <a:pt x="200" y="212"/>
                  <a:pt x="153" y="242"/>
                  <a:pt x="126" y="243"/>
                </a:cubicBezTo>
                <a:cubicBezTo>
                  <a:pt x="99" y="244"/>
                  <a:pt x="57" y="218"/>
                  <a:pt x="48" y="192"/>
                </a:cubicBezTo>
                <a:cubicBezTo>
                  <a:pt x="39" y="166"/>
                  <a:pt x="29" y="116"/>
                  <a:pt x="69" y="84"/>
                </a:cubicBezTo>
                <a:cubicBezTo>
                  <a:pt x="109" y="52"/>
                  <a:pt x="218" y="3"/>
                  <a:pt x="288" y="3"/>
                </a:cubicBezTo>
                <a:cubicBezTo>
                  <a:pt x="358" y="3"/>
                  <a:pt x="455" y="49"/>
                  <a:pt x="492" y="81"/>
                </a:cubicBezTo>
                <a:cubicBezTo>
                  <a:pt x="529" y="113"/>
                  <a:pt x="520" y="168"/>
                  <a:pt x="510" y="195"/>
                </a:cubicBezTo>
                <a:cubicBezTo>
                  <a:pt x="500" y="222"/>
                  <a:pt x="459" y="243"/>
                  <a:pt x="432" y="243"/>
                </a:cubicBezTo>
                <a:cubicBezTo>
                  <a:pt x="405" y="243"/>
                  <a:pt x="357" y="222"/>
                  <a:pt x="345" y="195"/>
                </a:cubicBezTo>
                <a:cubicBezTo>
                  <a:pt x="333" y="168"/>
                  <a:pt x="321" y="113"/>
                  <a:pt x="360" y="81"/>
                </a:cubicBezTo>
                <a:cubicBezTo>
                  <a:pt x="399" y="49"/>
                  <a:pt x="504" y="3"/>
                  <a:pt x="576" y="3"/>
                </a:cubicBezTo>
                <a:cubicBezTo>
                  <a:pt x="648" y="3"/>
                  <a:pt x="752" y="50"/>
                  <a:pt x="792" y="81"/>
                </a:cubicBezTo>
                <a:cubicBezTo>
                  <a:pt x="832" y="112"/>
                  <a:pt x="826" y="162"/>
                  <a:pt x="816" y="189"/>
                </a:cubicBezTo>
                <a:cubicBezTo>
                  <a:pt x="806" y="216"/>
                  <a:pt x="760" y="244"/>
                  <a:pt x="732" y="243"/>
                </a:cubicBezTo>
                <a:cubicBezTo>
                  <a:pt x="704" y="242"/>
                  <a:pt x="659" y="213"/>
                  <a:pt x="648" y="186"/>
                </a:cubicBezTo>
                <a:cubicBezTo>
                  <a:pt x="637" y="159"/>
                  <a:pt x="627" y="108"/>
                  <a:pt x="666" y="78"/>
                </a:cubicBezTo>
                <a:cubicBezTo>
                  <a:pt x="705" y="48"/>
                  <a:pt x="808" y="6"/>
                  <a:pt x="879" y="6"/>
                </a:cubicBezTo>
                <a:cubicBezTo>
                  <a:pt x="950" y="6"/>
                  <a:pt x="1055" y="48"/>
                  <a:pt x="1095" y="78"/>
                </a:cubicBezTo>
                <a:cubicBezTo>
                  <a:pt x="1135" y="108"/>
                  <a:pt x="1131" y="162"/>
                  <a:pt x="1122" y="189"/>
                </a:cubicBezTo>
                <a:cubicBezTo>
                  <a:pt x="1113" y="216"/>
                  <a:pt x="1066" y="240"/>
                  <a:pt x="1038" y="240"/>
                </a:cubicBezTo>
                <a:cubicBezTo>
                  <a:pt x="1010" y="240"/>
                  <a:pt x="963" y="218"/>
                  <a:pt x="951" y="192"/>
                </a:cubicBezTo>
                <a:cubicBezTo>
                  <a:pt x="939" y="166"/>
                  <a:pt x="927" y="115"/>
                  <a:pt x="966" y="84"/>
                </a:cubicBezTo>
                <a:cubicBezTo>
                  <a:pt x="1005" y="53"/>
                  <a:pt x="1113" y="6"/>
                  <a:pt x="1185" y="6"/>
                </a:cubicBezTo>
                <a:cubicBezTo>
                  <a:pt x="1257" y="6"/>
                  <a:pt x="1361" y="50"/>
                  <a:pt x="1398" y="81"/>
                </a:cubicBezTo>
                <a:cubicBezTo>
                  <a:pt x="1435" y="112"/>
                  <a:pt x="1418" y="163"/>
                  <a:pt x="1407" y="189"/>
                </a:cubicBezTo>
                <a:cubicBezTo>
                  <a:pt x="1396" y="215"/>
                  <a:pt x="1356" y="237"/>
                  <a:pt x="1329" y="237"/>
                </a:cubicBezTo>
                <a:cubicBezTo>
                  <a:pt x="1302" y="237"/>
                  <a:pt x="1255" y="214"/>
                  <a:pt x="1242" y="189"/>
                </a:cubicBezTo>
                <a:cubicBezTo>
                  <a:pt x="1229" y="164"/>
                  <a:pt x="1214" y="115"/>
                  <a:pt x="1251" y="84"/>
                </a:cubicBezTo>
                <a:cubicBezTo>
                  <a:pt x="1288" y="53"/>
                  <a:pt x="1394" y="3"/>
                  <a:pt x="1467" y="3"/>
                </a:cubicBezTo>
                <a:cubicBezTo>
                  <a:pt x="1540" y="3"/>
                  <a:pt x="1652" y="53"/>
                  <a:pt x="1692" y="84"/>
                </a:cubicBezTo>
                <a:cubicBezTo>
                  <a:pt x="1732" y="115"/>
                  <a:pt x="1719" y="163"/>
                  <a:pt x="1707" y="189"/>
                </a:cubicBezTo>
                <a:cubicBezTo>
                  <a:pt x="1695" y="215"/>
                  <a:pt x="1649" y="240"/>
                  <a:pt x="1620" y="240"/>
                </a:cubicBezTo>
                <a:cubicBezTo>
                  <a:pt x="1591" y="240"/>
                  <a:pt x="1544" y="212"/>
                  <a:pt x="1533" y="186"/>
                </a:cubicBezTo>
                <a:cubicBezTo>
                  <a:pt x="1522" y="160"/>
                  <a:pt x="1515" y="112"/>
                  <a:pt x="1554" y="81"/>
                </a:cubicBezTo>
                <a:cubicBezTo>
                  <a:pt x="1593" y="50"/>
                  <a:pt x="1694" y="2"/>
                  <a:pt x="1767" y="3"/>
                </a:cubicBezTo>
                <a:cubicBezTo>
                  <a:pt x="1840" y="4"/>
                  <a:pt x="1954" y="55"/>
                  <a:pt x="1995" y="87"/>
                </a:cubicBezTo>
                <a:cubicBezTo>
                  <a:pt x="2036" y="119"/>
                  <a:pt x="2025" y="168"/>
                  <a:pt x="2013" y="195"/>
                </a:cubicBezTo>
                <a:cubicBezTo>
                  <a:pt x="2001" y="222"/>
                  <a:pt x="1955" y="246"/>
                  <a:pt x="1926" y="246"/>
                </a:cubicBezTo>
                <a:cubicBezTo>
                  <a:pt x="1897" y="246"/>
                  <a:pt x="1848" y="222"/>
                  <a:pt x="1836" y="195"/>
                </a:cubicBezTo>
                <a:cubicBezTo>
                  <a:pt x="1824" y="168"/>
                  <a:pt x="1813" y="116"/>
                  <a:pt x="1851" y="84"/>
                </a:cubicBezTo>
                <a:cubicBezTo>
                  <a:pt x="1889" y="52"/>
                  <a:pt x="1996" y="0"/>
                  <a:pt x="2067" y="0"/>
                </a:cubicBezTo>
                <a:cubicBezTo>
                  <a:pt x="2138" y="0"/>
                  <a:pt x="2240" y="50"/>
                  <a:pt x="2280" y="81"/>
                </a:cubicBezTo>
                <a:cubicBezTo>
                  <a:pt x="2320" y="112"/>
                  <a:pt x="2319" y="162"/>
                  <a:pt x="2307" y="189"/>
                </a:cubicBezTo>
                <a:cubicBezTo>
                  <a:pt x="2295" y="216"/>
                  <a:pt x="2241" y="240"/>
                  <a:pt x="2211" y="240"/>
                </a:cubicBezTo>
                <a:cubicBezTo>
                  <a:pt x="2181" y="240"/>
                  <a:pt x="2139" y="218"/>
                  <a:pt x="2127" y="192"/>
                </a:cubicBezTo>
                <a:cubicBezTo>
                  <a:pt x="2115" y="166"/>
                  <a:pt x="2110" y="113"/>
                  <a:pt x="2142" y="81"/>
                </a:cubicBezTo>
                <a:cubicBezTo>
                  <a:pt x="2174" y="49"/>
                  <a:pt x="2282" y="17"/>
                  <a:pt x="2319" y="0"/>
                </a:cubicBezTo>
              </a:path>
            </a:pathLst>
          </a:custGeom>
          <a:noFill/>
          <a:ln w="127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" name="Freeform 5"/>
          <p:cNvSpPr>
            <a:spLocks noChangeAspect="1"/>
          </p:cNvSpPr>
          <p:nvPr/>
        </p:nvSpPr>
        <p:spPr bwMode="auto">
          <a:xfrm rot="14228495" flipV="1">
            <a:off x="1692264" y="2430163"/>
            <a:ext cx="1297154" cy="138509"/>
          </a:xfrm>
          <a:custGeom>
            <a:avLst/>
            <a:gdLst>
              <a:gd name="T0" fmla="*/ 0 w 2320"/>
              <a:gd name="T1" fmla="*/ 2147483647 h 246"/>
              <a:gd name="T2" fmla="*/ 2147483647 w 2320"/>
              <a:gd name="T3" fmla="*/ 2147483647 h 246"/>
              <a:gd name="T4" fmla="*/ 2147483647 w 2320"/>
              <a:gd name="T5" fmla="*/ 2147483647 h 246"/>
              <a:gd name="T6" fmla="*/ 2147483647 w 2320"/>
              <a:gd name="T7" fmla="*/ 2147483647 h 246"/>
              <a:gd name="T8" fmla="*/ 2147483647 w 2320"/>
              <a:gd name="T9" fmla="*/ 2147483647 h 246"/>
              <a:gd name="T10" fmla="*/ 2147483647 w 2320"/>
              <a:gd name="T11" fmla="*/ 2147483647 h 246"/>
              <a:gd name="T12" fmla="*/ 2147483647 w 2320"/>
              <a:gd name="T13" fmla="*/ 2147483647 h 246"/>
              <a:gd name="T14" fmla="*/ 2147483647 w 2320"/>
              <a:gd name="T15" fmla="*/ 2147483647 h 246"/>
              <a:gd name="T16" fmla="*/ 2147483647 w 2320"/>
              <a:gd name="T17" fmla="*/ 2147483647 h 246"/>
              <a:gd name="T18" fmla="*/ 2147483647 w 2320"/>
              <a:gd name="T19" fmla="*/ 2147483647 h 246"/>
              <a:gd name="T20" fmla="*/ 2147483647 w 2320"/>
              <a:gd name="T21" fmla="*/ 2147483647 h 246"/>
              <a:gd name="T22" fmla="*/ 2147483647 w 2320"/>
              <a:gd name="T23" fmla="*/ 2147483647 h 246"/>
              <a:gd name="T24" fmla="*/ 2147483647 w 2320"/>
              <a:gd name="T25" fmla="*/ 2147483647 h 246"/>
              <a:gd name="T26" fmla="*/ 2147483647 w 2320"/>
              <a:gd name="T27" fmla="*/ 2147483647 h 246"/>
              <a:gd name="T28" fmla="*/ 2147483647 w 2320"/>
              <a:gd name="T29" fmla="*/ 2147483647 h 246"/>
              <a:gd name="T30" fmla="*/ 2147483647 w 2320"/>
              <a:gd name="T31" fmla="*/ 2147483647 h 246"/>
              <a:gd name="T32" fmla="*/ 2147483647 w 2320"/>
              <a:gd name="T33" fmla="*/ 2147483647 h 246"/>
              <a:gd name="T34" fmla="*/ 2147483647 w 2320"/>
              <a:gd name="T35" fmla="*/ 2147483647 h 246"/>
              <a:gd name="T36" fmla="*/ 2147483647 w 2320"/>
              <a:gd name="T37" fmla="*/ 2147483647 h 246"/>
              <a:gd name="T38" fmla="*/ 2147483647 w 2320"/>
              <a:gd name="T39" fmla="*/ 2147483647 h 246"/>
              <a:gd name="T40" fmla="*/ 2147483647 w 2320"/>
              <a:gd name="T41" fmla="*/ 2147483647 h 246"/>
              <a:gd name="T42" fmla="*/ 2147483647 w 2320"/>
              <a:gd name="T43" fmla="*/ 2147483647 h 246"/>
              <a:gd name="T44" fmla="*/ 2147483647 w 2320"/>
              <a:gd name="T45" fmla="*/ 2147483647 h 246"/>
              <a:gd name="T46" fmla="*/ 2147483647 w 2320"/>
              <a:gd name="T47" fmla="*/ 2147483647 h 246"/>
              <a:gd name="T48" fmla="*/ 2147483647 w 2320"/>
              <a:gd name="T49" fmla="*/ 2147483647 h 246"/>
              <a:gd name="T50" fmla="*/ 2147483647 w 2320"/>
              <a:gd name="T51" fmla="*/ 2147483647 h 246"/>
              <a:gd name="T52" fmla="*/ 2147483647 w 2320"/>
              <a:gd name="T53" fmla="*/ 2147483647 h 246"/>
              <a:gd name="T54" fmla="*/ 2147483647 w 2320"/>
              <a:gd name="T55" fmla="*/ 2147483647 h 246"/>
              <a:gd name="T56" fmla="*/ 2147483647 w 2320"/>
              <a:gd name="T57" fmla="*/ 2147483647 h 246"/>
              <a:gd name="T58" fmla="*/ 2147483647 w 2320"/>
              <a:gd name="T59" fmla="*/ 2147483647 h 246"/>
              <a:gd name="T60" fmla="*/ 2147483647 w 2320"/>
              <a:gd name="T61" fmla="*/ 2147483647 h 246"/>
              <a:gd name="T62" fmla="*/ 2147483647 w 2320"/>
              <a:gd name="T63" fmla="*/ 2147483647 h 246"/>
              <a:gd name="T64" fmla="*/ 2147483647 w 2320"/>
              <a:gd name="T65" fmla="*/ 2147483647 h 246"/>
              <a:gd name="T66" fmla="*/ 2147483647 w 2320"/>
              <a:gd name="T67" fmla="*/ 2147483647 h 246"/>
              <a:gd name="T68" fmla="*/ 2147483647 w 2320"/>
              <a:gd name="T69" fmla="*/ 2147483647 h 246"/>
              <a:gd name="T70" fmla="*/ 2147483647 w 2320"/>
              <a:gd name="T71" fmla="*/ 2147483647 h 246"/>
              <a:gd name="T72" fmla="*/ 2147483647 w 2320"/>
              <a:gd name="T73" fmla="*/ 2147483647 h 246"/>
              <a:gd name="T74" fmla="*/ 2147483647 w 2320"/>
              <a:gd name="T75" fmla="*/ 2147483647 h 246"/>
              <a:gd name="T76" fmla="*/ 2147483647 w 2320"/>
              <a:gd name="T77" fmla="*/ 2147483647 h 246"/>
              <a:gd name="T78" fmla="*/ 2147483647 w 2320"/>
              <a:gd name="T79" fmla="*/ 2147483647 h 246"/>
              <a:gd name="T80" fmla="*/ 2147483647 w 2320"/>
              <a:gd name="T81" fmla="*/ 2147483647 h 246"/>
              <a:gd name="T82" fmla="*/ 2147483647 w 2320"/>
              <a:gd name="T83" fmla="*/ 2147483647 h 246"/>
              <a:gd name="T84" fmla="*/ 2147483647 w 2320"/>
              <a:gd name="T85" fmla="*/ 0 h 246"/>
              <a:gd name="T86" fmla="*/ 2147483647 w 2320"/>
              <a:gd name="T87" fmla="*/ 2147483647 h 246"/>
              <a:gd name="T88" fmla="*/ 2147483647 w 2320"/>
              <a:gd name="T89" fmla="*/ 2147483647 h 246"/>
              <a:gd name="T90" fmla="*/ 2147483647 w 2320"/>
              <a:gd name="T91" fmla="*/ 2147483647 h 246"/>
              <a:gd name="T92" fmla="*/ 2147483647 w 2320"/>
              <a:gd name="T93" fmla="*/ 2147483647 h 246"/>
              <a:gd name="T94" fmla="*/ 2147483647 w 2320"/>
              <a:gd name="T95" fmla="*/ 2147483647 h 246"/>
              <a:gd name="T96" fmla="*/ 2147483647 w 2320"/>
              <a:gd name="T97" fmla="*/ 0 h 24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320" h="246">
                <a:moveTo>
                  <a:pt x="0" y="3"/>
                </a:moveTo>
                <a:cubicBezTo>
                  <a:pt x="31" y="16"/>
                  <a:pt x="151" y="54"/>
                  <a:pt x="186" y="84"/>
                </a:cubicBezTo>
                <a:cubicBezTo>
                  <a:pt x="221" y="114"/>
                  <a:pt x="220" y="160"/>
                  <a:pt x="210" y="186"/>
                </a:cubicBezTo>
                <a:cubicBezTo>
                  <a:pt x="200" y="212"/>
                  <a:pt x="153" y="242"/>
                  <a:pt x="126" y="243"/>
                </a:cubicBezTo>
                <a:cubicBezTo>
                  <a:pt x="99" y="244"/>
                  <a:pt x="57" y="218"/>
                  <a:pt x="48" y="192"/>
                </a:cubicBezTo>
                <a:cubicBezTo>
                  <a:pt x="39" y="166"/>
                  <a:pt x="29" y="116"/>
                  <a:pt x="69" y="84"/>
                </a:cubicBezTo>
                <a:cubicBezTo>
                  <a:pt x="109" y="52"/>
                  <a:pt x="218" y="3"/>
                  <a:pt x="288" y="3"/>
                </a:cubicBezTo>
                <a:cubicBezTo>
                  <a:pt x="358" y="3"/>
                  <a:pt x="455" y="49"/>
                  <a:pt x="492" y="81"/>
                </a:cubicBezTo>
                <a:cubicBezTo>
                  <a:pt x="529" y="113"/>
                  <a:pt x="520" y="168"/>
                  <a:pt x="510" y="195"/>
                </a:cubicBezTo>
                <a:cubicBezTo>
                  <a:pt x="500" y="222"/>
                  <a:pt x="459" y="243"/>
                  <a:pt x="432" y="243"/>
                </a:cubicBezTo>
                <a:cubicBezTo>
                  <a:pt x="405" y="243"/>
                  <a:pt x="357" y="222"/>
                  <a:pt x="345" y="195"/>
                </a:cubicBezTo>
                <a:cubicBezTo>
                  <a:pt x="333" y="168"/>
                  <a:pt x="321" y="113"/>
                  <a:pt x="360" y="81"/>
                </a:cubicBezTo>
                <a:cubicBezTo>
                  <a:pt x="399" y="49"/>
                  <a:pt x="504" y="3"/>
                  <a:pt x="576" y="3"/>
                </a:cubicBezTo>
                <a:cubicBezTo>
                  <a:pt x="648" y="3"/>
                  <a:pt x="752" y="50"/>
                  <a:pt x="792" y="81"/>
                </a:cubicBezTo>
                <a:cubicBezTo>
                  <a:pt x="832" y="112"/>
                  <a:pt x="826" y="162"/>
                  <a:pt x="816" y="189"/>
                </a:cubicBezTo>
                <a:cubicBezTo>
                  <a:pt x="806" y="216"/>
                  <a:pt x="760" y="244"/>
                  <a:pt x="732" y="243"/>
                </a:cubicBezTo>
                <a:cubicBezTo>
                  <a:pt x="704" y="242"/>
                  <a:pt x="659" y="213"/>
                  <a:pt x="648" y="186"/>
                </a:cubicBezTo>
                <a:cubicBezTo>
                  <a:pt x="637" y="159"/>
                  <a:pt x="627" y="108"/>
                  <a:pt x="666" y="78"/>
                </a:cubicBezTo>
                <a:cubicBezTo>
                  <a:pt x="705" y="48"/>
                  <a:pt x="808" y="6"/>
                  <a:pt x="879" y="6"/>
                </a:cubicBezTo>
                <a:cubicBezTo>
                  <a:pt x="950" y="6"/>
                  <a:pt x="1055" y="48"/>
                  <a:pt x="1095" y="78"/>
                </a:cubicBezTo>
                <a:cubicBezTo>
                  <a:pt x="1135" y="108"/>
                  <a:pt x="1131" y="162"/>
                  <a:pt x="1122" y="189"/>
                </a:cubicBezTo>
                <a:cubicBezTo>
                  <a:pt x="1113" y="216"/>
                  <a:pt x="1066" y="240"/>
                  <a:pt x="1038" y="240"/>
                </a:cubicBezTo>
                <a:cubicBezTo>
                  <a:pt x="1010" y="240"/>
                  <a:pt x="963" y="218"/>
                  <a:pt x="951" y="192"/>
                </a:cubicBezTo>
                <a:cubicBezTo>
                  <a:pt x="939" y="166"/>
                  <a:pt x="927" y="115"/>
                  <a:pt x="966" y="84"/>
                </a:cubicBezTo>
                <a:cubicBezTo>
                  <a:pt x="1005" y="53"/>
                  <a:pt x="1113" y="6"/>
                  <a:pt x="1185" y="6"/>
                </a:cubicBezTo>
                <a:cubicBezTo>
                  <a:pt x="1257" y="6"/>
                  <a:pt x="1361" y="50"/>
                  <a:pt x="1398" y="81"/>
                </a:cubicBezTo>
                <a:cubicBezTo>
                  <a:pt x="1435" y="112"/>
                  <a:pt x="1418" y="163"/>
                  <a:pt x="1407" y="189"/>
                </a:cubicBezTo>
                <a:cubicBezTo>
                  <a:pt x="1396" y="215"/>
                  <a:pt x="1356" y="237"/>
                  <a:pt x="1329" y="237"/>
                </a:cubicBezTo>
                <a:cubicBezTo>
                  <a:pt x="1302" y="237"/>
                  <a:pt x="1255" y="214"/>
                  <a:pt x="1242" y="189"/>
                </a:cubicBezTo>
                <a:cubicBezTo>
                  <a:pt x="1229" y="164"/>
                  <a:pt x="1214" y="115"/>
                  <a:pt x="1251" y="84"/>
                </a:cubicBezTo>
                <a:cubicBezTo>
                  <a:pt x="1288" y="53"/>
                  <a:pt x="1394" y="3"/>
                  <a:pt x="1467" y="3"/>
                </a:cubicBezTo>
                <a:cubicBezTo>
                  <a:pt x="1540" y="3"/>
                  <a:pt x="1652" y="53"/>
                  <a:pt x="1692" y="84"/>
                </a:cubicBezTo>
                <a:cubicBezTo>
                  <a:pt x="1732" y="115"/>
                  <a:pt x="1719" y="163"/>
                  <a:pt x="1707" y="189"/>
                </a:cubicBezTo>
                <a:cubicBezTo>
                  <a:pt x="1695" y="215"/>
                  <a:pt x="1649" y="240"/>
                  <a:pt x="1620" y="240"/>
                </a:cubicBezTo>
                <a:cubicBezTo>
                  <a:pt x="1591" y="240"/>
                  <a:pt x="1544" y="212"/>
                  <a:pt x="1533" y="186"/>
                </a:cubicBezTo>
                <a:cubicBezTo>
                  <a:pt x="1522" y="160"/>
                  <a:pt x="1515" y="112"/>
                  <a:pt x="1554" y="81"/>
                </a:cubicBezTo>
                <a:cubicBezTo>
                  <a:pt x="1593" y="50"/>
                  <a:pt x="1694" y="2"/>
                  <a:pt x="1767" y="3"/>
                </a:cubicBezTo>
                <a:cubicBezTo>
                  <a:pt x="1840" y="4"/>
                  <a:pt x="1954" y="55"/>
                  <a:pt x="1995" y="87"/>
                </a:cubicBezTo>
                <a:cubicBezTo>
                  <a:pt x="2036" y="119"/>
                  <a:pt x="2025" y="168"/>
                  <a:pt x="2013" y="195"/>
                </a:cubicBezTo>
                <a:cubicBezTo>
                  <a:pt x="2001" y="222"/>
                  <a:pt x="1955" y="246"/>
                  <a:pt x="1926" y="246"/>
                </a:cubicBezTo>
                <a:cubicBezTo>
                  <a:pt x="1897" y="246"/>
                  <a:pt x="1848" y="222"/>
                  <a:pt x="1836" y="195"/>
                </a:cubicBezTo>
                <a:cubicBezTo>
                  <a:pt x="1824" y="168"/>
                  <a:pt x="1813" y="116"/>
                  <a:pt x="1851" y="84"/>
                </a:cubicBezTo>
                <a:cubicBezTo>
                  <a:pt x="1889" y="52"/>
                  <a:pt x="1996" y="0"/>
                  <a:pt x="2067" y="0"/>
                </a:cubicBezTo>
                <a:cubicBezTo>
                  <a:pt x="2138" y="0"/>
                  <a:pt x="2240" y="50"/>
                  <a:pt x="2280" y="81"/>
                </a:cubicBezTo>
                <a:cubicBezTo>
                  <a:pt x="2320" y="112"/>
                  <a:pt x="2319" y="162"/>
                  <a:pt x="2307" y="189"/>
                </a:cubicBezTo>
                <a:cubicBezTo>
                  <a:pt x="2295" y="216"/>
                  <a:pt x="2241" y="240"/>
                  <a:pt x="2211" y="240"/>
                </a:cubicBezTo>
                <a:cubicBezTo>
                  <a:pt x="2181" y="240"/>
                  <a:pt x="2139" y="218"/>
                  <a:pt x="2127" y="192"/>
                </a:cubicBezTo>
                <a:cubicBezTo>
                  <a:pt x="2115" y="166"/>
                  <a:pt x="2110" y="113"/>
                  <a:pt x="2142" y="81"/>
                </a:cubicBezTo>
                <a:cubicBezTo>
                  <a:pt x="2174" y="49"/>
                  <a:pt x="2282" y="17"/>
                  <a:pt x="2319" y="0"/>
                </a:cubicBezTo>
              </a:path>
            </a:pathLst>
          </a:custGeom>
          <a:noFill/>
          <a:ln w="127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" name="角丸四角形 11"/>
          <p:cNvSpPr/>
          <p:nvPr/>
        </p:nvSpPr>
        <p:spPr>
          <a:xfrm>
            <a:off x="3344505" y="2243910"/>
            <a:ext cx="2835965" cy="32242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角丸四角形 12"/>
          <p:cNvSpPr/>
          <p:nvPr/>
        </p:nvSpPr>
        <p:spPr>
          <a:xfrm>
            <a:off x="2755881" y="2875723"/>
            <a:ext cx="2835965" cy="34400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楕円 13"/>
          <p:cNvSpPr/>
          <p:nvPr/>
        </p:nvSpPr>
        <p:spPr>
          <a:xfrm>
            <a:off x="4660114" y="1917028"/>
            <a:ext cx="365732" cy="25649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楕円 14"/>
          <p:cNvSpPr/>
          <p:nvPr/>
        </p:nvSpPr>
        <p:spPr>
          <a:xfrm>
            <a:off x="3714936" y="2459050"/>
            <a:ext cx="351855" cy="201571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上矢印 15"/>
          <p:cNvSpPr/>
          <p:nvPr/>
        </p:nvSpPr>
        <p:spPr>
          <a:xfrm rot="5400000" flipH="1">
            <a:off x="6358665" y="2120876"/>
            <a:ext cx="233756" cy="58598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上矢印 16"/>
          <p:cNvSpPr/>
          <p:nvPr/>
        </p:nvSpPr>
        <p:spPr>
          <a:xfrm rot="5400000" flipH="1">
            <a:off x="5772622" y="2709569"/>
            <a:ext cx="274581" cy="62725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8" name="TexTeXPicture" descr="&lt;?xml version=&quot;1.0&quot; encoding=&quot;utf-16&quot;?&gt;&#10;&lt;TeXTeX&gt;&#10;  &lt;preamble&gt;\documentclass{jarticle}&#10;\usepackage{amsmath}&#10;\usepackage{color}&#10;\pagestyle{empty}&lt;/preamble&gt;&#10;  &lt;body&gt;\begin{align*} &#10;\eta_{c,b}&#10;\end{align*}&lt;/body&gt;&#10;  &lt;fcolor&gt;FF000000&lt;/fcolor&gt;&#10;  &lt;bcolor&gt;FFFFFFFF&lt;/bcolor&gt;&#10;  &lt;transparent&gt;True&lt;/transparent&gt;&#10;  &lt;resolution&gt;1800&lt;/resolution&gt;&#10;  &lt;imageh&gt;181&lt;/imageh&gt;&#10;  &lt;imagew&gt;346&lt;/imagew&gt;&#10;  &lt;scale&gt;50&lt;/scale&gt;&#10;  &lt;cursor&gt;26&lt;/cursor&gt;&#10;&lt;/TeXTeX&g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0771" y="2307342"/>
            <a:ext cx="443081" cy="231785"/>
          </a:xfrm>
          <a:prstGeom prst="rect">
            <a:avLst/>
          </a:prstGeom>
        </p:spPr>
      </p:pic>
      <p:pic>
        <p:nvPicPr>
          <p:cNvPr id="19" name="TexTeXPicture" descr="&lt;?xml version=&quot;1.0&quot; encoding=&quot;utf-16&quot;?&gt;&#10;&lt;TeXTeX&gt;&#10;  &lt;preamble&gt;\documentclass{jarticle}&#10;\usepackage{amsmath}&#10;\usepackage{color}&#10;\pagestyle{empty}&lt;/preamble&gt;&#10;  &lt;body&gt;\begin{align*} &#10;\eta_{c,b}&#10;\end{align*}&lt;/body&gt;&#10;  &lt;fcolor&gt;FF000000&lt;/fcolor&gt;&#10;  &lt;bcolor&gt;FFFFFFFF&lt;/bcolor&gt;&#10;  &lt;transparent&gt;True&lt;/transparent&gt;&#10;  &lt;resolution&gt;1800&lt;/resolution&gt;&#10;  &lt;imageh&gt;181&lt;/imageh&gt;&#10;  &lt;imagew&gt;346&lt;/imagew&gt;&#10;  &lt;scale&gt;50&lt;/scale&gt;&#10;  &lt;cursor&gt;26&lt;/cursor&gt;&#10;&lt;/TeXTeX&g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4509" y="2924438"/>
            <a:ext cx="443081" cy="231785"/>
          </a:xfrm>
          <a:prstGeom prst="rect">
            <a:avLst/>
          </a:prstGeom>
        </p:spPr>
      </p:pic>
      <p:sp>
        <p:nvSpPr>
          <p:cNvPr id="20" name="正方形/長方形 19"/>
          <p:cNvSpPr/>
          <p:nvPr/>
        </p:nvSpPr>
        <p:spPr>
          <a:xfrm>
            <a:off x="3460179" y="6344725"/>
            <a:ext cx="48445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err="1">
                <a:solidFill>
                  <a:srgbClr val="0070C0"/>
                </a:solidFill>
              </a:rPr>
              <a:t>Bhattacarya</a:t>
            </a:r>
            <a:r>
              <a:rPr lang="en-US" altLang="ja-JP" dirty="0">
                <a:solidFill>
                  <a:srgbClr val="0070C0"/>
                </a:solidFill>
              </a:rPr>
              <a:t>, Metz, </a:t>
            </a:r>
            <a:r>
              <a:rPr lang="en-US" altLang="ja-JP" dirty="0" err="1">
                <a:solidFill>
                  <a:srgbClr val="0070C0"/>
                </a:solidFill>
              </a:rPr>
              <a:t>Ojha</a:t>
            </a:r>
            <a:r>
              <a:rPr lang="en-US" altLang="ja-JP" dirty="0">
                <a:solidFill>
                  <a:srgbClr val="0070C0"/>
                </a:solidFill>
              </a:rPr>
              <a:t>, Tsai, Zhou 1802.10550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727183" y="6313947"/>
            <a:ext cx="17094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Similar idea by</a:t>
            </a:r>
            <a:endParaRPr kumimoji="1" lang="ja-JP" altLang="en-US" sz="20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10039" y="4890020"/>
            <a:ext cx="2701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Amplitude proportional to </a:t>
            </a:r>
            <a:endParaRPr kumimoji="1" lang="ja-JP" altLang="en-US" dirty="0"/>
          </a:p>
        </p:txBody>
      </p:sp>
      <p:sp>
        <p:nvSpPr>
          <p:cNvPr id="11" name="右矢印 10"/>
          <p:cNvSpPr/>
          <p:nvPr/>
        </p:nvSpPr>
        <p:spPr>
          <a:xfrm rot="19967307">
            <a:off x="2911063" y="1413165"/>
            <a:ext cx="620164" cy="145931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右矢印 25"/>
          <p:cNvSpPr/>
          <p:nvPr/>
        </p:nvSpPr>
        <p:spPr>
          <a:xfrm>
            <a:off x="3004524" y="1621337"/>
            <a:ext cx="620164" cy="145931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楕円 4"/>
          <p:cNvSpPr/>
          <p:nvPr/>
        </p:nvSpPr>
        <p:spPr>
          <a:xfrm rot="21084057">
            <a:off x="1459955" y="1520839"/>
            <a:ext cx="1629255" cy="4636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TexTeXPicture" descr="&lt;?xml version=&quot;1.0&quot; encoding=&quot;utf-16&quot;?&gt;&#10;&lt;TeXTeX&gt;&#10;  &lt;preamble&gt;\documentclass{jarticle}&#10;\usepackage{amsmath}&#10;\usepackage{color}&#10;\pagestyle{empty}&lt;/preamble&gt;&#10;  &lt;body&gt;\begin{align*} &#10;x_\perp&#10;\end{align*}&lt;/body&gt;&#10;  &lt;fcolor&gt;FF000000&lt;/fcolor&gt;&#10;  &lt;bcolor&gt;FFFFFFFF&lt;/bcolor&gt;&#10;  &lt;transparent&gt;True&lt;/transparent&gt;&#10;  &lt;resolution&gt;1800&lt;/resolution&gt;&#10;  &lt;imageh&gt;147&lt;/imageh&gt;&#10;  &lt;imagew&gt;276&lt;/imagew&gt;&#10;  &lt;scale&gt;50&lt;/scale&gt;&#10;  &lt;cursor&gt;23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3986" y="2345448"/>
            <a:ext cx="292100" cy="155575"/>
          </a:xfrm>
          <a:prstGeom prst="rect">
            <a:avLst/>
          </a:prstGeom>
        </p:spPr>
      </p:pic>
      <p:pic>
        <p:nvPicPr>
          <p:cNvPr id="10" name="TexTeXPicture" descr="&lt;?xml version=&quot;1.0&quot; encoding=&quot;utf-16&quot;?&gt;&#10;&lt;TeXTeX&gt;&#10;  &lt;preamble&gt;\documentclass{jarticle}&#10;\usepackage{amsmath}&#10;\usepackage{color}&#10;\pagestyle{empty}&lt;/preamble&gt;&#10;  &lt;body&gt;\begin{align*} &#10;y_\perp&#10;\end{align*}&lt;/body&gt;&#10;  &lt;fcolor&gt;FF000000&lt;/fcolor&gt;&#10;  &lt;bcolor&gt;FFFFFFFF&lt;/bcolor&gt;&#10;  &lt;transparent&gt;True&lt;/transparent&gt;&#10;  &lt;resolution&gt;1800&lt;/resolution&gt;&#10;  &lt;imageh&gt;159&lt;/imageh&gt;&#10;  &lt;imagew&gt;256&lt;/imagew&gt;&#10;  &lt;scale&gt;50&lt;/scale&gt;&#10;  &lt;cursor&gt;23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7986" y="2973298"/>
            <a:ext cx="270933" cy="168275"/>
          </a:xfrm>
          <a:prstGeom prst="rect">
            <a:avLst/>
          </a:prstGeom>
        </p:spPr>
      </p:pic>
      <p:cxnSp>
        <p:nvCxnSpPr>
          <p:cNvPr id="28" name="直線矢印コネクタ 27"/>
          <p:cNvCxnSpPr/>
          <p:nvPr/>
        </p:nvCxnSpPr>
        <p:spPr>
          <a:xfrm>
            <a:off x="7898296" y="2459050"/>
            <a:ext cx="0" cy="56414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TexTeXPicture" descr="&lt;?xml version=&quot;1.0&quot; encoding=&quot;utf-16&quot;?&gt;&#10;&lt;TeXTeX&gt;&#10;  &lt;preamble&gt;\documentclass{jarticle}&#10;\usepackage{amsmath}&#10;\usepackage{color}&#10;\pagestyle{empty}&lt;/preamble&gt;&#10;  &lt;body&gt;\begin{align*} &#10;P_\perp&#10;\end{align*}&lt;/body&gt;&#10;  &lt;fcolor&gt;FF000000&lt;/fcolor&gt;&#10;  &lt;bcolor&gt;FFFFFFFF&lt;/bcolor&gt;&#10;  &lt;transparent&gt;True&lt;/transparent&gt;&#10;  &lt;resolution&gt;1800&lt;/resolution&gt;&#10;  &lt;imageh&gt;208&lt;/imageh&gt;&#10;  &lt;imagew&gt;292&lt;/imagew&gt;&#10;  &lt;scale&gt;50&lt;/scale&gt;&#10;  &lt;cursor&gt;23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0265" y="2644583"/>
            <a:ext cx="339936" cy="242146"/>
          </a:xfrm>
          <a:prstGeom prst="rect">
            <a:avLst/>
          </a:prstGeom>
        </p:spPr>
      </p:pic>
      <p:pic>
        <p:nvPicPr>
          <p:cNvPr id="23" name="TexTeXPicture" descr="&lt;?xml version=&quot;1.0&quot; encoding=&quot;utf-16&quot;?&gt;&#10;&lt;TeXTeX&gt;&#10;  &lt;preamble&gt;\documentclass{jarticle}&#10;\usepackage{amsmath}&#10;\usepackage{color}&#10;\pagestyle{empty}&lt;/preamble&gt;&#10;  &lt;body&gt;\begin{align*} &#10;\int d^2(x_\perp-y_\perp)e^{iP_\perp\cdot (x_\perp-y_\perp)}\langle P'| U_x\vec{\partial}U^\dagger_x U_y \vec{\partial}U^\dagger_y|P\rangle&#10;\end{align*}&lt;/body&gt;&#10;  &lt;fcolor&gt;FF000000&lt;/fcolor&gt;&#10;  &lt;bcolor&gt;FFFFFFFF&lt;/bcolor&gt;&#10;  &lt;transparent&gt;True&lt;/transparent&gt;&#10;  &lt;resolution&gt;1800&lt;/resolution&gt;&#10;  &lt;imageh&gt;553&lt;/imageh&gt;&#10;  &lt;imagew&gt;5213&lt;/imagew&gt;&#10;  &lt;scale&gt;50&lt;/scale&gt;&#10;  &lt;cursor&gt;155&lt;/cursor&gt;&#10;&lt;/TeXTeX&gt;">
            <a:extLst>
              <a:ext uri="{FF2B5EF4-FFF2-40B4-BE49-F238E27FC236}">
                <a16:creationId xmlns:a16="http://schemas.microsoft.com/office/drawing/2014/main" id="{B8256DAD-1632-4F31-98CA-7E9B770E602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832" y="5456469"/>
            <a:ext cx="5854773" cy="621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429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Outline	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Phase space distribution</a:t>
            </a:r>
            <a:r>
              <a:rPr lang="en-US" altLang="ja-JP" dirty="0"/>
              <a:t>s</a:t>
            </a:r>
            <a:r>
              <a:rPr kumimoji="1" lang="en-US" altLang="ja-JP" dirty="0">
                <a:solidFill>
                  <a:srgbClr val="FF0000"/>
                </a:solidFill>
              </a:rPr>
              <a:t> </a:t>
            </a:r>
            <a:r>
              <a:rPr kumimoji="1" lang="en-US" altLang="ja-JP" dirty="0"/>
              <a:t>in QCD</a:t>
            </a:r>
          </a:p>
          <a:p>
            <a:r>
              <a:rPr lang="en-US" altLang="ja-JP" dirty="0"/>
              <a:t>Connection to orbital angular momentum</a:t>
            </a:r>
          </a:p>
          <a:p>
            <a:r>
              <a:rPr lang="en-US" altLang="ja-JP" dirty="0"/>
              <a:t>Accessing</a:t>
            </a:r>
            <a:r>
              <a:rPr kumimoji="1" lang="en-US" altLang="ja-JP" dirty="0"/>
              <a:t> Wigner/GTMD in experiment</a:t>
            </a:r>
          </a:p>
          <a:p>
            <a:r>
              <a:rPr lang="en-US" altLang="ja-JP" dirty="0"/>
              <a:t>Entropy of the nucleon?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099858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1815" y="0"/>
            <a:ext cx="7886700" cy="1325563"/>
          </a:xfrm>
        </p:spPr>
        <p:txBody>
          <a:bodyPr/>
          <a:lstStyle/>
          <a:p>
            <a:r>
              <a:rPr kumimoji="1" lang="en-US" altLang="ja-JP" dirty="0"/>
              <a:t>`Entropy’ of </a:t>
            </a:r>
            <a:r>
              <a:rPr kumimoji="1" lang="en-US" altLang="ja-JP" dirty="0" err="1"/>
              <a:t>partons</a:t>
            </a:r>
            <a:r>
              <a:rPr kumimoji="1" lang="en-US" altLang="ja-JP" dirty="0"/>
              <a:t>?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1815" y="1616130"/>
            <a:ext cx="910896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A hadron in its ground state is a pure state  </a:t>
            </a:r>
            <a:r>
              <a:rPr kumimoji="1" lang="en-US" altLang="ja-JP" sz="2000" dirty="0">
                <a:sym typeface="Wingdings" panose="05000000000000000000" pitchFamily="2" charset="2"/>
              </a:rPr>
              <a:t> vanishing von Neumann entropy </a:t>
            </a:r>
          </a:p>
          <a:p>
            <a:endParaRPr lang="en-US" altLang="ja-JP" sz="2000" dirty="0">
              <a:sym typeface="Wingdings" panose="05000000000000000000" pitchFamily="2" charset="2"/>
            </a:endParaRPr>
          </a:p>
          <a:p>
            <a:r>
              <a:rPr kumimoji="1" lang="en-US" altLang="ja-JP" sz="2000" dirty="0">
                <a:sym typeface="Wingdings" panose="05000000000000000000" pitchFamily="2" charset="2"/>
              </a:rPr>
              <a:t>Experiments probe only a part of the hadron </a:t>
            </a:r>
            <a:r>
              <a:rPr kumimoji="1" lang="en-US" altLang="ja-JP" sz="2000" dirty="0" err="1">
                <a:sym typeface="Wingdings" panose="05000000000000000000" pitchFamily="2" charset="2"/>
              </a:rPr>
              <a:t>wavefunction</a:t>
            </a:r>
            <a:r>
              <a:rPr lang="en-US" altLang="ja-JP" sz="2000" dirty="0">
                <a:sym typeface="Wingdings" panose="05000000000000000000" pitchFamily="2" charset="2"/>
              </a:rPr>
              <a:t>  entanglement entropy?</a:t>
            </a:r>
            <a:endParaRPr kumimoji="1" lang="ja-JP" altLang="en-US" sz="20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1815" y="2979665"/>
            <a:ext cx="783272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Recent interest in defining an (entanglement) `entropy’ of </a:t>
            </a:r>
            <a:r>
              <a:rPr kumimoji="1" lang="en-US" altLang="ja-JP" sz="2000" dirty="0" err="1"/>
              <a:t>partons</a:t>
            </a:r>
            <a:r>
              <a:rPr kumimoji="1" lang="en-US" altLang="ja-JP" sz="2000" dirty="0"/>
              <a:t> </a:t>
            </a:r>
          </a:p>
          <a:p>
            <a:r>
              <a:rPr kumimoji="1" lang="en-US" altLang="ja-JP" sz="2000" dirty="0"/>
              <a:t>in the hadron wavefunction</a:t>
            </a:r>
          </a:p>
          <a:p>
            <a:endParaRPr lang="en-US" altLang="ja-JP" sz="2000" dirty="0"/>
          </a:p>
          <a:p>
            <a:endParaRPr kumimoji="1" lang="en-US" altLang="ja-JP" sz="2000" dirty="0"/>
          </a:p>
          <a:p>
            <a:endParaRPr lang="en-US" altLang="ja-JP" sz="2000" dirty="0"/>
          </a:p>
          <a:p>
            <a:r>
              <a:rPr kumimoji="1" lang="en-US" altLang="ja-JP" sz="2000" dirty="0"/>
              <a:t>Remember, </a:t>
            </a:r>
            <a:r>
              <a:rPr lang="en-US" altLang="ja-JP" sz="2000" dirty="0"/>
              <a:t>classically</a:t>
            </a:r>
            <a:r>
              <a:rPr kumimoji="1" lang="en-US" altLang="ja-JP" sz="2000" dirty="0"/>
              <a:t> entropy is defined via the phase space distribution.</a:t>
            </a:r>
            <a:endParaRPr kumimoji="1" lang="ja-JP" altLang="en-US" sz="20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799576" y="3429000"/>
            <a:ext cx="379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070C0"/>
                </a:solidFill>
                <a:sym typeface="Wingdings" panose="05000000000000000000" pitchFamily="2" charset="2"/>
              </a:rPr>
              <a:t> </a:t>
            </a:r>
            <a:r>
              <a:rPr kumimoji="1" lang="en-US" altLang="ja-JP" dirty="0">
                <a:solidFill>
                  <a:srgbClr val="0070C0"/>
                </a:solidFill>
              </a:rPr>
              <a:t>Talks</a:t>
            </a:r>
            <a:r>
              <a:rPr kumimoji="1" lang="ja-JP" altLang="en-US" dirty="0">
                <a:solidFill>
                  <a:srgbClr val="0070C0"/>
                </a:solidFill>
              </a:rPr>
              <a:t> </a:t>
            </a:r>
            <a:r>
              <a:rPr kumimoji="1" lang="en-US" altLang="ja-JP" dirty="0">
                <a:solidFill>
                  <a:srgbClr val="0070C0"/>
                </a:solidFill>
              </a:rPr>
              <a:t>by</a:t>
            </a:r>
            <a:r>
              <a:rPr kumimoji="1" lang="ja-JP" altLang="en-US" dirty="0">
                <a:solidFill>
                  <a:srgbClr val="0070C0"/>
                </a:solidFill>
              </a:rPr>
              <a:t> </a:t>
            </a:r>
            <a:r>
              <a:rPr kumimoji="1" lang="en-US" altLang="ja-JP" dirty="0" err="1">
                <a:solidFill>
                  <a:srgbClr val="0070C0"/>
                </a:solidFill>
              </a:rPr>
              <a:t>Lublinsky</a:t>
            </a:r>
            <a:r>
              <a:rPr lang="en-US" altLang="ja-JP" dirty="0">
                <a:solidFill>
                  <a:srgbClr val="0070C0"/>
                </a:solidFill>
              </a:rPr>
              <a:t> and</a:t>
            </a:r>
            <a:r>
              <a:rPr kumimoji="1" lang="ja-JP" altLang="en-US" dirty="0">
                <a:solidFill>
                  <a:srgbClr val="0070C0"/>
                </a:solidFill>
              </a:rPr>
              <a:t> </a:t>
            </a:r>
            <a:r>
              <a:rPr kumimoji="1" lang="en-US" altLang="ja-JP" dirty="0" err="1">
                <a:solidFill>
                  <a:srgbClr val="0070C0"/>
                </a:solidFill>
              </a:rPr>
              <a:t>Florechinger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pic>
        <p:nvPicPr>
          <p:cNvPr id="9" name="TexTeXPicture" descr="&lt;?xml version=&quot;1.0&quot; encoding=&quot;utf-16&quot;?&gt;&#10;&lt;TeXTeX&gt;&#10;  &lt;preamble&gt;\documentclass{jarticle}&#10;\usepackage{amsmath}&#10;\usepackage{color}&#10;\pagestyle{empty}&lt;/preamble&gt;&#10;  &lt;body&gt;\begin{align*} &#10;S=-\int \frac{dqdp}{2\pi \hbar} f(q,p)\ln f(q,p)&#10;\end{align*}&lt;/body&gt;&#10;  &lt;fcolor&gt;FF000000&lt;/fcolor&gt;&#10;  &lt;bcolor&gt;FFFFFFFF&lt;/bcolor&gt;&#10;  &lt;transparent&gt;True&lt;/transparent&gt;&#10;  &lt;resolution&gt;1800&lt;/resolution&gt;&#10;  &lt;imageh&gt;555&lt;/imageh&gt;&#10;  &lt;imagew&gt;3239&lt;/imagew&gt;&#10;  &lt;scale&gt;50&lt;/scale&gt;&#10;  &lt;cursor&gt;64&lt;/cursor&gt;&#10;&lt;/TeXTeX&g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549" y="5353278"/>
            <a:ext cx="3770736" cy="646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3447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0354" y="-113544"/>
            <a:ext cx="7886700" cy="1325563"/>
          </a:xfrm>
        </p:spPr>
        <p:txBody>
          <a:bodyPr>
            <a:normAutofit/>
          </a:bodyPr>
          <a:lstStyle/>
          <a:p>
            <a:r>
              <a:rPr kumimoji="1" lang="en-US" altLang="ja-JP" sz="3200" dirty="0" err="1"/>
              <a:t>Wehrl</a:t>
            </a:r>
            <a:r>
              <a:rPr kumimoji="1" lang="en-US" altLang="ja-JP" sz="3200" dirty="0"/>
              <a:t> entropy in quantum mechanics</a:t>
            </a:r>
            <a:endParaRPr kumimoji="1" lang="ja-JP" altLang="en-US" sz="32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50354" y="1407248"/>
            <a:ext cx="22963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von Neumann entropy</a:t>
            </a:r>
          </a:p>
          <a:p>
            <a:endParaRPr kumimoji="1" lang="ja-JP" altLang="en-US" dirty="0"/>
          </a:p>
        </p:txBody>
      </p:sp>
      <p:pic>
        <p:nvPicPr>
          <p:cNvPr id="6" name="TexTeXPicture" descr="&lt;?xml version=&quot;1.0&quot; encoding=&quot;utf-16&quot;?&gt;&#10;&lt;TeXTeX&gt;&#10;  &lt;preamble&gt;\documentclass{jarticle}&#10;\usepackage{amsmath}&#10;\usepackage{color}&#10;\pagestyle{empty}&lt;/preamble&gt;&#10;  &lt;body&gt;\begin{align*} &#10;S_{vN}=-{\rm Tr}\rho \ln \rho&#10;=-\int \frac{dqdp}{2\pi \hbar}\langle \lambda|\rho\ln \rho|\lambda\rangle&#10;\end{align*}&lt;/body&gt;&#10;  &lt;fcolor&gt;FF000000&lt;/fcolor&gt;&#10;  &lt;bcolor&gt;FFFFFFFF&lt;/bcolor&gt;&#10;  &lt;transparent&gt;True&lt;/transparent&gt;&#10;  &lt;resolution&gt;1800&lt;/resolution&gt;&#10;  &lt;imageh&gt;555&lt;/imageh&gt;&#10;  &lt;imagew&gt;4331&lt;/imagew&gt;&#10;  &lt;scale&gt;50&lt;/scale&gt;&#10;  &lt;cursor&gt;119&lt;/cursor&gt;&#10;&lt;/TeXTeX&g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1492" y="1872169"/>
            <a:ext cx="4583641" cy="587376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710179" y="4322286"/>
            <a:ext cx="1539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>
                <a:solidFill>
                  <a:srgbClr val="FF0000"/>
                </a:solidFill>
              </a:rPr>
              <a:t>Wehrl</a:t>
            </a:r>
            <a:r>
              <a:rPr kumimoji="1" lang="en-US" altLang="ja-JP" dirty="0">
                <a:solidFill>
                  <a:srgbClr val="FF0000"/>
                </a:solidFill>
              </a:rPr>
              <a:t> entropy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8" name="TexTeXPicture" descr="&lt;?xml version=&quot;1.0&quot; encoding=&quot;utf-16&quot;?&gt;&#10;&lt;TeXTeX&gt;&#10;  &lt;preamble&gt;\documentclass{jarticle}&#10;\usepackage{amsmath}&#10;\usepackage{color}&#10;\pagestyle{empty}&lt;/preamble&gt;&#10;  &lt;body&gt;\begin{align*} &#10;\langle \lambda|\rho\ln \rho|\lambda\rangle \to \langle \lambda|\rho |\lambda\rangle \ln \langle \lambda|\rho|\lambda\rangle&#10;\end{align*}&lt;/body&gt;&#10;  &lt;fcolor&gt;FF000000&lt;/fcolor&gt;&#10;  &lt;bcolor&gt;FFFFFFFF&lt;/bcolor&gt;&#10;  &lt;transparent&gt;True&lt;/transparent&gt;&#10;  &lt;resolution&gt;1800&lt;/resolution&gt;&#10;  &lt;imageh&gt;250&lt;/imageh&gt;&#10;  &lt;imagew&gt;3257&lt;/imagew&gt;&#10;  &lt;scale&gt;50&lt;/scale&gt;&#10;  &lt;cursor&gt;140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2072" y="2923645"/>
            <a:ext cx="3446992" cy="264583"/>
          </a:xfrm>
          <a:prstGeom prst="rect">
            <a:avLst/>
          </a:prstGeom>
        </p:spPr>
      </p:pic>
      <p:pic>
        <p:nvPicPr>
          <p:cNvPr id="10" name="TexTeXPicture" descr="&lt;?xml version=&quot;1.0&quot; encoding=&quot;utf-16&quot;?&gt;&#10;&lt;TeXTeX&gt;&#10;  &lt;preamble&gt;\documentclass{jarticle}&#10;\usepackage{amsmath}&#10;\usepackage{color}&#10;\pagestyle{empty}&lt;/preamble&gt;&#10;  &lt;body&gt;\begin{align*} &#10;S_{W}=-\int \frac{dqdp}{2\pi \hbar}H(q,p)\ln H(q,p)&#10;\end{align*}&lt;/body&gt;&#10;  &lt;fcolor&gt;FF000000&lt;/fcolor&gt;&#10;  &lt;bcolor&gt;FFFFFFFF&lt;/bcolor&gt;&#10;  &lt;transparent&gt;True&lt;/transparent&gt;&#10;  &lt;resolution&gt;1800&lt;/resolution&gt;&#10;  &lt;imageh&gt;555&lt;/imageh&gt;&#10;  &lt;imagew&gt;3607&lt;/imagew&gt;&#10;  &lt;scale&gt;50&lt;/scale&gt;&#10;  &lt;cursor&gt;67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6864" y="4242664"/>
            <a:ext cx="3817408" cy="587376"/>
          </a:xfrm>
          <a:prstGeom prst="rect">
            <a:avLst/>
          </a:prstGeom>
        </p:spPr>
      </p:pic>
      <p:pic>
        <p:nvPicPr>
          <p:cNvPr id="11" name="TexTeXPicture" descr="&lt;?xml version=&quot;1.0&quot; encoding=&quot;utf-16&quot;?&gt;&#10;&lt;TeXTeX&gt;&#10;  &lt;preamble&gt;\documentclass{jarticle}&#10;\usepackage{amsmath}&#10;\usepackage{color}&#10;\pagestyle{empty}&lt;/preamble&gt;&#10;  &lt;body&gt;\begin{align*} &#10;S_W&amp;gt;S_{vN}\ge 0&#10;\end{align*}&lt;/body&gt;&#10;  &lt;fcolor&gt;FF000000&lt;/fcolor&gt;&#10;  &lt;bcolor&gt;FFFFFFFF&lt;/bcolor&gt;&#10;  &lt;transparent&gt;True&lt;/transparent&gt;&#10;  &lt;resolution&gt;1800&lt;/resolution&gt;&#10;  &lt;imageh&gt;213&lt;/imageh&gt;&#10;  &lt;imagew&gt;1591&lt;/imagew&gt;&#10;  &lt;scale&gt;50&lt;/scale&gt;&#10;  &lt;cursor&gt;31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325" y="5959766"/>
            <a:ext cx="1683808" cy="225425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434847" y="5887813"/>
            <a:ext cx="4270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/>
              <a:t>Nonvanishing</a:t>
            </a:r>
            <a:r>
              <a:rPr kumimoji="1" lang="en-US" altLang="ja-JP" dirty="0"/>
              <a:t> even for a pure state because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534402" y="2868138"/>
            <a:ext cx="919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Replace</a:t>
            </a:r>
            <a:endParaRPr kumimoji="1" lang="ja-JP" altLang="en-US" dirty="0"/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7079CCCB-CB44-47A7-823C-B3144CA93429}"/>
              </a:ext>
            </a:extLst>
          </p:cNvPr>
          <p:cNvCxnSpPr/>
          <p:nvPr/>
        </p:nvCxnSpPr>
        <p:spPr>
          <a:xfrm flipH="1">
            <a:off x="6625133" y="1676940"/>
            <a:ext cx="410826" cy="2769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9D37D5D1-5B91-49B5-8390-F6D341915019}"/>
              </a:ext>
            </a:extLst>
          </p:cNvPr>
          <p:cNvSpPr txBox="1"/>
          <p:nvPr/>
        </p:nvSpPr>
        <p:spPr>
          <a:xfrm>
            <a:off x="7035959" y="1446107"/>
            <a:ext cx="1541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c</a:t>
            </a:r>
            <a:r>
              <a:rPr kumimoji="1" lang="en-US" altLang="ja-JP" dirty="0"/>
              <a:t>oherent state</a:t>
            </a:r>
            <a:endParaRPr kumimoji="1" lang="ja-JP" altLang="en-US" dirty="0"/>
          </a:p>
        </p:txBody>
      </p:sp>
      <p:cxnSp>
        <p:nvCxnSpPr>
          <p:cNvPr id="15" name="直線コネクタ 14"/>
          <p:cNvCxnSpPr/>
          <p:nvPr/>
        </p:nvCxnSpPr>
        <p:spPr>
          <a:xfrm>
            <a:off x="5686229" y="3254756"/>
            <a:ext cx="834887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5686229" y="3327563"/>
            <a:ext cx="2025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/>
              <a:t>Husimi</a:t>
            </a:r>
            <a:r>
              <a:rPr kumimoji="1" lang="en-US" altLang="ja-JP" dirty="0"/>
              <a:t> distribution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410309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6346" y="-111227"/>
            <a:ext cx="7886700" cy="1325563"/>
          </a:xfrm>
        </p:spPr>
        <p:txBody>
          <a:bodyPr>
            <a:normAutofit/>
          </a:bodyPr>
          <a:lstStyle/>
          <a:p>
            <a:r>
              <a:rPr kumimoji="1" lang="en-US" altLang="ja-JP" sz="3600" dirty="0" err="1"/>
              <a:t>Wehrl</a:t>
            </a:r>
            <a:r>
              <a:rPr kumimoji="1" lang="en-US" altLang="ja-JP" sz="3600" dirty="0"/>
              <a:t> entropy for the nucleon</a:t>
            </a:r>
            <a:endParaRPr kumimoji="1" lang="ja-JP" altLang="en-US" sz="36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71470" y="773031"/>
            <a:ext cx="3168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070C0"/>
                </a:solidFill>
              </a:rPr>
              <a:t>Hagiwara,</a:t>
            </a:r>
            <a:r>
              <a:rPr kumimoji="1" lang="ja-JP" altLang="en-US" dirty="0">
                <a:solidFill>
                  <a:srgbClr val="0070C0"/>
                </a:solidFill>
              </a:rPr>
              <a:t> </a:t>
            </a:r>
            <a:r>
              <a:rPr kumimoji="1" lang="en-US" altLang="ja-JP" dirty="0">
                <a:solidFill>
                  <a:srgbClr val="0070C0"/>
                </a:solidFill>
              </a:rPr>
              <a:t>YH,</a:t>
            </a:r>
            <a:r>
              <a:rPr kumimoji="1" lang="ja-JP" altLang="en-US" dirty="0">
                <a:solidFill>
                  <a:srgbClr val="0070C0"/>
                </a:solidFill>
              </a:rPr>
              <a:t> </a:t>
            </a:r>
            <a:r>
              <a:rPr kumimoji="1" lang="en-US" altLang="ja-JP" dirty="0">
                <a:solidFill>
                  <a:srgbClr val="0070C0"/>
                </a:solidFill>
              </a:rPr>
              <a:t>Xiao,</a:t>
            </a:r>
            <a:r>
              <a:rPr kumimoji="1" lang="ja-JP" altLang="en-US" dirty="0">
                <a:solidFill>
                  <a:srgbClr val="0070C0"/>
                </a:solidFill>
              </a:rPr>
              <a:t> </a:t>
            </a:r>
            <a:r>
              <a:rPr kumimoji="1" lang="en-US" altLang="ja-JP" dirty="0">
                <a:solidFill>
                  <a:srgbClr val="0070C0"/>
                </a:solidFill>
              </a:rPr>
              <a:t>Yuan</a:t>
            </a:r>
            <a:r>
              <a:rPr kumimoji="1" lang="ja-JP" altLang="en-US" dirty="0">
                <a:solidFill>
                  <a:srgbClr val="0070C0"/>
                </a:solidFill>
              </a:rPr>
              <a:t> </a:t>
            </a:r>
            <a:r>
              <a:rPr kumimoji="1" lang="en-US" altLang="ja-JP" dirty="0">
                <a:solidFill>
                  <a:srgbClr val="0070C0"/>
                </a:solidFill>
              </a:rPr>
              <a:t>(2018)</a:t>
            </a:r>
          </a:p>
        </p:txBody>
      </p:sp>
      <p:pic>
        <p:nvPicPr>
          <p:cNvPr id="6" name="TexTeXPicture" descr="&lt;?xml version=&quot;1.0&quot; encoding=&quot;utf-16&quot;?&gt;&#10;&lt;TeXTeX&gt;&#10;  &lt;preamble&gt;\documentclass{jarticle}&#10;\usepackage{amsmath}&#10;\usepackage{color}&#10;\pagestyle{empty}&lt;/preamble&gt;&#10;  &lt;body&gt;\begin{align*} &#10;S_W(x) \equiv -\int d^2b_\perp d^2k_\perp xH(x,b_\perp,k_\perp)\ln xH(x,b_\perp,k_\perp)&#10;\end{align*}&lt;/body&gt;&#10;  &lt;fcolor&gt;FF000000&lt;/fcolor&gt;&#10;  &lt;bcolor&gt;FFFFFFFF&lt;/bcolor&gt;&#10;  &lt;transparent&gt;True&lt;/transparent&gt;&#10;  &lt;resolution&gt;1800&lt;/resolution&gt;&#10;  &lt;imageh&gt;553&lt;/imageh&gt;&#10;  &lt;imagew&gt;5881&lt;/imagew&gt;&#10;  &lt;scale&gt;50&lt;/scale&gt;&#10;  &lt;cursor&gt;29&lt;/cursor&gt;&#10;&lt;/TeXTeX&g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955" y="1898024"/>
            <a:ext cx="6635196" cy="623918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1132809" y="5554389"/>
            <a:ext cx="59274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Measure of `complexity’ of the </a:t>
            </a:r>
            <a:r>
              <a:rPr kumimoji="1" lang="en-US" altLang="ja-JP" sz="2000" dirty="0" err="1"/>
              <a:t>multiparton</a:t>
            </a:r>
            <a:r>
              <a:rPr kumimoji="1" lang="en-US" altLang="ja-JP" sz="2000" dirty="0"/>
              <a:t> system.</a:t>
            </a:r>
          </a:p>
          <a:p>
            <a:r>
              <a:rPr lang="en-US" altLang="ja-JP" sz="2000" dirty="0"/>
              <a:t>Proportional to the final state multiplicity?</a:t>
            </a:r>
            <a:endParaRPr kumimoji="1" lang="en-US" altLang="ja-JP" sz="2000" dirty="0"/>
          </a:p>
          <a:p>
            <a:r>
              <a:rPr lang="en-US" altLang="ja-JP" sz="2000" dirty="0"/>
              <a:t>Saturation of entropy due to the </a:t>
            </a:r>
            <a:r>
              <a:rPr lang="en-US" altLang="ja-JP" sz="2000" dirty="0" err="1"/>
              <a:t>Pomeron</a:t>
            </a:r>
            <a:r>
              <a:rPr lang="en-US" altLang="ja-JP" sz="2000" dirty="0"/>
              <a:t> loop effect?</a:t>
            </a:r>
            <a:endParaRPr kumimoji="1" lang="ja-JP" altLang="en-US" sz="2000" dirty="0"/>
          </a:p>
        </p:txBody>
      </p:sp>
      <p:pic>
        <p:nvPicPr>
          <p:cNvPr id="3" name="TexTeXPicture" descr="&lt;?xml version=&quot;1.0&quot; encoding=&quot;utf-16&quot;?&gt;&#10;&lt;TeXTeX&gt;&#10;  &lt;preamble&gt;\documentclass{jarticle}&#10;\usepackage{amsmath}&#10;\usepackage{color}&#10;\pagestyle{empty}&lt;/preamble&gt;&#10;  &lt;body&gt;\begin{align*} &#10;x\to 0&#10;\end{align*}&lt;/body&gt;&#10;  &lt;fcolor&gt;FF000000&lt;/fcolor&gt;&#10;  &lt;bcolor&gt;FFFFFFFF&lt;/bcolor&gt;&#10;  &lt;transparent&gt;True&lt;/transparent&gt;&#10;  &lt;resolution&gt;1800&lt;/resolution&gt;&#10;  &lt;imageh&gt;167&lt;/imageh&gt;&#10;  &lt;imagew&gt;637&lt;/imagew&gt;&#10;  &lt;scale&gt;50&lt;/scale&gt;&#10;  &lt;cursor&gt;22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9692" y="3931732"/>
            <a:ext cx="593960" cy="155717"/>
          </a:xfrm>
          <a:prstGeom prst="rect">
            <a:avLst/>
          </a:prstGeom>
        </p:spPr>
      </p:pic>
      <p:pic>
        <p:nvPicPr>
          <p:cNvPr id="5" name="TexTeXPicture" descr="&lt;?xml version=&quot;1.0&quot; encoding=&quot;utf-16&quot;?&gt;&#10;&lt;TeXTeX&gt;&#10;  &lt;preamble&gt;\documentclass{jarticle}&#10;\usepackage{amsmath}&#10;\usepackage{color}&#10;\pagestyle{empty}&lt;/preamble&gt;&#10;  &lt;body&gt;\begin{align*} &#10;S_W(x) \sim \frac{N_c}{\alpha_s} Q_s^2(x)S_\perp \propto A\left(\frac{1}{x}\right)^{\#\alpha_s}&#10;\end{align*}&lt;/body&gt;&#10;  &lt;fcolor&gt;FF000000&lt;/fcolor&gt;&#10;  &lt;bcolor&gt;FFFFFFFF&lt;/bcolor&gt;&#10;  &lt;transparent&gt;True&lt;/transparent&gt;&#10;  &lt;resolution&gt;1800&lt;/resolution&gt;&#10;  &lt;imageh&gt;656&lt;/imageh&gt;&#10;  &lt;imagew&gt;3852&lt;/imagew&gt;&#10;  &lt;scale&gt;50&lt;/scale&gt;&#10;  &lt;cursor&gt;48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135" y="3514563"/>
            <a:ext cx="5114177" cy="870950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101397" y="1358293"/>
            <a:ext cx="40982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Use the QCD </a:t>
            </a:r>
            <a:r>
              <a:rPr kumimoji="1" lang="en-US" altLang="ja-JP" dirty="0" err="1"/>
              <a:t>Husimi</a:t>
            </a:r>
            <a:r>
              <a:rPr kumimoji="1" lang="en-US" altLang="ja-JP" dirty="0"/>
              <a:t> distribution to define</a:t>
            </a:r>
            <a:endParaRPr kumimoji="1"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2455346" y="2669614"/>
            <a:ext cx="66886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/>
              <a:t>cf. </a:t>
            </a:r>
            <a:r>
              <a:rPr lang="en-US" altLang="ja-JP" dirty="0" err="1"/>
              <a:t>Wehrl</a:t>
            </a:r>
            <a:r>
              <a:rPr lang="en-US" altLang="ja-JP" dirty="0"/>
              <a:t> entropy for QGP;  </a:t>
            </a:r>
            <a:r>
              <a:rPr lang="en-US" altLang="ja-JP" dirty="0" err="1">
                <a:solidFill>
                  <a:srgbClr val="0070C0"/>
                </a:solidFill>
              </a:rPr>
              <a:t>Kunihiro</a:t>
            </a:r>
            <a:r>
              <a:rPr lang="en-US" altLang="ja-JP" dirty="0">
                <a:solidFill>
                  <a:srgbClr val="0070C0"/>
                </a:solidFill>
              </a:rPr>
              <a:t>, Muller, Ohnishi, Schafer (2008)</a:t>
            </a:r>
            <a:endParaRPr lang="ja-JP" altLang="en-US" dirty="0">
              <a:solidFill>
                <a:srgbClr val="0070C0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660216" y="4619833"/>
            <a:ext cx="72211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/>
              <a:t>Parametrically the same result as in </a:t>
            </a:r>
            <a:r>
              <a:rPr lang="en-US" altLang="ja-JP" dirty="0">
                <a:solidFill>
                  <a:srgbClr val="0070C0"/>
                </a:solidFill>
              </a:rPr>
              <a:t>Kutak; </a:t>
            </a:r>
            <a:r>
              <a:rPr lang="en-US" altLang="ja-JP" dirty="0" err="1">
                <a:solidFill>
                  <a:srgbClr val="0070C0"/>
                </a:solidFill>
              </a:rPr>
              <a:t>Peschanski</a:t>
            </a:r>
            <a:r>
              <a:rPr lang="en-US" altLang="ja-JP" dirty="0">
                <a:solidFill>
                  <a:srgbClr val="0070C0"/>
                </a:solidFill>
              </a:rPr>
              <a:t>; </a:t>
            </a:r>
            <a:r>
              <a:rPr lang="en-US" altLang="ja-JP" dirty="0" err="1">
                <a:solidFill>
                  <a:srgbClr val="0070C0"/>
                </a:solidFill>
              </a:rPr>
              <a:t>Kovner-Lublinsky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923595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5054" y="1055911"/>
            <a:ext cx="8948946" cy="396240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altLang="ja-JP" sz="2400" dirty="0"/>
          </a:p>
          <a:p>
            <a:r>
              <a:rPr kumimoji="1" lang="en-US" altLang="ja-JP" sz="2400" dirty="0"/>
              <a:t>Let’s get 5 dimensional. Even richer physics than TMD and GPD combined. </a:t>
            </a:r>
            <a:r>
              <a:rPr lang="en-US" altLang="ja-JP" sz="2400" dirty="0"/>
              <a:t>A lot of progress since the 2012 EIC white paper. </a:t>
            </a:r>
          </a:p>
          <a:p>
            <a:endParaRPr lang="en-US" altLang="ja-JP" sz="2400" dirty="0"/>
          </a:p>
          <a:p>
            <a:r>
              <a:rPr lang="en-US" altLang="ja-JP" sz="2400" dirty="0"/>
              <a:t>Wigner/GTMD measurable in ep, pp, </a:t>
            </a:r>
            <a:r>
              <a:rPr lang="en-US" altLang="ja-JP" sz="2400" dirty="0" err="1"/>
              <a:t>pA</a:t>
            </a:r>
            <a:r>
              <a:rPr lang="en-US" altLang="ja-JP" sz="2400" dirty="0"/>
              <a:t>, including the                     elliptic part and spin-dependent part (connection to OAM).</a:t>
            </a:r>
          </a:p>
          <a:p>
            <a:pPr marL="0" indent="0">
              <a:buNone/>
            </a:pPr>
            <a:endParaRPr lang="en-US" altLang="ja-JP" sz="2400" dirty="0"/>
          </a:p>
          <a:p>
            <a:pPr marL="0" indent="0">
              <a:buNone/>
            </a:pPr>
            <a:endParaRPr lang="en-US" altLang="ja-JP" sz="2400" dirty="0"/>
          </a:p>
          <a:p>
            <a:pPr marL="0" indent="0">
              <a:buNone/>
            </a:pPr>
            <a:r>
              <a:rPr lang="en-US" altLang="ja-JP" sz="2400" dirty="0"/>
              <a:t>     Experimentally</a:t>
            </a:r>
            <a:r>
              <a:rPr lang="ja-JP" altLang="en-US" sz="2400" dirty="0"/>
              <a:t> </a:t>
            </a:r>
            <a:r>
              <a:rPr lang="en-US" altLang="ja-JP" sz="2400" dirty="0"/>
              <a:t>challenging,</a:t>
            </a:r>
            <a:r>
              <a:rPr lang="ja-JP" altLang="en-US" sz="2400" dirty="0"/>
              <a:t> </a:t>
            </a:r>
            <a:r>
              <a:rPr lang="en-US" altLang="ja-JP" sz="2400" dirty="0"/>
              <a:t>but</a:t>
            </a:r>
            <a:r>
              <a:rPr lang="ja-JP" altLang="en-US" sz="2400" dirty="0"/>
              <a:t> </a:t>
            </a:r>
            <a:r>
              <a:rPr lang="en-US" altLang="ja-JP" sz="2400" dirty="0"/>
              <a:t>possible at the EIC!</a:t>
            </a:r>
          </a:p>
          <a:p>
            <a:pPr marL="0" indent="0">
              <a:buNone/>
            </a:pPr>
            <a:endParaRPr lang="en-US" altLang="ja-JP" sz="2400" dirty="0"/>
          </a:p>
          <a:p>
            <a:r>
              <a:rPr lang="en-US" altLang="ja-JP" sz="2400" dirty="0"/>
              <a:t>Phase space distributions naturally define an `entropy’ of nucleon.  Communicate with other fields of physics </a:t>
            </a:r>
          </a:p>
          <a:p>
            <a:endParaRPr lang="en-US" altLang="ja-JP" sz="2400" dirty="0"/>
          </a:p>
          <a:p>
            <a:pPr marL="0" indent="0">
              <a:buNone/>
            </a:pPr>
            <a:endParaRPr lang="en-US" altLang="ja-JP" sz="2400" dirty="0"/>
          </a:p>
          <a:p>
            <a:pPr marL="0" indent="0">
              <a:buNone/>
            </a:pPr>
            <a:endParaRPr kumimoji="1" lang="en-US" altLang="ja-JP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4324" y="0"/>
            <a:ext cx="7886700" cy="1325563"/>
          </a:xfrm>
        </p:spPr>
        <p:txBody>
          <a:bodyPr/>
          <a:lstStyle/>
          <a:p>
            <a:r>
              <a:rPr kumimoji="1" lang="en-US" altLang="ja-JP" dirty="0"/>
              <a:t>Conclusions</a:t>
            </a:r>
            <a:endParaRPr kumimoji="1"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F3F894B-0AB7-409B-AA20-DBA424F0F3FF}"/>
              </a:ext>
            </a:extLst>
          </p:cNvPr>
          <p:cNvSpPr txBox="1"/>
          <p:nvPr/>
        </p:nvSpPr>
        <p:spPr>
          <a:xfrm>
            <a:off x="5176157" y="3431946"/>
            <a:ext cx="31599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070C0"/>
                </a:solidFill>
              </a:rPr>
              <a:t>Bhattachary</a:t>
            </a:r>
            <a:r>
              <a:rPr lang="en-US" altLang="ja-JP" dirty="0">
                <a:solidFill>
                  <a:srgbClr val="0070C0"/>
                </a:solidFill>
              </a:rPr>
              <a:t>a, Metz, Zhou</a:t>
            </a:r>
          </a:p>
          <a:p>
            <a:r>
              <a:rPr lang="en-US" altLang="ja-JP" dirty="0">
                <a:solidFill>
                  <a:srgbClr val="0070C0"/>
                </a:solidFill>
              </a:rPr>
              <a:t>Ji, Yuan, Zhao</a:t>
            </a:r>
          </a:p>
          <a:p>
            <a:r>
              <a:rPr kumimoji="1" lang="en-US" altLang="ja-JP" dirty="0">
                <a:solidFill>
                  <a:srgbClr val="0070C0"/>
                </a:solidFill>
              </a:rPr>
              <a:t>Y</a:t>
            </a:r>
            <a:r>
              <a:rPr lang="en-US" altLang="ja-JP" dirty="0">
                <a:solidFill>
                  <a:srgbClr val="0070C0"/>
                </a:solidFill>
              </a:rPr>
              <a:t>H, Nakagawa, Xiao, Yuan, Zhao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378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4146" y="0"/>
            <a:ext cx="8909854" cy="1325563"/>
          </a:xfrm>
        </p:spPr>
        <p:txBody>
          <a:bodyPr>
            <a:normAutofit/>
          </a:bodyPr>
          <a:lstStyle/>
          <a:p>
            <a:r>
              <a:rPr kumimoji="1" lang="en-US" altLang="ja-JP" sz="3600" dirty="0"/>
              <a:t>Wigner distribution in 2012 </a:t>
            </a:r>
            <a:r>
              <a:rPr lang="en-US" altLang="ja-JP" sz="3600" dirty="0"/>
              <a:t>EIC </a:t>
            </a:r>
            <a:r>
              <a:rPr kumimoji="1" lang="en-US" altLang="ja-JP" sz="3600" dirty="0"/>
              <a:t>white paper</a:t>
            </a:r>
            <a:endParaRPr kumimoji="1" lang="ja-JP" altLang="en-US" sz="36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97094" y="2503255"/>
            <a:ext cx="45171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i="1" dirty="0"/>
              <a:t>Although </a:t>
            </a:r>
            <a:r>
              <a:rPr lang="en-US" altLang="ja-JP" i="1" dirty="0">
                <a:solidFill>
                  <a:srgbClr val="FF0000"/>
                </a:solidFill>
              </a:rPr>
              <a:t>there is no known way to measure </a:t>
            </a:r>
          </a:p>
          <a:p>
            <a:r>
              <a:rPr lang="en-US" altLang="ja-JP" i="1" dirty="0">
                <a:solidFill>
                  <a:srgbClr val="FF0000"/>
                </a:solidFill>
              </a:rPr>
              <a:t>Wigner distributions</a:t>
            </a:r>
            <a:r>
              <a:rPr lang="en-US" altLang="ja-JP" i="1" dirty="0"/>
              <a:t> for quarks and gluons, </a:t>
            </a:r>
          </a:p>
          <a:p>
            <a:r>
              <a:rPr lang="en-US" altLang="ja-JP" i="1" dirty="0"/>
              <a:t>they provide a unifying theoretical framework </a:t>
            </a:r>
          </a:p>
          <a:p>
            <a:r>
              <a:rPr lang="en-US" altLang="ja-JP" i="1" dirty="0"/>
              <a:t>for the different aspects of hadron structure.</a:t>
            </a:r>
            <a:endParaRPr kumimoji="1" lang="ja-JP" altLang="en-US" i="1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187" y="1459968"/>
            <a:ext cx="4064277" cy="5258987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97094" y="1459968"/>
            <a:ext cx="41322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Almost no account.</a:t>
            </a:r>
          </a:p>
          <a:p>
            <a:r>
              <a:rPr lang="en-US" altLang="ja-JP" sz="2000" dirty="0"/>
              <a:t>Only briefly mentioned in two places. 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13361" y="5406888"/>
            <a:ext cx="36846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A lot of progress since then!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703841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1409" y="-49860"/>
            <a:ext cx="8384065" cy="1426837"/>
          </a:xfrm>
        </p:spPr>
        <p:txBody>
          <a:bodyPr>
            <a:noAutofit/>
          </a:bodyPr>
          <a:lstStyle/>
          <a:p>
            <a:r>
              <a:rPr lang="en-US" altLang="ja-JP" sz="3200" dirty="0"/>
              <a:t>5D tomography:</a:t>
            </a:r>
            <a:br>
              <a:rPr lang="en-US" altLang="ja-JP" sz="3200" dirty="0"/>
            </a:br>
            <a:r>
              <a:rPr lang="en-US" altLang="ja-JP" sz="3200" dirty="0"/>
              <a:t>Wigner distribution— the “mother distribution”</a:t>
            </a:r>
            <a:endParaRPr lang="ja-JP" altLang="en-US" sz="3200" dirty="0"/>
          </a:p>
        </p:txBody>
      </p:sp>
      <p:grpSp>
        <p:nvGrpSpPr>
          <p:cNvPr id="6" name="グループ化 5"/>
          <p:cNvGrpSpPr/>
          <p:nvPr/>
        </p:nvGrpSpPr>
        <p:grpSpPr>
          <a:xfrm>
            <a:off x="1868107" y="4155026"/>
            <a:ext cx="7177612" cy="1790308"/>
            <a:chOff x="1868107" y="4015544"/>
            <a:chExt cx="7177612" cy="1790308"/>
          </a:xfrm>
        </p:grpSpPr>
        <p:sp>
          <p:nvSpPr>
            <p:cNvPr id="5127" name="テキスト ボックス 5126"/>
            <p:cNvSpPr txBox="1"/>
            <p:nvPr/>
          </p:nvSpPr>
          <p:spPr bwMode="auto">
            <a:xfrm>
              <a:off x="3198594" y="5344187"/>
              <a:ext cx="67358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>
                  <a:solidFill>
                    <a:srgbClr val="FF0000"/>
                  </a:solidFill>
                </a:rPr>
                <a:t>PDF</a:t>
              </a:r>
              <a:endParaRPr lang="ja-JP" altLang="en-US" sz="2400" dirty="0">
                <a:solidFill>
                  <a:srgbClr val="FF0000"/>
                </a:solidFill>
              </a:endParaRPr>
            </a:p>
          </p:txBody>
        </p:sp>
        <p:sp>
          <p:nvSpPr>
            <p:cNvPr id="59" name="テキスト ボックス 58"/>
            <p:cNvSpPr txBox="1"/>
            <p:nvPr/>
          </p:nvSpPr>
          <p:spPr>
            <a:xfrm>
              <a:off x="7644181" y="5020596"/>
              <a:ext cx="140153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>
                  <a:solidFill>
                    <a:srgbClr val="FF0000"/>
                  </a:solidFill>
                </a:rPr>
                <a:t>Form factor</a:t>
              </a:r>
              <a:endParaRPr lang="ja-JP" altLang="en-US" sz="2000" dirty="0">
                <a:solidFill>
                  <a:srgbClr val="FF0000"/>
                </a:solidFill>
              </a:endParaRPr>
            </a:p>
          </p:txBody>
        </p:sp>
        <p:sp>
          <p:nvSpPr>
            <p:cNvPr id="29" name="右矢印 28"/>
            <p:cNvSpPr/>
            <p:nvPr/>
          </p:nvSpPr>
          <p:spPr>
            <a:xfrm rot="8281453">
              <a:off x="3922393" y="4553102"/>
              <a:ext cx="852382" cy="133981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sp>
          <p:nvSpPr>
            <p:cNvPr id="35" name="右矢印 34"/>
            <p:cNvSpPr/>
            <p:nvPr/>
          </p:nvSpPr>
          <p:spPr>
            <a:xfrm rot="2743861">
              <a:off x="6265716" y="4487105"/>
              <a:ext cx="774893" cy="162117"/>
            </a:xfrm>
            <a:prstGeom prst="rightArrow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pic>
          <p:nvPicPr>
            <p:cNvPr id="13" name="図 12" descr="%pptTeX&#10;\begin{document}&#10;\begin{eqnarray*}&#10;\int \! dx&#10;\end{eqnarray*}&#10;\end{document}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39898" y="4015544"/>
              <a:ext cx="483513" cy="539404"/>
            </a:xfrm>
            <a:prstGeom prst="rect">
              <a:avLst/>
            </a:prstGeom>
          </p:spPr>
        </p:pic>
        <p:pic>
          <p:nvPicPr>
            <p:cNvPr id="14" name="図 13" descr="%pptTeX&#10;\begin{document}&#10;\begin{eqnarray*}&#10;F(\vec{b}_\perp)&#10;\end{eqnarray*}&#10;\end{document}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55811" y="5020596"/>
              <a:ext cx="898241" cy="437446"/>
            </a:xfrm>
            <a:prstGeom prst="rect">
              <a:avLst/>
            </a:prstGeom>
          </p:spPr>
        </p:pic>
        <p:pic>
          <p:nvPicPr>
            <p:cNvPr id="15" name="図 14" descr="%pptTeX&#10;\begin{document}&#10;\begin{eqnarray*}&#10;f(x)&#10;\end{eqnarray*}&#10;\end{document}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70614" y="4981160"/>
              <a:ext cx="701562" cy="393034"/>
            </a:xfrm>
            <a:prstGeom prst="rect">
              <a:avLst/>
            </a:prstGeom>
          </p:spPr>
        </p:pic>
        <p:pic>
          <p:nvPicPr>
            <p:cNvPr id="38" name="図 37" descr="%pptTeX&#10;\begin{document}&#10;\begin{eqnarray*}&#10;\int \!\!d \vec{b}_\perp&#10;\end{eqnarray*}&#10;\end{document}"/>
            <p:cNvPicPr>
              <a:picLocks noChangeAspect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63017" y="4503979"/>
              <a:ext cx="613397" cy="593344"/>
            </a:xfrm>
            <a:prstGeom prst="rect">
              <a:avLst/>
            </a:prstGeom>
          </p:spPr>
        </p:pic>
        <p:pic>
          <p:nvPicPr>
            <p:cNvPr id="5" name="図 4" descr="%pptTeX&#10;\begin{document}&#10;\begin{eqnarray*}&#10;\int \! \! d\vec{k}_\perp&#10;\end{eqnarray*}&#10;\end{document}"/>
            <p:cNvPicPr>
              <a:picLocks noChangeAspect="1"/>
            </p:cNvPicPr>
            <p:nvPr/>
          </p:nvPicPr>
          <p:blipFill>
            <a:blip r:embed="rId6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8107" y="4469681"/>
              <a:ext cx="702334" cy="652678"/>
            </a:xfrm>
            <a:prstGeom prst="rect">
              <a:avLst/>
            </a:prstGeom>
          </p:spPr>
        </p:pic>
        <p:sp>
          <p:nvSpPr>
            <p:cNvPr id="52" name="右矢印 51"/>
            <p:cNvSpPr/>
            <p:nvPr/>
          </p:nvSpPr>
          <p:spPr>
            <a:xfrm rot="2835109">
              <a:off x="2451321" y="4534341"/>
              <a:ext cx="774893" cy="162117"/>
            </a:xfrm>
            <a:prstGeom prst="rightArrow">
              <a:avLst/>
            </a:prstGeom>
            <a:solidFill>
              <a:srgbClr val="C00000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accent2"/>
                </a:solidFill>
              </a:endParaRPr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3992331" y="5749195"/>
            <a:ext cx="2879448" cy="1029290"/>
            <a:chOff x="3992331" y="5609713"/>
            <a:chExt cx="2879448" cy="1029290"/>
          </a:xfrm>
        </p:grpSpPr>
        <p:sp>
          <p:nvSpPr>
            <p:cNvPr id="40" name="右矢印 39"/>
            <p:cNvSpPr/>
            <p:nvPr/>
          </p:nvSpPr>
          <p:spPr>
            <a:xfrm rot="8531550">
              <a:off x="5793303" y="5651087"/>
              <a:ext cx="708674" cy="15254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4904469" y="6238893"/>
              <a:ext cx="9420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>
                  <a:solidFill>
                    <a:srgbClr val="FF0000"/>
                  </a:solidFill>
                </a:rPr>
                <a:t> charge</a:t>
              </a:r>
              <a:endParaRPr lang="ja-JP" altLang="en-US" sz="2000" dirty="0">
                <a:solidFill>
                  <a:srgbClr val="FF0000"/>
                </a:solidFill>
              </a:endParaRPr>
            </a:p>
          </p:txBody>
        </p:sp>
        <p:pic>
          <p:nvPicPr>
            <p:cNvPr id="16" name="図 15" descr="%pptTeX&#10;\begin{document}&#10;\begin{eqnarray*}&#10;Q&#10;\end{eqnarray*}&#10;\end{document}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71398" y="5851093"/>
              <a:ext cx="328890" cy="426679"/>
            </a:xfrm>
            <a:prstGeom prst="rect">
              <a:avLst/>
            </a:prstGeom>
          </p:spPr>
        </p:pic>
        <p:pic>
          <p:nvPicPr>
            <p:cNvPr id="46" name="図 45" descr="%pptTeX&#10;\begin{document}&#10;\begin{eqnarray*}&#10;\int \! dx&#10;\end{eqnarray*}&#10;\end{document}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92331" y="5881250"/>
              <a:ext cx="483512" cy="539404"/>
            </a:xfrm>
            <a:prstGeom prst="rect">
              <a:avLst/>
            </a:prstGeom>
          </p:spPr>
        </p:pic>
        <p:pic>
          <p:nvPicPr>
            <p:cNvPr id="41" name="図 40" descr="%pptTeX&#10;\begin{document}&#10;\begin{eqnarray*}&#10;\int \!\!d \vec{b}_\perp&#10;\end{eqnarray*}&#10;\end{document}"/>
            <p:cNvPicPr>
              <a:picLocks noChangeAspect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58382" y="5798460"/>
              <a:ext cx="613397" cy="593344"/>
            </a:xfrm>
            <a:prstGeom prst="rect">
              <a:avLst/>
            </a:prstGeom>
          </p:spPr>
        </p:pic>
        <p:sp>
          <p:nvSpPr>
            <p:cNvPr id="53" name="右矢印 52"/>
            <p:cNvSpPr/>
            <p:nvPr/>
          </p:nvSpPr>
          <p:spPr>
            <a:xfrm rot="2178752">
              <a:off x="4103103" y="5609713"/>
              <a:ext cx="774893" cy="162117"/>
            </a:xfrm>
            <a:prstGeom prst="rightArrow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</p:grpSp>
      <p:sp>
        <p:nvSpPr>
          <p:cNvPr id="9" name="テキスト ボックス 8"/>
          <p:cNvSpPr txBox="1"/>
          <p:nvPr/>
        </p:nvSpPr>
        <p:spPr>
          <a:xfrm>
            <a:off x="6610899" y="1224021"/>
            <a:ext cx="24178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>
                <a:solidFill>
                  <a:srgbClr val="002060"/>
                </a:solidFill>
              </a:rPr>
              <a:t>Belitsky</a:t>
            </a:r>
            <a:r>
              <a:rPr lang="en-US" altLang="ja-JP" dirty="0">
                <a:solidFill>
                  <a:srgbClr val="002060"/>
                </a:solidFill>
              </a:rPr>
              <a:t>, Ji, Yuan (2003);</a:t>
            </a:r>
          </a:p>
          <a:p>
            <a:r>
              <a:rPr lang="en-US" altLang="ja-JP" dirty="0" err="1">
                <a:solidFill>
                  <a:srgbClr val="002060"/>
                </a:solidFill>
              </a:rPr>
              <a:t>Lorce</a:t>
            </a:r>
            <a:r>
              <a:rPr lang="en-US" altLang="ja-JP" dirty="0">
                <a:solidFill>
                  <a:srgbClr val="002060"/>
                </a:solidFill>
              </a:rPr>
              <a:t>, </a:t>
            </a:r>
            <a:r>
              <a:rPr lang="en-US" altLang="ja-JP" dirty="0" err="1">
                <a:solidFill>
                  <a:srgbClr val="002060"/>
                </a:solidFill>
              </a:rPr>
              <a:t>Pasquini</a:t>
            </a:r>
            <a:r>
              <a:rPr lang="en-US" altLang="ja-JP" dirty="0">
                <a:solidFill>
                  <a:srgbClr val="002060"/>
                </a:solidFill>
              </a:rPr>
              <a:t> (2011)</a:t>
            </a:r>
          </a:p>
        </p:txBody>
      </p:sp>
      <p:grpSp>
        <p:nvGrpSpPr>
          <p:cNvPr id="18" name="グループ化 17"/>
          <p:cNvGrpSpPr/>
          <p:nvPr/>
        </p:nvGrpSpPr>
        <p:grpSpPr>
          <a:xfrm>
            <a:off x="615955" y="2769512"/>
            <a:ext cx="5994944" cy="1524357"/>
            <a:chOff x="615955" y="2630030"/>
            <a:chExt cx="5994944" cy="1524357"/>
          </a:xfrm>
        </p:grpSpPr>
        <p:sp>
          <p:nvSpPr>
            <p:cNvPr id="22" name="テキスト ボックス 21"/>
            <p:cNvSpPr txBox="1"/>
            <p:nvPr/>
          </p:nvSpPr>
          <p:spPr bwMode="auto">
            <a:xfrm>
              <a:off x="615955" y="3688397"/>
              <a:ext cx="856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>
                  <a:solidFill>
                    <a:srgbClr val="FF0000"/>
                  </a:solidFill>
                </a:rPr>
                <a:t>TMD </a:t>
              </a:r>
              <a:endParaRPr lang="ja-JP" altLang="en-US" sz="2400" dirty="0">
                <a:solidFill>
                  <a:srgbClr val="FF0000"/>
                </a:solidFill>
              </a:endParaRPr>
            </a:p>
          </p:txBody>
        </p:sp>
        <p:sp>
          <p:nvSpPr>
            <p:cNvPr id="45" name="テキスト ボックス 44"/>
            <p:cNvSpPr txBox="1"/>
            <p:nvPr/>
          </p:nvSpPr>
          <p:spPr>
            <a:xfrm>
              <a:off x="4184731" y="3692722"/>
              <a:ext cx="72648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>
                  <a:solidFill>
                    <a:srgbClr val="FF0000"/>
                  </a:solidFill>
                </a:rPr>
                <a:t>GPD</a:t>
              </a:r>
              <a:endParaRPr lang="ja-JP" altLang="en-US" sz="2400" dirty="0">
                <a:solidFill>
                  <a:srgbClr val="FF0000"/>
                </a:solidFill>
              </a:endParaRPr>
            </a:p>
          </p:txBody>
        </p:sp>
        <p:sp>
          <p:nvSpPr>
            <p:cNvPr id="8" name="右矢印 7"/>
            <p:cNvSpPr/>
            <p:nvPr/>
          </p:nvSpPr>
          <p:spPr>
            <a:xfrm rot="5400000">
              <a:off x="5352427" y="2936418"/>
              <a:ext cx="774893" cy="162117"/>
            </a:xfrm>
            <a:prstGeom prst="rightArrow">
              <a:avLst/>
            </a:prstGeom>
            <a:solidFill>
              <a:srgbClr val="C00000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accent2"/>
                </a:solidFill>
              </a:endParaRPr>
            </a:p>
          </p:txBody>
        </p:sp>
        <p:pic>
          <p:nvPicPr>
            <p:cNvPr id="42" name="図 41" descr="%pptTeX&#10;\begin{document}&#10;\begin{eqnarray*}&#10;f(x,\vec{k}_\perp)&#10;\end{eqnarray*}&#10;\end{document}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4619" y="3643950"/>
              <a:ext cx="1342519" cy="481190"/>
            </a:xfrm>
            <a:prstGeom prst="rect">
              <a:avLst/>
            </a:prstGeom>
          </p:spPr>
        </p:pic>
        <p:pic>
          <p:nvPicPr>
            <p:cNvPr id="4" name="図 3" descr="%pptTeX&#10;\begin{document}&#10;\begin{eqnarray*}&#10;\int \!\!d \vec{b}_\perp&#10;\end{eqnarray*}&#10;\end{document}"/>
            <p:cNvPicPr>
              <a:picLocks noChangeAspect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1422" y="2744551"/>
              <a:ext cx="613397" cy="593344"/>
            </a:xfrm>
            <a:prstGeom prst="rect">
              <a:avLst/>
            </a:prstGeom>
          </p:spPr>
        </p:pic>
        <p:pic>
          <p:nvPicPr>
            <p:cNvPr id="49" name="図 48" descr="%pptTeX&#10;\begin{document}&#10;\begin{eqnarray*}&#10;\int \! \! d\vec{k}_\perp&#10;\end{eqnarray*}&#10;\end{document}"/>
            <p:cNvPicPr>
              <a:picLocks noChangeAspect="1"/>
            </p:cNvPicPr>
            <p:nvPr/>
          </p:nvPicPr>
          <p:blipFill>
            <a:blip r:embed="rId6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72414" y="2729473"/>
              <a:ext cx="638485" cy="593344"/>
            </a:xfrm>
            <a:prstGeom prst="rect">
              <a:avLst/>
            </a:prstGeom>
          </p:spPr>
        </p:pic>
        <p:sp>
          <p:nvSpPr>
            <p:cNvPr id="51" name="右矢印 50"/>
            <p:cNvSpPr/>
            <p:nvPr/>
          </p:nvSpPr>
          <p:spPr>
            <a:xfrm rot="5400000">
              <a:off x="1924717" y="2964834"/>
              <a:ext cx="774893" cy="16211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pic>
          <p:nvPicPr>
            <p:cNvPr id="17" name="図 16" descr="%pptTeX&#10;\begin{document}&#10;\begin{eqnarray*}&#10;f(x,\vec{b}_\perp)&#10;\end{eqnarray*}&#10;\end{document}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87899" y="3700157"/>
              <a:ext cx="1188751" cy="437446"/>
            </a:xfrm>
            <a:prstGeom prst="rect">
              <a:avLst/>
            </a:prstGeom>
          </p:spPr>
        </p:pic>
      </p:grpSp>
      <p:pic>
        <p:nvPicPr>
          <p:cNvPr id="3" name="図 2" descr="%pptTeX&#10;\begin{document}&#10;\begin{eqnarray*}&#10;&amp;&amp;W(x,\vec{k}_\perp,\vec{b}_\perp) \\&amp;&amp;=\int \frac{d^2\Delta_\perp}{(2\pi)^2} e^{i\vec{b}_\perp \cdot \vec{\Delta}_\perp}&#10;\int \frac{dz^-d^2z_\perp}{16\pi^3}e^{ixP^+z^- -i\vec{k}_\perp\cdot \vec{z}_\perp}\langle P-\frac{\Delta}{2}|\bar{q}(-z/2)\gamma^+ q(z/2)|P+\frac{\Delta}{2}\rangle&#10;\end{eqnarray*}&#10;\end{document}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266" y="1721566"/>
            <a:ext cx="8099184" cy="938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476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0597" y="0"/>
            <a:ext cx="7886700" cy="1325563"/>
          </a:xfrm>
        </p:spPr>
        <p:txBody>
          <a:bodyPr/>
          <a:lstStyle/>
          <a:p>
            <a:r>
              <a:rPr kumimoji="1" lang="en-US" altLang="ja-JP" dirty="0"/>
              <a:t>Generalized TMD (GTMD)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883966" y="1140897"/>
            <a:ext cx="3159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070C0"/>
                </a:solidFill>
              </a:rPr>
              <a:t>Meissner, Metz, Schlegel (2009)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10597" y="1408076"/>
            <a:ext cx="4943918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Off-forward generalization of TMD</a:t>
            </a:r>
          </a:p>
          <a:p>
            <a:endParaRPr kumimoji="1" lang="en-US" altLang="ja-JP" sz="2000" dirty="0"/>
          </a:p>
          <a:p>
            <a:r>
              <a:rPr kumimoji="1" lang="en-US" altLang="ja-JP" sz="2000" dirty="0"/>
              <a:t>Fourier transform of Wigner</a:t>
            </a:r>
          </a:p>
          <a:p>
            <a:r>
              <a:rPr lang="en-US" altLang="ja-JP" dirty="0"/>
              <a:t>(Rather,</a:t>
            </a:r>
            <a:r>
              <a:rPr lang="ja-JP" altLang="en-US" dirty="0"/>
              <a:t> </a:t>
            </a:r>
            <a:r>
              <a:rPr lang="en-US" altLang="ja-JP" dirty="0"/>
              <a:t>Wigner</a:t>
            </a:r>
            <a:r>
              <a:rPr lang="ja-JP" altLang="en-US" dirty="0"/>
              <a:t> </a:t>
            </a:r>
            <a:r>
              <a:rPr lang="en-US" altLang="ja-JP" dirty="0"/>
              <a:t>is</a:t>
            </a:r>
            <a:r>
              <a:rPr lang="ja-JP" altLang="en-US" dirty="0"/>
              <a:t> </a:t>
            </a:r>
            <a:r>
              <a:rPr lang="en-US" altLang="ja-JP" dirty="0"/>
              <a:t>the</a:t>
            </a:r>
            <a:r>
              <a:rPr lang="ja-JP" altLang="en-US" dirty="0"/>
              <a:t> </a:t>
            </a:r>
            <a:r>
              <a:rPr lang="en-US" altLang="ja-JP" dirty="0"/>
              <a:t>Fourier</a:t>
            </a:r>
            <a:r>
              <a:rPr lang="ja-JP" altLang="en-US" dirty="0"/>
              <a:t> </a:t>
            </a:r>
            <a:r>
              <a:rPr lang="en-US" altLang="ja-JP" dirty="0"/>
              <a:t>transform</a:t>
            </a:r>
            <a:r>
              <a:rPr lang="ja-JP" altLang="en-US" dirty="0"/>
              <a:t> </a:t>
            </a:r>
            <a:r>
              <a:rPr lang="en-US" altLang="ja-JP" dirty="0"/>
              <a:t>of</a:t>
            </a:r>
            <a:r>
              <a:rPr lang="ja-JP" altLang="en-US" dirty="0"/>
              <a:t> </a:t>
            </a:r>
            <a:r>
              <a:rPr lang="en-US" altLang="ja-JP" dirty="0"/>
              <a:t>GTMD.)</a:t>
            </a:r>
          </a:p>
          <a:p>
            <a:r>
              <a:rPr kumimoji="1" lang="en-US" altLang="ja-JP" sz="2000" dirty="0"/>
              <a:t> </a:t>
            </a:r>
            <a:endParaRPr kumimoji="1" lang="ja-JP" altLang="en-US" sz="2000" dirty="0"/>
          </a:p>
        </p:txBody>
      </p:sp>
      <p:pic>
        <p:nvPicPr>
          <p:cNvPr id="6" name="TexTeXPicture" descr="&lt;?xml version=&quot;1.0&quot; encoding=&quot;utf-16&quot;?&gt;&#10;&lt;TeXTeX&gt;&#10;  &lt;preamble&gt;\documentclass{jarticle}&#10;\usepackage{amsmath}&#10;\usepackage{color}&#10;\pagestyle{empty}&lt;/preamble&gt;&#10;  &lt;body&gt;\begin{align*} &#10;W(x,\vec{k}_\perp,\vec{b}_\perp) \leftrightarrow G(x,\vec{k}_\perp,\vec{\Delta}_\perp)&#10;\end{align*}&lt;/body&gt;&#10;  &lt;fcolor&gt;FF000000&lt;/fcolor&gt;&#10;  &lt;bcolor&gt;FFFFFFFF&lt;/bcolor&gt;&#10;  &lt;transparent&gt;True&lt;/transparent&gt;&#10;  &lt;resolution&gt;1800&lt;/resolution&gt;&#10;  &lt;imageh&gt;306&lt;/imageh&gt;&#10;  &lt;imagew&gt;3175&lt;/imagew&gt;&#10;  &lt;scale&gt;50&lt;/scale&gt;&#10;  &lt;cursor&gt;102&lt;/cursor&gt;&#10;&lt;/TeXTeX&g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178" y="3226374"/>
            <a:ext cx="4065853" cy="391859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60146" y="5313197"/>
            <a:ext cx="5523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More </a:t>
            </a:r>
            <a:r>
              <a:rPr lang="en-US" altLang="ja-JP" dirty="0"/>
              <a:t>basic object, more </a:t>
            </a:r>
            <a:r>
              <a:rPr kumimoji="1" lang="en-US" altLang="ja-JP" dirty="0"/>
              <a:t>directly related to experiments. </a:t>
            </a:r>
            <a:endParaRPr kumimoji="1" lang="ja-JP" altLang="en-US" dirty="0"/>
          </a:p>
        </p:txBody>
      </p:sp>
      <p:pic>
        <p:nvPicPr>
          <p:cNvPr id="9" name="TexTeXPicture" descr="&lt;?xml version=&quot;1.0&quot; encoding=&quot;utf-16&quot;?&gt;&#10;&lt;TeXTeX&gt;&#10;  &lt;preamble&gt;\documentclass{jarticle}&#10;\usepackage{amsmath}&#10;\usepackage{color}&#10;\pagestyle{empty}&lt;/preamble&gt;&#10;  &lt;body&gt;\begin{align*} &#10;G(x,\vec{k}_\perp,\vec{\Delta}_\perp)= \int \frac{dz^-d^2z_\perp}{16\pi^3}e^{ixP^+z^- -i\vec{k}_\perp\cdot \vec{z}_\perp}\langle P-\frac{\Delta}{2}|\bar{q}(-z/2)\gamma^+ q(z/2)|P+\frac{\Delta}{2}\rangle&#10;\end{align*}&lt;/body&gt;&#10;  &lt;fcolor&gt;FF000000&lt;/fcolor&gt;&#10;  &lt;bcolor&gt;FFFFFFFF&lt;/bcolor&gt;&#10;  &lt;transparent&gt;True&lt;/transparent&gt;&#10;  &lt;resolution&gt;1800&lt;/resolution&gt;&#10;  &lt;imageh&gt;587&lt;/imageh&gt;&#10;  &lt;imagew&gt;8403&lt;/imagew&gt;&#10;  &lt;scale&gt;50&lt;/scale&gt;&#10;  &lt;cursor&gt;54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69" y="4112649"/>
            <a:ext cx="8084705" cy="564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6234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3927" y="4278209"/>
            <a:ext cx="2413615" cy="2407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8623" y="-95031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sz="4000" dirty="0" err="1"/>
              <a:t>Husimi</a:t>
            </a:r>
            <a:r>
              <a:rPr lang="en-US" altLang="ja-JP" sz="4000" dirty="0"/>
              <a:t> distribution</a:t>
            </a:r>
            <a:endParaRPr kumimoji="1" lang="ja-JP" altLang="en-US" sz="40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3661" y="1082163"/>
            <a:ext cx="67705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Gaussian smearing of Wigner in the minimal uncertainty region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968534" y="2540625"/>
            <a:ext cx="16948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coherent state</a:t>
            </a:r>
            <a:endParaRPr kumimoji="1" lang="ja-JP" altLang="en-US" sz="20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3661" y="2668277"/>
            <a:ext cx="42122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err="1"/>
              <a:t>Husimi</a:t>
            </a:r>
            <a:r>
              <a:rPr kumimoji="1" lang="en-US" altLang="ja-JP" sz="2000" dirty="0"/>
              <a:t> distribution is </a:t>
            </a:r>
            <a:r>
              <a:rPr kumimoji="1" lang="en-US" altLang="ja-JP" sz="2000" dirty="0">
                <a:solidFill>
                  <a:srgbClr val="FF0000"/>
                </a:solidFill>
              </a:rPr>
              <a:t>positive definite!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cxnSp>
        <p:nvCxnSpPr>
          <p:cNvPr id="21" name="直線矢印コネクタ 20"/>
          <p:cNvCxnSpPr/>
          <p:nvPr/>
        </p:nvCxnSpPr>
        <p:spPr>
          <a:xfrm flipH="1">
            <a:off x="5623647" y="2836472"/>
            <a:ext cx="344887" cy="37198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 descr="%pptTeX&#10;\begin{document}&#10;\begin{eqnarray*}&#10; H(q,p,t)=\langle \lambda|\hat{\rho}|\lambda\rangle=|\langle \psi|\lambda\rangle|^2\ge 0&#10;\end{eqnarray*}&#10;\end{document}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8876" y="3258362"/>
            <a:ext cx="4318143" cy="333130"/>
          </a:xfrm>
          <a:prstGeom prst="rect">
            <a:avLst/>
          </a:prstGeom>
        </p:spPr>
      </p:pic>
      <p:pic>
        <p:nvPicPr>
          <p:cNvPr id="11" name="図 10" descr="%pptTeX&#10;\begin{document}&#10;\begin{eqnarray*}&#10;{\color{blue} \delta q \delta p=\hbar/2}&#10;\end{eqnarray*}&#10;\end{document}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4409" y="1173210"/>
            <a:ext cx="1149207" cy="244471"/>
          </a:xfrm>
          <a:prstGeom prst="rect">
            <a:avLst/>
          </a:prstGeom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2640" y="4630436"/>
            <a:ext cx="2629953" cy="2047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テキスト ボックス 17"/>
          <p:cNvSpPr txBox="1"/>
          <p:nvPr/>
        </p:nvSpPr>
        <p:spPr>
          <a:xfrm>
            <a:off x="0" y="5330819"/>
            <a:ext cx="22946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4</a:t>
            </a:r>
            <a:r>
              <a:rPr kumimoji="1" lang="en-US" altLang="ja-JP" baseline="30000" dirty="0"/>
              <a:t>th</a:t>
            </a:r>
            <a:r>
              <a:rPr kumimoji="1" lang="en-US" altLang="ja-JP" dirty="0"/>
              <a:t> excited state of </a:t>
            </a:r>
          </a:p>
          <a:p>
            <a:r>
              <a:rPr lang="en-US" altLang="ja-JP" dirty="0"/>
              <a:t>1D harmonic oscillator</a:t>
            </a:r>
            <a:endParaRPr kumimoji="1" lang="ja-JP" altLang="en-US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8152203" y="6279428"/>
            <a:ext cx="83067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err="1"/>
              <a:t>Husimi</a:t>
            </a:r>
            <a:endParaRPr kumimoji="1" lang="ja-JP" altLang="en-US" dirty="0"/>
          </a:p>
        </p:txBody>
      </p:sp>
      <p:pic>
        <p:nvPicPr>
          <p:cNvPr id="8" name="TexTeXPicture" descr="&lt;?xml version=&quot;1.0&quot; encoding=&quot;utf-16&quot;?&gt;&#10;&lt;TeXTeX&gt;&#10;  &lt;preamble&gt;\documentclass{jarticle}&#10;\usepackage{amsmath}&#10;\usepackage{color}&#10;\pagestyle{empty}&lt;/preamble&gt;&#10;  &lt;body&gt;\begin{eqnarray*}&#10;H(q,p,t) =\frac{1}{\pi\hbar}\int dq'dp'e^{-m\omega(q'-q)^2/\hbar - (p'-p)^2/m\omega\hbar} W(q',p',t)&#10;\end{eqnarray*}&lt;/body&gt;&#10;  &lt;fcolor&gt;FF000000&lt;/fcolor&gt;&#10;  &lt;bcolor&gt;FFFFFFFF&lt;/bcolor&gt;&#10;  &lt;transparent&gt;True&lt;/transparent&gt;&#10;  &lt;resolution&gt;1800&lt;/resolution&gt;&#10;  &lt;imageh&gt;553&lt;/imageh&gt;&#10;  &lt;imagew&gt;6608&lt;/imagew&gt;&#10;  &lt;scale&gt;50&lt;/scale&gt;&#10;  &lt;cursor&gt;18&lt;/cursor&gt;&#10;&lt;/TeXTeX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70" y="1712303"/>
            <a:ext cx="6993467" cy="585259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137811" y="3962207"/>
            <a:ext cx="6536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Probabilistic </a:t>
            </a:r>
            <a:r>
              <a:rPr kumimoji="1" lang="en-US" altLang="ja-JP"/>
              <a:t>interpretation possible. Well </a:t>
            </a:r>
            <a:r>
              <a:rPr kumimoji="1" lang="en-US" altLang="ja-JP" dirty="0"/>
              <a:t>known in quantum optics.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622678" y="6279428"/>
            <a:ext cx="86914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altLang="ja-JP" dirty="0"/>
              <a:t>Wigner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182586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1595" y="-43366"/>
            <a:ext cx="7886700" cy="1325563"/>
          </a:xfrm>
        </p:spPr>
        <p:txBody>
          <a:bodyPr/>
          <a:lstStyle/>
          <a:p>
            <a:r>
              <a:rPr kumimoji="1" lang="en-US" altLang="ja-JP" dirty="0"/>
              <a:t>QCD </a:t>
            </a:r>
            <a:r>
              <a:rPr kumimoji="1" lang="en-US" altLang="ja-JP" dirty="0" err="1"/>
              <a:t>Husimi</a:t>
            </a:r>
            <a:r>
              <a:rPr kumimoji="1" lang="en-US" altLang="ja-JP" dirty="0"/>
              <a:t> distribution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95481" y="3760945"/>
            <a:ext cx="43404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solidFill>
                  <a:srgbClr val="0070C0"/>
                </a:solidFill>
              </a:rPr>
              <a:t>Wigner and </a:t>
            </a:r>
            <a:r>
              <a:rPr lang="en-US" altLang="ja-JP" sz="2000" dirty="0" err="1">
                <a:solidFill>
                  <a:srgbClr val="0070C0"/>
                </a:solidFill>
              </a:rPr>
              <a:t>Husimi</a:t>
            </a:r>
            <a:r>
              <a:rPr lang="en-US" altLang="ja-JP" sz="2000" dirty="0">
                <a:solidFill>
                  <a:srgbClr val="0070C0"/>
                </a:solidFill>
              </a:rPr>
              <a:t> of a quark at 1-loop.</a:t>
            </a:r>
            <a:endParaRPr kumimoji="1" lang="ja-JP" altLang="en-US" sz="2000" dirty="0">
              <a:solidFill>
                <a:srgbClr val="0070C0"/>
              </a:solidFill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080" y="4383249"/>
            <a:ext cx="3782812" cy="2012926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8963" y="4337501"/>
            <a:ext cx="3533568" cy="2058674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866548" y="6026843"/>
            <a:ext cx="4636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Wigner                                                           </a:t>
            </a:r>
            <a:r>
              <a:rPr kumimoji="1" lang="en-US" altLang="ja-JP" dirty="0" err="1">
                <a:solidFill>
                  <a:srgbClr val="FF0000"/>
                </a:solidFill>
              </a:rPr>
              <a:t>Husimi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166871" y="604702"/>
            <a:ext cx="2089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accent5"/>
                </a:solidFill>
              </a:rPr>
              <a:t>Hagiwara,</a:t>
            </a:r>
            <a:r>
              <a:rPr kumimoji="1" lang="ja-JP" altLang="en-US" dirty="0">
                <a:solidFill>
                  <a:schemeClr val="accent5"/>
                </a:solidFill>
              </a:rPr>
              <a:t> </a:t>
            </a:r>
            <a:r>
              <a:rPr kumimoji="1" lang="en-US" altLang="ja-JP" dirty="0">
                <a:solidFill>
                  <a:schemeClr val="accent5"/>
                </a:solidFill>
              </a:rPr>
              <a:t>YH</a:t>
            </a:r>
            <a:r>
              <a:rPr kumimoji="1" lang="ja-JP" altLang="en-US" dirty="0">
                <a:solidFill>
                  <a:schemeClr val="accent5"/>
                </a:solidFill>
              </a:rPr>
              <a:t> </a:t>
            </a:r>
            <a:r>
              <a:rPr kumimoji="1" lang="en-US" altLang="ja-JP" dirty="0">
                <a:solidFill>
                  <a:schemeClr val="accent5"/>
                </a:solidFill>
              </a:rPr>
              <a:t>(2014)</a:t>
            </a:r>
            <a:endParaRPr kumimoji="1" lang="ja-JP" altLang="en-US" dirty="0">
              <a:solidFill>
                <a:schemeClr val="accent5"/>
              </a:solidFill>
            </a:endParaRPr>
          </a:p>
        </p:txBody>
      </p:sp>
      <p:pic>
        <p:nvPicPr>
          <p:cNvPr id="9" name="TexTeXPicture" descr="&lt;?xml version=&quot;1.0&quot; encoding=&quot;utf-16&quot;?&gt;&#10;&lt;TeXTeX&gt;&#10;  &lt;preamble&gt;\documentclass{jarticle}&#10;\usepackage{amsmath}&#10;\usepackage{color}&#10;\pagestyle{empty}&lt;/preamble&gt;&#10;  &lt;body&gt;\begin{align*} &#10;H(x,\vec{b}_\perp,\vec{k}_\perp)=\frac{1}{\pi^2}\int d^2b'_\perp d^2k'_\perp e^{-\frac{1}{\ell^2}(\vec{b}_\perp -\vec{b'}_\perp)^2-\ell^2(\vec{k}_\perp -\vec{k'}_\perp)^2}W(x,\vec{b'}_\perp,\vec{k'}_\perp)&#10;\end{align*}&lt;/body&gt;&#10;  &lt;fcolor&gt;FF000000&lt;/fcolor&gt;&#10;  &lt;bcolor&gt;FFFFFFFF&lt;/bcolor&gt;&#10;  &lt;transparent&gt;True&lt;/transparent&gt;&#10;  &lt;resolution&gt;1800&lt;/resolution&gt;&#10;  &lt;imageh&gt;553&lt;/imageh&gt;&#10;  &lt;imagew&gt;7698&lt;/imagew&gt;&#10;  &lt;scale&gt;50&lt;/scale&gt;&#10;  &lt;cursor&gt;221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481" y="1920580"/>
            <a:ext cx="8147050" cy="585258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2028847" y="2838065"/>
            <a:ext cx="66431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ym typeface="Wingdings" panose="05000000000000000000" pitchFamily="2" charset="2"/>
              </a:rPr>
              <a:t>Off-diagonal matrix element</a:t>
            </a:r>
            <a:r>
              <a:rPr lang="ja-JP" altLang="en-US" dirty="0">
                <a:sym typeface="Wingdings" panose="05000000000000000000" pitchFamily="2" charset="2"/>
              </a:rPr>
              <a:t> </a:t>
            </a:r>
            <a:r>
              <a:rPr lang="en-US" altLang="ja-JP" dirty="0">
                <a:sym typeface="Wingdings" panose="05000000000000000000" pitchFamily="2" charset="2"/>
              </a:rPr>
              <a:t>(relativistic effect).</a:t>
            </a:r>
          </a:p>
          <a:p>
            <a:r>
              <a:rPr kumimoji="1" lang="en-US" altLang="ja-JP" dirty="0">
                <a:sym typeface="Wingdings" panose="05000000000000000000" pitchFamily="2" charset="2"/>
              </a:rPr>
              <a:t>Positivity not proven. But it is positive in all the models studie</a:t>
            </a:r>
            <a:r>
              <a:rPr lang="en-US" altLang="ja-JP" dirty="0">
                <a:sym typeface="Wingdings" panose="05000000000000000000" pitchFamily="2" charset="2"/>
              </a:rPr>
              <a:t>d so far.</a:t>
            </a:r>
            <a:endParaRPr kumimoji="1" lang="en-US" altLang="ja-JP" dirty="0">
              <a:sym typeface="Wingdings" panose="05000000000000000000" pitchFamily="2" charset="2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499857" y="5139613"/>
            <a:ext cx="86914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altLang="ja-JP" dirty="0"/>
              <a:t>Wigner</a:t>
            </a:r>
            <a:endParaRPr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815157" y="4470510"/>
            <a:ext cx="83067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err="1"/>
              <a:t>Husimi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96402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1127" y="-186564"/>
            <a:ext cx="9142358" cy="1417033"/>
          </a:xfrm>
        </p:spPr>
        <p:txBody>
          <a:bodyPr>
            <a:normAutofit/>
          </a:bodyPr>
          <a:lstStyle/>
          <a:p>
            <a:r>
              <a:rPr lang="en-US" altLang="ja-JP" sz="3200" dirty="0"/>
              <a:t>Wigner distribution and orbital angular momentum </a:t>
            </a:r>
            <a:endParaRPr kumimoji="1" lang="ja-JP" altLang="en-US" sz="3200" dirty="0"/>
          </a:p>
        </p:txBody>
      </p:sp>
      <p:grpSp>
        <p:nvGrpSpPr>
          <p:cNvPr id="5" name="グループ化 4"/>
          <p:cNvGrpSpPr/>
          <p:nvPr/>
        </p:nvGrpSpPr>
        <p:grpSpPr>
          <a:xfrm>
            <a:off x="444732" y="1813909"/>
            <a:ext cx="5886894" cy="1959636"/>
            <a:chOff x="3274180" y="2348880"/>
            <a:chExt cx="5886894" cy="1959636"/>
          </a:xfrm>
        </p:grpSpPr>
        <p:sp>
          <p:nvSpPr>
            <p:cNvPr id="6" name="Line 7"/>
            <p:cNvSpPr>
              <a:spLocks noChangeShapeType="1"/>
            </p:cNvSpPr>
            <p:nvPr/>
          </p:nvSpPr>
          <p:spPr bwMode="auto">
            <a:xfrm flipV="1">
              <a:off x="4644008" y="3175263"/>
              <a:ext cx="69850" cy="5032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" name="Text Box 8"/>
            <p:cNvSpPr txBox="1">
              <a:spLocks noChangeArrowheads="1"/>
            </p:cNvSpPr>
            <p:nvPr/>
          </p:nvSpPr>
          <p:spPr bwMode="auto">
            <a:xfrm>
              <a:off x="3598431" y="3745283"/>
              <a:ext cx="1630062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dirty="0">
                  <a:solidFill>
                    <a:srgbClr val="002060"/>
                  </a:solidFill>
                </a:rPr>
                <a:t>Quarks’ helicity</a:t>
              </a:r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 flipH="1" flipV="1">
              <a:off x="6084168" y="3086121"/>
              <a:ext cx="0" cy="7207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" name="Text Box 10"/>
            <p:cNvSpPr txBox="1">
              <a:spLocks noChangeArrowheads="1"/>
            </p:cNvSpPr>
            <p:nvPr/>
          </p:nvSpPr>
          <p:spPr bwMode="auto">
            <a:xfrm>
              <a:off x="5279564" y="3922289"/>
              <a:ext cx="1624163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dirty="0">
                  <a:solidFill>
                    <a:srgbClr val="002060"/>
                  </a:solidFill>
                </a:rPr>
                <a:t>Gluons’ helicity</a:t>
              </a:r>
            </a:p>
          </p:txBody>
        </p: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 flipH="1" flipV="1">
              <a:off x="7157909" y="3086121"/>
              <a:ext cx="144463" cy="4911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" name="Text Box 12"/>
            <p:cNvSpPr txBox="1">
              <a:spLocks noChangeArrowheads="1"/>
            </p:cNvSpPr>
            <p:nvPr/>
          </p:nvSpPr>
          <p:spPr bwMode="auto">
            <a:xfrm>
              <a:off x="7038145" y="3662185"/>
              <a:ext cx="2122929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ja-JP" dirty="0">
                  <a:solidFill>
                    <a:srgbClr val="FF0000"/>
                  </a:solidFill>
                </a:rPr>
                <a:t>Canonical</a:t>
              </a:r>
              <a:r>
                <a:rPr lang="en-US" altLang="ja-JP" dirty="0">
                  <a:solidFill>
                    <a:srgbClr val="002060"/>
                  </a:solidFill>
                </a:rPr>
                <a:t> Orbital angular momentum</a:t>
              </a:r>
              <a:endParaRPr lang="en-US" altLang="ja-JP" dirty="0">
                <a:solidFill>
                  <a:srgbClr val="FF0000"/>
                </a:solidFill>
              </a:endParaRPr>
            </a:p>
          </p:txBody>
        </p:sp>
        <p:pic>
          <p:nvPicPr>
            <p:cNvPr id="14" name="図 13" descr="%pptTeX&#10;\begin{document}&#10;\begin{eqnarray*}&#10;\frac{1}{2}=\frac{1}{2}\Delta \Sigma + \Delta G + L^q + L^g&#10;\end{eqnarray*}&#10;\end{document}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4180" y="2348880"/>
              <a:ext cx="5041159" cy="874286"/>
            </a:xfrm>
            <a:prstGeom prst="rect">
              <a:avLst/>
            </a:prstGeom>
          </p:spPr>
        </p:pic>
      </p:grpSp>
      <p:sp>
        <p:nvSpPr>
          <p:cNvPr id="15" name="テキスト ボックス 14"/>
          <p:cNvSpPr txBox="1"/>
          <p:nvPr/>
        </p:nvSpPr>
        <p:spPr>
          <a:xfrm>
            <a:off x="141127" y="1049542"/>
            <a:ext cx="39366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srgbClr val="FF0000"/>
                </a:solidFill>
              </a:rPr>
              <a:t>Jaffe-Manohar</a:t>
            </a:r>
            <a:r>
              <a:rPr lang="ja-JP" altLang="en-US" sz="2400" dirty="0">
                <a:solidFill>
                  <a:srgbClr val="FF0000"/>
                </a:solidFill>
              </a:rPr>
              <a:t> </a:t>
            </a:r>
            <a:r>
              <a:rPr lang="en-US" altLang="ja-JP" sz="2400" dirty="0">
                <a:solidFill>
                  <a:srgbClr val="FF0000"/>
                </a:solidFill>
              </a:rPr>
              <a:t>decomposition</a:t>
            </a:r>
          </a:p>
          <a:p>
            <a:endParaRPr kumimoji="1" lang="ja-JP" altLang="en-US" sz="24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647932" y="4939075"/>
            <a:ext cx="24960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err="1">
                <a:solidFill>
                  <a:srgbClr val="0070C0"/>
                </a:solidFill>
              </a:rPr>
              <a:t>Lorce</a:t>
            </a:r>
            <a:r>
              <a:rPr lang="en-US" altLang="ja-JP" sz="1600" dirty="0">
                <a:solidFill>
                  <a:srgbClr val="0070C0"/>
                </a:solidFill>
              </a:rPr>
              <a:t>, </a:t>
            </a:r>
            <a:r>
              <a:rPr lang="en-US" altLang="ja-JP" sz="1600" dirty="0" err="1">
                <a:solidFill>
                  <a:srgbClr val="0070C0"/>
                </a:solidFill>
              </a:rPr>
              <a:t>Pasquini</a:t>
            </a:r>
            <a:r>
              <a:rPr lang="en-US" altLang="ja-JP" sz="1600" dirty="0">
                <a:solidFill>
                  <a:srgbClr val="0070C0"/>
                </a:solidFill>
              </a:rPr>
              <a:t>, (2011); </a:t>
            </a:r>
          </a:p>
          <a:p>
            <a:r>
              <a:rPr lang="en-US" altLang="ja-JP" sz="1600" dirty="0">
                <a:solidFill>
                  <a:srgbClr val="0070C0"/>
                </a:solidFill>
              </a:rPr>
              <a:t>YH (2011)</a:t>
            </a:r>
          </a:p>
          <a:p>
            <a:r>
              <a:rPr lang="en-US" altLang="ja-JP" sz="1600" dirty="0" err="1">
                <a:solidFill>
                  <a:srgbClr val="0070C0"/>
                </a:solidFill>
              </a:rPr>
              <a:t>Lorce</a:t>
            </a:r>
            <a:r>
              <a:rPr lang="en-US" altLang="ja-JP" sz="1600" dirty="0">
                <a:solidFill>
                  <a:srgbClr val="0070C0"/>
                </a:solidFill>
              </a:rPr>
              <a:t>, </a:t>
            </a:r>
            <a:r>
              <a:rPr lang="en-US" altLang="ja-JP" sz="1600" dirty="0" err="1">
                <a:solidFill>
                  <a:srgbClr val="0070C0"/>
                </a:solidFill>
              </a:rPr>
              <a:t>Pasquini</a:t>
            </a:r>
            <a:r>
              <a:rPr lang="en-US" altLang="ja-JP" sz="1600" dirty="0">
                <a:solidFill>
                  <a:srgbClr val="0070C0"/>
                </a:solidFill>
              </a:rPr>
              <a:t>, </a:t>
            </a:r>
            <a:r>
              <a:rPr lang="en-US" altLang="ja-JP" sz="1600" dirty="0" err="1">
                <a:solidFill>
                  <a:srgbClr val="0070C0"/>
                </a:solidFill>
              </a:rPr>
              <a:t>Xiong</a:t>
            </a:r>
            <a:r>
              <a:rPr lang="en-US" altLang="ja-JP" sz="1600" dirty="0">
                <a:solidFill>
                  <a:srgbClr val="0070C0"/>
                </a:solidFill>
              </a:rPr>
              <a:t>, Yuan</a:t>
            </a:r>
          </a:p>
        </p:txBody>
      </p:sp>
      <p:sp>
        <p:nvSpPr>
          <p:cNvPr id="19" name="Line 11"/>
          <p:cNvSpPr>
            <a:spLocks noChangeShapeType="1"/>
          </p:cNvSpPr>
          <p:nvPr/>
        </p:nvSpPr>
        <p:spPr bwMode="auto">
          <a:xfrm flipV="1">
            <a:off x="5069956" y="2671964"/>
            <a:ext cx="101462" cy="50653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16" name="Picture 1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5231" y="870614"/>
            <a:ext cx="2215448" cy="2801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図 16" descr="%pptTeX&#10;\begin{document}&#10;\begin{eqnarray*}&#10;L^{q,g}=\int \!dx\int \!\!d^2b_\perp d^2k_\perp (\vec{b}_\perp \times \vec{k}_\perp)_z \color{red} \begin{cases} W^{q,g}(x,\vec{b}_\perp,\vec{k}_\perp) \\ H^{q,g}(x,\vec{b}_\perp,\vec{k}_\perp) \end{cases}&#10;\end{eqnarray*}&#10;\end{document}">
            <a:extLst>
              <a:ext uri="{FF2B5EF4-FFF2-40B4-BE49-F238E27FC236}">
                <a16:creationId xmlns:a16="http://schemas.microsoft.com/office/drawing/2014/main" id="{D3624E4C-5C5B-4800-9A50-A5EA2F41064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511" y="4089742"/>
            <a:ext cx="6683168" cy="881898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47064" y="5498366"/>
            <a:ext cx="1530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`PDF’ for OAM</a:t>
            </a:r>
            <a:endParaRPr kumimoji="1" lang="ja-JP" altLang="en-US" dirty="0"/>
          </a:p>
        </p:txBody>
      </p:sp>
      <p:pic>
        <p:nvPicPr>
          <p:cNvPr id="4" name="TexTeXPicture" descr="&lt;?xml version=&quot;1.0&quot; encoding=&quot;utf-16&quot;?&gt;&#10;&lt;TeXTeX&gt;&#10;  &lt;preamble&gt;\documentclass{jarticle}&#10;\usepackage{amsmath}&#10;\usepackage{color}&#10;\pagestyle{empty}&lt;/preamble&gt;&#10;  &lt;body&gt;\begin{align*} &#10;L^{q,g}({\color{red}x})=\int d^2b_\perp d^2k_\perp (\vec{b}_\perp \times \vec{k}_\perp)_z\begin{cases} W^{q,g}({\color{red} x},\vec{b}_\perp,\vec{k}_\perp) \\ H^{q,g}({\color{red}x},\vec{b}_\perp,\vec{k}_\perp) \end{cases}&#10;\end{align*}&lt;/body&gt;&#10;  &lt;fcolor&gt;FF000000&lt;/fcolor&gt;&#10;  &lt;bcolor&gt;FFFFFFFF&lt;/bcolor&gt;&#10;  &lt;transparent&gt;True&lt;/transparent&gt;&#10;  &lt;resolution&gt;1800&lt;/resolution&gt;&#10;  &lt;imageh&gt;894&lt;/imageh&gt;&#10;  &lt;imagew&gt;5545&lt;/imagew&gt;&#10;  &lt;scale&gt;50&lt;/scale&gt;&#10;  &lt;cursor&gt;60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64" y="5815098"/>
            <a:ext cx="5334963" cy="860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2421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直線矢印コネクタ 15"/>
          <p:cNvCxnSpPr/>
          <p:nvPr/>
        </p:nvCxnSpPr>
        <p:spPr>
          <a:xfrm flipH="1" flipV="1">
            <a:off x="5982726" y="4038476"/>
            <a:ext cx="2553011" cy="24220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 flipV="1">
            <a:off x="5974940" y="4038476"/>
            <a:ext cx="2553011" cy="24220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円/楕円 14"/>
          <p:cNvSpPr/>
          <p:nvPr/>
        </p:nvSpPr>
        <p:spPr>
          <a:xfrm>
            <a:off x="7254171" y="5566923"/>
            <a:ext cx="149512" cy="16446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円/楕円 29"/>
          <p:cNvSpPr/>
          <p:nvPr/>
        </p:nvSpPr>
        <p:spPr>
          <a:xfrm>
            <a:off x="7259667" y="4899374"/>
            <a:ext cx="149512" cy="16446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6057103" y="4063370"/>
            <a:ext cx="1287545" cy="1599630"/>
            <a:chOff x="6056437" y="3995732"/>
            <a:chExt cx="1416300" cy="1759593"/>
          </a:xfrm>
        </p:grpSpPr>
        <p:cxnSp>
          <p:nvCxnSpPr>
            <p:cNvPr id="18" name="直線コネクタ 17"/>
            <p:cNvCxnSpPr/>
            <p:nvPr/>
          </p:nvCxnSpPr>
          <p:spPr>
            <a:xfrm flipH="1" flipV="1">
              <a:off x="6444664" y="3997224"/>
              <a:ext cx="1028073" cy="1008112"/>
            </a:xfrm>
            <a:prstGeom prst="line">
              <a:avLst/>
            </a:prstGeom>
            <a:ln w="38100">
              <a:solidFill>
                <a:srgbClr val="C0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矢印コネクタ 18"/>
            <p:cNvCxnSpPr/>
            <p:nvPr/>
          </p:nvCxnSpPr>
          <p:spPr>
            <a:xfrm>
              <a:off x="6056437" y="4356902"/>
              <a:ext cx="1404156" cy="1398423"/>
            </a:xfrm>
            <a:prstGeom prst="straightConnector1">
              <a:avLst/>
            </a:prstGeom>
            <a:ln w="28575">
              <a:solidFill>
                <a:srgbClr val="C0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/>
            <p:cNvCxnSpPr/>
            <p:nvPr/>
          </p:nvCxnSpPr>
          <p:spPr>
            <a:xfrm>
              <a:off x="6343744" y="4077072"/>
              <a:ext cx="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21" name="直線コネクタ 5120"/>
            <p:cNvCxnSpPr/>
            <p:nvPr/>
          </p:nvCxnSpPr>
          <p:spPr>
            <a:xfrm flipV="1">
              <a:off x="6070547" y="3995732"/>
              <a:ext cx="376049" cy="378705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125" name="直線矢印コネクタ 5124"/>
          <p:cNvCxnSpPr/>
          <p:nvPr/>
        </p:nvCxnSpPr>
        <p:spPr>
          <a:xfrm flipV="1">
            <a:off x="7319437" y="4968028"/>
            <a:ext cx="43615" cy="739146"/>
          </a:xfrm>
          <a:prstGeom prst="straightConnector1">
            <a:avLst/>
          </a:prstGeom>
          <a:ln w="571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" name="グループ化 12"/>
          <p:cNvGrpSpPr/>
          <p:nvPr/>
        </p:nvGrpSpPr>
        <p:grpSpPr bwMode="auto">
          <a:xfrm>
            <a:off x="199940" y="1145715"/>
            <a:ext cx="8132158" cy="400110"/>
            <a:chOff x="83128" y="260648"/>
            <a:chExt cx="8132158" cy="400110"/>
          </a:xfrm>
        </p:grpSpPr>
        <p:sp>
          <p:nvSpPr>
            <p:cNvPr id="5132" name="テキスト ボックス 5131"/>
            <p:cNvSpPr txBox="1"/>
            <p:nvPr/>
          </p:nvSpPr>
          <p:spPr bwMode="auto">
            <a:xfrm>
              <a:off x="7006301" y="270802"/>
              <a:ext cx="12089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solidFill>
                    <a:srgbClr val="0070C0"/>
                  </a:solidFill>
                </a:rPr>
                <a:t>YH (2011)  </a:t>
              </a:r>
              <a:endParaRPr kumimoji="1" lang="ja-JP" altLang="en-US" dirty="0">
                <a:solidFill>
                  <a:srgbClr val="0070C0"/>
                </a:solidFill>
              </a:endParaRPr>
            </a:p>
          </p:txBody>
        </p:sp>
        <p:sp>
          <p:nvSpPr>
            <p:cNvPr id="5133" name="テキスト ボックス 5132"/>
            <p:cNvSpPr txBox="1"/>
            <p:nvPr/>
          </p:nvSpPr>
          <p:spPr bwMode="auto">
            <a:xfrm>
              <a:off x="83128" y="260648"/>
              <a:ext cx="674742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>
                  <a:solidFill>
                    <a:srgbClr val="FF0000"/>
                  </a:solidFill>
                </a:rPr>
                <a:t>C</a:t>
              </a:r>
              <a:r>
                <a:rPr kumimoji="1" lang="en-US" altLang="ja-JP" sz="2000" dirty="0">
                  <a:solidFill>
                    <a:srgbClr val="FF0000"/>
                  </a:solidFill>
                </a:rPr>
                <a:t>anonical</a:t>
              </a:r>
              <a:r>
                <a:rPr lang="en-US" altLang="ja-JP" sz="2000" dirty="0">
                  <a:solidFill>
                    <a:srgbClr val="FF0000"/>
                  </a:solidFill>
                </a:rPr>
                <a:t> (Jaffe-Manohar) </a:t>
              </a:r>
              <a:r>
                <a:rPr kumimoji="1" lang="en-US" altLang="ja-JP" sz="2000" dirty="0"/>
                <a:t>OAM from the light-cone Wilson line</a:t>
              </a:r>
              <a:endParaRPr kumimoji="1" lang="ja-JP" altLang="en-US" sz="2000" dirty="0"/>
            </a:p>
          </p:txBody>
        </p:sp>
      </p:grpSp>
      <p:pic>
        <p:nvPicPr>
          <p:cNvPr id="11" name="図 10" descr="%pptTeX&#10;\begin{document}&#10;\begin{eqnarray*}&#10;b+\frac{z}{2}&#10;\end{eqnarray*}&#10;\end{document}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3567" y="4240731"/>
            <a:ext cx="599394" cy="482543"/>
          </a:xfrm>
          <a:prstGeom prst="rect">
            <a:avLst/>
          </a:prstGeom>
        </p:spPr>
      </p:pic>
      <p:pic>
        <p:nvPicPr>
          <p:cNvPr id="14" name="図 13" descr="%pptTeX&#10;\begin{document}&#10;\begin{eqnarray*}&#10;b-\frac{z}{2}&#10;\end{eqnarray*}&#10;\end{document}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8290" y="5776653"/>
            <a:ext cx="659333" cy="530797"/>
          </a:xfrm>
          <a:prstGeom prst="rect">
            <a:avLst/>
          </a:prstGeom>
        </p:spPr>
      </p:pic>
      <p:pic>
        <p:nvPicPr>
          <p:cNvPr id="21" name="図 20" descr="%pptTeX&#10;\begin{document}&#10;\begin{eqnarray*}&#10;x^+&#10;\end{eqnarray*}&#10;\end{document}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1719" y="3625107"/>
            <a:ext cx="394715" cy="306079"/>
          </a:xfrm>
          <a:prstGeom prst="rect">
            <a:avLst/>
          </a:prstGeom>
        </p:spPr>
      </p:pic>
      <p:pic>
        <p:nvPicPr>
          <p:cNvPr id="26" name="図 25" descr="%pptTeX&#10;\begin{document}&#10;\begin{eqnarray*}&#10;x^-&#10;\end{eqnarray*}&#10;\end{document}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758" y="3715162"/>
            <a:ext cx="389697" cy="220778"/>
          </a:xfrm>
          <a:prstGeom prst="rect">
            <a:avLst/>
          </a:prstGeom>
        </p:spPr>
      </p:pic>
      <p:pic>
        <p:nvPicPr>
          <p:cNvPr id="12" name="図 11" descr="%pptTeX&#10;\begin{document}&#10;\begin{eqnarray*}&#10;\int \vec{b}\times \vec{k} W_{light-cone}(\vec{b},\vec{k}) =\langle \bar{\psi}\vec{b}\times i\overleftrightarrow{D}_{pure}\psi\rangle&#10;\end{eqnarray*}&#10;\end{document}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654" y="1880155"/>
            <a:ext cx="5520700" cy="653822"/>
          </a:xfrm>
          <a:prstGeom prst="rect">
            <a:avLst/>
          </a:prstGeom>
        </p:spPr>
      </p:pic>
      <p:grpSp>
        <p:nvGrpSpPr>
          <p:cNvPr id="22" name="グループ化 21"/>
          <p:cNvGrpSpPr/>
          <p:nvPr/>
        </p:nvGrpSpPr>
        <p:grpSpPr>
          <a:xfrm>
            <a:off x="163010" y="3357157"/>
            <a:ext cx="4921466" cy="2098692"/>
            <a:chOff x="-15943" y="2707727"/>
            <a:chExt cx="5083764" cy="1960389"/>
          </a:xfrm>
        </p:grpSpPr>
        <p:sp>
          <p:nvSpPr>
            <p:cNvPr id="5131" name="テキスト ボックス 5130"/>
            <p:cNvSpPr txBox="1"/>
            <p:nvPr/>
          </p:nvSpPr>
          <p:spPr bwMode="auto">
            <a:xfrm>
              <a:off x="2693150" y="3080741"/>
              <a:ext cx="2305297" cy="344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err="1">
                  <a:solidFill>
                    <a:srgbClr val="0070C0"/>
                  </a:solidFill>
                </a:rPr>
                <a:t>Ji</a:t>
              </a:r>
              <a:r>
                <a:rPr kumimoji="1" lang="en-US" altLang="ja-JP" dirty="0">
                  <a:solidFill>
                    <a:srgbClr val="0070C0"/>
                  </a:solidFill>
                </a:rPr>
                <a:t>, </a:t>
              </a:r>
              <a:r>
                <a:rPr kumimoji="1" lang="en-US" altLang="ja-JP" dirty="0" err="1">
                  <a:solidFill>
                    <a:srgbClr val="0070C0"/>
                  </a:solidFill>
                </a:rPr>
                <a:t>Xiong</a:t>
              </a:r>
              <a:r>
                <a:rPr lang="en-US" altLang="ja-JP" dirty="0">
                  <a:solidFill>
                    <a:srgbClr val="0070C0"/>
                  </a:solidFill>
                </a:rPr>
                <a:t>, Yuan  (2012)</a:t>
              </a:r>
            </a:p>
          </p:txBody>
        </p:sp>
        <p:sp>
          <p:nvSpPr>
            <p:cNvPr id="5134" name="テキスト ボックス 5133"/>
            <p:cNvSpPr txBox="1"/>
            <p:nvPr/>
          </p:nvSpPr>
          <p:spPr bwMode="auto">
            <a:xfrm>
              <a:off x="-15943" y="2707727"/>
              <a:ext cx="508376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>
                  <a:solidFill>
                    <a:srgbClr val="FF0000"/>
                  </a:solidFill>
                </a:rPr>
                <a:t> K</a:t>
              </a:r>
              <a:r>
                <a:rPr kumimoji="1" lang="en-US" altLang="ja-JP" sz="2000" dirty="0">
                  <a:solidFill>
                    <a:srgbClr val="FF0000"/>
                  </a:solidFill>
                </a:rPr>
                <a:t>inetic (Ji’s) </a:t>
              </a:r>
              <a:r>
                <a:rPr kumimoji="1" lang="en-US" altLang="ja-JP" sz="2000" dirty="0"/>
                <a:t>OAM from the straight Wilson line</a:t>
              </a:r>
              <a:endParaRPr kumimoji="1" lang="ja-JP" altLang="en-US" sz="2000" dirty="0"/>
            </a:p>
          </p:txBody>
        </p:sp>
        <p:pic>
          <p:nvPicPr>
            <p:cNvPr id="20" name="図 19" descr="%pptTeX&#10;\begin{document}&#10;\begin{eqnarray*}&#10;\int \vec{b}\times \vec{k} W_{straight}(\vec{b},\vec{k}) \nonumber \\&#10; =\langle \bar{\psi}\vec{b}\times i\overleftrightarrow{D}\psi\rangle&#10;\end{eqnarray*}&#10;\end{document}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0360" y="3515289"/>
              <a:ext cx="2758966" cy="1152827"/>
            </a:xfrm>
            <a:prstGeom prst="rect">
              <a:avLst/>
            </a:prstGeom>
          </p:spPr>
        </p:pic>
      </p:grpSp>
      <p:sp>
        <p:nvSpPr>
          <p:cNvPr id="4" name="テキスト ボックス 3"/>
          <p:cNvSpPr txBox="1"/>
          <p:nvPr/>
        </p:nvSpPr>
        <p:spPr>
          <a:xfrm>
            <a:off x="889005" y="276826"/>
            <a:ext cx="71387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/>
              <a:t>Canonical vs. kinetic orbital angular momentum</a:t>
            </a:r>
            <a:endParaRPr kumimoji="1" lang="ja-JP" altLang="en-US" sz="2800" dirty="0"/>
          </a:p>
        </p:txBody>
      </p:sp>
      <p:pic>
        <p:nvPicPr>
          <p:cNvPr id="5" name="TexTeXPicture" descr="&lt;?xml version=&quot;1.0&quot; encoding=&quot;utf-16&quot;?&gt;&#10;&lt;TeXTeX&gt;&#10;  &lt;preamble&gt;\documentclass{jarticle}&#10;\usepackage{amsmath}&#10;\usepackage{color}&#10;\pagestyle{empty}&lt;/preamble&gt;&#10;  &lt;body&gt;\begin{align*} &#10;{\color{red} D^\mu_{pure} = D^\mu -\frac{i}{D^+}F^{+\mu}}&#10;\end{align*}&lt;/body&gt;&#10;  &lt;fcolor&gt;FF000000&lt;/fcolor&gt;&#10;  &lt;bcolor&gt;FFFFFFFF&lt;/bcolor&gt;&#10;  &lt;transparent&gt;True&lt;/transparent&gt;&#10;  &lt;resolution&gt;1800&lt;/resolution&gt;&#10;  &lt;imageh&gt;504&lt;/imageh&gt;&#10;  &lt;imagew&gt;2503&lt;/imagew&gt;&#10;  &lt;scale&gt;50&lt;/scale&gt;&#10;  &lt;cursor&gt;73&lt;/cursor&gt;&#10;&lt;/TeXTeX&gt;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2874" y="2636873"/>
            <a:ext cx="2408189" cy="484909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464477" y="6042051"/>
            <a:ext cx="41444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The difference numerically significant</a:t>
            </a:r>
            <a:r>
              <a:rPr kumimoji="1" lang="en-US" altLang="ja-JP" sz="2000" dirty="0"/>
              <a:t>.</a:t>
            </a:r>
          </a:p>
          <a:p>
            <a:r>
              <a:rPr lang="en-US" altLang="ja-JP" sz="2000" dirty="0">
                <a:solidFill>
                  <a:srgbClr val="0070C0"/>
                </a:solidFill>
              </a:rPr>
              <a:t>                                   </a:t>
            </a:r>
            <a:r>
              <a:rPr lang="en-US" altLang="ja-JP" dirty="0" err="1">
                <a:solidFill>
                  <a:srgbClr val="0070C0"/>
                </a:solidFill>
              </a:rPr>
              <a:t>Engelhardt</a:t>
            </a:r>
            <a:r>
              <a:rPr lang="ja-JP" altLang="en-US" dirty="0">
                <a:solidFill>
                  <a:srgbClr val="0070C0"/>
                </a:solidFill>
              </a:rPr>
              <a:t> </a:t>
            </a:r>
            <a:r>
              <a:rPr lang="en-US" altLang="ja-JP" dirty="0">
                <a:solidFill>
                  <a:srgbClr val="0070C0"/>
                </a:solidFill>
              </a:rPr>
              <a:t>(2017)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2979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��< ? x m l   v e r s i o n = " 1 . 0 "   e n c o d i n g = " u t f - 1 6 " ? > < T e X T e X >  
     < p r e a m b l e > \ d o c u m e n t c l a s s { j a r t i c l e }  
 \ u s e p a c k a g e { a m s m a t h }  
 \ u s e p a c k a g e { c o l o r }  
 \ p a g e s t y l e { e m p t y } < / p r e a m b l e >  
     < b o d y > \ b e g i n { a l i g n * }    
  
 \ e n d { a l i g n * } < / b o d y >  
     < f c o l o r > F F 0 0 0 0 0 0 < / f c o l o r >  
     < b c o l o r > F F F F F F F F < / b c o l o r >  
     < t r a n s p a r e n t > T r u e < / t r a n s p a r e n t >  
     < r e s o l u t i o n > 1 8 0 0 < / r e s o l u t i o n >  
     < i m a g e h > - 1 < / i m a g e h >  
     < i m a g e w > - 1 < / i m a g e w >  
     < s c a l e > 5 0 < / s c a l e >  
     < c u r s o r > 1 6 < / c u r s o r >  
 < / T e X T e X > 
</file>

<file path=customXml/itemProps1.xml><?xml version="1.0" encoding="utf-8"?>
<ds:datastoreItem xmlns:ds="http://schemas.openxmlformats.org/officeDocument/2006/customXml" ds:itemID="{C09966BF-442B-4CE8-ABAB-099B79D8ED56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3392</TotalTime>
  <Words>989</Words>
  <Application>Microsoft Office PowerPoint</Application>
  <PresentationFormat>画面に合わせる (4:3)</PresentationFormat>
  <Paragraphs>173</Paragraphs>
  <Slides>23</Slides>
  <Notes>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23</vt:i4>
      </vt:variant>
    </vt:vector>
  </HeadingPairs>
  <TitlesOfParts>
    <vt:vector size="33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Cambria Math</vt:lpstr>
      <vt:lpstr>Wingdings</vt:lpstr>
      <vt:lpstr>Office テーマ</vt:lpstr>
      <vt:lpstr>Bitmap Image</vt:lpstr>
      <vt:lpstr>Wigner, Husimi, and GTMD distributions  for nucleon tomography  </vt:lpstr>
      <vt:lpstr>Outline </vt:lpstr>
      <vt:lpstr>Wigner distribution in 2012 EIC white paper</vt:lpstr>
      <vt:lpstr>5D tomography: Wigner distribution— the “mother distribution”</vt:lpstr>
      <vt:lpstr>Generalized TMD (GTMD)</vt:lpstr>
      <vt:lpstr>Husimi distribution</vt:lpstr>
      <vt:lpstr>QCD Husimi distribution</vt:lpstr>
      <vt:lpstr>Wigner distribution and orbital angular momentum </vt:lpstr>
      <vt:lpstr>PowerPoint プレゼンテーション</vt:lpstr>
      <vt:lpstr>Wigner distribution: Is it measurable?</vt:lpstr>
      <vt:lpstr>Homodyne Detection</vt:lpstr>
      <vt:lpstr>Gluon Wigner distribution</vt:lpstr>
      <vt:lpstr>Dipole gluon Wigner distribution at small-x</vt:lpstr>
      <vt:lpstr>PowerPoint プレゼンテーション</vt:lpstr>
      <vt:lpstr>Elliptic Wigner in DVCS</vt:lpstr>
      <vt:lpstr>Elliptic Wigner in high-multiplicity pp and pA</vt:lpstr>
      <vt:lpstr>Probing Wigner (GTMD) in diffractive dijet production in ep</vt:lpstr>
      <vt:lpstr>Probing dipole Wigner in ultra-peripheral pA collisions</vt:lpstr>
      <vt:lpstr>Probing the gluon WWW in pp </vt:lpstr>
      <vt:lpstr>`Entropy’ of partons?</vt:lpstr>
      <vt:lpstr>Wehrl entropy in quantum mechanics</vt:lpstr>
      <vt:lpstr>Wehrl entropy for the nucleon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Probing gluon Wigner distribution  in dijet production</dc:title>
  <dc:creator>Yoshitaka</dc:creator>
  <cp:lastModifiedBy>八田佳孝</cp:lastModifiedBy>
  <cp:revision>190</cp:revision>
  <dcterms:created xsi:type="dcterms:W3CDTF">2017-03-06T02:29:41Z</dcterms:created>
  <dcterms:modified xsi:type="dcterms:W3CDTF">2018-03-19T11:34:59Z</dcterms:modified>
</cp:coreProperties>
</file>