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5"/>
  </p:notesMasterIdLst>
  <p:sldIdLst>
    <p:sldId id="256" r:id="rId2"/>
    <p:sldId id="477" r:id="rId3"/>
    <p:sldId id="373" r:id="rId4"/>
    <p:sldId id="257" r:id="rId5"/>
    <p:sldId id="340" r:id="rId6"/>
    <p:sldId id="462" r:id="rId7"/>
    <p:sldId id="332" r:id="rId8"/>
    <p:sldId id="346" r:id="rId9"/>
    <p:sldId id="308" r:id="rId10"/>
    <p:sldId id="351" r:id="rId11"/>
    <p:sldId id="472" r:id="rId12"/>
    <p:sldId id="473" r:id="rId13"/>
    <p:sldId id="465" r:id="rId14"/>
    <p:sldId id="475" r:id="rId15"/>
    <p:sldId id="476" r:id="rId16"/>
    <p:sldId id="482" r:id="rId17"/>
    <p:sldId id="364" r:id="rId18"/>
    <p:sldId id="362" r:id="rId19"/>
    <p:sldId id="372" r:id="rId20"/>
    <p:sldId id="361" r:id="rId21"/>
    <p:sldId id="363" r:id="rId22"/>
    <p:sldId id="352" r:id="rId23"/>
    <p:sldId id="367" r:id="rId24"/>
    <p:sldId id="455" r:id="rId25"/>
    <p:sldId id="368" r:id="rId26"/>
    <p:sldId id="483" r:id="rId27"/>
    <p:sldId id="478" r:id="rId28"/>
    <p:sldId id="479" r:id="rId29"/>
    <p:sldId id="480" r:id="rId30"/>
    <p:sldId id="481" r:id="rId31"/>
    <p:sldId id="283" r:id="rId32"/>
    <p:sldId id="268" r:id="rId33"/>
    <p:sldId id="264" r:id="rId34"/>
    <p:sldId id="468" r:id="rId35"/>
    <p:sldId id="470" r:id="rId36"/>
    <p:sldId id="460" r:id="rId37"/>
    <p:sldId id="356" r:id="rId38"/>
    <p:sldId id="359" r:id="rId39"/>
    <p:sldId id="325" r:id="rId40"/>
    <p:sldId id="370" r:id="rId41"/>
    <p:sldId id="357" r:id="rId42"/>
    <p:sldId id="310" r:id="rId43"/>
    <p:sldId id="469" r:id="rId44"/>
    <p:sldId id="355" r:id="rId45"/>
    <p:sldId id="347" r:id="rId46"/>
    <p:sldId id="349" r:id="rId47"/>
    <p:sldId id="344" r:id="rId48"/>
    <p:sldId id="350" r:id="rId49"/>
    <p:sldId id="335" r:id="rId50"/>
    <p:sldId id="341" r:id="rId51"/>
    <p:sldId id="343" r:id="rId52"/>
    <p:sldId id="284" r:id="rId53"/>
    <p:sldId id="322" r:id="rId5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65FC"/>
    <a:srgbClr val="BC13FE"/>
    <a:srgbClr val="2DB059"/>
    <a:srgbClr val="FF5B00"/>
    <a:srgbClr val="FF8C4C"/>
    <a:srgbClr val="B20DC3"/>
    <a:srgbClr val="0E0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6" d="100"/>
          <a:sy n="96" d="100"/>
        </p:scale>
        <p:origin x="13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C56442-8228-4117-B12B-FC10B6167166}" type="doc">
      <dgm:prSet loTypeId="urn:microsoft.com/office/officeart/2005/8/layout/hChevron3" loCatId="process" qsTypeId="urn:microsoft.com/office/officeart/2005/8/quickstyle/simple4" qsCatId="simple" csTypeId="urn:microsoft.com/office/officeart/2005/8/colors/accent1_2" csCatId="accent1" phldr="1"/>
      <dgm:spPr/>
    </dgm:pt>
    <dgm:pt modelId="{5DC6D609-62A4-413C-9556-180E98BE3AD1}">
      <dgm:prSet phldrT="[Text]"/>
      <dgm:spPr/>
      <dgm:t>
        <a:bodyPr/>
        <a:lstStyle/>
        <a:p>
          <a:r>
            <a:rPr lang="en-US" dirty="0"/>
            <a:t>2015</a:t>
          </a:r>
        </a:p>
      </dgm:t>
    </dgm:pt>
    <dgm:pt modelId="{4964ED35-EE8C-4177-BA24-0F626E939482}" type="parTrans" cxnId="{07882F54-45C9-474F-9191-4D46C4EA6130}">
      <dgm:prSet/>
      <dgm:spPr/>
      <dgm:t>
        <a:bodyPr/>
        <a:lstStyle/>
        <a:p>
          <a:endParaRPr lang="en-US"/>
        </a:p>
      </dgm:t>
    </dgm:pt>
    <dgm:pt modelId="{4F91787A-7681-44FF-BD74-A3F2C873375C}" type="sibTrans" cxnId="{07882F54-45C9-474F-9191-4D46C4EA6130}">
      <dgm:prSet/>
      <dgm:spPr/>
      <dgm:t>
        <a:bodyPr/>
        <a:lstStyle/>
        <a:p>
          <a:endParaRPr lang="en-US"/>
        </a:p>
      </dgm:t>
    </dgm:pt>
    <dgm:pt modelId="{AF8D015C-CD76-49CE-9A8C-A03137E9A6DB}">
      <dgm:prSet phldrT="[Text]"/>
      <dgm:spPr/>
      <dgm:t>
        <a:bodyPr/>
        <a:lstStyle/>
        <a:p>
          <a:r>
            <a:rPr lang="en-US" dirty="0"/>
            <a:t>2016</a:t>
          </a:r>
        </a:p>
      </dgm:t>
    </dgm:pt>
    <dgm:pt modelId="{14BC234E-02DD-4AB3-87A2-4FF513F29F8F}" type="parTrans" cxnId="{9A58578C-CB6A-4A97-8869-DA985AB056F4}">
      <dgm:prSet/>
      <dgm:spPr/>
      <dgm:t>
        <a:bodyPr/>
        <a:lstStyle/>
        <a:p>
          <a:endParaRPr lang="en-US"/>
        </a:p>
      </dgm:t>
    </dgm:pt>
    <dgm:pt modelId="{85DF38C9-8187-45BC-99E6-0B99BD6A89EB}" type="sibTrans" cxnId="{9A58578C-CB6A-4A97-8869-DA985AB056F4}">
      <dgm:prSet/>
      <dgm:spPr/>
      <dgm:t>
        <a:bodyPr/>
        <a:lstStyle/>
        <a:p>
          <a:endParaRPr lang="en-US"/>
        </a:p>
      </dgm:t>
    </dgm:pt>
    <dgm:pt modelId="{6E3AD926-41AF-468A-A3B3-60C9FE8D44FE}">
      <dgm:prSet phldrT="[Text]"/>
      <dgm:spPr/>
      <dgm:t>
        <a:bodyPr/>
        <a:lstStyle/>
        <a:p>
          <a:r>
            <a:rPr lang="en-US" dirty="0"/>
            <a:t>2017</a:t>
          </a:r>
        </a:p>
      </dgm:t>
    </dgm:pt>
    <dgm:pt modelId="{46AFF950-9EA2-49E3-9A35-C1DD710425FA}" type="parTrans" cxnId="{6C01E2AF-197B-4DDE-BC18-986E51837D44}">
      <dgm:prSet/>
      <dgm:spPr/>
      <dgm:t>
        <a:bodyPr/>
        <a:lstStyle/>
        <a:p>
          <a:endParaRPr lang="en-US"/>
        </a:p>
      </dgm:t>
    </dgm:pt>
    <dgm:pt modelId="{0CC54B23-5574-403A-A600-DF30BE7823F8}" type="sibTrans" cxnId="{6C01E2AF-197B-4DDE-BC18-986E51837D44}">
      <dgm:prSet/>
      <dgm:spPr/>
      <dgm:t>
        <a:bodyPr/>
        <a:lstStyle/>
        <a:p>
          <a:endParaRPr lang="en-US"/>
        </a:p>
      </dgm:t>
    </dgm:pt>
    <dgm:pt modelId="{24B21E0D-AF65-4281-8D1D-735BFF8AB6D3}">
      <dgm:prSet phldrT="[Text]"/>
      <dgm:spPr/>
      <dgm:t>
        <a:bodyPr/>
        <a:lstStyle/>
        <a:p>
          <a:r>
            <a:rPr lang="en-US" dirty="0"/>
            <a:t>2018</a:t>
          </a:r>
        </a:p>
      </dgm:t>
    </dgm:pt>
    <dgm:pt modelId="{EB48DC56-6F3A-44AD-A5EA-EFA9010BE49F}" type="parTrans" cxnId="{58BB92E0-5340-4D25-B05F-38FBA25D8B2C}">
      <dgm:prSet/>
      <dgm:spPr/>
      <dgm:t>
        <a:bodyPr/>
        <a:lstStyle/>
        <a:p>
          <a:endParaRPr lang="en-US"/>
        </a:p>
      </dgm:t>
    </dgm:pt>
    <dgm:pt modelId="{C035E5BE-E231-42DB-8B7C-0991FE64D5B8}" type="sibTrans" cxnId="{58BB92E0-5340-4D25-B05F-38FBA25D8B2C}">
      <dgm:prSet/>
      <dgm:spPr/>
      <dgm:t>
        <a:bodyPr/>
        <a:lstStyle/>
        <a:p>
          <a:endParaRPr lang="en-US"/>
        </a:p>
      </dgm:t>
    </dgm:pt>
    <dgm:pt modelId="{D7F8022C-52D6-42F4-97E0-B1B959384EB1}">
      <dgm:prSet phldrT="[Text]"/>
      <dgm:spPr/>
      <dgm:t>
        <a:bodyPr/>
        <a:lstStyle/>
        <a:p>
          <a:r>
            <a:rPr lang="en-US" dirty="0"/>
            <a:t>2019</a:t>
          </a:r>
        </a:p>
      </dgm:t>
    </dgm:pt>
    <dgm:pt modelId="{49BAE4F5-E77C-432B-A7A0-CB7EC4FE2776}" type="parTrans" cxnId="{FB35C309-9D38-4C1A-A483-9C5B31FF99FB}">
      <dgm:prSet/>
      <dgm:spPr/>
      <dgm:t>
        <a:bodyPr/>
        <a:lstStyle/>
        <a:p>
          <a:endParaRPr lang="en-US"/>
        </a:p>
      </dgm:t>
    </dgm:pt>
    <dgm:pt modelId="{890353EF-D9AF-46E8-B0B2-DEC8F88BEAFD}" type="sibTrans" cxnId="{FB35C309-9D38-4C1A-A483-9C5B31FF99FB}">
      <dgm:prSet/>
      <dgm:spPr/>
      <dgm:t>
        <a:bodyPr/>
        <a:lstStyle/>
        <a:p>
          <a:endParaRPr lang="en-US"/>
        </a:p>
      </dgm:t>
    </dgm:pt>
    <dgm:pt modelId="{D820E0F9-EFD3-4AA1-B7F6-1C7BC5165B52}">
      <dgm:prSet phldrT="[Text]"/>
      <dgm:spPr/>
      <dgm:t>
        <a:bodyPr/>
        <a:lstStyle/>
        <a:p>
          <a:r>
            <a:rPr lang="en-US" dirty="0"/>
            <a:t>2020</a:t>
          </a:r>
        </a:p>
      </dgm:t>
    </dgm:pt>
    <dgm:pt modelId="{84D6FC49-A490-4860-BA21-259778A6C7F5}" type="parTrans" cxnId="{FD36FA5F-9F29-420A-ACD2-89337C9D607B}">
      <dgm:prSet/>
      <dgm:spPr/>
      <dgm:t>
        <a:bodyPr/>
        <a:lstStyle/>
        <a:p>
          <a:endParaRPr lang="en-US"/>
        </a:p>
      </dgm:t>
    </dgm:pt>
    <dgm:pt modelId="{A32CEA02-93EF-4B65-BAFE-68B6F1E231C2}" type="sibTrans" cxnId="{FD36FA5F-9F29-420A-ACD2-89337C9D607B}">
      <dgm:prSet/>
      <dgm:spPr/>
      <dgm:t>
        <a:bodyPr/>
        <a:lstStyle/>
        <a:p>
          <a:endParaRPr lang="en-US"/>
        </a:p>
      </dgm:t>
    </dgm:pt>
    <dgm:pt modelId="{115673AB-B40B-4F9B-A498-EA66E0783C9E}">
      <dgm:prSet phldrT="[Text]"/>
      <dgm:spPr/>
      <dgm:t>
        <a:bodyPr/>
        <a:lstStyle/>
        <a:p>
          <a:r>
            <a:rPr lang="en-US" dirty="0"/>
            <a:t>2021</a:t>
          </a:r>
        </a:p>
      </dgm:t>
    </dgm:pt>
    <dgm:pt modelId="{F5ED800F-BDE0-403A-AEF2-2FC1CFD75D1F}" type="parTrans" cxnId="{87FDABE8-177C-4D6F-8FB2-7D18C8DD717D}">
      <dgm:prSet/>
      <dgm:spPr/>
      <dgm:t>
        <a:bodyPr/>
        <a:lstStyle/>
        <a:p>
          <a:endParaRPr lang="en-US"/>
        </a:p>
      </dgm:t>
    </dgm:pt>
    <dgm:pt modelId="{40391A31-2DCA-41C5-B5B8-33917F091B11}" type="sibTrans" cxnId="{87FDABE8-177C-4D6F-8FB2-7D18C8DD717D}">
      <dgm:prSet/>
      <dgm:spPr/>
      <dgm:t>
        <a:bodyPr/>
        <a:lstStyle/>
        <a:p>
          <a:endParaRPr lang="en-US"/>
        </a:p>
      </dgm:t>
    </dgm:pt>
    <dgm:pt modelId="{D79C24AD-D81E-4578-8D5B-CD8C811678C9}">
      <dgm:prSet phldrT="[Text]"/>
      <dgm:spPr/>
      <dgm:t>
        <a:bodyPr/>
        <a:lstStyle/>
        <a:p>
          <a:r>
            <a:rPr lang="en-US" dirty="0"/>
            <a:t>2022</a:t>
          </a:r>
        </a:p>
      </dgm:t>
    </dgm:pt>
    <dgm:pt modelId="{14A98CF0-B4AF-44A1-B647-03AE7C0D2554}" type="parTrans" cxnId="{7E5F8B82-608B-44B9-810D-9BCA16300D43}">
      <dgm:prSet/>
      <dgm:spPr/>
      <dgm:t>
        <a:bodyPr/>
        <a:lstStyle/>
        <a:p>
          <a:endParaRPr lang="en-US"/>
        </a:p>
      </dgm:t>
    </dgm:pt>
    <dgm:pt modelId="{26088E9B-7B13-4F3D-8506-296CC43C0728}" type="sibTrans" cxnId="{7E5F8B82-608B-44B9-810D-9BCA16300D43}">
      <dgm:prSet/>
      <dgm:spPr/>
      <dgm:t>
        <a:bodyPr/>
        <a:lstStyle/>
        <a:p>
          <a:endParaRPr lang="en-US"/>
        </a:p>
      </dgm:t>
    </dgm:pt>
    <dgm:pt modelId="{169065B0-46D6-41DC-8DE5-0F80BC3C4DA0}">
      <dgm:prSet phldrT="[Text]"/>
      <dgm:spPr/>
      <dgm:t>
        <a:bodyPr/>
        <a:lstStyle/>
        <a:p>
          <a:r>
            <a:rPr lang="en-US" dirty="0"/>
            <a:t>2023</a:t>
          </a:r>
        </a:p>
      </dgm:t>
    </dgm:pt>
    <dgm:pt modelId="{77666271-1BFD-48C7-8F16-7BDABEA3E1B4}" type="parTrans" cxnId="{3C54EEA4-098D-426C-AF90-9416858B9946}">
      <dgm:prSet/>
      <dgm:spPr/>
      <dgm:t>
        <a:bodyPr/>
        <a:lstStyle/>
        <a:p>
          <a:endParaRPr lang="en-US"/>
        </a:p>
      </dgm:t>
    </dgm:pt>
    <dgm:pt modelId="{C6255F0C-3FCA-4DE6-9C1E-EE655A2C49C1}" type="sibTrans" cxnId="{3C54EEA4-098D-426C-AF90-9416858B9946}">
      <dgm:prSet/>
      <dgm:spPr/>
      <dgm:t>
        <a:bodyPr/>
        <a:lstStyle/>
        <a:p>
          <a:endParaRPr lang="en-US"/>
        </a:p>
      </dgm:t>
    </dgm:pt>
    <dgm:pt modelId="{F97B9537-22DE-467A-B94D-1E0692EE4864}">
      <dgm:prSet phldrT="[Text]"/>
      <dgm:spPr/>
      <dgm:t>
        <a:bodyPr/>
        <a:lstStyle/>
        <a:p>
          <a:r>
            <a:rPr lang="en-US" dirty="0"/>
            <a:t>2012</a:t>
          </a:r>
        </a:p>
      </dgm:t>
    </dgm:pt>
    <dgm:pt modelId="{FB06F695-6843-47AC-B418-5E5CCE29996F}" type="parTrans" cxnId="{A7EE8CC7-BDEF-4E40-8649-F2611F0E791F}">
      <dgm:prSet/>
      <dgm:spPr/>
      <dgm:t>
        <a:bodyPr/>
        <a:lstStyle/>
        <a:p>
          <a:endParaRPr lang="en-US"/>
        </a:p>
      </dgm:t>
    </dgm:pt>
    <dgm:pt modelId="{257401C4-6899-4DA3-939E-54F51F6F67F8}" type="sibTrans" cxnId="{A7EE8CC7-BDEF-4E40-8649-F2611F0E791F}">
      <dgm:prSet/>
      <dgm:spPr/>
      <dgm:t>
        <a:bodyPr/>
        <a:lstStyle/>
        <a:p>
          <a:endParaRPr lang="en-US"/>
        </a:p>
      </dgm:t>
    </dgm:pt>
    <dgm:pt modelId="{3A052C0B-2381-4287-991B-E3588F1EEFA3}">
      <dgm:prSet phldrT="[Text]"/>
      <dgm:spPr/>
      <dgm:t>
        <a:bodyPr/>
        <a:lstStyle/>
        <a:p>
          <a:r>
            <a:rPr lang="en-US" dirty="0"/>
            <a:t>2013</a:t>
          </a:r>
        </a:p>
      </dgm:t>
    </dgm:pt>
    <dgm:pt modelId="{7DCB55DB-A24F-490F-B5F9-AF604B40F5A8}" type="parTrans" cxnId="{80D5F077-5AB9-43E2-95DE-40C657945D4B}">
      <dgm:prSet/>
      <dgm:spPr/>
      <dgm:t>
        <a:bodyPr/>
        <a:lstStyle/>
        <a:p>
          <a:endParaRPr lang="en-US"/>
        </a:p>
      </dgm:t>
    </dgm:pt>
    <dgm:pt modelId="{8D539EF7-BA20-4965-A370-06EB980415CD}" type="sibTrans" cxnId="{80D5F077-5AB9-43E2-95DE-40C657945D4B}">
      <dgm:prSet/>
      <dgm:spPr/>
      <dgm:t>
        <a:bodyPr/>
        <a:lstStyle/>
        <a:p>
          <a:endParaRPr lang="en-US"/>
        </a:p>
      </dgm:t>
    </dgm:pt>
    <dgm:pt modelId="{5E3A9E69-C281-4F82-A925-8FCEAA020C62}">
      <dgm:prSet phldrT="[Text]"/>
      <dgm:spPr/>
      <dgm:t>
        <a:bodyPr/>
        <a:lstStyle/>
        <a:p>
          <a:r>
            <a:rPr lang="en-US" dirty="0"/>
            <a:t>2014</a:t>
          </a:r>
        </a:p>
      </dgm:t>
    </dgm:pt>
    <dgm:pt modelId="{A91ADA1A-EA5D-4FE4-B1D5-C171BE516BBF}" type="parTrans" cxnId="{AF5AC924-93E6-4F9A-845D-E88383B8F09C}">
      <dgm:prSet/>
      <dgm:spPr/>
      <dgm:t>
        <a:bodyPr/>
        <a:lstStyle/>
        <a:p>
          <a:endParaRPr lang="en-US"/>
        </a:p>
      </dgm:t>
    </dgm:pt>
    <dgm:pt modelId="{6C0CDF93-2481-4994-9C75-ACF8FE602D6C}" type="sibTrans" cxnId="{AF5AC924-93E6-4F9A-845D-E88383B8F09C}">
      <dgm:prSet/>
      <dgm:spPr/>
      <dgm:t>
        <a:bodyPr/>
        <a:lstStyle/>
        <a:p>
          <a:endParaRPr lang="en-US"/>
        </a:p>
      </dgm:t>
    </dgm:pt>
    <dgm:pt modelId="{3E940BD3-B739-4C19-96A5-A8DEE4E10E86}">
      <dgm:prSet phldrT="[Text]"/>
      <dgm:spPr/>
      <dgm:t>
        <a:bodyPr/>
        <a:lstStyle/>
        <a:p>
          <a:r>
            <a:rPr lang="en-US" dirty="0"/>
            <a:t>2024</a:t>
          </a:r>
        </a:p>
      </dgm:t>
    </dgm:pt>
    <dgm:pt modelId="{201C5044-BB6C-42D9-B251-2845D1492C4A}" type="parTrans" cxnId="{95C7F42B-0FBE-4B25-8C32-13452E366D49}">
      <dgm:prSet/>
      <dgm:spPr/>
      <dgm:t>
        <a:bodyPr/>
        <a:lstStyle/>
        <a:p>
          <a:endParaRPr lang="en-US"/>
        </a:p>
      </dgm:t>
    </dgm:pt>
    <dgm:pt modelId="{C8137A23-FB66-4986-A362-EC323B6141F0}" type="sibTrans" cxnId="{95C7F42B-0FBE-4B25-8C32-13452E366D49}">
      <dgm:prSet/>
      <dgm:spPr/>
      <dgm:t>
        <a:bodyPr/>
        <a:lstStyle/>
        <a:p>
          <a:endParaRPr lang="en-US"/>
        </a:p>
      </dgm:t>
    </dgm:pt>
    <dgm:pt modelId="{5717FFB9-FD30-4440-986E-320E03783F57}">
      <dgm:prSet phldrT="[Text]"/>
      <dgm:spPr/>
      <dgm:t>
        <a:bodyPr/>
        <a:lstStyle/>
        <a:p>
          <a:r>
            <a:rPr lang="en-US" dirty="0"/>
            <a:t>2025</a:t>
          </a:r>
        </a:p>
      </dgm:t>
    </dgm:pt>
    <dgm:pt modelId="{B631E5A2-883B-40E5-AA73-18D84BE60290}" type="parTrans" cxnId="{7044447F-3B4F-415B-8274-33178C3DF8B5}">
      <dgm:prSet/>
      <dgm:spPr/>
      <dgm:t>
        <a:bodyPr/>
        <a:lstStyle/>
        <a:p>
          <a:endParaRPr lang="en-US"/>
        </a:p>
      </dgm:t>
    </dgm:pt>
    <dgm:pt modelId="{057679EF-53C3-4F47-8D3D-B3A314F6702C}" type="sibTrans" cxnId="{7044447F-3B4F-415B-8274-33178C3DF8B5}">
      <dgm:prSet/>
      <dgm:spPr/>
      <dgm:t>
        <a:bodyPr/>
        <a:lstStyle/>
        <a:p>
          <a:endParaRPr lang="en-US"/>
        </a:p>
      </dgm:t>
    </dgm:pt>
    <dgm:pt modelId="{8BEF405F-70A4-4545-98BE-10CB9ADAFE8C}" type="pres">
      <dgm:prSet presAssocID="{E6C56442-8228-4117-B12B-FC10B6167166}" presName="Name0" presStyleCnt="0">
        <dgm:presLayoutVars>
          <dgm:dir/>
          <dgm:resizeHandles val="exact"/>
        </dgm:presLayoutVars>
      </dgm:prSet>
      <dgm:spPr/>
    </dgm:pt>
    <dgm:pt modelId="{CDD93C5B-816B-488A-9DE7-0F88F9B33B35}" type="pres">
      <dgm:prSet presAssocID="{F97B9537-22DE-467A-B94D-1E0692EE4864}" presName="parTxOnly" presStyleLbl="node1" presStyleIdx="0" presStyleCnt="14">
        <dgm:presLayoutVars>
          <dgm:bulletEnabled val="1"/>
        </dgm:presLayoutVars>
      </dgm:prSet>
      <dgm:spPr/>
    </dgm:pt>
    <dgm:pt modelId="{20C81605-E3AE-4FA1-ACD8-4B56012048EB}" type="pres">
      <dgm:prSet presAssocID="{257401C4-6899-4DA3-939E-54F51F6F67F8}" presName="parSpace" presStyleCnt="0"/>
      <dgm:spPr/>
    </dgm:pt>
    <dgm:pt modelId="{019CFFCE-6336-483F-AD42-63F35577972D}" type="pres">
      <dgm:prSet presAssocID="{3A052C0B-2381-4287-991B-E3588F1EEFA3}" presName="parTxOnly" presStyleLbl="node1" presStyleIdx="1" presStyleCnt="14">
        <dgm:presLayoutVars>
          <dgm:bulletEnabled val="1"/>
        </dgm:presLayoutVars>
      </dgm:prSet>
      <dgm:spPr/>
    </dgm:pt>
    <dgm:pt modelId="{3C73AA02-8CC5-490E-9AFB-19ED45AF9728}" type="pres">
      <dgm:prSet presAssocID="{8D539EF7-BA20-4965-A370-06EB980415CD}" presName="parSpace" presStyleCnt="0"/>
      <dgm:spPr/>
    </dgm:pt>
    <dgm:pt modelId="{E1B6146A-AF2C-4509-AB4E-81075B683755}" type="pres">
      <dgm:prSet presAssocID="{5E3A9E69-C281-4F82-A925-8FCEAA020C62}" presName="parTxOnly" presStyleLbl="node1" presStyleIdx="2" presStyleCnt="14">
        <dgm:presLayoutVars>
          <dgm:bulletEnabled val="1"/>
        </dgm:presLayoutVars>
      </dgm:prSet>
      <dgm:spPr/>
    </dgm:pt>
    <dgm:pt modelId="{DBBC27E7-372B-40F3-B87E-D3C4C43577C3}" type="pres">
      <dgm:prSet presAssocID="{6C0CDF93-2481-4994-9C75-ACF8FE602D6C}" presName="parSpace" presStyleCnt="0"/>
      <dgm:spPr/>
    </dgm:pt>
    <dgm:pt modelId="{AAAA32EF-5BCF-4FC2-80C9-B8825D4D2023}" type="pres">
      <dgm:prSet presAssocID="{5DC6D609-62A4-413C-9556-180E98BE3AD1}" presName="parTxOnly" presStyleLbl="node1" presStyleIdx="3" presStyleCnt="14">
        <dgm:presLayoutVars>
          <dgm:bulletEnabled val="1"/>
        </dgm:presLayoutVars>
      </dgm:prSet>
      <dgm:spPr/>
    </dgm:pt>
    <dgm:pt modelId="{5F34E9B5-5E06-40B7-AF14-B15D4D43D971}" type="pres">
      <dgm:prSet presAssocID="{4F91787A-7681-44FF-BD74-A3F2C873375C}" presName="parSpace" presStyleCnt="0"/>
      <dgm:spPr/>
    </dgm:pt>
    <dgm:pt modelId="{5C922CB3-8E1C-467D-84C2-D6BC3BF9DA35}" type="pres">
      <dgm:prSet presAssocID="{AF8D015C-CD76-49CE-9A8C-A03137E9A6DB}" presName="parTxOnly" presStyleLbl="node1" presStyleIdx="4" presStyleCnt="14">
        <dgm:presLayoutVars>
          <dgm:bulletEnabled val="1"/>
        </dgm:presLayoutVars>
      </dgm:prSet>
      <dgm:spPr/>
    </dgm:pt>
    <dgm:pt modelId="{89B6C8D8-5A4A-42B8-B4BB-C77E4847F35C}" type="pres">
      <dgm:prSet presAssocID="{85DF38C9-8187-45BC-99E6-0B99BD6A89EB}" presName="parSpace" presStyleCnt="0"/>
      <dgm:spPr/>
    </dgm:pt>
    <dgm:pt modelId="{18FA5591-ABC0-489D-9DAA-9C7A5822B005}" type="pres">
      <dgm:prSet presAssocID="{6E3AD926-41AF-468A-A3B3-60C9FE8D44FE}" presName="parTxOnly" presStyleLbl="node1" presStyleIdx="5" presStyleCnt="14">
        <dgm:presLayoutVars>
          <dgm:bulletEnabled val="1"/>
        </dgm:presLayoutVars>
      </dgm:prSet>
      <dgm:spPr/>
    </dgm:pt>
    <dgm:pt modelId="{2EB92E61-2CC0-43AD-9170-D7F9B886DFDC}" type="pres">
      <dgm:prSet presAssocID="{0CC54B23-5574-403A-A600-DF30BE7823F8}" presName="parSpace" presStyleCnt="0"/>
      <dgm:spPr/>
    </dgm:pt>
    <dgm:pt modelId="{98D5CBEF-05E5-4903-9FE8-3FB7633B55A5}" type="pres">
      <dgm:prSet presAssocID="{24B21E0D-AF65-4281-8D1D-735BFF8AB6D3}" presName="parTxOnly" presStyleLbl="node1" presStyleIdx="6" presStyleCnt="14">
        <dgm:presLayoutVars>
          <dgm:bulletEnabled val="1"/>
        </dgm:presLayoutVars>
      </dgm:prSet>
      <dgm:spPr/>
    </dgm:pt>
    <dgm:pt modelId="{E1AEE0B3-6725-45FE-8E79-6FA9B6A5F8FE}" type="pres">
      <dgm:prSet presAssocID="{C035E5BE-E231-42DB-8B7C-0991FE64D5B8}" presName="parSpace" presStyleCnt="0"/>
      <dgm:spPr/>
    </dgm:pt>
    <dgm:pt modelId="{D039BBCD-CA23-4F8F-A7E3-D7E6B43F8387}" type="pres">
      <dgm:prSet presAssocID="{D7F8022C-52D6-42F4-97E0-B1B959384EB1}" presName="parTxOnly" presStyleLbl="node1" presStyleIdx="7" presStyleCnt="14">
        <dgm:presLayoutVars>
          <dgm:bulletEnabled val="1"/>
        </dgm:presLayoutVars>
      </dgm:prSet>
      <dgm:spPr/>
    </dgm:pt>
    <dgm:pt modelId="{E3CF769D-3A1B-4DED-9CC5-5ED25DB09483}" type="pres">
      <dgm:prSet presAssocID="{890353EF-D9AF-46E8-B0B2-DEC8F88BEAFD}" presName="parSpace" presStyleCnt="0"/>
      <dgm:spPr/>
    </dgm:pt>
    <dgm:pt modelId="{3518B720-B355-40D9-BB21-53425E663DA3}" type="pres">
      <dgm:prSet presAssocID="{D820E0F9-EFD3-4AA1-B7F6-1C7BC5165B52}" presName="parTxOnly" presStyleLbl="node1" presStyleIdx="8" presStyleCnt="14">
        <dgm:presLayoutVars>
          <dgm:bulletEnabled val="1"/>
        </dgm:presLayoutVars>
      </dgm:prSet>
      <dgm:spPr/>
    </dgm:pt>
    <dgm:pt modelId="{7D3ED4FC-3CA0-44D3-8114-B231AB9BC449}" type="pres">
      <dgm:prSet presAssocID="{A32CEA02-93EF-4B65-BAFE-68B6F1E231C2}" presName="parSpace" presStyleCnt="0"/>
      <dgm:spPr/>
    </dgm:pt>
    <dgm:pt modelId="{AFE6F91F-0640-4FC7-8CDB-87431D95046B}" type="pres">
      <dgm:prSet presAssocID="{115673AB-B40B-4F9B-A498-EA66E0783C9E}" presName="parTxOnly" presStyleLbl="node1" presStyleIdx="9" presStyleCnt="14">
        <dgm:presLayoutVars>
          <dgm:bulletEnabled val="1"/>
        </dgm:presLayoutVars>
      </dgm:prSet>
      <dgm:spPr/>
    </dgm:pt>
    <dgm:pt modelId="{48FA5B0C-2870-4055-BB1C-E3B1834E72FF}" type="pres">
      <dgm:prSet presAssocID="{40391A31-2DCA-41C5-B5B8-33917F091B11}" presName="parSpace" presStyleCnt="0"/>
      <dgm:spPr/>
    </dgm:pt>
    <dgm:pt modelId="{DC63ABF8-BB18-46A3-8A92-4DABFE062F8F}" type="pres">
      <dgm:prSet presAssocID="{D79C24AD-D81E-4578-8D5B-CD8C811678C9}" presName="parTxOnly" presStyleLbl="node1" presStyleIdx="10" presStyleCnt="14">
        <dgm:presLayoutVars>
          <dgm:bulletEnabled val="1"/>
        </dgm:presLayoutVars>
      </dgm:prSet>
      <dgm:spPr/>
    </dgm:pt>
    <dgm:pt modelId="{02B7541A-978E-41CB-8BC8-55D22053F7A7}" type="pres">
      <dgm:prSet presAssocID="{26088E9B-7B13-4F3D-8506-296CC43C0728}" presName="parSpace" presStyleCnt="0"/>
      <dgm:spPr/>
    </dgm:pt>
    <dgm:pt modelId="{6131E837-5DCC-44D6-888B-F0511A9D61C3}" type="pres">
      <dgm:prSet presAssocID="{169065B0-46D6-41DC-8DE5-0F80BC3C4DA0}" presName="parTxOnly" presStyleLbl="node1" presStyleIdx="11" presStyleCnt="14">
        <dgm:presLayoutVars>
          <dgm:bulletEnabled val="1"/>
        </dgm:presLayoutVars>
      </dgm:prSet>
      <dgm:spPr/>
    </dgm:pt>
    <dgm:pt modelId="{8ABEB60F-78AD-466D-B61F-87218148ECEB}" type="pres">
      <dgm:prSet presAssocID="{C6255F0C-3FCA-4DE6-9C1E-EE655A2C49C1}" presName="parSpace" presStyleCnt="0"/>
      <dgm:spPr/>
    </dgm:pt>
    <dgm:pt modelId="{2ECAB5F6-4651-4ADC-9FDF-D65A3E148926}" type="pres">
      <dgm:prSet presAssocID="{3E940BD3-B739-4C19-96A5-A8DEE4E10E86}" presName="parTxOnly" presStyleLbl="node1" presStyleIdx="12" presStyleCnt="14">
        <dgm:presLayoutVars>
          <dgm:bulletEnabled val="1"/>
        </dgm:presLayoutVars>
      </dgm:prSet>
      <dgm:spPr/>
    </dgm:pt>
    <dgm:pt modelId="{71FDBFA0-1C1A-47FF-868B-9F2118C43825}" type="pres">
      <dgm:prSet presAssocID="{C8137A23-FB66-4986-A362-EC323B6141F0}" presName="parSpace" presStyleCnt="0"/>
      <dgm:spPr/>
    </dgm:pt>
    <dgm:pt modelId="{6EF479E5-6A90-4674-945C-19FC79CA6415}" type="pres">
      <dgm:prSet presAssocID="{5717FFB9-FD30-4440-986E-320E03783F57}" presName="parTxOnly" presStyleLbl="node1" presStyleIdx="13" presStyleCnt="14">
        <dgm:presLayoutVars>
          <dgm:bulletEnabled val="1"/>
        </dgm:presLayoutVars>
      </dgm:prSet>
      <dgm:spPr/>
    </dgm:pt>
  </dgm:ptLst>
  <dgm:cxnLst>
    <dgm:cxn modelId="{9627BE03-952E-47DD-9D5A-B442BD14508D}" type="presOf" srcId="{3A052C0B-2381-4287-991B-E3588F1EEFA3}" destId="{019CFFCE-6336-483F-AD42-63F35577972D}" srcOrd="0" destOrd="0" presId="urn:microsoft.com/office/officeart/2005/8/layout/hChevron3"/>
    <dgm:cxn modelId="{FB35C309-9D38-4C1A-A483-9C5B31FF99FB}" srcId="{E6C56442-8228-4117-B12B-FC10B6167166}" destId="{D7F8022C-52D6-42F4-97E0-B1B959384EB1}" srcOrd="7" destOrd="0" parTransId="{49BAE4F5-E77C-432B-A7A0-CB7EC4FE2776}" sibTransId="{890353EF-D9AF-46E8-B0B2-DEC8F88BEAFD}"/>
    <dgm:cxn modelId="{1BDED019-A0A9-4809-B708-2489C6D67F92}" type="presOf" srcId="{3E940BD3-B739-4C19-96A5-A8DEE4E10E86}" destId="{2ECAB5F6-4651-4ADC-9FDF-D65A3E148926}" srcOrd="0" destOrd="0" presId="urn:microsoft.com/office/officeart/2005/8/layout/hChevron3"/>
    <dgm:cxn modelId="{AF5AC924-93E6-4F9A-845D-E88383B8F09C}" srcId="{E6C56442-8228-4117-B12B-FC10B6167166}" destId="{5E3A9E69-C281-4F82-A925-8FCEAA020C62}" srcOrd="2" destOrd="0" parTransId="{A91ADA1A-EA5D-4FE4-B1D5-C171BE516BBF}" sibTransId="{6C0CDF93-2481-4994-9C75-ACF8FE602D6C}"/>
    <dgm:cxn modelId="{95C7F42B-0FBE-4B25-8C32-13452E366D49}" srcId="{E6C56442-8228-4117-B12B-FC10B6167166}" destId="{3E940BD3-B739-4C19-96A5-A8DEE4E10E86}" srcOrd="12" destOrd="0" parTransId="{201C5044-BB6C-42D9-B251-2845D1492C4A}" sibTransId="{C8137A23-FB66-4986-A362-EC323B6141F0}"/>
    <dgm:cxn modelId="{83434439-5B86-470F-9F4B-77B2C2B0CD61}" type="presOf" srcId="{5DC6D609-62A4-413C-9556-180E98BE3AD1}" destId="{AAAA32EF-5BCF-4FC2-80C9-B8825D4D2023}" srcOrd="0" destOrd="0" presId="urn:microsoft.com/office/officeart/2005/8/layout/hChevron3"/>
    <dgm:cxn modelId="{0B86993E-3CDA-438B-8620-195847405692}" type="presOf" srcId="{5717FFB9-FD30-4440-986E-320E03783F57}" destId="{6EF479E5-6A90-4674-945C-19FC79CA6415}" srcOrd="0" destOrd="0" presId="urn:microsoft.com/office/officeart/2005/8/layout/hChevron3"/>
    <dgm:cxn modelId="{4637E93E-32A9-44C2-9196-20AF91282F91}" type="presOf" srcId="{115673AB-B40B-4F9B-A498-EA66E0783C9E}" destId="{AFE6F91F-0640-4FC7-8CDB-87431D95046B}" srcOrd="0" destOrd="0" presId="urn:microsoft.com/office/officeart/2005/8/layout/hChevron3"/>
    <dgm:cxn modelId="{FD36FA5F-9F29-420A-ACD2-89337C9D607B}" srcId="{E6C56442-8228-4117-B12B-FC10B6167166}" destId="{D820E0F9-EFD3-4AA1-B7F6-1C7BC5165B52}" srcOrd="8" destOrd="0" parTransId="{84D6FC49-A490-4860-BA21-259778A6C7F5}" sibTransId="{A32CEA02-93EF-4B65-BAFE-68B6F1E231C2}"/>
    <dgm:cxn modelId="{102CDD42-F20A-4CA1-B2BC-542944650647}" type="presOf" srcId="{D820E0F9-EFD3-4AA1-B7F6-1C7BC5165B52}" destId="{3518B720-B355-40D9-BB21-53425E663DA3}" srcOrd="0" destOrd="0" presId="urn:microsoft.com/office/officeart/2005/8/layout/hChevron3"/>
    <dgm:cxn modelId="{37F53344-D95D-4BBA-94B7-4F5564092B84}" type="presOf" srcId="{F97B9537-22DE-467A-B94D-1E0692EE4864}" destId="{CDD93C5B-816B-488A-9DE7-0F88F9B33B35}" srcOrd="0" destOrd="0" presId="urn:microsoft.com/office/officeart/2005/8/layout/hChevron3"/>
    <dgm:cxn modelId="{07882F54-45C9-474F-9191-4D46C4EA6130}" srcId="{E6C56442-8228-4117-B12B-FC10B6167166}" destId="{5DC6D609-62A4-413C-9556-180E98BE3AD1}" srcOrd="3" destOrd="0" parTransId="{4964ED35-EE8C-4177-BA24-0F626E939482}" sibTransId="{4F91787A-7681-44FF-BD74-A3F2C873375C}"/>
    <dgm:cxn modelId="{80D5F077-5AB9-43E2-95DE-40C657945D4B}" srcId="{E6C56442-8228-4117-B12B-FC10B6167166}" destId="{3A052C0B-2381-4287-991B-E3588F1EEFA3}" srcOrd="1" destOrd="0" parTransId="{7DCB55DB-A24F-490F-B5F9-AF604B40F5A8}" sibTransId="{8D539EF7-BA20-4965-A370-06EB980415CD}"/>
    <dgm:cxn modelId="{18C6C758-76C7-4897-B33C-8056C024CEB6}" type="presOf" srcId="{5E3A9E69-C281-4F82-A925-8FCEAA020C62}" destId="{E1B6146A-AF2C-4509-AB4E-81075B683755}" srcOrd="0" destOrd="0" presId="urn:microsoft.com/office/officeart/2005/8/layout/hChevron3"/>
    <dgm:cxn modelId="{3263685A-C59A-4299-BD25-CDDAA5229822}" type="presOf" srcId="{E6C56442-8228-4117-B12B-FC10B6167166}" destId="{8BEF405F-70A4-4545-98BE-10CB9ADAFE8C}" srcOrd="0" destOrd="0" presId="urn:microsoft.com/office/officeart/2005/8/layout/hChevron3"/>
    <dgm:cxn modelId="{7044447F-3B4F-415B-8274-33178C3DF8B5}" srcId="{E6C56442-8228-4117-B12B-FC10B6167166}" destId="{5717FFB9-FD30-4440-986E-320E03783F57}" srcOrd="13" destOrd="0" parTransId="{B631E5A2-883B-40E5-AA73-18D84BE60290}" sibTransId="{057679EF-53C3-4F47-8D3D-B3A314F6702C}"/>
    <dgm:cxn modelId="{7E5F8B82-608B-44B9-810D-9BCA16300D43}" srcId="{E6C56442-8228-4117-B12B-FC10B6167166}" destId="{D79C24AD-D81E-4578-8D5B-CD8C811678C9}" srcOrd="10" destOrd="0" parTransId="{14A98CF0-B4AF-44A1-B647-03AE7C0D2554}" sibTransId="{26088E9B-7B13-4F3D-8506-296CC43C0728}"/>
    <dgm:cxn modelId="{5164DA82-F93A-4BD9-AF76-0F1995F87445}" type="presOf" srcId="{24B21E0D-AF65-4281-8D1D-735BFF8AB6D3}" destId="{98D5CBEF-05E5-4903-9FE8-3FB7633B55A5}" srcOrd="0" destOrd="0" presId="urn:microsoft.com/office/officeart/2005/8/layout/hChevron3"/>
    <dgm:cxn modelId="{9A58578C-CB6A-4A97-8869-DA985AB056F4}" srcId="{E6C56442-8228-4117-B12B-FC10B6167166}" destId="{AF8D015C-CD76-49CE-9A8C-A03137E9A6DB}" srcOrd="4" destOrd="0" parTransId="{14BC234E-02DD-4AB3-87A2-4FF513F29F8F}" sibTransId="{85DF38C9-8187-45BC-99E6-0B99BD6A89EB}"/>
    <dgm:cxn modelId="{3C54EEA4-098D-426C-AF90-9416858B9946}" srcId="{E6C56442-8228-4117-B12B-FC10B6167166}" destId="{169065B0-46D6-41DC-8DE5-0F80BC3C4DA0}" srcOrd="11" destOrd="0" parTransId="{77666271-1BFD-48C7-8F16-7BDABEA3E1B4}" sibTransId="{C6255F0C-3FCA-4DE6-9C1E-EE655A2C49C1}"/>
    <dgm:cxn modelId="{6C01E2AF-197B-4DDE-BC18-986E51837D44}" srcId="{E6C56442-8228-4117-B12B-FC10B6167166}" destId="{6E3AD926-41AF-468A-A3B3-60C9FE8D44FE}" srcOrd="5" destOrd="0" parTransId="{46AFF950-9EA2-49E3-9A35-C1DD710425FA}" sibTransId="{0CC54B23-5574-403A-A600-DF30BE7823F8}"/>
    <dgm:cxn modelId="{A7EE8CC7-BDEF-4E40-8649-F2611F0E791F}" srcId="{E6C56442-8228-4117-B12B-FC10B6167166}" destId="{F97B9537-22DE-467A-B94D-1E0692EE4864}" srcOrd="0" destOrd="0" parTransId="{FB06F695-6843-47AC-B418-5E5CCE29996F}" sibTransId="{257401C4-6899-4DA3-939E-54F51F6F67F8}"/>
    <dgm:cxn modelId="{AC9069D5-F15F-4319-89D8-7E9A385847EC}" type="presOf" srcId="{169065B0-46D6-41DC-8DE5-0F80BC3C4DA0}" destId="{6131E837-5DCC-44D6-888B-F0511A9D61C3}" srcOrd="0" destOrd="0" presId="urn:microsoft.com/office/officeart/2005/8/layout/hChevron3"/>
    <dgm:cxn modelId="{F44FD2DA-F020-4537-90B4-ADCA057F9473}" type="presOf" srcId="{D7F8022C-52D6-42F4-97E0-B1B959384EB1}" destId="{D039BBCD-CA23-4F8F-A7E3-D7E6B43F8387}" srcOrd="0" destOrd="0" presId="urn:microsoft.com/office/officeart/2005/8/layout/hChevron3"/>
    <dgm:cxn modelId="{58BB92E0-5340-4D25-B05F-38FBA25D8B2C}" srcId="{E6C56442-8228-4117-B12B-FC10B6167166}" destId="{24B21E0D-AF65-4281-8D1D-735BFF8AB6D3}" srcOrd="6" destOrd="0" parTransId="{EB48DC56-6F3A-44AD-A5EA-EFA9010BE49F}" sibTransId="{C035E5BE-E231-42DB-8B7C-0991FE64D5B8}"/>
    <dgm:cxn modelId="{87FDABE8-177C-4D6F-8FB2-7D18C8DD717D}" srcId="{E6C56442-8228-4117-B12B-FC10B6167166}" destId="{115673AB-B40B-4F9B-A498-EA66E0783C9E}" srcOrd="9" destOrd="0" parTransId="{F5ED800F-BDE0-403A-AEF2-2FC1CFD75D1F}" sibTransId="{40391A31-2DCA-41C5-B5B8-33917F091B11}"/>
    <dgm:cxn modelId="{913E06EE-50C4-4A1A-8EAB-799AD2216FF8}" type="presOf" srcId="{AF8D015C-CD76-49CE-9A8C-A03137E9A6DB}" destId="{5C922CB3-8E1C-467D-84C2-D6BC3BF9DA35}" srcOrd="0" destOrd="0" presId="urn:microsoft.com/office/officeart/2005/8/layout/hChevron3"/>
    <dgm:cxn modelId="{608AFDF9-06E3-4243-B235-ECF0D5F1E3D7}" type="presOf" srcId="{6E3AD926-41AF-468A-A3B3-60C9FE8D44FE}" destId="{18FA5591-ABC0-489D-9DAA-9C7A5822B005}" srcOrd="0" destOrd="0" presId="urn:microsoft.com/office/officeart/2005/8/layout/hChevron3"/>
    <dgm:cxn modelId="{516CA1FD-DA45-4DCB-A541-85024904671F}" type="presOf" srcId="{D79C24AD-D81E-4578-8D5B-CD8C811678C9}" destId="{DC63ABF8-BB18-46A3-8A92-4DABFE062F8F}" srcOrd="0" destOrd="0" presId="urn:microsoft.com/office/officeart/2005/8/layout/hChevron3"/>
    <dgm:cxn modelId="{25FF7364-0595-4735-9F47-7B28FA7E7C0C}" type="presParOf" srcId="{8BEF405F-70A4-4545-98BE-10CB9ADAFE8C}" destId="{CDD93C5B-816B-488A-9DE7-0F88F9B33B35}" srcOrd="0" destOrd="0" presId="urn:microsoft.com/office/officeart/2005/8/layout/hChevron3"/>
    <dgm:cxn modelId="{D19C2BE7-F17B-4E28-9A33-B3F38D945D1A}" type="presParOf" srcId="{8BEF405F-70A4-4545-98BE-10CB9ADAFE8C}" destId="{20C81605-E3AE-4FA1-ACD8-4B56012048EB}" srcOrd="1" destOrd="0" presId="urn:microsoft.com/office/officeart/2005/8/layout/hChevron3"/>
    <dgm:cxn modelId="{DAE25137-AFCD-46BD-81A1-D9305EE173F9}" type="presParOf" srcId="{8BEF405F-70A4-4545-98BE-10CB9ADAFE8C}" destId="{019CFFCE-6336-483F-AD42-63F35577972D}" srcOrd="2" destOrd="0" presId="urn:microsoft.com/office/officeart/2005/8/layout/hChevron3"/>
    <dgm:cxn modelId="{71ECBE3B-7AE1-4ED9-96F0-5E89A1763042}" type="presParOf" srcId="{8BEF405F-70A4-4545-98BE-10CB9ADAFE8C}" destId="{3C73AA02-8CC5-490E-9AFB-19ED45AF9728}" srcOrd="3" destOrd="0" presId="urn:microsoft.com/office/officeart/2005/8/layout/hChevron3"/>
    <dgm:cxn modelId="{10CE9304-B7BF-4E70-A249-B0C8DD9F32B8}" type="presParOf" srcId="{8BEF405F-70A4-4545-98BE-10CB9ADAFE8C}" destId="{E1B6146A-AF2C-4509-AB4E-81075B683755}" srcOrd="4" destOrd="0" presId="urn:microsoft.com/office/officeart/2005/8/layout/hChevron3"/>
    <dgm:cxn modelId="{2C1D52C4-54A4-46F6-BEB0-54F89A236646}" type="presParOf" srcId="{8BEF405F-70A4-4545-98BE-10CB9ADAFE8C}" destId="{DBBC27E7-372B-40F3-B87E-D3C4C43577C3}" srcOrd="5" destOrd="0" presId="urn:microsoft.com/office/officeart/2005/8/layout/hChevron3"/>
    <dgm:cxn modelId="{3C0930D9-C8E5-4F2F-9B60-CC41F7D9ADD6}" type="presParOf" srcId="{8BEF405F-70A4-4545-98BE-10CB9ADAFE8C}" destId="{AAAA32EF-5BCF-4FC2-80C9-B8825D4D2023}" srcOrd="6" destOrd="0" presId="urn:microsoft.com/office/officeart/2005/8/layout/hChevron3"/>
    <dgm:cxn modelId="{10240623-B2EF-4C88-8128-83B472CE93C7}" type="presParOf" srcId="{8BEF405F-70A4-4545-98BE-10CB9ADAFE8C}" destId="{5F34E9B5-5E06-40B7-AF14-B15D4D43D971}" srcOrd="7" destOrd="0" presId="urn:microsoft.com/office/officeart/2005/8/layout/hChevron3"/>
    <dgm:cxn modelId="{76EA8D9E-C7F0-4BD1-8A84-191260D02658}" type="presParOf" srcId="{8BEF405F-70A4-4545-98BE-10CB9ADAFE8C}" destId="{5C922CB3-8E1C-467D-84C2-D6BC3BF9DA35}" srcOrd="8" destOrd="0" presId="urn:microsoft.com/office/officeart/2005/8/layout/hChevron3"/>
    <dgm:cxn modelId="{6E5BB2F3-0709-409D-A0BE-DD6C9539B150}" type="presParOf" srcId="{8BEF405F-70A4-4545-98BE-10CB9ADAFE8C}" destId="{89B6C8D8-5A4A-42B8-B4BB-C77E4847F35C}" srcOrd="9" destOrd="0" presId="urn:microsoft.com/office/officeart/2005/8/layout/hChevron3"/>
    <dgm:cxn modelId="{51FA1B74-AC72-4E14-9F46-D218457E4799}" type="presParOf" srcId="{8BEF405F-70A4-4545-98BE-10CB9ADAFE8C}" destId="{18FA5591-ABC0-489D-9DAA-9C7A5822B005}" srcOrd="10" destOrd="0" presId="urn:microsoft.com/office/officeart/2005/8/layout/hChevron3"/>
    <dgm:cxn modelId="{95FB26EF-9CA1-4713-AE75-ED883BFAC745}" type="presParOf" srcId="{8BEF405F-70A4-4545-98BE-10CB9ADAFE8C}" destId="{2EB92E61-2CC0-43AD-9170-D7F9B886DFDC}" srcOrd="11" destOrd="0" presId="urn:microsoft.com/office/officeart/2005/8/layout/hChevron3"/>
    <dgm:cxn modelId="{3BCEFC4C-E853-43F9-9515-231CC6E83474}" type="presParOf" srcId="{8BEF405F-70A4-4545-98BE-10CB9ADAFE8C}" destId="{98D5CBEF-05E5-4903-9FE8-3FB7633B55A5}" srcOrd="12" destOrd="0" presId="urn:microsoft.com/office/officeart/2005/8/layout/hChevron3"/>
    <dgm:cxn modelId="{123ED490-1D95-4AFE-B2DE-C3CE3DF4A2FE}" type="presParOf" srcId="{8BEF405F-70A4-4545-98BE-10CB9ADAFE8C}" destId="{E1AEE0B3-6725-45FE-8E79-6FA9B6A5F8FE}" srcOrd="13" destOrd="0" presId="urn:microsoft.com/office/officeart/2005/8/layout/hChevron3"/>
    <dgm:cxn modelId="{B44DDD38-5087-45DE-AB02-50356B2A7297}" type="presParOf" srcId="{8BEF405F-70A4-4545-98BE-10CB9ADAFE8C}" destId="{D039BBCD-CA23-4F8F-A7E3-D7E6B43F8387}" srcOrd="14" destOrd="0" presId="urn:microsoft.com/office/officeart/2005/8/layout/hChevron3"/>
    <dgm:cxn modelId="{AA85453A-E750-46FF-A4B6-6C28C84D6F99}" type="presParOf" srcId="{8BEF405F-70A4-4545-98BE-10CB9ADAFE8C}" destId="{E3CF769D-3A1B-4DED-9CC5-5ED25DB09483}" srcOrd="15" destOrd="0" presId="urn:microsoft.com/office/officeart/2005/8/layout/hChevron3"/>
    <dgm:cxn modelId="{65D2CA3A-6BDA-4F3B-85D6-190E90FB38C8}" type="presParOf" srcId="{8BEF405F-70A4-4545-98BE-10CB9ADAFE8C}" destId="{3518B720-B355-40D9-BB21-53425E663DA3}" srcOrd="16" destOrd="0" presId="urn:microsoft.com/office/officeart/2005/8/layout/hChevron3"/>
    <dgm:cxn modelId="{F1D2DED6-32E4-4BC6-94AB-02AF4D5EF458}" type="presParOf" srcId="{8BEF405F-70A4-4545-98BE-10CB9ADAFE8C}" destId="{7D3ED4FC-3CA0-44D3-8114-B231AB9BC449}" srcOrd="17" destOrd="0" presId="urn:microsoft.com/office/officeart/2005/8/layout/hChevron3"/>
    <dgm:cxn modelId="{C6FEC0CE-875A-4685-AB29-EE8F9D0B30A6}" type="presParOf" srcId="{8BEF405F-70A4-4545-98BE-10CB9ADAFE8C}" destId="{AFE6F91F-0640-4FC7-8CDB-87431D95046B}" srcOrd="18" destOrd="0" presId="urn:microsoft.com/office/officeart/2005/8/layout/hChevron3"/>
    <dgm:cxn modelId="{6713C5D6-B346-41CB-9918-AEBB02E1F8DC}" type="presParOf" srcId="{8BEF405F-70A4-4545-98BE-10CB9ADAFE8C}" destId="{48FA5B0C-2870-4055-BB1C-E3B1834E72FF}" srcOrd="19" destOrd="0" presId="urn:microsoft.com/office/officeart/2005/8/layout/hChevron3"/>
    <dgm:cxn modelId="{8830E37A-5046-4BDC-B2ED-D0079EBF0FA4}" type="presParOf" srcId="{8BEF405F-70A4-4545-98BE-10CB9ADAFE8C}" destId="{DC63ABF8-BB18-46A3-8A92-4DABFE062F8F}" srcOrd="20" destOrd="0" presId="urn:microsoft.com/office/officeart/2005/8/layout/hChevron3"/>
    <dgm:cxn modelId="{C83CABA1-8972-4656-A61B-213F16CD6448}" type="presParOf" srcId="{8BEF405F-70A4-4545-98BE-10CB9ADAFE8C}" destId="{02B7541A-978E-41CB-8BC8-55D22053F7A7}" srcOrd="21" destOrd="0" presId="urn:microsoft.com/office/officeart/2005/8/layout/hChevron3"/>
    <dgm:cxn modelId="{5E69EA15-FEA8-481F-BC74-F93987EFBC3E}" type="presParOf" srcId="{8BEF405F-70A4-4545-98BE-10CB9ADAFE8C}" destId="{6131E837-5DCC-44D6-888B-F0511A9D61C3}" srcOrd="22" destOrd="0" presId="urn:microsoft.com/office/officeart/2005/8/layout/hChevron3"/>
    <dgm:cxn modelId="{88CEEDE6-3CD3-4379-8A47-CBDD5A83A4CE}" type="presParOf" srcId="{8BEF405F-70A4-4545-98BE-10CB9ADAFE8C}" destId="{8ABEB60F-78AD-466D-B61F-87218148ECEB}" srcOrd="23" destOrd="0" presId="urn:microsoft.com/office/officeart/2005/8/layout/hChevron3"/>
    <dgm:cxn modelId="{184012EE-8317-4F98-9F98-1166F2D2F498}" type="presParOf" srcId="{8BEF405F-70A4-4545-98BE-10CB9ADAFE8C}" destId="{2ECAB5F6-4651-4ADC-9FDF-D65A3E148926}" srcOrd="24" destOrd="0" presId="urn:microsoft.com/office/officeart/2005/8/layout/hChevron3"/>
    <dgm:cxn modelId="{D34ACB4C-4E88-4AC2-9D16-6B8270565CAC}" type="presParOf" srcId="{8BEF405F-70A4-4545-98BE-10CB9ADAFE8C}" destId="{71FDBFA0-1C1A-47FF-868B-9F2118C43825}" srcOrd="25" destOrd="0" presId="urn:microsoft.com/office/officeart/2005/8/layout/hChevron3"/>
    <dgm:cxn modelId="{EDFAE9D1-BB75-421E-A68F-1A897B8AE783}" type="presParOf" srcId="{8BEF405F-70A4-4545-98BE-10CB9ADAFE8C}" destId="{6EF479E5-6A90-4674-945C-19FC79CA6415}" srcOrd="26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6C56442-8228-4117-B12B-FC10B6167166}" type="doc">
      <dgm:prSet loTypeId="urn:microsoft.com/office/officeart/2005/8/layout/hChevron3" loCatId="process" qsTypeId="urn:microsoft.com/office/officeart/2005/8/quickstyle/simple4" qsCatId="simple" csTypeId="urn:microsoft.com/office/officeart/2005/8/colors/accent1_2" csCatId="accent1" phldr="1"/>
      <dgm:spPr/>
    </dgm:pt>
    <dgm:pt modelId="{5DC6D609-62A4-413C-9556-180E98BE3AD1}">
      <dgm:prSet phldrT="[Text]"/>
      <dgm:spPr/>
      <dgm:t>
        <a:bodyPr/>
        <a:lstStyle/>
        <a:p>
          <a:r>
            <a:rPr lang="en-US" dirty="0"/>
            <a:t>2015</a:t>
          </a:r>
        </a:p>
      </dgm:t>
    </dgm:pt>
    <dgm:pt modelId="{4964ED35-EE8C-4177-BA24-0F626E939482}" type="parTrans" cxnId="{07882F54-45C9-474F-9191-4D46C4EA6130}">
      <dgm:prSet/>
      <dgm:spPr/>
      <dgm:t>
        <a:bodyPr/>
        <a:lstStyle/>
        <a:p>
          <a:endParaRPr lang="en-US"/>
        </a:p>
      </dgm:t>
    </dgm:pt>
    <dgm:pt modelId="{4F91787A-7681-44FF-BD74-A3F2C873375C}" type="sibTrans" cxnId="{07882F54-45C9-474F-9191-4D46C4EA6130}">
      <dgm:prSet/>
      <dgm:spPr/>
      <dgm:t>
        <a:bodyPr/>
        <a:lstStyle/>
        <a:p>
          <a:endParaRPr lang="en-US"/>
        </a:p>
      </dgm:t>
    </dgm:pt>
    <dgm:pt modelId="{AF8D015C-CD76-49CE-9A8C-A03137E9A6DB}">
      <dgm:prSet phldrT="[Text]"/>
      <dgm:spPr/>
      <dgm:t>
        <a:bodyPr/>
        <a:lstStyle/>
        <a:p>
          <a:r>
            <a:rPr lang="en-US" dirty="0"/>
            <a:t>2016</a:t>
          </a:r>
        </a:p>
      </dgm:t>
    </dgm:pt>
    <dgm:pt modelId="{14BC234E-02DD-4AB3-87A2-4FF513F29F8F}" type="parTrans" cxnId="{9A58578C-CB6A-4A97-8869-DA985AB056F4}">
      <dgm:prSet/>
      <dgm:spPr/>
      <dgm:t>
        <a:bodyPr/>
        <a:lstStyle/>
        <a:p>
          <a:endParaRPr lang="en-US"/>
        </a:p>
      </dgm:t>
    </dgm:pt>
    <dgm:pt modelId="{85DF38C9-8187-45BC-99E6-0B99BD6A89EB}" type="sibTrans" cxnId="{9A58578C-CB6A-4A97-8869-DA985AB056F4}">
      <dgm:prSet/>
      <dgm:spPr/>
      <dgm:t>
        <a:bodyPr/>
        <a:lstStyle/>
        <a:p>
          <a:endParaRPr lang="en-US"/>
        </a:p>
      </dgm:t>
    </dgm:pt>
    <dgm:pt modelId="{6E3AD926-41AF-468A-A3B3-60C9FE8D44FE}">
      <dgm:prSet phldrT="[Text]"/>
      <dgm:spPr/>
      <dgm:t>
        <a:bodyPr/>
        <a:lstStyle/>
        <a:p>
          <a:r>
            <a:rPr lang="en-US" dirty="0"/>
            <a:t>2017</a:t>
          </a:r>
        </a:p>
      </dgm:t>
    </dgm:pt>
    <dgm:pt modelId="{46AFF950-9EA2-49E3-9A35-C1DD710425FA}" type="parTrans" cxnId="{6C01E2AF-197B-4DDE-BC18-986E51837D44}">
      <dgm:prSet/>
      <dgm:spPr/>
      <dgm:t>
        <a:bodyPr/>
        <a:lstStyle/>
        <a:p>
          <a:endParaRPr lang="en-US"/>
        </a:p>
      </dgm:t>
    </dgm:pt>
    <dgm:pt modelId="{0CC54B23-5574-403A-A600-DF30BE7823F8}" type="sibTrans" cxnId="{6C01E2AF-197B-4DDE-BC18-986E51837D44}">
      <dgm:prSet/>
      <dgm:spPr/>
      <dgm:t>
        <a:bodyPr/>
        <a:lstStyle/>
        <a:p>
          <a:endParaRPr lang="en-US"/>
        </a:p>
      </dgm:t>
    </dgm:pt>
    <dgm:pt modelId="{24B21E0D-AF65-4281-8D1D-735BFF8AB6D3}">
      <dgm:prSet phldrT="[Text]"/>
      <dgm:spPr/>
      <dgm:t>
        <a:bodyPr/>
        <a:lstStyle/>
        <a:p>
          <a:r>
            <a:rPr lang="en-US" dirty="0"/>
            <a:t>2018</a:t>
          </a:r>
        </a:p>
      </dgm:t>
    </dgm:pt>
    <dgm:pt modelId="{EB48DC56-6F3A-44AD-A5EA-EFA9010BE49F}" type="parTrans" cxnId="{58BB92E0-5340-4D25-B05F-38FBA25D8B2C}">
      <dgm:prSet/>
      <dgm:spPr/>
      <dgm:t>
        <a:bodyPr/>
        <a:lstStyle/>
        <a:p>
          <a:endParaRPr lang="en-US"/>
        </a:p>
      </dgm:t>
    </dgm:pt>
    <dgm:pt modelId="{C035E5BE-E231-42DB-8B7C-0991FE64D5B8}" type="sibTrans" cxnId="{58BB92E0-5340-4D25-B05F-38FBA25D8B2C}">
      <dgm:prSet/>
      <dgm:spPr/>
      <dgm:t>
        <a:bodyPr/>
        <a:lstStyle/>
        <a:p>
          <a:endParaRPr lang="en-US"/>
        </a:p>
      </dgm:t>
    </dgm:pt>
    <dgm:pt modelId="{D7F8022C-52D6-42F4-97E0-B1B959384EB1}">
      <dgm:prSet phldrT="[Text]"/>
      <dgm:spPr/>
      <dgm:t>
        <a:bodyPr/>
        <a:lstStyle/>
        <a:p>
          <a:r>
            <a:rPr lang="en-US" dirty="0"/>
            <a:t>2019</a:t>
          </a:r>
        </a:p>
      </dgm:t>
    </dgm:pt>
    <dgm:pt modelId="{49BAE4F5-E77C-432B-A7A0-CB7EC4FE2776}" type="parTrans" cxnId="{FB35C309-9D38-4C1A-A483-9C5B31FF99FB}">
      <dgm:prSet/>
      <dgm:spPr/>
      <dgm:t>
        <a:bodyPr/>
        <a:lstStyle/>
        <a:p>
          <a:endParaRPr lang="en-US"/>
        </a:p>
      </dgm:t>
    </dgm:pt>
    <dgm:pt modelId="{890353EF-D9AF-46E8-B0B2-DEC8F88BEAFD}" type="sibTrans" cxnId="{FB35C309-9D38-4C1A-A483-9C5B31FF99FB}">
      <dgm:prSet/>
      <dgm:spPr/>
      <dgm:t>
        <a:bodyPr/>
        <a:lstStyle/>
        <a:p>
          <a:endParaRPr lang="en-US"/>
        </a:p>
      </dgm:t>
    </dgm:pt>
    <dgm:pt modelId="{D820E0F9-EFD3-4AA1-B7F6-1C7BC5165B52}">
      <dgm:prSet phldrT="[Text]"/>
      <dgm:spPr/>
      <dgm:t>
        <a:bodyPr/>
        <a:lstStyle/>
        <a:p>
          <a:r>
            <a:rPr lang="en-US" dirty="0"/>
            <a:t>2020</a:t>
          </a:r>
        </a:p>
      </dgm:t>
    </dgm:pt>
    <dgm:pt modelId="{84D6FC49-A490-4860-BA21-259778A6C7F5}" type="parTrans" cxnId="{FD36FA5F-9F29-420A-ACD2-89337C9D607B}">
      <dgm:prSet/>
      <dgm:spPr/>
      <dgm:t>
        <a:bodyPr/>
        <a:lstStyle/>
        <a:p>
          <a:endParaRPr lang="en-US"/>
        </a:p>
      </dgm:t>
    </dgm:pt>
    <dgm:pt modelId="{A32CEA02-93EF-4B65-BAFE-68B6F1E231C2}" type="sibTrans" cxnId="{FD36FA5F-9F29-420A-ACD2-89337C9D607B}">
      <dgm:prSet/>
      <dgm:spPr/>
      <dgm:t>
        <a:bodyPr/>
        <a:lstStyle/>
        <a:p>
          <a:endParaRPr lang="en-US"/>
        </a:p>
      </dgm:t>
    </dgm:pt>
    <dgm:pt modelId="{115673AB-B40B-4F9B-A498-EA66E0783C9E}">
      <dgm:prSet phldrT="[Text]"/>
      <dgm:spPr/>
      <dgm:t>
        <a:bodyPr/>
        <a:lstStyle/>
        <a:p>
          <a:r>
            <a:rPr lang="en-US" dirty="0"/>
            <a:t>2021</a:t>
          </a:r>
        </a:p>
      </dgm:t>
    </dgm:pt>
    <dgm:pt modelId="{F5ED800F-BDE0-403A-AEF2-2FC1CFD75D1F}" type="parTrans" cxnId="{87FDABE8-177C-4D6F-8FB2-7D18C8DD717D}">
      <dgm:prSet/>
      <dgm:spPr/>
      <dgm:t>
        <a:bodyPr/>
        <a:lstStyle/>
        <a:p>
          <a:endParaRPr lang="en-US"/>
        </a:p>
      </dgm:t>
    </dgm:pt>
    <dgm:pt modelId="{40391A31-2DCA-41C5-B5B8-33917F091B11}" type="sibTrans" cxnId="{87FDABE8-177C-4D6F-8FB2-7D18C8DD717D}">
      <dgm:prSet/>
      <dgm:spPr/>
      <dgm:t>
        <a:bodyPr/>
        <a:lstStyle/>
        <a:p>
          <a:endParaRPr lang="en-US"/>
        </a:p>
      </dgm:t>
    </dgm:pt>
    <dgm:pt modelId="{D79C24AD-D81E-4578-8D5B-CD8C811678C9}">
      <dgm:prSet phldrT="[Text]"/>
      <dgm:spPr/>
      <dgm:t>
        <a:bodyPr/>
        <a:lstStyle/>
        <a:p>
          <a:r>
            <a:rPr lang="en-US" dirty="0"/>
            <a:t>2022</a:t>
          </a:r>
        </a:p>
      </dgm:t>
    </dgm:pt>
    <dgm:pt modelId="{14A98CF0-B4AF-44A1-B647-03AE7C0D2554}" type="parTrans" cxnId="{7E5F8B82-608B-44B9-810D-9BCA16300D43}">
      <dgm:prSet/>
      <dgm:spPr/>
      <dgm:t>
        <a:bodyPr/>
        <a:lstStyle/>
        <a:p>
          <a:endParaRPr lang="en-US"/>
        </a:p>
      </dgm:t>
    </dgm:pt>
    <dgm:pt modelId="{26088E9B-7B13-4F3D-8506-296CC43C0728}" type="sibTrans" cxnId="{7E5F8B82-608B-44B9-810D-9BCA16300D43}">
      <dgm:prSet/>
      <dgm:spPr/>
      <dgm:t>
        <a:bodyPr/>
        <a:lstStyle/>
        <a:p>
          <a:endParaRPr lang="en-US"/>
        </a:p>
      </dgm:t>
    </dgm:pt>
    <dgm:pt modelId="{169065B0-46D6-41DC-8DE5-0F80BC3C4DA0}">
      <dgm:prSet phldrT="[Text]"/>
      <dgm:spPr/>
      <dgm:t>
        <a:bodyPr/>
        <a:lstStyle/>
        <a:p>
          <a:r>
            <a:rPr lang="en-US" dirty="0"/>
            <a:t>2023</a:t>
          </a:r>
        </a:p>
      </dgm:t>
    </dgm:pt>
    <dgm:pt modelId="{77666271-1BFD-48C7-8F16-7BDABEA3E1B4}" type="parTrans" cxnId="{3C54EEA4-098D-426C-AF90-9416858B9946}">
      <dgm:prSet/>
      <dgm:spPr/>
      <dgm:t>
        <a:bodyPr/>
        <a:lstStyle/>
        <a:p>
          <a:endParaRPr lang="en-US"/>
        </a:p>
      </dgm:t>
    </dgm:pt>
    <dgm:pt modelId="{C6255F0C-3FCA-4DE6-9C1E-EE655A2C49C1}" type="sibTrans" cxnId="{3C54EEA4-098D-426C-AF90-9416858B9946}">
      <dgm:prSet/>
      <dgm:spPr/>
      <dgm:t>
        <a:bodyPr/>
        <a:lstStyle/>
        <a:p>
          <a:endParaRPr lang="en-US"/>
        </a:p>
      </dgm:t>
    </dgm:pt>
    <dgm:pt modelId="{F97B9537-22DE-467A-B94D-1E0692EE4864}">
      <dgm:prSet phldrT="[Text]"/>
      <dgm:spPr/>
      <dgm:t>
        <a:bodyPr/>
        <a:lstStyle/>
        <a:p>
          <a:r>
            <a:rPr lang="en-US" dirty="0"/>
            <a:t>2012</a:t>
          </a:r>
        </a:p>
      </dgm:t>
    </dgm:pt>
    <dgm:pt modelId="{FB06F695-6843-47AC-B418-5E5CCE29996F}" type="parTrans" cxnId="{A7EE8CC7-BDEF-4E40-8649-F2611F0E791F}">
      <dgm:prSet/>
      <dgm:spPr/>
      <dgm:t>
        <a:bodyPr/>
        <a:lstStyle/>
        <a:p>
          <a:endParaRPr lang="en-US"/>
        </a:p>
      </dgm:t>
    </dgm:pt>
    <dgm:pt modelId="{257401C4-6899-4DA3-939E-54F51F6F67F8}" type="sibTrans" cxnId="{A7EE8CC7-BDEF-4E40-8649-F2611F0E791F}">
      <dgm:prSet/>
      <dgm:spPr/>
      <dgm:t>
        <a:bodyPr/>
        <a:lstStyle/>
        <a:p>
          <a:endParaRPr lang="en-US"/>
        </a:p>
      </dgm:t>
    </dgm:pt>
    <dgm:pt modelId="{3A052C0B-2381-4287-991B-E3588F1EEFA3}">
      <dgm:prSet phldrT="[Text]"/>
      <dgm:spPr/>
      <dgm:t>
        <a:bodyPr/>
        <a:lstStyle/>
        <a:p>
          <a:r>
            <a:rPr lang="en-US" dirty="0"/>
            <a:t>2013</a:t>
          </a:r>
        </a:p>
      </dgm:t>
    </dgm:pt>
    <dgm:pt modelId="{7DCB55DB-A24F-490F-B5F9-AF604B40F5A8}" type="parTrans" cxnId="{80D5F077-5AB9-43E2-95DE-40C657945D4B}">
      <dgm:prSet/>
      <dgm:spPr/>
      <dgm:t>
        <a:bodyPr/>
        <a:lstStyle/>
        <a:p>
          <a:endParaRPr lang="en-US"/>
        </a:p>
      </dgm:t>
    </dgm:pt>
    <dgm:pt modelId="{8D539EF7-BA20-4965-A370-06EB980415CD}" type="sibTrans" cxnId="{80D5F077-5AB9-43E2-95DE-40C657945D4B}">
      <dgm:prSet/>
      <dgm:spPr/>
      <dgm:t>
        <a:bodyPr/>
        <a:lstStyle/>
        <a:p>
          <a:endParaRPr lang="en-US"/>
        </a:p>
      </dgm:t>
    </dgm:pt>
    <dgm:pt modelId="{5E3A9E69-C281-4F82-A925-8FCEAA020C62}">
      <dgm:prSet phldrT="[Text]"/>
      <dgm:spPr/>
      <dgm:t>
        <a:bodyPr/>
        <a:lstStyle/>
        <a:p>
          <a:r>
            <a:rPr lang="en-US" dirty="0"/>
            <a:t>2014</a:t>
          </a:r>
        </a:p>
      </dgm:t>
    </dgm:pt>
    <dgm:pt modelId="{A91ADA1A-EA5D-4FE4-B1D5-C171BE516BBF}" type="parTrans" cxnId="{AF5AC924-93E6-4F9A-845D-E88383B8F09C}">
      <dgm:prSet/>
      <dgm:spPr/>
      <dgm:t>
        <a:bodyPr/>
        <a:lstStyle/>
        <a:p>
          <a:endParaRPr lang="en-US"/>
        </a:p>
      </dgm:t>
    </dgm:pt>
    <dgm:pt modelId="{6C0CDF93-2481-4994-9C75-ACF8FE602D6C}" type="sibTrans" cxnId="{AF5AC924-93E6-4F9A-845D-E88383B8F09C}">
      <dgm:prSet/>
      <dgm:spPr/>
      <dgm:t>
        <a:bodyPr/>
        <a:lstStyle/>
        <a:p>
          <a:endParaRPr lang="en-US"/>
        </a:p>
      </dgm:t>
    </dgm:pt>
    <dgm:pt modelId="{3E940BD3-B739-4C19-96A5-A8DEE4E10E86}">
      <dgm:prSet phldrT="[Text]"/>
      <dgm:spPr/>
      <dgm:t>
        <a:bodyPr/>
        <a:lstStyle/>
        <a:p>
          <a:r>
            <a:rPr lang="en-US" dirty="0"/>
            <a:t>2024</a:t>
          </a:r>
        </a:p>
      </dgm:t>
    </dgm:pt>
    <dgm:pt modelId="{201C5044-BB6C-42D9-B251-2845D1492C4A}" type="parTrans" cxnId="{95C7F42B-0FBE-4B25-8C32-13452E366D49}">
      <dgm:prSet/>
      <dgm:spPr/>
      <dgm:t>
        <a:bodyPr/>
        <a:lstStyle/>
        <a:p>
          <a:endParaRPr lang="en-US"/>
        </a:p>
      </dgm:t>
    </dgm:pt>
    <dgm:pt modelId="{C8137A23-FB66-4986-A362-EC323B6141F0}" type="sibTrans" cxnId="{95C7F42B-0FBE-4B25-8C32-13452E366D49}">
      <dgm:prSet/>
      <dgm:spPr/>
      <dgm:t>
        <a:bodyPr/>
        <a:lstStyle/>
        <a:p>
          <a:endParaRPr lang="en-US"/>
        </a:p>
      </dgm:t>
    </dgm:pt>
    <dgm:pt modelId="{5717FFB9-FD30-4440-986E-320E03783F57}">
      <dgm:prSet phldrT="[Text]"/>
      <dgm:spPr/>
      <dgm:t>
        <a:bodyPr/>
        <a:lstStyle/>
        <a:p>
          <a:r>
            <a:rPr lang="en-US" dirty="0"/>
            <a:t>2025</a:t>
          </a:r>
        </a:p>
      </dgm:t>
    </dgm:pt>
    <dgm:pt modelId="{B631E5A2-883B-40E5-AA73-18D84BE60290}" type="parTrans" cxnId="{7044447F-3B4F-415B-8274-33178C3DF8B5}">
      <dgm:prSet/>
      <dgm:spPr/>
      <dgm:t>
        <a:bodyPr/>
        <a:lstStyle/>
        <a:p>
          <a:endParaRPr lang="en-US"/>
        </a:p>
      </dgm:t>
    </dgm:pt>
    <dgm:pt modelId="{057679EF-53C3-4F47-8D3D-B3A314F6702C}" type="sibTrans" cxnId="{7044447F-3B4F-415B-8274-33178C3DF8B5}">
      <dgm:prSet/>
      <dgm:spPr/>
      <dgm:t>
        <a:bodyPr/>
        <a:lstStyle/>
        <a:p>
          <a:endParaRPr lang="en-US"/>
        </a:p>
      </dgm:t>
    </dgm:pt>
    <dgm:pt modelId="{8BEF405F-70A4-4545-98BE-10CB9ADAFE8C}" type="pres">
      <dgm:prSet presAssocID="{E6C56442-8228-4117-B12B-FC10B6167166}" presName="Name0" presStyleCnt="0">
        <dgm:presLayoutVars>
          <dgm:dir/>
          <dgm:resizeHandles val="exact"/>
        </dgm:presLayoutVars>
      </dgm:prSet>
      <dgm:spPr/>
    </dgm:pt>
    <dgm:pt modelId="{CDD93C5B-816B-488A-9DE7-0F88F9B33B35}" type="pres">
      <dgm:prSet presAssocID="{F97B9537-22DE-467A-B94D-1E0692EE4864}" presName="parTxOnly" presStyleLbl="node1" presStyleIdx="0" presStyleCnt="14">
        <dgm:presLayoutVars>
          <dgm:bulletEnabled val="1"/>
        </dgm:presLayoutVars>
      </dgm:prSet>
      <dgm:spPr/>
    </dgm:pt>
    <dgm:pt modelId="{20C81605-E3AE-4FA1-ACD8-4B56012048EB}" type="pres">
      <dgm:prSet presAssocID="{257401C4-6899-4DA3-939E-54F51F6F67F8}" presName="parSpace" presStyleCnt="0"/>
      <dgm:spPr/>
    </dgm:pt>
    <dgm:pt modelId="{019CFFCE-6336-483F-AD42-63F35577972D}" type="pres">
      <dgm:prSet presAssocID="{3A052C0B-2381-4287-991B-E3588F1EEFA3}" presName="parTxOnly" presStyleLbl="node1" presStyleIdx="1" presStyleCnt="14">
        <dgm:presLayoutVars>
          <dgm:bulletEnabled val="1"/>
        </dgm:presLayoutVars>
      </dgm:prSet>
      <dgm:spPr/>
    </dgm:pt>
    <dgm:pt modelId="{3C73AA02-8CC5-490E-9AFB-19ED45AF9728}" type="pres">
      <dgm:prSet presAssocID="{8D539EF7-BA20-4965-A370-06EB980415CD}" presName="parSpace" presStyleCnt="0"/>
      <dgm:spPr/>
    </dgm:pt>
    <dgm:pt modelId="{E1B6146A-AF2C-4509-AB4E-81075B683755}" type="pres">
      <dgm:prSet presAssocID="{5E3A9E69-C281-4F82-A925-8FCEAA020C62}" presName="parTxOnly" presStyleLbl="node1" presStyleIdx="2" presStyleCnt="14">
        <dgm:presLayoutVars>
          <dgm:bulletEnabled val="1"/>
        </dgm:presLayoutVars>
      </dgm:prSet>
      <dgm:spPr/>
    </dgm:pt>
    <dgm:pt modelId="{DBBC27E7-372B-40F3-B87E-D3C4C43577C3}" type="pres">
      <dgm:prSet presAssocID="{6C0CDF93-2481-4994-9C75-ACF8FE602D6C}" presName="parSpace" presStyleCnt="0"/>
      <dgm:spPr/>
    </dgm:pt>
    <dgm:pt modelId="{AAAA32EF-5BCF-4FC2-80C9-B8825D4D2023}" type="pres">
      <dgm:prSet presAssocID="{5DC6D609-62A4-413C-9556-180E98BE3AD1}" presName="parTxOnly" presStyleLbl="node1" presStyleIdx="3" presStyleCnt="14">
        <dgm:presLayoutVars>
          <dgm:bulletEnabled val="1"/>
        </dgm:presLayoutVars>
      </dgm:prSet>
      <dgm:spPr/>
    </dgm:pt>
    <dgm:pt modelId="{5F34E9B5-5E06-40B7-AF14-B15D4D43D971}" type="pres">
      <dgm:prSet presAssocID="{4F91787A-7681-44FF-BD74-A3F2C873375C}" presName="parSpace" presStyleCnt="0"/>
      <dgm:spPr/>
    </dgm:pt>
    <dgm:pt modelId="{5C922CB3-8E1C-467D-84C2-D6BC3BF9DA35}" type="pres">
      <dgm:prSet presAssocID="{AF8D015C-CD76-49CE-9A8C-A03137E9A6DB}" presName="parTxOnly" presStyleLbl="node1" presStyleIdx="4" presStyleCnt="14">
        <dgm:presLayoutVars>
          <dgm:bulletEnabled val="1"/>
        </dgm:presLayoutVars>
      </dgm:prSet>
      <dgm:spPr/>
    </dgm:pt>
    <dgm:pt modelId="{89B6C8D8-5A4A-42B8-B4BB-C77E4847F35C}" type="pres">
      <dgm:prSet presAssocID="{85DF38C9-8187-45BC-99E6-0B99BD6A89EB}" presName="parSpace" presStyleCnt="0"/>
      <dgm:spPr/>
    </dgm:pt>
    <dgm:pt modelId="{18FA5591-ABC0-489D-9DAA-9C7A5822B005}" type="pres">
      <dgm:prSet presAssocID="{6E3AD926-41AF-468A-A3B3-60C9FE8D44FE}" presName="parTxOnly" presStyleLbl="node1" presStyleIdx="5" presStyleCnt="14">
        <dgm:presLayoutVars>
          <dgm:bulletEnabled val="1"/>
        </dgm:presLayoutVars>
      </dgm:prSet>
      <dgm:spPr/>
    </dgm:pt>
    <dgm:pt modelId="{2EB92E61-2CC0-43AD-9170-D7F9B886DFDC}" type="pres">
      <dgm:prSet presAssocID="{0CC54B23-5574-403A-A600-DF30BE7823F8}" presName="parSpace" presStyleCnt="0"/>
      <dgm:spPr/>
    </dgm:pt>
    <dgm:pt modelId="{98D5CBEF-05E5-4903-9FE8-3FB7633B55A5}" type="pres">
      <dgm:prSet presAssocID="{24B21E0D-AF65-4281-8D1D-735BFF8AB6D3}" presName="parTxOnly" presStyleLbl="node1" presStyleIdx="6" presStyleCnt="14">
        <dgm:presLayoutVars>
          <dgm:bulletEnabled val="1"/>
        </dgm:presLayoutVars>
      </dgm:prSet>
      <dgm:spPr/>
    </dgm:pt>
    <dgm:pt modelId="{E1AEE0B3-6725-45FE-8E79-6FA9B6A5F8FE}" type="pres">
      <dgm:prSet presAssocID="{C035E5BE-E231-42DB-8B7C-0991FE64D5B8}" presName="parSpace" presStyleCnt="0"/>
      <dgm:spPr/>
    </dgm:pt>
    <dgm:pt modelId="{D039BBCD-CA23-4F8F-A7E3-D7E6B43F8387}" type="pres">
      <dgm:prSet presAssocID="{D7F8022C-52D6-42F4-97E0-B1B959384EB1}" presName="parTxOnly" presStyleLbl="node1" presStyleIdx="7" presStyleCnt="14">
        <dgm:presLayoutVars>
          <dgm:bulletEnabled val="1"/>
        </dgm:presLayoutVars>
      </dgm:prSet>
      <dgm:spPr/>
    </dgm:pt>
    <dgm:pt modelId="{E3CF769D-3A1B-4DED-9CC5-5ED25DB09483}" type="pres">
      <dgm:prSet presAssocID="{890353EF-D9AF-46E8-B0B2-DEC8F88BEAFD}" presName="parSpace" presStyleCnt="0"/>
      <dgm:spPr/>
    </dgm:pt>
    <dgm:pt modelId="{3518B720-B355-40D9-BB21-53425E663DA3}" type="pres">
      <dgm:prSet presAssocID="{D820E0F9-EFD3-4AA1-B7F6-1C7BC5165B52}" presName="parTxOnly" presStyleLbl="node1" presStyleIdx="8" presStyleCnt="14">
        <dgm:presLayoutVars>
          <dgm:bulletEnabled val="1"/>
        </dgm:presLayoutVars>
      </dgm:prSet>
      <dgm:spPr/>
    </dgm:pt>
    <dgm:pt modelId="{7D3ED4FC-3CA0-44D3-8114-B231AB9BC449}" type="pres">
      <dgm:prSet presAssocID="{A32CEA02-93EF-4B65-BAFE-68B6F1E231C2}" presName="parSpace" presStyleCnt="0"/>
      <dgm:spPr/>
    </dgm:pt>
    <dgm:pt modelId="{AFE6F91F-0640-4FC7-8CDB-87431D95046B}" type="pres">
      <dgm:prSet presAssocID="{115673AB-B40B-4F9B-A498-EA66E0783C9E}" presName="parTxOnly" presStyleLbl="node1" presStyleIdx="9" presStyleCnt="14">
        <dgm:presLayoutVars>
          <dgm:bulletEnabled val="1"/>
        </dgm:presLayoutVars>
      </dgm:prSet>
      <dgm:spPr/>
    </dgm:pt>
    <dgm:pt modelId="{48FA5B0C-2870-4055-BB1C-E3B1834E72FF}" type="pres">
      <dgm:prSet presAssocID="{40391A31-2DCA-41C5-B5B8-33917F091B11}" presName="parSpace" presStyleCnt="0"/>
      <dgm:spPr/>
    </dgm:pt>
    <dgm:pt modelId="{DC63ABF8-BB18-46A3-8A92-4DABFE062F8F}" type="pres">
      <dgm:prSet presAssocID="{D79C24AD-D81E-4578-8D5B-CD8C811678C9}" presName="parTxOnly" presStyleLbl="node1" presStyleIdx="10" presStyleCnt="14">
        <dgm:presLayoutVars>
          <dgm:bulletEnabled val="1"/>
        </dgm:presLayoutVars>
      </dgm:prSet>
      <dgm:spPr/>
    </dgm:pt>
    <dgm:pt modelId="{02B7541A-978E-41CB-8BC8-55D22053F7A7}" type="pres">
      <dgm:prSet presAssocID="{26088E9B-7B13-4F3D-8506-296CC43C0728}" presName="parSpace" presStyleCnt="0"/>
      <dgm:spPr/>
    </dgm:pt>
    <dgm:pt modelId="{6131E837-5DCC-44D6-888B-F0511A9D61C3}" type="pres">
      <dgm:prSet presAssocID="{169065B0-46D6-41DC-8DE5-0F80BC3C4DA0}" presName="parTxOnly" presStyleLbl="node1" presStyleIdx="11" presStyleCnt="14">
        <dgm:presLayoutVars>
          <dgm:bulletEnabled val="1"/>
        </dgm:presLayoutVars>
      </dgm:prSet>
      <dgm:spPr/>
    </dgm:pt>
    <dgm:pt modelId="{8ABEB60F-78AD-466D-B61F-87218148ECEB}" type="pres">
      <dgm:prSet presAssocID="{C6255F0C-3FCA-4DE6-9C1E-EE655A2C49C1}" presName="parSpace" presStyleCnt="0"/>
      <dgm:spPr/>
    </dgm:pt>
    <dgm:pt modelId="{2ECAB5F6-4651-4ADC-9FDF-D65A3E148926}" type="pres">
      <dgm:prSet presAssocID="{3E940BD3-B739-4C19-96A5-A8DEE4E10E86}" presName="parTxOnly" presStyleLbl="node1" presStyleIdx="12" presStyleCnt="14">
        <dgm:presLayoutVars>
          <dgm:bulletEnabled val="1"/>
        </dgm:presLayoutVars>
      </dgm:prSet>
      <dgm:spPr/>
    </dgm:pt>
    <dgm:pt modelId="{71FDBFA0-1C1A-47FF-868B-9F2118C43825}" type="pres">
      <dgm:prSet presAssocID="{C8137A23-FB66-4986-A362-EC323B6141F0}" presName="parSpace" presStyleCnt="0"/>
      <dgm:spPr/>
    </dgm:pt>
    <dgm:pt modelId="{6EF479E5-6A90-4674-945C-19FC79CA6415}" type="pres">
      <dgm:prSet presAssocID="{5717FFB9-FD30-4440-986E-320E03783F57}" presName="parTxOnly" presStyleLbl="node1" presStyleIdx="13" presStyleCnt="14">
        <dgm:presLayoutVars>
          <dgm:bulletEnabled val="1"/>
        </dgm:presLayoutVars>
      </dgm:prSet>
      <dgm:spPr/>
    </dgm:pt>
  </dgm:ptLst>
  <dgm:cxnLst>
    <dgm:cxn modelId="{9627BE03-952E-47DD-9D5A-B442BD14508D}" type="presOf" srcId="{3A052C0B-2381-4287-991B-E3588F1EEFA3}" destId="{019CFFCE-6336-483F-AD42-63F35577972D}" srcOrd="0" destOrd="0" presId="urn:microsoft.com/office/officeart/2005/8/layout/hChevron3"/>
    <dgm:cxn modelId="{FB35C309-9D38-4C1A-A483-9C5B31FF99FB}" srcId="{E6C56442-8228-4117-B12B-FC10B6167166}" destId="{D7F8022C-52D6-42F4-97E0-B1B959384EB1}" srcOrd="7" destOrd="0" parTransId="{49BAE4F5-E77C-432B-A7A0-CB7EC4FE2776}" sibTransId="{890353EF-D9AF-46E8-B0B2-DEC8F88BEAFD}"/>
    <dgm:cxn modelId="{1BDED019-A0A9-4809-B708-2489C6D67F92}" type="presOf" srcId="{3E940BD3-B739-4C19-96A5-A8DEE4E10E86}" destId="{2ECAB5F6-4651-4ADC-9FDF-D65A3E148926}" srcOrd="0" destOrd="0" presId="urn:microsoft.com/office/officeart/2005/8/layout/hChevron3"/>
    <dgm:cxn modelId="{AF5AC924-93E6-4F9A-845D-E88383B8F09C}" srcId="{E6C56442-8228-4117-B12B-FC10B6167166}" destId="{5E3A9E69-C281-4F82-A925-8FCEAA020C62}" srcOrd="2" destOrd="0" parTransId="{A91ADA1A-EA5D-4FE4-B1D5-C171BE516BBF}" sibTransId="{6C0CDF93-2481-4994-9C75-ACF8FE602D6C}"/>
    <dgm:cxn modelId="{95C7F42B-0FBE-4B25-8C32-13452E366D49}" srcId="{E6C56442-8228-4117-B12B-FC10B6167166}" destId="{3E940BD3-B739-4C19-96A5-A8DEE4E10E86}" srcOrd="12" destOrd="0" parTransId="{201C5044-BB6C-42D9-B251-2845D1492C4A}" sibTransId="{C8137A23-FB66-4986-A362-EC323B6141F0}"/>
    <dgm:cxn modelId="{83434439-5B86-470F-9F4B-77B2C2B0CD61}" type="presOf" srcId="{5DC6D609-62A4-413C-9556-180E98BE3AD1}" destId="{AAAA32EF-5BCF-4FC2-80C9-B8825D4D2023}" srcOrd="0" destOrd="0" presId="urn:microsoft.com/office/officeart/2005/8/layout/hChevron3"/>
    <dgm:cxn modelId="{0B86993E-3CDA-438B-8620-195847405692}" type="presOf" srcId="{5717FFB9-FD30-4440-986E-320E03783F57}" destId="{6EF479E5-6A90-4674-945C-19FC79CA6415}" srcOrd="0" destOrd="0" presId="urn:microsoft.com/office/officeart/2005/8/layout/hChevron3"/>
    <dgm:cxn modelId="{4637E93E-32A9-44C2-9196-20AF91282F91}" type="presOf" srcId="{115673AB-B40B-4F9B-A498-EA66E0783C9E}" destId="{AFE6F91F-0640-4FC7-8CDB-87431D95046B}" srcOrd="0" destOrd="0" presId="urn:microsoft.com/office/officeart/2005/8/layout/hChevron3"/>
    <dgm:cxn modelId="{FD36FA5F-9F29-420A-ACD2-89337C9D607B}" srcId="{E6C56442-8228-4117-B12B-FC10B6167166}" destId="{D820E0F9-EFD3-4AA1-B7F6-1C7BC5165B52}" srcOrd="8" destOrd="0" parTransId="{84D6FC49-A490-4860-BA21-259778A6C7F5}" sibTransId="{A32CEA02-93EF-4B65-BAFE-68B6F1E231C2}"/>
    <dgm:cxn modelId="{102CDD42-F20A-4CA1-B2BC-542944650647}" type="presOf" srcId="{D820E0F9-EFD3-4AA1-B7F6-1C7BC5165B52}" destId="{3518B720-B355-40D9-BB21-53425E663DA3}" srcOrd="0" destOrd="0" presId="urn:microsoft.com/office/officeart/2005/8/layout/hChevron3"/>
    <dgm:cxn modelId="{37F53344-D95D-4BBA-94B7-4F5564092B84}" type="presOf" srcId="{F97B9537-22DE-467A-B94D-1E0692EE4864}" destId="{CDD93C5B-816B-488A-9DE7-0F88F9B33B35}" srcOrd="0" destOrd="0" presId="urn:microsoft.com/office/officeart/2005/8/layout/hChevron3"/>
    <dgm:cxn modelId="{07882F54-45C9-474F-9191-4D46C4EA6130}" srcId="{E6C56442-8228-4117-B12B-FC10B6167166}" destId="{5DC6D609-62A4-413C-9556-180E98BE3AD1}" srcOrd="3" destOrd="0" parTransId="{4964ED35-EE8C-4177-BA24-0F626E939482}" sibTransId="{4F91787A-7681-44FF-BD74-A3F2C873375C}"/>
    <dgm:cxn modelId="{80D5F077-5AB9-43E2-95DE-40C657945D4B}" srcId="{E6C56442-8228-4117-B12B-FC10B6167166}" destId="{3A052C0B-2381-4287-991B-E3588F1EEFA3}" srcOrd="1" destOrd="0" parTransId="{7DCB55DB-A24F-490F-B5F9-AF604B40F5A8}" sibTransId="{8D539EF7-BA20-4965-A370-06EB980415CD}"/>
    <dgm:cxn modelId="{18C6C758-76C7-4897-B33C-8056C024CEB6}" type="presOf" srcId="{5E3A9E69-C281-4F82-A925-8FCEAA020C62}" destId="{E1B6146A-AF2C-4509-AB4E-81075B683755}" srcOrd="0" destOrd="0" presId="urn:microsoft.com/office/officeart/2005/8/layout/hChevron3"/>
    <dgm:cxn modelId="{3263685A-C59A-4299-BD25-CDDAA5229822}" type="presOf" srcId="{E6C56442-8228-4117-B12B-FC10B6167166}" destId="{8BEF405F-70A4-4545-98BE-10CB9ADAFE8C}" srcOrd="0" destOrd="0" presId="urn:microsoft.com/office/officeart/2005/8/layout/hChevron3"/>
    <dgm:cxn modelId="{7044447F-3B4F-415B-8274-33178C3DF8B5}" srcId="{E6C56442-8228-4117-B12B-FC10B6167166}" destId="{5717FFB9-FD30-4440-986E-320E03783F57}" srcOrd="13" destOrd="0" parTransId="{B631E5A2-883B-40E5-AA73-18D84BE60290}" sibTransId="{057679EF-53C3-4F47-8D3D-B3A314F6702C}"/>
    <dgm:cxn modelId="{7E5F8B82-608B-44B9-810D-9BCA16300D43}" srcId="{E6C56442-8228-4117-B12B-FC10B6167166}" destId="{D79C24AD-D81E-4578-8D5B-CD8C811678C9}" srcOrd="10" destOrd="0" parTransId="{14A98CF0-B4AF-44A1-B647-03AE7C0D2554}" sibTransId="{26088E9B-7B13-4F3D-8506-296CC43C0728}"/>
    <dgm:cxn modelId="{5164DA82-F93A-4BD9-AF76-0F1995F87445}" type="presOf" srcId="{24B21E0D-AF65-4281-8D1D-735BFF8AB6D3}" destId="{98D5CBEF-05E5-4903-9FE8-3FB7633B55A5}" srcOrd="0" destOrd="0" presId="urn:microsoft.com/office/officeart/2005/8/layout/hChevron3"/>
    <dgm:cxn modelId="{9A58578C-CB6A-4A97-8869-DA985AB056F4}" srcId="{E6C56442-8228-4117-B12B-FC10B6167166}" destId="{AF8D015C-CD76-49CE-9A8C-A03137E9A6DB}" srcOrd="4" destOrd="0" parTransId="{14BC234E-02DD-4AB3-87A2-4FF513F29F8F}" sibTransId="{85DF38C9-8187-45BC-99E6-0B99BD6A89EB}"/>
    <dgm:cxn modelId="{3C54EEA4-098D-426C-AF90-9416858B9946}" srcId="{E6C56442-8228-4117-B12B-FC10B6167166}" destId="{169065B0-46D6-41DC-8DE5-0F80BC3C4DA0}" srcOrd="11" destOrd="0" parTransId="{77666271-1BFD-48C7-8F16-7BDABEA3E1B4}" sibTransId="{C6255F0C-3FCA-4DE6-9C1E-EE655A2C49C1}"/>
    <dgm:cxn modelId="{6C01E2AF-197B-4DDE-BC18-986E51837D44}" srcId="{E6C56442-8228-4117-B12B-FC10B6167166}" destId="{6E3AD926-41AF-468A-A3B3-60C9FE8D44FE}" srcOrd="5" destOrd="0" parTransId="{46AFF950-9EA2-49E3-9A35-C1DD710425FA}" sibTransId="{0CC54B23-5574-403A-A600-DF30BE7823F8}"/>
    <dgm:cxn modelId="{A7EE8CC7-BDEF-4E40-8649-F2611F0E791F}" srcId="{E6C56442-8228-4117-B12B-FC10B6167166}" destId="{F97B9537-22DE-467A-B94D-1E0692EE4864}" srcOrd="0" destOrd="0" parTransId="{FB06F695-6843-47AC-B418-5E5CCE29996F}" sibTransId="{257401C4-6899-4DA3-939E-54F51F6F67F8}"/>
    <dgm:cxn modelId="{AC9069D5-F15F-4319-89D8-7E9A385847EC}" type="presOf" srcId="{169065B0-46D6-41DC-8DE5-0F80BC3C4DA0}" destId="{6131E837-5DCC-44D6-888B-F0511A9D61C3}" srcOrd="0" destOrd="0" presId="urn:microsoft.com/office/officeart/2005/8/layout/hChevron3"/>
    <dgm:cxn modelId="{F44FD2DA-F020-4537-90B4-ADCA057F9473}" type="presOf" srcId="{D7F8022C-52D6-42F4-97E0-B1B959384EB1}" destId="{D039BBCD-CA23-4F8F-A7E3-D7E6B43F8387}" srcOrd="0" destOrd="0" presId="urn:microsoft.com/office/officeart/2005/8/layout/hChevron3"/>
    <dgm:cxn modelId="{58BB92E0-5340-4D25-B05F-38FBA25D8B2C}" srcId="{E6C56442-8228-4117-B12B-FC10B6167166}" destId="{24B21E0D-AF65-4281-8D1D-735BFF8AB6D3}" srcOrd="6" destOrd="0" parTransId="{EB48DC56-6F3A-44AD-A5EA-EFA9010BE49F}" sibTransId="{C035E5BE-E231-42DB-8B7C-0991FE64D5B8}"/>
    <dgm:cxn modelId="{87FDABE8-177C-4D6F-8FB2-7D18C8DD717D}" srcId="{E6C56442-8228-4117-B12B-FC10B6167166}" destId="{115673AB-B40B-4F9B-A498-EA66E0783C9E}" srcOrd="9" destOrd="0" parTransId="{F5ED800F-BDE0-403A-AEF2-2FC1CFD75D1F}" sibTransId="{40391A31-2DCA-41C5-B5B8-33917F091B11}"/>
    <dgm:cxn modelId="{913E06EE-50C4-4A1A-8EAB-799AD2216FF8}" type="presOf" srcId="{AF8D015C-CD76-49CE-9A8C-A03137E9A6DB}" destId="{5C922CB3-8E1C-467D-84C2-D6BC3BF9DA35}" srcOrd="0" destOrd="0" presId="urn:microsoft.com/office/officeart/2005/8/layout/hChevron3"/>
    <dgm:cxn modelId="{608AFDF9-06E3-4243-B235-ECF0D5F1E3D7}" type="presOf" srcId="{6E3AD926-41AF-468A-A3B3-60C9FE8D44FE}" destId="{18FA5591-ABC0-489D-9DAA-9C7A5822B005}" srcOrd="0" destOrd="0" presId="urn:microsoft.com/office/officeart/2005/8/layout/hChevron3"/>
    <dgm:cxn modelId="{516CA1FD-DA45-4DCB-A541-85024904671F}" type="presOf" srcId="{D79C24AD-D81E-4578-8D5B-CD8C811678C9}" destId="{DC63ABF8-BB18-46A3-8A92-4DABFE062F8F}" srcOrd="0" destOrd="0" presId="urn:microsoft.com/office/officeart/2005/8/layout/hChevron3"/>
    <dgm:cxn modelId="{25FF7364-0595-4735-9F47-7B28FA7E7C0C}" type="presParOf" srcId="{8BEF405F-70A4-4545-98BE-10CB9ADAFE8C}" destId="{CDD93C5B-816B-488A-9DE7-0F88F9B33B35}" srcOrd="0" destOrd="0" presId="urn:microsoft.com/office/officeart/2005/8/layout/hChevron3"/>
    <dgm:cxn modelId="{D19C2BE7-F17B-4E28-9A33-B3F38D945D1A}" type="presParOf" srcId="{8BEF405F-70A4-4545-98BE-10CB9ADAFE8C}" destId="{20C81605-E3AE-4FA1-ACD8-4B56012048EB}" srcOrd="1" destOrd="0" presId="urn:microsoft.com/office/officeart/2005/8/layout/hChevron3"/>
    <dgm:cxn modelId="{DAE25137-AFCD-46BD-81A1-D9305EE173F9}" type="presParOf" srcId="{8BEF405F-70A4-4545-98BE-10CB9ADAFE8C}" destId="{019CFFCE-6336-483F-AD42-63F35577972D}" srcOrd="2" destOrd="0" presId="urn:microsoft.com/office/officeart/2005/8/layout/hChevron3"/>
    <dgm:cxn modelId="{71ECBE3B-7AE1-4ED9-96F0-5E89A1763042}" type="presParOf" srcId="{8BEF405F-70A4-4545-98BE-10CB9ADAFE8C}" destId="{3C73AA02-8CC5-490E-9AFB-19ED45AF9728}" srcOrd="3" destOrd="0" presId="urn:microsoft.com/office/officeart/2005/8/layout/hChevron3"/>
    <dgm:cxn modelId="{10CE9304-B7BF-4E70-A249-B0C8DD9F32B8}" type="presParOf" srcId="{8BEF405F-70A4-4545-98BE-10CB9ADAFE8C}" destId="{E1B6146A-AF2C-4509-AB4E-81075B683755}" srcOrd="4" destOrd="0" presId="urn:microsoft.com/office/officeart/2005/8/layout/hChevron3"/>
    <dgm:cxn modelId="{2C1D52C4-54A4-46F6-BEB0-54F89A236646}" type="presParOf" srcId="{8BEF405F-70A4-4545-98BE-10CB9ADAFE8C}" destId="{DBBC27E7-372B-40F3-B87E-D3C4C43577C3}" srcOrd="5" destOrd="0" presId="urn:microsoft.com/office/officeart/2005/8/layout/hChevron3"/>
    <dgm:cxn modelId="{3C0930D9-C8E5-4F2F-9B60-CC41F7D9ADD6}" type="presParOf" srcId="{8BEF405F-70A4-4545-98BE-10CB9ADAFE8C}" destId="{AAAA32EF-5BCF-4FC2-80C9-B8825D4D2023}" srcOrd="6" destOrd="0" presId="urn:microsoft.com/office/officeart/2005/8/layout/hChevron3"/>
    <dgm:cxn modelId="{10240623-B2EF-4C88-8128-83B472CE93C7}" type="presParOf" srcId="{8BEF405F-70A4-4545-98BE-10CB9ADAFE8C}" destId="{5F34E9B5-5E06-40B7-AF14-B15D4D43D971}" srcOrd="7" destOrd="0" presId="urn:microsoft.com/office/officeart/2005/8/layout/hChevron3"/>
    <dgm:cxn modelId="{76EA8D9E-C7F0-4BD1-8A84-191260D02658}" type="presParOf" srcId="{8BEF405F-70A4-4545-98BE-10CB9ADAFE8C}" destId="{5C922CB3-8E1C-467D-84C2-D6BC3BF9DA35}" srcOrd="8" destOrd="0" presId="urn:microsoft.com/office/officeart/2005/8/layout/hChevron3"/>
    <dgm:cxn modelId="{6E5BB2F3-0709-409D-A0BE-DD6C9539B150}" type="presParOf" srcId="{8BEF405F-70A4-4545-98BE-10CB9ADAFE8C}" destId="{89B6C8D8-5A4A-42B8-B4BB-C77E4847F35C}" srcOrd="9" destOrd="0" presId="urn:microsoft.com/office/officeart/2005/8/layout/hChevron3"/>
    <dgm:cxn modelId="{51FA1B74-AC72-4E14-9F46-D218457E4799}" type="presParOf" srcId="{8BEF405F-70A4-4545-98BE-10CB9ADAFE8C}" destId="{18FA5591-ABC0-489D-9DAA-9C7A5822B005}" srcOrd="10" destOrd="0" presId="urn:microsoft.com/office/officeart/2005/8/layout/hChevron3"/>
    <dgm:cxn modelId="{95FB26EF-9CA1-4713-AE75-ED883BFAC745}" type="presParOf" srcId="{8BEF405F-70A4-4545-98BE-10CB9ADAFE8C}" destId="{2EB92E61-2CC0-43AD-9170-D7F9B886DFDC}" srcOrd="11" destOrd="0" presId="urn:microsoft.com/office/officeart/2005/8/layout/hChevron3"/>
    <dgm:cxn modelId="{3BCEFC4C-E853-43F9-9515-231CC6E83474}" type="presParOf" srcId="{8BEF405F-70A4-4545-98BE-10CB9ADAFE8C}" destId="{98D5CBEF-05E5-4903-9FE8-3FB7633B55A5}" srcOrd="12" destOrd="0" presId="urn:microsoft.com/office/officeart/2005/8/layout/hChevron3"/>
    <dgm:cxn modelId="{123ED490-1D95-4AFE-B2DE-C3CE3DF4A2FE}" type="presParOf" srcId="{8BEF405F-70A4-4545-98BE-10CB9ADAFE8C}" destId="{E1AEE0B3-6725-45FE-8E79-6FA9B6A5F8FE}" srcOrd="13" destOrd="0" presId="urn:microsoft.com/office/officeart/2005/8/layout/hChevron3"/>
    <dgm:cxn modelId="{B44DDD38-5087-45DE-AB02-50356B2A7297}" type="presParOf" srcId="{8BEF405F-70A4-4545-98BE-10CB9ADAFE8C}" destId="{D039BBCD-CA23-4F8F-A7E3-D7E6B43F8387}" srcOrd="14" destOrd="0" presId="urn:microsoft.com/office/officeart/2005/8/layout/hChevron3"/>
    <dgm:cxn modelId="{AA85453A-E750-46FF-A4B6-6C28C84D6F99}" type="presParOf" srcId="{8BEF405F-70A4-4545-98BE-10CB9ADAFE8C}" destId="{E3CF769D-3A1B-4DED-9CC5-5ED25DB09483}" srcOrd="15" destOrd="0" presId="urn:microsoft.com/office/officeart/2005/8/layout/hChevron3"/>
    <dgm:cxn modelId="{65D2CA3A-6BDA-4F3B-85D6-190E90FB38C8}" type="presParOf" srcId="{8BEF405F-70A4-4545-98BE-10CB9ADAFE8C}" destId="{3518B720-B355-40D9-BB21-53425E663DA3}" srcOrd="16" destOrd="0" presId="urn:microsoft.com/office/officeart/2005/8/layout/hChevron3"/>
    <dgm:cxn modelId="{F1D2DED6-32E4-4BC6-94AB-02AF4D5EF458}" type="presParOf" srcId="{8BEF405F-70A4-4545-98BE-10CB9ADAFE8C}" destId="{7D3ED4FC-3CA0-44D3-8114-B231AB9BC449}" srcOrd="17" destOrd="0" presId="urn:microsoft.com/office/officeart/2005/8/layout/hChevron3"/>
    <dgm:cxn modelId="{C6FEC0CE-875A-4685-AB29-EE8F9D0B30A6}" type="presParOf" srcId="{8BEF405F-70A4-4545-98BE-10CB9ADAFE8C}" destId="{AFE6F91F-0640-4FC7-8CDB-87431D95046B}" srcOrd="18" destOrd="0" presId="urn:microsoft.com/office/officeart/2005/8/layout/hChevron3"/>
    <dgm:cxn modelId="{6713C5D6-B346-41CB-9918-AEBB02E1F8DC}" type="presParOf" srcId="{8BEF405F-70A4-4545-98BE-10CB9ADAFE8C}" destId="{48FA5B0C-2870-4055-BB1C-E3B1834E72FF}" srcOrd="19" destOrd="0" presId="urn:microsoft.com/office/officeart/2005/8/layout/hChevron3"/>
    <dgm:cxn modelId="{8830E37A-5046-4BDC-B2ED-D0079EBF0FA4}" type="presParOf" srcId="{8BEF405F-70A4-4545-98BE-10CB9ADAFE8C}" destId="{DC63ABF8-BB18-46A3-8A92-4DABFE062F8F}" srcOrd="20" destOrd="0" presId="urn:microsoft.com/office/officeart/2005/8/layout/hChevron3"/>
    <dgm:cxn modelId="{C83CABA1-8972-4656-A61B-213F16CD6448}" type="presParOf" srcId="{8BEF405F-70A4-4545-98BE-10CB9ADAFE8C}" destId="{02B7541A-978E-41CB-8BC8-55D22053F7A7}" srcOrd="21" destOrd="0" presId="urn:microsoft.com/office/officeart/2005/8/layout/hChevron3"/>
    <dgm:cxn modelId="{5E69EA15-FEA8-481F-BC74-F93987EFBC3E}" type="presParOf" srcId="{8BEF405F-70A4-4545-98BE-10CB9ADAFE8C}" destId="{6131E837-5DCC-44D6-888B-F0511A9D61C3}" srcOrd="22" destOrd="0" presId="urn:microsoft.com/office/officeart/2005/8/layout/hChevron3"/>
    <dgm:cxn modelId="{88CEEDE6-3CD3-4379-8A47-CBDD5A83A4CE}" type="presParOf" srcId="{8BEF405F-70A4-4545-98BE-10CB9ADAFE8C}" destId="{8ABEB60F-78AD-466D-B61F-87218148ECEB}" srcOrd="23" destOrd="0" presId="urn:microsoft.com/office/officeart/2005/8/layout/hChevron3"/>
    <dgm:cxn modelId="{184012EE-8317-4F98-9F98-1166F2D2F498}" type="presParOf" srcId="{8BEF405F-70A4-4545-98BE-10CB9ADAFE8C}" destId="{2ECAB5F6-4651-4ADC-9FDF-D65A3E148926}" srcOrd="24" destOrd="0" presId="urn:microsoft.com/office/officeart/2005/8/layout/hChevron3"/>
    <dgm:cxn modelId="{D34ACB4C-4E88-4AC2-9D16-6B8270565CAC}" type="presParOf" srcId="{8BEF405F-70A4-4545-98BE-10CB9ADAFE8C}" destId="{71FDBFA0-1C1A-47FF-868B-9F2118C43825}" srcOrd="25" destOrd="0" presId="urn:microsoft.com/office/officeart/2005/8/layout/hChevron3"/>
    <dgm:cxn modelId="{EDFAE9D1-BB75-421E-A68F-1A897B8AE783}" type="presParOf" srcId="{8BEF405F-70A4-4545-98BE-10CB9ADAFE8C}" destId="{6EF479E5-6A90-4674-945C-19FC79CA6415}" srcOrd="26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6C56442-8228-4117-B12B-FC10B6167166}" type="doc">
      <dgm:prSet loTypeId="urn:microsoft.com/office/officeart/2005/8/layout/hChevron3" loCatId="process" qsTypeId="urn:microsoft.com/office/officeart/2005/8/quickstyle/simple4" qsCatId="simple" csTypeId="urn:microsoft.com/office/officeart/2005/8/colors/accent1_2" csCatId="accent1" phldr="1"/>
      <dgm:spPr/>
    </dgm:pt>
    <dgm:pt modelId="{5DC6D609-62A4-413C-9556-180E98BE3AD1}">
      <dgm:prSet phldrT="[Text]"/>
      <dgm:spPr/>
      <dgm:t>
        <a:bodyPr/>
        <a:lstStyle/>
        <a:p>
          <a:r>
            <a:rPr lang="en-US" dirty="0"/>
            <a:t>2015</a:t>
          </a:r>
        </a:p>
      </dgm:t>
    </dgm:pt>
    <dgm:pt modelId="{4964ED35-EE8C-4177-BA24-0F626E939482}" type="parTrans" cxnId="{07882F54-45C9-474F-9191-4D46C4EA6130}">
      <dgm:prSet/>
      <dgm:spPr/>
      <dgm:t>
        <a:bodyPr/>
        <a:lstStyle/>
        <a:p>
          <a:endParaRPr lang="en-US"/>
        </a:p>
      </dgm:t>
    </dgm:pt>
    <dgm:pt modelId="{4F91787A-7681-44FF-BD74-A3F2C873375C}" type="sibTrans" cxnId="{07882F54-45C9-474F-9191-4D46C4EA6130}">
      <dgm:prSet/>
      <dgm:spPr/>
      <dgm:t>
        <a:bodyPr/>
        <a:lstStyle/>
        <a:p>
          <a:endParaRPr lang="en-US"/>
        </a:p>
      </dgm:t>
    </dgm:pt>
    <dgm:pt modelId="{AF8D015C-CD76-49CE-9A8C-A03137E9A6DB}">
      <dgm:prSet phldrT="[Text]"/>
      <dgm:spPr/>
      <dgm:t>
        <a:bodyPr/>
        <a:lstStyle/>
        <a:p>
          <a:r>
            <a:rPr lang="en-US" dirty="0"/>
            <a:t>2016</a:t>
          </a:r>
        </a:p>
      </dgm:t>
    </dgm:pt>
    <dgm:pt modelId="{14BC234E-02DD-4AB3-87A2-4FF513F29F8F}" type="parTrans" cxnId="{9A58578C-CB6A-4A97-8869-DA985AB056F4}">
      <dgm:prSet/>
      <dgm:spPr/>
      <dgm:t>
        <a:bodyPr/>
        <a:lstStyle/>
        <a:p>
          <a:endParaRPr lang="en-US"/>
        </a:p>
      </dgm:t>
    </dgm:pt>
    <dgm:pt modelId="{85DF38C9-8187-45BC-99E6-0B99BD6A89EB}" type="sibTrans" cxnId="{9A58578C-CB6A-4A97-8869-DA985AB056F4}">
      <dgm:prSet/>
      <dgm:spPr/>
      <dgm:t>
        <a:bodyPr/>
        <a:lstStyle/>
        <a:p>
          <a:endParaRPr lang="en-US"/>
        </a:p>
      </dgm:t>
    </dgm:pt>
    <dgm:pt modelId="{6E3AD926-41AF-468A-A3B3-60C9FE8D44FE}">
      <dgm:prSet phldrT="[Text]"/>
      <dgm:spPr/>
      <dgm:t>
        <a:bodyPr/>
        <a:lstStyle/>
        <a:p>
          <a:r>
            <a:rPr lang="en-US" dirty="0"/>
            <a:t>2017</a:t>
          </a:r>
        </a:p>
      </dgm:t>
    </dgm:pt>
    <dgm:pt modelId="{46AFF950-9EA2-49E3-9A35-C1DD710425FA}" type="parTrans" cxnId="{6C01E2AF-197B-4DDE-BC18-986E51837D44}">
      <dgm:prSet/>
      <dgm:spPr/>
      <dgm:t>
        <a:bodyPr/>
        <a:lstStyle/>
        <a:p>
          <a:endParaRPr lang="en-US"/>
        </a:p>
      </dgm:t>
    </dgm:pt>
    <dgm:pt modelId="{0CC54B23-5574-403A-A600-DF30BE7823F8}" type="sibTrans" cxnId="{6C01E2AF-197B-4DDE-BC18-986E51837D44}">
      <dgm:prSet/>
      <dgm:spPr/>
      <dgm:t>
        <a:bodyPr/>
        <a:lstStyle/>
        <a:p>
          <a:endParaRPr lang="en-US"/>
        </a:p>
      </dgm:t>
    </dgm:pt>
    <dgm:pt modelId="{24B21E0D-AF65-4281-8D1D-735BFF8AB6D3}">
      <dgm:prSet phldrT="[Text]"/>
      <dgm:spPr/>
      <dgm:t>
        <a:bodyPr/>
        <a:lstStyle/>
        <a:p>
          <a:r>
            <a:rPr lang="en-US" dirty="0"/>
            <a:t>2018</a:t>
          </a:r>
        </a:p>
      </dgm:t>
    </dgm:pt>
    <dgm:pt modelId="{EB48DC56-6F3A-44AD-A5EA-EFA9010BE49F}" type="parTrans" cxnId="{58BB92E0-5340-4D25-B05F-38FBA25D8B2C}">
      <dgm:prSet/>
      <dgm:spPr/>
      <dgm:t>
        <a:bodyPr/>
        <a:lstStyle/>
        <a:p>
          <a:endParaRPr lang="en-US"/>
        </a:p>
      </dgm:t>
    </dgm:pt>
    <dgm:pt modelId="{C035E5BE-E231-42DB-8B7C-0991FE64D5B8}" type="sibTrans" cxnId="{58BB92E0-5340-4D25-B05F-38FBA25D8B2C}">
      <dgm:prSet/>
      <dgm:spPr/>
      <dgm:t>
        <a:bodyPr/>
        <a:lstStyle/>
        <a:p>
          <a:endParaRPr lang="en-US"/>
        </a:p>
      </dgm:t>
    </dgm:pt>
    <dgm:pt modelId="{D7F8022C-52D6-42F4-97E0-B1B959384EB1}">
      <dgm:prSet phldrT="[Text]"/>
      <dgm:spPr/>
      <dgm:t>
        <a:bodyPr/>
        <a:lstStyle/>
        <a:p>
          <a:r>
            <a:rPr lang="en-US" dirty="0"/>
            <a:t>2019</a:t>
          </a:r>
        </a:p>
      </dgm:t>
    </dgm:pt>
    <dgm:pt modelId="{49BAE4F5-E77C-432B-A7A0-CB7EC4FE2776}" type="parTrans" cxnId="{FB35C309-9D38-4C1A-A483-9C5B31FF99FB}">
      <dgm:prSet/>
      <dgm:spPr/>
      <dgm:t>
        <a:bodyPr/>
        <a:lstStyle/>
        <a:p>
          <a:endParaRPr lang="en-US"/>
        </a:p>
      </dgm:t>
    </dgm:pt>
    <dgm:pt modelId="{890353EF-D9AF-46E8-B0B2-DEC8F88BEAFD}" type="sibTrans" cxnId="{FB35C309-9D38-4C1A-A483-9C5B31FF99FB}">
      <dgm:prSet/>
      <dgm:spPr/>
      <dgm:t>
        <a:bodyPr/>
        <a:lstStyle/>
        <a:p>
          <a:endParaRPr lang="en-US"/>
        </a:p>
      </dgm:t>
    </dgm:pt>
    <dgm:pt modelId="{D820E0F9-EFD3-4AA1-B7F6-1C7BC5165B52}">
      <dgm:prSet phldrT="[Text]"/>
      <dgm:spPr/>
      <dgm:t>
        <a:bodyPr/>
        <a:lstStyle/>
        <a:p>
          <a:r>
            <a:rPr lang="en-US" dirty="0"/>
            <a:t>2020</a:t>
          </a:r>
        </a:p>
      </dgm:t>
    </dgm:pt>
    <dgm:pt modelId="{84D6FC49-A490-4860-BA21-259778A6C7F5}" type="parTrans" cxnId="{FD36FA5F-9F29-420A-ACD2-89337C9D607B}">
      <dgm:prSet/>
      <dgm:spPr/>
      <dgm:t>
        <a:bodyPr/>
        <a:lstStyle/>
        <a:p>
          <a:endParaRPr lang="en-US"/>
        </a:p>
      </dgm:t>
    </dgm:pt>
    <dgm:pt modelId="{A32CEA02-93EF-4B65-BAFE-68B6F1E231C2}" type="sibTrans" cxnId="{FD36FA5F-9F29-420A-ACD2-89337C9D607B}">
      <dgm:prSet/>
      <dgm:spPr/>
      <dgm:t>
        <a:bodyPr/>
        <a:lstStyle/>
        <a:p>
          <a:endParaRPr lang="en-US"/>
        </a:p>
      </dgm:t>
    </dgm:pt>
    <dgm:pt modelId="{115673AB-B40B-4F9B-A498-EA66E0783C9E}">
      <dgm:prSet phldrT="[Text]"/>
      <dgm:spPr/>
      <dgm:t>
        <a:bodyPr/>
        <a:lstStyle/>
        <a:p>
          <a:r>
            <a:rPr lang="en-US" dirty="0"/>
            <a:t>2021</a:t>
          </a:r>
        </a:p>
      </dgm:t>
    </dgm:pt>
    <dgm:pt modelId="{F5ED800F-BDE0-403A-AEF2-2FC1CFD75D1F}" type="parTrans" cxnId="{87FDABE8-177C-4D6F-8FB2-7D18C8DD717D}">
      <dgm:prSet/>
      <dgm:spPr/>
      <dgm:t>
        <a:bodyPr/>
        <a:lstStyle/>
        <a:p>
          <a:endParaRPr lang="en-US"/>
        </a:p>
      </dgm:t>
    </dgm:pt>
    <dgm:pt modelId="{40391A31-2DCA-41C5-B5B8-33917F091B11}" type="sibTrans" cxnId="{87FDABE8-177C-4D6F-8FB2-7D18C8DD717D}">
      <dgm:prSet/>
      <dgm:spPr/>
      <dgm:t>
        <a:bodyPr/>
        <a:lstStyle/>
        <a:p>
          <a:endParaRPr lang="en-US"/>
        </a:p>
      </dgm:t>
    </dgm:pt>
    <dgm:pt modelId="{D79C24AD-D81E-4578-8D5B-CD8C811678C9}">
      <dgm:prSet phldrT="[Text]"/>
      <dgm:spPr/>
      <dgm:t>
        <a:bodyPr/>
        <a:lstStyle/>
        <a:p>
          <a:r>
            <a:rPr lang="en-US" dirty="0"/>
            <a:t>2022</a:t>
          </a:r>
        </a:p>
      </dgm:t>
    </dgm:pt>
    <dgm:pt modelId="{14A98CF0-B4AF-44A1-B647-03AE7C0D2554}" type="parTrans" cxnId="{7E5F8B82-608B-44B9-810D-9BCA16300D43}">
      <dgm:prSet/>
      <dgm:spPr/>
      <dgm:t>
        <a:bodyPr/>
        <a:lstStyle/>
        <a:p>
          <a:endParaRPr lang="en-US"/>
        </a:p>
      </dgm:t>
    </dgm:pt>
    <dgm:pt modelId="{26088E9B-7B13-4F3D-8506-296CC43C0728}" type="sibTrans" cxnId="{7E5F8B82-608B-44B9-810D-9BCA16300D43}">
      <dgm:prSet/>
      <dgm:spPr/>
      <dgm:t>
        <a:bodyPr/>
        <a:lstStyle/>
        <a:p>
          <a:endParaRPr lang="en-US"/>
        </a:p>
      </dgm:t>
    </dgm:pt>
    <dgm:pt modelId="{169065B0-46D6-41DC-8DE5-0F80BC3C4DA0}">
      <dgm:prSet phldrT="[Text]"/>
      <dgm:spPr/>
      <dgm:t>
        <a:bodyPr/>
        <a:lstStyle/>
        <a:p>
          <a:r>
            <a:rPr lang="en-US" dirty="0"/>
            <a:t>2023</a:t>
          </a:r>
        </a:p>
      </dgm:t>
    </dgm:pt>
    <dgm:pt modelId="{77666271-1BFD-48C7-8F16-7BDABEA3E1B4}" type="parTrans" cxnId="{3C54EEA4-098D-426C-AF90-9416858B9946}">
      <dgm:prSet/>
      <dgm:spPr/>
      <dgm:t>
        <a:bodyPr/>
        <a:lstStyle/>
        <a:p>
          <a:endParaRPr lang="en-US"/>
        </a:p>
      </dgm:t>
    </dgm:pt>
    <dgm:pt modelId="{C6255F0C-3FCA-4DE6-9C1E-EE655A2C49C1}" type="sibTrans" cxnId="{3C54EEA4-098D-426C-AF90-9416858B9946}">
      <dgm:prSet/>
      <dgm:spPr/>
      <dgm:t>
        <a:bodyPr/>
        <a:lstStyle/>
        <a:p>
          <a:endParaRPr lang="en-US"/>
        </a:p>
      </dgm:t>
    </dgm:pt>
    <dgm:pt modelId="{F97B9537-22DE-467A-B94D-1E0692EE4864}">
      <dgm:prSet phldrT="[Text]"/>
      <dgm:spPr/>
      <dgm:t>
        <a:bodyPr/>
        <a:lstStyle/>
        <a:p>
          <a:r>
            <a:rPr lang="en-US" dirty="0"/>
            <a:t>2012</a:t>
          </a:r>
        </a:p>
      </dgm:t>
    </dgm:pt>
    <dgm:pt modelId="{FB06F695-6843-47AC-B418-5E5CCE29996F}" type="parTrans" cxnId="{A7EE8CC7-BDEF-4E40-8649-F2611F0E791F}">
      <dgm:prSet/>
      <dgm:spPr/>
      <dgm:t>
        <a:bodyPr/>
        <a:lstStyle/>
        <a:p>
          <a:endParaRPr lang="en-US"/>
        </a:p>
      </dgm:t>
    </dgm:pt>
    <dgm:pt modelId="{257401C4-6899-4DA3-939E-54F51F6F67F8}" type="sibTrans" cxnId="{A7EE8CC7-BDEF-4E40-8649-F2611F0E791F}">
      <dgm:prSet/>
      <dgm:spPr/>
      <dgm:t>
        <a:bodyPr/>
        <a:lstStyle/>
        <a:p>
          <a:endParaRPr lang="en-US"/>
        </a:p>
      </dgm:t>
    </dgm:pt>
    <dgm:pt modelId="{3A052C0B-2381-4287-991B-E3588F1EEFA3}">
      <dgm:prSet phldrT="[Text]"/>
      <dgm:spPr/>
      <dgm:t>
        <a:bodyPr/>
        <a:lstStyle/>
        <a:p>
          <a:r>
            <a:rPr lang="en-US" dirty="0"/>
            <a:t>2013</a:t>
          </a:r>
        </a:p>
      </dgm:t>
    </dgm:pt>
    <dgm:pt modelId="{7DCB55DB-A24F-490F-B5F9-AF604B40F5A8}" type="parTrans" cxnId="{80D5F077-5AB9-43E2-95DE-40C657945D4B}">
      <dgm:prSet/>
      <dgm:spPr/>
      <dgm:t>
        <a:bodyPr/>
        <a:lstStyle/>
        <a:p>
          <a:endParaRPr lang="en-US"/>
        </a:p>
      </dgm:t>
    </dgm:pt>
    <dgm:pt modelId="{8D539EF7-BA20-4965-A370-06EB980415CD}" type="sibTrans" cxnId="{80D5F077-5AB9-43E2-95DE-40C657945D4B}">
      <dgm:prSet/>
      <dgm:spPr/>
      <dgm:t>
        <a:bodyPr/>
        <a:lstStyle/>
        <a:p>
          <a:endParaRPr lang="en-US"/>
        </a:p>
      </dgm:t>
    </dgm:pt>
    <dgm:pt modelId="{5E3A9E69-C281-4F82-A925-8FCEAA020C62}">
      <dgm:prSet phldrT="[Text]"/>
      <dgm:spPr/>
      <dgm:t>
        <a:bodyPr/>
        <a:lstStyle/>
        <a:p>
          <a:r>
            <a:rPr lang="en-US" dirty="0"/>
            <a:t>2014</a:t>
          </a:r>
        </a:p>
      </dgm:t>
    </dgm:pt>
    <dgm:pt modelId="{A91ADA1A-EA5D-4FE4-B1D5-C171BE516BBF}" type="parTrans" cxnId="{AF5AC924-93E6-4F9A-845D-E88383B8F09C}">
      <dgm:prSet/>
      <dgm:spPr/>
      <dgm:t>
        <a:bodyPr/>
        <a:lstStyle/>
        <a:p>
          <a:endParaRPr lang="en-US"/>
        </a:p>
      </dgm:t>
    </dgm:pt>
    <dgm:pt modelId="{6C0CDF93-2481-4994-9C75-ACF8FE602D6C}" type="sibTrans" cxnId="{AF5AC924-93E6-4F9A-845D-E88383B8F09C}">
      <dgm:prSet/>
      <dgm:spPr/>
      <dgm:t>
        <a:bodyPr/>
        <a:lstStyle/>
        <a:p>
          <a:endParaRPr lang="en-US"/>
        </a:p>
      </dgm:t>
    </dgm:pt>
    <dgm:pt modelId="{3E940BD3-B739-4C19-96A5-A8DEE4E10E86}">
      <dgm:prSet phldrT="[Text]"/>
      <dgm:spPr/>
      <dgm:t>
        <a:bodyPr/>
        <a:lstStyle/>
        <a:p>
          <a:r>
            <a:rPr lang="en-US" dirty="0"/>
            <a:t>2024</a:t>
          </a:r>
        </a:p>
      </dgm:t>
    </dgm:pt>
    <dgm:pt modelId="{201C5044-BB6C-42D9-B251-2845D1492C4A}" type="parTrans" cxnId="{95C7F42B-0FBE-4B25-8C32-13452E366D49}">
      <dgm:prSet/>
      <dgm:spPr/>
      <dgm:t>
        <a:bodyPr/>
        <a:lstStyle/>
        <a:p>
          <a:endParaRPr lang="en-US"/>
        </a:p>
      </dgm:t>
    </dgm:pt>
    <dgm:pt modelId="{C8137A23-FB66-4986-A362-EC323B6141F0}" type="sibTrans" cxnId="{95C7F42B-0FBE-4B25-8C32-13452E366D49}">
      <dgm:prSet/>
      <dgm:spPr/>
      <dgm:t>
        <a:bodyPr/>
        <a:lstStyle/>
        <a:p>
          <a:endParaRPr lang="en-US"/>
        </a:p>
      </dgm:t>
    </dgm:pt>
    <dgm:pt modelId="{5717FFB9-FD30-4440-986E-320E03783F57}">
      <dgm:prSet phldrT="[Text]"/>
      <dgm:spPr/>
      <dgm:t>
        <a:bodyPr/>
        <a:lstStyle/>
        <a:p>
          <a:r>
            <a:rPr lang="en-US" dirty="0"/>
            <a:t>2025</a:t>
          </a:r>
        </a:p>
      </dgm:t>
    </dgm:pt>
    <dgm:pt modelId="{B631E5A2-883B-40E5-AA73-18D84BE60290}" type="parTrans" cxnId="{7044447F-3B4F-415B-8274-33178C3DF8B5}">
      <dgm:prSet/>
      <dgm:spPr/>
      <dgm:t>
        <a:bodyPr/>
        <a:lstStyle/>
        <a:p>
          <a:endParaRPr lang="en-US"/>
        </a:p>
      </dgm:t>
    </dgm:pt>
    <dgm:pt modelId="{057679EF-53C3-4F47-8D3D-B3A314F6702C}" type="sibTrans" cxnId="{7044447F-3B4F-415B-8274-33178C3DF8B5}">
      <dgm:prSet/>
      <dgm:spPr/>
      <dgm:t>
        <a:bodyPr/>
        <a:lstStyle/>
        <a:p>
          <a:endParaRPr lang="en-US"/>
        </a:p>
      </dgm:t>
    </dgm:pt>
    <dgm:pt modelId="{8BEF405F-70A4-4545-98BE-10CB9ADAFE8C}" type="pres">
      <dgm:prSet presAssocID="{E6C56442-8228-4117-B12B-FC10B6167166}" presName="Name0" presStyleCnt="0">
        <dgm:presLayoutVars>
          <dgm:dir/>
          <dgm:resizeHandles val="exact"/>
        </dgm:presLayoutVars>
      </dgm:prSet>
      <dgm:spPr/>
    </dgm:pt>
    <dgm:pt modelId="{CDD93C5B-816B-488A-9DE7-0F88F9B33B35}" type="pres">
      <dgm:prSet presAssocID="{F97B9537-22DE-467A-B94D-1E0692EE4864}" presName="parTxOnly" presStyleLbl="node1" presStyleIdx="0" presStyleCnt="14">
        <dgm:presLayoutVars>
          <dgm:bulletEnabled val="1"/>
        </dgm:presLayoutVars>
      </dgm:prSet>
      <dgm:spPr/>
    </dgm:pt>
    <dgm:pt modelId="{20C81605-E3AE-4FA1-ACD8-4B56012048EB}" type="pres">
      <dgm:prSet presAssocID="{257401C4-6899-4DA3-939E-54F51F6F67F8}" presName="parSpace" presStyleCnt="0"/>
      <dgm:spPr/>
    </dgm:pt>
    <dgm:pt modelId="{019CFFCE-6336-483F-AD42-63F35577972D}" type="pres">
      <dgm:prSet presAssocID="{3A052C0B-2381-4287-991B-E3588F1EEFA3}" presName="parTxOnly" presStyleLbl="node1" presStyleIdx="1" presStyleCnt="14">
        <dgm:presLayoutVars>
          <dgm:bulletEnabled val="1"/>
        </dgm:presLayoutVars>
      </dgm:prSet>
      <dgm:spPr/>
    </dgm:pt>
    <dgm:pt modelId="{3C73AA02-8CC5-490E-9AFB-19ED45AF9728}" type="pres">
      <dgm:prSet presAssocID="{8D539EF7-BA20-4965-A370-06EB980415CD}" presName="parSpace" presStyleCnt="0"/>
      <dgm:spPr/>
    </dgm:pt>
    <dgm:pt modelId="{E1B6146A-AF2C-4509-AB4E-81075B683755}" type="pres">
      <dgm:prSet presAssocID="{5E3A9E69-C281-4F82-A925-8FCEAA020C62}" presName="parTxOnly" presStyleLbl="node1" presStyleIdx="2" presStyleCnt="14">
        <dgm:presLayoutVars>
          <dgm:bulletEnabled val="1"/>
        </dgm:presLayoutVars>
      </dgm:prSet>
      <dgm:spPr/>
    </dgm:pt>
    <dgm:pt modelId="{DBBC27E7-372B-40F3-B87E-D3C4C43577C3}" type="pres">
      <dgm:prSet presAssocID="{6C0CDF93-2481-4994-9C75-ACF8FE602D6C}" presName="parSpace" presStyleCnt="0"/>
      <dgm:spPr/>
    </dgm:pt>
    <dgm:pt modelId="{AAAA32EF-5BCF-4FC2-80C9-B8825D4D2023}" type="pres">
      <dgm:prSet presAssocID="{5DC6D609-62A4-413C-9556-180E98BE3AD1}" presName="parTxOnly" presStyleLbl="node1" presStyleIdx="3" presStyleCnt="14">
        <dgm:presLayoutVars>
          <dgm:bulletEnabled val="1"/>
        </dgm:presLayoutVars>
      </dgm:prSet>
      <dgm:spPr/>
    </dgm:pt>
    <dgm:pt modelId="{5F34E9B5-5E06-40B7-AF14-B15D4D43D971}" type="pres">
      <dgm:prSet presAssocID="{4F91787A-7681-44FF-BD74-A3F2C873375C}" presName="parSpace" presStyleCnt="0"/>
      <dgm:spPr/>
    </dgm:pt>
    <dgm:pt modelId="{5C922CB3-8E1C-467D-84C2-D6BC3BF9DA35}" type="pres">
      <dgm:prSet presAssocID="{AF8D015C-CD76-49CE-9A8C-A03137E9A6DB}" presName="parTxOnly" presStyleLbl="node1" presStyleIdx="4" presStyleCnt="14">
        <dgm:presLayoutVars>
          <dgm:bulletEnabled val="1"/>
        </dgm:presLayoutVars>
      </dgm:prSet>
      <dgm:spPr/>
    </dgm:pt>
    <dgm:pt modelId="{89B6C8D8-5A4A-42B8-B4BB-C77E4847F35C}" type="pres">
      <dgm:prSet presAssocID="{85DF38C9-8187-45BC-99E6-0B99BD6A89EB}" presName="parSpace" presStyleCnt="0"/>
      <dgm:spPr/>
    </dgm:pt>
    <dgm:pt modelId="{18FA5591-ABC0-489D-9DAA-9C7A5822B005}" type="pres">
      <dgm:prSet presAssocID="{6E3AD926-41AF-468A-A3B3-60C9FE8D44FE}" presName="parTxOnly" presStyleLbl="node1" presStyleIdx="5" presStyleCnt="14">
        <dgm:presLayoutVars>
          <dgm:bulletEnabled val="1"/>
        </dgm:presLayoutVars>
      </dgm:prSet>
      <dgm:spPr/>
    </dgm:pt>
    <dgm:pt modelId="{2EB92E61-2CC0-43AD-9170-D7F9B886DFDC}" type="pres">
      <dgm:prSet presAssocID="{0CC54B23-5574-403A-A600-DF30BE7823F8}" presName="parSpace" presStyleCnt="0"/>
      <dgm:spPr/>
    </dgm:pt>
    <dgm:pt modelId="{98D5CBEF-05E5-4903-9FE8-3FB7633B55A5}" type="pres">
      <dgm:prSet presAssocID="{24B21E0D-AF65-4281-8D1D-735BFF8AB6D3}" presName="parTxOnly" presStyleLbl="node1" presStyleIdx="6" presStyleCnt="14">
        <dgm:presLayoutVars>
          <dgm:bulletEnabled val="1"/>
        </dgm:presLayoutVars>
      </dgm:prSet>
      <dgm:spPr/>
    </dgm:pt>
    <dgm:pt modelId="{E1AEE0B3-6725-45FE-8E79-6FA9B6A5F8FE}" type="pres">
      <dgm:prSet presAssocID="{C035E5BE-E231-42DB-8B7C-0991FE64D5B8}" presName="parSpace" presStyleCnt="0"/>
      <dgm:spPr/>
    </dgm:pt>
    <dgm:pt modelId="{D039BBCD-CA23-4F8F-A7E3-D7E6B43F8387}" type="pres">
      <dgm:prSet presAssocID="{D7F8022C-52D6-42F4-97E0-B1B959384EB1}" presName="parTxOnly" presStyleLbl="node1" presStyleIdx="7" presStyleCnt="14">
        <dgm:presLayoutVars>
          <dgm:bulletEnabled val="1"/>
        </dgm:presLayoutVars>
      </dgm:prSet>
      <dgm:spPr/>
    </dgm:pt>
    <dgm:pt modelId="{E3CF769D-3A1B-4DED-9CC5-5ED25DB09483}" type="pres">
      <dgm:prSet presAssocID="{890353EF-D9AF-46E8-B0B2-DEC8F88BEAFD}" presName="parSpace" presStyleCnt="0"/>
      <dgm:spPr/>
    </dgm:pt>
    <dgm:pt modelId="{3518B720-B355-40D9-BB21-53425E663DA3}" type="pres">
      <dgm:prSet presAssocID="{D820E0F9-EFD3-4AA1-B7F6-1C7BC5165B52}" presName="parTxOnly" presStyleLbl="node1" presStyleIdx="8" presStyleCnt="14">
        <dgm:presLayoutVars>
          <dgm:bulletEnabled val="1"/>
        </dgm:presLayoutVars>
      </dgm:prSet>
      <dgm:spPr/>
    </dgm:pt>
    <dgm:pt modelId="{7D3ED4FC-3CA0-44D3-8114-B231AB9BC449}" type="pres">
      <dgm:prSet presAssocID="{A32CEA02-93EF-4B65-BAFE-68B6F1E231C2}" presName="parSpace" presStyleCnt="0"/>
      <dgm:spPr/>
    </dgm:pt>
    <dgm:pt modelId="{AFE6F91F-0640-4FC7-8CDB-87431D95046B}" type="pres">
      <dgm:prSet presAssocID="{115673AB-B40B-4F9B-A498-EA66E0783C9E}" presName="parTxOnly" presStyleLbl="node1" presStyleIdx="9" presStyleCnt="14">
        <dgm:presLayoutVars>
          <dgm:bulletEnabled val="1"/>
        </dgm:presLayoutVars>
      </dgm:prSet>
      <dgm:spPr/>
    </dgm:pt>
    <dgm:pt modelId="{48FA5B0C-2870-4055-BB1C-E3B1834E72FF}" type="pres">
      <dgm:prSet presAssocID="{40391A31-2DCA-41C5-B5B8-33917F091B11}" presName="parSpace" presStyleCnt="0"/>
      <dgm:spPr/>
    </dgm:pt>
    <dgm:pt modelId="{DC63ABF8-BB18-46A3-8A92-4DABFE062F8F}" type="pres">
      <dgm:prSet presAssocID="{D79C24AD-D81E-4578-8D5B-CD8C811678C9}" presName="parTxOnly" presStyleLbl="node1" presStyleIdx="10" presStyleCnt="14">
        <dgm:presLayoutVars>
          <dgm:bulletEnabled val="1"/>
        </dgm:presLayoutVars>
      </dgm:prSet>
      <dgm:spPr/>
    </dgm:pt>
    <dgm:pt modelId="{02B7541A-978E-41CB-8BC8-55D22053F7A7}" type="pres">
      <dgm:prSet presAssocID="{26088E9B-7B13-4F3D-8506-296CC43C0728}" presName="parSpace" presStyleCnt="0"/>
      <dgm:spPr/>
    </dgm:pt>
    <dgm:pt modelId="{6131E837-5DCC-44D6-888B-F0511A9D61C3}" type="pres">
      <dgm:prSet presAssocID="{169065B0-46D6-41DC-8DE5-0F80BC3C4DA0}" presName="parTxOnly" presStyleLbl="node1" presStyleIdx="11" presStyleCnt="14">
        <dgm:presLayoutVars>
          <dgm:bulletEnabled val="1"/>
        </dgm:presLayoutVars>
      </dgm:prSet>
      <dgm:spPr/>
    </dgm:pt>
    <dgm:pt modelId="{8ABEB60F-78AD-466D-B61F-87218148ECEB}" type="pres">
      <dgm:prSet presAssocID="{C6255F0C-3FCA-4DE6-9C1E-EE655A2C49C1}" presName="parSpace" presStyleCnt="0"/>
      <dgm:spPr/>
    </dgm:pt>
    <dgm:pt modelId="{2ECAB5F6-4651-4ADC-9FDF-D65A3E148926}" type="pres">
      <dgm:prSet presAssocID="{3E940BD3-B739-4C19-96A5-A8DEE4E10E86}" presName="parTxOnly" presStyleLbl="node1" presStyleIdx="12" presStyleCnt="14">
        <dgm:presLayoutVars>
          <dgm:bulletEnabled val="1"/>
        </dgm:presLayoutVars>
      </dgm:prSet>
      <dgm:spPr/>
    </dgm:pt>
    <dgm:pt modelId="{71FDBFA0-1C1A-47FF-868B-9F2118C43825}" type="pres">
      <dgm:prSet presAssocID="{C8137A23-FB66-4986-A362-EC323B6141F0}" presName="parSpace" presStyleCnt="0"/>
      <dgm:spPr/>
    </dgm:pt>
    <dgm:pt modelId="{6EF479E5-6A90-4674-945C-19FC79CA6415}" type="pres">
      <dgm:prSet presAssocID="{5717FFB9-FD30-4440-986E-320E03783F57}" presName="parTxOnly" presStyleLbl="node1" presStyleIdx="13" presStyleCnt="14">
        <dgm:presLayoutVars>
          <dgm:bulletEnabled val="1"/>
        </dgm:presLayoutVars>
      </dgm:prSet>
      <dgm:spPr/>
    </dgm:pt>
  </dgm:ptLst>
  <dgm:cxnLst>
    <dgm:cxn modelId="{9627BE03-952E-47DD-9D5A-B442BD14508D}" type="presOf" srcId="{3A052C0B-2381-4287-991B-E3588F1EEFA3}" destId="{019CFFCE-6336-483F-AD42-63F35577972D}" srcOrd="0" destOrd="0" presId="urn:microsoft.com/office/officeart/2005/8/layout/hChevron3"/>
    <dgm:cxn modelId="{FB35C309-9D38-4C1A-A483-9C5B31FF99FB}" srcId="{E6C56442-8228-4117-B12B-FC10B6167166}" destId="{D7F8022C-52D6-42F4-97E0-B1B959384EB1}" srcOrd="7" destOrd="0" parTransId="{49BAE4F5-E77C-432B-A7A0-CB7EC4FE2776}" sibTransId="{890353EF-D9AF-46E8-B0B2-DEC8F88BEAFD}"/>
    <dgm:cxn modelId="{1BDED019-A0A9-4809-B708-2489C6D67F92}" type="presOf" srcId="{3E940BD3-B739-4C19-96A5-A8DEE4E10E86}" destId="{2ECAB5F6-4651-4ADC-9FDF-D65A3E148926}" srcOrd="0" destOrd="0" presId="urn:microsoft.com/office/officeart/2005/8/layout/hChevron3"/>
    <dgm:cxn modelId="{AF5AC924-93E6-4F9A-845D-E88383B8F09C}" srcId="{E6C56442-8228-4117-B12B-FC10B6167166}" destId="{5E3A9E69-C281-4F82-A925-8FCEAA020C62}" srcOrd="2" destOrd="0" parTransId="{A91ADA1A-EA5D-4FE4-B1D5-C171BE516BBF}" sibTransId="{6C0CDF93-2481-4994-9C75-ACF8FE602D6C}"/>
    <dgm:cxn modelId="{95C7F42B-0FBE-4B25-8C32-13452E366D49}" srcId="{E6C56442-8228-4117-B12B-FC10B6167166}" destId="{3E940BD3-B739-4C19-96A5-A8DEE4E10E86}" srcOrd="12" destOrd="0" parTransId="{201C5044-BB6C-42D9-B251-2845D1492C4A}" sibTransId="{C8137A23-FB66-4986-A362-EC323B6141F0}"/>
    <dgm:cxn modelId="{83434439-5B86-470F-9F4B-77B2C2B0CD61}" type="presOf" srcId="{5DC6D609-62A4-413C-9556-180E98BE3AD1}" destId="{AAAA32EF-5BCF-4FC2-80C9-B8825D4D2023}" srcOrd="0" destOrd="0" presId="urn:microsoft.com/office/officeart/2005/8/layout/hChevron3"/>
    <dgm:cxn modelId="{0B86993E-3CDA-438B-8620-195847405692}" type="presOf" srcId="{5717FFB9-FD30-4440-986E-320E03783F57}" destId="{6EF479E5-6A90-4674-945C-19FC79CA6415}" srcOrd="0" destOrd="0" presId="urn:microsoft.com/office/officeart/2005/8/layout/hChevron3"/>
    <dgm:cxn modelId="{4637E93E-32A9-44C2-9196-20AF91282F91}" type="presOf" srcId="{115673AB-B40B-4F9B-A498-EA66E0783C9E}" destId="{AFE6F91F-0640-4FC7-8CDB-87431D95046B}" srcOrd="0" destOrd="0" presId="urn:microsoft.com/office/officeart/2005/8/layout/hChevron3"/>
    <dgm:cxn modelId="{FD36FA5F-9F29-420A-ACD2-89337C9D607B}" srcId="{E6C56442-8228-4117-B12B-FC10B6167166}" destId="{D820E0F9-EFD3-4AA1-B7F6-1C7BC5165B52}" srcOrd="8" destOrd="0" parTransId="{84D6FC49-A490-4860-BA21-259778A6C7F5}" sibTransId="{A32CEA02-93EF-4B65-BAFE-68B6F1E231C2}"/>
    <dgm:cxn modelId="{102CDD42-F20A-4CA1-B2BC-542944650647}" type="presOf" srcId="{D820E0F9-EFD3-4AA1-B7F6-1C7BC5165B52}" destId="{3518B720-B355-40D9-BB21-53425E663DA3}" srcOrd="0" destOrd="0" presId="urn:microsoft.com/office/officeart/2005/8/layout/hChevron3"/>
    <dgm:cxn modelId="{37F53344-D95D-4BBA-94B7-4F5564092B84}" type="presOf" srcId="{F97B9537-22DE-467A-B94D-1E0692EE4864}" destId="{CDD93C5B-816B-488A-9DE7-0F88F9B33B35}" srcOrd="0" destOrd="0" presId="urn:microsoft.com/office/officeart/2005/8/layout/hChevron3"/>
    <dgm:cxn modelId="{07882F54-45C9-474F-9191-4D46C4EA6130}" srcId="{E6C56442-8228-4117-B12B-FC10B6167166}" destId="{5DC6D609-62A4-413C-9556-180E98BE3AD1}" srcOrd="3" destOrd="0" parTransId="{4964ED35-EE8C-4177-BA24-0F626E939482}" sibTransId="{4F91787A-7681-44FF-BD74-A3F2C873375C}"/>
    <dgm:cxn modelId="{80D5F077-5AB9-43E2-95DE-40C657945D4B}" srcId="{E6C56442-8228-4117-B12B-FC10B6167166}" destId="{3A052C0B-2381-4287-991B-E3588F1EEFA3}" srcOrd="1" destOrd="0" parTransId="{7DCB55DB-A24F-490F-B5F9-AF604B40F5A8}" sibTransId="{8D539EF7-BA20-4965-A370-06EB980415CD}"/>
    <dgm:cxn modelId="{18C6C758-76C7-4897-B33C-8056C024CEB6}" type="presOf" srcId="{5E3A9E69-C281-4F82-A925-8FCEAA020C62}" destId="{E1B6146A-AF2C-4509-AB4E-81075B683755}" srcOrd="0" destOrd="0" presId="urn:microsoft.com/office/officeart/2005/8/layout/hChevron3"/>
    <dgm:cxn modelId="{3263685A-C59A-4299-BD25-CDDAA5229822}" type="presOf" srcId="{E6C56442-8228-4117-B12B-FC10B6167166}" destId="{8BEF405F-70A4-4545-98BE-10CB9ADAFE8C}" srcOrd="0" destOrd="0" presId="urn:microsoft.com/office/officeart/2005/8/layout/hChevron3"/>
    <dgm:cxn modelId="{7044447F-3B4F-415B-8274-33178C3DF8B5}" srcId="{E6C56442-8228-4117-B12B-FC10B6167166}" destId="{5717FFB9-FD30-4440-986E-320E03783F57}" srcOrd="13" destOrd="0" parTransId="{B631E5A2-883B-40E5-AA73-18D84BE60290}" sibTransId="{057679EF-53C3-4F47-8D3D-B3A314F6702C}"/>
    <dgm:cxn modelId="{7E5F8B82-608B-44B9-810D-9BCA16300D43}" srcId="{E6C56442-8228-4117-B12B-FC10B6167166}" destId="{D79C24AD-D81E-4578-8D5B-CD8C811678C9}" srcOrd="10" destOrd="0" parTransId="{14A98CF0-B4AF-44A1-B647-03AE7C0D2554}" sibTransId="{26088E9B-7B13-4F3D-8506-296CC43C0728}"/>
    <dgm:cxn modelId="{5164DA82-F93A-4BD9-AF76-0F1995F87445}" type="presOf" srcId="{24B21E0D-AF65-4281-8D1D-735BFF8AB6D3}" destId="{98D5CBEF-05E5-4903-9FE8-3FB7633B55A5}" srcOrd="0" destOrd="0" presId="urn:microsoft.com/office/officeart/2005/8/layout/hChevron3"/>
    <dgm:cxn modelId="{9A58578C-CB6A-4A97-8869-DA985AB056F4}" srcId="{E6C56442-8228-4117-B12B-FC10B6167166}" destId="{AF8D015C-CD76-49CE-9A8C-A03137E9A6DB}" srcOrd="4" destOrd="0" parTransId="{14BC234E-02DD-4AB3-87A2-4FF513F29F8F}" sibTransId="{85DF38C9-8187-45BC-99E6-0B99BD6A89EB}"/>
    <dgm:cxn modelId="{3C54EEA4-098D-426C-AF90-9416858B9946}" srcId="{E6C56442-8228-4117-B12B-FC10B6167166}" destId="{169065B0-46D6-41DC-8DE5-0F80BC3C4DA0}" srcOrd="11" destOrd="0" parTransId="{77666271-1BFD-48C7-8F16-7BDABEA3E1B4}" sibTransId="{C6255F0C-3FCA-4DE6-9C1E-EE655A2C49C1}"/>
    <dgm:cxn modelId="{6C01E2AF-197B-4DDE-BC18-986E51837D44}" srcId="{E6C56442-8228-4117-B12B-FC10B6167166}" destId="{6E3AD926-41AF-468A-A3B3-60C9FE8D44FE}" srcOrd="5" destOrd="0" parTransId="{46AFF950-9EA2-49E3-9A35-C1DD710425FA}" sibTransId="{0CC54B23-5574-403A-A600-DF30BE7823F8}"/>
    <dgm:cxn modelId="{A7EE8CC7-BDEF-4E40-8649-F2611F0E791F}" srcId="{E6C56442-8228-4117-B12B-FC10B6167166}" destId="{F97B9537-22DE-467A-B94D-1E0692EE4864}" srcOrd="0" destOrd="0" parTransId="{FB06F695-6843-47AC-B418-5E5CCE29996F}" sibTransId="{257401C4-6899-4DA3-939E-54F51F6F67F8}"/>
    <dgm:cxn modelId="{AC9069D5-F15F-4319-89D8-7E9A385847EC}" type="presOf" srcId="{169065B0-46D6-41DC-8DE5-0F80BC3C4DA0}" destId="{6131E837-5DCC-44D6-888B-F0511A9D61C3}" srcOrd="0" destOrd="0" presId="urn:microsoft.com/office/officeart/2005/8/layout/hChevron3"/>
    <dgm:cxn modelId="{F44FD2DA-F020-4537-90B4-ADCA057F9473}" type="presOf" srcId="{D7F8022C-52D6-42F4-97E0-B1B959384EB1}" destId="{D039BBCD-CA23-4F8F-A7E3-D7E6B43F8387}" srcOrd="0" destOrd="0" presId="urn:microsoft.com/office/officeart/2005/8/layout/hChevron3"/>
    <dgm:cxn modelId="{58BB92E0-5340-4D25-B05F-38FBA25D8B2C}" srcId="{E6C56442-8228-4117-B12B-FC10B6167166}" destId="{24B21E0D-AF65-4281-8D1D-735BFF8AB6D3}" srcOrd="6" destOrd="0" parTransId="{EB48DC56-6F3A-44AD-A5EA-EFA9010BE49F}" sibTransId="{C035E5BE-E231-42DB-8B7C-0991FE64D5B8}"/>
    <dgm:cxn modelId="{87FDABE8-177C-4D6F-8FB2-7D18C8DD717D}" srcId="{E6C56442-8228-4117-B12B-FC10B6167166}" destId="{115673AB-B40B-4F9B-A498-EA66E0783C9E}" srcOrd="9" destOrd="0" parTransId="{F5ED800F-BDE0-403A-AEF2-2FC1CFD75D1F}" sibTransId="{40391A31-2DCA-41C5-B5B8-33917F091B11}"/>
    <dgm:cxn modelId="{913E06EE-50C4-4A1A-8EAB-799AD2216FF8}" type="presOf" srcId="{AF8D015C-CD76-49CE-9A8C-A03137E9A6DB}" destId="{5C922CB3-8E1C-467D-84C2-D6BC3BF9DA35}" srcOrd="0" destOrd="0" presId="urn:microsoft.com/office/officeart/2005/8/layout/hChevron3"/>
    <dgm:cxn modelId="{608AFDF9-06E3-4243-B235-ECF0D5F1E3D7}" type="presOf" srcId="{6E3AD926-41AF-468A-A3B3-60C9FE8D44FE}" destId="{18FA5591-ABC0-489D-9DAA-9C7A5822B005}" srcOrd="0" destOrd="0" presId="urn:microsoft.com/office/officeart/2005/8/layout/hChevron3"/>
    <dgm:cxn modelId="{516CA1FD-DA45-4DCB-A541-85024904671F}" type="presOf" srcId="{D79C24AD-D81E-4578-8D5B-CD8C811678C9}" destId="{DC63ABF8-BB18-46A3-8A92-4DABFE062F8F}" srcOrd="0" destOrd="0" presId="urn:microsoft.com/office/officeart/2005/8/layout/hChevron3"/>
    <dgm:cxn modelId="{25FF7364-0595-4735-9F47-7B28FA7E7C0C}" type="presParOf" srcId="{8BEF405F-70A4-4545-98BE-10CB9ADAFE8C}" destId="{CDD93C5B-816B-488A-9DE7-0F88F9B33B35}" srcOrd="0" destOrd="0" presId="urn:microsoft.com/office/officeart/2005/8/layout/hChevron3"/>
    <dgm:cxn modelId="{D19C2BE7-F17B-4E28-9A33-B3F38D945D1A}" type="presParOf" srcId="{8BEF405F-70A4-4545-98BE-10CB9ADAFE8C}" destId="{20C81605-E3AE-4FA1-ACD8-4B56012048EB}" srcOrd="1" destOrd="0" presId="urn:microsoft.com/office/officeart/2005/8/layout/hChevron3"/>
    <dgm:cxn modelId="{DAE25137-AFCD-46BD-81A1-D9305EE173F9}" type="presParOf" srcId="{8BEF405F-70A4-4545-98BE-10CB9ADAFE8C}" destId="{019CFFCE-6336-483F-AD42-63F35577972D}" srcOrd="2" destOrd="0" presId="urn:microsoft.com/office/officeart/2005/8/layout/hChevron3"/>
    <dgm:cxn modelId="{71ECBE3B-7AE1-4ED9-96F0-5E89A1763042}" type="presParOf" srcId="{8BEF405F-70A4-4545-98BE-10CB9ADAFE8C}" destId="{3C73AA02-8CC5-490E-9AFB-19ED45AF9728}" srcOrd="3" destOrd="0" presId="urn:microsoft.com/office/officeart/2005/8/layout/hChevron3"/>
    <dgm:cxn modelId="{10CE9304-B7BF-4E70-A249-B0C8DD9F32B8}" type="presParOf" srcId="{8BEF405F-70A4-4545-98BE-10CB9ADAFE8C}" destId="{E1B6146A-AF2C-4509-AB4E-81075B683755}" srcOrd="4" destOrd="0" presId="urn:microsoft.com/office/officeart/2005/8/layout/hChevron3"/>
    <dgm:cxn modelId="{2C1D52C4-54A4-46F6-BEB0-54F89A236646}" type="presParOf" srcId="{8BEF405F-70A4-4545-98BE-10CB9ADAFE8C}" destId="{DBBC27E7-372B-40F3-B87E-D3C4C43577C3}" srcOrd="5" destOrd="0" presId="urn:microsoft.com/office/officeart/2005/8/layout/hChevron3"/>
    <dgm:cxn modelId="{3C0930D9-C8E5-4F2F-9B60-CC41F7D9ADD6}" type="presParOf" srcId="{8BEF405F-70A4-4545-98BE-10CB9ADAFE8C}" destId="{AAAA32EF-5BCF-4FC2-80C9-B8825D4D2023}" srcOrd="6" destOrd="0" presId="urn:microsoft.com/office/officeart/2005/8/layout/hChevron3"/>
    <dgm:cxn modelId="{10240623-B2EF-4C88-8128-83B472CE93C7}" type="presParOf" srcId="{8BEF405F-70A4-4545-98BE-10CB9ADAFE8C}" destId="{5F34E9B5-5E06-40B7-AF14-B15D4D43D971}" srcOrd="7" destOrd="0" presId="urn:microsoft.com/office/officeart/2005/8/layout/hChevron3"/>
    <dgm:cxn modelId="{76EA8D9E-C7F0-4BD1-8A84-191260D02658}" type="presParOf" srcId="{8BEF405F-70A4-4545-98BE-10CB9ADAFE8C}" destId="{5C922CB3-8E1C-467D-84C2-D6BC3BF9DA35}" srcOrd="8" destOrd="0" presId="urn:microsoft.com/office/officeart/2005/8/layout/hChevron3"/>
    <dgm:cxn modelId="{6E5BB2F3-0709-409D-A0BE-DD6C9539B150}" type="presParOf" srcId="{8BEF405F-70A4-4545-98BE-10CB9ADAFE8C}" destId="{89B6C8D8-5A4A-42B8-B4BB-C77E4847F35C}" srcOrd="9" destOrd="0" presId="urn:microsoft.com/office/officeart/2005/8/layout/hChevron3"/>
    <dgm:cxn modelId="{51FA1B74-AC72-4E14-9F46-D218457E4799}" type="presParOf" srcId="{8BEF405F-70A4-4545-98BE-10CB9ADAFE8C}" destId="{18FA5591-ABC0-489D-9DAA-9C7A5822B005}" srcOrd="10" destOrd="0" presId="urn:microsoft.com/office/officeart/2005/8/layout/hChevron3"/>
    <dgm:cxn modelId="{95FB26EF-9CA1-4713-AE75-ED883BFAC745}" type="presParOf" srcId="{8BEF405F-70A4-4545-98BE-10CB9ADAFE8C}" destId="{2EB92E61-2CC0-43AD-9170-D7F9B886DFDC}" srcOrd="11" destOrd="0" presId="urn:microsoft.com/office/officeart/2005/8/layout/hChevron3"/>
    <dgm:cxn modelId="{3BCEFC4C-E853-43F9-9515-231CC6E83474}" type="presParOf" srcId="{8BEF405F-70A4-4545-98BE-10CB9ADAFE8C}" destId="{98D5CBEF-05E5-4903-9FE8-3FB7633B55A5}" srcOrd="12" destOrd="0" presId="urn:microsoft.com/office/officeart/2005/8/layout/hChevron3"/>
    <dgm:cxn modelId="{123ED490-1D95-4AFE-B2DE-C3CE3DF4A2FE}" type="presParOf" srcId="{8BEF405F-70A4-4545-98BE-10CB9ADAFE8C}" destId="{E1AEE0B3-6725-45FE-8E79-6FA9B6A5F8FE}" srcOrd="13" destOrd="0" presId="urn:microsoft.com/office/officeart/2005/8/layout/hChevron3"/>
    <dgm:cxn modelId="{B44DDD38-5087-45DE-AB02-50356B2A7297}" type="presParOf" srcId="{8BEF405F-70A4-4545-98BE-10CB9ADAFE8C}" destId="{D039BBCD-CA23-4F8F-A7E3-D7E6B43F8387}" srcOrd="14" destOrd="0" presId="urn:microsoft.com/office/officeart/2005/8/layout/hChevron3"/>
    <dgm:cxn modelId="{AA85453A-E750-46FF-A4B6-6C28C84D6F99}" type="presParOf" srcId="{8BEF405F-70A4-4545-98BE-10CB9ADAFE8C}" destId="{E3CF769D-3A1B-4DED-9CC5-5ED25DB09483}" srcOrd="15" destOrd="0" presId="urn:microsoft.com/office/officeart/2005/8/layout/hChevron3"/>
    <dgm:cxn modelId="{65D2CA3A-6BDA-4F3B-85D6-190E90FB38C8}" type="presParOf" srcId="{8BEF405F-70A4-4545-98BE-10CB9ADAFE8C}" destId="{3518B720-B355-40D9-BB21-53425E663DA3}" srcOrd="16" destOrd="0" presId="urn:microsoft.com/office/officeart/2005/8/layout/hChevron3"/>
    <dgm:cxn modelId="{F1D2DED6-32E4-4BC6-94AB-02AF4D5EF458}" type="presParOf" srcId="{8BEF405F-70A4-4545-98BE-10CB9ADAFE8C}" destId="{7D3ED4FC-3CA0-44D3-8114-B231AB9BC449}" srcOrd="17" destOrd="0" presId="urn:microsoft.com/office/officeart/2005/8/layout/hChevron3"/>
    <dgm:cxn modelId="{C6FEC0CE-875A-4685-AB29-EE8F9D0B30A6}" type="presParOf" srcId="{8BEF405F-70A4-4545-98BE-10CB9ADAFE8C}" destId="{AFE6F91F-0640-4FC7-8CDB-87431D95046B}" srcOrd="18" destOrd="0" presId="urn:microsoft.com/office/officeart/2005/8/layout/hChevron3"/>
    <dgm:cxn modelId="{6713C5D6-B346-41CB-9918-AEBB02E1F8DC}" type="presParOf" srcId="{8BEF405F-70A4-4545-98BE-10CB9ADAFE8C}" destId="{48FA5B0C-2870-4055-BB1C-E3B1834E72FF}" srcOrd="19" destOrd="0" presId="urn:microsoft.com/office/officeart/2005/8/layout/hChevron3"/>
    <dgm:cxn modelId="{8830E37A-5046-4BDC-B2ED-D0079EBF0FA4}" type="presParOf" srcId="{8BEF405F-70A4-4545-98BE-10CB9ADAFE8C}" destId="{DC63ABF8-BB18-46A3-8A92-4DABFE062F8F}" srcOrd="20" destOrd="0" presId="urn:microsoft.com/office/officeart/2005/8/layout/hChevron3"/>
    <dgm:cxn modelId="{C83CABA1-8972-4656-A61B-213F16CD6448}" type="presParOf" srcId="{8BEF405F-70A4-4545-98BE-10CB9ADAFE8C}" destId="{02B7541A-978E-41CB-8BC8-55D22053F7A7}" srcOrd="21" destOrd="0" presId="urn:microsoft.com/office/officeart/2005/8/layout/hChevron3"/>
    <dgm:cxn modelId="{5E69EA15-FEA8-481F-BC74-F93987EFBC3E}" type="presParOf" srcId="{8BEF405F-70A4-4545-98BE-10CB9ADAFE8C}" destId="{6131E837-5DCC-44D6-888B-F0511A9D61C3}" srcOrd="22" destOrd="0" presId="urn:microsoft.com/office/officeart/2005/8/layout/hChevron3"/>
    <dgm:cxn modelId="{88CEEDE6-3CD3-4379-8A47-CBDD5A83A4CE}" type="presParOf" srcId="{8BEF405F-70A4-4545-98BE-10CB9ADAFE8C}" destId="{8ABEB60F-78AD-466D-B61F-87218148ECEB}" srcOrd="23" destOrd="0" presId="urn:microsoft.com/office/officeart/2005/8/layout/hChevron3"/>
    <dgm:cxn modelId="{184012EE-8317-4F98-9F98-1166F2D2F498}" type="presParOf" srcId="{8BEF405F-70A4-4545-98BE-10CB9ADAFE8C}" destId="{2ECAB5F6-4651-4ADC-9FDF-D65A3E148926}" srcOrd="24" destOrd="0" presId="urn:microsoft.com/office/officeart/2005/8/layout/hChevron3"/>
    <dgm:cxn modelId="{D34ACB4C-4E88-4AC2-9D16-6B8270565CAC}" type="presParOf" srcId="{8BEF405F-70A4-4545-98BE-10CB9ADAFE8C}" destId="{71FDBFA0-1C1A-47FF-868B-9F2118C43825}" srcOrd="25" destOrd="0" presId="urn:microsoft.com/office/officeart/2005/8/layout/hChevron3"/>
    <dgm:cxn modelId="{EDFAE9D1-BB75-421E-A68F-1A897B8AE783}" type="presParOf" srcId="{8BEF405F-70A4-4545-98BE-10CB9ADAFE8C}" destId="{6EF479E5-6A90-4674-945C-19FC79CA6415}" srcOrd="26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D93C5B-816B-488A-9DE7-0F88F9B33B35}">
      <dsp:nvSpPr>
        <dsp:cNvPr id="0" name=""/>
        <dsp:cNvSpPr/>
      </dsp:nvSpPr>
      <dsp:spPr>
        <a:xfrm>
          <a:off x="5060" y="185818"/>
          <a:ext cx="1068585" cy="427434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26670" bIns="533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2012</a:t>
          </a:r>
        </a:p>
      </dsp:txBody>
      <dsp:txXfrm>
        <a:off x="5060" y="185818"/>
        <a:ext cx="961727" cy="427434"/>
      </dsp:txXfrm>
    </dsp:sp>
    <dsp:sp modelId="{019CFFCE-6336-483F-AD42-63F35577972D}">
      <dsp:nvSpPr>
        <dsp:cNvPr id="0" name=""/>
        <dsp:cNvSpPr/>
      </dsp:nvSpPr>
      <dsp:spPr>
        <a:xfrm>
          <a:off x="859928" y="185818"/>
          <a:ext cx="1068585" cy="4274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2013</a:t>
          </a:r>
        </a:p>
      </dsp:txBody>
      <dsp:txXfrm>
        <a:off x="1073645" y="185818"/>
        <a:ext cx="641151" cy="427434"/>
      </dsp:txXfrm>
    </dsp:sp>
    <dsp:sp modelId="{E1B6146A-AF2C-4509-AB4E-81075B683755}">
      <dsp:nvSpPr>
        <dsp:cNvPr id="0" name=""/>
        <dsp:cNvSpPr/>
      </dsp:nvSpPr>
      <dsp:spPr>
        <a:xfrm>
          <a:off x="1714797" y="185818"/>
          <a:ext cx="1068585" cy="4274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2014</a:t>
          </a:r>
        </a:p>
      </dsp:txBody>
      <dsp:txXfrm>
        <a:off x="1928514" y="185818"/>
        <a:ext cx="641151" cy="427434"/>
      </dsp:txXfrm>
    </dsp:sp>
    <dsp:sp modelId="{AAAA32EF-5BCF-4FC2-80C9-B8825D4D2023}">
      <dsp:nvSpPr>
        <dsp:cNvPr id="0" name=""/>
        <dsp:cNvSpPr/>
      </dsp:nvSpPr>
      <dsp:spPr>
        <a:xfrm>
          <a:off x="2569666" y="185818"/>
          <a:ext cx="1068585" cy="4274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2015</a:t>
          </a:r>
        </a:p>
      </dsp:txBody>
      <dsp:txXfrm>
        <a:off x="2783383" y="185818"/>
        <a:ext cx="641151" cy="427434"/>
      </dsp:txXfrm>
    </dsp:sp>
    <dsp:sp modelId="{5C922CB3-8E1C-467D-84C2-D6BC3BF9DA35}">
      <dsp:nvSpPr>
        <dsp:cNvPr id="0" name=""/>
        <dsp:cNvSpPr/>
      </dsp:nvSpPr>
      <dsp:spPr>
        <a:xfrm>
          <a:off x="3424535" y="185818"/>
          <a:ext cx="1068585" cy="4274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2016</a:t>
          </a:r>
        </a:p>
      </dsp:txBody>
      <dsp:txXfrm>
        <a:off x="3638252" y="185818"/>
        <a:ext cx="641151" cy="427434"/>
      </dsp:txXfrm>
    </dsp:sp>
    <dsp:sp modelId="{18FA5591-ABC0-489D-9DAA-9C7A5822B005}">
      <dsp:nvSpPr>
        <dsp:cNvPr id="0" name=""/>
        <dsp:cNvSpPr/>
      </dsp:nvSpPr>
      <dsp:spPr>
        <a:xfrm>
          <a:off x="4279403" y="185818"/>
          <a:ext cx="1068585" cy="4274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2017</a:t>
          </a:r>
        </a:p>
      </dsp:txBody>
      <dsp:txXfrm>
        <a:off x="4493120" y="185818"/>
        <a:ext cx="641151" cy="427434"/>
      </dsp:txXfrm>
    </dsp:sp>
    <dsp:sp modelId="{98D5CBEF-05E5-4903-9FE8-3FB7633B55A5}">
      <dsp:nvSpPr>
        <dsp:cNvPr id="0" name=""/>
        <dsp:cNvSpPr/>
      </dsp:nvSpPr>
      <dsp:spPr>
        <a:xfrm>
          <a:off x="5134272" y="185818"/>
          <a:ext cx="1068585" cy="4274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2018</a:t>
          </a:r>
        </a:p>
      </dsp:txBody>
      <dsp:txXfrm>
        <a:off x="5347989" y="185818"/>
        <a:ext cx="641151" cy="427434"/>
      </dsp:txXfrm>
    </dsp:sp>
    <dsp:sp modelId="{D039BBCD-CA23-4F8F-A7E3-D7E6B43F8387}">
      <dsp:nvSpPr>
        <dsp:cNvPr id="0" name=""/>
        <dsp:cNvSpPr/>
      </dsp:nvSpPr>
      <dsp:spPr>
        <a:xfrm>
          <a:off x="5989141" y="185818"/>
          <a:ext cx="1068585" cy="4274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2019</a:t>
          </a:r>
        </a:p>
      </dsp:txBody>
      <dsp:txXfrm>
        <a:off x="6202858" y="185818"/>
        <a:ext cx="641151" cy="427434"/>
      </dsp:txXfrm>
    </dsp:sp>
    <dsp:sp modelId="{3518B720-B355-40D9-BB21-53425E663DA3}">
      <dsp:nvSpPr>
        <dsp:cNvPr id="0" name=""/>
        <dsp:cNvSpPr/>
      </dsp:nvSpPr>
      <dsp:spPr>
        <a:xfrm>
          <a:off x="6844010" y="185818"/>
          <a:ext cx="1068585" cy="4274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2020</a:t>
          </a:r>
        </a:p>
      </dsp:txBody>
      <dsp:txXfrm>
        <a:off x="7057727" y="185818"/>
        <a:ext cx="641151" cy="427434"/>
      </dsp:txXfrm>
    </dsp:sp>
    <dsp:sp modelId="{AFE6F91F-0640-4FC7-8CDB-87431D95046B}">
      <dsp:nvSpPr>
        <dsp:cNvPr id="0" name=""/>
        <dsp:cNvSpPr/>
      </dsp:nvSpPr>
      <dsp:spPr>
        <a:xfrm>
          <a:off x="7698878" y="185818"/>
          <a:ext cx="1068585" cy="4274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2021</a:t>
          </a:r>
        </a:p>
      </dsp:txBody>
      <dsp:txXfrm>
        <a:off x="7912595" y="185818"/>
        <a:ext cx="641151" cy="427434"/>
      </dsp:txXfrm>
    </dsp:sp>
    <dsp:sp modelId="{DC63ABF8-BB18-46A3-8A92-4DABFE062F8F}">
      <dsp:nvSpPr>
        <dsp:cNvPr id="0" name=""/>
        <dsp:cNvSpPr/>
      </dsp:nvSpPr>
      <dsp:spPr>
        <a:xfrm>
          <a:off x="8553747" y="185818"/>
          <a:ext cx="1068585" cy="4274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2022</a:t>
          </a:r>
        </a:p>
      </dsp:txBody>
      <dsp:txXfrm>
        <a:off x="8767464" y="185818"/>
        <a:ext cx="641151" cy="427434"/>
      </dsp:txXfrm>
    </dsp:sp>
    <dsp:sp modelId="{6131E837-5DCC-44D6-888B-F0511A9D61C3}">
      <dsp:nvSpPr>
        <dsp:cNvPr id="0" name=""/>
        <dsp:cNvSpPr/>
      </dsp:nvSpPr>
      <dsp:spPr>
        <a:xfrm>
          <a:off x="9408616" y="185818"/>
          <a:ext cx="1068585" cy="4274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2023</a:t>
          </a:r>
        </a:p>
      </dsp:txBody>
      <dsp:txXfrm>
        <a:off x="9622333" y="185818"/>
        <a:ext cx="641151" cy="427434"/>
      </dsp:txXfrm>
    </dsp:sp>
    <dsp:sp modelId="{2ECAB5F6-4651-4ADC-9FDF-D65A3E148926}">
      <dsp:nvSpPr>
        <dsp:cNvPr id="0" name=""/>
        <dsp:cNvSpPr/>
      </dsp:nvSpPr>
      <dsp:spPr>
        <a:xfrm>
          <a:off x="10263485" y="185818"/>
          <a:ext cx="1068585" cy="4274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2024</a:t>
          </a:r>
        </a:p>
      </dsp:txBody>
      <dsp:txXfrm>
        <a:off x="10477202" y="185818"/>
        <a:ext cx="641151" cy="427434"/>
      </dsp:txXfrm>
    </dsp:sp>
    <dsp:sp modelId="{6EF479E5-6A90-4674-945C-19FC79CA6415}">
      <dsp:nvSpPr>
        <dsp:cNvPr id="0" name=""/>
        <dsp:cNvSpPr/>
      </dsp:nvSpPr>
      <dsp:spPr>
        <a:xfrm>
          <a:off x="11118353" y="185818"/>
          <a:ext cx="1068585" cy="4274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2025</a:t>
          </a:r>
        </a:p>
      </dsp:txBody>
      <dsp:txXfrm>
        <a:off x="11332070" y="185818"/>
        <a:ext cx="641151" cy="4274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D93C5B-816B-488A-9DE7-0F88F9B33B35}">
      <dsp:nvSpPr>
        <dsp:cNvPr id="0" name=""/>
        <dsp:cNvSpPr/>
      </dsp:nvSpPr>
      <dsp:spPr>
        <a:xfrm>
          <a:off x="5060" y="185818"/>
          <a:ext cx="1068585" cy="427434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26670" bIns="533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2012</a:t>
          </a:r>
        </a:p>
      </dsp:txBody>
      <dsp:txXfrm>
        <a:off x="5060" y="185818"/>
        <a:ext cx="961727" cy="427434"/>
      </dsp:txXfrm>
    </dsp:sp>
    <dsp:sp modelId="{019CFFCE-6336-483F-AD42-63F35577972D}">
      <dsp:nvSpPr>
        <dsp:cNvPr id="0" name=""/>
        <dsp:cNvSpPr/>
      </dsp:nvSpPr>
      <dsp:spPr>
        <a:xfrm>
          <a:off x="859928" y="185818"/>
          <a:ext cx="1068585" cy="4274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2013</a:t>
          </a:r>
        </a:p>
      </dsp:txBody>
      <dsp:txXfrm>
        <a:off x="1073645" y="185818"/>
        <a:ext cx="641151" cy="427434"/>
      </dsp:txXfrm>
    </dsp:sp>
    <dsp:sp modelId="{E1B6146A-AF2C-4509-AB4E-81075B683755}">
      <dsp:nvSpPr>
        <dsp:cNvPr id="0" name=""/>
        <dsp:cNvSpPr/>
      </dsp:nvSpPr>
      <dsp:spPr>
        <a:xfrm>
          <a:off x="1714797" y="185818"/>
          <a:ext cx="1068585" cy="4274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2014</a:t>
          </a:r>
        </a:p>
      </dsp:txBody>
      <dsp:txXfrm>
        <a:off x="1928514" y="185818"/>
        <a:ext cx="641151" cy="427434"/>
      </dsp:txXfrm>
    </dsp:sp>
    <dsp:sp modelId="{AAAA32EF-5BCF-4FC2-80C9-B8825D4D2023}">
      <dsp:nvSpPr>
        <dsp:cNvPr id="0" name=""/>
        <dsp:cNvSpPr/>
      </dsp:nvSpPr>
      <dsp:spPr>
        <a:xfrm>
          <a:off x="2569666" y="185818"/>
          <a:ext cx="1068585" cy="4274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2015</a:t>
          </a:r>
        </a:p>
      </dsp:txBody>
      <dsp:txXfrm>
        <a:off x="2783383" y="185818"/>
        <a:ext cx="641151" cy="427434"/>
      </dsp:txXfrm>
    </dsp:sp>
    <dsp:sp modelId="{5C922CB3-8E1C-467D-84C2-D6BC3BF9DA35}">
      <dsp:nvSpPr>
        <dsp:cNvPr id="0" name=""/>
        <dsp:cNvSpPr/>
      </dsp:nvSpPr>
      <dsp:spPr>
        <a:xfrm>
          <a:off x="3424535" y="185818"/>
          <a:ext cx="1068585" cy="4274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2016</a:t>
          </a:r>
        </a:p>
      </dsp:txBody>
      <dsp:txXfrm>
        <a:off x="3638252" y="185818"/>
        <a:ext cx="641151" cy="427434"/>
      </dsp:txXfrm>
    </dsp:sp>
    <dsp:sp modelId="{18FA5591-ABC0-489D-9DAA-9C7A5822B005}">
      <dsp:nvSpPr>
        <dsp:cNvPr id="0" name=""/>
        <dsp:cNvSpPr/>
      </dsp:nvSpPr>
      <dsp:spPr>
        <a:xfrm>
          <a:off x="4279403" y="185818"/>
          <a:ext cx="1068585" cy="4274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2017</a:t>
          </a:r>
        </a:p>
      </dsp:txBody>
      <dsp:txXfrm>
        <a:off x="4493120" y="185818"/>
        <a:ext cx="641151" cy="427434"/>
      </dsp:txXfrm>
    </dsp:sp>
    <dsp:sp modelId="{98D5CBEF-05E5-4903-9FE8-3FB7633B55A5}">
      <dsp:nvSpPr>
        <dsp:cNvPr id="0" name=""/>
        <dsp:cNvSpPr/>
      </dsp:nvSpPr>
      <dsp:spPr>
        <a:xfrm>
          <a:off x="5134272" y="185818"/>
          <a:ext cx="1068585" cy="4274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2018</a:t>
          </a:r>
        </a:p>
      </dsp:txBody>
      <dsp:txXfrm>
        <a:off x="5347989" y="185818"/>
        <a:ext cx="641151" cy="427434"/>
      </dsp:txXfrm>
    </dsp:sp>
    <dsp:sp modelId="{D039BBCD-CA23-4F8F-A7E3-D7E6B43F8387}">
      <dsp:nvSpPr>
        <dsp:cNvPr id="0" name=""/>
        <dsp:cNvSpPr/>
      </dsp:nvSpPr>
      <dsp:spPr>
        <a:xfrm>
          <a:off x="5989141" y="185818"/>
          <a:ext cx="1068585" cy="4274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2019</a:t>
          </a:r>
        </a:p>
      </dsp:txBody>
      <dsp:txXfrm>
        <a:off x="6202858" y="185818"/>
        <a:ext cx="641151" cy="427434"/>
      </dsp:txXfrm>
    </dsp:sp>
    <dsp:sp modelId="{3518B720-B355-40D9-BB21-53425E663DA3}">
      <dsp:nvSpPr>
        <dsp:cNvPr id="0" name=""/>
        <dsp:cNvSpPr/>
      </dsp:nvSpPr>
      <dsp:spPr>
        <a:xfrm>
          <a:off x="6844010" y="185818"/>
          <a:ext cx="1068585" cy="4274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2020</a:t>
          </a:r>
        </a:p>
      </dsp:txBody>
      <dsp:txXfrm>
        <a:off x="7057727" y="185818"/>
        <a:ext cx="641151" cy="427434"/>
      </dsp:txXfrm>
    </dsp:sp>
    <dsp:sp modelId="{AFE6F91F-0640-4FC7-8CDB-87431D95046B}">
      <dsp:nvSpPr>
        <dsp:cNvPr id="0" name=""/>
        <dsp:cNvSpPr/>
      </dsp:nvSpPr>
      <dsp:spPr>
        <a:xfrm>
          <a:off x="7698878" y="185818"/>
          <a:ext cx="1068585" cy="4274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2021</a:t>
          </a:r>
        </a:p>
      </dsp:txBody>
      <dsp:txXfrm>
        <a:off x="7912595" y="185818"/>
        <a:ext cx="641151" cy="427434"/>
      </dsp:txXfrm>
    </dsp:sp>
    <dsp:sp modelId="{DC63ABF8-BB18-46A3-8A92-4DABFE062F8F}">
      <dsp:nvSpPr>
        <dsp:cNvPr id="0" name=""/>
        <dsp:cNvSpPr/>
      </dsp:nvSpPr>
      <dsp:spPr>
        <a:xfrm>
          <a:off x="8553747" y="185818"/>
          <a:ext cx="1068585" cy="4274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2022</a:t>
          </a:r>
        </a:p>
      </dsp:txBody>
      <dsp:txXfrm>
        <a:off x="8767464" y="185818"/>
        <a:ext cx="641151" cy="427434"/>
      </dsp:txXfrm>
    </dsp:sp>
    <dsp:sp modelId="{6131E837-5DCC-44D6-888B-F0511A9D61C3}">
      <dsp:nvSpPr>
        <dsp:cNvPr id="0" name=""/>
        <dsp:cNvSpPr/>
      </dsp:nvSpPr>
      <dsp:spPr>
        <a:xfrm>
          <a:off x="9408616" y="185818"/>
          <a:ext cx="1068585" cy="4274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2023</a:t>
          </a:r>
        </a:p>
      </dsp:txBody>
      <dsp:txXfrm>
        <a:off x="9622333" y="185818"/>
        <a:ext cx="641151" cy="427434"/>
      </dsp:txXfrm>
    </dsp:sp>
    <dsp:sp modelId="{2ECAB5F6-4651-4ADC-9FDF-D65A3E148926}">
      <dsp:nvSpPr>
        <dsp:cNvPr id="0" name=""/>
        <dsp:cNvSpPr/>
      </dsp:nvSpPr>
      <dsp:spPr>
        <a:xfrm>
          <a:off x="10263485" y="185818"/>
          <a:ext cx="1068585" cy="4274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2024</a:t>
          </a:r>
        </a:p>
      </dsp:txBody>
      <dsp:txXfrm>
        <a:off x="10477202" y="185818"/>
        <a:ext cx="641151" cy="427434"/>
      </dsp:txXfrm>
    </dsp:sp>
    <dsp:sp modelId="{6EF479E5-6A90-4674-945C-19FC79CA6415}">
      <dsp:nvSpPr>
        <dsp:cNvPr id="0" name=""/>
        <dsp:cNvSpPr/>
      </dsp:nvSpPr>
      <dsp:spPr>
        <a:xfrm>
          <a:off x="11118353" y="185818"/>
          <a:ext cx="1068585" cy="4274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2025</a:t>
          </a:r>
        </a:p>
      </dsp:txBody>
      <dsp:txXfrm>
        <a:off x="11332070" y="185818"/>
        <a:ext cx="641151" cy="42743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D93C5B-816B-488A-9DE7-0F88F9B33B35}">
      <dsp:nvSpPr>
        <dsp:cNvPr id="0" name=""/>
        <dsp:cNvSpPr/>
      </dsp:nvSpPr>
      <dsp:spPr>
        <a:xfrm>
          <a:off x="5060" y="185818"/>
          <a:ext cx="1068585" cy="427434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26670" bIns="533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2012</a:t>
          </a:r>
        </a:p>
      </dsp:txBody>
      <dsp:txXfrm>
        <a:off x="5060" y="185818"/>
        <a:ext cx="961727" cy="427434"/>
      </dsp:txXfrm>
    </dsp:sp>
    <dsp:sp modelId="{019CFFCE-6336-483F-AD42-63F35577972D}">
      <dsp:nvSpPr>
        <dsp:cNvPr id="0" name=""/>
        <dsp:cNvSpPr/>
      </dsp:nvSpPr>
      <dsp:spPr>
        <a:xfrm>
          <a:off x="859928" y="185818"/>
          <a:ext cx="1068585" cy="4274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2013</a:t>
          </a:r>
        </a:p>
      </dsp:txBody>
      <dsp:txXfrm>
        <a:off x="1073645" y="185818"/>
        <a:ext cx="641151" cy="427434"/>
      </dsp:txXfrm>
    </dsp:sp>
    <dsp:sp modelId="{E1B6146A-AF2C-4509-AB4E-81075B683755}">
      <dsp:nvSpPr>
        <dsp:cNvPr id="0" name=""/>
        <dsp:cNvSpPr/>
      </dsp:nvSpPr>
      <dsp:spPr>
        <a:xfrm>
          <a:off x="1714797" y="185818"/>
          <a:ext cx="1068585" cy="4274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2014</a:t>
          </a:r>
        </a:p>
      </dsp:txBody>
      <dsp:txXfrm>
        <a:off x="1928514" y="185818"/>
        <a:ext cx="641151" cy="427434"/>
      </dsp:txXfrm>
    </dsp:sp>
    <dsp:sp modelId="{AAAA32EF-5BCF-4FC2-80C9-B8825D4D2023}">
      <dsp:nvSpPr>
        <dsp:cNvPr id="0" name=""/>
        <dsp:cNvSpPr/>
      </dsp:nvSpPr>
      <dsp:spPr>
        <a:xfrm>
          <a:off x="2569666" y="185818"/>
          <a:ext cx="1068585" cy="4274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2015</a:t>
          </a:r>
        </a:p>
      </dsp:txBody>
      <dsp:txXfrm>
        <a:off x="2783383" y="185818"/>
        <a:ext cx="641151" cy="427434"/>
      </dsp:txXfrm>
    </dsp:sp>
    <dsp:sp modelId="{5C922CB3-8E1C-467D-84C2-D6BC3BF9DA35}">
      <dsp:nvSpPr>
        <dsp:cNvPr id="0" name=""/>
        <dsp:cNvSpPr/>
      </dsp:nvSpPr>
      <dsp:spPr>
        <a:xfrm>
          <a:off x="3424535" y="185818"/>
          <a:ext cx="1068585" cy="4274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2016</a:t>
          </a:r>
        </a:p>
      </dsp:txBody>
      <dsp:txXfrm>
        <a:off x="3638252" y="185818"/>
        <a:ext cx="641151" cy="427434"/>
      </dsp:txXfrm>
    </dsp:sp>
    <dsp:sp modelId="{18FA5591-ABC0-489D-9DAA-9C7A5822B005}">
      <dsp:nvSpPr>
        <dsp:cNvPr id="0" name=""/>
        <dsp:cNvSpPr/>
      </dsp:nvSpPr>
      <dsp:spPr>
        <a:xfrm>
          <a:off x="4279403" y="185818"/>
          <a:ext cx="1068585" cy="4274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2017</a:t>
          </a:r>
        </a:p>
      </dsp:txBody>
      <dsp:txXfrm>
        <a:off x="4493120" y="185818"/>
        <a:ext cx="641151" cy="427434"/>
      </dsp:txXfrm>
    </dsp:sp>
    <dsp:sp modelId="{98D5CBEF-05E5-4903-9FE8-3FB7633B55A5}">
      <dsp:nvSpPr>
        <dsp:cNvPr id="0" name=""/>
        <dsp:cNvSpPr/>
      </dsp:nvSpPr>
      <dsp:spPr>
        <a:xfrm>
          <a:off x="5134272" y="185818"/>
          <a:ext cx="1068585" cy="4274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2018</a:t>
          </a:r>
        </a:p>
      </dsp:txBody>
      <dsp:txXfrm>
        <a:off x="5347989" y="185818"/>
        <a:ext cx="641151" cy="427434"/>
      </dsp:txXfrm>
    </dsp:sp>
    <dsp:sp modelId="{D039BBCD-CA23-4F8F-A7E3-D7E6B43F8387}">
      <dsp:nvSpPr>
        <dsp:cNvPr id="0" name=""/>
        <dsp:cNvSpPr/>
      </dsp:nvSpPr>
      <dsp:spPr>
        <a:xfrm>
          <a:off x="5989141" y="185818"/>
          <a:ext cx="1068585" cy="4274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2019</a:t>
          </a:r>
        </a:p>
      </dsp:txBody>
      <dsp:txXfrm>
        <a:off x="6202858" y="185818"/>
        <a:ext cx="641151" cy="427434"/>
      </dsp:txXfrm>
    </dsp:sp>
    <dsp:sp modelId="{3518B720-B355-40D9-BB21-53425E663DA3}">
      <dsp:nvSpPr>
        <dsp:cNvPr id="0" name=""/>
        <dsp:cNvSpPr/>
      </dsp:nvSpPr>
      <dsp:spPr>
        <a:xfrm>
          <a:off x="6844010" y="185818"/>
          <a:ext cx="1068585" cy="4274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2020</a:t>
          </a:r>
        </a:p>
      </dsp:txBody>
      <dsp:txXfrm>
        <a:off x="7057727" y="185818"/>
        <a:ext cx="641151" cy="427434"/>
      </dsp:txXfrm>
    </dsp:sp>
    <dsp:sp modelId="{AFE6F91F-0640-4FC7-8CDB-87431D95046B}">
      <dsp:nvSpPr>
        <dsp:cNvPr id="0" name=""/>
        <dsp:cNvSpPr/>
      </dsp:nvSpPr>
      <dsp:spPr>
        <a:xfrm>
          <a:off x="7698878" y="185818"/>
          <a:ext cx="1068585" cy="4274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2021</a:t>
          </a:r>
        </a:p>
      </dsp:txBody>
      <dsp:txXfrm>
        <a:off x="7912595" y="185818"/>
        <a:ext cx="641151" cy="427434"/>
      </dsp:txXfrm>
    </dsp:sp>
    <dsp:sp modelId="{DC63ABF8-BB18-46A3-8A92-4DABFE062F8F}">
      <dsp:nvSpPr>
        <dsp:cNvPr id="0" name=""/>
        <dsp:cNvSpPr/>
      </dsp:nvSpPr>
      <dsp:spPr>
        <a:xfrm>
          <a:off x="8553747" y="185818"/>
          <a:ext cx="1068585" cy="4274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2022</a:t>
          </a:r>
        </a:p>
      </dsp:txBody>
      <dsp:txXfrm>
        <a:off x="8767464" y="185818"/>
        <a:ext cx="641151" cy="427434"/>
      </dsp:txXfrm>
    </dsp:sp>
    <dsp:sp modelId="{6131E837-5DCC-44D6-888B-F0511A9D61C3}">
      <dsp:nvSpPr>
        <dsp:cNvPr id="0" name=""/>
        <dsp:cNvSpPr/>
      </dsp:nvSpPr>
      <dsp:spPr>
        <a:xfrm>
          <a:off x="9408616" y="185818"/>
          <a:ext cx="1068585" cy="4274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2023</a:t>
          </a:r>
        </a:p>
      </dsp:txBody>
      <dsp:txXfrm>
        <a:off x="9622333" y="185818"/>
        <a:ext cx="641151" cy="427434"/>
      </dsp:txXfrm>
    </dsp:sp>
    <dsp:sp modelId="{2ECAB5F6-4651-4ADC-9FDF-D65A3E148926}">
      <dsp:nvSpPr>
        <dsp:cNvPr id="0" name=""/>
        <dsp:cNvSpPr/>
      </dsp:nvSpPr>
      <dsp:spPr>
        <a:xfrm>
          <a:off x="10263485" y="185818"/>
          <a:ext cx="1068585" cy="4274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2024</a:t>
          </a:r>
        </a:p>
      </dsp:txBody>
      <dsp:txXfrm>
        <a:off x="10477202" y="185818"/>
        <a:ext cx="641151" cy="427434"/>
      </dsp:txXfrm>
    </dsp:sp>
    <dsp:sp modelId="{6EF479E5-6A90-4674-945C-19FC79CA6415}">
      <dsp:nvSpPr>
        <dsp:cNvPr id="0" name=""/>
        <dsp:cNvSpPr/>
      </dsp:nvSpPr>
      <dsp:spPr>
        <a:xfrm>
          <a:off x="11118353" y="185818"/>
          <a:ext cx="1068585" cy="4274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2025</a:t>
          </a:r>
        </a:p>
      </dsp:txBody>
      <dsp:txXfrm>
        <a:off x="11332070" y="185818"/>
        <a:ext cx="641151" cy="4274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31070B-10E7-43AC-80EF-6BB5FCAE8EFF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510C9B-CFCD-4C5E-A8B8-41A4FCFDD7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6595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68C8D7-957D-6523-24DE-C834B70C92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A2D7952-5E97-AE24-B8C3-FC34DF754DF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8113915-092E-3BEA-CC9C-13814FCD9A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EA12F4-2324-ED0A-1B57-ABA25EF065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8523B7-ECBD-47F6-AEF7-6A54344975D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3115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0B1641-CC10-C067-AB28-7BCF348826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F2368F8-010B-3AF4-DFFE-CE721358B85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51EE984-EDC3-1F90-D144-D139CED1A0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1BA8D5-72FB-0335-0045-CD29213D837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8523B7-ECBD-47F6-AEF7-6A54344975D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4496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FC16F6-978C-C86F-234A-C573524A3F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2E5D336-0056-26B3-02E1-8FAD7962A78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E14FD67-C306-3107-F585-B0EEC5DEA0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0323CD-271D-F1A9-0A86-12A6491E13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8523B7-ECBD-47F6-AEF7-6A54344975D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633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3048001" cy="365125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Michael Jewell, Yale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3E88C70-443C-46E3-A898-F3E4F7445AF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511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934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300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3049"/>
            <a:ext cx="10515600" cy="1325563"/>
          </a:xfrm>
        </p:spPr>
        <p:txBody>
          <a:bodyPr/>
          <a:lstStyle>
            <a:lvl1pPr algn="ct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8364"/>
            <a:ext cx="10515600" cy="4568599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3015343" cy="365125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55620" y="6356350"/>
            <a:ext cx="3829051" cy="365125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Michael Jewell, Yale University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3E88C70-443C-46E3-A898-F3E4F7445A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743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577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318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110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138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395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07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846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199" y="6356350"/>
            <a:ext cx="2958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Michael Jewell, Yale University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E88C70-443C-46E3-A898-F3E4F7445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985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50.png"/><Relationship Id="rId4" Type="http://schemas.openxmlformats.org/officeDocument/2006/relationships/image" Target="../media/image4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23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4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11" Type="http://schemas.openxmlformats.org/officeDocument/2006/relationships/image" Target="../media/image23.jpeg"/><Relationship Id="rId5" Type="http://schemas.openxmlformats.org/officeDocument/2006/relationships/diagramLayout" Target="../diagrams/layout2.xml"/><Relationship Id="rId10" Type="http://schemas.openxmlformats.org/officeDocument/2006/relationships/image" Target="../media/image22.jpeg"/><Relationship Id="rId4" Type="http://schemas.openxmlformats.org/officeDocument/2006/relationships/diagramData" Target="../diagrams/data2.xml"/><Relationship Id="rId9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4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11" Type="http://schemas.openxmlformats.org/officeDocument/2006/relationships/image" Target="../media/image23.jpeg"/><Relationship Id="rId5" Type="http://schemas.openxmlformats.org/officeDocument/2006/relationships/diagramLayout" Target="../diagrams/layout3.xml"/><Relationship Id="rId10" Type="http://schemas.openxmlformats.org/officeDocument/2006/relationships/image" Target="../media/image22.jpeg"/><Relationship Id="rId4" Type="http://schemas.openxmlformats.org/officeDocument/2006/relationships/diagramData" Target="../diagrams/data3.xml"/><Relationship Id="rId9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6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4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4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24.png"/><Relationship Id="rId7" Type="http://schemas.openxmlformats.org/officeDocument/2006/relationships/image" Target="../media/image42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6.png"/><Relationship Id="rId4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ajohare.github.io/AxionLimits/docs/ap.html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3" Type="http://schemas.openxmlformats.org/officeDocument/2006/relationships/image" Target="../media/image52.png"/><Relationship Id="rId7" Type="http://schemas.openxmlformats.org/officeDocument/2006/relationships/image" Target="../media/image5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g"/><Relationship Id="rId5" Type="http://schemas.openxmlformats.org/officeDocument/2006/relationships/image" Target="../media/image54.png"/><Relationship Id="rId10" Type="http://schemas.openxmlformats.org/officeDocument/2006/relationships/image" Target="../media/image58.jpeg"/><Relationship Id="rId4" Type="http://schemas.openxmlformats.org/officeDocument/2006/relationships/image" Target="../media/image53.png"/><Relationship Id="rId9" Type="http://schemas.openxmlformats.org/officeDocument/2006/relationships/image" Target="../media/image57.jp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6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ajohare.github.io/AxionLimits/docs/ap.html" TargetMode="External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0.png"/><Relationship Id="rId7" Type="http://schemas.openxmlformats.org/officeDocument/2006/relationships/image" Target="../media/image400.png"/><Relationship Id="rId2" Type="http://schemas.openxmlformats.org/officeDocument/2006/relationships/image" Target="../media/image3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0.png"/><Relationship Id="rId5" Type="http://schemas.openxmlformats.org/officeDocument/2006/relationships/image" Target="../media/image380.png"/><Relationship Id="rId4" Type="http://schemas.openxmlformats.org/officeDocument/2006/relationships/image" Target="../media/image370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0.png"/><Relationship Id="rId3" Type="http://schemas.openxmlformats.org/officeDocument/2006/relationships/image" Target="../media/image12.emf"/><Relationship Id="rId7" Type="http://schemas.openxmlformats.org/officeDocument/2006/relationships/image" Target="../media/image200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0.png"/><Relationship Id="rId5" Type="http://schemas.openxmlformats.org/officeDocument/2006/relationships/image" Target="../media/image180.png"/><Relationship Id="rId4" Type="http://schemas.openxmlformats.org/officeDocument/2006/relationships/image" Target="../media/image13.emf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5.jpeg"/><Relationship Id="rId4" Type="http://schemas.openxmlformats.org/officeDocument/2006/relationships/image" Target="../media/image15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0.png"/><Relationship Id="rId3" Type="http://schemas.openxmlformats.org/officeDocument/2006/relationships/image" Target="../media/image16.emf"/><Relationship Id="rId7" Type="http://schemas.openxmlformats.org/officeDocument/2006/relationships/image" Target="../media/image630.png"/><Relationship Id="rId2" Type="http://schemas.openxmlformats.org/officeDocument/2006/relationships/image" Target="../media/image5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0.png"/><Relationship Id="rId5" Type="http://schemas.openxmlformats.org/officeDocument/2006/relationships/image" Target="../media/image610.png"/><Relationship Id="rId4" Type="http://schemas.openxmlformats.org/officeDocument/2006/relationships/image" Target="../media/image600.png"/><Relationship Id="rId9" Type="http://schemas.openxmlformats.org/officeDocument/2006/relationships/image" Target="../media/image650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0.png"/><Relationship Id="rId7" Type="http://schemas.openxmlformats.org/officeDocument/2006/relationships/image" Target="../media/image630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0.png"/><Relationship Id="rId5" Type="http://schemas.openxmlformats.org/officeDocument/2006/relationships/image" Target="../media/image610.png"/><Relationship Id="rId10" Type="http://schemas.openxmlformats.org/officeDocument/2006/relationships/image" Target="../media/image77.png"/><Relationship Id="rId4" Type="http://schemas.openxmlformats.org/officeDocument/2006/relationships/image" Target="../media/image600.png"/><Relationship Id="rId9" Type="http://schemas.openxmlformats.org/officeDocument/2006/relationships/image" Target="../media/image65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1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emf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0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image" Target="../media/image15.jpe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9.png"/><Relationship Id="rId4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6461" y="1485502"/>
            <a:ext cx="11778609" cy="2387600"/>
          </a:xfrm>
        </p:spPr>
        <p:txBody>
          <a:bodyPr>
            <a:normAutofit/>
          </a:bodyPr>
          <a:lstStyle/>
          <a:p>
            <a:r>
              <a:rPr lang="en-US" sz="5000" i="0" dirty="0">
                <a:effectLst/>
                <a:latin typeface="arial" panose="020B0604020202020204" pitchFamily="34" charset="0"/>
              </a:rPr>
              <a:t>New Results from HAYSTAC's Search for Dark Matter Axions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34334"/>
            <a:ext cx="9144000" cy="1655762"/>
          </a:xfrm>
        </p:spPr>
        <p:txBody>
          <a:bodyPr/>
          <a:lstStyle/>
          <a:p>
            <a:r>
              <a:rPr lang="en-US" dirty="0"/>
              <a:t>Michael Jewell</a:t>
            </a:r>
          </a:p>
          <a:p>
            <a:r>
              <a:rPr lang="en-US" dirty="0"/>
              <a:t>Yale University</a:t>
            </a:r>
          </a:p>
          <a:p>
            <a:r>
              <a:rPr lang="en-US" dirty="0"/>
              <a:t>UCLA Dark Matter, March 2025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501661" y="397524"/>
            <a:ext cx="11377467" cy="867196"/>
            <a:chOff x="564318" y="405972"/>
            <a:chExt cx="10231389" cy="779841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4318" y="433790"/>
              <a:ext cx="3384421" cy="724578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45280" y="405972"/>
              <a:ext cx="3350427" cy="7798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469080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6588AB-6C32-459B-A267-15A83F6B7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Bandwidth Enhancement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8EEA15-81E5-43A9-9B52-DE4432D50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14090D-D8F4-4471-8241-90151DED7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7DFBF4-C228-4C18-9C82-D7900E01C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ED5D38E-2623-1395-25D4-0EDEA0EE270D}"/>
              </a:ext>
            </a:extLst>
          </p:cNvPr>
          <p:cNvGrpSpPr/>
          <p:nvPr/>
        </p:nvGrpSpPr>
        <p:grpSpPr>
          <a:xfrm>
            <a:off x="2287231" y="1173259"/>
            <a:ext cx="4023313" cy="1253863"/>
            <a:chOff x="-3151872" y="3027400"/>
            <a:chExt cx="4023313" cy="1253863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3D00BB9B-9079-A7AC-0AD7-A73277BD99D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65230" t="10466" r="31133" b="82398"/>
            <a:stretch/>
          </p:blipFill>
          <p:spPr>
            <a:xfrm>
              <a:off x="-2547456" y="3441008"/>
              <a:ext cx="511347" cy="752465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86DB9A6D-00AC-B470-0C76-1BC191CF70F0}"/>
                    </a:ext>
                  </a:extLst>
                </p:cNvPr>
                <p:cNvSpPr txBox="1"/>
                <p:nvPr/>
              </p:nvSpPr>
              <p:spPr>
                <a:xfrm>
                  <a:off x="-3151872" y="3027400"/>
                  <a:ext cx="402331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>
                      <a:ea typeface="Arial" charset="0"/>
                      <a:cs typeface="Arial" charset="0"/>
                    </a:rPr>
                    <a:t>SQ off, </a:t>
                  </a:r>
                  <a14:m>
                    <m:oMath xmlns:m="http://schemas.openxmlformats.org/officeDocument/2006/math">
                      <m:r>
                        <a:rPr lang="en-US" sz="2400" i="1">
                          <a:latin typeface="Cambria Math" charset="0"/>
                          <a:ea typeface="Arial" charset="0"/>
                          <a:cs typeface="Arial" charset="0"/>
                        </a:rPr>
                        <m:t>2.0×</m:t>
                      </m:r>
                    </m:oMath>
                  </a14:m>
                  <a:r>
                    <a:rPr lang="en-US" sz="2400" dirty="0">
                      <a:ea typeface="Arial" charset="0"/>
                      <a:cs typeface="Arial" charset="0"/>
                    </a:rPr>
                    <a:t> overcoupled</a:t>
                  </a:r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86DB9A6D-00AC-B470-0C76-1BC191CF70F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3151872" y="3027400"/>
                  <a:ext cx="4023313" cy="461665"/>
                </a:xfrm>
                <a:prstGeom prst="rect">
                  <a:avLst/>
                </a:prstGeom>
                <a:blipFill>
                  <a:blip r:embed="rId3"/>
                  <a:stretch>
                    <a:fillRect l="-2273" t="-10526" b="-2894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F189630-2AB6-C038-F849-8DA3C348E784}"/>
                </a:ext>
              </a:extLst>
            </p:cNvPr>
            <p:cNvSpPr txBox="1"/>
            <p:nvPr/>
          </p:nvSpPr>
          <p:spPr>
            <a:xfrm>
              <a:off x="-1882410" y="3369574"/>
              <a:ext cx="179408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ea typeface="Arial" charset="0"/>
                  <a:cs typeface="Arial" charset="0"/>
                </a:rPr>
                <a:t>cavity noise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371DCD0-F4C8-5EE9-73EB-ACD55DAEF5FE}"/>
                </a:ext>
              </a:extLst>
            </p:cNvPr>
            <p:cNvSpPr txBox="1"/>
            <p:nvPr/>
          </p:nvSpPr>
          <p:spPr>
            <a:xfrm>
              <a:off x="-1880746" y="3819598"/>
              <a:ext cx="218842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ea typeface="Arial" charset="0"/>
                  <a:cs typeface="Arial" charset="0"/>
                </a:rPr>
                <a:t>reflected noise</a:t>
              </a:r>
            </a:p>
          </p:txBody>
        </p:sp>
      </p:grpSp>
      <p:pic>
        <p:nvPicPr>
          <p:cNvPr id="9" name="Picture 8" descr="Shape&#10;&#10;Description automatically generated with low confidence">
            <a:extLst>
              <a:ext uri="{FF2B5EF4-FFF2-40B4-BE49-F238E27FC236}">
                <a16:creationId xmlns:a16="http://schemas.microsoft.com/office/drawing/2014/main" id="{D91B67E3-1610-C554-29AD-F76A764ADF4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87"/>
          <a:stretch/>
        </p:blipFill>
        <p:spPr>
          <a:xfrm>
            <a:off x="985130" y="2324685"/>
            <a:ext cx="10368670" cy="4084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1293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6588AB-6C32-459B-A267-15A83F6B7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Bandwidth Enhancement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8EEA15-81E5-43A9-9B52-DE4432D50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14090D-D8F4-4471-8241-90151DED7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7DFBF4-C228-4C18-9C82-D7900E01C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Picture 6" descr="A picture containing diagram&#10;&#10;Description automatically generated">
            <a:extLst>
              <a:ext uri="{FF2B5EF4-FFF2-40B4-BE49-F238E27FC236}">
                <a16:creationId xmlns:a16="http://schemas.microsoft.com/office/drawing/2014/main" id="{4400E453-F0F4-4271-B2DB-AC1F0844B5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95"/>
          <a:stretch/>
        </p:blipFill>
        <p:spPr>
          <a:xfrm>
            <a:off x="838199" y="2266778"/>
            <a:ext cx="10710664" cy="4177362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E5E7E8E1-553C-D028-7B63-90401ED46A77}"/>
              </a:ext>
            </a:extLst>
          </p:cNvPr>
          <p:cNvGrpSpPr/>
          <p:nvPr/>
        </p:nvGrpSpPr>
        <p:grpSpPr>
          <a:xfrm>
            <a:off x="2287231" y="1167486"/>
            <a:ext cx="8099601" cy="1268191"/>
            <a:chOff x="1640845" y="1334717"/>
            <a:chExt cx="8099601" cy="1268191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ED5D38E-2623-1395-25D4-0EDEA0EE270D}"/>
                </a:ext>
              </a:extLst>
            </p:cNvPr>
            <p:cNvGrpSpPr/>
            <p:nvPr/>
          </p:nvGrpSpPr>
          <p:grpSpPr>
            <a:xfrm>
              <a:off x="1640845" y="1334717"/>
              <a:ext cx="8099601" cy="1268191"/>
              <a:chOff x="-3151872" y="3021627"/>
              <a:chExt cx="8099601" cy="1268191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3D00BB9B-9079-A7AC-0AD7-A73277BD99D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65230" t="10466" r="31133" b="82398"/>
              <a:stretch/>
            </p:blipFill>
            <p:spPr>
              <a:xfrm>
                <a:off x="-2547456" y="3441008"/>
                <a:ext cx="511347" cy="752465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" name="TextBox 7">
                    <a:extLst>
                      <a:ext uri="{FF2B5EF4-FFF2-40B4-BE49-F238E27FC236}">
                        <a16:creationId xmlns:a16="http://schemas.microsoft.com/office/drawing/2014/main" id="{86DB9A6D-00AC-B470-0C76-1BC191CF70F0}"/>
                      </a:ext>
                    </a:extLst>
                  </p:cNvPr>
                  <p:cNvSpPr txBox="1"/>
                  <p:nvPr/>
                </p:nvSpPr>
                <p:spPr>
                  <a:xfrm>
                    <a:off x="-3151872" y="3027400"/>
                    <a:ext cx="4023313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dirty="0">
                        <a:ea typeface="Arial" charset="0"/>
                        <a:cs typeface="Arial" charset="0"/>
                      </a:rPr>
                      <a:t>SQ off, </a:t>
                    </a:r>
                    <a14:m>
                      <m:oMath xmlns:m="http://schemas.openxmlformats.org/officeDocument/2006/math">
                        <m:r>
                          <a:rPr lang="en-US" sz="2400" i="1">
                            <a:latin typeface="Cambria Math" charset="0"/>
                            <a:ea typeface="Arial" charset="0"/>
                            <a:cs typeface="Arial" charset="0"/>
                          </a:rPr>
                          <m:t>2.0×</m:t>
                        </m:r>
                      </m:oMath>
                    </a14:m>
                    <a:r>
                      <a:rPr lang="en-US" sz="2400" dirty="0">
                        <a:ea typeface="Arial" charset="0"/>
                        <a:cs typeface="Arial" charset="0"/>
                      </a:rPr>
                      <a:t> overcoupled</a:t>
                    </a:r>
                  </a:p>
                </p:txBody>
              </p:sp>
            </mc:Choice>
            <mc:Fallback xmlns="">
              <p:sp>
                <p:nvSpPr>
                  <p:cNvPr id="8" name="TextBox 7">
                    <a:extLst>
                      <a:ext uri="{FF2B5EF4-FFF2-40B4-BE49-F238E27FC236}">
                        <a16:creationId xmlns:a16="http://schemas.microsoft.com/office/drawing/2014/main" id="{86DB9A6D-00AC-B470-0C76-1BC191CF70F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-3151872" y="3027400"/>
                    <a:ext cx="4023313" cy="461665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2273" t="-10526" b="-2894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31633A7-8898-D038-2C08-6500E14DA4B0}"/>
                  </a:ext>
                </a:extLst>
              </p:cNvPr>
              <p:cNvSpPr txBox="1"/>
              <p:nvPr/>
            </p:nvSpPr>
            <p:spPr>
              <a:xfrm>
                <a:off x="1850321" y="3398638"/>
                <a:ext cx="179408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ea typeface="Arial" charset="0"/>
                    <a:cs typeface="Arial" charset="0"/>
                  </a:rPr>
                  <a:t>cavity noise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F189630-2AB6-C038-F849-8DA3C348E784}"/>
                  </a:ext>
                </a:extLst>
              </p:cNvPr>
              <p:cNvSpPr txBox="1"/>
              <p:nvPr/>
            </p:nvSpPr>
            <p:spPr>
              <a:xfrm>
                <a:off x="-1882410" y="3369574"/>
                <a:ext cx="179408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ea typeface="Arial" charset="0"/>
                    <a:cs typeface="Arial" charset="0"/>
                  </a:rPr>
                  <a:t>cavity noise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371DCD0-F4C8-5EE9-73EB-ACD55DAEF5FE}"/>
                  </a:ext>
                </a:extLst>
              </p:cNvPr>
              <p:cNvSpPr txBox="1"/>
              <p:nvPr/>
            </p:nvSpPr>
            <p:spPr>
              <a:xfrm>
                <a:off x="-1880746" y="3819598"/>
                <a:ext cx="218842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ea typeface="Arial" charset="0"/>
                    <a:cs typeface="Arial" charset="0"/>
                  </a:rPr>
                  <a:t>reflected noise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64DA0A6-F140-4D1E-0D22-D4F637FAB6D1}"/>
                  </a:ext>
                </a:extLst>
              </p:cNvPr>
              <p:cNvSpPr txBox="1"/>
              <p:nvPr/>
            </p:nvSpPr>
            <p:spPr>
              <a:xfrm>
                <a:off x="1850321" y="3828153"/>
                <a:ext cx="218842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ea typeface="Arial" charset="0"/>
                    <a:cs typeface="Arial" charset="0"/>
                  </a:rPr>
                  <a:t>reflected noise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9933BDBB-05B1-40EB-BF2D-68FE8957753C}"/>
                      </a:ext>
                    </a:extLst>
                  </p:cNvPr>
                  <p:cNvSpPr txBox="1"/>
                  <p:nvPr/>
                </p:nvSpPr>
                <p:spPr>
                  <a:xfrm>
                    <a:off x="923413" y="3021627"/>
                    <a:ext cx="4024316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dirty="0">
                        <a:ea typeface="Arial" charset="0"/>
                        <a:cs typeface="Arial" charset="0"/>
                      </a:rPr>
                      <a:t>SQ on, </a:t>
                    </a:r>
                    <a14:m>
                      <m:oMath xmlns:m="http://schemas.openxmlformats.org/officeDocument/2006/math">
                        <m:r>
                          <a:rPr lang="en-US" sz="2400" i="1">
                            <a:latin typeface="Cambria Math" charset="0"/>
                            <a:ea typeface="Arial" charset="0"/>
                            <a:cs typeface="Arial" charset="0"/>
                          </a:rPr>
                          <m:t>7.1×</m:t>
                        </m:r>
                      </m:oMath>
                    </a14:m>
                    <a:r>
                      <a:rPr lang="en-US" sz="2400" dirty="0">
                        <a:ea typeface="Arial" charset="0"/>
                        <a:cs typeface="Arial" charset="0"/>
                      </a:rPr>
                      <a:t> overcoupled</a:t>
                    </a:r>
                  </a:p>
                </p:txBody>
              </p:sp>
            </mc:Choice>
            <mc:Fallback xmlns=""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9933BDBB-05B1-40EB-BF2D-68FE8957753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23413" y="3021627"/>
                    <a:ext cx="4024316" cy="461665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2424" t="-10667" b="-30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8B803FCC-AC9B-6D17-9EE2-41467CD0B5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5230" t="18970" r="31133" b="73894"/>
            <a:stretch/>
          </p:blipFill>
          <p:spPr>
            <a:xfrm>
              <a:off x="6062262" y="1785630"/>
              <a:ext cx="511347" cy="75246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485239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6588AB-6C32-459B-A267-15A83F6B7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Bandwidth Enhancement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8EEA15-81E5-43A9-9B52-DE4432D50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14090D-D8F4-4471-8241-90151DED7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  <a:endParaRPr lang="en-US" dirty="0"/>
          </a:p>
        </p:txBody>
      </p:sp>
      <p:pic>
        <p:nvPicPr>
          <p:cNvPr id="7" name="Picture 6" descr="A picture containing diagram&#10;&#10;Description automatically generated">
            <a:extLst>
              <a:ext uri="{FF2B5EF4-FFF2-40B4-BE49-F238E27FC236}">
                <a16:creationId xmlns:a16="http://schemas.microsoft.com/office/drawing/2014/main" id="{4400E453-F0F4-4271-B2DB-AC1F0844B5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95"/>
          <a:stretch/>
        </p:blipFill>
        <p:spPr>
          <a:xfrm>
            <a:off x="838199" y="2266778"/>
            <a:ext cx="10710664" cy="4177362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E5E7E8E1-553C-D028-7B63-90401ED46A77}"/>
              </a:ext>
            </a:extLst>
          </p:cNvPr>
          <p:cNvGrpSpPr/>
          <p:nvPr/>
        </p:nvGrpSpPr>
        <p:grpSpPr>
          <a:xfrm>
            <a:off x="2287231" y="1167486"/>
            <a:ext cx="8099601" cy="1268191"/>
            <a:chOff x="1640845" y="1334717"/>
            <a:chExt cx="8099601" cy="1268191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ED5D38E-2623-1395-25D4-0EDEA0EE270D}"/>
                </a:ext>
              </a:extLst>
            </p:cNvPr>
            <p:cNvGrpSpPr/>
            <p:nvPr/>
          </p:nvGrpSpPr>
          <p:grpSpPr>
            <a:xfrm>
              <a:off x="1640845" y="1334717"/>
              <a:ext cx="8099601" cy="1268191"/>
              <a:chOff x="-3151872" y="3021627"/>
              <a:chExt cx="8099601" cy="1268191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3D00BB9B-9079-A7AC-0AD7-A73277BD99D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65230" t="10466" r="31133" b="82398"/>
              <a:stretch/>
            </p:blipFill>
            <p:spPr>
              <a:xfrm>
                <a:off x="-2547456" y="3441008"/>
                <a:ext cx="511347" cy="752465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" name="TextBox 7">
                    <a:extLst>
                      <a:ext uri="{FF2B5EF4-FFF2-40B4-BE49-F238E27FC236}">
                        <a16:creationId xmlns:a16="http://schemas.microsoft.com/office/drawing/2014/main" id="{86DB9A6D-00AC-B470-0C76-1BC191CF70F0}"/>
                      </a:ext>
                    </a:extLst>
                  </p:cNvPr>
                  <p:cNvSpPr txBox="1"/>
                  <p:nvPr/>
                </p:nvSpPr>
                <p:spPr>
                  <a:xfrm>
                    <a:off x="-3151872" y="3027400"/>
                    <a:ext cx="4023313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dirty="0">
                        <a:ea typeface="Arial" charset="0"/>
                        <a:cs typeface="Arial" charset="0"/>
                      </a:rPr>
                      <a:t>SQ off, </a:t>
                    </a:r>
                    <a14:m>
                      <m:oMath xmlns:m="http://schemas.openxmlformats.org/officeDocument/2006/math">
                        <m:r>
                          <a:rPr lang="en-US" sz="2400" i="1">
                            <a:latin typeface="Cambria Math" charset="0"/>
                            <a:ea typeface="Arial" charset="0"/>
                            <a:cs typeface="Arial" charset="0"/>
                          </a:rPr>
                          <m:t>2.0×</m:t>
                        </m:r>
                      </m:oMath>
                    </a14:m>
                    <a:r>
                      <a:rPr lang="en-US" sz="2400" dirty="0">
                        <a:ea typeface="Arial" charset="0"/>
                        <a:cs typeface="Arial" charset="0"/>
                      </a:rPr>
                      <a:t> overcoupled</a:t>
                    </a:r>
                  </a:p>
                </p:txBody>
              </p:sp>
            </mc:Choice>
            <mc:Fallback xmlns="">
              <p:sp>
                <p:nvSpPr>
                  <p:cNvPr id="8" name="TextBox 7">
                    <a:extLst>
                      <a:ext uri="{FF2B5EF4-FFF2-40B4-BE49-F238E27FC236}">
                        <a16:creationId xmlns:a16="http://schemas.microsoft.com/office/drawing/2014/main" id="{86DB9A6D-00AC-B470-0C76-1BC191CF70F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-3151872" y="3027400"/>
                    <a:ext cx="4023313" cy="461665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2273" t="-10526" b="-2894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31633A7-8898-D038-2C08-6500E14DA4B0}"/>
                  </a:ext>
                </a:extLst>
              </p:cNvPr>
              <p:cNvSpPr txBox="1"/>
              <p:nvPr/>
            </p:nvSpPr>
            <p:spPr>
              <a:xfrm>
                <a:off x="1850321" y="3398638"/>
                <a:ext cx="179408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ea typeface="Arial" charset="0"/>
                    <a:cs typeface="Arial" charset="0"/>
                  </a:rPr>
                  <a:t>cavity noise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F189630-2AB6-C038-F849-8DA3C348E784}"/>
                  </a:ext>
                </a:extLst>
              </p:cNvPr>
              <p:cNvSpPr txBox="1"/>
              <p:nvPr/>
            </p:nvSpPr>
            <p:spPr>
              <a:xfrm>
                <a:off x="-1882410" y="3369574"/>
                <a:ext cx="179408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ea typeface="Arial" charset="0"/>
                    <a:cs typeface="Arial" charset="0"/>
                  </a:rPr>
                  <a:t>cavity noise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371DCD0-F4C8-5EE9-73EB-ACD55DAEF5FE}"/>
                  </a:ext>
                </a:extLst>
              </p:cNvPr>
              <p:cNvSpPr txBox="1"/>
              <p:nvPr/>
            </p:nvSpPr>
            <p:spPr>
              <a:xfrm>
                <a:off x="-1880746" y="3819598"/>
                <a:ext cx="218842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ea typeface="Arial" charset="0"/>
                    <a:cs typeface="Arial" charset="0"/>
                  </a:rPr>
                  <a:t>reflected noise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64DA0A6-F140-4D1E-0D22-D4F637FAB6D1}"/>
                  </a:ext>
                </a:extLst>
              </p:cNvPr>
              <p:cNvSpPr txBox="1"/>
              <p:nvPr/>
            </p:nvSpPr>
            <p:spPr>
              <a:xfrm>
                <a:off x="1850321" y="3828153"/>
                <a:ext cx="218842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ea typeface="Arial" charset="0"/>
                    <a:cs typeface="Arial" charset="0"/>
                  </a:rPr>
                  <a:t>reflected noise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9933BDBB-05B1-40EB-BF2D-68FE8957753C}"/>
                      </a:ext>
                    </a:extLst>
                  </p:cNvPr>
                  <p:cNvSpPr txBox="1"/>
                  <p:nvPr/>
                </p:nvSpPr>
                <p:spPr>
                  <a:xfrm>
                    <a:off x="923413" y="3021627"/>
                    <a:ext cx="4024316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dirty="0">
                        <a:ea typeface="Arial" charset="0"/>
                        <a:cs typeface="Arial" charset="0"/>
                      </a:rPr>
                      <a:t>SQ on, </a:t>
                    </a:r>
                    <a14:m>
                      <m:oMath xmlns:m="http://schemas.openxmlformats.org/officeDocument/2006/math">
                        <m:r>
                          <a:rPr lang="en-US" sz="2400" i="1">
                            <a:latin typeface="Cambria Math" charset="0"/>
                            <a:ea typeface="Arial" charset="0"/>
                            <a:cs typeface="Arial" charset="0"/>
                          </a:rPr>
                          <m:t>7.1×</m:t>
                        </m:r>
                      </m:oMath>
                    </a14:m>
                    <a:r>
                      <a:rPr lang="en-US" sz="2400" dirty="0">
                        <a:ea typeface="Arial" charset="0"/>
                        <a:cs typeface="Arial" charset="0"/>
                      </a:rPr>
                      <a:t> overcoupled</a:t>
                    </a:r>
                  </a:p>
                </p:txBody>
              </p:sp>
            </mc:Choice>
            <mc:Fallback xmlns=""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9933BDBB-05B1-40EB-BF2D-68FE8957753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23413" y="3021627"/>
                    <a:ext cx="4024316" cy="461665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2424" t="-10667" b="-30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8B803FCC-AC9B-6D17-9EE2-41467CD0B5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5230" t="18970" r="31133" b="73894"/>
            <a:stretch/>
          </p:blipFill>
          <p:spPr>
            <a:xfrm>
              <a:off x="6062262" y="1785630"/>
              <a:ext cx="511347" cy="752465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CF02284-F629-3D96-A197-D0D1CD1989F4}"/>
                  </a:ext>
                </a:extLst>
              </p:cNvPr>
              <p:cNvSpPr txBox="1"/>
              <p:nvPr/>
            </p:nvSpPr>
            <p:spPr>
              <a:xfrm>
                <a:off x="7813382" y="2960723"/>
                <a:ext cx="3868222" cy="1410835"/>
              </a:xfrm>
              <a:prstGeom prst="rect">
                <a:avLst/>
              </a:prstGeom>
              <a:solidFill>
                <a:schemeClr val="bg1"/>
              </a:solidFill>
              <a:ln w="50800" cap="rnd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3000" dirty="0"/>
                  <a:t>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30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30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3000" b="0" i="1" smtClean="0">
                                <a:latin typeface="Cambria Math" panose="02040503050406030204" pitchFamily="18" charset="0"/>
                              </a:rPr>
                              <m:t>𝑜𝑛</m:t>
                            </m:r>
                          </m:sub>
                          <m:sup>
                            <m:r>
                              <a:rPr lang="en-US" sz="3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sz="30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30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3000" b="0" i="1" smtClean="0">
                                <a:latin typeface="Cambria Math" panose="02040503050406030204" pitchFamily="18" charset="0"/>
                              </a:rPr>
                              <m:t>𝑜𝑓𝑓</m:t>
                            </m:r>
                          </m:sub>
                          <m:sup>
                            <m:r>
                              <a:rPr lang="en-US" sz="3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sz="3000" b="0" i="1" smtClean="0">
                        <a:latin typeface="Cambria Math" panose="02040503050406030204" pitchFamily="18" charset="0"/>
                      </a:rPr>
                      <m:t>=4.0</m:t>
                    </m:r>
                    <m:r>
                      <a:rPr lang="en-US" sz="3000" b="0" i="1" smtClean="0">
                        <a:latin typeface="Cambria Math" panose="02040503050406030204" pitchFamily="18" charset="0"/>
                      </a:rPr>
                      <m:t>𝑑𝐵</m:t>
                    </m:r>
                  </m:oMath>
                </a14:m>
                <a:endParaRPr lang="en-US" sz="3000" dirty="0"/>
              </a:p>
              <a:p>
                <a:r>
                  <a:rPr lang="en-US" sz="3000" dirty="0">
                    <a:latin typeface="Arial" panose="020B0604020202020204" pitchFamily="34" charset="0"/>
                    <a:cs typeface="Arial" panose="020B0604020202020204" pitchFamily="34" charset="0"/>
                  </a:rPr>
                  <a:t>~2x Speed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CF02284-F629-3D96-A197-D0D1CD1989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3382" y="2960723"/>
                <a:ext cx="3868222" cy="1410835"/>
              </a:xfrm>
              <a:prstGeom prst="rect">
                <a:avLst/>
              </a:prstGeom>
              <a:blipFill>
                <a:blip r:embed="rId6"/>
                <a:stretch>
                  <a:fillRect l="-3115" b="-10460"/>
                </a:stretch>
              </a:blipFill>
              <a:ln w="50800" cap="rnd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259ABD64-537B-8B4C-D2A4-491D76B939F9}"/>
              </a:ext>
            </a:extLst>
          </p:cNvPr>
          <p:cNvSpPr txBox="1"/>
          <p:nvPr/>
        </p:nvSpPr>
        <p:spPr>
          <a:xfrm>
            <a:off x="7804915" y="4371558"/>
            <a:ext cx="3868222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M. Malnou et al.,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Phys.Rev.X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9 (2019)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K.M. Backes et al Nature 590 (2021)</a:t>
            </a: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EAFC19C4-664D-90A8-D80F-36882A226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5458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1CEBD6-23F0-1AAB-AB63-8AF2685D10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>
            <a:extLst>
              <a:ext uri="{FF2B5EF4-FFF2-40B4-BE49-F238E27FC236}">
                <a16:creationId xmlns:a16="http://schemas.microsoft.com/office/drawing/2014/main" id="{70ACF3D9-FEFF-4B15-59EE-5205DB398935}"/>
              </a:ext>
            </a:extLst>
          </p:cNvPr>
          <p:cNvGrpSpPr/>
          <p:nvPr/>
        </p:nvGrpSpPr>
        <p:grpSpPr>
          <a:xfrm>
            <a:off x="0" y="25192"/>
            <a:ext cx="12192000" cy="1402922"/>
            <a:chOff x="0" y="1049825"/>
            <a:chExt cx="12192000" cy="1402922"/>
          </a:xfrm>
        </p:grpSpPr>
        <p:graphicFrame>
          <p:nvGraphicFramePr>
            <p:cNvPr id="5" name="Diagram 4">
              <a:extLst>
                <a:ext uri="{FF2B5EF4-FFF2-40B4-BE49-F238E27FC236}">
                  <a16:creationId xmlns:a16="http://schemas.microsoft.com/office/drawing/2014/main" id="{D2F51D83-ED22-87A7-32C5-6B02411E6DE9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895147898"/>
                </p:ext>
              </p:extLst>
            </p:nvPr>
          </p:nvGraphicFramePr>
          <p:xfrm>
            <a:off x="0" y="1653676"/>
            <a:ext cx="12192000" cy="799071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2335ABE2-9383-F0D0-67B4-53D6D22DA110}"/>
                </a:ext>
              </a:extLst>
            </p:cNvPr>
            <p:cNvSpPr txBox="1"/>
            <p:nvPr/>
          </p:nvSpPr>
          <p:spPr>
            <a:xfrm>
              <a:off x="3460656" y="1082032"/>
              <a:ext cx="263938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u="sng" dirty="0"/>
                <a:t>Phase I (Single JPA)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8B90F7CE-9238-98B8-DB61-AE3E6F3FAB12}"/>
                </a:ext>
              </a:extLst>
            </p:cNvPr>
            <p:cNvSpPr txBox="1"/>
            <p:nvPr/>
          </p:nvSpPr>
          <p:spPr>
            <a:xfrm>
              <a:off x="6587558" y="1049825"/>
              <a:ext cx="46370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u="sng" dirty="0"/>
                <a:t>Phase II (SSR)</a:t>
              </a:r>
            </a:p>
          </p:txBody>
        </p:sp>
      </p:grp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37A9AC-08A7-0420-FDB0-54A36D54A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0C9C29-5B37-EF89-651D-C178930B4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D6CA13-3B07-258C-438B-934C6A4ED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13</a:t>
            </a:fld>
            <a:endParaRPr lang="en-US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E00B2E83-6E00-A4E0-B028-01C6F7007386}"/>
              </a:ext>
            </a:extLst>
          </p:cNvPr>
          <p:cNvCxnSpPr>
            <a:cxnSpLocks/>
          </p:cNvCxnSpPr>
          <p:nvPr/>
        </p:nvCxnSpPr>
        <p:spPr>
          <a:xfrm flipV="1">
            <a:off x="3452188" y="-46318"/>
            <a:ext cx="0" cy="6385734"/>
          </a:xfrm>
          <a:prstGeom prst="line">
            <a:avLst/>
          </a:prstGeom>
          <a:ln w="762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5A50F664-0F8C-1566-DF50-31966654A4EF}"/>
              </a:ext>
            </a:extLst>
          </p:cNvPr>
          <p:cNvCxnSpPr>
            <a:cxnSpLocks/>
          </p:cNvCxnSpPr>
          <p:nvPr/>
        </p:nvCxnSpPr>
        <p:spPr>
          <a:xfrm flipV="1">
            <a:off x="6071088" y="25192"/>
            <a:ext cx="0" cy="6259388"/>
          </a:xfrm>
          <a:prstGeom prst="line">
            <a:avLst/>
          </a:prstGeom>
          <a:ln w="762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A288AC0B-7353-0D32-0C3F-960A9157C216}"/>
              </a:ext>
            </a:extLst>
          </p:cNvPr>
          <p:cNvCxnSpPr>
            <a:cxnSpLocks/>
          </p:cNvCxnSpPr>
          <p:nvPr/>
        </p:nvCxnSpPr>
        <p:spPr>
          <a:xfrm flipV="1">
            <a:off x="11224589" y="-156777"/>
            <a:ext cx="0" cy="6385734"/>
          </a:xfrm>
          <a:prstGeom prst="line">
            <a:avLst/>
          </a:prstGeom>
          <a:ln w="762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E01F8098-FCF5-4419-89E5-E4E1ADE753D5}"/>
              </a:ext>
            </a:extLst>
          </p:cNvPr>
          <p:cNvSpPr txBox="1"/>
          <p:nvPr/>
        </p:nvSpPr>
        <p:spPr>
          <a:xfrm>
            <a:off x="-1" y="112388"/>
            <a:ext cx="34775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/>
              <a:t>Design/Construction</a:t>
            </a:r>
          </a:p>
        </p:txBody>
      </p:sp>
      <p:pic>
        <p:nvPicPr>
          <p:cNvPr id="64" name="Picture 63" descr="A close-up of a copper cylinder&#10;&#10;AI-generated content may be incorrect.">
            <a:extLst>
              <a:ext uri="{FF2B5EF4-FFF2-40B4-BE49-F238E27FC236}">
                <a16:creationId xmlns:a16="http://schemas.microsoft.com/office/drawing/2014/main" id="{422377C7-CC67-1A47-80BD-6C2C11755DF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146" y="4666586"/>
            <a:ext cx="1699313" cy="1562371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C4689C40-C4B3-AAB9-9118-7AFECE68F1B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34" t="31398" r="22681" b="27312"/>
          <a:stretch/>
        </p:blipFill>
        <p:spPr>
          <a:xfrm>
            <a:off x="163008" y="4689037"/>
            <a:ext cx="1350382" cy="1562370"/>
          </a:xfrm>
          <a:prstGeom prst="rect">
            <a:avLst/>
          </a:prstGeom>
        </p:spPr>
      </p:pic>
      <p:pic>
        <p:nvPicPr>
          <p:cNvPr id="72" name="Picture 71" descr="A rocket in a building&#10;&#10;Description automatically generated with low confidence">
            <a:extLst>
              <a:ext uri="{FF2B5EF4-FFF2-40B4-BE49-F238E27FC236}">
                <a16:creationId xmlns:a16="http://schemas.microsoft.com/office/drawing/2014/main" id="{2502078E-F171-F48F-8C08-F5438615E501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75"/>
          <a:stretch/>
        </p:blipFill>
        <p:spPr>
          <a:xfrm>
            <a:off x="838199" y="1483104"/>
            <a:ext cx="1916855" cy="2913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6140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CAA9D9-228D-D67B-8AC3-9DE0379EAE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93">
            <a:extLst>
              <a:ext uri="{FF2B5EF4-FFF2-40B4-BE49-F238E27FC236}">
                <a16:creationId xmlns:a16="http://schemas.microsoft.com/office/drawing/2014/main" id="{EF947F9D-A1CD-45FD-4962-F61AE2F0B84B}"/>
              </a:ext>
            </a:extLst>
          </p:cNvPr>
          <p:cNvGrpSpPr/>
          <p:nvPr/>
        </p:nvGrpSpPr>
        <p:grpSpPr>
          <a:xfrm>
            <a:off x="3668635" y="3949865"/>
            <a:ext cx="2153905" cy="1767097"/>
            <a:chOff x="3532600" y="4249625"/>
            <a:chExt cx="2509534" cy="2058861"/>
          </a:xfrm>
        </p:grpSpPr>
        <p:pic>
          <p:nvPicPr>
            <p:cNvPr id="92" name="Picture 91">
              <a:extLst>
                <a:ext uri="{FF2B5EF4-FFF2-40B4-BE49-F238E27FC236}">
                  <a16:creationId xmlns:a16="http://schemas.microsoft.com/office/drawing/2014/main" id="{9839EF49-89D8-8D9A-833A-FD9D777B1A2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71650" t="55632"/>
            <a:stretch/>
          </p:blipFill>
          <p:spPr>
            <a:xfrm>
              <a:off x="3532600" y="4403665"/>
              <a:ext cx="2496153" cy="1904821"/>
            </a:xfrm>
            <a:prstGeom prst="rect">
              <a:avLst/>
            </a:prstGeom>
            <a:ln>
              <a:noFill/>
            </a:ln>
          </p:spPr>
        </p:pic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CDDBA88D-A203-B816-BBE5-547A3BF06A3B}"/>
                </a:ext>
              </a:extLst>
            </p:cNvPr>
            <p:cNvSpPr/>
            <p:nvPr/>
          </p:nvSpPr>
          <p:spPr>
            <a:xfrm>
              <a:off x="3975778" y="4249625"/>
              <a:ext cx="2066356" cy="1892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073CE0AA-A9F0-5B8A-376B-44DF636DF954}"/>
              </a:ext>
            </a:extLst>
          </p:cNvPr>
          <p:cNvGrpSpPr/>
          <p:nvPr/>
        </p:nvGrpSpPr>
        <p:grpSpPr>
          <a:xfrm>
            <a:off x="0" y="25192"/>
            <a:ext cx="12192000" cy="1402922"/>
            <a:chOff x="0" y="1049825"/>
            <a:chExt cx="12192000" cy="1402922"/>
          </a:xfrm>
        </p:grpSpPr>
        <p:graphicFrame>
          <p:nvGraphicFramePr>
            <p:cNvPr id="5" name="Diagram 4">
              <a:extLst>
                <a:ext uri="{FF2B5EF4-FFF2-40B4-BE49-F238E27FC236}">
                  <a16:creationId xmlns:a16="http://schemas.microsoft.com/office/drawing/2014/main" id="{410D7FBA-A317-171F-F9B9-467F10B4F6E0}"/>
                </a:ext>
              </a:extLst>
            </p:cNvPr>
            <p:cNvGraphicFramePr/>
            <p:nvPr/>
          </p:nvGraphicFramePr>
          <p:xfrm>
            <a:off x="0" y="1653676"/>
            <a:ext cx="12192000" cy="799071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4" r:lo="rId5" r:qs="rId6" r:cs="rId7"/>
            </a:graphicData>
          </a:graphic>
        </p:graphicFrame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E465DEBA-89F2-8C69-2221-C45AD4AEE2D8}"/>
                </a:ext>
              </a:extLst>
            </p:cNvPr>
            <p:cNvSpPr txBox="1"/>
            <p:nvPr/>
          </p:nvSpPr>
          <p:spPr>
            <a:xfrm>
              <a:off x="3460656" y="1082032"/>
              <a:ext cx="263938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u="sng" dirty="0"/>
                <a:t>Phase I (Single JPA)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FA2CA4DB-C7ED-C998-985A-ADC3E2CB81D5}"/>
                </a:ext>
              </a:extLst>
            </p:cNvPr>
            <p:cNvSpPr txBox="1"/>
            <p:nvPr/>
          </p:nvSpPr>
          <p:spPr>
            <a:xfrm>
              <a:off x="6587558" y="1049825"/>
              <a:ext cx="46370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u="sng" dirty="0"/>
                <a:t>Phase II (SSR)</a:t>
              </a:r>
            </a:p>
          </p:txBody>
        </p:sp>
      </p:grp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E31AD08-3163-6D99-4550-7DDA4EEE2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B95561-EF69-867D-F546-CACE7255BE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8A97B8-522B-D8F8-DA66-FB9063CA5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14</a:t>
            </a:fld>
            <a:endParaRPr lang="en-US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D9EA9ECF-2032-3C1A-D82D-68F1E28B7E0B}"/>
              </a:ext>
            </a:extLst>
          </p:cNvPr>
          <p:cNvCxnSpPr>
            <a:cxnSpLocks/>
          </p:cNvCxnSpPr>
          <p:nvPr/>
        </p:nvCxnSpPr>
        <p:spPr>
          <a:xfrm flipV="1">
            <a:off x="3452188" y="-46318"/>
            <a:ext cx="0" cy="6385734"/>
          </a:xfrm>
          <a:prstGeom prst="line">
            <a:avLst/>
          </a:prstGeom>
          <a:ln w="762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43013BAC-DE42-5A17-0372-AE0990D37A03}"/>
              </a:ext>
            </a:extLst>
          </p:cNvPr>
          <p:cNvCxnSpPr>
            <a:cxnSpLocks/>
          </p:cNvCxnSpPr>
          <p:nvPr/>
        </p:nvCxnSpPr>
        <p:spPr>
          <a:xfrm flipV="1">
            <a:off x="6071088" y="25192"/>
            <a:ext cx="0" cy="6259388"/>
          </a:xfrm>
          <a:prstGeom prst="line">
            <a:avLst/>
          </a:prstGeom>
          <a:ln w="762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20E01A6A-A1E7-0958-0BD8-C2CEAA20834F}"/>
              </a:ext>
            </a:extLst>
          </p:cNvPr>
          <p:cNvCxnSpPr>
            <a:cxnSpLocks/>
          </p:cNvCxnSpPr>
          <p:nvPr/>
        </p:nvCxnSpPr>
        <p:spPr>
          <a:xfrm flipV="1">
            <a:off x="11224589" y="-156777"/>
            <a:ext cx="0" cy="6385734"/>
          </a:xfrm>
          <a:prstGeom prst="line">
            <a:avLst/>
          </a:prstGeom>
          <a:ln w="762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6B041E1D-EAD6-CC26-A052-529A6C43CCB2}"/>
              </a:ext>
            </a:extLst>
          </p:cNvPr>
          <p:cNvSpPr txBox="1"/>
          <p:nvPr/>
        </p:nvSpPr>
        <p:spPr>
          <a:xfrm>
            <a:off x="-1" y="112388"/>
            <a:ext cx="34775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/>
              <a:t>Design/Construction</a:t>
            </a:r>
          </a:p>
        </p:txBody>
      </p:sp>
      <p:pic>
        <p:nvPicPr>
          <p:cNvPr id="64" name="Picture 63" descr="A close-up of a copper cylinder&#10;&#10;AI-generated content may be incorrect.">
            <a:extLst>
              <a:ext uri="{FF2B5EF4-FFF2-40B4-BE49-F238E27FC236}">
                <a16:creationId xmlns:a16="http://schemas.microsoft.com/office/drawing/2014/main" id="{BE69F937-5D23-2AE7-F07A-6627CB3A5C6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146" y="4666586"/>
            <a:ext cx="1699313" cy="1562371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882FAE85-1F1B-0BCE-BF05-00FD022B3189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34" t="31398" r="22681" b="27312"/>
          <a:stretch/>
        </p:blipFill>
        <p:spPr>
          <a:xfrm>
            <a:off x="163008" y="4689037"/>
            <a:ext cx="1350382" cy="1562370"/>
          </a:xfrm>
          <a:prstGeom prst="rect">
            <a:avLst/>
          </a:prstGeom>
        </p:spPr>
      </p:pic>
      <p:pic>
        <p:nvPicPr>
          <p:cNvPr id="72" name="Picture 71" descr="A rocket in a building&#10;&#10;Description automatically generated with low confidence">
            <a:extLst>
              <a:ext uri="{FF2B5EF4-FFF2-40B4-BE49-F238E27FC236}">
                <a16:creationId xmlns:a16="http://schemas.microsoft.com/office/drawing/2014/main" id="{7BA4A00F-38BF-786C-FA32-B1FCAA804902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75"/>
          <a:stretch/>
        </p:blipFill>
        <p:spPr>
          <a:xfrm>
            <a:off x="838199" y="1483104"/>
            <a:ext cx="1916855" cy="2913435"/>
          </a:xfrm>
          <a:prstGeom prst="rect">
            <a:avLst/>
          </a:prstGeom>
        </p:spPr>
      </p:pic>
      <p:grpSp>
        <p:nvGrpSpPr>
          <p:cNvPr id="73" name="Group 72">
            <a:extLst>
              <a:ext uri="{FF2B5EF4-FFF2-40B4-BE49-F238E27FC236}">
                <a16:creationId xmlns:a16="http://schemas.microsoft.com/office/drawing/2014/main" id="{9026303B-ABC1-7FCF-116A-2209418C30B0}"/>
              </a:ext>
            </a:extLst>
          </p:cNvPr>
          <p:cNvGrpSpPr/>
          <p:nvPr/>
        </p:nvGrpSpPr>
        <p:grpSpPr>
          <a:xfrm>
            <a:off x="3608699" y="1332342"/>
            <a:ext cx="8551839" cy="2554464"/>
            <a:chOff x="1200646" y="2015366"/>
            <a:chExt cx="9068033" cy="2708653"/>
          </a:xfrm>
        </p:grpSpPr>
        <p:pic>
          <p:nvPicPr>
            <p:cNvPr id="74" name="Picture 73">
              <a:extLst>
                <a:ext uri="{FF2B5EF4-FFF2-40B4-BE49-F238E27FC236}">
                  <a16:creationId xmlns:a16="http://schemas.microsoft.com/office/drawing/2014/main" id="{9E8CC630-3F41-78AF-7DBB-7DF57B23E1B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b="43711"/>
            <a:stretch/>
          </p:blipFill>
          <p:spPr>
            <a:xfrm>
              <a:off x="1200646" y="2015366"/>
              <a:ext cx="9068033" cy="2488901"/>
            </a:xfrm>
            <a:prstGeom prst="rect">
              <a:avLst/>
            </a:prstGeom>
          </p:spPr>
        </p:pic>
        <p:pic>
          <p:nvPicPr>
            <p:cNvPr id="75" name="Picture 74">
              <a:extLst>
                <a:ext uri="{FF2B5EF4-FFF2-40B4-BE49-F238E27FC236}">
                  <a16:creationId xmlns:a16="http://schemas.microsoft.com/office/drawing/2014/main" id="{6E0553F1-1F8E-AC26-4EFE-D07F1697BC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32587" t="94227" r="54418" b="1824"/>
            <a:stretch/>
          </p:blipFill>
          <p:spPr>
            <a:xfrm>
              <a:off x="5264947" y="4517426"/>
              <a:ext cx="1457329" cy="206593"/>
            </a:xfrm>
            <a:prstGeom prst="rect">
              <a:avLst/>
            </a:prstGeom>
          </p:spPr>
        </p:pic>
      </p:grp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3024D192-993B-9C5A-D281-8EEB8BB353AF}"/>
              </a:ext>
            </a:extLst>
          </p:cNvPr>
          <p:cNvCxnSpPr>
            <a:cxnSpLocks/>
            <a:endCxn id="93" idx="2"/>
          </p:cNvCxnSpPr>
          <p:nvPr/>
        </p:nvCxnSpPr>
        <p:spPr>
          <a:xfrm flipH="1">
            <a:off x="4935775" y="2631772"/>
            <a:ext cx="2836626" cy="1480523"/>
          </a:xfrm>
          <a:prstGeom prst="straightConnector1">
            <a:avLst/>
          </a:prstGeom>
          <a:ln w="25400">
            <a:solidFill>
              <a:srgbClr val="FF5B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Box 112">
            <a:extLst>
              <a:ext uri="{FF2B5EF4-FFF2-40B4-BE49-F238E27FC236}">
                <a16:creationId xmlns:a16="http://schemas.microsoft.com/office/drawing/2014/main" id="{229771CB-2DB1-6A82-A24E-E78EFD1BE1E4}"/>
              </a:ext>
            </a:extLst>
          </p:cNvPr>
          <p:cNvSpPr txBox="1"/>
          <p:nvPr/>
        </p:nvSpPr>
        <p:spPr>
          <a:xfrm>
            <a:off x="3568687" y="5780659"/>
            <a:ext cx="1536510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PRL 118 (2017)</a:t>
            </a:r>
          </a:p>
          <a:p>
            <a:r>
              <a:rPr lang="en-US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PRD </a:t>
            </a: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97 (2018)</a:t>
            </a:r>
          </a:p>
        </p:txBody>
      </p:sp>
    </p:spTree>
    <p:extLst>
      <p:ext uri="{BB962C8B-B14F-4D97-AF65-F5344CB8AC3E}">
        <p14:creationId xmlns:p14="http://schemas.microsoft.com/office/powerpoint/2010/main" val="6014093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D70E59-D206-B108-908B-827D297160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Picture 96">
            <a:extLst>
              <a:ext uri="{FF2B5EF4-FFF2-40B4-BE49-F238E27FC236}">
                <a16:creationId xmlns:a16="http://schemas.microsoft.com/office/drawing/2014/main" id="{67AD77E0-C4A9-C3A3-FAE2-5AEA0AE1725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56179" r="27696"/>
          <a:stretch/>
        </p:blipFill>
        <p:spPr>
          <a:xfrm>
            <a:off x="5944968" y="4119567"/>
            <a:ext cx="5312727" cy="1570036"/>
          </a:xfrm>
          <a:prstGeom prst="rect">
            <a:avLst/>
          </a:prstGeom>
        </p:spPr>
      </p:pic>
      <p:grpSp>
        <p:nvGrpSpPr>
          <p:cNvPr id="94" name="Group 93">
            <a:extLst>
              <a:ext uri="{FF2B5EF4-FFF2-40B4-BE49-F238E27FC236}">
                <a16:creationId xmlns:a16="http://schemas.microsoft.com/office/drawing/2014/main" id="{BB08AAD9-CCDB-26C4-53AC-EDD446772AF4}"/>
              </a:ext>
            </a:extLst>
          </p:cNvPr>
          <p:cNvGrpSpPr/>
          <p:nvPr/>
        </p:nvGrpSpPr>
        <p:grpSpPr>
          <a:xfrm>
            <a:off x="3668635" y="3949865"/>
            <a:ext cx="2153905" cy="1767097"/>
            <a:chOff x="3532600" y="4249625"/>
            <a:chExt cx="2509534" cy="2058861"/>
          </a:xfrm>
        </p:grpSpPr>
        <p:pic>
          <p:nvPicPr>
            <p:cNvPr id="92" name="Picture 91">
              <a:extLst>
                <a:ext uri="{FF2B5EF4-FFF2-40B4-BE49-F238E27FC236}">
                  <a16:creationId xmlns:a16="http://schemas.microsoft.com/office/drawing/2014/main" id="{8EE08553-A304-7CA0-1D33-96BF939FB29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71650" t="55632"/>
            <a:stretch/>
          </p:blipFill>
          <p:spPr>
            <a:xfrm>
              <a:off x="3532600" y="4403665"/>
              <a:ext cx="2496153" cy="1904821"/>
            </a:xfrm>
            <a:prstGeom prst="rect">
              <a:avLst/>
            </a:prstGeom>
            <a:ln>
              <a:noFill/>
            </a:ln>
          </p:spPr>
        </p:pic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45F6362D-C593-7DBE-AFD4-E3F122293304}"/>
                </a:ext>
              </a:extLst>
            </p:cNvPr>
            <p:cNvSpPr/>
            <p:nvPr/>
          </p:nvSpPr>
          <p:spPr>
            <a:xfrm>
              <a:off x="3975778" y="4249625"/>
              <a:ext cx="2066356" cy="1892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C0F4254-D33E-F0C8-5C45-4FE90335C0D9}"/>
              </a:ext>
            </a:extLst>
          </p:cNvPr>
          <p:cNvGrpSpPr/>
          <p:nvPr/>
        </p:nvGrpSpPr>
        <p:grpSpPr>
          <a:xfrm>
            <a:off x="0" y="25192"/>
            <a:ext cx="12192000" cy="1402922"/>
            <a:chOff x="0" y="1049825"/>
            <a:chExt cx="12192000" cy="1402922"/>
          </a:xfrm>
        </p:grpSpPr>
        <p:graphicFrame>
          <p:nvGraphicFramePr>
            <p:cNvPr id="5" name="Diagram 4">
              <a:extLst>
                <a:ext uri="{FF2B5EF4-FFF2-40B4-BE49-F238E27FC236}">
                  <a16:creationId xmlns:a16="http://schemas.microsoft.com/office/drawing/2014/main" id="{CF1BA7D7-E030-0381-3153-2278379772E7}"/>
                </a:ext>
              </a:extLst>
            </p:cNvPr>
            <p:cNvGraphicFramePr/>
            <p:nvPr/>
          </p:nvGraphicFramePr>
          <p:xfrm>
            <a:off x="0" y="1653676"/>
            <a:ext cx="12192000" cy="799071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4" r:lo="rId5" r:qs="rId6" r:cs="rId7"/>
            </a:graphicData>
          </a:graphic>
        </p:graphicFrame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E947F7D8-F777-0FD3-9013-607E7A98F442}"/>
                </a:ext>
              </a:extLst>
            </p:cNvPr>
            <p:cNvSpPr txBox="1"/>
            <p:nvPr/>
          </p:nvSpPr>
          <p:spPr>
            <a:xfrm>
              <a:off x="3460656" y="1082032"/>
              <a:ext cx="263938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u="sng" dirty="0"/>
                <a:t>Phase I (Single JPA)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D8A17282-D732-9F00-168A-660B5E90E5C4}"/>
                </a:ext>
              </a:extLst>
            </p:cNvPr>
            <p:cNvSpPr txBox="1"/>
            <p:nvPr/>
          </p:nvSpPr>
          <p:spPr>
            <a:xfrm>
              <a:off x="6587558" y="1049825"/>
              <a:ext cx="46370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u="sng" dirty="0"/>
                <a:t>Phase II (SSR)</a:t>
              </a:r>
            </a:p>
          </p:txBody>
        </p:sp>
      </p:grp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8C956F-21DD-A40C-F7B1-FCD8C6321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86B2D4-9BCF-9F48-9B27-33D3B1B14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2F3A2C-D6D7-6307-743C-5A8B6D0E3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15</a:t>
            </a:fld>
            <a:endParaRPr lang="en-US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4A58364B-77B4-AF2D-4B30-CBFA95F52AD6}"/>
              </a:ext>
            </a:extLst>
          </p:cNvPr>
          <p:cNvCxnSpPr>
            <a:cxnSpLocks/>
          </p:cNvCxnSpPr>
          <p:nvPr/>
        </p:nvCxnSpPr>
        <p:spPr>
          <a:xfrm flipV="1">
            <a:off x="3452188" y="-46318"/>
            <a:ext cx="0" cy="6385734"/>
          </a:xfrm>
          <a:prstGeom prst="line">
            <a:avLst/>
          </a:prstGeom>
          <a:ln w="762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5C377D78-C5FE-7677-CE69-A4CC8A7F0556}"/>
              </a:ext>
            </a:extLst>
          </p:cNvPr>
          <p:cNvCxnSpPr>
            <a:cxnSpLocks/>
          </p:cNvCxnSpPr>
          <p:nvPr/>
        </p:nvCxnSpPr>
        <p:spPr>
          <a:xfrm flipV="1">
            <a:off x="6071088" y="25192"/>
            <a:ext cx="0" cy="6259388"/>
          </a:xfrm>
          <a:prstGeom prst="line">
            <a:avLst/>
          </a:prstGeom>
          <a:ln w="762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D24234A2-8954-AC12-D0A4-B0B0FBC85298}"/>
              </a:ext>
            </a:extLst>
          </p:cNvPr>
          <p:cNvCxnSpPr>
            <a:cxnSpLocks/>
          </p:cNvCxnSpPr>
          <p:nvPr/>
        </p:nvCxnSpPr>
        <p:spPr>
          <a:xfrm flipV="1">
            <a:off x="11224589" y="-156777"/>
            <a:ext cx="0" cy="6385734"/>
          </a:xfrm>
          <a:prstGeom prst="line">
            <a:avLst/>
          </a:prstGeom>
          <a:ln w="762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5B1D567E-CFAF-C2E1-8412-B56F91A9CAFC}"/>
              </a:ext>
            </a:extLst>
          </p:cNvPr>
          <p:cNvSpPr txBox="1"/>
          <p:nvPr/>
        </p:nvSpPr>
        <p:spPr>
          <a:xfrm>
            <a:off x="-1" y="112388"/>
            <a:ext cx="34775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/>
              <a:t>Design/Construction</a:t>
            </a:r>
          </a:p>
        </p:txBody>
      </p:sp>
      <p:pic>
        <p:nvPicPr>
          <p:cNvPr id="64" name="Picture 63" descr="A close-up of a copper cylinder&#10;&#10;AI-generated content may be incorrect.">
            <a:extLst>
              <a:ext uri="{FF2B5EF4-FFF2-40B4-BE49-F238E27FC236}">
                <a16:creationId xmlns:a16="http://schemas.microsoft.com/office/drawing/2014/main" id="{8CCB5B6F-5785-3969-FBC7-81F08AC691A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146" y="4666586"/>
            <a:ext cx="1699313" cy="1562371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A6693019-AD46-DE3C-E05F-35425049FB76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34" t="31398" r="22681" b="27312"/>
          <a:stretch/>
        </p:blipFill>
        <p:spPr>
          <a:xfrm>
            <a:off x="163008" y="4689037"/>
            <a:ext cx="1350382" cy="1562370"/>
          </a:xfrm>
          <a:prstGeom prst="rect">
            <a:avLst/>
          </a:prstGeom>
        </p:spPr>
      </p:pic>
      <p:pic>
        <p:nvPicPr>
          <p:cNvPr id="72" name="Picture 71" descr="A rocket in a building&#10;&#10;Description automatically generated with low confidence">
            <a:extLst>
              <a:ext uri="{FF2B5EF4-FFF2-40B4-BE49-F238E27FC236}">
                <a16:creationId xmlns:a16="http://schemas.microsoft.com/office/drawing/2014/main" id="{82DD29DC-56C8-95A8-45B8-7E86CE98F188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75"/>
          <a:stretch/>
        </p:blipFill>
        <p:spPr>
          <a:xfrm>
            <a:off x="838199" y="1483104"/>
            <a:ext cx="1916855" cy="2913435"/>
          </a:xfrm>
          <a:prstGeom prst="rect">
            <a:avLst/>
          </a:prstGeom>
        </p:spPr>
      </p:pic>
      <p:grpSp>
        <p:nvGrpSpPr>
          <p:cNvPr id="73" name="Group 72">
            <a:extLst>
              <a:ext uri="{FF2B5EF4-FFF2-40B4-BE49-F238E27FC236}">
                <a16:creationId xmlns:a16="http://schemas.microsoft.com/office/drawing/2014/main" id="{727B4E2E-208A-71E8-6F42-F7720BD22F02}"/>
              </a:ext>
            </a:extLst>
          </p:cNvPr>
          <p:cNvGrpSpPr/>
          <p:nvPr/>
        </p:nvGrpSpPr>
        <p:grpSpPr>
          <a:xfrm>
            <a:off x="3608699" y="1332342"/>
            <a:ext cx="8551839" cy="2554464"/>
            <a:chOff x="1200646" y="2015366"/>
            <a:chExt cx="9068033" cy="2708653"/>
          </a:xfrm>
        </p:grpSpPr>
        <p:pic>
          <p:nvPicPr>
            <p:cNvPr id="74" name="Picture 73">
              <a:extLst>
                <a:ext uri="{FF2B5EF4-FFF2-40B4-BE49-F238E27FC236}">
                  <a16:creationId xmlns:a16="http://schemas.microsoft.com/office/drawing/2014/main" id="{F08A522D-210F-6AF1-F553-7BC190F005F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b="43711"/>
            <a:stretch/>
          </p:blipFill>
          <p:spPr>
            <a:xfrm>
              <a:off x="1200646" y="2015366"/>
              <a:ext cx="9068033" cy="2488901"/>
            </a:xfrm>
            <a:prstGeom prst="rect">
              <a:avLst/>
            </a:prstGeom>
          </p:spPr>
        </p:pic>
        <p:pic>
          <p:nvPicPr>
            <p:cNvPr id="75" name="Picture 74">
              <a:extLst>
                <a:ext uri="{FF2B5EF4-FFF2-40B4-BE49-F238E27FC236}">
                  <a16:creationId xmlns:a16="http://schemas.microsoft.com/office/drawing/2014/main" id="{EDB351C2-FB1C-9FC2-2F36-4B17A0F72EB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32587" t="94227" r="54418" b="1824"/>
            <a:stretch/>
          </p:blipFill>
          <p:spPr>
            <a:xfrm>
              <a:off x="5264947" y="4517426"/>
              <a:ext cx="1457329" cy="206593"/>
            </a:xfrm>
            <a:prstGeom prst="rect">
              <a:avLst/>
            </a:prstGeom>
          </p:spPr>
        </p:pic>
      </p:grp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F8CBF375-AC69-BAFA-7969-D8F3516E2E7F}"/>
              </a:ext>
            </a:extLst>
          </p:cNvPr>
          <p:cNvCxnSpPr>
            <a:cxnSpLocks/>
            <a:endCxn id="93" idx="2"/>
          </p:cNvCxnSpPr>
          <p:nvPr/>
        </p:nvCxnSpPr>
        <p:spPr>
          <a:xfrm flipH="1">
            <a:off x="4935775" y="2631772"/>
            <a:ext cx="2836626" cy="1480523"/>
          </a:xfrm>
          <a:prstGeom prst="straightConnector1">
            <a:avLst/>
          </a:prstGeom>
          <a:ln w="25400">
            <a:solidFill>
              <a:srgbClr val="FF5B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5813A09C-5919-9558-EFCB-798F37AAF54E}"/>
              </a:ext>
            </a:extLst>
          </p:cNvPr>
          <p:cNvCxnSpPr>
            <a:cxnSpLocks/>
          </p:cNvCxnSpPr>
          <p:nvPr/>
        </p:nvCxnSpPr>
        <p:spPr>
          <a:xfrm>
            <a:off x="7154333" y="2631772"/>
            <a:ext cx="2694857" cy="1570036"/>
          </a:xfrm>
          <a:prstGeom prst="straightConnector1">
            <a:avLst/>
          </a:prstGeom>
          <a:ln w="25400">
            <a:solidFill>
              <a:srgbClr val="BC13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625EB650-5E7B-BBAD-AA2E-162C705DAA43}"/>
              </a:ext>
            </a:extLst>
          </p:cNvPr>
          <p:cNvCxnSpPr>
            <a:cxnSpLocks/>
          </p:cNvCxnSpPr>
          <p:nvPr/>
        </p:nvCxnSpPr>
        <p:spPr>
          <a:xfrm>
            <a:off x="6863976" y="2631772"/>
            <a:ext cx="40401" cy="1595275"/>
          </a:xfrm>
          <a:prstGeom prst="straightConnector1">
            <a:avLst/>
          </a:prstGeom>
          <a:ln w="25400">
            <a:solidFill>
              <a:srgbClr val="0165F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7D41D75E-8092-613E-FCDF-A0D951AF2128}"/>
              </a:ext>
            </a:extLst>
          </p:cNvPr>
          <p:cNvCxnSpPr>
            <a:cxnSpLocks/>
          </p:cNvCxnSpPr>
          <p:nvPr/>
        </p:nvCxnSpPr>
        <p:spPr>
          <a:xfrm>
            <a:off x="7056777" y="2631772"/>
            <a:ext cx="2307356" cy="1570036"/>
          </a:xfrm>
          <a:prstGeom prst="straightConnector1">
            <a:avLst/>
          </a:prstGeom>
          <a:ln w="25400">
            <a:solidFill>
              <a:srgbClr val="0165F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B13EF573-A1F4-72E7-F0B1-62C9A92B76F0}"/>
              </a:ext>
            </a:extLst>
          </p:cNvPr>
          <p:cNvCxnSpPr>
            <a:cxnSpLocks/>
          </p:cNvCxnSpPr>
          <p:nvPr/>
        </p:nvCxnSpPr>
        <p:spPr>
          <a:xfrm>
            <a:off x="6935136" y="2631772"/>
            <a:ext cx="1097300" cy="1697429"/>
          </a:xfrm>
          <a:prstGeom prst="straightConnector1">
            <a:avLst/>
          </a:prstGeom>
          <a:ln w="25400">
            <a:solidFill>
              <a:srgbClr val="BC13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>
            <a:extLst>
              <a:ext uri="{FF2B5EF4-FFF2-40B4-BE49-F238E27FC236}">
                <a16:creationId xmlns:a16="http://schemas.microsoft.com/office/drawing/2014/main" id="{D7843B9C-D1F1-5AF7-164E-F5DB6B070C70}"/>
              </a:ext>
            </a:extLst>
          </p:cNvPr>
          <p:cNvSpPr txBox="1"/>
          <p:nvPr/>
        </p:nvSpPr>
        <p:spPr>
          <a:xfrm>
            <a:off x="6316133" y="5619646"/>
            <a:ext cx="483716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4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Nature</a:t>
            </a:r>
            <a:r>
              <a:rPr lang="fr-FR" sz="1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590 (2021)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1400" b="0" i="1" kern="1200" dirty="0">
                <a:solidFill>
                  <a:schemeClr val="dk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PRD </a:t>
            </a:r>
            <a:r>
              <a:rPr lang="en-US" sz="1400" b="0" i="0" kern="1200" dirty="0">
                <a:solidFill>
                  <a:schemeClr val="dk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107 (2023)</a:t>
            </a:r>
            <a:endParaRPr lang="en-US" sz="1400" i="1" kern="1200" dirty="0">
              <a:solidFill>
                <a:schemeClr val="dk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1400" b="0" i="1" u="none" dirty="0">
                <a:latin typeface="Arial" panose="020B0604020202020204" pitchFamily="34" charset="0"/>
                <a:cs typeface="Arial" panose="020B0604020202020204" pitchFamily="34" charset="0"/>
              </a:rPr>
              <a:t>arXiv:2409.08998 (2024) – Accepted to PRL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36A52E58-D891-08A8-DA9B-72AE40A73036}"/>
              </a:ext>
            </a:extLst>
          </p:cNvPr>
          <p:cNvSpPr txBox="1"/>
          <p:nvPr/>
        </p:nvSpPr>
        <p:spPr>
          <a:xfrm>
            <a:off x="3568687" y="5780659"/>
            <a:ext cx="1536510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PRL 118 (2017)</a:t>
            </a:r>
          </a:p>
          <a:p>
            <a:r>
              <a:rPr lang="en-US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PRD </a:t>
            </a: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97 (2018)</a:t>
            </a:r>
          </a:p>
        </p:txBody>
      </p:sp>
    </p:spTree>
    <p:extLst>
      <p:ext uri="{BB962C8B-B14F-4D97-AF65-F5344CB8AC3E}">
        <p14:creationId xmlns:p14="http://schemas.microsoft.com/office/powerpoint/2010/main" val="22991267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208977-98E3-15AC-C5CC-494F3AB9F2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5BD89-3F31-EAB5-D035-3105E085E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Talk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A201D4-8FBA-2137-2998-65827F8A91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 to HAYSTAC Experiment</a:t>
            </a:r>
          </a:p>
          <a:p>
            <a:endParaRPr lang="en-US" dirty="0"/>
          </a:p>
          <a:p>
            <a:r>
              <a:rPr lang="en-US" b="1" dirty="0"/>
              <a:t>Recent Results from Phase II Operations</a:t>
            </a:r>
          </a:p>
          <a:p>
            <a:endParaRPr lang="en-US" dirty="0"/>
          </a:p>
          <a:p>
            <a:r>
              <a:rPr lang="en-US" dirty="0"/>
              <a:t>Plans for HAYSTAC Phase III and Beyond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C076F3-4372-F3A3-F269-B5EE35055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EA654C-93CC-4DED-77AD-50D815E25F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DE05F3-2A43-8E3E-48A3-507A8BB1A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5097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7A3754-41C3-5815-2ADE-D0D410632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HAYSTAC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0A7BED-C264-B7C6-0D83-C04BC84E8A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9864" y="1332550"/>
            <a:ext cx="10515600" cy="4568599"/>
          </a:xfrm>
        </p:spPr>
        <p:txBody>
          <a:bodyPr/>
          <a:lstStyle/>
          <a:p>
            <a:r>
              <a:rPr lang="en-US" dirty="0"/>
              <a:t>Roughly 3x previous Phase II coverage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BABFD3-9227-7D78-75C9-8B540DFE1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73EB5C-20DB-F3C2-CBA3-D6F3546F9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945AFF-3D51-5AD0-696A-98B2281E9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17</a:t>
            </a:fld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F56A7AC-DE9C-D2CD-33AD-79B502867B1E}"/>
              </a:ext>
            </a:extLst>
          </p:cNvPr>
          <p:cNvGrpSpPr/>
          <p:nvPr/>
        </p:nvGrpSpPr>
        <p:grpSpPr>
          <a:xfrm>
            <a:off x="1322180" y="3616849"/>
            <a:ext cx="9188119" cy="2744523"/>
            <a:chOff x="1200646" y="2015366"/>
            <a:chExt cx="9068033" cy="270865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64E2D4D-CCFA-3B75-6C2E-E47C9740466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b="43711"/>
            <a:stretch/>
          </p:blipFill>
          <p:spPr>
            <a:xfrm>
              <a:off x="1200646" y="2015366"/>
              <a:ext cx="9068033" cy="2488901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0416428-8E8E-2AF1-649B-4B3594E5F45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32587" t="94227" r="54418" b="1824"/>
            <a:stretch/>
          </p:blipFill>
          <p:spPr>
            <a:xfrm>
              <a:off x="5264947" y="4517426"/>
              <a:ext cx="1457329" cy="206593"/>
            </a:xfrm>
            <a:prstGeom prst="rect">
              <a:avLst/>
            </a:prstGeom>
          </p:spPr>
        </p:pic>
      </p:grp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ACF0A4B-9087-4701-DD76-ED2C8B95DBB7}"/>
              </a:ext>
            </a:extLst>
          </p:cNvPr>
          <p:cNvCxnSpPr>
            <a:cxnSpLocks/>
          </p:cNvCxnSpPr>
          <p:nvPr/>
        </p:nvCxnSpPr>
        <p:spPr>
          <a:xfrm flipH="1" flipV="1">
            <a:off x="4919133" y="5185047"/>
            <a:ext cx="931334" cy="477235"/>
          </a:xfrm>
          <a:prstGeom prst="straightConnector1">
            <a:avLst/>
          </a:prstGeom>
          <a:ln w="38100">
            <a:solidFill>
              <a:srgbClr val="B20DC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78B705D-DE26-20F0-5AB6-AC47D822565F}"/>
              </a:ext>
            </a:extLst>
          </p:cNvPr>
          <p:cNvCxnSpPr>
            <a:cxnSpLocks/>
          </p:cNvCxnSpPr>
          <p:nvPr/>
        </p:nvCxnSpPr>
        <p:spPr>
          <a:xfrm flipH="1" flipV="1">
            <a:off x="5181600" y="5120559"/>
            <a:ext cx="668867" cy="532234"/>
          </a:xfrm>
          <a:prstGeom prst="straightConnector1">
            <a:avLst/>
          </a:prstGeom>
          <a:ln w="38100">
            <a:solidFill>
              <a:srgbClr val="B20DC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3A0FFC5-27F4-9713-9E40-6E3B9D8C0C38}"/>
              </a:ext>
            </a:extLst>
          </p:cNvPr>
          <p:cNvSpPr txBox="1"/>
          <p:nvPr/>
        </p:nvSpPr>
        <p:spPr>
          <a:xfrm>
            <a:off x="5850467" y="5454182"/>
            <a:ext cx="1101905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B20DC3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New Data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D1BCEB1-8BD1-37E7-F2DD-37ABDA35CF33}"/>
              </a:ext>
            </a:extLst>
          </p:cNvPr>
          <p:cNvGrpSpPr/>
          <p:nvPr/>
        </p:nvGrpSpPr>
        <p:grpSpPr>
          <a:xfrm>
            <a:off x="397935" y="1869214"/>
            <a:ext cx="11493045" cy="1657669"/>
            <a:chOff x="211667" y="1843813"/>
            <a:chExt cx="11493045" cy="1657669"/>
          </a:xfrm>
        </p:grpSpPr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11" name="Table 7">
                  <a:extLst>
                    <a:ext uri="{FF2B5EF4-FFF2-40B4-BE49-F238E27FC236}">
                      <a16:creationId xmlns:a16="http://schemas.microsoft.com/office/drawing/2014/main" id="{C09FD21F-45CD-B407-5746-79A9A50D90BA}"/>
                    </a:ext>
                  </a:extLst>
                </p:cNvPr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2876011528"/>
                    </p:ext>
                  </p:extLst>
                </p:nvPr>
              </p:nvGraphicFramePr>
              <p:xfrm>
                <a:off x="211667" y="1843813"/>
                <a:ext cx="11493045" cy="1657669"/>
              </p:xfrm>
              <a:graphic>
                <a:graphicData uri="http://schemas.openxmlformats.org/drawingml/2006/table">
                  <a:tbl>
                    <a:tblPr firstRow="1" bandRow="1">
                      <a:tableStyleId>{5C22544A-7EE6-4342-B048-85BDC9FD1C3A}</a:tableStyleId>
                    </a:tblPr>
                    <a:tblGrid>
                      <a:gridCol w="866986">
                        <a:extLst>
                          <a:ext uri="{9D8B030D-6E8A-4147-A177-3AD203B41FA5}">
                            <a16:colId xmlns:a16="http://schemas.microsoft.com/office/drawing/2014/main" val="2493431896"/>
                          </a:ext>
                        </a:extLst>
                      </a:gridCol>
                      <a:gridCol w="208280">
                        <a:extLst>
                          <a:ext uri="{9D8B030D-6E8A-4147-A177-3AD203B41FA5}">
                            <a16:colId xmlns:a16="http://schemas.microsoft.com/office/drawing/2014/main" val="3274552138"/>
                          </a:ext>
                        </a:extLst>
                      </a:gridCol>
                      <a:gridCol w="1735857">
                        <a:extLst>
                          <a:ext uri="{9D8B030D-6E8A-4147-A177-3AD203B41FA5}">
                            <a16:colId xmlns:a16="http://schemas.microsoft.com/office/drawing/2014/main" val="3754415080"/>
                          </a:ext>
                        </a:extLst>
                      </a:gridCol>
                      <a:gridCol w="1456431">
                        <a:extLst>
                          <a:ext uri="{9D8B030D-6E8A-4147-A177-3AD203B41FA5}">
                            <a16:colId xmlns:a16="http://schemas.microsoft.com/office/drawing/2014/main" val="1693891549"/>
                          </a:ext>
                        </a:extLst>
                      </a:gridCol>
                      <a:gridCol w="1790289">
                        <a:extLst>
                          <a:ext uri="{9D8B030D-6E8A-4147-A177-3AD203B41FA5}">
                            <a16:colId xmlns:a16="http://schemas.microsoft.com/office/drawing/2014/main" val="3833858061"/>
                          </a:ext>
                        </a:extLst>
                      </a:gridCol>
                      <a:gridCol w="1554281">
                        <a:extLst>
                          <a:ext uri="{9D8B030D-6E8A-4147-A177-3AD203B41FA5}">
                            <a16:colId xmlns:a16="http://schemas.microsoft.com/office/drawing/2014/main" val="3268085510"/>
                          </a:ext>
                        </a:extLst>
                      </a:gridCol>
                      <a:gridCol w="1594625">
                        <a:extLst>
                          <a:ext uri="{9D8B030D-6E8A-4147-A177-3AD203B41FA5}">
                            <a16:colId xmlns:a16="http://schemas.microsoft.com/office/drawing/2014/main" val="3966803618"/>
                          </a:ext>
                        </a:extLst>
                      </a:gridCol>
                      <a:gridCol w="2286296">
                        <a:extLst>
                          <a:ext uri="{9D8B030D-6E8A-4147-A177-3AD203B41FA5}">
                            <a16:colId xmlns:a16="http://schemas.microsoft.com/office/drawing/2014/main" val="3478755253"/>
                          </a:ext>
                        </a:extLst>
                      </a:gridCol>
                    </a:tblGrid>
                    <a:tr h="179362"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Name</a:t>
                            </a: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endParaRPr lang="en-US" sz="14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endParaRPr>
                          </a:p>
                        </a:txBody>
                        <a:tcPr anchor="ctr"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Initial Scan [days]</a:t>
                            </a: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Int. Time [min]</a:t>
                            </a: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Freq. Range [GHz]</a:t>
                            </a: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Coverage [MHz]</a:t>
                            </a: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Sensitivity</a:t>
                            </a: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Publication</a:t>
                            </a: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noFill/>
                        </a:tcPr>
                      </a:tc>
                      <a:extLst>
                        <a:ext uri="{0D108BD9-81ED-4DB2-BD59-A6C34878D82A}">
                          <a16:rowId xmlns:a16="http://schemas.microsoft.com/office/drawing/2014/main" val="4275963427"/>
                        </a:ext>
                      </a:extLst>
                    </a:tr>
                    <a:tr h="370840">
                      <a:tc rowSpan="4"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Phase II </a:t>
                            </a: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mpd="sng">
                            <a:noFill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a</a:t>
                            </a:r>
                          </a:p>
                        </a:txBody>
                        <a:tcPr anchor="ctr">
                          <a:lnL w="12700" cmpd="sng">
                            <a:noFill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mpd="sng">
                            <a:noFill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106</a:t>
                            </a: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60</a:t>
                            </a: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4.100-4.178</a:t>
                            </a: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73</a:t>
                            </a: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r>
                              <a:rPr lang="en-US" sz="1400" b="0" i="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1.95</a:t>
                            </a:r>
                            <a14:m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sSubSup>
                                  <m:sSubSupPr>
                                    <m:ctrlPr>
                                      <a:rPr lang="en-US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sz="14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𝛾</m:t>
                                    </m:r>
                                  </m:sub>
                                  <m:sup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𝐾𝑆𝑉𝑍</m:t>
                                    </m:r>
                                  </m:sup>
                                </m:sSubSup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</m:oMath>
                            </a14:m>
                            <a:endParaRPr lang="en-US" sz="14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endParaRP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r>
                              <a:rPr lang="fr-FR" sz="1400" b="0" i="1" dirty="0">
                                <a:effectLst/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Nature</a:t>
                            </a:r>
                            <a:r>
                              <a:rPr lang="fr-FR" sz="1400" b="0" i="0" dirty="0">
                                <a:effectLst/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 590 (2021) </a:t>
                            </a:r>
                            <a:endParaRPr lang="en-US" sz="14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endParaRP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noFill/>
                        </a:tcPr>
                      </a:tc>
                      <a:extLst>
                        <a:ext uri="{0D108BD9-81ED-4DB2-BD59-A6C34878D82A}">
                          <a16:rowId xmlns:a16="http://schemas.microsoft.com/office/drawing/2014/main" val="3709937190"/>
                        </a:ext>
                      </a:extLst>
                    </a:tr>
                    <a:tr h="0">
                      <a:tc vMerge="1">
                        <a:txBody>
                          <a:bodyPr/>
                          <a:lstStyle/>
                          <a:p>
                            <a:endParaRPr lang="en-US" dirty="0">
                              <a:solidFill>
                                <a:schemeClr val="tx1"/>
                              </a:solidFill>
                            </a:endParaRP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mpd="sng">
                            <a:noFill/>
                          </a:lnR>
                          <a:lnT w="12700" cmpd="sng">
                            <a:noFill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b</a:t>
                            </a:r>
                          </a:p>
                        </a:txBody>
                        <a:tcPr anchor="ctr">
                          <a:lnL w="12700" cmpd="sng">
                            <a:noFill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mpd="sng">
                            <a:noFill/>
                          </a:lnT>
                          <a:lnB w="12700" cap="flat" cmpd="sng" algn="ctr">
                            <a:noFill/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53</a:t>
                            </a: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60</a:t>
                            </a: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4.459–4.523</a:t>
                            </a: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64</a:t>
                            </a: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r>
                              <a:rPr lang="en-US" sz="1400" b="0" dirty="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2.06 </a:t>
                            </a:r>
                            <a14:m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sSubSup>
                                  <m:sSubSupPr>
                                    <m:ctrlPr>
                                      <a:rPr lang="en-US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sz="14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𝛾</m:t>
                                    </m:r>
                                  </m:sub>
                                  <m:sup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𝐾𝑆𝑉𝑍</m:t>
                                    </m:r>
                                  </m:sup>
                                </m:sSubSup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</m:oMath>
                            </a14:m>
                            <a:endParaRPr lang="en-US" sz="14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endParaRP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r>
                              <a:rPr lang="en-US" sz="1400" b="0" i="1" kern="1200" dirty="0">
                                <a:solidFill>
                                  <a:schemeClr val="dk1"/>
                                </a:solidFill>
                                <a:effectLst/>
                                <a:latin typeface="Arial" panose="020B0604020202020204" pitchFamily="34" charset="0"/>
                                <a:ea typeface="+mn-ea"/>
                                <a:cs typeface="Arial" panose="020B0604020202020204" pitchFamily="34" charset="0"/>
                              </a:rPr>
                              <a:t>PRD </a:t>
                            </a:r>
                            <a:r>
                              <a:rPr lang="en-US" sz="1400" b="0" i="0" kern="1200" dirty="0">
                                <a:solidFill>
                                  <a:schemeClr val="dk1"/>
                                </a:solidFill>
                                <a:effectLst/>
                                <a:latin typeface="Arial" panose="020B0604020202020204" pitchFamily="34" charset="0"/>
                                <a:ea typeface="+mn-ea"/>
                                <a:cs typeface="Arial" panose="020B0604020202020204" pitchFamily="34" charset="0"/>
                              </a:rPr>
                              <a:t>107 (2023) </a:t>
                            </a:r>
                            <a:endParaRPr lang="en-US" sz="1400" b="0" i="1" u="none" dirty="0">
                              <a:latin typeface="Arial" panose="020B0604020202020204" pitchFamily="34" charset="0"/>
                              <a:cs typeface="Arial" panose="020B0604020202020204" pitchFamily="34" charset="0"/>
                            </a:endParaRP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noFill/>
                        </a:tcPr>
                      </a:tc>
                      <a:extLst>
                        <a:ext uri="{0D108BD9-81ED-4DB2-BD59-A6C34878D82A}">
                          <a16:rowId xmlns:a16="http://schemas.microsoft.com/office/drawing/2014/main" val="3260475956"/>
                        </a:ext>
                      </a:extLst>
                    </a:tr>
                    <a:tr h="0">
                      <a:tc vMerge="1">
                        <a:txBody>
                          <a:bodyPr/>
                          <a:lstStyle/>
                          <a:p>
                            <a:endPara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endParaRP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mpd="sng">
                            <a:noFill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c</a:t>
                            </a:r>
                          </a:p>
                        </a:txBody>
                        <a:tcPr anchor="ctr">
                          <a:lnL w="12700" cmpd="sng">
                            <a:noFill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mpd="sng">
                            <a:noFill/>
                          </a:lnT>
                          <a:lnB w="12700" cap="flat" cmpd="sng" algn="ctr">
                            <a:noFill/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solidFill>
                            <a:srgbClr val="FFFF00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72</a:t>
                            </a: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solidFill>
                            <a:srgbClr val="FFFF00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20</a:t>
                            </a: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solidFill>
                            <a:srgbClr val="FFFF00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4.523–4.707</a:t>
                            </a: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solidFill>
                            <a:srgbClr val="FFFF00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184</a:t>
                            </a: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solidFill>
                            <a:srgbClr val="FFFF00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3.04</a:t>
                            </a:r>
                            <a14:m>
                              <m:oMath xmlns:m="http://schemas.openxmlformats.org/officeDocument/2006/math">
                                <m: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sSubSup>
                                  <m:sSubSupPr>
                                    <m:ctrlPr>
                                      <a:rPr lang="en-US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sz="14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𝛾</m:t>
                                    </m:r>
                                  </m:sub>
                                  <m:sup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𝐾𝑆𝑉𝑍</m:t>
                                    </m:r>
                                  </m:sup>
                                </m:sSubSup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</m:oMath>
                            </a14:m>
                            <a:endParaRPr lang="en-US" sz="14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endParaRP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solidFill>
                            <a:srgbClr val="FFFF00"/>
                          </a:solidFill>
                        </a:tcPr>
                      </a:tc>
                      <a:tc rowSpan="2">
                        <a:txBody>
                          <a:bodyPr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r>
                              <a:rPr lang="en-US" sz="1400" b="0" i="1" u="none" dirty="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arXiv:2409.08998 (2024)</a:t>
                            </a:r>
                          </a:p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r>
                              <a:rPr lang="en-US" sz="1400" b="0" i="1" u="none" dirty="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Accepted to PRL</a:t>
                            </a: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solidFill>
                            <a:srgbClr val="FFFF00"/>
                          </a:solidFill>
                        </a:tcPr>
                      </a:tc>
                      <a:extLst>
                        <a:ext uri="{0D108BD9-81ED-4DB2-BD59-A6C34878D82A}">
                          <a16:rowId xmlns:a16="http://schemas.microsoft.com/office/drawing/2014/main" val="3493292476"/>
                        </a:ext>
                      </a:extLst>
                    </a:tr>
                    <a:tr h="0">
                      <a:tc vMerge="1">
                        <a:txBody>
                          <a:bodyPr/>
                          <a:lstStyle/>
                          <a:p>
                            <a:endPara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endParaRP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mpd="sng">
                            <a:noFill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d</a:t>
                            </a:r>
                          </a:p>
                        </a:txBody>
                        <a:tcPr anchor="ctr">
                          <a:lnL w="12700" cmpd="sng">
                            <a:noFill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mpd="sng">
                            <a:noFill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solidFill>
                            <a:srgbClr val="FFFF00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111</a:t>
                            </a: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solidFill>
                            <a:srgbClr val="FFFF00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20</a:t>
                            </a: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solidFill>
                            <a:srgbClr val="FFFF00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4.178–4.459</a:t>
                            </a: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solidFill>
                            <a:srgbClr val="FFFF00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229</a:t>
                            </a: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solidFill>
                            <a:srgbClr val="FFFF00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3.06 </a:t>
                            </a:r>
                            <a14:m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sSubSup>
                                  <m:sSubSupPr>
                                    <m:ctrlPr>
                                      <a:rPr lang="en-US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sz="14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𝛾</m:t>
                                    </m:r>
                                  </m:sub>
                                  <m:sup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𝐾𝑆𝑉𝑍</m:t>
                                    </m:r>
                                  </m:sup>
                                </m:sSubSup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</m:oMath>
                            </a14:m>
                            <a:endParaRPr lang="en-US" sz="14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endParaRP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solidFill>
                            <a:srgbClr val="FFFF00"/>
                          </a:solidFill>
                        </a:tcPr>
                      </a:tc>
                      <a:tc vMerge="1">
                        <a:txBody>
                          <a:bodyPr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lang="en-US" sz="1800" b="0" i="1" u="none" dirty="0">
                              <a:latin typeface="Arial" panose="020B0604020202020204" pitchFamily="34" charset="0"/>
                              <a:cs typeface="Arial" panose="020B0604020202020204" pitchFamily="34" charset="0"/>
                            </a:endParaRP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noFill/>
                        </a:tcPr>
                      </a:tc>
                      <a:extLst>
                        <a:ext uri="{0D108BD9-81ED-4DB2-BD59-A6C34878D82A}">
                          <a16:rowId xmlns:a16="http://schemas.microsoft.com/office/drawing/2014/main" val="192140895"/>
                        </a:ext>
                      </a:extLst>
                    </a:tr>
                  </a:tbl>
                </a:graphicData>
              </a:graphic>
            </p:graphicFrame>
          </mc:Choice>
          <mc:Fallback xmlns="">
            <p:graphicFrame>
              <p:nvGraphicFramePr>
                <p:cNvPr id="11" name="Table 7">
                  <a:extLst>
                    <a:ext uri="{FF2B5EF4-FFF2-40B4-BE49-F238E27FC236}">
                      <a16:creationId xmlns:a16="http://schemas.microsoft.com/office/drawing/2014/main" id="{C09FD21F-45CD-B407-5746-79A9A50D90BA}"/>
                    </a:ext>
                  </a:extLst>
                </p:cNvPr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2876011528"/>
                    </p:ext>
                  </p:extLst>
                </p:nvPr>
              </p:nvGraphicFramePr>
              <p:xfrm>
                <a:off x="211667" y="1843813"/>
                <a:ext cx="11493045" cy="1657669"/>
              </p:xfrm>
              <a:graphic>
                <a:graphicData uri="http://schemas.openxmlformats.org/drawingml/2006/table">
                  <a:tbl>
                    <a:tblPr firstRow="1" bandRow="1">
                      <a:tableStyleId>{5C22544A-7EE6-4342-B048-85BDC9FD1C3A}</a:tableStyleId>
                    </a:tblPr>
                    <a:tblGrid>
                      <a:gridCol w="866986">
                        <a:extLst>
                          <a:ext uri="{9D8B030D-6E8A-4147-A177-3AD203B41FA5}">
                            <a16:colId xmlns:a16="http://schemas.microsoft.com/office/drawing/2014/main" val="2493431896"/>
                          </a:ext>
                        </a:extLst>
                      </a:gridCol>
                      <a:gridCol w="208280">
                        <a:extLst>
                          <a:ext uri="{9D8B030D-6E8A-4147-A177-3AD203B41FA5}">
                            <a16:colId xmlns:a16="http://schemas.microsoft.com/office/drawing/2014/main" val="3274552138"/>
                          </a:ext>
                        </a:extLst>
                      </a:gridCol>
                      <a:gridCol w="1735857">
                        <a:extLst>
                          <a:ext uri="{9D8B030D-6E8A-4147-A177-3AD203B41FA5}">
                            <a16:colId xmlns:a16="http://schemas.microsoft.com/office/drawing/2014/main" val="3754415080"/>
                          </a:ext>
                        </a:extLst>
                      </a:gridCol>
                      <a:gridCol w="1456431">
                        <a:extLst>
                          <a:ext uri="{9D8B030D-6E8A-4147-A177-3AD203B41FA5}">
                            <a16:colId xmlns:a16="http://schemas.microsoft.com/office/drawing/2014/main" val="1693891549"/>
                          </a:ext>
                        </a:extLst>
                      </a:gridCol>
                      <a:gridCol w="1790289">
                        <a:extLst>
                          <a:ext uri="{9D8B030D-6E8A-4147-A177-3AD203B41FA5}">
                            <a16:colId xmlns:a16="http://schemas.microsoft.com/office/drawing/2014/main" val="3833858061"/>
                          </a:ext>
                        </a:extLst>
                      </a:gridCol>
                      <a:gridCol w="1554281">
                        <a:extLst>
                          <a:ext uri="{9D8B030D-6E8A-4147-A177-3AD203B41FA5}">
                            <a16:colId xmlns:a16="http://schemas.microsoft.com/office/drawing/2014/main" val="3268085510"/>
                          </a:ext>
                        </a:extLst>
                      </a:gridCol>
                      <a:gridCol w="1594625">
                        <a:extLst>
                          <a:ext uri="{9D8B030D-6E8A-4147-A177-3AD203B41FA5}">
                            <a16:colId xmlns:a16="http://schemas.microsoft.com/office/drawing/2014/main" val="3966803618"/>
                          </a:ext>
                        </a:extLst>
                      </a:gridCol>
                      <a:gridCol w="2286296">
                        <a:extLst>
                          <a:ext uri="{9D8B030D-6E8A-4147-A177-3AD203B41FA5}">
                            <a16:colId xmlns:a16="http://schemas.microsoft.com/office/drawing/2014/main" val="3478755253"/>
                          </a:ext>
                        </a:extLst>
                      </a:gridCol>
                    </a:tblGrid>
                    <a:tr h="304800"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Name</a:t>
                            </a: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endParaRPr lang="en-US" sz="14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endParaRPr>
                          </a:p>
                        </a:txBody>
                        <a:tcPr anchor="ctr"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Initial Scan [days]</a:t>
                            </a: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Int. Time [min]</a:t>
                            </a: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Freq. Range [GHz]</a:t>
                            </a: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Coverage [MHz]</a:t>
                            </a: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Sensitivity</a:t>
                            </a: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Publication</a:t>
                            </a: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noFill/>
                        </a:tcPr>
                      </a:tc>
                      <a:extLst>
                        <a:ext uri="{0D108BD9-81ED-4DB2-BD59-A6C34878D82A}">
                          <a16:rowId xmlns:a16="http://schemas.microsoft.com/office/drawing/2014/main" val="4275963427"/>
                        </a:ext>
                      </a:extLst>
                    </a:tr>
                    <a:tr h="370840">
                      <a:tc rowSpan="4"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Phase II </a:t>
                            </a: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mpd="sng">
                            <a:noFill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a</a:t>
                            </a:r>
                          </a:p>
                        </a:txBody>
                        <a:tcPr anchor="ctr">
                          <a:lnL w="12700" cmpd="sng">
                            <a:noFill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mpd="sng">
                            <a:noFill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106</a:t>
                            </a: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60</a:t>
                            </a: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4.100-4.178</a:t>
                            </a: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73</a:t>
                            </a: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endParaRPr lang="en-US"/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blipFill>
                            <a:blip r:embed="rId3"/>
                            <a:stretch>
                              <a:fillRect l="-477099" t="-83607" r="-143893" b="-278689"/>
                            </a:stretch>
                          </a:blipFill>
                        </a:tcPr>
                      </a:tc>
                      <a:tc>
                        <a:txBody>
                          <a:bodyPr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r>
                              <a:rPr lang="fr-FR" sz="1400" b="0" i="1" dirty="0">
                                <a:effectLst/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Nature</a:t>
                            </a:r>
                            <a:r>
                              <a:rPr lang="fr-FR" sz="1400" b="0" i="0" dirty="0">
                                <a:effectLst/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 590 (2021) </a:t>
                            </a:r>
                            <a:endParaRPr lang="en-US" sz="14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endParaRP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noFill/>
                        </a:tcPr>
                      </a:tc>
                      <a:extLst>
                        <a:ext uri="{0D108BD9-81ED-4DB2-BD59-A6C34878D82A}">
                          <a16:rowId xmlns:a16="http://schemas.microsoft.com/office/drawing/2014/main" val="3709937190"/>
                        </a:ext>
                      </a:extLst>
                    </a:tr>
                    <a:tr h="327343">
                      <a:tc vMerge="1">
                        <a:txBody>
                          <a:bodyPr/>
                          <a:lstStyle/>
                          <a:p>
                            <a:endParaRPr lang="en-US" dirty="0">
                              <a:solidFill>
                                <a:schemeClr val="tx1"/>
                              </a:solidFill>
                            </a:endParaRP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mpd="sng">
                            <a:noFill/>
                          </a:lnR>
                          <a:lnT w="12700" cmpd="sng">
                            <a:noFill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b</a:t>
                            </a:r>
                          </a:p>
                        </a:txBody>
                        <a:tcPr anchor="ctr">
                          <a:lnL w="12700" cmpd="sng">
                            <a:noFill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mpd="sng">
                            <a:noFill/>
                          </a:lnT>
                          <a:lnB w="12700" cap="flat" cmpd="sng" algn="ctr">
                            <a:noFill/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53</a:t>
                            </a: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60</a:t>
                            </a: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4.459–4.523</a:t>
                            </a: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64</a:t>
                            </a: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endParaRPr lang="en-US"/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blipFill>
                            <a:blip r:embed="rId3"/>
                            <a:stretch>
                              <a:fillRect l="-477099" t="-207407" r="-143893" b="-214815"/>
                            </a:stretch>
                          </a:blipFill>
                        </a:tcPr>
                      </a:tc>
                      <a:tc>
                        <a:txBody>
                          <a:bodyPr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r>
                              <a:rPr lang="en-US" sz="1400" b="0" i="1" kern="1200" dirty="0">
                                <a:solidFill>
                                  <a:schemeClr val="dk1"/>
                                </a:solidFill>
                                <a:effectLst/>
                                <a:latin typeface="Arial" panose="020B0604020202020204" pitchFamily="34" charset="0"/>
                                <a:ea typeface="+mn-ea"/>
                                <a:cs typeface="Arial" panose="020B0604020202020204" pitchFamily="34" charset="0"/>
                              </a:rPr>
                              <a:t>PRD </a:t>
                            </a:r>
                            <a:r>
                              <a:rPr lang="en-US" sz="1400" b="0" i="0" kern="1200" dirty="0">
                                <a:solidFill>
                                  <a:schemeClr val="dk1"/>
                                </a:solidFill>
                                <a:effectLst/>
                                <a:latin typeface="Arial" panose="020B0604020202020204" pitchFamily="34" charset="0"/>
                                <a:ea typeface="+mn-ea"/>
                                <a:cs typeface="Arial" panose="020B0604020202020204" pitchFamily="34" charset="0"/>
                              </a:rPr>
                              <a:t>107 (2023) </a:t>
                            </a:r>
                            <a:endParaRPr lang="en-US" sz="1400" b="0" i="1" u="none" dirty="0">
                              <a:latin typeface="Arial" panose="020B0604020202020204" pitchFamily="34" charset="0"/>
                              <a:cs typeface="Arial" panose="020B0604020202020204" pitchFamily="34" charset="0"/>
                            </a:endParaRP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noFill/>
                        </a:tcPr>
                      </a:tc>
                      <a:extLst>
                        <a:ext uri="{0D108BD9-81ED-4DB2-BD59-A6C34878D82A}">
                          <a16:rowId xmlns:a16="http://schemas.microsoft.com/office/drawing/2014/main" val="3260475956"/>
                        </a:ext>
                      </a:extLst>
                    </a:tr>
                    <a:tr h="327343">
                      <a:tc vMerge="1">
                        <a:txBody>
                          <a:bodyPr/>
                          <a:lstStyle/>
                          <a:p>
                            <a:endPara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endParaRP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mpd="sng">
                            <a:noFill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c</a:t>
                            </a:r>
                          </a:p>
                        </a:txBody>
                        <a:tcPr anchor="ctr">
                          <a:lnL w="12700" cmpd="sng">
                            <a:noFill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mpd="sng">
                            <a:noFill/>
                          </a:lnT>
                          <a:lnB w="12700" cap="flat" cmpd="sng" algn="ctr">
                            <a:noFill/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solidFill>
                            <a:srgbClr val="FFFF00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72</a:t>
                            </a: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solidFill>
                            <a:srgbClr val="FFFF00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20</a:t>
                            </a: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solidFill>
                            <a:srgbClr val="FFFF00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4.523–4.707</a:t>
                            </a: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solidFill>
                            <a:srgbClr val="FFFF00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184</a:t>
                            </a: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solidFill>
                            <a:srgbClr val="FFFF00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endParaRPr lang="en-US"/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blipFill>
                            <a:blip r:embed="rId3"/>
                            <a:stretch>
                              <a:fillRect l="-477099" t="-307407" r="-143893" b="-114815"/>
                            </a:stretch>
                          </a:blipFill>
                        </a:tcPr>
                      </a:tc>
                      <a:tc rowSpan="2">
                        <a:txBody>
                          <a:bodyPr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r>
                              <a:rPr lang="en-US" sz="1400" b="0" i="1" u="none" dirty="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arXiv:2409.08998 (2024)</a:t>
                            </a:r>
                          </a:p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r>
                              <a:rPr lang="en-US" sz="1400" b="0" i="1" u="none" dirty="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Accepted to PRL</a:t>
                            </a: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solidFill>
                            <a:srgbClr val="FFFF00"/>
                          </a:solidFill>
                        </a:tcPr>
                      </a:tc>
                      <a:extLst>
                        <a:ext uri="{0D108BD9-81ED-4DB2-BD59-A6C34878D82A}">
                          <a16:rowId xmlns:a16="http://schemas.microsoft.com/office/drawing/2014/main" val="3493292476"/>
                        </a:ext>
                      </a:extLst>
                    </a:tr>
                    <a:tr h="327343">
                      <a:tc vMerge="1">
                        <a:txBody>
                          <a:bodyPr/>
                          <a:lstStyle/>
                          <a:p>
                            <a:endPara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endParaRP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mpd="sng">
                            <a:noFill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d</a:t>
                            </a:r>
                          </a:p>
                        </a:txBody>
                        <a:tcPr anchor="ctr">
                          <a:lnL w="12700" cmpd="sng">
                            <a:noFill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mpd="sng">
                            <a:noFill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solidFill>
                            <a:srgbClr val="FFFF00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111</a:t>
                            </a: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solidFill>
                            <a:srgbClr val="FFFF00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20</a:t>
                            </a: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solidFill>
                            <a:srgbClr val="FFFF00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4.178–4.459</a:t>
                            </a: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solidFill>
                            <a:srgbClr val="FFFF00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en-US" sz="1400" dirty="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229</a:t>
                            </a: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solidFill>
                            <a:srgbClr val="FFFF00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endParaRPr lang="en-US"/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blipFill>
                            <a:blip r:embed="rId3"/>
                            <a:stretch>
                              <a:fillRect l="-477099" t="-407407" r="-143893" b="-14815"/>
                            </a:stretch>
                          </a:blipFill>
                        </a:tcPr>
                      </a:tc>
                      <a:tc vMerge="1">
                        <a:txBody>
                          <a:bodyPr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lang="en-US" sz="1800" b="0" i="1" u="none" dirty="0">
                              <a:latin typeface="Arial" panose="020B0604020202020204" pitchFamily="34" charset="0"/>
                              <a:cs typeface="Arial" panose="020B0604020202020204" pitchFamily="34" charset="0"/>
                            </a:endParaRPr>
                          </a:p>
                        </a:txBody>
                        <a:tcPr anchor="ctr"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noFill/>
                        </a:tcPr>
                      </a:tc>
                      <a:extLst>
                        <a:ext uri="{0D108BD9-81ED-4DB2-BD59-A6C34878D82A}">
                          <a16:rowId xmlns:a16="http://schemas.microsoft.com/office/drawing/2014/main" val="192140895"/>
                        </a:ext>
                      </a:extLst>
                    </a:tr>
                  </a:tbl>
                </a:graphicData>
              </a:graphic>
            </p:graphicFrame>
          </mc:Fallback>
        </mc:AlternateContent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B717D79-BC8E-71AD-5016-D478E6476201}"/>
                </a:ext>
              </a:extLst>
            </p:cNvPr>
            <p:cNvSpPr/>
            <p:nvPr/>
          </p:nvSpPr>
          <p:spPr>
            <a:xfrm>
              <a:off x="1109133" y="2836333"/>
              <a:ext cx="10595579" cy="665149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46058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B989EC-202C-6A3E-095F-948A6CDB10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D1B30-13C3-291A-81DA-B8ACAEEB6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Mock Axion Signal Injection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596A04-92CE-072E-1B82-6629EF9094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458" y="1505983"/>
            <a:ext cx="6093412" cy="2274289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Axion expected to have Maxwell </a:t>
            </a:r>
            <a:r>
              <a:rPr lang="en-US" dirty="0" err="1"/>
              <a:t>Boltzman</a:t>
            </a:r>
            <a:r>
              <a:rPr lang="en-US" dirty="0"/>
              <a:t> </a:t>
            </a:r>
            <a:r>
              <a:rPr lang="en-US" dirty="0" err="1"/>
              <a:t>lineshape</a:t>
            </a:r>
            <a:endParaRPr lang="en-US" dirty="0"/>
          </a:p>
          <a:p>
            <a:r>
              <a:rPr lang="en-US" dirty="0"/>
              <a:t>Frequency hopping used to mimic this shape</a:t>
            </a:r>
          </a:p>
          <a:p>
            <a:r>
              <a:rPr lang="en-US" dirty="0"/>
              <a:t>6 injections during Phase </a:t>
            </a:r>
            <a:r>
              <a:rPr lang="en-US" dirty="0" err="1"/>
              <a:t>IIc</a:t>
            </a:r>
            <a:r>
              <a:rPr lang="en-US" dirty="0"/>
              <a:t>/d </a:t>
            </a:r>
          </a:p>
          <a:p>
            <a:r>
              <a:rPr lang="en-US" dirty="0"/>
              <a:t>All signals recovered </a:t>
            </a:r>
          </a:p>
          <a:p>
            <a:r>
              <a:rPr lang="en-US" dirty="0"/>
              <a:t>Observed power follows expected SNR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0EFD00-FCA1-C0E6-0650-5591247CB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548F7F-7FCB-4BC9-45A4-4D573F8D2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C6BEB-44DD-A2D1-1BA0-0019379C4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18</a:t>
            </a:fld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40C3F9B-10D0-BE46-921C-4CAD9417CA47}"/>
              </a:ext>
            </a:extLst>
          </p:cNvPr>
          <p:cNvGrpSpPr/>
          <p:nvPr/>
        </p:nvGrpSpPr>
        <p:grpSpPr>
          <a:xfrm>
            <a:off x="40820" y="3934259"/>
            <a:ext cx="12070632" cy="2513640"/>
            <a:chOff x="40820" y="3663323"/>
            <a:chExt cx="12070632" cy="2513640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1D7EEC15-DD6B-E841-73E5-1856AFC03AA8}"/>
                </a:ext>
              </a:extLst>
            </p:cNvPr>
            <p:cNvGrpSpPr/>
            <p:nvPr/>
          </p:nvGrpSpPr>
          <p:grpSpPr>
            <a:xfrm>
              <a:off x="40820" y="3663323"/>
              <a:ext cx="12070632" cy="2513640"/>
              <a:chOff x="-7165" y="3989143"/>
              <a:chExt cx="10936737" cy="2277513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7DED263B-961F-3361-8227-424B998928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 b="50000"/>
              <a:stretch/>
            </p:blipFill>
            <p:spPr>
              <a:xfrm>
                <a:off x="-7165" y="4033526"/>
                <a:ext cx="5506833" cy="2132493"/>
              </a:xfrm>
              <a:prstGeom prst="rect">
                <a:avLst/>
              </a:prstGeom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58012A28-B4BB-E1D1-0E42-0981ADC67F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 l="3069" t="50000" r="6367"/>
              <a:stretch/>
            </p:blipFill>
            <p:spPr>
              <a:xfrm>
                <a:off x="5603234" y="3989143"/>
                <a:ext cx="5326338" cy="2277513"/>
              </a:xfrm>
              <a:prstGeom prst="rect">
                <a:avLst/>
              </a:prstGeom>
            </p:spPr>
          </p:pic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DD53027-99E0-4FFE-55C6-5EE8856111D6}"/>
                </a:ext>
              </a:extLst>
            </p:cNvPr>
            <p:cNvSpPr/>
            <p:nvPr/>
          </p:nvSpPr>
          <p:spPr>
            <a:xfrm>
              <a:off x="4004733" y="3994891"/>
              <a:ext cx="1388533" cy="75440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>
                  <a:solidFill>
                    <a:srgbClr val="FF0000"/>
                  </a:solidFill>
                </a:rPr>
                <a:t>Axion Model</a:t>
              </a:r>
            </a:p>
            <a:p>
              <a:r>
                <a:rPr lang="en-US" dirty="0">
                  <a:solidFill>
                    <a:srgbClr val="0070C0"/>
                  </a:solidFill>
                </a:rPr>
                <a:t>Data (CS)</a:t>
              </a:r>
            </a:p>
            <a:p>
              <a:r>
                <a:rPr lang="en-US" dirty="0">
                  <a:solidFill>
                    <a:schemeClr val="tx1"/>
                  </a:solidFill>
                </a:rPr>
                <a:t>Data (GS)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443A6C5-8600-6335-D3CB-2B9CEBB611E5}"/>
              </a:ext>
            </a:extLst>
          </p:cNvPr>
          <p:cNvGrpSpPr/>
          <p:nvPr/>
        </p:nvGrpSpPr>
        <p:grpSpPr>
          <a:xfrm>
            <a:off x="6889407" y="1197426"/>
            <a:ext cx="5064325" cy="2578792"/>
            <a:chOff x="-14812" y="3456466"/>
            <a:chExt cx="5694892" cy="2899882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D68C9F5-D404-126F-1267-1AB1776DFE80}"/>
                </a:ext>
              </a:extLst>
            </p:cNvPr>
            <p:cNvSpPr txBox="1"/>
            <p:nvPr/>
          </p:nvSpPr>
          <p:spPr>
            <a:xfrm>
              <a:off x="3135522" y="4380511"/>
              <a:ext cx="17285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Antenna/</a:t>
              </a:r>
              <a:r>
                <a:rPr lang="en-US" dirty="0" err="1"/>
                <a:t>rfl</a:t>
              </a:r>
              <a:r>
                <a:rPr lang="en-US" dirty="0"/>
                <a:t> port</a:t>
              </a: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14FDB0CA-6EE2-65BC-0424-9E693D144239}"/>
                </a:ext>
              </a:extLst>
            </p:cNvPr>
            <p:cNvGrpSpPr/>
            <p:nvPr/>
          </p:nvGrpSpPr>
          <p:grpSpPr>
            <a:xfrm>
              <a:off x="-14812" y="3456466"/>
              <a:ext cx="5694892" cy="2899882"/>
              <a:chOff x="-14812" y="3456466"/>
              <a:chExt cx="5694892" cy="2899882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E3063E9F-358D-5CE8-05BD-F49E0A46D05E}"/>
                  </a:ext>
                </a:extLst>
              </p:cNvPr>
              <p:cNvGrpSpPr/>
              <p:nvPr/>
            </p:nvGrpSpPr>
            <p:grpSpPr>
              <a:xfrm>
                <a:off x="1774792" y="3581837"/>
                <a:ext cx="2707011" cy="2774511"/>
                <a:chOff x="1766324" y="2656836"/>
                <a:chExt cx="3026953" cy="3102433"/>
              </a:xfrm>
            </p:grpSpPr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A6B284EB-29E0-F3BA-3959-DE2DCD5340F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915428" y="3060504"/>
                  <a:ext cx="1877849" cy="0"/>
                </a:xfrm>
                <a:prstGeom prst="line">
                  <a:avLst/>
                </a:prstGeom>
                <a:ln w="53975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" name="Can 8">
                  <a:extLst>
                    <a:ext uri="{FF2B5EF4-FFF2-40B4-BE49-F238E27FC236}">
                      <a16:creationId xmlns:a16="http://schemas.microsoft.com/office/drawing/2014/main" id="{B5592EE4-5591-0ED2-7838-91878BFA394E}"/>
                    </a:ext>
                  </a:extLst>
                </p:cNvPr>
                <p:cNvSpPr/>
                <p:nvPr/>
              </p:nvSpPr>
              <p:spPr>
                <a:xfrm>
                  <a:off x="1766324" y="3585275"/>
                  <a:ext cx="1552609" cy="2173994"/>
                </a:xfrm>
                <a:prstGeom prst="can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47003E2C-D4E1-B6B1-ED8F-477EE9883D5C}"/>
                    </a:ext>
                  </a:extLst>
                </p:cNvPr>
                <p:cNvSpPr txBox="1"/>
                <p:nvPr/>
              </p:nvSpPr>
              <p:spPr>
                <a:xfrm>
                  <a:off x="1832973" y="4626010"/>
                  <a:ext cx="1454905" cy="54180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200" dirty="0">
                      <a:solidFill>
                        <a:schemeClr val="accent2">
                          <a:lumMod val="50000"/>
                        </a:schemeClr>
                      </a:solidFill>
                      <a:latin typeface="Arial" charset="0"/>
                      <a:ea typeface="Arial" charset="0"/>
                      <a:cs typeface="Arial" charset="0"/>
                    </a:rPr>
                    <a:t>Cavity</a:t>
                  </a:r>
                </a:p>
              </p:txBody>
            </p: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B04B79ED-1D2C-3780-DE40-228072D4418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931186" y="3060502"/>
                  <a:ext cx="5627" cy="748234"/>
                </a:xfrm>
                <a:prstGeom prst="line">
                  <a:avLst/>
                </a:prstGeom>
                <a:ln w="53975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Triangle 27">
                  <a:extLst>
                    <a:ext uri="{FF2B5EF4-FFF2-40B4-BE49-F238E27FC236}">
                      <a16:creationId xmlns:a16="http://schemas.microsoft.com/office/drawing/2014/main" id="{5CE326D4-830C-9068-C1B0-C69BCCF471C8}"/>
                    </a:ext>
                  </a:extLst>
                </p:cNvPr>
                <p:cNvSpPr/>
                <p:nvPr/>
              </p:nvSpPr>
              <p:spPr>
                <a:xfrm rot="5400000">
                  <a:off x="3618224" y="2591391"/>
                  <a:ext cx="810585" cy="941475"/>
                </a:xfrm>
                <a:prstGeom prst="triangle">
                  <a:avLst/>
                </a:prstGeom>
                <a:solidFill>
                  <a:schemeClr val="bg1"/>
                </a:solidFill>
                <a:ln w="53975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E890CBDC-B2ED-C334-C4AF-1F9DA16A872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9641" y="3968699"/>
                <a:ext cx="0" cy="536870"/>
              </a:xfrm>
              <a:prstGeom prst="line">
                <a:avLst/>
              </a:prstGeom>
              <a:ln w="539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E46DC550-0A14-A138-D9F4-CA178A7C87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14812" y="3456466"/>
                <a:ext cx="1627462" cy="851001"/>
              </a:xfrm>
              <a:prstGeom prst="rect">
                <a:avLst/>
              </a:prstGeom>
            </p:spPr>
          </p:pic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15BB2C6C-67A1-FB80-4BD0-BEBB62B3B52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72869" y="3968699"/>
                <a:ext cx="536772" cy="0"/>
              </a:xfrm>
              <a:prstGeom prst="line">
                <a:avLst/>
              </a:prstGeom>
              <a:ln w="539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6DACE2A-97C7-EEF3-2AF3-26CB6D8ED6C4}"/>
                  </a:ext>
                </a:extLst>
              </p:cNvPr>
              <p:cNvSpPr txBox="1"/>
              <p:nvPr/>
            </p:nvSpPr>
            <p:spPr>
              <a:xfrm>
                <a:off x="287603" y="4264757"/>
                <a:ext cx="14313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Weak/</a:t>
                </a:r>
                <a:r>
                  <a:rPr lang="en-US" dirty="0" err="1"/>
                  <a:t>tx</a:t>
                </a:r>
                <a:r>
                  <a:rPr lang="en-US" dirty="0"/>
                  <a:t> port</a:t>
                </a:r>
              </a:p>
            </p:txBody>
          </p:sp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4143FF67-34C4-174A-293B-8C56F6116A3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60733" y="3534424"/>
                <a:ext cx="1219347" cy="788068"/>
              </a:xfrm>
              <a:prstGeom prst="rect">
                <a:avLst/>
              </a:prstGeom>
            </p:spPr>
          </p:pic>
        </p:grp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A8C4C818-284F-1CAA-C314-859BEC78A806}"/>
              </a:ext>
            </a:extLst>
          </p:cNvPr>
          <p:cNvSpPr txBox="1"/>
          <p:nvPr/>
        </p:nvSpPr>
        <p:spPr>
          <a:xfrm>
            <a:off x="1430303" y="3565514"/>
            <a:ext cx="37877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Y. Zhu, et. al, RSI, 10.1063/5.0137870 (2023)</a:t>
            </a:r>
          </a:p>
        </p:txBody>
      </p:sp>
    </p:spTree>
    <p:extLst>
      <p:ext uri="{BB962C8B-B14F-4D97-AF65-F5344CB8AC3E}">
        <p14:creationId xmlns:p14="http://schemas.microsoft.com/office/powerpoint/2010/main" val="7432774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93607C-08F3-E90A-D811-A6F831356F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1048CBA6-9D20-7A3B-868A-78061B06CD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82693"/>
            <a:ext cx="7533889" cy="269550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7198132-D2E7-0DC9-F704-721D700024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6815" y="4013569"/>
            <a:ext cx="3975408" cy="266770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33EE06C-2A4B-9C9E-748D-FE181449DC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Environmental RFI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980D0-F70A-2811-ACE6-A8B5ABACBE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395162"/>
            <a:ext cx="6477000" cy="238753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12 RF large signals detected</a:t>
            </a:r>
          </a:p>
          <a:p>
            <a:pPr lvl="1"/>
            <a:r>
              <a:rPr lang="en-US" dirty="0"/>
              <a:t>Large (&gt; 5sigma)</a:t>
            </a:r>
          </a:p>
          <a:p>
            <a:pPr lvl="1"/>
            <a:r>
              <a:rPr lang="en-US" dirty="0"/>
              <a:t>Filtered by Cavity Profile</a:t>
            </a:r>
          </a:p>
          <a:p>
            <a:pPr lvl="1"/>
            <a:r>
              <a:rPr lang="en-US" dirty="0"/>
              <a:t>Some persisted upon rescan</a:t>
            </a:r>
          </a:p>
          <a:p>
            <a:pPr lvl="1"/>
            <a:r>
              <a:rPr lang="en-US" dirty="0"/>
              <a:t>Very narrow (&lt;1kHz)</a:t>
            </a:r>
          </a:p>
          <a:p>
            <a:pPr lvl="1"/>
            <a:r>
              <a:rPr lang="en-US" dirty="0"/>
              <a:t>Many exhibited transient behavior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3379A5-2FDD-D847-E871-14B2B9FF8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E042FD-9BCA-0B73-8209-2589C5031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1920B9-BDA6-9BBE-B83F-F3069DE89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19</a:t>
            </a:fld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4FB85FA-CF85-15D9-EF8E-FBDD1C05E29B}"/>
              </a:ext>
            </a:extLst>
          </p:cNvPr>
          <p:cNvGrpSpPr/>
          <p:nvPr/>
        </p:nvGrpSpPr>
        <p:grpSpPr>
          <a:xfrm>
            <a:off x="7533889" y="1159481"/>
            <a:ext cx="3549668" cy="2849285"/>
            <a:chOff x="137640" y="2686304"/>
            <a:chExt cx="3549668" cy="2849285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2498C4A-71A8-3FCC-FAFC-9A7E4224740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7640" y="2686304"/>
              <a:ext cx="3549668" cy="2849285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DBBE901-0399-4055-499B-A170BFEA0586}"/>
                </a:ext>
              </a:extLst>
            </p:cNvPr>
            <p:cNvSpPr/>
            <p:nvPr/>
          </p:nvSpPr>
          <p:spPr>
            <a:xfrm>
              <a:off x="389465" y="4358461"/>
              <a:ext cx="2696429" cy="435144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C799D6B-CA35-2A8A-3112-CB79198D535A}"/>
              </a:ext>
            </a:extLst>
          </p:cNvPr>
          <p:cNvCxnSpPr>
            <a:cxnSpLocks/>
          </p:cNvCxnSpPr>
          <p:nvPr/>
        </p:nvCxnSpPr>
        <p:spPr>
          <a:xfrm>
            <a:off x="1955800" y="5181600"/>
            <a:ext cx="3708400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D3A217EA-E6CD-DA91-AC35-4730F4E57E0B}"/>
              </a:ext>
            </a:extLst>
          </p:cNvPr>
          <p:cNvSpPr txBox="1"/>
          <p:nvPr/>
        </p:nvSpPr>
        <p:spPr>
          <a:xfrm>
            <a:off x="3437469" y="4782525"/>
            <a:ext cx="92981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~80kHz</a:t>
            </a:r>
          </a:p>
        </p:txBody>
      </p:sp>
    </p:spTree>
    <p:extLst>
      <p:ext uri="{BB962C8B-B14F-4D97-AF65-F5344CB8AC3E}">
        <p14:creationId xmlns:p14="http://schemas.microsoft.com/office/powerpoint/2010/main" val="3135100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9835E3-6754-A26A-6C37-95D23952C4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Talk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FBDED9-405F-C2AF-8C44-F9FA0537F0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Introduction to HAYSTAC Experiment</a:t>
            </a:r>
          </a:p>
          <a:p>
            <a:endParaRPr lang="en-US" dirty="0"/>
          </a:p>
          <a:p>
            <a:r>
              <a:rPr lang="en-US" dirty="0"/>
              <a:t>Recent Results from Phase II Operations</a:t>
            </a:r>
          </a:p>
          <a:p>
            <a:endParaRPr lang="en-US" dirty="0"/>
          </a:p>
          <a:p>
            <a:r>
              <a:rPr lang="en-US" dirty="0"/>
              <a:t>Plans for HAYSTAC Phase III and Beyond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EB2CC8-5D18-680A-E399-6C15F86EF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E4D51A-EDB8-53E0-C18A-7542133A7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F7EC1B-F3FF-957F-0B82-F3EFE86D5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4504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4E3FC2-D874-A64B-6145-BA246D843C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490977-3675-F446-243C-E2CEF521C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Identification of RFI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66F5C8-C7AE-0773-7802-752AD5CDFD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521" y="1380796"/>
            <a:ext cx="6871162" cy="2438804"/>
          </a:xfrm>
        </p:spPr>
        <p:txBody>
          <a:bodyPr/>
          <a:lstStyle/>
          <a:p>
            <a:r>
              <a:rPr lang="en-US" dirty="0"/>
              <a:t>RF “veto” receiver deployed in lab</a:t>
            </a:r>
          </a:p>
          <a:p>
            <a:r>
              <a:rPr lang="en-US" dirty="0"/>
              <a:t>All 12 had corresponding signal</a:t>
            </a:r>
          </a:p>
          <a:p>
            <a:r>
              <a:rPr lang="en-US" dirty="0"/>
              <a:t>Likely man made RFI</a:t>
            </a:r>
          </a:p>
          <a:p>
            <a:pPr lvl="1"/>
            <a:r>
              <a:rPr lang="en-US" dirty="0"/>
              <a:t>4-5GHz is popular communication band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429C77-2154-B5E1-538C-2F9922B36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E2BA3B-BA36-A75C-95BB-274189101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81AD37-0914-16D0-CB39-B3BE9B193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1706F81-52DC-1BD1-1DC0-C9408C61187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76" b="60349"/>
          <a:stretch/>
        </p:blipFill>
        <p:spPr bwMode="auto">
          <a:xfrm>
            <a:off x="8122509" y="1058023"/>
            <a:ext cx="3451682" cy="2541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3B5DFE2A-0760-43C9-CDAC-022158C2C6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506" y="3397372"/>
            <a:ext cx="7086327" cy="2950011"/>
          </a:xfrm>
          <a:prstGeom prst="rect">
            <a:avLst/>
          </a:prstGeom>
        </p:spPr>
      </p:pic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E2A863DF-BD82-EF2C-3F7F-BD50EBAD089B}"/>
              </a:ext>
            </a:extLst>
          </p:cNvPr>
          <p:cNvCxnSpPr>
            <a:cxnSpLocks/>
            <a:stCxn id="53" idx="1"/>
          </p:cNvCxnSpPr>
          <p:nvPr/>
        </p:nvCxnSpPr>
        <p:spPr>
          <a:xfrm flipH="1">
            <a:off x="1845732" y="4769908"/>
            <a:ext cx="5088672" cy="333732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Group 79">
            <a:extLst>
              <a:ext uri="{FF2B5EF4-FFF2-40B4-BE49-F238E27FC236}">
                <a16:creationId xmlns:a16="http://schemas.microsoft.com/office/drawing/2014/main" id="{50697078-490B-1BA1-D2C7-283398F2D95F}"/>
              </a:ext>
            </a:extLst>
          </p:cNvPr>
          <p:cNvGrpSpPr/>
          <p:nvPr/>
        </p:nvGrpSpPr>
        <p:grpSpPr>
          <a:xfrm>
            <a:off x="6934404" y="3814896"/>
            <a:ext cx="5054395" cy="2537191"/>
            <a:chOff x="5379395" y="3706251"/>
            <a:chExt cx="5054395" cy="2537191"/>
          </a:xfrm>
        </p:grpSpPr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1A7BFA30-59C7-1EA9-1909-15A173BDE31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25961" y="5788460"/>
              <a:ext cx="1287888" cy="7683"/>
            </a:xfrm>
            <a:prstGeom prst="line">
              <a:avLst/>
            </a:prstGeom>
            <a:ln w="53975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8ED48DB4-80C7-D649-9963-6AB2AEEE7F77}"/>
                </a:ext>
              </a:extLst>
            </p:cNvPr>
            <p:cNvGrpSpPr/>
            <p:nvPr/>
          </p:nvGrpSpPr>
          <p:grpSpPr>
            <a:xfrm>
              <a:off x="5379395" y="3706251"/>
              <a:ext cx="5054395" cy="2537191"/>
              <a:chOff x="-847754" y="2821117"/>
              <a:chExt cx="5054395" cy="2537191"/>
            </a:xfrm>
          </p:grpSpPr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9E0FDA1D-1405-7347-304F-8F6E41D2CB51}"/>
                  </a:ext>
                </a:extLst>
              </p:cNvPr>
              <p:cNvGrpSpPr/>
              <p:nvPr/>
            </p:nvGrpSpPr>
            <p:grpSpPr>
              <a:xfrm>
                <a:off x="-847754" y="2825504"/>
                <a:ext cx="5054395" cy="2532804"/>
                <a:chOff x="-847754" y="2825504"/>
                <a:chExt cx="5054395" cy="2532804"/>
              </a:xfrm>
            </p:grpSpPr>
            <p:sp>
              <p:nvSpPr>
                <p:cNvPr id="52" name="Triangle 27">
                  <a:extLst>
                    <a:ext uri="{FF2B5EF4-FFF2-40B4-BE49-F238E27FC236}">
                      <a16:creationId xmlns:a16="http://schemas.microsoft.com/office/drawing/2014/main" id="{1061D707-0F06-B7C3-D762-BF2E39F0A87B}"/>
                    </a:ext>
                  </a:extLst>
                </p:cNvPr>
                <p:cNvSpPr/>
                <p:nvPr/>
              </p:nvSpPr>
              <p:spPr>
                <a:xfrm rot="10800000">
                  <a:off x="1762747" y="2825504"/>
                  <a:ext cx="672131" cy="472188"/>
                </a:xfrm>
                <a:prstGeom prst="triangle">
                  <a:avLst/>
                </a:prstGeom>
                <a:solidFill>
                  <a:schemeClr val="bg1"/>
                </a:solidFill>
                <a:ln w="53975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CD954B35-3595-CC2D-909E-D28D3AAC124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102441" y="4479193"/>
                  <a:ext cx="0" cy="453614"/>
                </a:xfrm>
                <a:prstGeom prst="line">
                  <a:avLst/>
                </a:prstGeom>
                <a:ln w="53975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Straight Connector 7">
                  <a:extLst>
                    <a:ext uri="{FF2B5EF4-FFF2-40B4-BE49-F238E27FC236}">
                      <a16:creationId xmlns:a16="http://schemas.microsoft.com/office/drawing/2014/main" id="{1379489E-4E43-54EC-45FF-D32C5B93E89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64067" y="4026756"/>
                  <a:ext cx="1287888" cy="7683"/>
                </a:xfrm>
                <a:prstGeom prst="line">
                  <a:avLst/>
                </a:prstGeom>
                <a:ln w="53975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" name="Triangle 27">
                  <a:extLst>
                    <a:ext uri="{FF2B5EF4-FFF2-40B4-BE49-F238E27FC236}">
                      <a16:creationId xmlns:a16="http://schemas.microsoft.com/office/drawing/2014/main" id="{CCD99EA1-4B08-3282-3E4F-2EFB46AB6BC4}"/>
                    </a:ext>
                  </a:extLst>
                </p:cNvPr>
                <p:cNvSpPr/>
                <p:nvPr/>
              </p:nvSpPr>
              <p:spPr>
                <a:xfrm rot="16200000">
                  <a:off x="654612" y="3789603"/>
                  <a:ext cx="651649" cy="486860"/>
                </a:xfrm>
                <a:prstGeom prst="triangle">
                  <a:avLst/>
                </a:prstGeom>
                <a:solidFill>
                  <a:schemeClr val="bg1"/>
                </a:solidFill>
                <a:ln w="53975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32" name="Group 31">
                  <a:extLst>
                    <a:ext uri="{FF2B5EF4-FFF2-40B4-BE49-F238E27FC236}">
                      <a16:creationId xmlns:a16="http://schemas.microsoft.com/office/drawing/2014/main" id="{4F4C300A-DCA3-F370-ED08-D034C8BFE9D1}"/>
                    </a:ext>
                  </a:extLst>
                </p:cNvPr>
                <p:cNvGrpSpPr/>
                <p:nvPr/>
              </p:nvGrpSpPr>
              <p:grpSpPr>
                <a:xfrm rot="2700000">
                  <a:off x="1675454" y="3607452"/>
                  <a:ext cx="853974" cy="853974"/>
                  <a:chOff x="1599567" y="3403170"/>
                  <a:chExt cx="853974" cy="853974"/>
                </a:xfrm>
              </p:grpSpPr>
              <p:sp>
                <p:nvSpPr>
                  <p:cNvPr id="14" name="Oval 13">
                    <a:extLst>
                      <a:ext uri="{FF2B5EF4-FFF2-40B4-BE49-F238E27FC236}">
                        <a16:creationId xmlns:a16="http://schemas.microsoft.com/office/drawing/2014/main" id="{AE7E7438-3CDD-76E7-6AD1-81B52949B981}"/>
                      </a:ext>
                    </a:extLst>
                  </p:cNvPr>
                  <p:cNvSpPr/>
                  <p:nvPr/>
                </p:nvSpPr>
                <p:spPr>
                  <a:xfrm>
                    <a:off x="1599567" y="3403170"/>
                    <a:ext cx="853974" cy="853974"/>
                  </a:xfrm>
                  <a:prstGeom prst="ellipse">
                    <a:avLst/>
                  </a:prstGeom>
                  <a:noFill/>
                  <a:ln w="508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6" name="Straight Connector 15">
                    <a:extLst>
                      <a:ext uri="{FF2B5EF4-FFF2-40B4-BE49-F238E27FC236}">
                        <a16:creationId xmlns:a16="http://schemas.microsoft.com/office/drawing/2014/main" id="{2AA3F554-F74F-61FA-0380-463E8A5AF50D}"/>
                      </a:ext>
                    </a:extLst>
                  </p:cNvPr>
                  <p:cNvCxnSpPr>
                    <a:cxnSpLocks/>
                    <a:stCxn id="14" idx="2"/>
                    <a:endCxn id="14" idx="6"/>
                  </p:cNvCxnSpPr>
                  <p:nvPr/>
                </p:nvCxnSpPr>
                <p:spPr>
                  <a:xfrm rot="18900000">
                    <a:off x="1724629" y="3528232"/>
                    <a:ext cx="603850" cy="603850"/>
                  </a:xfrm>
                  <a:prstGeom prst="line">
                    <a:avLst/>
                  </a:prstGeom>
                  <a:ln w="508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Straight Connector 22">
                    <a:extLst>
                      <a:ext uri="{FF2B5EF4-FFF2-40B4-BE49-F238E27FC236}">
                        <a16:creationId xmlns:a16="http://schemas.microsoft.com/office/drawing/2014/main" id="{C774E7DC-2BE8-831A-8625-623A149BBC5E}"/>
                      </a:ext>
                    </a:extLst>
                  </p:cNvPr>
                  <p:cNvCxnSpPr>
                    <a:cxnSpLocks/>
                    <a:stCxn id="14" idx="4"/>
                    <a:endCxn id="14" idx="0"/>
                  </p:cNvCxnSpPr>
                  <p:nvPr/>
                </p:nvCxnSpPr>
                <p:spPr>
                  <a:xfrm rot="18900000" flipV="1">
                    <a:off x="1724629" y="3528232"/>
                    <a:ext cx="603850" cy="603850"/>
                  </a:xfrm>
                  <a:prstGeom prst="line">
                    <a:avLst/>
                  </a:prstGeom>
                  <a:ln w="508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E08598C8-31EB-E399-C99B-03A54CBBCCF8}"/>
                    </a:ext>
                  </a:extLst>
                </p:cNvPr>
                <p:cNvSpPr txBox="1"/>
                <p:nvPr/>
              </p:nvSpPr>
              <p:spPr>
                <a:xfrm>
                  <a:off x="1912549" y="3585730"/>
                  <a:ext cx="41549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RF</a:t>
                  </a:r>
                </a:p>
              </p:txBody>
            </p:sp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A9307EF6-5934-42B4-A215-8204E1EA48D4}"/>
                    </a:ext>
                  </a:extLst>
                </p:cNvPr>
                <p:cNvSpPr txBox="1"/>
                <p:nvPr/>
              </p:nvSpPr>
              <p:spPr>
                <a:xfrm>
                  <a:off x="1682443" y="3854076"/>
                  <a:ext cx="34817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IF</a:t>
                  </a:r>
                </a:p>
              </p:txBody>
            </p:sp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426583BB-B871-AC79-E764-E8BD84A8EF7F}"/>
                    </a:ext>
                  </a:extLst>
                </p:cNvPr>
                <p:cNvSpPr txBox="1"/>
                <p:nvPr/>
              </p:nvSpPr>
              <p:spPr>
                <a:xfrm>
                  <a:off x="1895360" y="4109861"/>
                  <a:ext cx="42966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LO</a:t>
                  </a:r>
                </a:p>
              </p:txBody>
            </p:sp>
            <p:pic>
              <p:nvPicPr>
                <p:cNvPr id="53" name="Picture 52">
                  <a:extLst>
                    <a:ext uri="{FF2B5EF4-FFF2-40B4-BE49-F238E27FC236}">
                      <a16:creationId xmlns:a16="http://schemas.microsoft.com/office/drawing/2014/main" id="{478EF32B-3643-E5C2-36DF-46C9F878C6E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-847754" y="3382095"/>
                  <a:ext cx="1219347" cy="788068"/>
                </a:xfrm>
                <a:prstGeom prst="rect">
                  <a:avLst/>
                </a:prstGeom>
              </p:spPr>
            </p:pic>
            <p:pic>
              <p:nvPicPr>
                <p:cNvPr id="54" name="Picture 53">
                  <a:extLst>
                    <a:ext uri="{FF2B5EF4-FFF2-40B4-BE49-F238E27FC236}">
                      <a16:creationId xmlns:a16="http://schemas.microsoft.com/office/drawing/2014/main" id="{C8E21893-3C7D-3128-D238-618EC57217F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2579179" y="4507307"/>
                  <a:ext cx="1627462" cy="851001"/>
                </a:xfrm>
                <a:prstGeom prst="rect">
                  <a:avLst/>
                </a:prstGeom>
              </p:spPr>
            </p:pic>
          </p:grp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65E36A66-6D2F-359A-BE72-BF4A0249D96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98813" y="2821117"/>
                <a:ext cx="0" cy="770893"/>
              </a:xfrm>
              <a:prstGeom prst="line">
                <a:avLst/>
              </a:prstGeom>
              <a:ln w="539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500CEABA-F971-80DA-AB26-16B8304C6BF6}"/>
              </a:ext>
            </a:extLst>
          </p:cNvPr>
          <p:cNvCxnSpPr>
            <a:cxnSpLocks/>
            <a:stCxn id="53" idx="1"/>
          </p:cNvCxnSpPr>
          <p:nvPr/>
        </p:nvCxnSpPr>
        <p:spPr>
          <a:xfrm flipH="1">
            <a:off x="5584619" y="4769908"/>
            <a:ext cx="1349785" cy="25831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84350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A5EB9-6A32-4ED2-82E9-79027A5C3D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from Phase II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358777A-1B6D-E7CD-651C-6C503866843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178568"/>
                <a:ext cx="10515600" cy="4568599"/>
              </a:xfrm>
            </p:spPr>
            <p:txBody>
              <a:bodyPr/>
              <a:lstStyle/>
              <a:p>
                <a:r>
                  <a:rPr lang="en-US" dirty="0"/>
                  <a:t>Phase II covered 550MHz of unexplored parameter space</a:t>
                </a:r>
              </a:p>
              <a:p>
                <a:pPr lvl="1"/>
                <a:r>
                  <a:rPr lang="en-US" dirty="0"/>
                  <a:t>With 413MHz covered in new data</a:t>
                </a:r>
              </a:p>
              <a:p>
                <a:pPr lvl="1"/>
                <a:r>
                  <a:rPr lang="en-US" dirty="0"/>
                  <a:t>Remaining gaps are inaccessible due to mode crossings</a:t>
                </a:r>
              </a:p>
              <a:p>
                <a:r>
                  <a:rPr lang="en-US" sz="2800" b="1" u="sng" dirty="0"/>
                  <a:t>No evidence of an axion signal</a:t>
                </a:r>
                <a:endParaRPr lang="en-US" b="1" u="sng" dirty="0"/>
              </a:p>
              <a:p>
                <a:r>
                  <a:rPr lang="en-US" sz="2800" dirty="0"/>
                  <a:t>90%  Aggregate exclusion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2800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2800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  <m:r>
                      <a:rPr lang="en-US" sz="2800" i="1">
                        <a:solidFill>
                          <a:schemeClr val="dk1"/>
                        </a:solidFill>
                        <a:latin typeface="Cambria Math" panose="02040503050406030204" pitchFamily="18" charset="0"/>
                      </a:rPr>
                      <m:t>|&gt;</m:t>
                    </m:r>
                    <m:r>
                      <a:rPr lang="en-US" sz="2800">
                        <a:solidFill>
                          <a:schemeClr val="dk1"/>
                        </a:solidFill>
                        <a:latin typeface="Cambria Math" panose="02040503050406030204" pitchFamily="18" charset="0"/>
                      </a:rPr>
                      <m:t>2.</m:t>
                    </m:r>
                    <m:r>
                      <a:rPr lang="en-US" sz="2800" b="0" i="0" smtClean="0">
                        <a:solidFill>
                          <a:schemeClr val="dk1"/>
                        </a:solidFill>
                        <a:latin typeface="Cambria Math" panose="02040503050406030204" pitchFamily="18" charset="0"/>
                      </a:rPr>
                      <m:t>86</m:t>
                    </m:r>
                    <m:r>
                      <a:rPr lang="en-US" sz="2800">
                        <a:solidFill>
                          <a:schemeClr val="dk1"/>
                        </a:solidFill>
                        <a:latin typeface="Cambria Math" panose="02040503050406030204" pitchFamily="18" charset="0"/>
                      </a:rPr>
                      <m:t> |</m:t>
                    </m:r>
                    <m:sSubSup>
                      <m:sSubSupPr>
                        <m:ctrlPr>
                          <a:rPr lang="en-US" sz="2800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800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  <m:sup>
                        <m:r>
                          <a:rPr lang="en-US" sz="2800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𝐾𝑆𝑉𝑍</m:t>
                        </m:r>
                      </m:sup>
                    </m:sSubSup>
                    <m:r>
                      <a:rPr lang="en-US" sz="2800">
                        <a:solidFill>
                          <a:schemeClr val="dk1"/>
                        </a:solidFill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sz="2800" i="1">
                        <a:solidFill>
                          <a:schemeClr val="dk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800" b="0" i="0" smtClean="0">
                        <a:solidFill>
                          <a:schemeClr val="dk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800" dirty="0"/>
                  <a:t>over all Phase II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358777A-1B6D-E7CD-651C-6C503866843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178568"/>
                <a:ext cx="10515600" cy="4568599"/>
              </a:xfrm>
              <a:blipFill>
                <a:blip r:embed="rId2"/>
                <a:stretch>
                  <a:fillRect l="-986" t="-22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FD62A6-521F-091F-C07D-97235EBE08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F6F8F4-E801-0636-58DC-B58CD1F4E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7EAA1C-AD46-E146-3940-8284B7C9A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21</a:t>
            </a:fld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BC5B921-7BB1-95B0-5488-748EDDF3EC9B}"/>
              </a:ext>
            </a:extLst>
          </p:cNvPr>
          <p:cNvGrpSpPr/>
          <p:nvPr/>
        </p:nvGrpSpPr>
        <p:grpSpPr>
          <a:xfrm>
            <a:off x="277383" y="3564472"/>
            <a:ext cx="11746666" cy="2967716"/>
            <a:chOff x="1021527" y="3786336"/>
            <a:chExt cx="10332273" cy="261037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5555151-DA35-1220-F43B-0531D34BC9E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56179" r="27696"/>
            <a:stretch/>
          </p:blipFill>
          <p:spPr>
            <a:xfrm>
              <a:off x="1021527" y="3786336"/>
              <a:ext cx="8833064" cy="2610379"/>
            </a:xfrm>
            <a:prstGeom prst="rect">
              <a:avLst/>
            </a:prstGeom>
          </p:spPr>
        </p:pic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83F0177E-1AC4-73A2-8172-5779E82C2A3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257005" y="5087891"/>
              <a:ext cx="81280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3F8391A-B627-C2EB-CFD0-D93BE6B33250}"/>
                </a:ext>
              </a:extLst>
            </p:cNvPr>
            <p:cNvSpPr txBox="1"/>
            <p:nvPr/>
          </p:nvSpPr>
          <p:spPr>
            <a:xfrm>
              <a:off x="10085268" y="4768359"/>
              <a:ext cx="1268532" cy="646331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Joint </a:t>
              </a:r>
            </a:p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Aggregate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87C9E2B2-84EE-37C5-BD7C-AF415CDD6119}"/>
              </a:ext>
            </a:extLst>
          </p:cNvPr>
          <p:cNvSpPr txBox="1"/>
          <p:nvPr/>
        </p:nvSpPr>
        <p:spPr>
          <a:xfrm>
            <a:off x="10041520" y="3637857"/>
            <a:ext cx="1847116" cy="64633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rgbClr val="0165FC"/>
                </a:solidFill>
              </a:rPr>
              <a:t>PIIa</a:t>
            </a:r>
            <a:r>
              <a:rPr lang="en-US" b="1" dirty="0">
                <a:solidFill>
                  <a:srgbClr val="0165FC"/>
                </a:solidFill>
              </a:rPr>
              <a:t>/b</a:t>
            </a:r>
          </a:p>
          <a:p>
            <a:r>
              <a:rPr lang="en-US" b="1" dirty="0" err="1">
                <a:solidFill>
                  <a:srgbClr val="BC13FE"/>
                </a:solidFill>
              </a:rPr>
              <a:t>PIIc</a:t>
            </a:r>
            <a:r>
              <a:rPr lang="en-US" b="1" dirty="0">
                <a:solidFill>
                  <a:srgbClr val="BC13FE"/>
                </a:solidFill>
              </a:rPr>
              <a:t>/d (new data)</a:t>
            </a:r>
          </a:p>
        </p:txBody>
      </p:sp>
    </p:spTree>
    <p:extLst>
      <p:ext uri="{BB962C8B-B14F-4D97-AF65-F5344CB8AC3E}">
        <p14:creationId xmlns:p14="http://schemas.microsoft.com/office/powerpoint/2010/main" val="4409435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84BFDF37-3C4E-D58B-5AAE-D7330553E3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867" y="1931415"/>
            <a:ext cx="9074753" cy="442493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EF2B6A-8B65-4189-76D7-B8B57957C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Exclusion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F29D81-C906-3250-E0A3-B3B18CD3DC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2084"/>
            <a:ext cx="10515600" cy="658819"/>
          </a:xfrm>
        </p:spPr>
        <p:txBody>
          <a:bodyPr>
            <a:noAutofit/>
          </a:bodyPr>
          <a:lstStyle/>
          <a:p>
            <a:r>
              <a:rPr lang="en-US" sz="2200" dirty="0"/>
              <a:t>Combined with Phase I we have covered ~750 MHz in the 4-6GHz mass range</a:t>
            </a:r>
          </a:p>
          <a:p>
            <a:endParaRPr lang="en-US" sz="2200" dirty="0"/>
          </a:p>
          <a:p>
            <a:endParaRPr lang="en-US" sz="2200" dirty="0"/>
          </a:p>
          <a:p>
            <a:endParaRPr lang="en-US" sz="2200" dirty="0"/>
          </a:p>
          <a:p>
            <a:endParaRPr lang="en-US" sz="2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080CEF-F3E9-FCAD-0AF7-6B92758B6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2D6985-F7BB-D681-6BA8-98EE949DB9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8804D9-8899-8E05-5763-4635CF625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6941EF5-8100-5922-D638-1710E7111C5D}"/>
              </a:ext>
            </a:extLst>
          </p:cNvPr>
          <p:cNvSpPr txBox="1"/>
          <p:nvPr/>
        </p:nvSpPr>
        <p:spPr>
          <a:xfrm>
            <a:off x="9973117" y="5625763"/>
            <a:ext cx="21426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1" u="none" dirty="0">
                <a:latin typeface="Arial" panose="020B0604020202020204" pitchFamily="34" charset="0"/>
                <a:cs typeface="Arial" panose="020B0604020202020204" pitchFamily="34" charset="0"/>
              </a:rPr>
              <a:t>Accepted to PRL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1" u="none" dirty="0">
                <a:latin typeface="Arial" panose="020B0604020202020204" pitchFamily="34" charset="0"/>
                <a:cs typeface="Arial" panose="020B0604020202020204" pitchFamily="34" charset="0"/>
              </a:rPr>
              <a:t>arXiv:2409.08998 (2024)</a:t>
            </a:r>
          </a:p>
        </p:txBody>
      </p:sp>
    </p:spTree>
    <p:extLst>
      <p:ext uri="{BB962C8B-B14F-4D97-AF65-F5344CB8AC3E}">
        <p14:creationId xmlns:p14="http://schemas.microsoft.com/office/powerpoint/2010/main" val="37522572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B3941-A9DE-5E02-D84A-E77C4B110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Squeezing Performance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18267B8-D84A-8BCB-9BE3-61835A507F4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73345" y="1494276"/>
                <a:ext cx="5596467" cy="2469479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SSR maintained enhancement over wide range</a:t>
                </a:r>
              </a:p>
              <a:p>
                <a:r>
                  <a:rPr lang="en-US" dirty="0"/>
                  <a:t>Scan Rate Enhancement: </a:t>
                </a:r>
              </a:p>
              <a:p>
                <a:endParaRPr lang="en-US" sz="1500" dirty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𝑆𝑅𝐸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𝑆𝑆𝑅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𝛿𝜈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𝛿𝜈</m:t>
                              </m:r>
                            </m:e>
                          </m:nary>
                        </m:num>
                        <m:den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𝑄𝐿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𝛿𝜈</m:t>
                                  </m:r>
                                </m:e>
                              </m:d>
                            </m:e>
                          </m:nary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𝛿𝜈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18267B8-D84A-8BCB-9BE3-61835A507F4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73345" y="1494276"/>
                <a:ext cx="5596467" cy="2469479"/>
              </a:xfrm>
              <a:blipFill>
                <a:blip r:embed="rId2"/>
                <a:stretch>
                  <a:fillRect l="-1961" t="-59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E23239-D73D-9275-587F-9DBB5F546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E22A78-F1F7-9AE0-7DA0-90120D981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9A0DD8-6A9B-FFBA-63E0-3268C6D20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DE81EA6-D7F3-75B3-53FD-1A006203EFBF}"/>
              </a:ext>
            </a:extLst>
          </p:cNvPr>
          <p:cNvSpPr txBox="1"/>
          <p:nvPr/>
        </p:nvSpPr>
        <p:spPr>
          <a:xfrm>
            <a:off x="322188" y="1460488"/>
            <a:ext cx="6096000" cy="1512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Expected SRE ~2.0x given losses</a:t>
            </a:r>
          </a:p>
          <a:p>
            <a:pPr marL="685800" lvl="1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Average Enhancement of 1.7x</a:t>
            </a:r>
          </a:p>
          <a:p>
            <a:pPr marL="685800" lvl="1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Some regions with ~1.3x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683086D-817E-243C-A7F8-ADE3D0F2D054}"/>
              </a:ext>
            </a:extLst>
          </p:cNvPr>
          <p:cNvGrpSpPr/>
          <p:nvPr/>
        </p:nvGrpSpPr>
        <p:grpSpPr>
          <a:xfrm>
            <a:off x="55380" y="3928534"/>
            <a:ext cx="12111536" cy="2148530"/>
            <a:chOff x="46913" y="4011196"/>
            <a:chExt cx="11645554" cy="2065867"/>
          </a:xfrm>
        </p:grpSpPr>
        <p:pic>
          <p:nvPicPr>
            <p:cNvPr id="7" name="Picture 2">
              <a:extLst>
                <a:ext uri="{FF2B5EF4-FFF2-40B4-BE49-F238E27FC236}">
                  <a16:creationId xmlns:a16="http://schemas.microsoft.com/office/drawing/2014/main" id="{E83D4FC3-F886-9FF5-4D0F-4865BB793E8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05" r="1786" b="49002"/>
            <a:stretch/>
          </p:blipFill>
          <p:spPr bwMode="auto">
            <a:xfrm>
              <a:off x="46913" y="4011196"/>
              <a:ext cx="5848177" cy="20658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>
              <a:extLst>
                <a:ext uri="{FF2B5EF4-FFF2-40B4-BE49-F238E27FC236}">
                  <a16:creationId xmlns:a16="http://schemas.microsoft.com/office/drawing/2014/main" id="{A3BAD78A-D1BF-7982-6111-3D4646B4F52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16" t="50631" b="43"/>
            <a:stretch/>
          </p:blipFill>
          <p:spPr bwMode="auto">
            <a:xfrm>
              <a:off x="5895090" y="4078929"/>
              <a:ext cx="5797377" cy="19981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122155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F15F02-FDD3-7853-C9BE-E6B06CAA88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Vibrational Noise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34768E-FAEF-8643-DF4B-07B0F1373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8EF17C-6335-F51E-FD7F-8836E2FB7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9B2FDA-A9F1-DC37-D7A8-7FE54C140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C66EABF-C5F0-AC32-7E37-2472DEB631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3240" y="955404"/>
            <a:ext cx="3695352" cy="2689873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A8A24757-460B-5001-EA5C-0203BB6967CC}"/>
              </a:ext>
            </a:extLst>
          </p:cNvPr>
          <p:cNvGrpSpPr/>
          <p:nvPr/>
        </p:nvGrpSpPr>
        <p:grpSpPr>
          <a:xfrm>
            <a:off x="212253" y="963490"/>
            <a:ext cx="8310921" cy="4421656"/>
            <a:chOff x="1106639" y="1324737"/>
            <a:chExt cx="9552894" cy="5169545"/>
          </a:xfrm>
        </p:grpSpPr>
        <p:sp>
          <p:nvSpPr>
            <p:cNvPr id="9" name="Can 12">
              <a:extLst>
                <a:ext uri="{FF2B5EF4-FFF2-40B4-BE49-F238E27FC236}">
                  <a16:creationId xmlns:a16="http://schemas.microsoft.com/office/drawing/2014/main" id="{7D50F9D4-0ABE-3C5B-A1A2-F6643C04ED16}"/>
                </a:ext>
              </a:extLst>
            </p:cNvPr>
            <p:cNvSpPr/>
            <p:nvPr/>
          </p:nvSpPr>
          <p:spPr>
            <a:xfrm>
              <a:off x="5707663" y="3694490"/>
              <a:ext cx="927583" cy="777707"/>
            </a:xfrm>
            <a:prstGeom prst="can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F20675B-746D-63B7-8499-C17C1B381FFF}"/>
                </a:ext>
              </a:extLst>
            </p:cNvPr>
            <p:cNvSpPr txBox="1"/>
            <p:nvPr/>
          </p:nvSpPr>
          <p:spPr>
            <a:xfrm>
              <a:off x="1294526" y="1324737"/>
              <a:ext cx="1413345" cy="5034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C84592"/>
                  </a:solidFill>
                  <a:latin typeface="Arial" charset="0"/>
                  <a:ea typeface="Arial" charset="0"/>
                  <a:cs typeface="Arial" charset="0"/>
                </a:rPr>
                <a:t>Pump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CC11C86-4ADE-C2EC-1A0E-4E9E96D97BF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667305" y="1605877"/>
              <a:ext cx="4854" cy="1307604"/>
            </a:xfrm>
            <a:prstGeom prst="line">
              <a:avLst/>
            </a:prstGeom>
            <a:ln w="38100">
              <a:solidFill>
                <a:srgbClr val="C8459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44E67600-6271-1A24-8D9A-28040E4167A7}"/>
                </a:ext>
              </a:extLst>
            </p:cNvPr>
            <p:cNvCxnSpPr>
              <a:cxnSpLocks/>
              <a:stCxn id="16" idx="1"/>
            </p:cNvCxnSpPr>
            <p:nvPr/>
          </p:nvCxnSpPr>
          <p:spPr>
            <a:xfrm flipH="1" flipV="1">
              <a:off x="3818157" y="1617854"/>
              <a:ext cx="8356" cy="1269852"/>
            </a:xfrm>
            <a:prstGeom prst="line">
              <a:avLst/>
            </a:prstGeom>
            <a:ln w="38100">
              <a:solidFill>
                <a:srgbClr val="C8459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B848FE2F-F094-52F2-29C5-1C26C0216975}"/>
                </a:ext>
              </a:extLst>
            </p:cNvPr>
            <p:cNvCxnSpPr>
              <a:cxnSpLocks/>
            </p:cNvCxnSpPr>
            <p:nvPr/>
          </p:nvCxnSpPr>
          <p:spPr>
            <a:xfrm>
              <a:off x="1557808" y="3116249"/>
              <a:ext cx="8124308" cy="21118"/>
            </a:xfrm>
            <a:prstGeom prst="line">
              <a:avLst/>
            </a:prstGeom>
            <a:ln w="381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9C86EBF7-E856-16E2-D229-98E11FED7641}"/>
                </a:ext>
              </a:extLst>
            </p:cNvPr>
            <p:cNvGrpSpPr/>
            <p:nvPr/>
          </p:nvGrpSpPr>
          <p:grpSpPr>
            <a:xfrm>
              <a:off x="1399235" y="3107173"/>
              <a:ext cx="326208" cy="986886"/>
              <a:chOff x="3937708" y="9730852"/>
              <a:chExt cx="227188" cy="732994"/>
            </a:xfrm>
          </p:grpSpPr>
          <p:sp>
            <p:nvSpPr>
              <p:cNvPr id="41" name="Isosceles Triangle 275">
                <a:extLst>
                  <a:ext uri="{FF2B5EF4-FFF2-40B4-BE49-F238E27FC236}">
                    <a16:creationId xmlns:a16="http://schemas.microsoft.com/office/drawing/2014/main" id="{559C83A8-D7B9-7065-E2FE-8C6DC1C4B5E0}"/>
                  </a:ext>
                </a:extLst>
              </p:cNvPr>
              <p:cNvSpPr/>
              <p:nvPr/>
            </p:nvSpPr>
            <p:spPr>
              <a:xfrm rot="10800000">
                <a:off x="3937708" y="10288199"/>
                <a:ext cx="227188" cy="175647"/>
              </a:xfrm>
              <a:prstGeom prst="triangle">
                <a:avLst/>
              </a:prstGeom>
              <a:noFill/>
              <a:ln w="285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B6F014A8-6225-344F-5F22-486135AEE355}"/>
                  </a:ext>
                </a:extLst>
              </p:cNvPr>
              <p:cNvGrpSpPr/>
              <p:nvPr/>
            </p:nvGrpSpPr>
            <p:grpSpPr>
              <a:xfrm>
                <a:off x="3971949" y="9730852"/>
                <a:ext cx="153977" cy="554781"/>
                <a:chOff x="3971949" y="9730852"/>
                <a:chExt cx="153977" cy="554781"/>
              </a:xfrm>
            </p:grpSpPr>
            <p:grpSp>
              <p:nvGrpSpPr>
                <p:cNvPr id="43" name="Group 369">
                  <a:extLst>
                    <a:ext uri="{FF2B5EF4-FFF2-40B4-BE49-F238E27FC236}">
                      <a16:creationId xmlns:a16="http://schemas.microsoft.com/office/drawing/2014/main" id="{375955B3-1A3F-15C2-9299-9C83B8BF710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6200000">
                  <a:off x="3878251" y="10037957"/>
                  <a:ext cx="341374" cy="153977"/>
                  <a:chOff x="2172550" y="1216038"/>
                  <a:chExt cx="1137914" cy="307952"/>
                </a:xfrm>
              </p:grpSpPr>
              <p:cxnSp>
                <p:nvCxnSpPr>
                  <p:cNvPr id="45" name="Straight Connector 44">
                    <a:extLst>
                      <a:ext uri="{FF2B5EF4-FFF2-40B4-BE49-F238E27FC236}">
                        <a16:creationId xmlns:a16="http://schemas.microsoft.com/office/drawing/2014/main" id="{F2C9B7B4-CE6C-D871-825D-8F407F62ABC9}"/>
                      </a:ext>
                    </a:extLst>
                  </p:cNvPr>
                  <p:cNvCxnSpPr/>
                  <p:nvPr/>
                </p:nvCxnSpPr>
                <p:spPr>
                  <a:xfrm rot="5400000" flipV="1">
                    <a:off x="2443856" y="1097125"/>
                    <a:ext cx="6312" cy="548923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Straight Connector 45">
                    <a:extLst>
                      <a:ext uri="{FF2B5EF4-FFF2-40B4-BE49-F238E27FC236}">
                        <a16:creationId xmlns:a16="http://schemas.microsoft.com/office/drawing/2014/main" id="{C65BAC95-7197-5FC7-4650-3F38A36C1903}"/>
                      </a:ext>
                    </a:extLst>
                  </p:cNvPr>
                  <p:cNvCxnSpPr/>
                  <p:nvPr/>
                </p:nvCxnSpPr>
                <p:spPr>
                  <a:xfrm rot="5400000" flipH="1" flipV="1">
                    <a:off x="2654829" y="1252549"/>
                    <a:ext cx="152399" cy="79377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Straight Connector 46">
                    <a:extLst>
                      <a:ext uri="{FF2B5EF4-FFF2-40B4-BE49-F238E27FC236}">
                        <a16:creationId xmlns:a16="http://schemas.microsoft.com/office/drawing/2014/main" id="{68200039-70B3-FC0A-201E-02A47A920AFD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695053" y="1291709"/>
                    <a:ext cx="304798" cy="153457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Straight Connector 47">
                    <a:extLst>
                      <a:ext uri="{FF2B5EF4-FFF2-40B4-BE49-F238E27FC236}">
                        <a16:creationId xmlns:a16="http://schemas.microsoft.com/office/drawing/2014/main" id="{E1182540-DA42-B1EB-F628-07D656BE312A}"/>
                      </a:ext>
                    </a:extLst>
                  </p:cNvPr>
                  <p:cNvCxnSpPr/>
                  <p:nvPr/>
                </p:nvCxnSpPr>
                <p:spPr>
                  <a:xfrm rot="5400000" flipH="1" flipV="1">
                    <a:off x="2829992" y="1297515"/>
                    <a:ext cx="304776" cy="148167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Straight Connector 48">
                    <a:extLst>
                      <a:ext uri="{FF2B5EF4-FFF2-40B4-BE49-F238E27FC236}">
                        <a16:creationId xmlns:a16="http://schemas.microsoft.com/office/drawing/2014/main" id="{FDBDCF22-9E4E-4BCB-4CA9-BCD6B32184E3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001970" y="1294870"/>
                    <a:ext cx="304776" cy="153457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Straight Connector 49">
                    <a:extLst>
                      <a:ext uri="{FF2B5EF4-FFF2-40B4-BE49-F238E27FC236}">
                        <a16:creationId xmlns:a16="http://schemas.microsoft.com/office/drawing/2014/main" id="{1F994C1F-6C80-9127-34C6-B767A0DD58A9}"/>
                      </a:ext>
                    </a:extLst>
                  </p:cNvPr>
                  <p:cNvCxnSpPr/>
                  <p:nvPr/>
                </p:nvCxnSpPr>
                <p:spPr>
                  <a:xfrm rot="5400000" flipH="1" flipV="1">
                    <a:off x="3194576" y="1408102"/>
                    <a:ext cx="152399" cy="79377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C4BF8A9F-761C-DDB6-445F-4B979B862855}"/>
                    </a:ext>
                  </a:extLst>
                </p:cNvPr>
                <p:cNvCxnSpPr/>
                <p:nvPr/>
              </p:nvCxnSpPr>
              <p:spPr bwMode="auto">
                <a:xfrm flipV="1">
                  <a:off x="4055061" y="9730852"/>
                  <a:ext cx="0" cy="217946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3447F0B-ABDD-6F24-A302-CE5834D96D64}"/>
                </a:ext>
              </a:extLst>
            </p:cNvPr>
            <p:cNvGrpSpPr/>
            <p:nvPr/>
          </p:nvGrpSpPr>
          <p:grpSpPr>
            <a:xfrm rot="10800000">
              <a:off x="5807778" y="2774578"/>
              <a:ext cx="735246" cy="687382"/>
              <a:chOff x="2321761" y="2507458"/>
              <a:chExt cx="1487358" cy="1563846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0387BEE7-8CA8-E20C-A4A6-9F7AC924752D}"/>
                  </a:ext>
                </a:extLst>
              </p:cNvPr>
              <p:cNvSpPr/>
              <p:nvPr/>
            </p:nvSpPr>
            <p:spPr>
              <a:xfrm>
                <a:off x="2321761" y="2507458"/>
                <a:ext cx="1487358" cy="1563846"/>
              </a:xfrm>
              <a:prstGeom prst="ellipse">
                <a:avLst/>
              </a:prstGeom>
              <a:solidFill>
                <a:srgbClr val="FFFFFF"/>
              </a:solidFill>
              <a:ln w="285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ln>
                    <a:solidFill>
                      <a:srgbClr val="000000"/>
                    </a:solidFill>
                  </a:ln>
                  <a:solidFill>
                    <a:srgbClr val="FFFFFF"/>
                  </a:solidFill>
                </a:endParaRPr>
              </a:p>
            </p:txBody>
          </p:sp>
          <p:sp>
            <p:nvSpPr>
              <p:cNvPr id="40" name="Circular Arrow 32">
                <a:extLst>
                  <a:ext uri="{FF2B5EF4-FFF2-40B4-BE49-F238E27FC236}">
                    <a16:creationId xmlns:a16="http://schemas.microsoft.com/office/drawing/2014/main" id="{BCDC00F7-A78E-A4DF-B179-58FCFB581822}"/>
                  </a:ext>
                </a:extLst>
              </p:cNvPr>
              <p:cNvSpPr/>
              <p:nvPr/>
            </p:nvSpPr>
            <p:spPr>
              <a:xfrm flipH="1">
                <a:off x="2503428" y="2690647"/>
                <a:ext cx="1139990" cy="1189121"/>
              </a:xfrm>
              <a:prstGeom prst="circularArrow">
                <a:avLst>
                  <a:gd name="adj1" fmla="val 5355"/>
                  <a:gd name="adj2" fmla="val 1138325"/>
                  <a:gd name="adj3" fmla="val 20332641"/>
                  <a:gd name="adj4" fmla="val 5357256"/>
                  <a:gd name="adj5" fmla="val 10598"/>
                </a:avLst>
              </a:prstGeom>
              <a:solidFill>
                <a:schemeClr val="tx1"/>
              </a:solidFill>
              <a:ln w="28575" cmpd="sng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6" name="Isosceles Triangle 2662">
              <a:extLst>
                <a:ext uri="{FF2B5EF4-FFF2-40B4-BE49-F238E27FC236}">
                  <a16:creationId xmlns:a16="http://schemas.microsoft.com/office/drawing/2014/main" id="{2AEE4B5E-A6C0-CA50-5DE0-7104AB78D97B}"/>
                </a:ext>
              </a:extLst>
            </p:cNvPr>
            <p:cNvSpPr/>
            <p:nvPr/>
          </p:nvSpPr>
          <p:spPr>
            <a:xfrm rot="5400000">
              <a:off x="3380356" y="2723792"/>
              <a:ext cx="892312" cy="773982"/>
            </a:xfrm>
            <a:prstGeom prst="triangle">
              <a:avLst/>
            </a:prstGeom>
            <a:solidFill>
              <a:schemeClr val="bg1"/>
            </a:solidFill>
            <a:ln w="285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7" name="Isosceles Triangle 2662">
              <a:extLst>
                <a:ext uri="{FF2B5EF4-FFF2-40B4-BE49-F238E27FC236}">
                  <a16:creationId xmlns:a16="http://schemas.microsoft.com/office/drawing/2014/main" id="{714AB5A8-86E4-8A4C-4695-5C356EF1B070}"/>
                </a:ext>
              </a:extLst>
            </p:cNvPr>
            <p:cNvSpPr/>
            <p:nvPr/>
          </p:nvSpPr>
          <p:spPr>
            <a:xfrm rot="5400000">
              <a:off x="8215771" y="2740729"/>
              <a:ext cx="892312" cy="773982"/>
            </a:xfrm>
            <a:prstGeom prst="triangle">
              <a:avLst/>
            </a:prstGeom>
            <a:solidFill>
              <a:schemeClr val="bg1"/>
            </a:solidFill>
            <a:ln w="285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0674A9D-42BA-8FB6-9519-1FB3A58338DC}"/>
                </a:ext>
              </a:extLst>
            </p:cNvPr>
            <p:cNvSpPr txBox="1"/>
            <p:nvPr/>
          </p:nvSpPr>
          <p:spPr>
            <a:xfrm>
              <a:off x="3448610" y="2942836"/>
              <a:ext cx="796838" cy="425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>
                  <a:latin typeface="Arial"/>
                  <a:cs typeface="Arial"/>
                </a:rPr>
                <a:t>SQ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20BBC07-245D-40F6-2B31-85889FBAA617}"/>
                </a:ext>
              </a:extLst>
            </p:cNvPr>
            <p:cNvSpPr txBox="1"/>
            <p:nvPr/>
          </p:nvSpPr>
          <p:spPr>
            <a:xfrm>
              <a:off x="8283283" y="2966872"/>
              <a:ext cx="1063830" cy="425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>
                  <a:latin typeface="Arial"/>
                  <a:cs typeface="Arial"/>
                </a:rPr>
                <a:t>AMP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E2FE9A0-7DC6-3DDF-3522-E6EBC65F44FB}"/>
                </a:ext>
              </a:extLst>
            </p:cNvPr>
            <p:cNvCxnSpPr>
              <a:cxnSpLocks/>
              <a:stCxn id="39" idx="0"/>
              <a:endCxn id="9" idx="1"/>
            </p:cNvCxnSpPr>
            <p:nvPr/>
          </p:nvCxnSpPr>
          <p:spPr>
            <a:xfrm flipH="1">
              <a:off x="6171455" y="3461960"/>
              <a:ext cx="3946" cy="232530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D05A6FEF-D37A-2305-2CC7-C43F5C4F1627}"/>
                </a:ext>
              </a:extLst>
            </p:cNvPr>
            <p:cNvCxnSpPr>
              <a:cxnSpLocks/>
              <a:stCxn id="25" idx="3"/>
            </p:cNvCxnSpPr>
            <p:nvPr/>
          </p:nvCxnSpPr>
          <p:spPr>
            <a:xfrm flipV="1">
              <a:off x="2829349" y="1613446"/>
              <a:ext cx="5832578" cy="6331"/>
            </a:xfrm>
            <a:prstGeom prst="line">
              <a:avLst/>
            </a:prstGeom>
            <a:ln w="38100">
              <a:solidFill>
                <a:srgbClr val="C8459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2833E74-312B-6313-DEAA-3F73B2EDA108}"/>
                </a:ext>
              </a:extLst>
            </p:cNvPr>
            <p:cNvSpPr/>
            <p:nvPr/>
          </p:nvSpPr>
          <p:spPr>
            <a:xfrm>
              <a:off x="7942900" y="1802963"/>
              <a:ext cx="1415292" cy="747055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845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60">
                <a:solidFill>
                  <a:srgbClr val="C84592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A6D28FE6-70D8-15E0-0A23-263C428035F2}"/>
                    </a:ext>
                  </a:extLst>
                </p:cNvPr>
                <p:cNvSpPr/>
                <p:nvPr/>
              </p:nvSpPr>
              <p:spPr>
                <a:xfrm>
                  <a:off x="7955271" y="1898764"/>
                  <a:ext cx="1428922" cy="562975"/>
                </a:xfrm>
                <a:prstGeom prst="rect">
                  <a:avLst/>
                </a:prstGeom>
                <a:ln w="38100"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C84592"/>
                            </a:solidFill>
                            <a:latin typeface="Cambria Math" charset="0"/>
                          </a:rPr>
                          <m:t>𝜙</m:t>
                        </m:r>
                        <m:r>
                          <a:rPr lang="en-US" b="0" i="1" smtClean="0">
                            <a:solidFill>
                              <a:srgbClr val="C84592"/>
                            </a:solidFill>
                            <a:latin typeface="Cambria Math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solidFill>
                                  <a:srgbClr val="C8459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rgbClr val="C84592"/>
                                </a:solidFill>
                                <a:latin typeface="Cambria Math" charset="0"/>
                              </a:rPr>
                              <m:t>𝜋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rgbClr val="C84592"/>
                                </a:solidFill>
                                <a:latin typeface="Cambria Math" charset="0"/>
                              </a:rPr>
                              <m:t>2</m:t>
                            </m:r>
                          </m:den>
                        </m:f>
                      </m:oMath>
                    </m:oMathPara>
                  </a14:m>
                  <a:endParaRPr lang="en-US" dirty="0">
                    <a:solidFill>
                      <a:srgbClr val="C84592"/>
                    </a:solidFill>
                  </a:endParaRPr>
                </a:p>
              </p:txBody>
            </p:sp>
          </mc:Choice>
          <mc:Fallback xmlns=""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07C57114-62FD-4FED-8BFB-235E72EC813F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55271" y="1898764"/>
                  <a:ext cx="1428922" cy="562975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AD58333D-7572-C023-0E0D-480CA6502949}"/>
                </a:ext>
              </a:extLst>
            </p:cNvPr>
            <p:cNvSpPr/>
            <p:nvPr/>
          </p:nvSpPr>
          <p:spPr bwMode="auto">
            <a:xfrm rot="16200000" flipV="1">
              <a:off x="9640929" y="3051971"/>
              <a:ext cx="178535" cy="174626"/>
            </a:xfrm>
            <a:prstGeom prst="ellipse">
              <a:avLst/>
            </a:prstGeom>
            <a:noFill/>
            <a:ln w="412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5" name="Right Arrow 30">
              <a:extLst>
                <a:ext uri="{FF2B5EF4-FFF2-40B4-BE49-F238E27FC236}">
                  <a16:creationId xmlns:a16="http://schemas.microsoft.com/office/drawing/2014/main" id="{7DBD94B4-1330-5B5F-8F07-E7E558FB8349}"/>
                </a:ext>
              </a:extLst>
            </p:cNvPr>
            <p:cNvSpPr/>
            <p:nvPr/>
          </p:nvSpPr>
          <p:spPr>
            <a:xfrm>
              <a:off x="2396453" y="1506128"/>
              <a:ext cx="432894" cy="227301"/>
            </a:xfrm>
            <a:prstGeom prst="rightArrow">
              <a:avLst/>
            </a:prstGeom>
            <a:solidFill>
              <a:srgbClr val="C845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337467B-59E5-5C94-1207-4E06EEF5190E}"/>
                </a:ext>
              </a:extLst>
            </p:cNvPr>
            <p:cNvGrpSpPr/>
            <p:nvPr/>
          </p:nvGrpSpPr>
          <p:grpSpPr>
            <a:xfrm>
              <a:off x="1106639" y="4472197"/>
              <a:ext cx="1505083" cy="1729588"/>
              <a:chOff x="1107817" y="4091108"/>
              <a:chExt cx="1505083" cy="1729588"/>
            </a:xfrm>
          </p:grpSpPr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30E62DD2-8A32-EA59-6746-E7D83BE6E07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t="64051" r="85545" b="11017"/>
              <a:stretch/>
            </p:blipFill>
            <p:spPr>
              <a:xfrm>
                <a:off x="1238496" y="4091108"/>
                <a:ext cx="1374404" cy="1155904"/>
              </a:xfrm>
              <a:prstGeom prst="rect">
                <a:avLst/>
              </a:prstGeom>
            </p:spPr>
          </p:pic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D8F8BD01-4B8F-6243-642D-F1B4D7BE1C77}"/>
                  </a:ext>
                </a:extLst>
              </p:cNvPr>
              <p:cNvSpPr txBox="1"/>
              <p:nvPr/>
            </p:nvSpPr>
            <p:spPr>
              <a:xfrm>
                <a:off x="1107817" y="5451364"/>
                <a:ext cx="10139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Vacuum</a:t>
                </a:r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42E6284D-F87F-F5C2-17F7-68E29F777DE7}"/>
                </a:ext>
              </a:extLst>
            </p:cNvPr>
            <p:cNvGrpSpPr/>
            <p:nvPr/>
          </p:nvGrpSpPr>
          <p:grpSpPr>
            <a:xfrm>
              <a:off x="2691269" y="4416069"/>
              <a:ext cx="2190126" cy="1809317"/>
              <a:chOff x="2932207" y="4008660"/>
              <a:chExt cx="2190126" cy="1809317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80AF4914-FEAD-FF48-3075-2F9A0E02A19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22661" t="71511" r="61663"/>
              <a:stretch/>
            </p:blipFill>
            <p:spPr>
              <a:xfrm>
                <a:off x="3410367" y="4008660"/>
                <a:ext cx="1490505" cy="1320799"/>
              </a:xfrm>
              <a:prstGeom prst="rect">
                <a:avLst/>
              </a:prstGeom>
            </p:spPr>
          </p:pic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980D0BC1-F2D1-F76C-AD78-4A39FD148F51}"/>
                  </a:ext>
                </a:extLst>
              </p:cNvPr>
              <p:cNvSpPr txBox="1"/>
              <p:nvPr/>
            </p:nvSpPr>
            <p:spPr>
              <a:xfrm>
                <a:off x="2932207" y="5448645"/>
                <a:ext cx="219012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Squeezed Vacuum</a:t>
                </a: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27B9F32C-578E-9B74-630F-59AF1C8EFF52}"/>
                </a:ext>
              </a:extLst>
            </p:cNvPr>
            <p:cNvGrpSpPr/>
            <p:nvPr/>
          </p:nvGrpSpPr>
          <p:grpSpPr>
            <a:xfrm>
              <a:off x="5101444" y="4589982"/>
              <a:ext cx="1921097" cy="1904300"/>
              <a:chOff x="5122802" y="4669059"/>
              <a:chExt cx="1921097" cy="1904300"/>
            </a:xfrm>
          </p:grpSpPr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2C1BF4E3-E7D6-A94D-003D-3BFA004527D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45128" t="74118" r="35640"/>
              <a:stretch/>
            </p:blipFill>
            <p:spPr>
              <a:xfrm>
                <a:off x="5299011" y="4669059"/>
                <a:ext cx="1744888" cy="1145074"/>
              </a:xfrm>
              <a:prstGeom prst="rect">
                <a:avLst/>
              </a:prstGeom>
            </p:spPr>
          </p:pic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C49C500-1F35-674D-083C-12493FC6DB64}"/>
                  </a:ext>
                </a:extLst>
              </p:cNvPr>
              <p:cNvSpPr txBox="1"/>
              <p:nvPr/>
            </p:nvSpPr>
            <p:spPr>
              <a:xfrm>
                <a:off x="5122802" y="5927028"/>
                <a:ext cx="188384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+ Cavity Noise</a:t>
                </a:r>
              </a:p>
              <a:p>
                <a:r>
                  <a:rPr lang="en-US" dirty="0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(+Axion Signal)</a:t>
                </a:r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F1166EBB-FCE9-866F-2CAB-60F1D5FB5D5F}"/>
                </a:ext>
              </a:extLst>
            </p:cNvPr>
            <p:cNvGrpSpPr/>
            <p:nvPr/>
          </p:nvGrpSpPr>
          <p:grpSpPr>
            <a:xfrm>
              <a:off x="7642219" y="4598714"/>
              <a:ext cx="3017314" cy="1597256"/>
              <a:chOff x="7551302" y="4542191"/>
              <a:chExt cx="3017314" cy="1597256"/>
            </a:xfrm>
          </p:grpSpPr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57A3B778-38D1-6445-2F6D-2B57A4EAC07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74976" t="74118"/>
              <a:stretch/>
            </p:blipFill>
            <p:spPr>
              <a:xfrm>
                <a:off x="7712253" y="4542191"/>
                <a:ext cx="2270431" cy="1145074"/>
              </a:xfrm>
              <a:prstGeom prst="rect">
                <a:avLst/>
              </a:prstGeom>
            </p:spPr>
          </p:pic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1B5AF54D-554D-5F45-3E9E-17B846136246}"/>
                  </a:ext>
                </a:extLst>
              </p:cNvPr>
              <p:cNvSpPr txBox="1"/>
              <p:nvPr/>
            </p:nvSpPr>
            <p:spPr>
              <a:xfrm>
                <a:off x="7551302" y="5770115"/>
                <a:ext cx="30173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Amplify SQ Quad</a:t>
                </a:r>
              </a:p>
            </p:txBody>
          </p:sp>
        </p:grp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ABE3723A-FEAF-C85E-EC29-7D76A2F8C4F3}"/>
                </a:ext>
              </a:extLst>
            </p:cNvPr>
            <p:cNvSpPr/>
            <p:nvPr/>
          </p:nvSpPr>
          <p:spPr>
            <a:xfrm>
              <a:off x="7413002" y="4286346"/>
              <a:ext cx="679135" cy="2636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4B0884C0-0597-5DF7-160A-1D1789F8C921}"/>
              </a:ext>
            </a:extLst>
          </p:cNvPr>
          <p:cNvCxnSpPr>
            <a:cxnSpLocks/>
          </p:cNvCxnSpPr>
          <p:nvPr/>
        </p:nvCxnSpPr>
        <p:spPr>
          <a:xfrm flipH="1">
            <a:off x="4997438" y="2739042"/>
            <a:ext cx="3212803" cy="12127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B8C9DF36-0C7E-3A83-965B-8AADCF562840}"/>
              </a:ext>
            </a:extLst>
          </p:cNvPr>
          <p:cNvSpPr txBox="1"/>
          <p:nvPr/>
        </p:nvSpPr>
        <p:spPr>
          <a:xfrm>
            <a:off x="8013419" y="4071068"/>
            <a:ext cx="36953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Cavity vibrations can cause “dephasing” of squeezed state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Can reduce squeezing if effect is large enough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8306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6B32EA-4923-269A-C415-4EEEB92454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C5AAA-1B27-BB63-FFFF-C6012F123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Mitigating Vibrations &amp; Phase II Details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6A1DBA-F845-1E59-DB3A-D4FACA0A3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15ACC6-A3E3-4F13-75B1-DE6D8F426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9BF1E7-5D37-A32E-EC79-A550F648C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86F8017-8F0C-6FCF-C153-A6716CC3BAB6}"/>
              </a:ext>
            </a:extLst>
          </p:cNvPr>
          <p:cNvSpPr txBox="1">
            <a:spLocks/>
          </p:cNvSpPr>
          <p:nvPr/>
        </p:nvSpPr>
        <p:spPr>
          <a:xfrm>
            <a:off x="936433" y="1546345"/>
            <a:ext cx="7445567" cy="32065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Xiran Bai: </a:t>
            </a:r>
            <a:r>
              <a:rPr lang="en-US" dirty="0">
                <a:solidFill>
                  <a:srgbClr val="CB6D04"/>
                </a:solidFill>
                <a:latin typeface="Roboto Light" panose="02000000000000000000" pitchFamily="2" charset="0"/>
              </a:rPr>
              <a:t>Recent Results and Status of HAYSTAC Phase III Upgrades</a:t>
            </a:r>
          </a:p>
          <a:p>
            <a:endParaRPr lang="en-US" dirty="0"/>
          </a:p>
        </p:txBody>
      </p:sp>
      <p:pic>
        <p:nvPicPr>
          <p:cNvPr id="8" name="Picture 2" descr="Xiran Bai named a Dean's Emerging Scholar | Department of Physics">
            <a:extLst>
              <a:ext uri="{FF2B5EF4-FFF2-40B4-BE49-F238E27FC236}">
                <a16:creationId xmlns:a16="http://schemas.microsoft.com/office/drawing/2014/main" id="{9FB9701D-75BD-0CA5-6C31-B5B7064539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5796" y="1388612"/>
            <a:ext cx="2743201" cy="1541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C0DDBB6-FBE7-58E2-4ADB-BAAE198084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5332" y="3079009"/>
            <a:ext cx="9487460" cy="3398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5397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B35E2E-6A71-938A-9E29-BA283AB097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F2CC0E-2454-2235-B483-68994433C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Talk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F0EF21-676F-20D2-D746-99A5046BF3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 to HAYSTAC Experiment</a:t>
            </a:r>
          </a:p>
          <a:p>
            <a:endParaRPr lang="en-US" dirty="0"/>
          </a:p>
          <a:p>
            <a:r>
              <a:rPr lang="en-US" dirty="0"/>
              <a:t>Recent Results from Phase II Operations</a:t>
            </a:r>
          </a:p>
          <a:p>
            <a:endParaRPr lang="en-US" dirty="0"/>
          </a:p>
          <a:p>
            <a:r>
              <a:rPr lang="en-US" b="1" dirty="0"/>
              <a:t>Plans for HAYSTAC Phase III and Beyond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DE740C-16F5-BAFE-3B52-E13E042F1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F5F64A-15CC-6127-B3F2-E862838B4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88DDB6-E615-8E2C-5C2D-077312024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704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573E39-747F-E55A-E3A7-7C5A6694FE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EBFE34B6-1462-75C4-7892-862A16D9B004}"/>
              </a:ext>
            </a:extLst>
          </p:cNvPr>
          <p:cNvGrpSpPr/>
          <p:nvPr/>
        </p:nvGrpSpPr>
        <p:grpSpPr>
          <a:xfrm>
            <a:off x="321733" y="3144144"/>
            <a:ext cx="11353800" cy="3338623"/>
            <a:chOff x="321733" y="3144144"/>
            <a:chExt cx="11353800" cy="3338623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F4E36966-ED35-1CD5-97EE-A97D5D8E2F9E}"/>
                </a:ext>
              </a:extLst>
            </p:cNvPr>
            <p:cNvGrpSpPr/>
            <p:nvPr/>
          </p:nvGrpSpPr>
          <p:grpSpPr>
            <a:xfrm>
              <a:off x="321733" y="3144144"/>
              <a:ext cx="11353800" cy="3338623"/>
              <a:chOff x="245533" y="2661894"/>
              <a:chExt cx="11353800" cy="3338623"/>
            </a:xfrm>
          </p:grpSpPr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59275FAD-DAD2-D030-AD45-7F9256D7857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45533" y="2661894"/>
                <a:ext cx="11353800" cy="3135734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6DD5995C-43E4-AB25-4FA9-B71E9C6D3CC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l="32587" t="94227" r="54418" b="1824"/>
              <a:stretch/>
            </p:blipFill>
            <p:spPr>
              <a:xfrm>
                <a:off x="5468875" y="5797628"/>
                <a:ext cx="1431201" cy="202889"/>
              </a:xfrm>
              <a:prstGeom prst="rect">
                <a:avLst/>
              </a:prstGeom>
            </p:spPr>
          </p:pic>
        </p:grp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5C52917-B36C-3B0E-2716-563D8153E2A5}"/>
                </a:ext>
              </a:extLst>
            </p:cNvPr>
            <p:cNvSpPr/>
            <p:nvPr/>
          </p:nvSpPr>
          <p:spPr>
            <a:xfrm>
              <a:off x="8441267" y="6180667"/>
              <a:ext cx="431800" cy="2230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D972347-E0E2-86E7-5165-4F876E1D10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248"/>
            <a:ext cx="10515600" cy="924864"/>
          </a:xfrm>
        </p:spPr>
        <p:txBody>
          <a:bodyPr/>
          <a:lstStyle/>
          <a:p>
            <a:r>
              <a:rPr lang="en-US" dirty="0"/>
              <a:t>Beyond Phase II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5D49B0-5612-0F4B-0124-14FDC2DC7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2A66D8-5063-9368-FD1C-86ACF4445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CF69DF-B128-381C-01C2-BB4D06824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27</a:t>
            </a:fld>
            <a:endParaRPr lang="en-US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DAB9E824-038C-AF10-E576-ED7B080020F0}"/>
              </a:ext>
            </a:extLst>
          </p:cNvPr>
          <p:cNvGrpSpPr/>
          <p:nvPr/>
        </p:nvGrpSpPr>
        <p:grpSpPr>
          <a:xfrm>
            <a:off x="127167" y="501923"/>
            <a:ext cx="3829051" cy="2826149"/>
            <a:chOff x="127167" y="501923"/>
            <a:chExt cx="3829051" cy="2826149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6912E57E-49E9-8F56-603E-316C7B589B66}"/>
                </a:ext>
              </a:extLst>
            </p:cNvPr>
            <p:cNvGrpSpPr/>
            <p:nvPr/>
          </p:nvGrpSpPr>
          <p:grpSpPr>
            <a:xfrm>
              <a:off x="226075" y="501923"/>
              <a:ext cx="3715785" cy="2571489"/>
              <a:chOff x="1025548" y="603510"/>
              <a:chExt cx="3715785" cy="2571489"/>
            </a:xfrm>
          </p:grpSpPr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32839763-7F1E-CA43-26DE-F90C8EA4E563}"/>
                  </a:ext>
                </a:extLst>
              </p:cNvPr>
              <p:cNvGrpSpPr/>
              <p:nvPr/>
            </p:nvGrpSpPr>
            <p:grpSpPr>
              <a:xfrm>
                <a:off x="2301938" y="888250"/>
                <a:ext cx="2439395" cy="2286749"/>
                <a:chOff x="2701471" y="818045"/>
                <a:chExt cx="2439395" cy="2286749"/>
              </a:xfrm>
            </p:grpSpPr>
            <p:pic>
              <p:nvPicPr>
                <p:cNvPr id="29" name="Picture 28">
                  <a:extLst>
                    <a:ext uri="{FF2B5EF4-FFF2-40B4-BE49-F238E27FC236}">
                      <a16:creationId xmlns:a16="http://schemas.microsoft.com/office/drawing/2014/main" id="{22C63470-6B16-860A-D84E-A474573C2A6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rcRect l="55046" t="6822" r="3510" b="5550"/>
                <a:stretch/>
              </p:blipFill>
              <p:spPr>
                <a:xfrm>
                  <a:off x="2916393" y="894169"/>
                  <a:ext cx="2224473" cy="2210625"/>
                </a:xfrm>
                <a:prstGeom prst="rect">
                  <a:avLst/>
                </a:prstGeom>
                <a:ln>
                  <a:noFill/>
                </a:ln>
              </p:spPr>
            </p:pic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0D79A848-A1A4-F797-9607-253E5A44EE56}"/>
                    </a:ext>
                  </a:extLst>
                </p:cNvPr>
                <p:cNvSpPr txBox="1"/>
                <p:nvPr/>
              </p:nvSpPr>
              <p:spPr>
                <a:xfrm>
                  <a:off x="2701471" y="818045"/>
                  <a:ext cx="184731" cy="369332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endParaRPr lang="en-US" b="1" dirty="0"/>
                </a:p>
              </p:txBody>
            </p:sp>
          </p:grpSp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AC1B1067-5E09-273D-BB84-65DEC737E0FA}"/>
                  </a:ext>
                </a:extLst>
              </p:cNvPr>
              <p:cNvGrpSpPr/>
              <p:nvPr/>
            </p:nvGrpSpPr>
            <p:grpSpPr>
              <a:xfrm>
                <a:off x="1025548" y="603510"/>
                <a:ext cx="1995507" cy="2518372"/>
                <a:chOff x="2345870" y="266671"/>
                <a:chExt cx="1995507" cy="2518372"/>
              </a:xfrm>
            </p:grpSpPr>
            <p:pic>
              <p:nvPicPr>
                <p:cNvPr id="14" name="Picture 13" descr="A close up of a machine&#10;&#10;Description automatically generated">
                  <a:extLst>
                    <a:ext uri="{FF2B5EF4-FFF2-40B4-BE49-F238E27FC236}">
                      <a16:creationId xmlns:a16="http://schemas.microsoft.com/office/drawing/2014/main" id="{DB2873CD-F6D6-58A6-8FF7-66E7119DFD2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t="8438"/>
                <a:stretch/>
              </p:blipFill>
              <p:spPr>
                <a:xfrm>
                  <a:off x="2345870" y="636003"/>
                  <a:ext cx="1398599" cy="2149040"/>
                </a:xfrm>
                <a:prstGeom prst="rect">
                  <a:avLst/>
                </a:prstGeom>
                <a:ln>
                  <a:noFill/>
                </a:ln>
              </p:spPr>
            </p:pic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02D0AE09-3C39-3E8D-FAB4-EC86BBF6CA46}"/>
                    </a:ext>
                  </a:extLst>
                </p:cNvPr>
                <p:cNvSpPr txBox="1"/>
                <p:nvPr/>
              </p:nvSpPr>
              <p:spPr>
                <a:xfrm>
                  <a:off x="3666192" y="266671"/>
                  <a:ext cx="675185" cy="369332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/>
                    <a:t>P-IIIa</a:t>
                  </a:r>
                </a:p>
              </p:txBody>
            </p:sp>
          </p:grpSp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F28DC7D7-863E-D463-6332-8C4244E2FA0B}"/>
                </a:ext>
              </a:extLst>
            </p:cNvPr>
            <p:cNvSpPr txBox="1"/>
            <p:nvPr/>
          </p:nvSpPr>
          <p:spPr>
            <a:xfrm>
              <a:off x="127167" y="3020295"/>
              <a:ext cx="382905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Rev.Sci.Instrum</a:t>
              </a:r>
              <a:r>
                <a:rPr lang="en-US" sz="1400" i="1" dirty="0">
                  <a:latin typeface="Arial" panose="020B0604020202020204" pitchFamily="34" charset="0"/>
                  <a:cs typeface="Arial" panose="020B0604020202020204" pitchFamily="34" charset="0"/>
                </a:rPr>
                <a:t>. 92 (2021)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DFB9BED-1BC0-F598-2E24-CA4C9112EE1B}"/>
              </a:ext>
            </a:extLst>
          </p:cNvPr>
          <p:cNvGrpSpPr/>
          <p:nvPr/>
        </p:nvGrpSpPr>
        <p:grpSpPr>
          <a:xfrm>
            <a:off x="3825852" y="843767"/>
            <a:ext cx="2224473" cy="2497083"/>
            <a:chOff x="3817385" y="843767"/>
            <a:chExt cx="2224473" cy="2497083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9FDAC381-472C-B682-3813-8AAA21A05051}"/>
                </a:ext>
              </a:extLst>
            </p:cNvPr>
            <p:cNvGrpSpPr/>
            <p:nvPr/>
          </p:nvGrpSpPr>
          <p:grpSpPr>
            <a:xfrm>
              <a:off x="4055126" y="843767"/>
              <a:ext cx="1443249" cy="2168693"/>
              <a:chOff x="3432220" y="1218800"/>
              <a:chExt cx="1443249" cy="2168693"/>
            </a:xfrm>
          </p:grpSpPr>
          <p:pic>
            <p:nvPicPr>
              <p:cNvPr id="34" name="Google Shape;363;p34">
                <a:extLst>
                  <a:ext uri="{FF2B5EF4-FFF2-40B4-BE49-F238E27FC236}">
                    <a16:creationId xmlns:a16="http://schemas.microsoft.com/office/drawing/2014/main" id="{AD096CA0-07F0-B3C8-32CE-BD559B3D3B9D}"/>
                  </a:ext>
                </a:extLst>
              </p:cNvPr>
              <p:cNvPicPr preferRelativeResize="0"/>
              <p:nvPr/>
            </p:nvPicPr>
            <p:blipFill>
              <a:blip r:embed="rId6">
                <a:alphaModFix/>
              </a:blip>
              <a:stretch>
                <a:fillRect/>
              </a:stretch>
            </p:blipFill>
            <p:spPr>
              <a:xfrm>
                <a:off x="3435771" y="1218800"/>
                <a:ext cx="1439698" cy="2149041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5ED0E48-D8C8-6AA6-55A8-83D6C8CBAE2D}"/>
                  </a:ext>
                </a:extLst>
              </p:cNvPr>
              <p:cNvSpPr txBox="1"/>
              <p:nvPr/>
            </p:nvSpPr>
            <p:spPr>
              <a:xfrm>
                <a:off x="3432220" y="3018161"/>
                <a:ext cx="684803" cy="369332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P-</a:t>
                </a:r>
                <a:r>
                  <a:rPr lang="en-US" b="1" dirty="0" err="1"/>
                  <a:t>IIIb</a:t>
                </a:r>
                <a:endParaRPr lang="en-US" b="1" dirty="0"/>
              </a:p>
            </p:txBody>
          </p:sp>
        </p:grp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EEBE952-748A-1AD6-4C03-1F4F1E53C16D}"/>
                </a:ext>
              </a:extLst>
            </p:cNvPr>
            <p:cNvSpPr txBox="1"/>
            <p:nvPr/>
          </p:nvSpPr>
          <p:spPr>
            <a:xfrm>
              <a:off x="3817385" y="3033073"/>
              <a:ext cx="2224473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i="1" dirty="0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arXiv:2411.18914 (2024)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15462306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FD1A8D-3852-9852-B1CA-0A467D393F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C90345F9-6920-EEF8-E883-5C5750D2218F}"/>
              </a:ext>
            </a:extLst>
          </p:cNvPr>
          <p:cNvGrpSpPr/>
          <p:nvPr/>
        </p:nvGrpSpPr>
        <p:grpSpPr>
          <a:xfrm>
            <a:off x="321733" y="3144144"/>
            <a:ext cx="11353800" cy="3338623"/>
            <a:chOff x="321733" y="3144144"/>
            <a:chExt cx="11353800" cy="3338623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C41EA142-C66D-081F-9D80-F9484FD6EBC1}"/>
                </a:ext>
              </a:extLst>
            </p:cNvPr>
            <p:cNvGrpSpPr/>
            <p:nvPr/>
          </p:nvGrpSpPr>
          <p:grpSpPr>
            <a:xfrm>
              <a:off x="321733" y="3144144"/>
              <a:ext cx="11353800" cy="3338623"/>
              <a:chOff x="245533" y="2661894"/>
              <a:chExt cx="11353800" cy="3338623"/>
            </a:xfrm>
          </p:grpSpPr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50D303A7-E43D-D403-66D1-DC79E4864A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45533" y="2661894"/>
                <a:ext cx="11353800" cy="3135734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6D5EA0EB-21F9-0963-4A23-AB1B62B7551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l="32587" t="94227" r="54418" b="1824"/>
              <a:stretch/>
            </p:blipFill>
            <p:spPr>
              <a:xfrm>
                <a:off x="5468875" y="5797628"/>
                <a:ext cx="1431201" cy="202889"/>
              </a:xfrm>
              <a:prstGeom prst="rect">
                <a:avLst/>
              </a:prstGeom>
            </p:spPr>
          </p:pic>
        </p:grp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161915D-52D7-0F01-E5F4-2033B56E0935}"/>
                </a:ext>
              </a:extLst>
            </p:cNvPr>
            <p:cNvSpPr/>
            <p:nvPr/>
          </p:nvSpPr>
          <p:spPr>
            <a:xfrm>
              <a:off x="8441267" y="6180667"/>
              <a:ext cx="431800" cy="2230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0F5D37E-8B0C-591D-C901-46A730CC55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248"/>
            <a:ext cx="10515600" cy="924864"/>
          </a:xfrm>
        </p:spPr>
        <p:txBody>
          <a:bodyPr/>
          <a:lstStyle/>
          <a:p>
            <a:r>
              <a:rPr lang="en-US" dirty="0"/>
              <a:t>Beyond Phase II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3837EC-3932-FD13-6A32-CFE1E370C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69E134-8E29-4876-9995-F3E530910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EDB37D-28A9-2BF9-C141-EDBB12A2A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28</a:t>
            </a:fld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4D6043C-9AB9-87FF-E4E1-6BD0E99CCFA6}"/>
              </a:ext>
            </a:extLst>
          </p:cNvPr>
          <p:cNvGrpSpPr/>
          <p:nvPr/>
        </p:nvGrpSpPr>
        <p:grpSpPr>
          <a:xfrm>
            <a:off x="5632126" y="1215339"/>
            <a:ext cx="3915035" cy="1690097"/>
            <a:chOff x="5175730" y="1692598"/>
            <a:chExt cx="3915035" cy="1690097"/>
          </a:xfrm>
        </p:grpSpPr>
        <p:pic>
          <p:nvPicPr>
            <p:cNvPr id="37" name="Content Placeholder 7">
              <a:extLst>
                <a:ext uri="{FF2B5EF4-FFF2-40B4-BE49-F238E27FC236}">
                  <a16:creationId xmlns:a16="http://schemas.microsoft.com/office/drawing/2014/main" id="{A79005F0-9D18-A558-E642-C7482CD51EE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75730" y="1692598"/>
              <a:ext cx="3915035" cy="1325563"/>
            </a:xfrm>
            <a:prstGeom prst="rect">
              <a:avLst/>
            </a:prstGeom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A1F3C13-B98E-8D97-EFB9-62CB37E9BC7B}"/>
                </a:ext>
              </a:extLst>
            </p:cNvPr>
            <p:cNvSpPr txBox="1"/>
            <p:nvPr/>
          </p:nvSpPr>
          <p:spPr>
            <a:xfrm>
              <a:off x="6794883" y="3013363"/>
              <a:ext cx="575799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P-IV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05E93AE9-1F80-BE04-11E7-90045106B68B}"/>
              </a:ext>
            </a:extLst>
          </p:cNvPr>
          <p:cNvGrpSpPr/>
          <p:nvPr/>
        </p:nvGrpSpPr>
        <p:grpSpPr>
          <a:xfrm>
            <a:off x="127167" y="501923"/>
            <a:ext cx="3829051" cy="2826149"/>
            <a:chOff x="127167" y="501923"/>
            <a:chExt cx="3829051" cy="2826149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C84911E9-BEC5-8EA1-E8BA-61C5B6585A9E}"/>
                </a:ext>
              </a:extLst>
            </p:cNvPr>
            <p:cNvGrpSpPr/>
            <p:nvPr/>
          </p:nvGrpSpPr>
          <p:grpSpPr>
            <a:xfrm>
              <a:off x="226075" y="501923"/>
              <a:ext cx="3715785" cy="2571489"/>
              <a:chOff x="1025548" y="603510"/>
              <a:chExt cx="3715785" cy="2571489"/>
            </a:xfrm>
          </p:grpSpPr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33B7FBD7-C3C4-BD26-AC86-017EC2460FB2}"/>
                  </a:ext>
                </a:extLst>
              </p:cNvPr>
              <p:cNvGrpSpPr/>
              <p:nvPr/>
            </p:nvGrpSpPr>
            <p:grpSpPr>
              <a:xfrm>
                <a:off x="2301938" y="888250"/>
                <a:ext cx="2439395" cy="2286749"/>
                <a:chOff x="2701471" y="818045"/>
                <a:chExt cx="2439395" cy="2286749"/>
              </a:xfrm>
            </p:grpSpPr>
            <p:pic>
              <p:nvPicPr>
                <p:cNvPr id="29" name="Picture 28">
                  <a:extLst>
                    <a:ext uri="{FF2B5EF4-FFF2-40B4-BE49-F238E27FC236}">
                      <a16:creationId xmlns:a16="http://schemas.microsoft.com/office/drawing/2014/main" id="{6CEBF98C-492B-8E26-5015-A39E12F09F3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 l="55046" t="6822" r="3510" b="5550"/>
                <a:stretch/>
              </p:blipFill>
              <p:spPr>
                <a:xfrm>
                  <a:off x="2916393" y="894169"/>
                  <a:ext cx="2224473" cy="2210625"/>
                </a:xfrm>
                <a:prstGeom prst="rect">
                  <a:avLst/>
                </a:prstGeom>
                <a:ln>
                  <a:noFill/>
                </a:ln>
              </p:spPr>
            </p:pic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A84E6DE2-7B9E-8A0C-1271-E8405E16ABF1}"/>
                    </a:ext>
                  </a:extLst>
                </p:cNvPr>
                <p:cNvSpPr txBox="1"/>
                <p:nvPr/>
              </p:nvSpPr>
              <p:spPr>
                <a:xfrm>
                  <a:off x="2701471" y="818045"/>
                  <a:ext cx="184731" cy="369332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endParaRPr lang="en-US" b="1" dirty="0"/>
                </a:p>
              </p:txBody>
            </p:sp>
          </p:grpSp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1AAC781D-F232-AA81-A9EE-78B9B1A29C2F}"/>
                  </a:ext>
                </a:extLst>
              </p:cNvPr>
              <p:cNvGrpSpPr/>
              <p:nvPr/>
            </p:nvGrpSpPr>
            <p:grpSpPr>
              <a:xfrm>
                <a:off x="1025548" y="603510"/>
                <a:ext cx="1995507" cy="2518372"/>
                <a:chOff x="2345870" y="266671"/>
                <a:chExt cx="1995507" cy="2518372"/>
              </a:xfrm>
            </p:grpSpPr>
            <p:pic>
              <p:nvPicPr>
                <p:cNvPr id="14" name="Picture 13" descr="A close up of a machine&#10;&#10;Description automatically generated">
                  <a:extLst>
                    <a:ext uri="{FF2B5EF4-FFF2-40B4-BE49-F238E27FC236}">
                      <a16:creationId xmlns:a16="http://schemas.microsoft.com/office/drawing/2014/main" id="{037913B7-C613-C6A2-4DD8-4C6278451F5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/>
                <a:srcRect t="8438"/>
                <a:stretch/>
              </p:blipFill>
              <p:spPr>
                <a:xfrm>
                  <a:off x="2345870" y="636003"/>
                  <a:ext cx="1398599" cy="2149040"/>
                </a:xfrm>
                <a:prstGeom prst="rect">
                  <a:avLst/>
                </a:prstGeom>
                <a:ln>
                  <a:noFill/>
                </a:ln>
              </p:spPr>
            </p:pic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399BC894-8D88-16B4-BACB-ECEA92B8F564}"/>
                    </a:ext>
                  </a:extLst>
                </p:cNvPr>
                <p:cNvSpPr txBox="1"/>
                <p:nvPr/>
              </p:nvSpPr>
              <p:spPr>
                <a:xfrm>
                  <a:off x="3666192" y="266671"/>
                  <a:ext cx="675185" cy="369332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/>
                    <a:t>P-IIIa</a:t>
                  </a:r>
                </a:p>
              </p:txBody>
            </p:sp>
          </p:grpSp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74B68A26-2305-F91B-5EC4-6B5F888F7B4E}"/>
                </a:ext>
              </a:extLst>
            </p:cNvPr>
            <p:cNvSpPr txBox="1"/>
            <p:nvPr/>
          </p:nvSpPr>
          <p:spPr>
            <a:xfrm>
              <a:off x="127167" y="3020295"/>
              <a:ext cx="382905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Rev.Sci.Instrum</a:t>
              </a:r>
              <a:r>
                <a:rPr lang="en-US" sz="1400" i="1" dirty="0">
                  <a:latin typeface="Arial" panose="020B0604020202020204" pitchFamily="34" charset="0"/>
                  <a:cs typeface="Arial" panose="020B0604020202020204" pitchFamily="34" charset="0"/>
                </a:rPr>
                <a:t>. 92 (2021)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8930627F-1961-E8AC-3EC6-4A53B2B87D76}"/>
              </a:ext>
            </a:extLst>
          </p:cNvPr>
          <p:cNvGrpSpPr/>
          <p:nvPr/>
        </p:nvGrpSpPr>
        <p:grpSpPr>
          <a:xfrm>
            <a:off x="3825852" y="843767"/>
            <a:ext cx="2224473" cy="2497083"/>
            <a:chOff x="3817385" y="843767"/>
            <a:chExt cx="2224473" cy="2497083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BC5C3D26-FDFB-1863-863D-E88144D71C92}"/>
                </a:ext>
              </a:extLst>
            </p:cNvPr>
            <p:cNvGrpSpPr/>
            <p:nvPr/>
          </p:nvGrpSpPr>
          <p:grpSpPr>
            <a:xfrm>
              <a:off x="4055126" y="843767"/>
              <a:ext cx="1443249" cy="2168693"/>
              <a:chOff x="3432220" y="1218800"/>
              <a:chExt cx="1443249" cy="2168693"/>
            </a:xfrm>
          </p:grpSpPr>
          <p:pic>
            <p:nvPicPr>
              <p:cNvPr id="34" name="Google Shape;363;p34">
                <a:extLst>
                  <a:ext uri="{FF2B5EF4-FFF2-40B4-BE49-F238E27FC236}">
                    <a16:creationId xmlns:a16="http://schemas.microsoft.com/office/drawing/2014/main" id="{C9730834-6D5C-3C13-D75C-0290347C277B}"/>
                  </a:ext>
                </a:extLst>
              </p:cNvPr>
              <p:cNvPicPr preferRelativeResize="0"/>
              <p:nvPr/>
            </p:nvPicPr>
            <p:blipFill>
              <a:blip r:embed="rId7">
                <a:alphaModFix/>
              </a:blip>
              <a:stretch>
                <a:fillRect/>
              </a:stretch>
            </p:blipFill>
            <p:spPr>
              <a:xfrm>
                <a:off x="3435771" y="1218800"/>
                <a:ext cx="1439698" cy="2149041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09024C5D-2C8F-FC7A-B1FF-0F474F04DE0B}"/>
                  </a:ext>
                </a:extLst>
              </p:cNvPr>
              <p:cNvSpPr txBox="1"/>
              <p:nvPr/>
            </p:nvSpPr>
            <p:spPr>
              <a:xfrm>
                <a:off x="3432220" y="3018161"/>
                <a:ext cx="684803" cy="369332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P-</a:t>
                </a:r>
                <a:r>
                  <a:rPr lang="en-US" b="1" dirty="0" err="1"/>
                  <a:t>IIIb</a:t>
                </a:r>
                <a:endParaRPr lang="en-US" b="1" dirty="0"/>
              </a:p>
            </p:txBody>
          </p:sp>
        </p:grp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3D7E9CCF-114C-3815-411A-79DFD15DAB42}"/>
                </a:ext>
              </a:extLst>
            </p:cNvPr>
            <p:cNvSpPr txBox="1"/>
            <p:nvPr/>
          </p:nvSpPr>
          <p:spPr>
            <a:xfrm>
              <a:off x="3817385" y="3033073"/>
              <a:ext cx="2224473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i="1" dirty="0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arXiv:2411.18914 (2024)</a:t>
              </a:r>
              <a:endParaRPr lang="en-US" sz="1400" dirty="0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C5525A1B-505B-9640-5E71-8A70B3420ADF}"/>
              </a:ext>
            </a:extLst>
          </p:cNvPr>
          <p:cNvSpPr txBox="1"/>
          <p:nvPr/>
        </p:nvSpPr>
        <p:spPr>
          <a:xfrm>
            <a:off x="5787422" y="777205"/>
            <a:ext cx="320104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1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Lehner</a:t>
            </a:r>
            <a:r>
              <a:rPr lang="en-US" sz="14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Group:</a:t>
            </a:r>
            <a:endParaRPr lang="en-US" sz="1400" b="0" i="1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0" i="1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Y. Jiang et al., PRX Quantum </a:t>
            </a:r>
            <a:r>
              <a:rPr lang="en-US" sz="1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4 (2024)</a:t>
            </a:r>
            <a:endParaRPr lang="en-US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80102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1FCE6E-50A3-30B0-36D8-CBE2116E01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AE81F663-65AD-3813-BC90-3EE917181D32}"/>
              </a:ext>
            </a:extLst>
          </p:cNvPr>
          <p:cNvGrpSpPr/>
          <p:nvPr/>
        </p:nvGrpSpPr>
        <p:grpSpPr>
          <a:xfrm>
            <a:off x="321733" y="3127210"/>
            <a:ext cx="11353800" cy="3338623"/>
            <a:chOff x="321733" y="3144144"/>
            <a:chExt cx="11353800" cy="3338623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F350CB42-6198-E476-E545-C05F3ADAD0D4}"/>
                </a:ext>
              </a:extLst>
            </p:cNvPr>
            <p:cNvGrpSpPr/>
            <p:nvPr/>
          </p:nvGrpSpPr>
          <p:grpSpPr>
            <a:xfrm>
              <a:off x="321733" y="3144144"/>
              <a:ext cx="11353800" cy="3338623"/>
              <a:chOff x="245533" y="2661894"/>
              <a:chExt cx="11353800" cy="3338623"/>
            </a:xfrm>
          </p:grpSpPr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A5456638-DF9E-2937-B2BC-9E97FC3C20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45533" y="2661894"/>
                <a:ext cx="11353800" cy="3135734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981280BA-DACB-2F9D-571B-3348BADBBCC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l="32587" t="94227" r="54418" b="1824"/>
              <a:stretch/>
            </p:blipFill>
            <p:spPr>
              <a:xfrm>
                <a:off x="5468875" y="5797628"/>
                <a:ext cx="1431201" cy="202889"/>
              </a:xfrm>
              <a:prstGeom prst="rect">
                <a:avLst/>
              </a:prstGeom>
            </p:spPr>
          </p:pic>
        </p:grp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04E4987B-9EC9-C0CD-818C-7F2D3667B492}"/>
                </a:ext>
              </a:extLst>
            </p:cNvPr>
            <p:cNvSpPr/>
            <p:nvPr/>
          </p:nvSpPr>
          <p:spPr>
            <a:xfrm>
              <a:off x="8441267" y="6180667"/>
              <a:ext cx="431800" cy="2230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6EC947C-7531-14E7-7C8F-1506A3F197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248"/>
            <a:ext cx="10515600" cy="924864"/>
          </a:xfrm>
        </p:spPr>
        <p:txBody>
          <a:bodyPr/>
          <a:lstStyle/>
          <a:p>
            <a:r>
              <a:rPr lang="en-US" dirty="0"/>
              <a:t>Beyond Phase II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E012E4-2AC6-5FB3-0810-DD77C31958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95861-4859-BBF2-10AB-1DA7076D3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9F48FF-DF63-F808-A889-B5DE1846B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29</a:t>
            </a:fld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DD54D73-25DC-4F81-2E63-EBD2E93E142D}"/>
              </a:ext>
            </a:extLst>
          </p:cNvPr>
          <p:cNvGrpSpPr/>
          <p:nvPr/>
        </p:nvGrpSpPr>
        <p:grpSpPr>
          <a:xfrm>
            <a:off x="5632126" y="1215339"/>
            <a:ext cx="3915035" cy="1690097"/>
            <a:chOff x="5175730" y="1692598"/>
            <a:chExt cx="3915035" cy="1690097"/>
          </a:xfrm>
        </p:grpSpPr>
        <p:pic>
          <p:nvPicPr>
            <p:cNvPr id="37" name="Content Placeholder 7">
              <a:extLst>
                <a:ext uri="{FF2B5EF4-FFF2-40B4-BE49-F238E27FC236}">
                  <a16:creationId xmlns:a16="http://schemas.microsoft.com/office/drawing/2014/main" id="{A8F6EC1F-B927-2632-289E-02B87888F2F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75730" y="1692598"/>
              <a:ext cx="3915035" cy="1325563"/>
            </a:xfrm>
            <a:prstGeom prst="rect">
              <a:avLst/>
            </a:prstGeom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A83BD1E-C9CE-E0C6-E777-A57BECBB9DEB}"/>
                </a:ext>
              </a:extLst>
            </p:cNvPr>
            <p:cNvSpPr txBox="1"/>
            <p:nvPr/>
          </p:nvSpPr>
          <p:spPr>
            <a:xfrm>
              <a:off x="6794883" y="3013363"/>
              <a:ext cx="575799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P-IV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0C5B0DC-09D9-235E-5346-F75C28F054B6}"/>
              </a:ext>
            </a:extLst>
          </p:cNvPr>
          <p:cNvGrpSpPr/>
          <p:nvPr/>
        </p:nvGrpSpPr>
        <p:grpSpPr>
          <a:xfrm>
            <a:off x="9380748" y="798576"/>
            <a:ext cx="2617574" cy="2239422"/>
            <a:chOff x="9234251" y="1218800"/>
            <a:chExt cx="2617574" cy="2239422"/>
          </a:xfrm>
        </p:grpSpPr>
        <p:pic>
          <p:nvPicPr>
            <p:cNvPr id="43" name="Picture 42" descr="A diagram of a graph and a diagram of a graph&#10;&#10;AI-generated content may be incorrect.">
              <a:extLst>
                <a:ext uri="{FF2B5EF4-FFF2-40B4-BE49-F238E27FC236}">
                  <a16:creationId xmlns:a16="http://schemas.microsoft.com/office/drawing/2014/main" id="{A22C1E1D-B97D-D582-8775-C8CD9ECB1AE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5252"/>
            <a:stretch/>
          </p:blipFill>
          <p:spPr>
            <a:xfrm>
              <a:off x="9612265" y="1218800"/>
              <a:ext cx="2239560" cy="2239422"/>
            </a:xfrm>
            <a:prstGeom prst="rect">
              <a:avLst/>
            </a:prstGeom>
          </p:spPr>
        </p:pic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E4BD3342-FAFF-87D9-6ADB-8B9F9665DB1B}"/>
                </a:ext>
              </a:extLst>
            </p:cNvPr>
            <p:cNvSpPr txBox="1"/>
            <p:nvPr/>
          </p:nvSpPr>
          <p:spPr>
            <a:xfrm>
              <a:off x="9234251" y="3046708"/>
              <a:ext cx="514885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P-V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025754E-49FD-25F8-C410-3DCB1CAC68BB}"/>
              </a:ext>
            </a:extLst>
          </p:cNvPr>
          <p:cNvGrpSpPr/>
          <p:nvPr/>
        </p:nvGrpSpPr>
        <p:grpSpPr>
          <a:xfrm>
            <a:off x="127167" y="501923"/>
            <a:ext cx="3829051" cy="2826149"/>
            <a:chOff x="127167" y="501923"/>
            <a:chExt cx="3829051" cy="2826149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FAAF7891-DA17-C45E-226F-E7F0552C3638}"/>
                </a:ext>
              </a:extLst>
            </p:cNvPr>
            <p:cNvGrpSpPr/>
            <p:nvPr/>
          </p:nvGrpSpPr>
          <p:grpSpPr>
            <a:xfrm>
              <a:off x="226075" y="501923"/>
              <a:ext cx="3715785" cy="2571489"/>
              <a:chOff x="1025548" y="603510"/>
              <a:chExt cx="3715785" cy="2571489"/>
            </a:xfrm>
          </p:grpSpPr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34C6ECB9-8607-670C-D2EF-D247FA5B338F}"/>
                  </a:ext>
                </a:extLst>
              </p:cNvPr>
              <p:cNvGrpSpPr/>
              <p:nvPr/>
            </p:nvGrpSpPr>
            <p:grpSpPr>
              <a:xfrm>
                <a:off x="2301938" y="888250"/>
                <a:ext cx="2439395" cy="2286749"/>
                <a:chOff x="2701471" y="818045"/>
                <a:chExt cx="2439395" cy="2286749"/>
              </a:xfrm>
            </p:grpSpPr>
            <p:pic>
              <p:nvPicPr>
                <p:cNvPr id="29" name="Picture 28">
                  <a:extLst>
                    <a:ext uri="{FF2B5EF4-FFF2-40B4-BE49-F238E27FC236}">
                      <a16:creationId xmlns:a16="http://schemas.microsoft.com/office/drawing/2014/main" id="{D40132B5-A316-852F-1E6A-71793C09683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rcRect l="55046" t="6822" r="3510" b="5550"/>
                <a:stretch/>
              </p:blipFill>
              <p:spPr>
                <a:xfrm>
                  <a:off x="2916393" y="894169"/>
                  <a:ext cx="2224473" cy="2210625"/>
                </a:xfrm>
                <a:prstGeom prst="rect">
                  <a:avLst/>
                </a:prstGeom>
                <a:ln>
                  <a:noFill/>
                </a:ln>
              </p:spPr>
            </p:pic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E86FD043-56FF-F40D-2657-6C30548D4812}"/>
                    </a:ext>
                  </a:extLst>
                </p:cNvPr>
                <p:cNvSpPr txBox="1"/>
                <p:nvPr/>
              </p:nvSpPr>
              <p:spPr>
                <a:xfrm>
                  <a:off x="2701471" y="818045"/>
                  <a:ext cx="184731" cy="369332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endParaRPr lang="en-US" b="1" dirty="0"/>
                </a:p>
              </p:txBody>
            </p:sp>
          </p:grpSp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2C828379-20EA-F368-CFF2-EBD9B17F5359}"/>
                  </a:ext>
                </a:extLst>
              </p:cNvPr>
              <p:cNvGrpSpPr/>
              <p:nvPr/>
            </p:nvGrpSpPr>
            <p:grpSpPr>
              <a:xfrm>
                <a:off x="1025548" y="603510"/>
                <a:ext cx="1995507" cy="2518372"/>
                <a:chOff x="2345870" y="266671"/>
                <a:chExt cx="1995507" cy="2518372"/>
              </a:xfrm>
            </p:grpSpPr>
            <p:pic>
              <p:nvPicPr>
                <p:cNvPr id="14" name="Picture 13" descr="A close up of a machine&#10;&#10;Description automatically generated">
                  <a:extLst>
                    <a:ext uri="{FF2B5EF4-FFF2-40B4-BE49-F238E27FC236}">
                      <a16:creationId xmlns:a16="http://schemas.microsoft.com/office/drawing/2014/main" id="{27C4194C-71DE-FFC7-B7FE-51EE2467BA3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/>
                <a:srcRect t="8438"/>
                <a:stretch/>
              </p:blipFill>
              <p:spPr>
                <a:xfrm>
                  <a:off x="2345870" y="636003"/>
                  <a:ext cx="1398599" cy="2149040"/>
                </a:xfrm>
                <a:prstGeom prst="rect">
                  <a:avLst/>
                </a:prstGeom>
                <a:ln>
                  <a:noFill/>
                </a:ln>
              </p:spPr>
            </p:pic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08148076-E01E-CAE8-C13D-2E58C57A4777}"/>
                    </a:ext>
                  </a:extLst>
                </p:cNvPr>
                <p:cNvSpPr txBox="1"/>
                <p:nvPr/>
              </p:nvSpPr>
              <p:spPr>
                <a:xfrm>
                  <a:off x="3666192" y="266671"/>
                  <a:ext cx="675185" cy="369332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/>
                    <a:t>P-IIIa</a:t>
                  </a:r>
                </a:p>
              </p:txBody>
            </p:sp>
          </p:grpSp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5B301A99-A77A-06E3-AB61-D7158BDA5BF6}"/>
                </a:ext>
              </a:extLst>
            </p:cNvPr>
            <p:cNvSpPr txBox="1"/>
            <p:nvPr/>
          </p:nvSpPr>
          <p:spPr>
            <a:xfrm>
              <a:off x="127167" y="3020295"/>
              <a:ext cx="382905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Rev.Sci.Instrum</a:t>
              </a:r>
              <a:r>
                <a:rPr lang="en-US" sz="1400" i="1" dirty="0">
                  <a:latin typeface="Arial" panose="020B0604020202020204" pitchFamily="34" charset="0"/>
                  <a:cs typeface="Arial" panose="020B0604020202020204" pitchFamily="34" charset="0"/>
                </a:rPr>
                <a:t>. 92 (2021)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879DC940-511E-7695-0CF3-957E11C467E5}"/>
              </a:ext>
            </a:extLst>
          </p:cNvPr>
          <p:cNvGrpSpPr/>
          <p:nvPr/>
        </p:nvGrpSpPr>
        <p:grpSpPr>
          <a:xfrm>
            <a:off x="3825852" y="843767"/>
            <a:ext cx="2224473" cy="2497083"/>
            <a:chOff x="3817385" y="843767"/>
            <a:chExt cx="2224473" cy="2497083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8E93427A-CD6D-C01F-D2FE-53E673D5D56B}"/>
                </a:ext>
              </a:extLst>
            </p:cNvPr>
            <p:cNvGrpSpPr/>
            <p:nvPr/>
          </p:nvGrpSpPr>
          <p:grpSpPr>
            <a:xfrm>
              <a:off x="4055126" y="843767"/>
              <a:ext cx="1443249" cy="2168693"/>
              <a:chOff x="3432220" y="1218800"/>
              <a:chExt cx="1443249" cy="2168693"/>
            </a:xfrm>
          </p:grpSpPr>
          <p:pic>
            <p:nvPicPr>
              <p:cNvPr id="34" name="Google Shape;363;p34">
                <a:extLst>
                  <a:ext uri="{FF2B5EF4-FFF2-40B4-BE49-F238E27FC236}">
                    <a16:creationId xmlns:a16="http://schemas.microsoft.com/office/drawing/2014/main" id="{7647C93E-03EA-E147-EDB0-F0B8AF47397F}"/>
                  </a:ext>
                </a:extLst>
              </p:cNvPr>
              <p:cNvPicPr preferRelativeResize="0"/>
              <p:nvPr/>
            </p:nvPicPr>
            <p:blipFill>
              <a:blip r:embed="rId8">
                <a:alphaModFix/>
              </a:blip>
              <a:stretch>
                <a:fillRect/>
              </a:stretch>
            </p:blipFill>
            <p:spPr>
              <a:xfrm>
                <a:off x="3435771" y="1218800"/>
                <a:ext cx="1439698" cy="2149041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81FD3566-12CA-98C2-C272-067C59C1B1FB}"/>
                  </a:ext>
                </a:extLst>
              </p:cNvPr>
              <p:cNvSpPr txBox="1"/>
              <p:nvPr/>
            </p:nvSpPr>
            <p:spPr>
              <a:xfrm>
                <a:off x="3432220" y="3018161"/>
                <a:ext cx="684803" cy="369332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P-</a:t>
                </a:r>
                <a:r>
                  <a:rPr lang="en-US" b="1" dirty="0" err="1"/>
                  <a:t>IIIb</a:t>
                </a:r>
                <a:endParaRPr lang="en-US" b="1" dirty="0"/>
              </a:p>
            </p:txBody>
          </p:sp>
        </p:grp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FDE9F91-200B-ABF0-C63F-088B9B868E3B}"/>
                </a:ext>
              </a:extLst>
            </p:cNvPr>
            <p:cNvSpPr txBox="1"/>
            <p:nvPr/>
          </p:nvSpPr>
          <p:spPr>
            <a:xfrm>
              <a:off x="3817385" y="3033073"/>
              <a:ext cx="2224473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i="1" dirty="0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arXiv:2411.18914 (2024)</a:t>
              </a:r>
              <a:endParaRPr lang="en-US" sz="1400" dirty="0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B1BFC05D-52BA-06AE-175F-E0E027D3D747}"/>
              </a:ext>
            </a:extLst>
          </p:cNvPr>
          <p:cNvSpPr txBox="1"/>
          <p:nvPr/>
        </p:nvSpPr>
        <p:spPr>
          <a:xfrm>
            <a:off x="5787422" y="777205"/>
            <a:ext cx="320104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1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Lehner</a:t>
            </a:r>
            <a:r>
              <a:rPr lang="en-US" sz="14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Group:</a:t>
            </a:r>
            <a:endParaRPr lang="en-US" sz="1400" b="0" i="1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0" i="1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Y. Jiang et al., PRX Quantum </a:t>
            </a:r>
            <a:r>
              <a:rPr lang="en-US" sz="1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4 (2024)</a:t>
            </a:r>
            <a:endParaRPr lang="en-US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Google Shape;378;p35">
            <a:extLst>
              <a:ext uri="{FF2B5EF4-FFF2-40B4-BE49-F238E27FC236}">
                <a16:creationId xmlns:a16="http://schemas.microsoft.com/office/drawing/2014/main" id="{DF2675EC-661B-5A84-3F5C-9F95D2DC454A}"/>
              </a:ext>
            </a:extLst>
          </p:cNvPr>
          <p:cNvSpPr txBox="1"/>
          <p:nvPr/>
        </p:nvSpPr>
        <p:spPr>
          <a:xfrm>
            <a:off x="9380748" y="383041"/>
            <a:ext cx="228872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i="1" dirty="0"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rPr>
              <a:t>van Bibber Group</a:t>
            </a:r>
            <a:endParaRPr sz="1400" i="1" dirty="0"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777293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035681-013E-3A17-547A-6310815109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DA6DC0B1-0640-1D0D-53AB-34BAE0FE69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5998" y="1128552"/>
            <a:ext cx="6694199" cy="515060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DD365C5-5764-964C-EA53-4549E5D43B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Axion Dark Matter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D697D5-61C1-8EA9-7739-C44808D7E4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614" y="1318548"/>
            <a:ext cx="5165909" cy="4568599"/>
          </a:xfrm>
        </p:spPr>
        <p:txBody>
          <a:bodyPr>
            <a:normAutofit/>
          </a:bodyPr>
          <a:lstStyle/>
          <a:p>
            <a:r>
              <a:rPr lang="en-US" dirty="0"/>
              <a:t>Axions solve CP Problem + Dark Matter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807A5B-9BF3-15BA-0CAC-DF67EF7AB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D135A5-ABA0-4551-26A2-AB7E606169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5AC12F-726D-C700-B3A0-9638DD881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F48A27-8088-A0B6-1E84-27E330955B58}"/>
              </a:ext>
            </a:extLst>
          </p:cNvPr>
          <p:cNvSpPr txBox="1"/>
          <p:nvPr/>
        </p:nvSpPr>
        <p:spPr>
          <a:xfrm>
            <a:off x="7963799" y="6217850"/>
            <a:ext cx="345730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hlinkClick r:id="rId3"/>
              </a:rPr>
              <a:t>https://cajohare.github.io/AxionLimits/docs/ap.html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350323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0F5E6-681E-6129-6FDF-D162F36B8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ALPHA Experiment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8DCB8E-6192-1F8D-8C8B-8BF1F861F4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Claire Laffan: </a:t>
            </a:r>
            <a:r>
              <a:rPr lang="en-US" sz="2800" b="0" i="0" dirty="0">
                <a:solidFill>
                  <a:srgbClr val="CB6D04"/>
                </a:solidFill>
                <a:effectLst/>
                <a:latin typeface="Roboto Light" panose="02000000000000000000" pitchFamily="2" charset="0"/>
              </a:rPr>
              <a:t>Current Status of ALPHA's Search for Dark Matter Axions Between 10-20GHz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FE052C-A2CB-280F-D808-AEAE1E765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1DF2EB-9557-FAE1-5F83-4A6E7C75A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AB846C-79CA-3210-E1A4-7A859C7B8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30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4699EA4-50C9-C388-E20F-7677C2C4F141}"/>
              </a:ext>
            </a:extLst>
          </p:cNvPr>
          <p:cNvGrpSpPr/>
          <p:nvPr/>
        </p:nvGrpSpPr>
        <p:grpSpPr>
          <a:xfrm>
            <a:off x="148523" y="2103416"/>
            <a:ext cx="11205277" cy="4293299"/>
            <a:chOff x="-336442" y="1538300"/>
            <a:chExt cx="11205277" cy="4293299"/>
          </a:xfrm>
          <a:noFill/>
        </p:grpSpPr>
        <p:pic>
          <p:nvPicPr>
            <p:cNvPr id="8" name="Picture 2" descr="Claire Laffan | Department of Physics">
              <a:extLst>
                <a:ext uri="{FF2B5EF4-FFF2-40B4-BE49-F238E27FC236}">
                  <a16:creationId xmlns:a16="http://schemas.microsoft.com/office/drawing/2014/main" id="{9C47DF5D-6299-3DE3-2553-73A72E8A37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7536" y="1872190"/>
              <a:ext cx="2481299" cy="1654710"/>
            </a:xfrm>
            <a:prstGeom prst="rect">
              <a:avLst/>
            </a:prstGeom>
            <a:grpFill/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AB94E1F-9945-8E59-9F10-1EB68CA223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336442" y="2537618"/>
              <a:ext cx="6238814" cy="2537118"/>
            </a:xfrm>
            <a:prstGeom prst="rect">
              <a:avLst/>
            </a:prstGeom>
            <a:grpFill/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0CE741D-2864-84F5-04BC-C64B95EE069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r="49874"/>
            <a:stretch/>
          </p:blipFill>
          <p:spPr>
            <a:xfrm>
              <a:off x="5949463" y="1538300"/>
              <a:ext cx="2176172" cy="2322490"/>
            </a:xfrm>
            <a:prstGeom prst="rect">
              <a:avLst/>
            </a:prstGeom>
            <a:grpFill/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A787CCFC-E7BF-F196-4295-AFB2FF2F27F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50039" t="9528" r="-165" b="8781"/>
            <a:stretch/>
          </p:blipFill>
          <p:spPr>
            <a:xfrm>
              <a:off x="5925182" y="3831368"/>
              <a:ext cx="2294274" cy="2000231"/>
            </a:xfrm>
            <a:prstGeom prst="rect">
              <a:avLst/>
            </a:prstGeom>
            <a:grpFill/>
          </p:spPr>
        </p:pic>
      </p:grpSp>
      <p:pic>
        <p:nvPicPr>
          <p:cNvPr id="16" name="Picture 15" descr="A diagram of a graph and a diagram of a graph&#10;&#10;AI-generated content may be incorrect.">
            <a:extLst>
              <a:ext uri="{FF2B5EF4-FFF2-40B4-BE49-F238E27FC236}">
                <a16:creationId xmlns:a16="http://schemas.microsoft.com/office/drawing/2014/main" id="{D9A89285-7F78-746F-2654-F31A1D5F0CA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252"/>
          <a:stretch/>
        </p:blipFill>
        <p:spPr>
          <a:xfrm>
            <a:off x="8811899" y="4262936"/>
            <a:ext cx="2239560" cy="223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51593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B0AD2-3908-4A0B-A838-5168C558C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F277546-2232-4741-8D21-B9E722ABA08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229710"/>
                <a:ext cx="10079421" cy="2094262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en-US" dirty="0"/>
                  <a:t>HAYSTAC has continued to search for axions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dirty="0"/>
                  <a:t> &gt; 10 </a:t>
                </a:r>
                <a:r>
                  <a:rPr lang="en-US" dirty="0" err="1"/>
                  <a:t>μeV</a:t>
                </a:r>
                <a:r>
                  <a:rPr lang="en-US" dirty="0"/>
                  <a:t> </a:t>
                </a:r>
              </a:p>
              <a:p>
                <a:r>
                  <a:rPr lang="en-US" dirty="0"/>
                  <a:t>Recently concluded Phase II operation</a:t>
                </a:r>
              </a:p>
              <a:p>
                <a:pPr lvl="1"/>
                <a:r>
                  <a:rPr lang="en-US" dirty="0"/>
                  <a:t>Covered 550 MHz between 4.10GHz and 4.71GHz</a:t>
                </a:r>
              </a:p>
              <a:p>
                <a:pPr lvl="1"/>
                <a:r>
                  <a:rPr lang="en-US" dirty="0">
                    <a:sym typeface="Wingdings" panose="05000000000000000000" pitchFamily="2" charset="2"/>
                  </a:rPr>
                  <a:t>Excluding axions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|&gt;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2.86×|</m:t>
                    </m:r>
                    <m:sSubSup>
                      <m:sSub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𝐾𝑆𝑉𝑍</m:t>
                        </m:r>
                      </m:sup>
                    </m:sSub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endParaRPr lang="en-US" dirty="0">
                  <a:sym typeface="Wingdings" panose="05000000000000000000" pitchFamily="2" charset="2"/>
                </a:endParaRPr>
              </a:p>
              <a:p>
                <a:r>
                  <a:rPr lang="en-US" dirty="0">
                    <a:sym typeface="Wingdings" panose="05000000000000000000" pitchFamily="2" charset="2"/>
                  </a:rPr>
                  <a:t>Exploring new cavity and receiver designs to push to higher frequencies</a:t>
                </a:r>
              </a:p>
              <a:p>
                <a:r>
                  <a:rPr lang="en-US" dirty="0">
                    <a:sym typeface="Wingdings" panose="05000000000000000000" pitchFamily="2" charset="2"/>
                  </a:rPr>
                  <a:t>Planning new run with a multi-rod cavity this year between 6-7GHz</a:t>
                </a:r>
              </a:p>
              <a:p>
                <a:pPr lvl="1"/>
                <a:endParaRPr lang="en-US" dirty="0">
                  <a:sym typeface="Wingdings" panose="05000000000000000000" pitchFamily="2" charset="2"/>
                </a:endParaRPr>
              </a:p>
              <a:p>
                <a:pPr lvl="1"/>
                <a:endParaRPr lang="en-US" dirty="0">
                  <a:sym typeface="Wingdings" panose="05000000000000000000" pitchFamily="2" charset="2"/>
                </a:endParaRP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F277546-2232-4741-8D21-B9E722ABA08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229710"/>
                <a:ext cx="10079421" cy="2094262"/>
              </a:xfrm>
              <a:blipFill>
                <a:blip r:embed="rId2"/>
                <a:stretch>
                  <a:fillRect l="-726" t="-6414" b="-2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88BA28-A0AB-4169-BA98-238F310862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440295-D20F-46C2-A602-DFA42D9CE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2E7739-2F7D-44AB-A367-B79432DFE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B3DD0D2-7FBA-4686-932E-5811CC230C2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38"/>
          <a:stretch/>
        </p:blipFill>
        <p:spPr>
          <a:xfrm>
            <a:off x="703658" y="3429000"/>
            <a:ext cx="2723070" cy="282232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3DCD0C1-B2AF-44CA-B95D-711A6B46DD8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877" y="3352354"/>
            <a:ext cx="3144535" cy="297561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32780B6-316A-47CC-A359-4F772FF61CC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97" t="37897" r="19070" b="5632"/>
          <a:stretch/>
        </p:blipFill>
        <p:spPr>
          <a:xfrm>
            <a:off x="8029883" y="3380737"/>
            <a:ext cx="2970994" cy="315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68750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70" y="280395"/>
            <a:ext cx="3347620" cy="716699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8022397" y="1165319"/>
            <a:ext cx="3919605" cy="3819932"/>
            <a:chOff x="8668307" y="1653014"/>
            <a:chExt cx="3336904" cy="325204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55728" y="2774832"/>
              <a:ext cx="999877" cy="104987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1863" y="3972413"/>
              <a:ext cx="887610" cy="88761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00602" y="2821747"/>
              <a:ext cx="1442726" cy="772889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42101" y="1653014"/>
              <a:ext cx="2963110" cy="689690"/>
            </a:xfrm>
            <a:prstGeom prst="rect">
              <a:avLst/>
            </a:prstGeom>
          </p:spPr>
        </p:pic>
        <p:pic>
          <p:nvPicPr>
            <p:cNvPr id="16" name="Picture 4" descr="University Logo – Brand Guidelines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576" t="18173" r="13080" b="16715"/>
            <a:stretch/>
          </p:blipFill>
          <p:spPr bwMode="auto">
            <a:xfrm>
              <a:off x="8668307" y="3927375"/>
              <a:ext cx="1759837" cy="9776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8311AE4A-EA1C-7A4C-BCF3-E8A184DD078C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426" b="29828"/>
          <a:stretch/>
        </p:blipFill>
        <p:spPr>
          <a:xfrm>
            <a:off x="7939068" y="5460339"/>
            <a:ext cx="2857500" cy="107857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F922C9F-8AAF-8841-884C-F250DDCAD7C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9851" y="5406174"/>
            <a:ext cx="999878" cy="1004342"/>
          </a:xfrm>
          <a:prstGeom prst="rect">
            <a:avLst/>
          </a:prstGeom>
        </p:spPr>
      </p:pic>
      <p:pic>
        <p:nvPicPr>
          <p:cNvPr id="3" name="Picture 2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A144958D-EDCE-2EE6-2A4E-CA21D0743724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642"/>
          <a:stretch/>
        </p:blipFill>
        <p:spPr>
          <a:xfrm>
            <a:off x="344055" y="1321737"/>
            <a:ext cx="7260744" cy="4788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25441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80356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693520-D66E-C4A4-5078-EB42B6AA3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RFI Veto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650551-D17A-EA9B-311B-BC65445F63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04A568-D96E-F921-A8E8-6FE630317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9D034C-F381-4E40-6A40-14B8C2383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162FF6D-9F32-6029-929F-D1C5492B1F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7631" y="3842595"/>
            <a:ext cx="4039878" cy="259152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508B4E3-D9A0-7B1F-8571-FCE8472210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2829" y="3730716"/>
            <a:ext cx="3763076" cy="27655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35F7CC2-4A0E-8A8A-FEFB-2E29825087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3889" y="894256"/>
            <a:ext cx="3836399" cy="283646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468BBEE-02C8-602D-6946-15B5166C36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07631" y="928963"/>
            <a:ext cx="4363286" cy="2745813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AD123E71-CFA6-65F8-1CC2-C12C1C028012}"/>
              </a:ext>
            </a:extLst>
          </p:cNvPr>
          <p:cNvGrpSpPr/>
          <p:nvPr/>
        </p:nvGrpSpPr>
        <p:grpSpPr>
          <a:xfrm>
            <a:off x="121083" y="2417953"/>
            <a:ext cx="3549668" cy="2849285"/>
            <a:chOff x="137923" y="513502"/>
            <a:chExt cx="3549668" cy="2849285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335B072E-DA6E-5FEA-DB41-8E560F5480E5}"/>
                </a:ext>
              </a:extLst>
            </p:cNvPr>
            <p:cNvGrpSpPr/>
            <p:nvPr/>
          </p:nvGrpSpPr>
          <p:grpSpPr>
            <a:xfrm>
              <a:off x="137923" y="513502"/>
              <a:ext cx="3549668" cy="2849285"/>
              <a:chOff x="137640" y="2686304"/>
              <a:chExt cx="3549668" cy="2849285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7671E2B3-1F4B-1358-A63B-797ABC311D7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37640" y="2686304"/>
                <a:ext cx="3549668" cy="2849285"/>
              </a:xfrm>
              <a:prstGeom prst="rect">
                <a:avLst/>
              </a:prstGeom>
            </p:spPr>
          </p:pic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28995B84-17A0-3248-6B24-4DD4531B4F8E}"/>
                  </a:ext>
                </a:extLst>
              </p:cNvPr>
              <p:cNvSpPr/>
              <p:nvPr/>
            </p:nvSpPr>
            <p:spPr>
              <a:xfrm>
                <a:off x="389465" y="4358461"/>
                <a:ext cx="2696429" cy="435144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E8D9C85-027F-91B4-365E-C771930078DB}"/>
                </a:ext>
              </a:extLst>
            </p:cNvPr>
            <p:cNvSpPr/>
            <p:nvPr/>
          </p:nvSpPr>
          <p:spPr>
            <a:xfrm>
              <a:off x="347990" y="762000"/>
              <a:ext cx="2696429" cy="175335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9841825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75A9F52E-9042-87DB-ED95-43D996D5AFD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50000"/>
          <a:stretch/>
        </p:blipFill>
        <p:spPr>
          <a:xfrm>
            <a:off x="7921972" y="3541172"/>
            <a:ext cx="4120455" cy="15956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C7AF8A3-3103-94C4-35CC-D215EC9F85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Rescan Candidate 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4C3C04-1166-49E9-68DB-85BC4D395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19AB5E-01B4-A1B2-F2CC-6BFC36D65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73783D-F838-77F4-C53C-A1EB787A4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7FAE282-EB04-E24C-5B01-525B2E080B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4650" y="4713738"/>
            <a:ext cx="5600700" cy="16192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298FF2A-45C6-D836-7A33-BA589B470D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4680" y="1582496"/>
            <a:ext cx="4140199" cy="1823481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5948B41-39A2-5FF9-3B8F-ABC45DB15B82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2345870" y="2953726"/>
            <a:ext cx="4850797" cy="20416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6E48E56F-43C9-CF8A-B553-F66B1B1465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24" y="1285702"/>
            <a:ext cx="4662091" cy="1668024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4D7E908-D3E8-8311-B592-1472681DCFED}"/>
              </a:ext>
            </a:extLst>
          </p:cNvPr>
          <p:cNvCxnSpPr>
            <a:cxnSpLocks/>
            <a:stCxn id="9" idx="2"/>
          </p:cNvCxnSpPr>
          <p:nvPr/>
        </p:nvCxnSpPr>
        <p:spPr>
          <a:xfrm>
            <a:off x="6874780" y="3405977"/>
            <a:ext cx="890667" cy="15893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53D2C65-CC50-B797-DDB5-ECB65D0D4F50}"/>
              </a:ext>
            </a:extLst>
          </p:cNvPr>
          <p:cNvCxnSpPr>
            <a:cxnSpLocks/>
          </p:cNvCxnSpPr>
          <p:nvPr/>
        </p:nvCxnSpPr>
        <p:spPr>
          <a:xfrm flipH="1">
            <a:off x="8146973" y="4578543"/>
            <a:ext cx="187254" cy="4167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171881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005B4E-CBF4-6312-97CE-615BD1B11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Deficits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6A67C3-A387-6F6F-AB02-347F0B1A4C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8365"/>
            <a:ext cx="10515600" cy="2273744"/>
          </a:xfrm>
        </p:spPr>
        <p:txBody>
          <a:bodyPr/>
          <a:lstStyle/>
          <a:p>
            <a:r>
              <a:rPr lang="en-US" dirty="0"/>
              <a:t>A handful of “deficits” are observed </a:t>
            </a:r>
          </a:p>
          <a:p>
            <a:r>
              <a:rPr lang="en-US" dirty="0"/>
              <a:t>Power Excess &gt; 5.1 sigma but negative </a:t>
            </a:r>
          </a:p>
          <a:p>
            <a:r>
              <a:rPr lang="en-US" dirty="0"/>
              <a:t>Unknown source but none have persisted upon rescan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3B7E00-623F-479D-DA83-A89E60399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6A98C5-AFF7-A379-13D3-18124125F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62B373-40EE-73E0-0E4D-106ED79FC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36</a:t>
            </a:fld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AD3ECEC-83D6-378F-5EF6-2CBB1CC74646}"/>
              </a:ext>
            </a:extLst>
          </p:cNvPr>
          <p:cNvGrpSpPr/>
          <p:nvPr/>
        </p:nvGrpSpPr>
        <p:grpSpPr>
          <a:xfrm>
            <a:off x="438291" y="3625901"/>
            <a:ext cx="5623983" cy="2730449"/>
            <a:chOff x="5801675" y="807881"/>
            <a:chExt cx="2892985" cy="140454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079EAC0-BE26-316C-699E-FA443514A59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07389" y="807881"/>
              <a:ext cx="2687271" cy="1121871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9A8B3E2-3837-AD7D-50FB-320838F958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01675" y="1034530"/>
              <a:ext cx="205714" cy="668571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2F15AC4-0654-C73D-B18E-81AB8148DC9A}"/>
                </a:ext>
              </a:extLst>
            </p:cNvPr>
            <p:cNvSpPr txBox="1"/>
            <p:nvPr/>
          </p:nvSpPr>
          <p:spPr>
            <a:xfrm>
              <a:off x="7071128" y="1889263"/>
              <a:ext cx="813043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>
                  <a:latin typeface="Arial" panose="020B0604020202020204" pitchFamily="34" charset="0"/>
                  <a:cs typeface="Arial" panose="020B0604020202020204" pitchFamily="34" charset="0"/>
                </a:rPr>
                <a:t>f. [</a:t>
              </a:r>
              <a:r>
                <a:rPr lang="en-US" sz="1500" dirty="0" err="1">
                  <a:latin typeface="Arial" panose="020B0604020202020204" pitchFamily="34" charset="0"/>
                  <a:cs typeface="Arial" panose="020B0604020202020204" pitchFamily="34" charset="0"/>
                </a:rPr>
                <a:t>KHz</a:t>
              </a:r>
              <a:r>
                <a:rPr lang="en-US" sz="1500" dirty="0">
                  <a:latin typeface="Arial" panose="020B0604020202020204" pitchFamily="34" charset="0"/>
                  <a:cs typeface="Arial" panose="020B0604020202020204" pitchFamily="34" charset="0"/>
                </a:rPr>
                <a:t>]</a:t>
              </a:r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1E72C33A-E9C4-2593-E0A8-C6E95C2E77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2313" y="3599741"/>
            <a:ext cx="5521396" cy="243180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4FD7CA6-238B-6E7A-0BEA-6E6FF2DC5AA1}"/>
              </a:ext>
            </a:extLst>
          </p:cNvPr>
          <p:cNvSpPr txBox="1"/>
          <p:nvPr/>
        </p:nvSpPr>
        <p:spPr>
          <a:xfrm>
            <a:off x="8727796" y="5953373"/>
            <a:ext cx="1580561" cy="628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f. [</a:t>
            </a:r>
            <a:r>
              <a:rPr 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KHz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79356671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E8C18E0-845D-8EF9-44D2-7B23892A6B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3118" y="2837857"/>
            <a:ext cx="4525792" cy="345534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59D8230-18E8-679B-365C-E802B9843C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PIIIa</a:t>
            </a:r>
            <a:r>
              <a:rPr lang="en-US" dirty="0"/>
              <a:t>: Multi-Rod Cavities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D48A20-1EBB-3A7C-8531-F2397C6A38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7-Rod Cavity gives higher TM010 frequency in same volume</a:t>
            </a:r>
          </a:p>
          <a:p>
            <a:r>
              <a:rPr lang="en-US" dirty="0"/>
              <a:t>Maintains high figure of merit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47F802-EF2E-E46E-ABC1-0653822CA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78D4BB-B2A6-0DE4-066D-8FFA2917A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623307-95B1-4F47-03D5-3DA7ACDF0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11DA408-6ED1-FC1C-C20F-87B807D0E00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9019"/>
          <a:stretch/>
        </p:blipFill>
        <p:spPr>
          <a:xfrm>
            <a:off x="3983402" y="2583482"/>
            <a:ext cx="3747798" cy="345534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9FD2508-060D-CBF1-36F7-8B3B2307438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342" t="7292" r="53458" b="7272"/>
          <a:stretch/>
        </p:blipFill>
        <p:spPr>
          <a:xfrm>
            <a:off x="595888" y="2801238"/>
            <a:ext cx="3023024" cy="301982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DBCCC38-9520-D1BC-5AF6-8849395853DD}"/>
              </a:ext>
            </a:extLst>
          </p:cNvPr>
          <p:cNvSpPr txBox="1"/>
          <p:nvPr/>
        </p:nvSpPr>
        <p:spPr>
          <a:xfrm>
            <a:off x="7095490" y="6135105"/>
            <a:ext cx="46228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 </a:t>
            </a:r>
            <a:r>
              <a:rPr lang="en-US" sz="14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Simanovskaia</a:t>
            </a:r>
            <a:r>
              <a:rPr lang="en-US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 al., Rev. Sci. </a:t>
            </a:r>
            <a:r>
              <a:rPr lang="en-US" sz="14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Instrum</a:t>
            </a:r>
            <a:r>
              <a:rPr lang="en-US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92 (2021)</a:t>
            </a:r>
          </a:p>
        </p:txBody>
      </p:sp>
    </p:spTree>
    <p:extLst>
      <p:ext uri="{BB962C8B-B14F-4D97-AF65-F5344CB8AC3E}">
        <p14:creationId xmlns:p14="http://schemas.microsoft.com/office/powerpoint/2010/main" val="308808169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E6F5A3-79C1-EE13-D9D4-C2FD944DB5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PIIIb</a:t>
            </a:r>
            <a:r>
              <a:rPr lang="en-US" dirty="0"/>
              <a:t>: Photonic Band Gap (PBG)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81932A-2247-E50E-31DF-1D1E458E34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95239"/>
            <a:ext cx="10515600" cy="90608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Intruder TE modes removed</a:t>
            </a:r>
          </a:p>
          <a:p>
            <a:r>
              <a:rPr lang="en-US" dirty="0"/>
              <a:t>TM010 mode confined still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04E2F2-BB5F-AE65-5E42-F3C888314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30CC6A-4DB6-3433-9AEA-4F1324FC5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F290D0-8FB1-D769-BD6A-C0F04B4D6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38</a:t>
            </a:fld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A38654B-32D9-0EF6-49B8-E23578EAF550}"/>
              </a:ext>
            </a:extLst>
          </p:cNvPr>
          <p:cNvGrpSpPr/>
          <p:nvPr/>
        </p:nvGrpSpPr>
        <p:grpSpPr>
          <a:xfrm>
            <a:off x="5186148" y="2562491"/>
            <a:ext cx="6848904" cy="3704166"/>
            <a:chOff x="4996542" y="2607337"/>
            <a:chExt cx="6848904" cy="3704166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BC31163-926B-099B-E394-883488F584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47809"/>
            <a:stretch/>
          </p:blipFill>
          <p:spPr>
            <a:xfrm>
              <a:off x="4996542" y="2715286"/>
              <a:ext cx="3726493" cy="3579283"/>
            </a:xfrm>
            <a:prstGeom prst="rect">
              <a:avLst/>
            </a:prstGeom>
          </p:spPr>
        </p:pic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46CDB77-A486-4ECD-3C52-ECC273597BE8}"/>
                </a:ext>
              </a:extLst>
            </p:cNvPr>
            <p:cNvGrpSpPr/>
            <p:nvPr/>
          </p:nvGrpSpPr>
          <p:grpSpPr>
            <a:xfrm>
              <a:off x="8118953" y="2607337"/>
              <a:ext cx="3726493" cy="3704166"/>
              <a:chOff x="5454032" y="2597679"/>
              <a:chExt cx="3726493" cy="3704166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13313DEA-C94B-6097-AC75-431B3C75E26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 b="52593"/>
              <a:stretch/>
            </p:blipFill>
            <p:spPr>
              <a:xfrm>
                <a:off x="5454032" y="2597679"/>
                <a:ext cx="3726493" cy="3251200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E92661C7-A4FF-8082-8F55-F93621491F1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 t="94302"/>
              <a:stretch/>
            </p:blipFill>
            <p:spPr>
              <a:xfrm>
                <a:off x="5454032" y="5911055"/>
                <a:ext cx="3726493" cy="390790"/>
              </a:xfrm>
              <a:prstGeom prst="rect">
                <a:avLst/>
              </a:prstGeom>
            </p:spPr>
          </p:pic>
        </p:grpSp>
      </p:grpSp>
      <p:pic>
        <p:nvPicPr>
          <p:cNvPr id="14" name="Google Shape;363;p34">
            <a:extLst>
              <a:ext uri="{FF2B5EF4-FFF2-40B4-BE49-F238E27FC236}">
                <a16:creationId xmlns:a16="http://schemas.microsoft.com/office/drawing/2014/main" id="{25F17200-723F-7C4E-2927-B3F4EBCC5DFD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6618" y="2848867"/>
            <a:ext cx="2158765" cy="322239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FA2842C7-F44F-3604-9976-95F9FED4E7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4115410"/>
              </p:ext>
            </p:extLst>
          </p:nvPr>
        </p:nvGraphicFramePr>
        <p:xfrm>
          <a:off x="7431327" y="6249723"/>
          <a:ext cx="4229100" cy="401568"/>
        </p:xfrm>
        <a:graphic>
          <a:graphicData uri="http://schemas.openxmlformats.org/drawingml/2006/table">
            <a:tbl>
              <a:tblPr/>
              <a:tblGrid>
                <a:gridCol w="4229100">
                  <a:extLst>
                    <a:ext uri="{9D8B030D-6E8A-4147-A177-3AD203B41FA5}">
                      <a16:colId xmlns:a16="http://schemas.microsoft.com/office/drawing/2014/main" val="2201366925"/>
                    </a:ext>
                  </a:extLst>
                </a:gridCol>
              </a:tblGrid>
              <a:tr h="401568">
                <a:tc>
                  <a:txBody>
                    <a:bodyPr/>
                    <a:lstStyle/>
                    <a:p>
                      <a:pPr fontAlgn="t"/>
                      <a:r>
                        <a:rPr lang="en-US" sz="140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D. Goulart et al. , arXiv:2411.18914 (2024)</a:t>
                      </a:r>
                    </a:p>
                  </a:txBody>
                  <a:tcPr marR="4953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2252936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E19D6F4E-ED32-F1DD-77EB-D6B87F32811F}"/>
              </a:ext>
            </a:extLst>
          </p:cNvPr>
          <p:cNvSpPr txBox="1"/>
          <p:nvPr/>
        </p:nvSpPr>
        <p:spPr>
          <a:xfrm>
            <a:off x="6443133" y="2379133"/>
            <a:ext cx="1379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With PBG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20FE773-CD07-5F5C-9EE7-93FF56E32B7F}"/>
              </a:ext>
            </a:extLst>
          </p:cNvPr>
          <p:cNvSpPr txBox="1"/>
          <p:nvPr/>
        </p:nvSpPr>
        <p:spPr>
          <a:xfrm>
            <a:off x="9480034" y="2410328"/>
            <a:ext cx="1526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Without PBG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582D208-3E70-D0F5-01E6-D284E34DBD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7681" y="2562491"/>
            <a:ext cx="1623772" cy="3579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93949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0158E-3227-43BE-AE83-8D2CAD5BC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Limiting Factor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419A6A-3D9E-4A95-9997-09BE71D9F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345" y="1387314"/>
            <a:ext cx="10515600" cy="103488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SSR is limited by loss between two JPAs</a:t>
            </a:r>
          </a:p>
          <a:p>
            <a:pPr lvl="1"/>
            <a:r>
              <a:rPr lang="en-US" dirty="0"/>
              <a:t>Loss is dominated by triple junction circulator</a:t>
            </a:r>
          </a:p>
          <a:p>
            <a:pPr lvl="1"/>
            <a:r>
              <a:rPr lang="en-US" dirty="0"/>
              <a:t>4dB of Squeezing is roughly best we can do currently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658A35-55A4-4475-84E9-BB0422531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AF7368-624F-4469-901A-0CBE8F472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2D9D4C-4741-4FC8-86A3-6708128AF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39</a:t>
            </a:fld>
            <a:endParaRPr lang="en-US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75C62301-EEC7-47F8-A8E8-68330DD3E1F0}"/>
              </a:ext>
            </a:extLst>
          </p:cNvPr>
          <p:cNvGrpSpPr/>
          <p:nvPr/>
        </p:nvGrpSpPr>
        <p:grpSpPr>
          <a:xfrm>
            <a:off x="336172" y="2603677"/>
            <a:ext cx="8452228" cy="3752673"/>
            <a:chOff x="1064305" y="2622294"/>
            <a:chExt cx="9552894" cy="4012264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1DF779BC-6F26-460D-B99D-D69DC0DC1A20}"/>
                </a:ext>
              </a:extLst>
            </p:cNvPr>
            <p:cNvGrpSpPr/>
            <p:nvPr/>
          </p:nvGrpSpPr>
          <p:grpSpPr>
            <a:xfrm>
              <a:off x="1064305" y="2622294"/>
              <a:ext cx="9552894" cy="4012264"/>
              <a:chOff x="1106639" y="2664627"/>
              <a:chExt cx="9552894" cy="4012264"/>
            </a:xfrm>
          </p:grpSpPr>
          <p:sp>
            <p:nvSpPr>
              <p:cNvPr id="8" name="Can 12">
                <a:extLst>
                  <a:ext uri="{FF2B5EF4-FFF2-40B4-BE49-F238E27FC236}">
                    <a16:creationId xmlns:a16="http://schemas.microsoft.com/office/drawing/2014/main" id="{7859BBDB-B287-48EB-B2E4-B49689CE58DE}"/>
                  </a:ext>
                </a:extLst>
              </p:cNvPr>
              <p:cNvSpPr/>
              <p:nvPr/>
            </p:nvSpPr>
            <p:spPr>
              <a:xfrm>
                <a:off x="5707663" y="3694490"/>
                <a:ext cx="927583" cy="777707"/>
              </a:xfrm>
              <a:prstGeom prst="can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04E8D25B-6A4C-483D-9EDD-65F25DC5F10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57808" y="3116249"/>
                <a:ext cx="8124308" cy="2111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56FE17E3-0388-4E16-BF35-D94D9D840916}"/>
                  </a:ext>
                </a:extLst>
              </p:cNvPr>
              <p:cNvGrpSpPr/>
              <p:nvPr/>
            </p:nvGrpSpPr>
            <p:grpSpPr>
              <a:xfrm>
                <a:off x="1399235" y="3107173"/>
                <a:ext cx="326208" cy="986886"/>
                <a:chOff x="3937708" y="9730852"/>
                <a:chExt cx="227188" cy="732994"/>
              </a:xfrm>
            </p:grpSpPr>
            <p:sp>
              <p:nvSpPr>
                <p:cNvPr id="40" name="Isosceles Triangle 275">
                  <a:extLst>
                    <a:ext uri="{FF2B5EF4-FFF2-40B4-BE49-F238E27FC236}">
                      <a16:creationId xmlns:a16="http://schemas.microsoft.com/office/drawing/2014/main" id="{6AC31DC7-443C-4C65-8730-67177E608CAC}"/>
                    </a:ext>
                  </a:extLst>
                </p:cNvPr>
                <p:cNvSpPr/>
                <p:nvPr/>
              </p:nvSpPr>
              <p:spPr>
                <a:xfrm rot="10800000">
                  <a:off x="3937708" y="10288199"/>
                  <a:ext cx="227188" cy="175647"/>
                </a:xfrm>
                <a:prstGeom prst="triangle">
                  <a:avLst/>
                </a:prstGeom>
                <a:noFill/>
                <a:ln w="28575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grpSp>
              <p:nvGrpSpPr>
                <p:cNvPr id="41" name="Group 40">
                  <a:extLst>
                    <a:ext uri="{FF2B5EF4-FFF2-40B4-BE49-F238E27FC236}">
                      <a16:creationId xmlns:a16="http://schemas.microsoft.com/office/drawing/2014/main" id="{94DDFD83-B3AA-4099-B0AA-004838A7D50D}"/>
                    </a:ext>
                  </a:extLst>
                </p:cNvPr>
                <p:cNvGrpSpPr/>
                <p:nvPr/>
              </p:nvGrpSpPr>
              <p:grpSpPr>
                <a:xfrm>
                  <a:off x="3971949" y="9730852"/>
                  <a:ext cx="153977" cy="554781"/>
                  <a:chOff x="3971949" y="9730852"/>
                  <a:chExt cx="153977" cy="554781"/>
                </a:xfrm>
              </p:grpSpPr>
              <p:grpSp>
                <p:nvGrpSpPr>
                  <p:cNvPr id="42" name="Group 369">
                    <a:extLst>
                      <a:ext uri="{FF2B5EF4-FFF2-40B4-BE49-F238E27FC236}">
                        <a16:creationId xmlns:a16="http://schemas.microsoft.com/office/drawing/2014/main" id="{C2380D29-BA66-4104-8A06-80C3510227C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6200000">
                    <a:off x="3878251" y="10037957"/>
                    <a:ext cx="341374" cy="153977"/>
                    <a:chOff x="2172550" y="1216038"/>
                    <a:chExt cx="1137914" cy="307952"/>
                  </a:xfrm>
                </p:grpSpPr>
                <p:cxnSp>
                  <p:nvCxnSpPr>
                    <p:cNvPr id="44" name="Straight Connector 43">
                      <a:extLst>
                        <a:ext uri="{FF2B5EF4-FFF2-40B4-BE49-F238E27FC236}">
                          <a16:creationId xmlns:a16="http://schemas.microsoft.com/office/drawing/2014/main" id="{56F8DFF5-540B-45F9-A19C-5910E3BD982F}"/>
                        </a:ext>
                      </a:extLst>
                    </p:cNvPr>
                    <p:cNvCxnSpPr/>
                    <p:nvPr/>
                  </p:nvCxnSpPr>
                  <p:spPr>
                    <a:xfrm rot="5400000" flipV="1">
                      <a:off x="2443856" y="1097125"/>
                      <a:ext cx="6312" cy="548923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" name="Straight Connector 44">
                      <a:extLst>
                        <a:ext uri="{FF2B5EF4-FFF2-40B4-BE49-F238E27FC236}">
                          <a16:creationId xmlns:a16="http://schemas.microsoft.com/office/drawing/2014/main" id="{AE7819DB-8BCF-4894-ACB2-2C25FAA0B955}"/>
                        </a:ext>
                      </a:extLst>
                    </p:cNvPr>
                    <p:cNvCxnSpPr/>
                    <p:nvPr/>
                  </p:nvCxnSpPr>
                  <p:spPr>
                    <a:xfrm rot="5400000" flipH="1" flipV="1">
                      <a:off x="2654829" y="1252549"/>
                      <a:ext cx="152399" cy="79377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" name="Straight Connector 45">
                      <a:extLst>
                        <a:ext uri="{FF2B5EF4-FFF2-40B4-BE49-F238E27FC236}">
                          <a16:creationId xmlns:a16="http://schemas.microsoft.com/office/drawing/2014/main" id="{15C871F9-BD2D-40FA-AC5B-4622E0E09566}"/>
                        </a:ext>
                      </a:extLst>
                    </p:cNvPr>
                    <p:cNvCxnSpPr/>
                    <p:nvPr/>
                  </p:nvCxnSpPr>
                  <p:spPr>
                    <a:xfrm rot="16200000" flipH="1">
                      <a:off x="2695053" y="1291709"/>
                      <a:ext cx="304798" cy="153457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7" name="Straight Connector 46">
                      <a:extLst>
                        <a:ext uri="{FF2B5EF4-FFF2-40B4-BE49-F238E27FC236}">
                          <a16:creationId xmlns:a16="http://schemas.microsoft.com/office/drawing/2014/main" id="{60F91F8A-DC40-4568-A806-F3E34C9792B4}"/>
                        </a:ext>
                      </a:extLst>
                    </p:cNvPr>
                    <p:cNvCxnSpPr/>
                    <p:nvPr/>
                  </p:nvCxnSpPr>
                  <p:spPr>
                    <a:xfrm rot="5400000" flipH="1" flipV="1">
                      <a:off x="2829992" y="1297515"/>
                      <a:ext cx="304776" cy="148167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8" name="Straight Connector 47">
                      <a:extLst>
                        <a:ext uri="{FF2B5EF4-FFF2-40B4-BE49-F238E27FC236}">
                          <a16:creationId xmlns:a16="http://schemas.microsoft.com/office/drawing/2014/main" id="{AC416281-D85B-4899-AF2B-2615DEAE0CCD}"/>
                        </a:ext>
                      </a:extLst>
                    </p:cNvPr>
                    <p:cNvCxnSpPr/>
                    <p:nvPr/>
                  </p:nvCxnSpPr>
                  <p:spPr>
                    <a:xfrm rot="16200000" flipH="1">
                      <a:off x="3001970" y="1294870"/>
                      <a:ext cx="304776" cy="153457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9" name="Straight Connector 48">
                      <a:extLst>
                        <a:ext uri="{FF2B5EF4-FFF2-40B4-BE49-F238E27FC236}">
                          <a16:creationId xmlns:a16="http://schemas.microsoft.com/office/drawing/2014/main" id="{68B97E15-6D20-4787-8FD7-43883FB12B27}"/>
                        </a:ext>
                      </a:extLst>
                    </p:cNvPr>
                    <p:cNvCxnSpPr/>
                    <p:nvPr/>
                  </p:nvCxnSpPr>
                  <p:spPr>
                    <a:xfrm rot="5400000" flipH="1" flipV="1">
                      <a:off x="3194576" y="1408102"/>
                      <a:ext cx="152399" cy="79377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43" name="Straight Connector 42">
                    <a:extLst>
                      <a:ext uri="{FF2B5EF4-FFF2-40B4-BE49-F238E27FC236}">
                        <a16:creationId xmlns:a16="http://schemas.microsoft.com/office/drawing/2014/main" id="{20EB9D36-1729-4946-BA45-AC7697DEAA0D}"/>
                      </a:ext>
                    </a:extLst>
                  </p:cNvPr>
                  <p:cNvCxnSpPr/>
                  <p:nvPr/>
                </p:nvCxnSpPr>
                <p:spPr bwMode="auto">
                  <a:xfrm flipV="1">
                    <a:off x="4055061" y="9730852"/>
                    <a:ext cx="0" cy="217946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643247B7-B647-45D8-B301-7B2955DBC8F9}"/>
                  </a:ext>
                </a:extLst>
              </p:cNvPr>
              <p:cNvGrpSpPr/>
              <p:nvPr/>
            </p:nvGrpSpPr>
            <p:grpSpPr>
              <a:xfrm rot="10800000">
                <a:off x="5807778" y="2774578"/>
                <a:ext cx="735246" cy="687382"/>
                <a:chOff x="2321761" y="2507458"/>
                <a:chExt cx="1487358" cy="1563846"/>
              </a:xfrm>
            </p:grpSpPr>
            <p:sp>
              <p:nvSpPr>
                <p:cNvPr id="38" name="Oval 37">
                  <a:extLst>
                    <a:ext uri="{FF2B5EF4-FFF2-40B4-BE49-F238E27FC236}">
                      <a16:creationId xmlns:a16="http://schemas.microsoft.com/office/drawing/2014/main" id="{D2D7569E-3429-4997-B828-5C578FD04EFE}"/>
                    </a:ext>
                  </a:extLst>
                </p:cNvPr>
                <p:cNvSpPr/>
                <p:nvPr/>
              </p:nvSpPr>
              <p:spPr>
                <a:xfrm>
                  <a:off x="2321761" y="2507458"/>
                  <a:ext cx="1487358" cy="1563846"/>
                </a:xfrm>
                <a:prstGeom prst="ellipse">
                  <a:avLst/>
                </a:prstGeom>
                <a:solidFill>
                  <a:srgbClr val="FFFFFF"/>
                </a:solidFill>
                <a:ln w="28575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ln>
                      <a:solidFill>
                        <a:srgbClr val="000000"/>
                      </a:solidFill>
                    </a:ln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39" name="Circular Arrow 32">
                  <a:extLst>
                    <a:ext uri="{FF2B5EF4-FFF2-40B4-BE49-F238E27FC236}">
                      <a16:creationId xmlns:a16="http://schemas.microsoft.com/office/drawing/2014/main" id="{1306F055-5A33-4E3F-B7AB-553BEC572668}"/>
                    </a:ext>
                  </a:extLst>
                </p:cNvPr>
                <p:cNvSpPr/>
                <p:nvPr/>
              </p:nvSpPr>
              <p:spPr>
                <a:xfrm flipH="1">
                  <a:off x="2503428" y="2690647"/>
                  <a:ext cx="1139990" cy="1189121"/>
                </a:xfrm>
                <a:prstGeom prst="circularArrow">
                  <a:avLst>
                    <a:gd name="adj1" fmla="val 5355"/>
                    <a:gd name="adj2" fmla="val 1138325"/>
                    <a:gd name="adj3" fmla="val 20332641"/>
                    <a:gd name="adj4" fmla="val 5357256"/>
                    <a:gd name="adj5" fmla="val 10598"/>
                  </a:avLst>
                </a:prstGeom>
                <a:solidFill>
                  <a:schemeClr val="tx1"/>
                </a:solidFill>
                <a:ln w="28575" cmpd="sng"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5" name="Isosceles Triangle 2662">
                <a:extLst>
                  <a:ext uri="{FF2B5EF4-FFF2-40B4-BE49-F238E27FC236}">
                    <a16:creationId xmlns:a16="http://schemas.microsoft.com/office/drawing/2014/main" id="{663C2607-4C80-4CEB-A559-9A51B32DAB7E}"/>
                  </a:ext>
                </a:extLst>
              </p:cNvPr>
              <p:cNvSpPr/>
              <p:nvPr/>
            </p:nvSpPr>
            <p:spPr>
              <a:xfrm rot="5400000">
                <a:off x="3380356" y="2723792"/>
                <a:ext cx="892312" cy="773982"/>
              </a:xfrm>
              <a:prstGeom prst="triangle">
                <a:avLst/>
              </a:prstGeom>
              <a:solidFill>
                <a:schemeClr val="bg1"/>
              </a:solidFill>
              <a:ln w="28575" cmpd="sng"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  <p:sp>
            <p:nvSpPr>
              <p:cNvPr id="16" name="Isosceles Triangle 2662">
                <a:extLst>
                  <a:ext uri="{FF2B5EF4-FFF2-40B4-BE49-F238E27FC236}">
                    <a16:creationId xmlns:a16="http://schemas.microsoft.com/office/drawing/2014/main" id="{3676E65E-241F-4893-A4D1-B4B37C15A095}"/>
                  </a:ext>
                </a:extLst>
              </p:cNvPr>
              <p:cNvSpPr/>
              <p:nvPr/>
            </p:nvSpPr>
            <p:spPr>
              <a:xfrm rot="5400000">
                <a:off x="8215771" y="2740729"/>
                <a:ext cx="892312" cy="773982"/>
              </a:xfrm>
              <a:prstGeom prst="triangle">
                <a:avLst/>
              </a:prstGeom>
              <a:solidFill>
                <a:schemeClr val="bg1"/>
              </a:solidFill>
              <a:ln w="28575" cmpd="sng"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BBA0EA5-2978-4426-88AE-2ACCB9EF24BF}"/>
                  </a:ext>
                </a:extLst>
              </p:cNvPr>
              <p:cNvSpPr txBox="1"/>
              <p:nvPr/>
            </p:nvSpPr>
            <p:spPr>
              <a:xfrm>
                <a:off x="3445538" y="2959888"/>
                <a:ext cx="796838" cy="4256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dirty="0">
                    <a:latin typeface="Arial"/>
                    <a:cs typeface="Arial"/>
                  </a:rPr>
                  <a:t>SQ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92FBA6F-21C4-4BEE-8986-A74A86E4F6D6}"/>
                  </a:ext>
                </a:extLst>
              </p:cNvPr>
              <p:cNvSpPr txBox="1"/>
              <p:nvPr/>
            </p:nvSpPr>
            <p:spPr>
              <a:xfrm>
                <a:off x="8283283" y="2966872"/>
                <a:ext cx="1063830" cy="4256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dirty="0">
                    <a:latin typeface="Arial"/>
                    <a:cs typeface="Arial"/>
                  </a:rPr>
                  <a:t>AMP</a:t>
                </a:r>
              </a:p>
            </p:txBody>
          </p: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98639A95-CC2A-40D5-A89B-5B14448DCB3F}"/>
                  </a:ext>
                </a:extLst>
              </p:cNvPr>
              <p:cNvCxnSpPr>
                <a:cxnSpLocks/>
                <a:stCxn id="38" idx="0"/>
                <a:endCxn id="8" idx="1"/>
              </p:cNvCxnSpPr>
              <p:nvPr/>
            </p:nvCxnSpPr>
            <p:spPr>
              <a:xfrm flipH="1">
                <a:off x="6171455" y="3461960"/>
                <a:ext cx="3946" cy="232530"/>
              </a:xfrm>
              <a:prstGeom prst="line">
                <a:avLst/>
              </a:prstGeom>
              <a:ln w="444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C1F6A761-A3C3-4909-BEE1-11D085062A8A}"/>
                  </a:ext>
                </a:extLst>
              </p:cNvPr>
              <p:cNvSpPr/>
              <p:nvPr/>
            </p:nvSpPr>
            <p:spPr bwMode="auto">
              <a:xfrm rot="16200000" flipV="1">
                <a:off x="9640929" y="3051971"/>
                <a:ext cx="178535" cy="174626"/>
              </a:xfrm>
              <a:prstGeom prst="ellipse">
                <a:avLst/>
              </a:prstGeom>
              <a:noFill/>
              <a:ln w="412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E6D8AD7F-7C27-4BFF-B5D9-59B6A7CE572E}"/>
                  </a:ext>
                </a:extLst>
              </p:cNvPr>
              <p:cNvGrpSpPr/>
              <p:nvPr/>
            </p:nvGrpSpPr>
            <p:grpSpPr>
              <a:xfrm>
                <a:off x="1106639" y="4472197"/>
                <a:ext cx="1505083" cy="1729588"/>
                <a:chOff x="1107817" y="4091108"/>
                <a:chExt cx="1505083" cy="1729588"/>
              </a:xfrm>
            </p:grpSpPr>
            <p:pic>
              <p:nvPicPr>
                <p:cNvPr id="36" name="Picture 35">
                  <a:extLst>
                    <a:ext uri="{FF2B5EF4-FFF2-40B4-BE49-F238E27FC236}">
                      <a16:creationId xmlns:a16="http://schemas.microsoft.com/office/drawing/2014/main" id="{6D8BC336-F44F-400D-954B-3177B259624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/>
                <a:srcRect t="64051" r="85545" b="11017"/>
                <a:stretch/>
              </p:blipFill>
              <p:spPr>
                <a:xfrm>
                  <a:off x="1238496" y="4091108"/>
                  <a:ext cx="1374404" cy="1155904"/>
                </a:xfrm>
                <a:prstGeom prst="rect">
                  <a:avLst/>
                </a:prstGeom>
              </p:spPr>
            </p:pic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D33BEA8D-43AE-45F2-86B8-FC3E4B84876C}"/>
                    </a:ext>
                  </a:extLst>
                </p:cNvPr>
                <p:cNvSpPr txBox="1"/>
                <p:nvPr/>
              </p:nvSpPr>
              <p:spPr>
                <a:xfrm>
                  <a:off x="1107817" y="5451364"/>
                  <a:ext cx="101393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>
                      <a:solidFill>
                        <a:schemeClr val="accent2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Vacuum</a:t>
                  </a:r>
                </a:p>
              </p:txBody>
            </p:sp>
          </p:grp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B5892F60-A448-4A07-B1E0-E63691866EE0}"/>
                  </a:ext>
                </a:extLst>
              </p:cNvPr>
              <p:cNvGrpSpPr/>
              <p:nvPr/>
            </p:nvGrpSpPr>
            <p:grpSpPr>
              <a:xfrm>
                <a:off x="2691269" y="4416069"/>
                <a:ext cx="2190126" cy="1809317"/>
                <a:chOff x="2932207" y="4008660"/>
                <a:chExt cx="2190126" cy="1809317"/>
              </a:xfrm>
            </p:grpSpPr>
            <p:pic>
              <p:nvPicPr>
                <p:cNvPr id="34" name="Picture 33">
                  <a:extLst>
                    <a:ext uri="{FF2B5EF4-FFF2-40B4-BE49-F238E27FC236}">
                      <a16:creationId xmlns:a16="http://schemas.microsoft.com/office/drawing/2014/main" id="{CD76D037-CD9D-423E-9A91-221CAE2B0CC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/>
                <a:srcRect l="22661" t="71511" r="61663"/>
                <a:stretch/>
              </p:blipFill>
              <p:spPr>
                <a:xfrm>
                  <a:off x="3410367" y="4008660"/>
                  <a:ext cx="1490505" cy="1320799"/>
                </a:xfrm>
                <a:prstGeom prst="rect">
                  <a:avLst/>
                </a:prstGeom>
              </p:spPr>
            </p:pic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2C729C1C-7D79-4455-8B6D-5DD387F4F6E5}"/>
                    </a:ext>
                  </a:extLst>
                </p:cNvPr>
                <p:cNvSpPr txBox="1"/>
                <p:nvPr/>
              </p:nvSpPr>
              <p:spPr>
                <a:xfrm>
                  <a:off x="2932207" y="5448645"/>
                  <a:ext cx="219012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>
                      <a:solidFill>
                        <a:schemeClr val="accent2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Squeezed Vacuum</a:t>
                  </a:r>
                </a:p>
              </p:txBody>
            </p: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F6F7B69F-A921-40BB-B2E4-20602A992301}"/>
                  </a:ext>
                </a:extLst>
              </p:cNvPr>
              <p:cNvGrpSpPr/>
              <p:nvPr/>
            </p:nvGrpSpPr>
            <p:grpSpPr>
              <a:xfrm>
                <a:off x="5277653" y="4589982"/>
                <a:ext cx="1809008" cy="2086909"/>
                <a:chOff x="5299011" y="4669059"/>
                <a:chExt cx="1809008" cy="2086909"/>
              </a:xfrm>
            </p:grpSpPr>
            <p:pic>
              <p:nvPicPr>
                <p:cNvPr id="32" name="Picture 31">
                  <a:extLst>
                    <a:ext uri="{FF2B5EF4-FFF2-40B4-BE49-F238E27FC236}">
                      <a16:creationId xmlns:a16="http://schemas.microsoft.com/office/drawing/2014/main" id="{B42F0173-8783-4256-B792-F342E0DDC7A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/>
                <a:srcRect l="45128" t="74118" r="35640"/>
                <a:stretch/>
              </p:blipFill>
              <p:spPr>
                <a:xfrm>
                  <a:off x="5299011" y="4669059"/>
                  <a:ext cx="1744888" cy="1145074"/>
                </a:xfrm>
                <a:prstGeom prst="rect">
                  <a:avLst/>
                </a:prstGeom>
              </p:spPr>
            </p:pic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C7B279E0-B8D2-4A1E-B647-4710D2C650DA}"/>
                    </a:ext>
                  </a:extLst>
                </p:cNvPr>
                <p:cNvSpPr txBox="1"/>
                <p:nvPr/>
              </p:nvSpPr>
              <p:spPr>
                <a:xfrm>
                  <a:off x="5429354" y="5832638"/>
                  <a:ext cx="1678665" cy="9233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>
                      <a:solidFill>
                        <a:srgbClr val="00B05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+ Cavity Noise</a:t>
                  </a:r>
                </a:p>
                <a:p>
                  <a:r>
                    <a:rPr lang="en-US" dirty="0">
                      <a:solidFill>
                        <a:schemeClr val="accent2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+</a:t>
                  </a:r>
                  <a:r>
                    <a:rPr lang="en-US" dirty="0">
                      <a:solidFill>
                        <a:srgbClr val="00B05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dirty="0">
                      <a:solidFill>
                        <a:schemeClr val="accent2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Vacuum</a:t>
                  </a:r>
                </a:p>
                <a:p>
                  <a:endParaRPr lang="en-US" dirty="0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5B7219D7-7D3E-437A-B1D3-50F6DE86CAAA}"/>
                  </a:ext>
                </a:extLst>
              </p:cNvPr>
              <p:cNvGrpSpPr/>
              <p:nvPr/>
            </p:nvGrpSpPr>
            <p:grpSpPr>
              <a:xfrm>
                <a:off x="7642219" y="4598714"/>
                <a:ext cx="3017314" cy="1597256"/>
                <a:chOff x="7551302" y="4542191"/>
                <a:chExt cx="3017314" cy="1597256"/>
              </a:xfrm>
            </p:grpSpPr>
            <p:pic>
              <p:nvPicPr>
                <p:cNvPr id="30" name="Picture 29">
                  <a:extLst>
                    <a:ext uri="{FF2B5EF4-FFF2-40B4-BE49-F238E27FC236}">
                      <a16:creationId xmlns:a16="http://schemas.microsoft.com/office/drawing/2014/main" id="{E02C9829-5F93-4DD3-B23D-7587BC4CDEF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/>
                <a:srcRect l="74976" t="74118"/>
                <a:stretch/>
              </p:blipFill>
              <p:spPr>
                <a:xfrm>
                  <a:off x="7712253" y="4542191"/>
                  <a:ext cx="2270431" cy="1145074"/>
                </a:xfrm>
                <a:prstGeom prst="rect">
                  <a:avLst/>
                </a:prstGeom>
              </p:spPr>
            </p:pic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1451B931-A895-4284-B0AD-380D4A763F23}"/>
                    </a:ext>
                  </a:extLst>
                </p:cNvPr>
                <p:cNvSpPr txBox="1"/>
                <p:nvPr/>
              </p:nvSpPr>
              <p:spPr>
                <a:xfrm>
                  <a:off x="7551302" y="5770115"/>
                  <a:ext cx="301731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Amplify SQ Quad</a:t>
                  </a:r>
                </a:p>
              </p:txBody>
            </p:sp>
          </p:grp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5B0EBE09-9A41-421C-9271-77F0A9B89658}"/>
                  </a:ext>
                </a:extLst>
              </p:cNvPr>
              <p:cNvSpPr/>
              <p:nvPr/>
            </p:nvSpPr>
            <p:spPr>
              <a:xfrm>
                <a:off x="7413002" y="4286346"/>
                <a:ext cx="679135" cy="26361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17FCC6B8-0A71-4D15-83CF-2753DEE23C00}"/>
                </a:ext>
              </a:extLst>
            </p:cNvPr>
            <p:cNvSpPr/>
            <p:nvPr/>
          </p:nvSpPr>
          <p:spPr>
            <a:xfrm>
              <a:off x="4210094" y="2675713"/>
              <a:ext cx="3861383" cy="803147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2B8BEEE8-7EF7-D070-0BE5-DC4BCD479799}"/>
              </a:ext>
            </a:extLst>
          </p:cNvPr>
          <p:cNvGrpSpPr/>
          <p:nvPr/>
        </p:nvGrpSpPr>
        <p:grpSpPr>
          <a:xfrm>
            <a:off x="8384117" y="-29622"/>
            <a:ext cx="3448771" cy="6170236"/>
            <a:chOff x="8226804" y="-15849"/>
            <a:chExt cx="3061296" cy="547699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CBF0206-9AD6-66A1-456C-799B0C1A3B2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3252"/>
            <a:stretch/>
          </p:blipFill>
          <p:spPr>
            <a:xfrm>
              <a:off x="8226804" y="2817949"/>
              <a:ext cx="3061296" cy="2643201"/>
            </a:xfrm>
            <a:prstGeom prst="rect">
              <a:avLst/>
            </a:prstGeom>
          </p:spPr>
        </p:pic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10578D5A-339E-4467-BD57-4F8A5F67AAE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226804" y="-15849"/>
              <a:ext cx="2882284" cy="2759258"/>
            </a:xfrm>
            <a:prstGeom prst="rect">
              <a:avLst/>
            </a:prstGeom>
          </p:spPr>
        </p:pic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EC4AF262-88B5-4A33-80C9-CC1DFF56A65C}"/>
              </a:ext>
            </a:extLst>
          </p:cNvPr>
          <p:cNvSpPr txBox="1"/>
          <p:nvPr/>
        </p:nvSpPr>
        <p:spPr>
          <a:xfrm>
            <a:off x="7369403" y="6106460"/>
            <a:ext cx="46885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0" i="0" u="none" strike="noStrike" baseline="0" dirty="0">
                <a:solidFill>
                  <a:srgbClr val="000000"/>
                </a:solidFill>
                <a:latin typeface="CMR9"/>
              </a:rPr>
              <a:t>M.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MR9"/>
              </a:rPr>
              <a:t>Malnou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MR9"/>
              </a:rPr>
              <a:t> et al., </a:t>
            </a:r>
            <a:r>
              <a:rPr lang="en-US" sz="1800" b="0" i="0" u="none" strike="noStrike" baseline="0" dirty="0">
                <a:latin typeface="CMR9"/>
              </a:rPr>
              <a:t>Phys. Rev. </a:t>
            </a:r>
            <a:r>
              <a:rPr lang="en-US" sz="800" b="0" i="0" u="none" strike="noStrike" baseline="0" dirty="0">
                <a:latin typeface="CMSS8"/>
              </a:rPr>
              <a:t> </a:t>
            </a:r>
            <a:r>
              <a:rPr lang="en-US" sz="1800" b="0" i="0" u="none" strike="noStrike" baseline="0" dirty="0">
                <a:latin typeface="CMR9"/>
              </a:rPr>
              <a:t>X </a:t>
            </a:r>
            <a:r>
              <a:rPr lang="en-US" sz="1800" b="0" i="0" u="none" strike="noStrike" baseline="0" dirty="0">
                <a:latin typeface="CMBX9"/>
              </a:rPr>
              <a:t>9</a:t>
            </a:r>
            <a:r>
              <a:rPr lang="en-US" sz="1800" b="0" i="0" u="none" strike="noStrike" baseline="0" dirty="0">
                <a:latin typeface="CMR9"/>
              </a:rPr>
              <a:t>, 021023 (2019)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115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E0B7BD6A-3436-7BAF-5F87-E461661A7850}"/>
              </a:ext>
            </a:extLst>
          </p:cNvPr>
          <p:cNvGrpSpPr/>
          <p:nvPr/>
        </p:nvGrpSpPr>
        <p:grpSpPr>
          <a:xfrm>
            <a:off x="1108581" y="2726932"/>
            <a:ext cx="3457301" cy="3629418"/>
            <a:chOff x="1148831" y="1692067"/>
            <a:chExt cx="4154026" cy="4360829"/>
          </a:xfrm>
        </p:grpSpPr>
        <p:pic>
          <p:nvPicPr>
            <p:cNvPr id="18" name="Picture 17" descr="A graph of a number of people&#10;&#10;Description automatically generated with medium confidence">
              <a:extLst>
                <a:ext uri="{FF2B5EF4-FFF2-40B4-BE49-F238E27FC236}">
                  <a16:creationId xmlns:a16="http://schemas.microsoft.com/office/drawing/2014/main" id="{0B68169A-D2F0-C2E2-61BA-53312B6C2B2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638" b="4198"/>
            <a:stretch/>
          </p:blipFill>
          <p:spPr>
            <a:xfrm>
              <a:off x="1148831" y="1692067"/>
              <a:ext cx="4154026" cy="3946835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2F6B50A4-5F6C-162A-A39E-0A5BA630D72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26545" y="5715975"/>
              <a:ext cx="2998596" cy="336921"/>
            </a:xfrm>
            <a:prstGeom prst="rect">
              <a:avLst/>
            </a:prstGeom>
          </p:spPr>
        </p:pic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3F7F0F9E-5A21-4D21-5364-51B3A52C59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5998" y="1128552"/>
            <a:ext cx="6694199" cy="51506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Axion Dark Matter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614" y="1318548"/>
            <a:ext cx="5165909" cy="4568599"/>
          </a:xfrm>
        </p:spPr>
        <p:txBody>
          <a:bodyPr>
            <a:normAutofit/>
          </a:bodyPr>
          <a:lstStyle/>
          <a:p>
            <a:r>
              <a:rPr lang="en-US" dirty="0"/>
              <a:t>Axions solve CP Problem + Dark Matter</a:t>
            </a:r>
          </a:p>
          <a:p>
            <a:r>
              <a:rPr lang="en-US" dirty="0"/>
              <a:t>Post inflation models &gt;10 </a:t>
            </a:r>
            <a:r>
              <a:rPr lang="en-US" dirty="0" err="1"/>
              <a:t>μeV</a:t>
            </a:r>
            <a:r>
              <a:rPr lang="en-US" dirty="0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9916C89-10B2-F4EC-EE7E-2BDD44F00093}"/>
              </a:ext>
            </a:extLst>
          </p:cNvPr>
          <p:cNvSpPr txBox="1"/>
          <p:nvPr/>
        </p:nvSpPr>
        <p:spPr>
          <a:xfrm>
            <a:off x="8610600" y="6216144"/>
            <a:ext cx="345730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hlinkClick r:id="rId5"/>
              </a:rPr>
              <a:t>https://cajohare.github.io/AxionLimits/docs/ap.html</a:t>
            </a:r>
            <a:endParaRPr lang="en-US" sz="1200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363CFEF7-CFB3-875A-CB1A-767435F40CA0}"/>
              </a:ext>
            </a:extLst>
          </p:cNvPr>
          <p:cNvSpPr/>
          <p:nvPr/>
        </p:nvSpPr>
        <p:spPr>
          <a:xfrm>
            <a:off x="1188222" y="4105072"/>
            <a:ext cx="3179497" cy="1692613"/>
          </a:xfrm>
          <a:prstGeom prst="ellipse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90C9666-DE3F-BDB4-9626-2233E6345C99}"/>
              </a:ext>
            </a:extLst>
          </p:cNvPr>
          <p:cNvCxnSpPr>
            <a:cxnSpLocks/>
            <a:endCxn id="25" idx="2"/>
          </p:cNvCxnSpPr>
          <p:nvPr/>
        </p:nvCxnSpPr>
        <p:spPr>
          <a:xfrm flipV="1">
            <a:off x="4406630" y="4428376"/>
            <a:ext cx="4065524" cy="600824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>
            <a:extLst>
              <a:ext uri="{FF2B5EF4-FFF2-40B4-BE49-F238E27FC236}">
                <a16:creationId xmlns:a16="http://schemas.microsoft.com/office/drawing/2014/main" id="{16E65A37-4871-A881-E114-C39976E38A8B}"/>
              </a:ext>
            </a:extLst>
          </p:cNvPr>
          <p:cNvSpPr/>
          <p:nvPr/>
        </p:nvSpPr>
        <p:spPr>
          <a:xfrm rot="20718172">
            <a:off x="8411482" y="2619622"/>
            <a:ext cx="3708592" cy="2676602"/>
          </a:xfrm>
          <a:prstGeom prst="ellipse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89472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4384B4-6DEF-D560-9F91-31119C0891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04B42D-9A2D-15BA-6185-65E71374A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0578" y="83066"/>
            <a:ext cx="10515600" cy="1325563"/>
          </a:xfrm>
        </p:spPr>
        <p:txBody>
          <a:bodyPr/>
          <a:lstStyle/>
          <a:p>
            <a:r>
              <a:rPr lang="en-US" dirty="0"/>
              <a:t>PIV: New Receiver Designs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518BDF-3D8D-A191-C9D7-156DCECA85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7484" y="1474473"/>
            <a:ext cx="4957970" cy="4568599"/>
          </a:xfrm>
        </p:spPr>
        <p:txBody>
          <a:bodyPr/>
          <a:lstStyle/>
          <a:p>
            <a:r>
              <a:rPr lang="en-US" b="0" i="0" dirty="0">
                <a:solidFill>
                  <a:srgbClr val="1D1E27"/>
                </a:solidFill>
                <a:effectLst/>
              </a:rPr>
              <a:t>Cavity Entanglement And Swapping Experiment For Improved Readout Efficiency (</a:t>
            </a:r>
            <a:r>
              <a:rPr lang="en-US" b="1" i="0" u="sng" dirty="0">
                <a:solidFill>
                  <a:srgbClr val="1D1E27"/>
                </a:solidFill>
                <a:effectLst/>
              </a:rPr>
              <a:t>CEASEFIRE</a:t>
            </a:r>
            <a:r>
              <a:rPr lang="en-US" b="0" i="0" dirty="0">
                <a:solidFill>
                  <a:srgbClr val="1D1E27"/>
                </a:solidFill>
                <a:effectLst/>
              </a:rPr>
              <a:t>)</a:t>
            </a:r>
          </a:p>
          <a:p>
            <a:r>
              <a:rPr lang="en-US" dirty="0">
                <a:solidFill>
                  <a:srgbClr val="1D1E27"/>
                </a:solidFill>
              </a:rPr>
              <a:t>Solves the problem of loss between JPAs</a:t>
            </a:r>
          </a:p>
          <a:p>
            <a:r>
              <a:rPr lang="en-US" dirty="0">
                <a:solidFill>
                  <a:srgbClr val="1D1E27"/>
                </a:solidFill>
              </a:rPr>
              <a:t>Scan Rate Enhancement &gt;8x quantum limited searches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46ED6B-C7B8-880B-0873-ABEBF04B10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CD0E62-E123-9B7D-A557-348FB0636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07F88D-13F8-3406-91FB-DB9EFA595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40</a:t>
            </a:fld>
            <a:endParaRPr lang="en-US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0A2573BB-D77A-6CE5-8442-2234464EA774}"/>
              </a:ext>
            </a:extLst>
          </p:cNvPr>
          <p:cNvGrpSpPr/>
          <p:nvPr/>
        </p:nvGrpSpPr>
        <p:grpSpPr>
          <a:xfrm>
            <a:off x="6489615" y="1931965"/>
            <a:ext cx="5476340" cy="1753826"/>
            <a:chOff x="2648532" y="1438502"/>
            <a:chExt cx="5476340" cy="1753826"/>
          </a:xfrm>
        </p:grpSpPr>
        <p:sp>
          <p:nvSpPr>
            <p:cNvPr id="10" name="Can 12">
              <a:extLst>
                <a:ext uri="{FF2B5EF4-FFF2-40B4-BE49-F238E27FC236}">
                  <a16:creationId xmlns:a16="http://schemas.microsoft.com/office/drawing/2014/main" id="{FE372498-EAB0-40C7-EC3A-65F7A67AD95B}"/>
                </a:ext>
              </a:extLst>
            </p:cNvPr>
            <p:cNvSpPr/>
            <p:nvPr/>
          </p:nvSpPr>
          <p:spPr>
            <a:xfrm>
              <a:off x="4909102" y="2392209"/>
              <a:ext cx="820709" cy="727390"/>
            </a:xfrm>
            <a:prstGeom prst="can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12D05990-B809-355A-B0DE-806BFC174BAD}"/>
                </a:ext>
              </a:extLst>
            </p:cNvPr>
            <p:cNvCxnSpPr>
              <a:cxnSpLocks/>
            </p:cNvCxnSpPr>
            <p:nvPr/>
          </p:nvCxnSpPr>
          <p:spPr>
            <a:xfrm>
              <a:off x="2790825" y="1855648"/>
              <a:ext cx="5193846" cy="6845"/>
            </a:xfrm>
            <a:prstGeom prst="line">
              <a:avLst/>
            </a:prstGeom>
            <a:ln w="381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EF3BF6D5-1369-B878-CCC5-FB53FE65B36B}"/>
                </a:ext>
              </a:extLst>
            </p:cNvPr>
            <p:cNvGrpSpPr/>
            <p:nvPr/>
          </p:nvGrpSpPr>
          <p:grpSpPr>
            <a:xfrm>
              <a:off x="2648532" y="1834218"/>
              <a:ext cx="288623" cy="923035"/>
              <a:chOff x="3937708" y="9730852"/>
              <a:chExt cx="227188" cy="732994"/>
            </a:xfrm>
          </p:grpSpPr>
          <p:sp>
            <p:nvSpPr>
              <p:cNvPr id="35" name="Isosceles Triangle 275">
                <a:extLst>
                  <a:ext uri="{FF2B5EF4-FFF2-40B4-BE49-F238E27FC236}">
                    <a16:creationId xmlns:a16="http://schemas.microsoft.com/office/drawing/2014/main" id="{301142FA-C59B-A3A6-7ED6-2EE108652E61}"/>
                  </a:ext>
                </a:extLst>
              </p:cNvPr>
              <p:cNvSpPr/>
              <p:nvPr/>
            </p:nvSpPr>
            <p:spPr>
              <a:xfrm rot="10800000">
                <a:off x="3937708" y="10288199"/>
                <a:ext cx="227188" cy="175647"/>
              </a:xfrm>
              <a:prstGeom prst="triangle">
                <a:avLst/>
              </a:prstGeom>
              <a:noFill/>
              <a:ln w="285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602C616F-BE7C-9AA0-4271-6A5CCE9A227A}"/>
                  </a:ext>
                </a:extLst>
              </p:cNvPr>
              <p:cNvGrpSpPr/>
              <p:nvPr/>
            </p:nvGrpSpPr>
            <p:grpSpPr>
              <a:xfrm>
                <a:off x="3971949" y="9730852"/>
                <a:ext cx="153977" cy="554781"/>
                <a:chOff x="3971949" y="9730852"/>
                <a:chExt cx="153977" cy="554781"/>
              </a:xfrm>
            </p:grpSpPr>
            <p:grpSp>
              <p:nvGrpSpPr>
                <p:cNvPr id="37" name="Group 369">
                  <a:extLst>
                    <a:ext uri="{FF2B5EF4-FFF2-40B4-BE49-F238E27FC236}">
                      <a16:creationId xmlns:a16="http://schemas.microsoft.com/office/drawing/2014/main" id="{5DC3E485-2245-DED8-93CE-820FF25AF77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6200000">
                  <a:off x="3878251" y="10037957"/>
                  <a:ext cx="341374" cy="153977"/>
                  <a:chOff x="2172550" y="1216038"/>
                  <a:chExt cx="1137914" cy="307952"/>
                </a:xfrm>
              </p:grpSpPr>
              <p:cxnSp>
                <p:nvCxnSpPr>
                  <p:cNvPr id="39" name="Straight Connector 38">
                    <a:extLst>
                      <a:ext uri="{FF2B5EF4-FFF2-40B4-BE49-F238E27FC236}">
                        <a16:creationId xmlns:a16="http://schemas.microsoft.com/office/drawing/2014/main" id="{DD001F16-C83D-C733-C533-F329F6D92A3E}"/>
                      </a:ext>
                    </a:extLst>
                  </p:cNvPr>
                  <p:cNvCxnSpPr/>
                  <p:nvPr/>
                </p:nvCxnSpPr>
                <p:spPr>
                  <a:xfrm rot="5400000" flipV="1">
                    <a:off x="2443856" y="1097125"/>
                    <a:ext cx="6312" cy="548923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Connector 39">
                    <a:extLst>
                      <a:ext uri="{FF2B5EF4-FFF2-40B4-BE49-F238E27FC236}">
                        <a16:creationId xmlns:a16="http://schemas.microsoft.com/office/drawing/2014/main" id="{AF72263A-C491-34CB-1826-8DFAFF22C418}"/>
                      </a:ext>
                    </a:extLst>
                  </p:cNvPr>
                  <p:cNvCxnSpPr/>
                  <p:nvPr/>
                </p:nvCxnSpPr>
                <p:spPr>
                  <a:xfrm rot="5400000" flipH="1" flipV="1">
                    <a:off x="2654829" y="1252549"/>
                    <a:ext cx="152399" cy="79377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Straight Connector 40">
                    <a:extLst>
                      <a:ext uri="{FF2B5EF4-FFF2-40B4-BE49-F238E27FC236}">
                        <a16:creationId xmlns:a16="http://schemas.microsoft.com/office/drawing/2014/main" id="{0559A40F-F3A6-5149-51A0-63548A23FACC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695053" y="1291709"/>
                    <a:ext cx="304798" cy="153457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Straight Connector 41">
                    <a:extLst>
                      <a:ext uri="{FF2B5EF4-FFF2-40B4-BE49-F238E27FC236}">
                        <a16:creationId xmlns:a16="http://schemas.microsoft.com/office/drawing/2014/main" id="{0E069EDC-9A12-DA78-25B3-391BBD48275E}"/>
                      </a:ext>
                    </a:extLst>
                  </p:cNvPr>
                  <p:cNvCxnSpPr/>
                  <p:nvPr/>
                </p:nvCxnSpPr>
                <p:spPr>
                  <a:xfrm rot="5400000" flipH="1" flipV="1">
                    <a:off x="2829992" y="1297515"/>
                    <a:ext cx="304776" cy="148167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Straight Connector 42">
                    <a:extLst>
                      <a:ext uri="{FF2B5EF4-FFF2-40B4-BE49-F238E27FC236}">
                        <a16:creationId xmlns:a16="http://schemas.microsoft.com/office/drawing/2014/main" id="{825DE35C-C9FC-850E-D4B2-1610FDB8C1A3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001970" y="1294870"/>
                    <a:ext cx="304776" cy="153457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Straight Connector 43">
                    <a:extLst>
                      <a:ext uri="{FF2B5EF4-FFF2-40B4-BE49-F238E27FC236}">
                        <a16:creationId xmlns:a16="http://schemas.microsoft.com/office/drawing/2014/main" id="{35FCE6A2-A779-7CAB-DFD3-0B1157294D47}"/>
                      </a:ext>
                    </a:extLst>
                  </p:cNvPr>
                  <p:cNvCxnSpPr/>
                  <p:nvPr/>
                </p:nvCxnSpPr>
                <p:spPr>
                  <a:xfrm rot="5400000" flipH="1" flipV="1">
                    <a:off x="3194576" y="1408102"/>
                    <a:ext cx="152399" cy="79377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FBF40597-FA1C-2119-C76F-0F943B24953A}"/>
                    </a:ext>
                  </a:extLst>
                </p:cNvPr>
                <p:cNvCxnSpPr/>
                <p:nvPr/>
              </p:nvCxnSpPr>
              <p:spPr bwMode="auto">
                <a:xfrm flipV="1">
                  <a:off x="4055061" y="9730852"/>
                  <a:ext cx="0" cy="217946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3533E98-CCDF-8CEF-7DE2-C75917177491}"/>
                </a:ext>
              </a:extLst>
            </p:cNvPr>
            <p:cNvGrpSpPr/>
            <p:nvPr/>
          </p:nvGrpSpPr>
          <p:grpSpPr>
            <a:xfrm rot="10800000">
              <a:off x="4997682" y="1531814"/>
              <a:ext cx="650532" cy="642909"/>
              <a:chOff x="2321761" y="2507458"/>
              <a:chExt cx="1487358" cy="1563846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33FA7521-C221-EAE1-1871-C0208634ED9D}"/>
                  </a:ext>
                </a:extLst>
              </p:cNvPr>
              <p:cNvSpPr/>
              <p:nvPr/>
            </p:nvSpPr>
            <p:spPr>
              <a:xfrm>
                <a:off x="2321761" y="2507458"/>
                <a:ext cx="1487358" cy="1563846"/>
              </a:xfrm>
              <a:prstGeom prst="ellipse">
                <a:avLst/>
              </a:prstGeom>
              <a:solidFill>
                <a:srgbClr val="FFFFFF"/>
              </a:solidFill>
              <a:ln w="285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ln>
                    <a:solidFill>
                      <a:srgbClr val="000000"/>
                    </a:solidFill>
                  </a:ln>
                  <a:solidFill>
                    <a:srgbClr val="FFFFFF"/>
                  </a:solidFill>
                </a:endParaRPr>
              </a:p>
            </p:txBody>
          </p:sp>
          <p:sp>
            <p:nvSpPr>
              <p:cNvPr id="34" name="Circular Arrow 32">
                <a:extLst>
                  <a:ext uri="{FF2B5EF4-FFF2-40B4-BE49-F238E27FC236}">
                    <a16:creationId xmlns:a16="http://schemas.microsoft.com/office/drawing/2014/main" id="{268378C0-AF55-5BE8-2783-7EF276A23CFD}"/>
                  </a:ext>
                </a:extLst>
              </p:cNvPr>
              <p:cNvSpPr/>
              <p:nvPr/>
            </p:nvSpPr>
            <p:spPr>
              <a:xfrm flipH="1">
                <a:off x="2503428" y="2690647"/>
                <a:ext cx="1139990" cy="1189121"/>
              </a:xfrm>
              <a:prstGeom prst="circularArrow">
                <a:avLst>
                  <a:gd name="adj1" fmla="val 5355"/>
                  <a:gd name="adj2" fmla="val 1138325"/>
                  <a:gd name="adj3" fmla="val 20332641"/>
                  <a:gd name="adj4" fmla="val 5357256"/>
                  <a:gd name="adj5" fmla="val 10598"/>
                </a:avLst>
              </a:prstGeom>
              <a:solidFill>
                <a:schemeClr val="tx1"/>
              </a:solidFill>
              <a:ln w="28575" cmpd="sng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4" name="Isosceles Triangle 2662">
              <a:extLst>
                <a:ext uri="{FF2B5EF4-FFF2-40B4-BE49-F238E27FC236}">
                  <a16:creationId xmlns:a16="http://schemas.microsoft.com/office/drawing/2014/main" id="{C7E1EBC6-D3D9-790B-8F4A-BF6DE180BBEE}"/>
                </a:ext>
              </a:extLst>
            </p:cNvPr>
            <p:cNvSpPr/>
            <p:nvPr/>
          </p:nvSpPr>
          <p:spPr>
            <a:xfrm rot="5400000">
              <a:off x="3322704" y="1513389"/>
              <a:ext cx="834580" cy="684805"/>
            </a:xfrm>
            <a:prstGeom prst="triangle">
              <a:avLst/>
            </a:prstGeom>
            <a:solidFill>
              <a:schemeClr val="bg1"/>
            </a:solidFill>
            <a:ln w="285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5" name="Isosceles Triangle 2662">
              <a:extLst>
                <a:ext uri="{FF2B5EF4-FFF2-40B4-BE49-F238E27FC236}">
                  <a16:creationId xmlns:a16="http://schemas.microsoft.com/office/drawing/2014/main" id="{76AB2853-2203-5A8E-3E22-A76F84CA195C}"/>
                </a:ext>
              </a:extLst>
            </p:cNvPr>
            <p:cNvSpPr/>
            <p:nvPr/>
          </p:nvSpPr>
          <p:spPr>
            <a:xfrm rot="5400000">
              <a:off x="6539358" y="1528729"/>
              <a:ext cx="834580" cy="684805"/>
            </a:xfrm>
            <a:prstGeom prst="triangle">
              <a:avLst/>
            </a:prstGeom>
            <a:solidFill>
              <a:schemeClr val="bg1"/>
            </a:solidFill>
            <a:ln w="285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1AA156D-577A-BD7F-5E82-349EDE38A29C}"/>
                </a:ext>
              </a:extLst>
            </p:cNvPr>
            <p:cNvSpPr txBox="1"/>
            <p:nvPr/>
          </p:nvSpPr>
          <p:spPr>
            <a:xfrm>
              <a:off x="3420585" y="1708169"/>
              <a:ext cx="705028" cy="3980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>
                  <a:latin typeface="Arial"/>
                  <a:cs typeface="Arial"/>
                </a:rPr>
                <a:t>SQ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435C0AC-483D-6EF2-985C-968697D8621E}"/>
                </a:ext>
              </a:extLst>
            </p:cNvPr>
            <p:cNvSpPr txBox="1"/>
            <p:nvPr/>
          </p:nvSpPr>
          <p:spPr>
            <a:xfrm>
              <a:off x="6621631" y="1720690"/>
              <a:ext cx="941258" cy="3980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>
                  <a:latin typeface="Arial"/>
                  <a:cs typeface="Arial"/>
                </a:rPr>
                <a:t>AMP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C32CA86-14EC-D150-B00A-7059CE8642E6}"/>
                </a:ext>
              </a:extLst>
            </p:cNvPr>
            <p:cNvCxnSpPr>
              <a:cxnSpLocks/>
              <a:stCxn id="33" idx="0"/>
              <a:endCxn id="10" idx="1"/>
            </p:cNvCxnSpPr>
            <p:nvPr/>
          </p:nvCxnSpPr>
          <p:spPr>
            <a:xfrm flipH="1">
              <a:off x="5319457" y="2174723"/>
              <a:ext cx="3491" cy="217485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0A2E50D3-CD64-06BB-5765-A9F2ED8E763C}"/>
                </a:ext>
              </a:extLst>
            </p:cNvPr>
            <p:cNvSpPr/>
            <p:nvPr/>
          </p:nvSpPr>
          <p:spPr bwMode="auto">
            <a:xfrm rot="16200000" flipV="1">
              <a:off x="7964127" y="1784353"/>
              <a:ext cx="166984" cy="154506"/>
            </a:xfrm>
            <a:prstGeom prst="ellipse">
              <a:avLst/>
            </a:prstGeom>
            <a:noFill/>
            <a:ln w="412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51328BA-1002-3033-2D3D-7025794007C4}"/>
                </a:ext>
              </a:extLst>
            </p:cNvPr>
            <p:cNvSpPr/>
            <p:nvPr/>
          </p:nvSpPr>
          <p:spPr>
            <a:xfrm>
              <a:off x="6417955" y="2945772"/>
              <a:ext cx="600886" cy="2465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C1553F2-CB84-C29C-25DE-CEB7642088F6}"/>
                </a:ext>
              </a:extLst>
            </p:cNvPr>
            <p:cNvSpPr/>
            <p:nvPr/>
          </p:nvSpPr>
          <p:spPr>
            <a:xfrm>
              <a:off x="4242110" y="1470416"/>
              <a:ext cx="2257205" cy="751184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5" name="Content Placeholder 7">
            <a:extLst>
              <a:ext uri="{FF2B5EF4-FFF2-40B4-BE49-F238E27FC236}">
                <a16:creationId xmlns:a16="http://schemas.microsoft.com/office/drawing/2014/main" id="{DC1A93B1-AB39-CB5F-53F8-172CAE7F53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8211" y="3963202"/>
            <a:ext cx="5999220" cy="2031232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63C1051C-E159-A29C-AB80-C5AF6A8A2184}"/>
              </a:ext>
            </a:extLst>
          </p:cNvPr>
          <p:cNvSpPr txBox="1"/>
          <p:nvPr/>
        </p:nvSpPr>
        <p:spPr>
          <a:xfrm>
            <a:off x="6128378" y="6004370"/>
            <a:ext cx="320104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Y. Jiang et al., PRX Quantum </a:t>
            </a:r>
            <a:r>
              <a:rPr lang="en-US" sz="140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4 (2024)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527181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06C49C-94CF-6DC7-D6FF-C178450F3B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E1226-32FF-99D0-17AD-99D08C6AB5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PV: Meta-Material Cavities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C761CD-EB43-7ABA-F14D-D15F88BB76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Wire Array Meta-Materials to decouple resonant frequency from physical size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8147DC-A30E-8102-DE53-125F2253C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504A24-A6E4-210E-94B6-3888598F78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745E26-495B-92E2-B9A2-6B4C6F56A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9" name="Picture 8" descr="A diagram of a graph and a diagram of a graph&#10;&#10;AI-generated content may be incorrect.">
            <a:extLst>
              <a:ext uri="{FF2B5EF4-FFF2-40B4-BE49-F238E27FC236}">
                <a16:creationId xmlns:a16="http://schemas.microsoft.com/office/drawing/2014/main" id="{0EFE681D-B391-A233-337F-EB5DE476C3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6439" y="3142021"/>
            <a:ext cx="8992855" cy="3124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41655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4220BC-E737-4F42-9BE3-23A26C81A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Quantum Limit for </a:t>
            </a:r>
            <a:r>
              <a:rPr lang="en-US" dirty="0" err="1"/>
              <a:t>Haloscopes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B1A480-D960-47A1-9937-E10607970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25EFBC-37C4-4E95-82F5-04398BA7C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Michael Jewell, Yale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361C50-9EEB-4B89-9CCC-5390D975B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42</a:t>
            </a:fld>
            <a:endParaRPr 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47BF325E-BDAD-4EBA-B228-9BB9873EDC68}"/>
              </a:ext>
            </a:extLst>
          </p:cNvPr>
          <p:cNvGrpSpPr/>
          <p:nvPr/>
        </p:nvGrpSpPr>
        <p:grpSpPr>
          <a:xfrm>
            <a:off x="7725522" y="2609368"/>
            <a:ext cx="3828880" cy="3531641"/>
            <a:chOff x="1419508" y="1785831"/>
            <a:chExt cx="3828880" cy="3531641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2F2E9BB1-4E77-4F67-94BB-B09D1353E201}"/>
                </a:ext>
              </a:extLst>
            </p:cNvPr>
            <p:cNvGrpSpPr/>
            <p:nvPr/>
          </p:nvGrpSpPr>
          <p:grpSpPr>
            <a:xfrm>
              <a:off x="1419508" y="1785831"/>
              <a:ext cx="3828880" cy="3531641"/>
              <a:chOff x="1385641" y="2327697"/>
              <a:chExt cx="3828880" cy="3531641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11DA419E-3E6B-463F-A665-8AED7BCFC1FD}"/>
                  </a:ext>
                </a:extLst>
              </p:cNvPr>
              <p:cNvGrpSpPr/>
              <p:nvPr/>
            </p:nvGrpSpPr>
            <p:grpSpPr>
              <a:xfrm>
                <a:off x="1385641" y="2327697"/>
                <a:ext cx="3828880" cy="3531641"/>
                <a:chOff x="1021574" y="2361564"/>
                <a:chExt cx="3828880" cy="3531641"/>
              </a:xfrm>
            </p:grpSpPr>
            <p:sp>
              <p:nvSpPr>
                <p:cNvPr id="7" name="Can 8">
                  <a:extLst>
                    <a:ext uri="{FF2B5EF4-FFF2-40B4-BE49-F238E27FC236}">
                      <a16:creationId xmlns:a16="http://schemas.microsoft.com/office/drawing/2014/main" id="{1FA80C0F-B953-42DA-8EA7-99ADF104150A}"/>
                    </a:ext>
                  </a:extLst>
                </p:cNvPr>
                <p:cNvSpPr/>
                <p:nvPr/>
              </p:nvSpPr>
              <p:spPr>
                <a:xfrm>
                  <a:off x="1021574" y="3440777"/>
                  <a:ext cx="1790285" cy="2452428"/>
                </a:xfrm>
                <a:prstGeom prst="can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8" name="Straight Connector 7">
                  <a:extLst>
                    <a:ext uri="{FF2B5EF4-FFF2-40B4-BE49-F238E27FC236}">
                      <a16:creationId xmlns:a16="http://schemas.microsoft.com/office/drawing/2014/main" id="{0A36FAC0-938F-4F04-8645-A881149B6F80}"/>
                    </a:ext>
                  </a:extLst>
                </p:cNvPr>
                <p:cNvCxnSpPr/>
                <p:nvPr/>
              </p:nvCxnSpPr>
              <p:spPr>
                <a:xfrm flipH="1" flipV="1">
                  <a:off x="1397019" y="2794660"/>
                  <a:ext cx="6348" cy="844064"/>
                </a:xfrm>
                <a:prstGeom prst="line">
                  <a:avLst/>
                </a:prstGeom>
                <a:ln w="53975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>
                  <a:extLst>
                    <a:ext uri="{FF2B5EF4-FFF2-40B4-BE49-F238E27FC236}">
                      <a16:creationId xmlns:a16="http://schemas.microsoft.com/office/drawing/2014/main" id="{958CA8CB-0D05-41AA-BFB2-A0CFF2167A27}"/>
                    </a:ext>
                  </a:extLst>
                </p:cNvPr>
                <p:cNvCxnSpPr/>
                <p:nvPr/>
              </p:nvCxnSpPr>
              <p:spPr>
                <a:xfrm flipV="1">
                  <a:off x="1379243" y="2794660"/>
                  <a:ext cx="1187597" cy="1"/>
                </a:xfrm>
                <a:prstGeom prst="line">
                  <a:avLst/>
                </a:prstGeom>
                <a:ln w="53975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" name="Triangle 27">
                  <a:extLst>
                    <a:ext uri="{FF2B5EF4-FFF2-40B4-BE49-F238E27FC236}">
                      <a16:creationId xmlns:a16="http://schemas.microsoft.com/office/drawing/2014/main" id="{35DCBCCF-7EBD-49D9-AA8D-7A49D99ED239}"/>
                    </a:ext>
                  </a:extLst>
                </p:cNvPr>
                <p:cNvSpPr/>
                <p:nvPr/>
              </p:nvSpPr>
              <p:spPr>
                <a:xfrm rot="5400000">
                  <a:off x="2636991" y="2275965"/>
                  <a:ext cx="914400" cy="1085597"/>
                </a:xfrm>
                <a:prstGeom prst="triangle">
                  <a:avLst/>
                </a:prstGeom>
                <a:noFill/>
                <a:ln w="53975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Oval 11">
                  <a:extLst>
                    <a:ext uri="{FF2B5EF4-FFF2-40B4-BE49-F238E27FC236}">
                      <a16:creationId xmlns:a16="http://schemas.microsoft.com/office/drawing/2014/main" id="{84FB2C8C-8092-4302-9D2B-4C53495AD236}"/>
                    </a:ext>
                  </a:extLst>
                </p:cNvPr>
                <p:cNvSpPr/>
                <p:nvPr/>
              </p:nvSpPr>
              <p:spPr bwMode="auto">
                <a:xfrm rot="16200000">
                  <a:off x="4532398" y="2655710"/>
                  <a:ext cx="310006" cy="326106"/>
                </a:xfrm>
                <a:prstGeom prst="ellipse">
                  <a:avLst/>
                </a:prstGeom>
                <a:noFill/>
                <a:ln w="53975" cap="flat" cmpd="sng" algn="ctr">
                  <a:solidFill>
                    <a:schemeClr val="bg2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</p:grp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65F39A04-3420-494E-B361-4E96C04C580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01057" y="2788468"/>
                <a:ext cx="852844" cy="0"/>
              </a:xfrm>
              <a:prstGeom prst="line">
                <a:avLst/>
              </a:prstGeom>
              <a:ln w="539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CAD3B6A-AEAF-4966-A852-B0A6DFE13069}"/>
                </a:ext>
              </a:extLst>
            </p:cNvPr>
            <p:cNvSpPr txBox="1"/>
            <p:nvPr/>
          </p:nvSpPr>
          <p:spPr>
            <a:xfrm>
              <a:off x="2928585" y="2027586"/>
              <a:ext cx="120833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>
                  <a:solidFill>
                    <a:schemeClr val="bg2">
                      <a:lumMod val="50000"/>
                    </a:schemeClr>
                  </a:solidFill>
                  <a:latin typeface="Arial" charset="0"/>
                  <a:ea typeface="Arial" charset="0"/>
                  <a:cs typeface="Arial" charset="0"/>
                </a:rPr>
                <a:t>AMP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6D017A4E-29E2-4BA4-A987-1A5AE7595267}"/>
                    </a:ext>
                  </a:extLst>
                </p:cNvPr>
                <p:cNvSpPr txBox="1"/>
                <p:nvPr/>
              </p:nvSpPr>
              <p:spPr>
                <a:xfrm>
                  <a:off x="1777177" y="3795010"/>
                  <a:ext cx="939492" cy="88254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̂"/>
                            <m:ctrlPr>
                              <a:rPr lang="en-US" sz="5000" i="1" smtClean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accPr>
                          <m:e>
                            <m:r>
                              <a:rPr lang="en-US" sz="5000" b="0" i="1" smtClean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𝐻</m:t>
                            </m:r>
                          </m:e>
                        </m:acc>
                      </m:oMath>
                    </m:oMathPara>
                  </a14:m>
                  <a:endParaRPr lang="en-US" sz="5000" dirty="0"/>
                </a:p>
              </p:txBody>
            </p:sp>
          </mc:Choice>
          <mc:Fallback xmlns="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6D017A4E-29E2-4BA4-A987-1A5AE759526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77177" y="3795010"/>
                  <a:ext cx="939492" cy="882549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803BB383-FAB6-4B38-84F8-B07DC087AF2A}"/>
              </a:ext>
            </a:extLst>
          </p:cNvPr>
          <p:cNvGrpSpPr/>
          <p:nvPr/>
        </p:nvGrpSpPr>
        <p:grpSpPr>
          <a:xfrm>
            <a:off x="503803" y="1295057"/>
            <a:ext cx="9669209" cy="1508976"/>
            <a:chOff x="507110" y="1379283"/>
            <a:chExt cx="9669209" cy="150897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DDE6E432-8D6D-49B1-9E1C-6A5DF4819644}"/>
                    </a:ext>
                  </a:extLst>
                </p:cNvPr>
                <p:cNvSpPr txBox="1"/>
                <p:nvPr/>
              </p:nvSpPr>
              <p:spPr>
                <a:xfrm>
                  <a:off x="7728829" y="1379283"/>
                  <a:ext cx="2447490" cy="95045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0" indent="0"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d>
                          <m:dPr>
                            <m:begChr m:val="["/>
                            <m:endChr m:val="]"/>
                            <m:ctrlPr>
                              <a:rPr lang="en-US" sz="3000" i="1" smtClean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̂"/>
                                <m:ctrlPr>
                                  <a:rPr lang="en-US" sz="3000" i="1">
                                    <a:latin typeface="Cambria Math" panose="02040503050406030204" pitchFamily="18" charset="0"/>
                                    <a:ea typeface="Arial" charset="0"/>
                                    <a:cs typeface="Arial" charset="0"/>
                                  </a:rPr>
                                </m:ctrlPr>
                              </m:accPr>
                              <m:e>
                                <m:r>
                                  <a:rPr lang="en-US" sz="3000" i="1">
                                    <a:latin typeface="Cambria Math" panose="02040503050406030204" pitchFamily="18" charset="0"/>
                                    <a:ea typeface="Arial" charset="0"/>
                                    <a:cs typeface="Arial" charset="0"/>
                                  </a:rPr>
                                  <m:t>𝑋</m:t>
                                </m:r>
                              </m:e>
                            </m:acc>
                            <m:r>
                              <a:rPr lang="en-US" sz="3000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, </m:t>
                            </m:r>
                            <m:acc>
                              <m:accPr>
                                <m:chr m:val="̂"/>
                                <m:ctrlPr>
                                  <a:rPr lang="en-US" sz="3000" i="1">
                                    <a:latin typeface="Cambria Math" panose="02040503050406030204" pitchFamily="18" charset="0"/>
                                    <a:ea typeface="Arial" charset="0"/>
                                    <a:cs typeface="Arial" charset="0"/>
                                  </a:rPr>
                                </m:ctrlPr>
                              </m:accPr>
                              <m:e>
                                <m:r>
                                  <a:rPr lang="en-US" sz="3000" i="1">
                                    <a:latin typeface="Cambria Math" panose="02040503050406030204" pitchFamily="18" charset="0"/>
                                    <a:ea typeface="Arial" charset="0"/>
                                    <a:cs typeface="Arial" charset="0"/>
                                  </a:rPr>
                                  <m:t>𝑌</m:t>
                                </m:r>
                              </m:e>
                            </m:acc>
                          </m:e>
                        </m:d>
                        <m:r>
                          <a:rPr lang="en-US" sz="3000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=</m:t>
                        </m:r>
                        <m:f>
                          <m:fPr>
                            <m:ctrlPr>
                              <a:rPr lang="en-US" sz="3000" b="0" i="1" smtClean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fPr>
                          <m:num>
                            <m:r>
                              <a:rPr lang="en-US" sz="3000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𝑖</m:t>
                            </m:r>
                          </m:num>
                          <m:den>
                            <m:r>
                              <a:rPr lang="en-US" sz="3000" b="0" i="1" smtClean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2</m:t>
                            </m:r>
                          </m:den>
                        </m:f>
                      </m:oMath>
                    </m:oMathPara>
                  </a14:m>
                  <a:endParaRPr lang="en-US" sz="3000" dirty="0"/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DDE6E432-8D6D-49B1-9E1C-6A5DF481964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28829" y="1379283"/>
                  <a:ext cx="2447490" cy="950453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Content Placeholder 2">
                  <a:extLst>
                    <a:ext uri="{FF2B5EF4-FFF2-40B4-BE49-F238E27FC236}">
                      <a16:creationId xmlns:a16="http://schemas.microsoft.com/office/drawing/2014/main" id="{A930B881-2271-4B25-861D-02E990B653D8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3502677" y="1517410"/>
                  <a:ext cx="4555085" cy="1370849"/>
                </a:xfrm>
                <a:prstGeom prst="rect">
                  <a:avLst/>
                </a:prstGeom>
              </p:spPr>
              <p:txBody>
                <a:bodyPr vert="horz" lIns="91440" tIns="45720" rIns="91440" bIns="45720" rtlCol="0">
                  <a:no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Font typeface="Arial" panose="020B0604020202020204" pitchFamily="34" charset="0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̂"/>
                            <m:ctrlPr>
                              <a:rPr lang="en-US" sz="3000" i="1" smtClean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accPr>
                          <m:e>
                            <m:r>
                              <a:rPr lang="en-US" sz="3000" b="0" i="1" smtClean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𝐻</m:t>
                            </m:r>
                          </m:e>
                        </m:acc>
                        <m:r>
                          <a:rPr lang="en-US" sz="3000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=</m:t>
                        </m:r>
                        <m:f>
                          <m:fPr>
                            <m:ctrlPr>
                              <a:rPr lang="en-US" sz="3000" b="0" i="1" dirty="0" smtClean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fPr>
                          <m:num>
                            <m:r>
                              <a:rPr lang="en-US" sz="3000" b="0" i="1" dirty="0" smtClean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h</m:t>
                            </m:r>
                            <m:sSub>
                              <m:sSubPr>
                                <m:ctrlPr>
                                  <a:rPr lang="en-US" sz="3000" b="0" i="1" dirty="0" smtClean="0">
                                    <a:latin typeface="Cambria Math" panose="02040503050406030204" pitchFamily="18" charset="0"/>
                                    <a:ea typeface="Arial" charset="0"/>
                                    <a:cs typeface="Arial" charset="0"/>
                                  </a:rPr>
                                </m:ctrlPr>
                              </m:sSubPr>
                              <m:e>
                                <m:r>
                                  <a:rPr lang="en-US" sz="3000" b="0" i="1" dirty="0" smtClean="0">
                                    <a:latin typeface="Cambria Math" panose="02040503050406030204" pitchFamily="18" charset="0"/>
                                    <a:ea typeface="Arial" charset="0"/>
                                    <a:cs typeface="Arial" charset="0"/>
                                  </a:rPr>
                                  <m:t>𝜈</m:t>
                                </m:r>
                              </m:e>
                              <m:sub>
                                <m:r>
                                  <a:rPr lang="en-US" sz="3000" b="0" i="1" dirty="0" smtClean="0">
                                    <a:latin typeface="Cambria Math" panose="02040503050406030204" pitchFamily="18" charset="0"/>
                                    <a:ea typeface="Arial" charset="0"/>
                                    <a:cs typeface="Arial" charset="0"/>
                                  </a:rPr>
                                  <m:t>𝑐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3000" b="0" i="1" dirty="0" smtClean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2</m:t>
                            </m:r>
                          </m:den>
                        </m:f>
                        <m:r>
                          <a:rPr lang="en-US" sz="3000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sz="3000" b="0" i="1" dirty="0" smtClean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̂"/>
                                <m:ctrlPr>
                                  <a:rPr lang="en-US" sz="3000" i="1" dirty="0">
                                    <a:latin typeface="Cambria Math" panose="02040503050406030204" pitchFamily="18" charset="0"/>
                                    <a:ea typeface="Arial" charset="0"/>
                                    <a:cs typeface="Arial" charset="0"/>
                                  </a:rPr>
                                </m:ctrlPr>
                              </m:accPr>
                              <m:e>
                                <m:r>
                                  <a:rPr lang="en-US" sz="3000" i="1" dirty="0">
                                    <a:latin typeface="Cambria Math" panose="02040503050406030204" pitchFamily="18" charset="0"/>
                                    <a:ea typeface="Arial" charset="0"/>
                                    <a:cs typeface="Arial" charset="0"/>
                                  </a:rPr>
                                  <m:t>𝑋</m:t>
                                </m:r>
                              </m:e>
                            </m:acc>
                          </m:e>
                          <m:sup>
                            <m:r>
                              <a:rPr lang="en-US" sz="3000" b="0" i="1" dirty="0" smtClean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3000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3000" b="0" i="1" dirty="0" smtClean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̂"/>
                                <m:ctrlPr>
                                  <a:rPr lang="en-US" sz="3000" i="1">
                                    <a:latin typeface="Cambria Math" panose="02040503050406030204" pitchFamily="18" charset="0"/>
                                    <a:ea typeface="Arial" charset="0"/>
                                    <a:cs typeface="Arial" charset="0"/>
                                  </a:rPr>
                                </m:ctrlPr>
                              </m:accPr>
                              <m:e>
                                <m:r>
                                  <a:rPr lang="en-US" sz="3000" i="1">
                                    <a:latin typeface="Cambria Math" panose="02040503050406030204" pitchFamily="18" charset="0"/>
                                    <a:ea typeface="Arial" charset="0"/>
                                    <a:cs typeface="Arial" charset="0"/>
                                  </a:rPr>
                                  <m:t>𝑌</m:t>
                                </m:r>
                              </m:e>
                            </m:acc>
                          </m:e>
                          <m:sup>
                            <m:r>
                              <a:rPr lang="en-US" sz="3000" b="0" i="1" smtClean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3000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)</m:t>
                        </m:r>
                      </m:oMath>
                    </m:oMathPara>
                  </a14:m>
                  <a:endParaRPr lang="en-US" sz="3000" dirty="0"/>
                </a:p>
              </p:txBody>
            </p:sp>
          </mc:Choice>
          <mc:Fallback xmlns="">
            <p:sp>
              <p:nvSpPr>
                <p:cNvPr id="31" name="Content Placeholder 2">
                  <a:extLst>
                    <a:ext uri="{FF2B5EF4-FFF2-40B4-BE49-F238E27FC236}">
                      <a16:creationId xmlns:a16="http://schemas.microsoft.com/office/drawing/2014/main" id="{A930B881-2271-4B25-861D-02E990B653D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02677" y="1517410"/>
                  <a:ext cx="4555085" cy="1370849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A27E7C6E-B1FB-458C-B297-D718261DF869}"/>
                </a:ext>
              </a:extLst>
            </p:cNvPr>
            <p:cNvSpPr txBox="1"/>
            <p:nvPr/>
          </p:nvSpPr>
          <p:spPr>
            <a:xfrm>
              <a:off x="507110" y="1622759"/>
              <a:ext cx="6096000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800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rPr>
                <a:t>Cavity Hamiltonian:</a:t>
              </a:r>
              <a:endParaRPr lang="en-US" sz="2800" i="1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3A8DAEF-7A2D-49D7-B04D-E9BB8491FF02}"/>
              </a:ext>
            </a:extLst>
          </p:cNvPr>
          <p:cNvGrpSpPr/>
          <p:nvPr/>
        </p:nvGrpSpPr>
        <p:grpSpPr>
          <a:xfrm>
            <a:off x="435216" y="2610703"/>
            <a:ext cx="6592310" cy="956672"/>
            <a:chOff x="402443" y="3632427"/>
            <a:chExt cx="6592310" cy="95667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A26A60B1-D2F0-44D3-8CC5-AC8B520EA800}"/>
                    </a:ext>
                  </a:extLst>
                </p:cNvPr>
                <p:cNvSpPr txBox="1"/>
                <p:nvPr/>
              </p:nvSpPr>
              <p:spPr>
                <a:xfrm>
                  <a:off x="4308667" y="3632427"/>
                  <a:ext cx="2686086" cy="95667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3000" b="0" i="1" smtClean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sSubPr>
                          <m:e>
                            <m:r>
                              <a:rPr lang="en-US" sz="3000" b="0" i="1" smtClean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3000" b="0" i="1" smtClean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𝑣</m:t>
                            </m:r>
                          </m:sub>
                        </m:sSub>
                        <m:r>
                          <a:rPr lang="en-US" sz="3000" b="0" i="1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≥</m:t>
                        </m:r>
                        <m:f>
                          <m:fPr>
                            <m:ctrlPr>
                              <a:rPr lang="en-US" sz="3000" b="0" i="1" smtClean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fPr>
                          <m:num>
                            <m:r>
                              <a:rPr lang="en-US" sz="3000" b="0" i="1" smtClean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3000" b="0" i="1" smtClean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2</m:t>
                            </m:r>
                          </m:den>
                        </m:f>
                        <m:r>
                          <a:rPr lang="en-US" sz="3000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h</m:t>
                        </m:r>
                        <m:sSub>
                          <m:sSubPr>
                            <m:ctrlPr>
                              <a:rPr lang="en-US" sz="3000" i="1" dirty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sSubPr>
                          <m:e>
                            <m:r>
                              <a:rPr lang="en-US" sz="3000" i="1" dirty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sz="3000" i="1" dirty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𝑐</m:t>
                            </m:r>
                          </m:sub>
                        </m:sSub>
                      </m:oMath>
                    </m:oMathPara>
                  </a14:m>
                  <a:endParaRPr lang="en-US" sz="3000" b="0" dirty="0">
                    <a:ea typeface="Arial" charset="0"/>
                    <a:cs typeface="Arial" charset="0"/>
                  </a:endParaRPr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A26A60B1-D2F0-44D3-8CC5-AC8B520EA80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08667" y="3632427"/>
                  <a:ext cx="2686086" cy="95667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70EE492A-0956-4305-96E0-8B2CFFE5EC06}"/>
                </a:ext>
              </a:extLst>
            </p:cNvPr>
            <p:cNvSpPr txBox="1"/>
            <p:nvPr/>
          </p:nvSpPr>
          <p:spPr>
            <a:xfrm>
              <a:off x="402443" y="3892873"/>
              <a:ext cx="6096000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800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rPr>
                <a:t>Vacuum Fluctuations:</a:t>
              </a:r>
              <a:endParaRPr lang="en-US" sz="2800" i="1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endParaRP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348BB0B1-315F-4A79-B6FD-55923519CF46}"/>
              </a:ext>
            </a:extLst>
          </p:cNvPr>
          <p:cNvSpPr txBox="1"/>
          <p:nvPr/>
        </p:nvSpPr>
        <p:spPr>
          <a:xfrm>
            <a:off x="360400" y="5818453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fr-FR" sz="1400" b="0" i="0" u="none" strike="noStrike" baseline="0" dirty="0">
                <a:latin typeface="CMR12"/>
              </a:rPr>
              <a:t>C. M. Caves. </a:t>
            </a:r>
            <a:r>
              <a:rPr lang="fr-FR" sz="1400" b="0" i="0" u="none" strike="noStrike" baseline="0" dirty="0">
                <a:latin typeface="CMTI12"/>
              </a:rPr>
              <a:t>Phys. </a:t>
            </a:r>
            <a:r>
              <a:rPr lang="fr-FR" sz="1400" b="0" i="0" u="none" strike="noStrike" baseline="0" dirty="0" err="1">
                <a:latin typeface="CMTI12"/>
              </a:rPr>
              <a:t>Rev</a:t>
            </a:r>
            <a:r>
              <a:rPr lang="fr-FR" sz="1400" b="0" i="0" u="none" strike="noStrike" baseline="0" dirty="0">
                <a:latin typeface="CMTI12"/>
              </a:rPr>
              <a:t>. D</a:t>
            </a:r>
            <a:r>
              <a:rPr lang="fr-FR" sz="1400" b="0" i="0" u="none" strike="noStrike" baseline="0" dirty="0">
                <a:latin typeface="CMR12"/>
              </a:rPr>
              <a:t>, </a:t>
            </a:r>
            <a:r>
              <a:rPr lang="en-US" sz="1400" b="0" i="0" u="none" strike="noStrike" baseline="0" dirty="0">
                <a:latin typeface="CMR12"/>
              </a:rPr>
              <a:t>26 1817-1839, (1982</a:t>
            </a:r>
            <a:r>
              <a:rPr lang="en-US" sz="1400" dirty="0">
                <a:latin typeface="CMR12"/>
              </a:rPr>
              <a:t>)</a:t>
            </a:r>
            <a:endParaRPr lang="en-US" sz="14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740CA5A-9741-4894-B35F-E66886882E02}"/>
              </a:ext>
            </a:extLst>
          </p:cNvPr>
          <p:cNvSpPr txBox="1"/>
          <p:nvPr/>
        </p:nvSpPr>
        <p:spPr>
          <a:xfrm>
            <a:off x="360400" y="6079351"/>
            <a:ext cx="654360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="0" i="0" u="none" strike="noStrike" baseline="0" dirty="0">
                <a:latin typeface="CMR12"/>
              </a:rPr>
              <a:t>H. A. Haus and J. A. Mullen. </a:t>
            </a:r>
            <a:r>
              <a:rPr lang="en-US" sz="1400" b="0" i="0" u="none" strike="noStrike" baseline="0" dirty="0">
                <a:latin typeface="CMTI12"/>
              </a:rPr>
              <a:t>Phys. Rev.</a:t>
            </a:r>
            <a:r>
              <a:rPr lang="en-US" sz="1400" b="0" i="0" u="none" strike="noStrike" baseline="0" dirty="0">
                <a:latin typeface="CMR12"/>
              </a:rPr>
              <a:t>, 128 2407-2413, Dec 1962.</a:t>
            </a:r>
            <a:endParaRPr lang="en-US" sz="1400" dirty="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E8442924-BB0F-483B-B773-B819844BC54C}"/>
              </a:ext>
            </a:extLst>
          </p:cNvPr>
          <p:cNvGrpSpPr/>
          <p:nvPr/>
        </p:nvGrpSpPr>
        <p:grpSpPr>
          <a:xfrm>
            <a:off x="455422" y="3740649"/>
            <a:ext cx="6592310" cy="956672"/>
            <a:chOff x="402443" y="3642972"/>
            <a:chExt cx="6592310" cy="95667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678CFB2E-FC23-430A-BFE4-0A0561C45143}"/>
                    </a:ext>
                  </a:extLst>
                </p:cNvPr>
                <p:cNvSpPr txBox="1"/>
                <p:nvPr/>
              </p:nvSpPr>
              <p:spPr>
                <a:xfrm>
                  <a:off x="4308667" y="3642972"/>
                  <a:ext cx="2686086" cy="95667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3000" b="0" i="1" smtClean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sSubPr>
                          <m:e>
                            <m:r>
                              <a:rPr lang="en-US" sz="3000" b="0" i="1" smtClean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3000" b="0" i="1" smtClean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𝐴</m:t>
                            </m:r>
                          </m:sub>
                        </m:sSub>
                        <m:r>
                          <a:rPr lang="en-US" sz="3000" b="0" i="1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≥</m:t>
                        </m:r>
                        <m:f>
                          <m:fPr>
                            <m:ctrlPr>
                              <a:rPr lang="en-US" sz="3000" b="0" i="1" smtClean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fPr>
                          <m:num>
                            <m:r>
                              <a:rPr lang="en-US" sz="3000" b="0" i="1" smtClean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3000" b="0" i="1" smtClean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2</m:t>
                            </m:r>
                          </m:den>
                        </m:f>
                        <m:r>
                          <a:rPr lang="en-US" sz="3000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h</m:t>
                        </m:r>
                        <m:sSub>
                          <m:sSubPr>
                            <m:ctrlPr>
                              <a:rPr lang="en-US" sz="3000" i="1" dirty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sSubPr>
                          <m:e>
                            <m:r>
                              <a:rPr lang="en-US" sz="3000" i="1" dirty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sz="3000" i="1" dirty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𝑐</m:t>
                            </m:r>
                          </m:sub>
                        </m:sSub>
                      </m:oMath>
                    </m:oMathPara>
                  </a14:m>
                  <a:endParaRPr lang="en-US" sz="3000" b="0" dirty="0">
                    <a:ea typeface="Arial" charset="0"/>
                    <a:cs typeface="Arial" charset="0"/>
                  </a:endParaRPr>
                </a:p>
              </p:txBody>
            </p:sp>
          </mc:Choice>
          <mc:Fallback xmlns="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678CFB2E-FC23-430A-BFE4-0A0561C4514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08667" y="3642972"/>
                  <a:ext cx="2686086" cy="95667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8B5388AF-DC70-4BAC-97AB-15CBB653AD4F}"/>
                </a:ext>
              </a:extLst>
            </p:cNvPr>
            <p:cNvSpPr txBox="1"/>
            <p:nvPr/>
          </p:nvSpPr>
          <p:spPr>
            <a:xfrm>
              <a:off x="402443" y="3892873"/>
              <a:ext cx="6096000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800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rPr>
                <a:t>Linear Amplifier:</a:t>
              </a:r>
              <a:endParaRPr lang="en-US" sz="2800" i="1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F1A75B7E-56AF-48DE-997D-5FF5E4143BB0}"/>
              </a:ext>
            </a:extLst>
          </p:cNvPr>
          <p:cNvGrpSpPr/>
          <p:nvPr/>
        </p:nvGrpSpPr>
        <p:grpSpPr>
          <a:xfrm>
            <a:off x="503803" y="4997407"/>
            <a:ext cx="6406030" cy="553998"/>
            <a:chOff x="402443" y="3877484"/>
            <a:chExt cx="6406030" cy="55399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2FEB0154-D40B-4DB2-A1FA-249242097CF7}"/>
                    </a:ext>
                  </a:extLst>
                </p:cNvPr>
                <p:cNvSpPr txBox="1"/>
                <p:nvPr/>
              </p:nvSpPr>
              <p:spPr>
                <a:xfrm>
                  <a:off x="4122387" y="3877484"/>
                  <a:ext cx="2686086" cy="553998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3000" b="0" i="1" smtClean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sSubPr>
                          <m:e>
                            <m:r>
                              <a:rPr lang="en-US" sz="3000" b="0" i="1" smtClean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3000" b="0" i="1" smtClean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𝑡𝑜𝑡𝑎𝑙</m:t>
                            </m:r>
                          </m:sub>
                        </m:sSub>
                        <m:r>
                          <a:rPr lang="en-US" sz="3000" b="0" i="1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≥</m:t>
                        </m:r>
                        <m:r>
                          <a:rPr lang="en-US" sz="3000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h</m:t>
                        </m:r>
                        <m:sSub>
                          <m:sSubPr>
                            <m:ctrlPr>
                              <a:rPr lang="en-US" sz="3000" i="1" dirty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sSubPr>
                          <m:e>
                            <m:r>
                              <a:rPr lang="en-US" sz="3000" i="1" dirty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sz="3000" i="1" dirty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𝑐</m:t>
                            </m:r>
                          </m:sub>
                        </m:sSub>
                      </m:oMath>
                    </m:oMathPara>
                  </a14:m>
                  <a:endParaRPr lang="en-US" sz="3000" b="0" dirty="0">
                    <a:ea typeface="Arial" charset="0"/>
                    <a:cs typeface="Arial" charset="0"/>
                  </a:endParaRPr>
                </a:p>
              </p:txBody>
            </p:sp>
          </mc:Choice>
          <mc:Fallback xmlns="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2FEB0154-D40B-4DB2-A1FA-249242097CF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22387" y="3877484"/>
                  <a:ext cx="2686086" cy="553998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E72FC9DE-AB5D-4339-AA64-13B311113658}"/>
                </a:ext>
              </a:extLst>
            </p:cNvPr>
            <p:cNvSpPr txBox="1"/>
            <p:nvPr/>
          </p:nvSpPr>
          <p:spPr>
            <a:xfrm>
              <a:off x="402443" y="3892873"/>
              <a:ext cx="3042154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800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rPr>
                <a:t>Total SQL:</a:t>
              </a:r>
              <a:endParaRPr lang="en-US" sz="2800" i="1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068716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3D6C82-5A84-958A-803E-3AC68CF8F0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A62AD9-4B75-1AB5-171A-D020A4D1FA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Josephson Parametric Amplifier (JPA)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58048C-4515-26CA-422B-0645131BF3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265" y="1497096"/>
            <a:ext cx="7304934" cy="2474735"/>
          </a:xfrm>
        </p:spPr>
        <p:txBody>
          <a:bodyPr>
            <a:normAutofit/>
          </a:bodyPr>
          <a:lstStyle/>
          <a:p>
            <a:r>
              <a:rPr lang="en-US" dirty="0"/>
              <a:t>Phase Sensitive Amplifier</a:t>
            </a:r>
          </a:p>
          <a:p>
            <a:r>
              <a:rPr lang="en-US" dirty="0"/>
              <a:t>Can operate in Phase Insensitive Mode</a:t>
            </a:r>
          </a:p>
          <a:p>
            <a:pPr lvl="1"/>
            <a:r>
              <a:rPr lang="en-US" dirty="0"/>
              <a:t>Near Quantum limited amplifiers</a:t>
            </a:r>
          </a:p>
          <a:p>
            <a:r>
              <a:rPr lang="en-US" dirty="0"/>
              <a:t>Phase sensitive mode can produce “Squeezed” States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5F760A-7368-2485-8C7D-7421949C2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19D461-210B-AB44-0B66-78491B214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Michael Jewell, Yale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E9B299-D79F-1F0A-F448-256AADEEA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43</a:t>
            </a:fld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8F2C9C4-F062-2D2D-5921-B129D4E030BE}"/>
              </a:ext>
            </a:extLst>
          </p:cNvPr>
          <p:cNvGrpSpPr/>
          <p:nvPr/>
        </p:nvGrpSpPr>
        <p:grpSpPr>
          <a:xfrm>
            <a:off x="296252" y="3781772"/>
            <a:ext cx="7977119" cy="2446782"/>
            <a:chOff x="1209420" y="3124023"/>
            <a:chExt cx="10983902" cy="336903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AE54C49-AC69-FED0-01FC-6D37128479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450122" y="3689988"/>
              <a:ext cx="2743200" cy="2097741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3F3DE1C-62F7-2D79-BF8D-2A317448311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09420" y="3124023"/>
              <a:ext cx="2644122" cy="251451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1643184-DB42-574F-38C1-955A39D6807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69393" y="3933305"/>
              <a:ext cx="3820142" cy="2559757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C8ABE19B-4AED-870D-9F11-80C2F503536C}"/>
                    </a:ext>
                  </a:extLst>
                </p:cNvPr>
                <p:cNvSpPr/>
                <p:nvPr/>
              </p:nvSpPr>
              <p:spPr>
                <a:xfrm>
                  <a:off x="6681985" y="5505229"/>
                  <a:ext cx="2255553" cy="8595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2400" dirty="0">
                      <a:solidFill>
                        <a:srgbClr val="C84592"/>
                      </a:solidFill>
                      <a:latin typeface="Arial" charset="0"/>
                      <a:ea typeface="Arial" charset="0"/>
                      <a:cs typeface="Arial" charset="0"/>
                    </a:rPr>
                    <a:t>Pump tone: </a:t>
                  </a:r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2400" i="1">
                            <a:solidFill>
                              <a:srgbClr val="C84592"/>
                            </a:solidFill>
                            <a:latin typeface="Cambria Math" charset="0"/>
                            <a:ea typeface="Arial" charset="0"/>
                            <a:cs typeface="Arial" charset="0"/>
                          </a:rPr>
                          <m:t>cos</m:t>
                        </m:r>
                        <m:r>
                          <a:rPr lang="en-US" sz="2400" i="1">
                            <a:solidFill>
                              <a:srgbClr val="C84592"/>
                            </a:solidFill>
                            <a:latin typeface="Cambria Math" charset="0"/>
                            <a:ea typeface="Arial" charset="0"/>
                            <a:cs typeface="Arial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2400" i="1">
                                <a:solidFill>
                                  <a:srgbClr val="C84592"/>
                                </a:solidFill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solidFill>
                                  <a:srgbClr val="C84592"/>
                                </a:solidFill>
                                <a:latin typeface="Cambria Math" charset="0"/>
                                <a:ea typeface="Arial" charset="0"/>
                                <a:cs typeface="Arial" charset="0"/>
                              </a:rPr>
                              <m:t>2</m:t>
                            </m:r>
                            <m:r>
                              <a:rPr lang="en-US" sz="2400" b="0" i="1" smtClean="0">
                                <a:solidFill>
                                  <a:srgbClr val="C84592"/>
                                </a:solidFill>
                                <a:latin typeface="Cambria Math" charset="0"/>
                                <a:ea typeface="Arial" charset="0"/>
                                <a:cs typeface="Arial" charset="0"/>
                              </a:rPr>
                              <m:t>𝜋</m:t>
                            </m:r>
                            <m:r>
                              <a:rPr lang="en-US" sz="2400" b="0" i="1" smtClean="0">
                                <a:solidFill>
                                  <a:srgbClr val="C84592"/>
                                </a:solidFill>
                                <a:latin typeface="Cambria Math" charset="0"/>
                                <a:ea typeface="Arial" charset="0"/>
                                <a:cs typeface="Arial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C84592"/>
                                </a:solidFill>
                                <a:latin typeface="Cambria Math" charset="0"/>
                                <a:ea typeface="Arial" charset="0"/>
                                <a:cs typeface="Arial" charset="0"/>
                              </a:rPr>
                              <m:t>𝑝</m:t>
                            </m:r>
                          </m:sub>
                        </m:sSub>
                        <m:r>
                          <a:rPr lang="en-US" sz="2400" i="1">
                            <a:solidFill>
                              <a:srgbClr val="C84592"/>
                            </a:solidFill>
                            <a:latin typeface="Cambria Math" charset="0"/>
                            <a:ea typeface="Arial" charset="0"/>
                            <a:cs typeface="Arial" charset="0"/>
                          </a:rPr>
                          <m:t>𝑡</m:t>
                        </m:r>
                        <m:r>
                          <a:rPr lang="en-US" sz="2400" i="1">
                            <a:solidFill>
                              <a:srgbClr val="C84592"/>
                            </a:solidFill>
                            <a:latin typeface="Cambria Math" charset="0"/>
                            <a:ea typeface="Arial" charset="0"/>
                            <a:cs typeface="Arial" charset="0"/>
                          </a:rPr>
                          <m:t>+</m:t>
                        </m:r>
                        <m:r>
                          <a:rPr lang="en-US" sz="2400" i="1">
                            <a:solidFill>
                              <a:srgbClr val="C84592"/>
                            </a:solidFill>
                            <a:latin typeface="Cambria Math" charset="0"/>
                            <a:ea typeface="Arial" charset="0"/>
                            <a:cs typeface="Arial" charset="0"/>
                          </a:rPr>
                          <m:t>𝜃</m:t>
                        </m:r>
                        <m:r>
                          <a:rPr lang="en-US" sz="2400" i="1">
                            <a:solidFill>
                              <a:srgbClr val="C84592"/>
                            </a:solidFill>
                            <a:latin typeface="Cambria Math" charset="0"/>
                            <a:ea typeface="Arial" charset="0"/>
                            <a:cs typeface="Arial" charset="0"/>
                          </a:rPr>
                          <m:t>)</m:t>
                        </m:r>
                      </m:oMath>
                    </m:oMathPara>
                  </a14:m>
                  <a:endParaRPr lang="en-US" sz="2400" dirty="0">
                    <a:solidFill>
                      <a:srgbClr val="C84592"/>
                    </a:solidFill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</mc:Choice>
          <mc:Fallback xmlns=""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F7D46510-A2D6-496F-BB32-50C288EC557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81985" y="5505229"/>
                  <a:ext cx="2255553" cy="859531"/>
                </a:xfrm>
                <a:prstGeom prst="rect">
                  <a:avLst/>
                </a:prstGeom>
                <a:blipFill>
                  <a:blip r:embed="rId5"/>
                  <a:stretch>
                    <a:fillRect l="-5970" t="-6863" r="-34701" b="-4705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2003001-34C9-E066-BD6B-A290F93DAAB2}"/>
                  </a:ext>
                </a:extLst>
              </p:cNvPr>
              <p:cNvSpPr txBox="1"/>
              <p:nvPr/>
            </p:nvSpPr>
            <p:spPr>
              <a:xfrm>
                <a:off x="9343003" y="2812593"/>
                <a:ext cx="2447490" cy="95045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3000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acc>
                            <m:accPr>
                              <m:chr m:val="̂"/>
                              <m:ctrlPr>
                                <a:rPr lang="en-US" sz="3000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accPr>
                            <m:e>
                              <m:r>
                                <a:rPr lang="en-US" sz="3000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𝑋</m:t>
                              </m:r>
                            </m:e>
                          </m:acc>
                          <m:r>
                            <a:rPr lang="en-US" sz="300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, </m:t>
                          </m:r>
                          <m:acc>
                            <m:accPr>
                              <m:chr m:val="̂"/>
                              <m:ctrlPr>
                                <a:rPr lang="en-US" sz="3000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accPr>
                            <m:e>
                              <m:r>
                                <a:rPr lang="en-US" sz="3000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𝑌</m:t>
                              </m:r>
                            </m:e>
                          </m:acc>
                        </m:e>
                      </m:d>
                      <m:r>
                        <a:rPr lang="en-US" sz="3000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f>
                        <m:fPr>
                          <m:ctrlPr>
                            <a:rPr lang="en-US" sz="3000" b="0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n-US" sz="300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𝑖</m:t>
                          </m:r>
                        </m:num>
                        <m:den>
                          <m:r>
                            <a:rPr lang="en-US" sz="3000" b="0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300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65D82357-C9D1-A6B3-5AE2-5B74EB850A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43003" y="2812593"/>
                <a:ext cx="2447490" cy="95045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ontent Placeholder 2">
                <a:extLst>
                  <a:ext uri="{FF2B5EF4-FFF2-40B4-BE49-F238E27FC236}">
                    <a16:creationId xmlns:a16="http://schemas.microsoft.com/office/drawing/2014/main" id="{2C8B9B95-6F5C-9A20-75CF-5237AC024E1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779531" y="1795398"/>
                <a:ext cx="3574434" cy="101719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3000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accPr>
                        <m:e>
                          <m:r>
                            <a:rPr lang="en-US" sz="3000" b="0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𝐻</m:t>
                          </m:r>
                        </m:e>
                      </m:acc>
                      <m:r>
                        <a:rPr lang="en-US" sz="3000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f>
                        <m:fPr>
                          <m:ctrlPr>
                            <a:rPr lang="en-US" sz="3000" b="0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n-US" sz="3000" b="0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h</m:t>
                          </m:r>
                          <m:sSub>
                            <m:sSubPr>
                              <m:ctrlPr>
                                <a:rPr lang="en-US" sz="3000" b="0" i="1" dirty="0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n-US" sz="3000" b="0" i="1" dirty="0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sz="3000" b="0" i="1" dirty="0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r>
                            <a:rPr lang="en-US" sz="3000" b="0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2</m:t>
                          </m:r>
                        </m:den>
                      </m:f>
                      <m:r>
                        <a:rPr lang="en-US" sz="3000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(</m:t>
                      </m:r>
                      <m:sSup>
                        <m:sSupPr>
                          <m:ctrlPr>
                            <a:rPr lang="en-US" sz="3000" b="0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acc>
                            <m:accPr>
                              <m:chr m:val="̂"/>
                              <m:ctrlPr>
                                <a:rPr lang="en-US" sz="3000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accPr>
                            <m:e>
                              <m:r>
                                <a:rPr lang="en-US" sz="3000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𝑋</m:t>
                              </m:r>
                            </m:e>
                          </m:acc>
                        </m:e>
                        <m:sup>
                          <m:r>
                            <a:rPr lang="en-US" sz="3000" b="0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2</m:t>
                          </m:r>
                        </m:sup>
                      </m:sSup>
                      <m:r>
                        <a:rPr lang="en-US" sz="3000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p>
                        <m:sSupPr>
                          <m:ctrlPr>
                            <a:rPr lang="en-US" sz="3000" b="0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acc>
                            <m:accPr>
                              <m:chr m:val="̂"/>
                              <m:ctrlPr>
                                <a:rPr lang="en-US" sz="3000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accPr>
                            <m:e>
                              <m:r>
                                <a:rPr lang="en-US" sz="3000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𝑌</m:t>
                              </m:r>
                            </m:e>
                          </m:acc>
                        </m:e>
                        <m:sup>
                          <m:r>
                            <a:rPr lang="en-US" sz="3000" b="0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2</m:t>
                          </m:r>
                        </m:sup>
                      </m:sSup>
                      <m:r>
                        <a:rPr lang="en-US" sz="3000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)</m:t>
                      </m:r>
                    </m:oMath>
                  </m:oMathPara>
                </a14:m>
                <a:endParaRPr lang="en-US" sz="3000" dirty="0"/>
              </a:p>
            </p:txBody>
          </p:sp>
        </mc:Choice>
        <mc:Fallback xmlns="">
          <p:sp>
            <p:nvSpPr>
              <p:cNvPr id="25" name="Content Placeholder 2">
                <a:extLst>
                  <a:ext uri="{FF2B5EF4-FFF2-40B4-BE49-F238E27FC236}">
                    <a16:creationId xmlns:a16="http://schemas.microsoft.com/office/drawing/2014/main" id="{BCA94235-FE7E-4067-8E67-8EAC3554D1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9531" y="1795398"/>
                <a:ext cx="3574434" cy="101719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1" name="Group 40">
            <a:extLst>
              <a:ext uri="{FF2B5EF4-FFF2-40B4-BE49-F238E27FC236}">
                <a16:creationId xmlns:a16="http://schemas.microsoft.com/office/drawing/2014/main" id="{6444310D-98B3-6674-E5EC-CC61523D1EED}"/>
              </a:ext>
            </a:extLst>
          </p:cNvPr>
          <p:cNvGrpSpPr/>
          <p:nvPr/>
        </p:nvGrpSpPr>
        <p:grpSpPr>
          <a:xfrm>
            <a:off x="8134287" y="2244720"/>
            <a:ext cx="1685008" cy="4111630"/>
            <a:chOff x="8368875" y="1148826"/>
            <a:chExt cx="1685008" cy="4111630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0C257D97-E9EB-075B-2109-DBBD81A246FE}"/>
                </a:ext>
              </a:extLst>
            </p:cNvPr>
            <p:cNvGrpSpPr/>
            <p:nvPr/>
          </p:nvGrpSpPr>
          <p:grpSpPr>
            <a:xfrm>
              <a:off x="8368875" y="1148826"/>
              <a:ext cx="1685008" cy="4111630"/>
              <a:chOff x="1314783" y="672266"/>
              <a:chExt cx="1895010" cy="4624068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42838E26-81A5-4B62-ECA8-9DF4944FB18C}"/>
                  </a:ext>
                </a:extLst>
              </p:cNvPr>
              <p:cNvGrpSpPr/>
              <p:nvPr/>
            </p:nvGrpSpPr>
            <p:grpSpPr>
              <a:xfrm>
                <a:off x="1314783" y="672266"/>
                <a:ext cx="1895010" cy="4624068"/>
                <a:chOff x="916849" y="1247999"/>
                <a:chExt cx="1895010" cy="4624068"/>
              </a:xfrm>
            </p:grpSpPr>
            <p:sp>
              <p:nvSpPr>
                <p:cNvPr id="18" name="Can 8">
                  <a:extLst>
                    <a:ext uri="{FF2B5EF4-FFF2-40B4-BE49-F238E27FC236}">
                      <a16:creationId xmlns:a16="http://schemas.microsoft.com/office/drawing/2014/main" id="{5D04A464-1F0F-97F3-7FA8-2AF5A0A2425B}"/>
                    </a:ext>
                  </a:extLst>
                </p:cNvPr>
                <p:cNvSpPr/>
                <p:nvPr/>
              </p:nvSpPr>
              <p:spPr>
                <a:xfrm>
                  <a:off x="1021574" y="3419639"/>
                  <a:ext cx="1790285" cy="2452428"/>
                </a:xfrm>
                <a:prstGeom prst="can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98F6AD31-F51C-5300-52A4-0BBC8C301DA2}"/>
                    </a:ext>
                  </a:extLst>
                </p:cNvPr>
                <p:cNvCxnSpPr>
                  <a:cxnSpLocks/>
                  <a:endCxn id="21" idx="3"/>
                </p:cNvCxnSpPr>
                <p:nvPr/>
              </p:nvCxnSpPr>
              <p:spPr>
                <a:xfrm flipV="1">
                  <a:off x="1472396" y="3028115"/>
                  <a:ext cx="0" cy="633526"/>
                </a:xfrm>
                <a:prstGeom prst="line">
                  <a:avLst/>
                </a:prstGeom>
                <a:ln w="53975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" name="Triangle 27">
                  <a:extLst>
                    <a:ext uri="{FF2B5EF4-FFF2-40B4-BE49-F238E27FC236}">
                      <a16:creationId xmlns:a16="http://schemas.microsoft.com/office/drawing/2014/main" id="{C36EB776-943D-B1E5-0E53-72D25BD9903D}"/>
                    </a:ext>
                  </a:extLst>
                </p:cNvPr>
                <p:cNvSpPr/>
                <p:nvPr/>
              </p:nvSpPr>
              <p:spPr>
                <a:xfrm>
                  <a:off x="916849" y="2168711"/>
                  <a:ext cx="1111093" cy="859402"/>
                </a:xfrm>
                <a:prstGeom prst="triangle">
                  <a:avLst/>
                </a:prstGeom>
                <a:noFill/>
                <a:ln w="53975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Oval 21">
                  <a:extLst>
                    <a:ext uri="{FF2B5EF4-FFF2-40B4-BE49-F238E27FC236}">
                      <a16:creationId xmlns:a16="http://schemas.microsoft.com/office/drawing/2014/main" id="{254AD896-80F9-2884-E8E1-CC5F70854E17}"/>
                    </a:ext>
                  </a:extLst>
                </p:cNvPr>
                <p:cNvSpPr/>
                <p:nvPr/>
              </p:nvSpPr>
              <p:spPr bwMode="auto">
                <a:xfrm rot="16200000">
                  <a:off x="1316237" y="1239949"/>
                  <a:ext cx="310006" cy="326105"/>
                </a:xfrm>
                <a:prstGeom prst="ellipse">
                  <a:avLst/>
                </a:prstGeom>
                <a:noFill/>
                <a:ln w="53975" cap="flat" cmpd="sng" algn="ctr">
                  <a:solidFill>
                    <a:schemeClr val="bg2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</p:grp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7370D6D-D5EA-38E7-C78A-674809B99CC4}"/>
                  </a:ext>
                </a:extLst>
              </p:cNvPr>
              <p:cNvSpPr txBox="1"/>
              <p:nvPr/>
            </p:nvSpPr>
            <p:spPr>
              <a:xfrm>
                <a:off x="1419185" y="2010375"/>
                <a:ext cx="935441" cy="4845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="1" dirty="0">
                    <a:solidFill>
                      <a:schemeClr val="bg2">
                        <a:lumMod val="50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AMP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" name="TextBox 14">
                    <a:extLst>
                      <a:ext uri="{FF2B5EF4-FFF2-40B4-BE49-F238E27FC236}">
                        <a16:creationId xmlns:a16="http://schemas.microsoft.com/office/drawing/2014/main" id="{14CEB68F-43E4-6B84-9C40-28C285DA08C2}"/>
                      </a:ext>
                    </a:extLst>
                  </p:cNvPr>
                  <p:cNvSpPr txBox="1"/>
                  <p:nvPr/>
                </p:nvSpPr>
                <p:spPr>
                  <a:xfrm>
                    <a:off x="1777177" y="3795010"/>
                    <a:ext cx="939492" cy="882549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̂"/>
                              <m:ctrlPr>
                                <a:rPr lang="en-US" sz="5000" i="1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accPr>
                            <m:e>
                              <m:r>
                                <a:rPr lang="en-US" sz="5000" b="0" i="1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𝐻</m:t>
                              </m:r>
                            </m:e>
                          </m:acc>
                        </m:oMath>
                      </m:oMathPara>
                    </a14:m>
                    <a:endParaRPr lang="en-US" sz="5000" dirty="0"/>
                  </a:p>
                </p:txBody>
              </p:sp>
            </mc:Choice>
            <mc:Fallback xmlns="">
              <p:sp>
                <p:nvSpPr>
                  <p:cNvPr id="29" name="TextBox 28">
                    <a:extLst>
                      <a:ext uri="{FF2B5EF4-FFF2-40B4-BE49-F238E27FC236}">
                        <a16:creationId xmlns:a16="http://schemas.microsoft.com/office/drawing/2014/main" id="{6D017A4E-29E2-4BA4-A987-1A5AE759526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777177" y="3795010"/>
                    <a:ext cx="939492" cy="882549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0DE83724-C200-CC6F-FBD6-3A16E63A2A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65482" y="1417872"/>
              <a:ext cx="0" cy="563319"/>
            </a:xfrm>
            <a:prstGeom prst="line">
              <a:avLst/>
            </a:prstGeom>
            <a:ln w="53975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959554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Axion Classifications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7B263E7-0641-DFE7-2999-CCA9FBDF233C}"/>
              </a:ext>
            </a:extLst>
          </p:cNvPr>
          <p:cNvGrpSpPr/>
          <p:nvPr/>
        </p:nvGrpSpPr>
        <p:grpSpPr>
          <a:xfrm>
            <a:off x="5116548" y="1513948"/>
            <a:ext cx="6631584" cy="4717065"/>
            <a:chOff x="5347135" y="1388612"/>
            <a:chExt cx="6631584" cy="4717065"/>
          </a:xfrm>
        </p:grpSpPr>
        <p:pic>
          <p:nvPicPr>
            <p:cNvPr id="18" name="Picture 2">
              <a:extLst>
                <a:ext uri="{FF2B5EF4-FFF2-40B4-BE49-F238E27FC236}">
                  <a16:creationId xmlns:a16="http://schemas.microsoft.com/office/drawing/2014/main" id="{B4383B0D-1F04-E032-5636-C00AA3045A2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47135" y="1388612"/>
              <a:ext cx="6526930" cy="44663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36BB427-274E-F9D6-D49E-D6F97722CED6}"/>
                </a:ext>
              </a:extLst>
            </p:cNvPr>
            <p:cNvSpPr/>
            <p:nvPr/>
          </p:nvSpPr>
          <p:spPr>
            <a:xfrm>
              <a:off x="5882719" y="5828678"/>
              <a:ext cx="6096000" cy="27699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sz="1200" b="0" i="0" dirty="0">
                  <a:solidFill>
                    <a:srgbClr val="201F1E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Ciaran O'Hare, Axion Limits, https://cajohare.github.io/AxionLimits/</a:t>
              </a: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3AD95537-32AD-3461-6285-FE77566B6000}"/>
              </a:ext>
            </a:extLst>
          </p:cNvPr>
          <p:cNvSpPr/>
          <p:nvPr/>
        </p:nvSpPr>
        <p:spPr>
          <a:xfrm>
            <a:off x="7754084" y="1588376"/>
            <a:ext cx="992352" cy="3633746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solidFill>
              <a:srgbClr val="00366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Google Shape;117;p23">
            <a:extLst>
              <a:ext uri="{FF2B5EF4-FFF2-40B4-BE49-F238E27FC236}">
                <a16:creationId xmlns:a16="http://schemas.microsoft.com/office/drawing/2014/main" id="{823675EB-E3E9-D2BF-D278-094E75293CAC}"/>
              </a:ext>
            </a:extLst>
          </p:cNvPr>
          <p:cNvSpPr/>
          <p:nvPr/>
        </p:nvSpPr>
        <p:spPr>
          <a:xfrm>
            <a:off x="6054022" y="1588376"/>
            <a:ext cx="1684160" cy="3633746"/>
          </a:xfrm>
          <a:prstGeom prst="rect">
            <a:avLst/>
          </a:prstGeom>
          <a:solidFill>
            <a:srgbClr val="FF0000">
              <a:alpha val="20000"/>
            </a:srgbClr>
          </a:solidFill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" name="Google Shape;118;p23">
            <a:extLst>
              <a:ext uri="{FF2B5EF4-FFF2-40B4-BE49-F238E27FC236}">
                <a16:creationId xmlns:a16="http://schemas.microsoft.com/office/drawing/2014/main" id="{A3F04E94-1F5B-3B25-D2F7-42869106E32C}"/>
              </a:ext>
            </a:extLst>
          </p:cNvPr>
          <p:cNvSpPr txBox="1"/>
          <p:nvPr/>
        </p:nvSpPr>
        <p:spPr>
          <a:xfrm>
            <a:off x="405184" y="4018489"/>
            <a:ext cx="4669997" cy="1671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rgbClr val="1155CC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rPr>
              <a:t>Post-inflation axion:</a:t>
            </a:r>
            <a:r>
              <a:rPr lang="en" dirty="0">
                <a:solidFill>
                  <a:srgbClr val="1155CC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rPr>
              <a:t> theoretically calculable from string production mechanisms.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rgbClr val="1155CC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rPr>
              <a:t>Mass</a:t>
            </a:r>
            <a:r>
              <a:rPr lang="en" dirty="0">
                <a:solidFill>
                  <a:srgbClr val="1155CC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rPr>
              <a:t>: 1 μeV – 1 meV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rgbClr val="1155CC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rPr>
              <a:t>Typical Measurement</a:t>
            </a:r>
            <a:r>
              <a:rPr lang="en" dirty="0">
                <a:solidFill>
                  <a:srgbClr val="1155CC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rPr>
              <a:t>:  Cavity haloscopes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 dirty="0">
              <a:solidFill>
                <a:srgbClr val="1155CC"/>
              </a:solidFill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39" name="Google Shape;119;p23">
            <a:extLst>
              <a:ext uri="{FF2B5EF4-FFF2-40B4-BE49-F238E27FC236}">
                <a16:creationId xmlns:a16="http://schemas.microsoft.com/office/drawing/2014/main" id="{383DCF9A-EFCD-54BD-FA7B-DDB8098F60B5}"/>
              </a:ext>
            </a:extLst>
          </p:cNvPr>
          <p:cNvSpPr txBox="1"/>
          <p:nvPr/>
        </p:nvSpPr>
        <p:spPr>
          <a:xfrm>
            <a:off x="548522" y="1513948"/>
            <a:ext cx="4396011" cy="13255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rgbClr val="FF0000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rPr>
              <a:t>Pre-inflation axion </a:t>
            </a:r>
            <a:r>
              <a:rPr lang="en" dirty="0">
                <a:solidFill>
                  <a:srgbClr val="FF0000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rPr>
              <a:t>– wide range of viable masses. “GUT-scale” axion.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rgbClr val="FF0000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rPr>
              <a:t>Mass: </a:t>
            </a:r>
            <a:r>
              <a:rPr lang="en" dirty="0">
                <a:solidFill>
                  <a:srgbClr val="FF0000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rPr>
              <a:t>20 </a:t>
            </a:r>
            <a:r>
              <a:rPr lang="en" dirty="0" err="1">
                <a:solidFill>
                  <a:srgbClr val="FF0000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rPr>
              <a:t>peV</a:t>
            </a:r>
            <a:r>
              <a:rPr lang="en" dirty="0">
                <a:solidFill>
                  <a:srgbClr val="FF0000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rPr>
              <a:t> – 1 </a:t>
            </a:r>
            <a:r>
              <a:rPr lang="en" dirty="0" err="1">
                <a:solidFill>
                  <a:srgbClr val="FF0000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rPr>
              <a:t>μeV</a:t>
            </a:r>
            <a:r>
              <a:rPr lang="en" dirty="0">
                <a:solidFill>
                  <a:srgbClr val="FF0000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rPr>
              <a:t>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rgbClr val="FF0000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rPr>
              <a:t>Typical Measurement: </a:t>
            </a:r>
            <a:r>
              <a:rPr lang="en" dirty="0">
                <a:solidFill>
                  <a:srgbClr val="FF0000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rPr>
              <a:t>Lumped element detectors</a:t>
            </a:r>
            <a:endParaRPr dirty="0">
              <a:solidFill>
                <a:srgbClr val="FF0000"/>
              </a:solidFill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881235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32" grpId="0" animBg="1"/>
      <p:bldP spid="38" grpId="0"/>
      <p:bldP spid="39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43BE0-D308-2043-DD26-17C702EC2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3662"/>
            <a:ext cx="10515600" cy="1325563"/>
          </a:xfrm>
        </p:spPr>
        <p:txBody>
          <a:bodyPr/>
          <a:lstStyle/>
          <a:p>
            <a:r>
              <a:rPr lang="en-US" dirty="0"/>
              <a:t>JPAs in HAYSTAC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887ED7-6680-5961-24E0-1DBCF05F47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DC0458-1756-D6C6-F6E4-F7C23B52B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A15F57-4354-C677-8B97-3870417CC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45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7B13E1B-B713-D56B-6D2D-9AAE4EC62B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09" y="1122230"/>
            <a:ext cx="5404709" cy="5062571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6C2E10BE-18A7-DD69-F041-EC5444E9D4E1}"/>
              </a:ext>
            </a:extLst>
          </p:cNvPr>
          <p:cNvGrpSpPr/>
          <p:nvPr/>
        </p:nvGrpSpPr>
        <p:grpSpPr>
          <a:xfrm>
            <a:off x="5144435" y="1978481"/>
            <a:ext cx="2505325" cy="3616450"/>
            <a:chOff x="6139979" y="1459684"/>
            <a:chExt cx="2260781" cy="3263449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1BE207B-0DEA-F79D-F1BE-4426A9F6F4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071" t="8691" r="14500" b="12928"/>
            <a:stretch/>
          </p:blipFill>
          <p:spPr>
            <a:xfrm rot="5400000">
              <a:off x="5638645" y="1961018"/>
              <a:ext cx="3263449" cy="2260781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8F43DF1-2832-D926-9DC0-5FBEE67B3D20}"/>
                </a:ext>
              </a:extLst>
            </p:cNvPr>
            <p:cNvSpPr txBox="1"/>
            <p:nvPr/>
          </p:nvSpPr>
          <p:spPr>
            <a:xfrm>
              <a:off x="6445919" y="4221261"/>
              <a:ext cx="1681476" cy="41660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JPA Shield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9679C06-E0EB-A310-F7CA-D1125069BBBD}"/>
              </a:ext>
            </a:extLst>
          </p:cNvPr>
          <p:cNvGrpSpPr/>
          <p:nvPr/>
        </p:nvGrpSpPr>
        <p:grpSpPr>
          <a:xfrm>
            <a:off x="8065865" y="3872481"/>
            <a:ext cx="2218267" cy="2759511"/>
            <a:chOff x="657275" y="3313465"/>
            <a:chExt cx="2218267" cy="2759511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439992DD-48F7-82C8-8CD3-0177089A78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817" t="20510" r="11014" b="2543"/>
            <a:stretch/>
          </p:blipFill>
          <p:spPr>
            <a:xfrm>
              <a:off x="657275" y="3313465"/>
              <a:ext cx="2218267" cy="2713961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EC52DEF-3F1B-1F43-76B6-3D9D855EF26E}"/>
                </a:ext>
              </a:extLst>
            </p:cNvPr>
            <p:cNvSpPr txBox="1"/>
            <p:nvPr/>
          </p:nvSpPr>
          <p:spPr>
            <a:xfrm>
              <a:off x="657275" y="5595922"/>
              <a:ext cx="1486835" cy="477054"/>
            </a:xfrm>
            <a:prstGeom prst="rect">
              <a:avLst/>
            </a:prstGeom>
            <a:solidFill>
              <a:schemeClr val="bg1"/>
            </a:solidFill>
            <a:ln w="50800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2500" dirty="0"/>
                <a:t>JPA Coils 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0D0B3DA-E93E-52A2-1315-61360972DB58}"/>
              </a:ext>
            </a:extLst>
          </p:cNvPr>
          <p:cNvGrpSpPr/>
          <p:nvPr/>
        </p:nvGrpSpPr>
        <p:grpSpPr>
          <a:xfrm>
            <a:off x="8065865" y="1101562"/>
            <a:ext cx="2245107" cy="2597552"/>
            <a:chOff x="630434" y="551452"/>
            <a:chExt cx="2245107" cy="2597552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24A52CD2-4E10-F7E7-0CF1-F41BC4EE4B9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34" t="31398" r="22681" b="27312"/>
            <a:stretch/>
          </p:blipFill>
          <p:spPr>
            <a:xfrm>
              <a:off x="630434" y="551452"/>
              <a:ext cx="2245107" cy="2597552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0713B36-8255-1C57-5E1B-E62EA46A2160}"/>
                </a:ext>
              </a:extLst>
            </p:cNvPr>
            <p:cNvSpPr txBox="1"/>
            <p:nvPr/>
          </p:nvSpPr>
          <p:spPr>
            <a:xfrm>
              <a:off x="630434" y="551452"/>
              <a:ext cx="772697" cy="477054"/>
            </a:xfrm>
            <a:prstGeom prst="rect">
              <a:avLst/>
            </a:prstGeom>
            <a:solidFill>
              <a:schemeClr val="bg1"/>
            </a:solidFill>
            <a:ln w="50800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2500" dirty="0"/>
                <a:t>JPA </a:t>
              </a:r>
            </a:p>
          </p:txBody>
        </p:sp>
      </p:grp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C3C5635-BF9F-1F3A-0A96-3EA6528048F0}"/>
              </a:ext>
            </a:extLst>
          </p:cNvPr>
          <p:cNvCxnSpPr/>
          <p:nvPr/>
        </p:nvCxnSpPr>
        <p:spPr>
          <a:xfrm>
            <a:off x="4900068" y="1552905"/>
            <a:ext cx="405027" cy="52017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573041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43BE0-D308-2043-DD26-17C702EC2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3662"/>
            <a:ext cx="10515600" cy="1325563"/>
          </a:xfrm>
        </p:spPr>
        <p:txBody>
          <a:bodyPr/>
          <a:lstStyle/>
          <a:p>
            <a:r>
              <a:rPr lang="en-US" dirty="0"/>
              <a:t>JPAs in HAYSTAC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887ED7-6680-5961-24E0-1DBCF05F47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DC0458-1756-D6C6-F6E4-F7C23B52B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A15F57-4354-C677-8B97-3870417CC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46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7B13E1B-B713-D56B-6D2D-9AAE4EC62B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09" y="1122230"/>
            <a:ext cx="5404709" cy="5062571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6C2E10BE-18A7-DD69-F041-EC5444E9D4E1}"/>
              </a:ext>
            </a:extLst>
          </p:cNvPr>
          <p:cNvGrpSpPr/>
          <p:nvPr/>
        </p:nvGrpSpPr>
        <p:grpSpPr>
          <a:xfrm>
            <a:off x="5144435" y="1978481"/>
            <a:ext cx="2505325" cy="3616450"/>
            <a:chOff x="6139979" y="1459684"/>
            <a:chExt cx="2260781" cy="3263449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1BE207B-0DEA-F79D-F1BE-4426A9F6F4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071" t="8691" r="14500" b="12928"/>
            <a:stretch/>
          </p:blipFill>
          <p:spPr>
            <a:xfrm rot="5400000">
              <a:off x="5638645" y="1961018"/>
              <a:ext cx="3263449" cy="2260781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8F43DF1-2832-D926-9DC0-5FBEE67B3D20}"/>
                </a:ext>
              </a:extLst>
            </p:cNvPr>
            <p:cNvSpPr txBox="1"/>
            <p:nvPr/>
          </p:nvSpPr>
          <p:spPr>
            <a:xfrm>
              <a:off x="6445919" y="4221261"/>
              <a:ext cx="1681476" cy="41660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JPA Shield</a:t>
              </a:r>
            </a:p>
          </p:txBody>
        </p:sp>
      </p:grp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C3C5635-BF9F-1F3A-0A96-3EA6528048F0}"/>
              </a:ext>
            </a:extLst>
          </p:cNvPr>
          <p:cNvCxnSpPr/>
          <p:nvPr/>
        </p:nvCxnSpPr>
        <p:spPr>
          <a:xfrm>
            <a:off x="4900068" y="1552905"/>
            <a:ext cx="405027" cy="52017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D6FBC862-9602-154A-9D28-3B8C5BA18D55}"/>
              </a:ext>
            </a:extLst>
          </p:cNvPr>
          <p:cNvGrpSpPr/>
          <p:nvPr/>
        </p:nvGrpSpPr>
        <p:grpSpPr>
          <a:xfrm>
            <a:off x="7799536" y="1674226"/>
            <a:ext cx="4180641" cy="3826211"/>
            <a:chOff x="3467095" y="1076373"/>
            <a:chExt cx="5188565" cy="474868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7AA6E81-459B-44FD-7009-FE1FBECDBF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92" t="1235" r="6316" b="1766"/>
            <a:stretch/>
          </p:blipFill>
          <p:spPr>
            <a:xfrm>
              <a:off x="3850761" y="1732159"/>
              <a:ext cx="4804899" cy="3892844"/>
            </a:xfrm>
            <a:prstGeom prst="rect">
              <a:avLst/>
            </a:prstGeom>
          </p:spPr>
        </p:pic>
        <p:sp>
          <p:nvSpPr>
            <p:cNvPr id="8" name="TextBox 16">
              <a:extLst>
                <a:ext uri="{FF2B5EF4-FFF2-40B4-BE49-F238E27FC236}">
                  <a16:creationId xmlns:a16="http://schemas.microsoft.com/office/drawing/2014/main" id="{DBF28756-3F8B-DCF9-E764-16F365E02242}"/>
                </a:ext>
              </a:extLst>
            </p:cNvPr>
            <p:cNvSpPr txBox="1"/>
            <p:nvPr/>
          </p:nvSpPr>
          <p:spPr>
            <a:xfrm>
              <a:off x="4956554" y="5424948"/>
              <a:ext cx="319338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000" dirty="0">
                  <a:latin typeface="Arial" charset="0"/>
                  <a:ea typeface="Arial" charset="0"/>
                  <a:cs typeface="Arial" charset="0"/>
                </a:rPr>
                <a:t>coil current [mA]</a:t>
              </a:r>
            </a:p>
          </p:txBody>
        </p:sp>
        <p:sp>
          <p:nvSpPr>
            <p:cNvPr id="17" name="TextBox 18">
              <a:extLst>
                <a:ext uri="{FF2B5EF4-FFF2-40B4-BE49-F238E27FC236}">
                  <a16:creationId xmlns:a16="http://schemas.microsoft.com/office/drawing/2014/main" id="{5FA135A8-96CD-81DC-4AE6-4109352C0BE3}"/>
                </a:ext>
              </a:extLst>
            </p:cNvPr>
            <p:cNvSpPr txBox="1"/>
            <p:nvPr/>
          </p:nvSpPr>
          <p:spPr>
            <a:xfrm rot="16200000">
              <a:off x="1775777" y="2767691"/>
              <a:ext cx="3879210" cy="4965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000" dirty="0">
                  <a:latin typeface="Arial" charset="0"/>
                  <a:ea typeface="Arial" charset="0"/>
                  <a:cs typeface="Arial" charset="0"/>
                </a:rPr>
                <a:t>Frequency [GHz]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7669410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9C25-E7A6-8DA4-749A-B2FA41242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HAYSTAC Timeline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7">
                <a:extLst>
                  <a:ext uri="{FF2B5EF4-FFF2-40B4-BE49-F238E27FC236}">
                    <a16:creationId xmlns:a16="http://schemas.microsoft.com/office/drawing/2014/main" id="{1AC76DF0-C892-EEFA-237D-E49DA9FCC1E5}"/>
                  </a:ext>
                </a:extLst>
              </p:cNvPr>
              <p:cNvGraphicFramePr>
                <a:graphicFrameLocks noGrp="1"/>
              </p:cNvGraphicFramePr>
              <p:nvPr>
                <p:ph idx="1"/>
              </p:nvPr>
            </p:nvGraphicFramePr>
            <p:xfrm>
              <a:off x="351063" y="2690205"/>
              <a:ext cx="11625943" cy="361404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75351">
                      <a:extLst>
                        <a:ext uri="{9D8B030D-6E8A-4147-A177-3AD203B41FA5}">
                          <a16:colId xmlns:a16="http://schemas.microsoft.com/office/drawing/2014/main" val="2493431896"/>
                        </a:ext>
                      </a:extLst>
                    </a:gridCol>
                    <a:gridCol w="395374">
                      <a:extLst>
                        <a:ext uri="{9D8B030D-6E8A-4147-A177-3AD203B41FA5}">
                          <a16:colId xmlns:a16="http://schemas.microsoft.com/office/drawing/2014/main" val="3274552138"/>
                        </a:ext>
                      </a:extLst>
                    </a:gridCol>
                    <a:gridCol w="1469863">
                      <a:extLst>
                        <a:ext uri="{9D8B030D-6E8A-4147-A177-3AD203B41FA5}">
                          <a16:colId xmlns:a16="http://schemas.microsoft.com/office/drawing/2014/main" val="125212832"/>
                        </a:ext>
                      </a:extLst>
                    </a:gridCol>
                    <a:gridCol w="1783235">
                      <a:extLst>
                        <a:ext uri="{9D8B030D-6E8A-4147-A177-3AD203B41FA5}">
                          <a16:colId xmlns:a16="http://schemas.microsoft.com/office/drawing/2014/main" val="3754415080"/>
                        </a:ext>
                      </a:extLst>
                    </a:gridCol>
                    <a:gridCol w="2023985">
                      <a:extLst>
                        <a:ext uri="{9D8B030D-6E8A-4147-A177-3AD203B41FA5}">
                          <a16:colId xmlns:a16="http://schemas.microsoft.com/office/drawing/2014/main" val="3833858061"/>
                        </a:ext>
                      </a:extLst>
                    </a:gridCol>
                    <a:gridCol w="1820636">
                      <a:extLst>
                        <a:ext uri="{9D8B030D-6E8A-4147-A177-3AD203B41FA5}">
                          <a16:colId xmlns:a16="http://schemas.microsoft.com/office/drawing/2014/main" val="3966803618"/>
                        </a:ext>
                      </a:extLst>
                    </a:gridCol>
                    <a:gridCol w="2857499">
                      <a:extLst>
                        <a:ext uri="{9D8B030D-6E8A-4147-A177-3AD203B41FA5}">
                          <a16:colId xmlns:a16="http://schemas.microsoft.com/office/drawing/2014/main" val="3478755253"/>
                        </a:ext>
                      </a:extLst>
                    </a:gridCol>
                  </a:tblGrid>
                  <a:tr h="179362"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Name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8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Amplifier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Dates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Freq. Range   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Sensitivity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Publication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75963427"/>
                      </a:ext>
                    </a:extLst>
                  </a:tr>
                  <a:tr h="687961"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Phase I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8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Phase Insensitive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Jan. 2016 – </a:t>
                          </a:r>
                        </a:p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Jan. 2017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5.6–5.8 GHz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2.70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sSubSup>
                                <m:sSubSupPr>
                                  <m:ctrlPr>
                                    <a:rPr lang="en-US" sz="1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en-US" sz="18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sub>
                                <m:sup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𝐾𝑆𝑉𝑍</m:t>
                                  </m:r>
                                </m:sup>
                              </m:sSubSup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</m:oMath>
                          </a14:m>
                          <a:endParaRPr lang="en-US" sz="18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i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Phys. Rev. D</a:t>
                          </a:r>
                          <a:r>
                            <a:rPr lang="en-US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97 (2018)  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70130627"/>
                      </a:ext>
                    </a:extLst>
                  </a:tr>
                  <a:tr h="370840">
                    <a:tc rowSpan="4"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Phase II 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a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rowSpan="4"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Phase</a:t>
                          </a:r>
                        </a:p>
                        <a:p>
                          <a:pPr algn="ctr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Sensitive 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B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Sept. 2019 – </a:t>
                          </a:r>
                        </a:p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April 2020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4.100-4.178 GHz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1.95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sSubSup>
                                <m:sSubSupPr>
                                  <m:ctrlPr>
                                    <a:rPr lang="en-US" sz="1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en-US" sz="18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sub>
                                <m:sup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𝐾𝑆𝑉𝑍</m:t>
                                  </m:r>
                                </m:sup>
                              </m:sSubSup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</m:oMath>
                          </a14:m>
                          <a:endParaRPr lang="en-US" sz="18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800" b="0" i="1" dirty="0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Nature</a:t>
                          </a:r>
                          <a:r>
                            <a:rPr lang="fr-FR" sz="1800" b="0" i="0" dirty="0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590 (2021) 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709937190"/>
                      </a:ext>
                    </a:extLst>
                  </a:tr>
                  <a:tr h="0">
                    <a:tc vMerge="1">
                      <a:txBody>
                        <a:bodyPr/>
                        <a:lstStyle/>
                        <a:p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July 2021 –</a:t>
                          </a:r>
                        </a:p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Nov. 2021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4.459–4.523 GHz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2.06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sSubSup>
                                <m:sSubSupPr>
                                  <m:ctrlPr>
                                    <a:rPr lang="en-US" sz="1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en-US" sz="18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sub>
                                <m:sup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𝐾𝑆𝑉𝑍</m:t>
                                  </m:r>
                                </m:sup>
                              </m:sSubSup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</m:oMath>
                          </a14:m>
                          <a:endParaRPr lang="en-US" sz="18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1" kern="1200" dirty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rPr>
                            <a:t>PRD </a:t>
                          </a:r>
                          <a:r>
                            <a:rPr lang="en-US" sz="1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rPr>
                            <a:t>107 (2023) </a:t>
                          </a:r>
                          <a:endParaRPr lang="en-US" sz="1800" b="0" i="1" u="none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60475956"/>
                      </a:ext>
                    </a:extLst>
                  </a:tr>
                  <a:tr h="0">
                    <a:tc vMerge="1">
                      <a:txBody>
                        <a:bodyPr/>
                        <a:lstStyle/>
                        <a:p>
                          <a:endParaRPr lang="en-US" sz="18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8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B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Sept 2022 –</a:t>
                          </a:r>
                        </a:p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May 2023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4.523–4.707 GHz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3.04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sSubSup>
                                <m:sSubSupPr>
                                  <m:ctrlPr>
                                    <a:rPr lang="en-US" sz="1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en-US" sz="18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sub>
                                <m:sup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𝐾𝑆𝑉𝑍</m:t>
                                  </m:r>
                                </m:sup>
                              </m:sSubSup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</m:oMath>
                          </a14:m>
                          <a:endParaRPr lang="en-US" sz="18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1" u="none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arXiv:2409.08998 (2024)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493292476"/>
                      </a:ext>
                    </a:extLst>
                  </a:tr>
                  <a:tr h="0">
                    <a:tc vMerge="1">
                      <a:txBody>
                        <a:bodyPr/>
                        <a:lstStyle/>
                        <a:p>
                          <a:endParaRPr lang="en-US" sz="18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d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8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B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June 2023 – </a:t>
                          </a:r>
                        </a:p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Aug. 2024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4.178–4.459 GHz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3.06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sSubSup>
                                <m:sSubSupPr>
                                  <m:ctrlPr>
                                    <a:rPr lang="en-US" sz="1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en-US" sz="18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sub>
                                <m:sup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𝐾𝑆𝑉𝑍</m:t>
                                  </m:r>
                                </m:sup>
                              </m:sSubSup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</m:oMath>
                          </a14:m>
                          <a:endParaRPr lang="en-US" sz="18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i="1" u="none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9214089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7">
                <a:extLst>
                  <a:ext uri="{FF2B5EF4-FFF2-40B4-BE49-F238E27FC236}">
                    <a16:creationId xmlns:a16="http://schemas.microsoft.com/office/drawing/2014/main" id="{1AC76DF0-C892-EEFA-237D-E49DA9FCC1E5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163694618"/>
                  </p:ext>
                </p:extLst>
              </p:nvPr>
            </p:nvGraphicFramePr>
            <p:xfrm>
              <a:off x="351063" y="2690205"/>
              <a:ext cx="11625943" cy="361404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75351">
                      <a:extLst>
                        <a:ext uri="{9D8B030D-6E8A-4147-A177-3AD203B41FA5}">
                          <a16:colId xmlns:a16="http://schemas.microsoft.com/office/drawing/2014/main" val="2493431896"/>
                        </a:ext>
                      </a:extLst>
                    </a:gridCol>
                    <a:gridCol w="395374">
                      <a:extLst>
                        <a:ext uri="{9D8B030D-6E8A-4147-A177-3AD203B41FA5}">
                          <a16:colId xmlns:a16="http://schemas.microsoft.com/office/drawing/2014/main" val="3274552138"/>
                        </a:ext>
                      </a:extLst>
                    </a:gridCol>
                    <a:gridCol w="1469863">
                      <a:extLst>
                        <a:ext uri="{9D8B030D-6E8A-4147-A177-3AD203B41FA5}">
                          <a16:colId xmlns:a16="http://schemas.microsoft.com/office/drawing/2014/main" val="125212832"/>
                        </a:ext>
                      </a:extLst>
                    </a:gridCol>
                    <a:gridCol w="1783235">
                      <a:extLst>
                        <a:ext uri="{9D8B030D-6E8A-4147-A177-3AD203B41FA5}">
                          <a16:colId xmlns:a16="http://schemas.microsoft.com/office/drawing/2014/main" val="3754415080"/>
                        </a:ext>
                      </a:extLst>
                    </a:gridCol>
                    <a:gridCol w="2023985">
                      <a:extLst>
                        <a:ext uri="{9D8B030D-6E8A-4147-A177-3AD203B41FA5}">
                          <a16:colId xmlns:a16="http://schemas.microsoft.com/office/drawing/2014/main" val="3833858061"/>
                        </a:ext>
                      </a:extLst>
                    </a:gridCol>
                    <a:gridCol w="1820636">
                      <a:extLst>
                        <a:ext uri="{9D8B030D-6E8A-4147-A177-3AD203B41FA5}">
                          <a16:colId xmlns:a16="http://schemas.microsoft.com/office/drawing/2014/main" val="3966803618"/>
                        </a:ext>
                      </a:extLst>
                    </a:gridCol>
                    <a:gridCol w="2857499">
                      <a:extLst>
                        <a:ext uri="{9D8B030D-6E8A-4147-A177-3AD203B41FA5}">
                          <a16:colId xmlns:a16="http://schemas.microsoft.com/office/drawing/2014/main" val="3478755253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Name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8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Amplifier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Dates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Freq. Range   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Sensitivity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Publication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75963427"/>
                      </a:ext>
                    </a:extLst>
                  </a:tr>
                  <a:tr h="687961"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Phase I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8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Phase Insensitive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Jan. 2016 – </a:t>
                          </a:r>
                        </a:p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Jan. 2017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5.6–5.8 GHz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81605" t="-57522" r="-157525" b="-3858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i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Phys. Rev. D</a:t>
                          </a:r>
                          <a:r>
                            <a:rPr lang="en-US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97 (2018)  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70130627"/>
                      </a:ext>
                    </a:extLst>
                  </a:tr>
                  <a:tr h="640080">
                    <a:tc rowSpan="4"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Phase II 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a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rowSpan="4"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Phase</a:t>
                          </a:r>
                        </a:p>
                        <a:p>
                          <a:pPr algn="ctr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Sensitive 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B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Sept. 2019 – </a:t>
                          </a:r>
                        </a:p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April 2020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4.100-4.178 GHz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381605" t="-169524" r="-157525" b="-3152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800" b="0" i="1" dirty="0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Nature</a:t>
                          </a:r>
                          <a:r>
                            <a:rPr lang="fr-FR" sz="1800" b="0" i="0" dirty="0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590 (2021) 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709937190"/>
                      </a:ext>
                    </a:extLst>
                  </a:tr>
                  <a:tr h="640080">
                    <a:tc vMerge="1">
                      <a:txBody>
                        <a:bodyPr/>
                        <a:lstStyle/>
                        <a:p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July 2021 –</a:t>
                          </a:r>
                        </a:p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Nov. 2021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4.459–4.523 GHz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381605" t="-266981" r="-157525" b="-2122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1" kern="1200" dirty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rPr>
                            <a:t>PRD </a:t>
                          </a:r>
                          <a:r>
                            <a:rPr lang="en-US" sz="1800" b="0" i="0" kern="1200" dirty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rPr>
                            <a:t>107 (2023) </a:t>
                          </a:r>
                          <a:endParaRPr lang="en-US" sz="1800" b="0" i="1" u="none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60475956"/>
                      </a:ext>
                    </a:extLst>
                  </a:tr>
                  <a:tr h="640080">
                    <a:tc vMerge="1">
                      <a:txBody>
                        <a:bodyPr/>
                        <a:lstStyle/>
                        <a:p>
                          <a:endParaRPr lang="en-US" sz="18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8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B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Sept 2022 –</a:t>
                          </a:r>
                        </a:p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May 2023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4.523–4.707 GHz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381605" t="-370476" r="-157525" b="-114286"/>
                          </a:stretch>
                        </a:blip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1" u="none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arXiv:2409.08998 (2024)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493292476"/>
                      </a:ext>
                    </a:extLst>
                  </a:tr>
                  <a:tr h="640080">
                    <a:tc vMerge="1">
                      <a:txBody>
                        <a:bodyPr/>
                        <a:lstStyle/>
                        <a:p>
                          <a:endParaRPr lang="en-US" sz="18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d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8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B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June 2023 – </a:t>
                          </a:r>
                        </a:p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Aug. 2024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4.178–4.459 GHz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381605" t="-470476" r="-157525" b="-14286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i="1" u="none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9214089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2F5050-EA44-53DF-7FA6-72327EC78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706A92-87D7-DC13-ECA2-E0B352980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Michael Jewell, Yale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ED23EE-AF89-D48C-49E3-10FCD83AE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ABDE537-4967-7317-E97B-C32271DA4CB3}"/>
              </a:ext>
            </a:extLst>
          </p:cNvPr>
          <p:cNvSpPr txBox="1"/>
          <p:nvPr/>
        </p:nvSpPr>
        <p:spPr>
          <a:xfrm>
            <a:off x="1418676" y="1197781"/>
            <a:ext cx="9066178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/>
              <a:t>Two Phases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500" b="1" u="sng" dirty="0"/>
              <a:t>Phase I</a:t>
            </a:r>
            <a:r>
              <a:rPr lang="en-US" sz="2500" b="1" dirty="0"/>
              <a:t>:  </a:t>
            </a:r>
            <a:r>
              <a:rPr lang="en-US" sz="2500" dirty="0"/>
              <a:t>Single JPA, Phase-Insensitive Measurement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500" b="1" u="sng" dirty="0"/>
              <a:t>Phase II</a:t>
            </a:r>
            <a:r>
              <a:rPr lang="en-US" sz="2500" b="1" dirty="0"/>
              <a:t>:</a:t>
            </a:r>
            <a:r>
              <a:rPr lang="en-US" sz="2500" dirty="0"/>
              <a:t> Two JPAs, Phase-Sensitive Measurement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5F018F4-1130-AF3B-AAF7-9C4C6406F7A0}"/>
              </a:ext>
            </a:extLst>
          </p:cNvPr>
          <p:cNvSpPr/>
          <p:nvPr/>
        </p:nvSpPr>
        <p:spPr>
          <a:xfrm>
            <a:off x="1659467" y="5020733"/>
            <a:ext cx="10317539" cy="1283513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78707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DF464-F568-45EF-B8C0-6F2290629C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Tuning with SSR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9BB5ECB-47A5-48C2-8BF3-309906A1989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66497" y="1415431"/>
                <a:ext cx="5092855" cy="4298890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Five parameter optimization</a:t>
                </a:r>
              </a:p>
              <a:p>
                <a:r>
                  <a:rPr lang="en-US" dirty="0"/>
                  <a:t>JPAs tuned to match Cavity Resonance</a:t>
                </a:r>
                <a:endParaRPr lang="en-US" dirty="0">
                  <a:solidFill>
                    <a:schemeClr val="tx1"/>
                  </a:solidFill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I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𝑠𝑧</m:t>
                        </m:r>
                      </m:sub>
                    </m:sSub>
                  </m:oMath>
                </a14:m>
                <a:r>
                  <a:rPr lang="en-US" dirty="0"/>
                  <a:t>: Squeezer Flux Bias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I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𝐴𝑀𝑃</m:t>
                        </m:r>
                      </m:sub>
                    </m:sSub>
                  </m:oMath>
                </a14:m>
                <a:r>
                  <a:rPr lang="en-US" dirty="0"/>
                  <a:t>: Amplifier Flux Bias</a:t>
                </a:r>
              </a:p>
              <a:p>
                <a:r>
                  <a:rPr lang="en-US" dirty="0"/>
                  <a:t>Amplifiers share same Pump Source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sub>
                    </m:sSub>
                  </m:oMath>
                </a14:m>
                <a:r>
                  <a:rPr lang="en-US" dirty="0"/>
                  <a:t>: Amplifier Gain</a:t>
                </a:r>
              </a:p>
              <a:p>
                <a:pPr lvl="1"/>
                <a:r>
                  <a:rPr lang="en-US" dirty="0"/>
                  <a:t>A: Squeezer Gain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dirty="0"/>
                  <a:t>: Phase difference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9BB5ECB-47A5-48C2-8BF3-309906A1989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66497" y="1415431"/>
                <a:ext cx="5092855" cy="4298890"/>
              </a:xfrm>
              <a:blipFill>
                <a:blip r:embed="rId2"/>
                <a:stretch>
                  <a:fillRect l="-2156" t="-2411" r="-1916" b="-17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D45C03-C158-4740-8439-112CFB58D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1DBB23-31BD-4836-AD25-3F8CE2FF3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Michael Jewell, Yale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6D391C-ECE8-4D92-9D51-6D70B7672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48</a:t>
            </a:fld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608F228-9ECC-4CE3-8D8D-296DC72DFF3F}"/>
              </a:ext>
            </a:extLst>
          </p:cNvPr>
          <p:cNvGrpSpPr/>
          <p:nvPr/>
        </p:nvGrpSpPr>
        <p:grpSpPr>
          <a:xfrm>
            <a:off x="6096000" y="1103965"/>
            <a:ext cx="5786939" cy="5253800"/>
            <a:chOff x="6096000" y="959304"/>
            <a:chExt cx="5786939" cy="5253800"/>
          </a:xfrm>
        </p:grpSpPr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3F4F7CBE-A428-4076-80A2-29EF51206A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2661" t="71511" r="61663"/>
            <a:stretch/>
          </p:blipFill>
          <p:spPr>
            <a:xfrm>
              <a:off x="8308591" y="1570106"/>
              <a:ext cx="1673609" cy="1483055"/>
            </a:xfrm>
            <a:prstGeom prst="rect">
              <a:avLst/>
            </a:prstGeom>
          </p:spPr>
        </p:pic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C47D4BA6-5A73-439D-9929-89B5666D8C77}"/>
                </a:ext>
              </a:extLst>
            </p:cNvPr>
            <p:cNvGrpSpPr/>
            <p:nvPr/>
          </p:nvGrpSpPr>
          <p:grpSpPr>
            <a:xfrm>
              <a:off x="6096000" y="959304"/>
              <a:ext cx="5786939" cy="5253800"/>
              <a:chOff x="6096000" y="959304"/>
              <a:chExt cx="5786939" cy="5253800"/>
            </a:xfrm>
          </p:grpSpPr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F7FF4B4D-A20F-4E89-8C03-4C650967858B}"/>
                  </a:ext>
                </a:extLst>
              </p:cNvPr>
              <p:cNvGrpSpPr/>
              <p:nvPr/>
            </p:nvGrpSpPr>
            <p:grpSpPr>
              <a:xfrm>
                <a:off x="6096000" y="1270770"/>
                <a:ext cx="5786939" cy="4942334"/>
                <a:chOff x="5897062" y="1109903"/>
                <a:chExt cx="5786939" cy="4942334"/>
              </a:xfrm>
            </p:grpSpPr>
            <p:grpSp>
              <p:nvGrpSpPr>
                <p:cNvPr id="35" name="Group 34">
                  <a:extLst>
                    <a:ext uri="{FF2B5EF4-FFF2-40B4-BE49-F238E27FC236}">
                      <a16:creationId xmlns:a16="http://schemas.microsoft.com/office/drawing/2014/main" id="{765B3CE0-BA0B-4DA9-AEB3-B5E202F85AC2}"/>
                    </a:ext>
                  </a:extLst>
                </p:cNvPr>
                <p:cNvGrpSpPr/>
                <p:nvPr/>
              </p:nvGrpSpPr>
              <p:grpSpPr>
                <a:xfrm>
                  <a:off x="6341534" y="1388612"/>
                  <a:ext cx="5342467" cy="4663625"/>
                  <a:chOff x="3581400" y="1513323"/>
                  <a:chExt cx="5342467" cy="4663625"/>
                </a:xfrm>
              </p:grpSpPr>
              <p:sp>
                <p:nvSpPr>
                  <p:cNvPr id="30" name="Oval 29">
                    <a:extLst>
                      <a:ext uri="{FF2B5EF4-FFF2-40B4-BE49-F238E27FC236}">
                        <a16:creationId xmlns:a16="http://schemas.microsoft.com/office/drawing/2014/main" id="{F6E0BBAE-C300-4957-99B4-C489A73A79C8}"/>
                      </a:ext>
                    </a:extLst>
                  </p:cNvPr>
                  <p:cNvSpPr/>
                  <p:nvPr/>
                </p:nvSpPr>
                <p:spPr>
                  <a:xfrm>
                    <a:off x="6640360" y="3109068"/>
                    <a:ext cx="1358642" cy="1229564"/>
                  </a:xfrm>
                  <a:prstGeom prst="ellipse">
                    <a:avLst/>
                  </a:prstGeom>
                  <a:noFill/>
                  <a:ln w="50800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cxnSp>
                <p:nvCxnSpPr>
                  <p:cNvPr id="7" name="Straight Connector 6">
                    <a:extLst>
                      <a:ext uri="{FF2B5EF4-FFF2-40B4-BE49-F238E27FC236}">
                        <a16:creationId xmlns:a16="http://schemas.microsoft.com/office/drawing/2014/main" id="{43B6059C-128D-4986-82B5-3E7298CC33C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640862" y="1513323"/>
                    <a:ext cx="0" cy="2143995"/>
                  </a:xfrm>
                  <a:prstGeom prst="line">
                    <a:avLst/>
                  </a:prstGeom>
                  <a:ln w="53975">
                    <a:solidFill>
                      <a:schemeClr val="accent1"/>
                    </a:solidFill>
                    <a:prstDash val="soli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" name="Straight Connector 7">
                    <a:extLst>
                      <a:ext uri="{FF2B5EF4-FFF2-40B4-BE49-F238E27FC236}">
                        <a16:creationId xmlns:a16="http://schemas.microsoft.com/office/drawing/2014/main" id="{F1627D9E-E890-4AD1-A7BF-D1188473450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446129" y="1513323"/>
                    <a:ext cx="0" cy="1890806"/>
                  </a:xfrm>
                  <a:prstGeom prst="line">
                    <a:avLst/>
                  </a:prstGeom>
                  <a:ln w="53975">
                    <a:solidFill>
                      <a:schemeClr val="accent1"/>
                    </a:solidFill>
                    <a:prstDash val="soli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" name="Can 9">
                    <a:extLst>
                      <a:ext uri="{FF2B5EF4-FFF2-40B4-BE49-F238E27FC236}">
                        <a16:creationId xmlns:a16="http://schemas.microsoft.com/office/drawing/2014/main" id="{3945C36B-CC2C-439E-841F-BB489BCDFCEA}"/>
                      </a:ext>
                    </a:extLst>
                  </p:cNvPr>
                  <p:cNvSpPr/>
                  <p:nvPr/>
                </p:nvSpPr>
                <p:spPr>
                  <a:xfrm>
                    <a:off x="5329396" y="4389152"/>
                    <a:ext cx="1652953" cy="1787796"/>
                  </a:xfrm>
                  <a:prstGeom prst="can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0" name="Straight Connector 9">
                    <a:extLst>
                      <a:ext uri="{FF2B5EF4-FFF2-40B4-BE49-F238E27FC236}">
                        <a16:creationId xmlns:a16="http://schemas.microsoft.com/office/drawing/2014/main" id="{C75D8CCA-B6C3-4418-8ACB-5E22E82025CB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6078429" y="3707839"/>
                    <a:ext cx="5861" cy="844064"/>
                  </a:xfrm>
                  <a:prstGeom prst="line">
                    <a:avLst/>
                  </a:prstGeom>
                  <a:ln w="53975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" name="Straight Connector 10">
                    <a:extLst>
                      <a:ext uri="{FF2B5EF4-FFF2-40B4-BE49-F238E27FC236}">
                        <a16:creationId xmlns:a16="http://schemas.microsoft.com/office/drawing/2014/main" id="{F92C1B0D-B570-44B2-9837-6086D5E47E5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581400" y="3707838"/>
                    <a:ext cx="5342467" cy="0"/>
                  </a:xfrm>
                  <a:prstGeom prst="line">
                    <a:avLst/>
                  </a:prstGeom>
                  <a:ln w="53975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Connector 14">
                    <a:extLst>
                      <a:ext uri="{FF2B5EF4-FFF2-40B4-BE49-F238E27FC236}">
                        <a16:creationId xmlns:a16="http://schemas.microsoft.com/office/drawing/2014/main" id="{B77B477F-B8E7-4EBE-B794-8FE9DCA1209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744864" y="1542219"/>
                    <a:ext cx="3895998" cy="0"/>
                  </a:xfrm>
                  <a:prstGeom prst="line">
                    <a:avLst/>
                  </a:prstGeom>
                  <a:ln w="53975">
                    <a:solidFill>
                      <a:schemeClr val="accent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6" name="Rectangle 15">
                        <a:extLst>
                          <a:ext uri="{FF2B5EF4-FFF2-40B4-BE49-F238E27FC236}">
                            <a16:creationId xmlns:a16="http://schemas.microsoft.com/office/drawing/2014/main" id="{830454B9-CB38-4770-ABCA-6EE5081D405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83964" y="1697291"/>
                        <a:ext cx="498103" cy="54371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38100">
                        <a:solidFill>
                          <a:schemeClr val="accent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14:m>
                          <m:oMathPara xmlns:m="http://schemas.openxmlformats.org/officeDocument/2006/math">
                            <m:oMathParaPr>
                              <m:jc m:val="right"/>
                            </m:oMathParaPr>
                            <m:oMath xmlns:m="http://schemas.openxmlformats.org/officeDocument/2006/math">
                              <m:r>
                                <a:rPr lang="en-US" sz="40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oMath>
                          </m:oMathPara>
                        </a14:m>
                        <a:endParaRPr lang="en-US" sz="4000" dirty="0">
                          <a:solidFill>
                            <a:srgbClr val="FF0000"/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6" name="Rectangle 15">
                        <a:extLst>
                          <a:ext uri="{FF2B5EF4-FFF2-40B4-BE49-F238E27FC236}">
                            <a16:creationId xmlns:a16="http://schemas.microsoft.com/office/drawing/2014/main" id="{830454B9-CB38-4770-ABCA-6EE5081D405B}"/>
                          </a:ext>
                        </a:extLst>
                      </p:cNvPr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183964" y="1697291"/>
                        <a:ext cx="498103" cy="543710"/>
                      </a:xfrm>
                      <a:prstGeom prst="rect">
                        <a:avLst/>
                      </a:prstGeom>
                      <a:blipFill>
                        <a:blip r:embed="rId4"/>
                        <a:stretch>
                          <a:fillRect/>
                        </a:stretch>
                      </a:blipFill>
                      <a:ln w="38100">
                        <a:solidFill>
                          <a:schemeClr val="accent1"/>
                        </a:solidFill>
                      </a:ln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7" name="TextBox 16">
                        <a:extLst>
                          <a:ext uri="{FF2B5EF4-FFF2-40B4-BE49-F238E27FC236}">
                            <a16:creationId xmlns:a16="http://schemas.microsoft.com/office/drawing/2014/main" id="{46DED78F-CCBE-48CB-BD18-3B293D91479D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173408" y="4395824"/>
                        <a:ext cx="1115947" cy="66313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40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4000" b="0" i="0" smtClean="0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</a:rPr>
                                    <m:t>I</m:t>
                                  </m:r>
                                </m:e>
                                <m:sub>
                                  <m:r>
                                    <a:rPr lang="en-US" sz="4000" b="0" i="1" smtClean="0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</a:rPr>
                                    <m:t>𝐴</m:t>
                                  </m:r>
                                  <m:r>
                                    <a:rPr lang="en-US" sz="40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𝑚𝑝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sz="4000" dirty="0">
                          <a:solidFill>
                            <a:srgbClr val="FF0000"/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7" name="TextBox 16">
                        <a:extLst>
                          <a:ext uri="{FF2B5EF4-FFF2-40B4-BE49-F238E27FC236}">
                            <a16:creationId xmlns:a16="http://schemas.microsoft.com/office/drawing/2014/main" id="{46DED78F-CCBE-48CB-BD18-3B293D91479D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173408" y="4395824"/>
                        <a:ext cx="1115947" cy="663130"/>
                      </a:xfrm>
                      <a:prstGeom prst="rect">
                        <a:avLst/>
                      </a:prstGeom>
                      <a:blipFill>
                        <a:blip r:embed="rId5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18" name="Triangle 14">
                    <a:extLst>
                      <a:ext uri="{FF2B5EF4-FFF2-40B4-BE49-F238E27FC236}">
                        <a16:creationId xmlns:a16="http://schemas.microsoft.com/office/drawing/2014/main" id="{636D3C7B-2CD3-4ACD-B00B-5E3A85FBE89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026310" y="3205378"/>
                    <a:ext cx="914400" cy="1002322"/>
                  </a:xfrm>
                  <a:prstGeom prst="triangle">
                    <a:avLst/>
                  </a:prstGeom>
                  <a:solidFill>
                    <a:schemeClr val="bg1"/>
                  </a:solidFill>
                  <a:ln w="53975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99CE87AD-3E0B-4BAD-BE65-3D9DD3FABABE}"/>
                      </a:ext>
                    </a:extLst>
                  </p:cNvPr>
                  <p:cNvSpPr txBox="1"/>
                  <p:nvPr/>
                </p:nvSpPr>
                <p:spPr>
                  <a:xfrm>
                    <a:off x="6982349" y="3475753"/>
                    <a:ext cx="1115647" cy="43088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200" dirty="0">
                        <a:solidFill>
                          <a:schemeClr val="bg2">
                            <a:lumMod val="50000"/>
                          </a:schemeClr>
                        </a:solidFill>
                        <a:latin typeface="Arial" charset="0"/>
                        <a:ea typeface="Arial" charset="0"/>
                        <a:cs typeface="Arial" charset="0"/>
                      </a:rPr>
                      <a:t>AMP</a:t>
                    </a:r>
                  </a:p>
                </p:txBody>
              </p:sp>
              <p:sp>
                <p:nvSpPr>
                  <p:cNvPr id="21" name="Triangle 14">
                    <a:extLst>
                      <a:ext uri="{FF2B5EF4-FFF2-40B4-BE49-F238E27FC236}">
                        <a16:creationId xmlns:a16="http://schemas.microsoft.com/office/drawing/2014/main" id="{2DD89F31-05CE-437D-AD26-236718328C4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109277" y="3206677"/>
                    <a:ext cx="914400" cy="1002322"/>
                  </a:xfrm>
                  <a:prstGeom prst="triangle">
                    <a:avLst/>
                  </a:prstGeom>
                  <a:solidFill>
                    <a:schemeClr val="bg1"/>
                  </a:solidFill>
                  <a:ln w="53975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87147993-666A-415C-8300-81F600A854B1}"/>
                      </a:ext>
                    </a:extLst>
                  </p:cNvPr>
                  <p:cNvSpPr txBox="1"/>
                  <p:nvPr/>
                </p:nvSpPr>
                <p:spPr>
                  <a:xfrm>
                    <a:off x="4052506" y="3480444"/>
                    <a:ext cx="1115647" cy="43088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200" dirty="0">
                        <a:solidFill>
                          <a:schemeClr val="bg2">
                            <a:lumMod val="50000"/>
                          </a:schemeClr>
                        </a:solidFill>
                        <a:latin typeface="Arial" charset="0"/>
                        <a:ea typeface="Arial" charset="0"/>
                        <a:cs typeface="Arial" charset="0"/>
                      </a:rPr>
                      <a:t>SQ</a:t>
                    </a:r>
                  </a:p>
                </p:txBody>
              </p:sp>
              <p:sp>
                <p:nvSpPr>
                  <p:cNvPr id="29" name="Rectangle 28">
                    <a:extLst>
                      <a:ext uri="{FF2B5EF4-FFF2-40B4-BE49-F238E27FC236}">
                        <a16:creationId xmlns:a16="http://schemas.microsoft.com/office/drawing/2014/main" id="{9AE97A14-3986-44DC-A640-326F12D466F0}"/>
                      </a:ext>
                    </a:extLst>
                  </p:cNvPr>
                  <p:cNvSpPr/>
                  <p:nvPr/>
                </p:nvSpPr>
                <p:spPr>
                  <a:xfrm>
                    <a:off x="4175776" y="2463756"/>
                    <a:ext cx="540706" cy="54371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4000" dirty="0">
                        <a:solidFill>
                          <a:srgbClr val="FF0000"/>
                        </a:solidFill>
                      </a:rPr>
                      <a:t>A</a:t>
                    </a:r>
                  </a:p>
                </p:txBody>
              </p:sp>
              <p:sp>
                <p:nvSpPr>
                  <p:cNvPr id="31" name="Oval 30">
                    <a:extLst>
                      <a:ext uri="{FF2B5EF4-FFF2-40B4-BE49-F238E27FC236}">
                        <a16:creationId xmlns:a16="http://schemas.microsoft.com/office/drawing/2014/main" id="{76E2EFC9-7DE0-45E6-93FD-931BC8ECE817}"/>
                      </a:ext>
                    </a:extLst>
                  </p:cNvPr>
                  <p:cNvSpPr/>
                  <p:nvPr/>
                </p:nvSpPr>
                <p:spPr>
                  <a:xfrm>
                    <a:off x="3744864" y="3109068"/>
                    <a:ext cx="1358642" cy="1213236"/>
                  </a:xfrm>
                  <a:prstGeom prst="ellipse">
                    <a:avLst/>
                  </a:prstGeom>
                  <a:noFill/>
                  <a:ln w="50800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2" name="TextBox 31">
                        <a:extLst>
                          <a:ext uri="{FF2B5EF4-FFF2-40B4-BE49-F238E27FC236}">
                            <a16:creationId xmlns:a16="http://schemas.microsoft.com/office/drawing/2014/main" id="{F7629D36-20E1-4400-813B-B32CF6CAF364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4081790" y="4473026"/>
                        <a:ext cx="691536" cy="615553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40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4000" b="0" i="0" smtClean="0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</a:rPr>
                                    <m:t>I</m:t>
                                  </m:r>
                                </m:e>
                                <m:sub>
                                  <m:r>
                                    <a:rPr lang="en-US" sz="40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𝑠𝑧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sz="4000" dirty="0">
                          <a:solidFill>
                            <a:srgbClr val="FF0000"/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2" name="TextBox 31">
                        <a:extLst>
                          <a:ext uri="{FF2B5EF4-FFF2-40B4-BE49-F238E27FC236}">
                            <a16:creationId xmlns:a16="http://schemas.microsoft.com/office/drawing/2014/main" id="{F7629D36-20E1-4400-813B-B32CF6CAF364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081790" y="4473026"/>
                        <a:ext cx="691536" cy="615553"/>
                      </a:xfrm>
                      <a:prstGeom prst="rect">
                        <a:avLst/>
                      </a:prstGeom>
                      <a:blipFill>
                        <a:blip r:embed="rId6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9" name="Rectangle 38">
                      <a:extLst>
                        <a:ext uri="{FF2B5EF4-FFF2-40B4-BE49-F238E27FC236}">
                          <a16:creationId xmlns:a16="http://schemas.microsoft.com/office/drawing/2014/main" id="{A595E0B7-0FB2-477B-9F41-5A7720F573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897062" y="1109903"/>
                      <a:ext cx="673812" cy="61520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3810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right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4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4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sz="4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4000" b="0" dirty="0">
                        <a:solidFill>
                          <a:srgbClr val="FF000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39" name="Rectangle 38">
                      <a:extLst>
                        <a:ext uri="{FF2B5EF4-FFF2-40B4-BE49-F238E27FC236}">
                          <a16:creationId xmlns:a16="http://schemas.microsoft.com/office/drawing/2014/main" id="{A595E0B7-0FB2-477B-9F41-5A7720F573B6}"/>
                        </a:ext>
                      </a:extLst>
                    </p:cNvPr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897062" y="1109903"/>
                      <a:ext cx="673812" cy="615209"/>
                    </a:xfrm>
                    <a:prstGeom prst="rect">
                      <a:avLst/>
                    </a:prstGeom>
                    <a:blipFill>
                      <a:blip r:embed="rId7"/>
                      <a:stretch>
                        <a:fillRect/>
                      </a:stretch>
                    </a:blipFill>
                    <a:ln w="38100">
                      <a:solidFill>
                        <a:schemeClr val="accent1"/>
                      </a:solidFill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3" name="Rectangle 42">
                    <a:extLst>
                      <a:ext uri="{FF2B5EF4-FFF2-40B4-BE49-F238E27FC236}">
                        <a16:creationId xmlns:a16="http://schemas.microsoft.com/office/drawing/2014/main" id="{BE2B16B2-9041-43F4-B2B2-05918FBD50C0}"/>
                      </a:ext>
                    </a:extLst>
                  </p:cNvPr>
                  <p:cNvSpPr/>
                  <p:nvPr/>
                </p:nvSpPr>
                <p:spPr>
                  <a:xfrm>
                    <a:off x="8779290" y="5092977"/>
                    <a:ext cx="694910" cy="615209"/>
                  </a:xfrm>
                  <a:prstGeom prst="rect">
                    <a:avLst/>
                  </a:prstGeom>
                  <a:no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right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4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sz="4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oMath>
                      </m:oMathPara>
                    </a14:m>
                    <a:endParaRPr lang="en-US" sz="4000" b="0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3" name="Rectangle 42">
                    <a:extLst>
                      <a:ext uri="{FF2B5EF4-FFF2-40B4-BE49-F238E27FC236}">
                        <a16:creationId xmlns:a16="http://schemas.microsoft.com/office/drawing/2014/main" id="{BE2B16B2-9041-43F4-B2B2-05918FBD50C0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779290" y="5092977"/>
                    <a:ext cx="694910" cy="615209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  <a:ln w="38100">
                    <a:noFill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6" name="Rectangle 45">
                    <a:extLst>
                      <a:ext uri="{FF2B5EF4-FFF2-40B4-BE49-F238E27FC236}">
                        <a16:creationId xmlns:a16="http://schemas.microsoft.com/office/drawing/2014/main" id="{7163B12A-1720-4F0F-85F7-B1CA0F324086}"/>
                      </a:ext>
                    </a:extLst>
                  </p:cNvPr>
                  <p:cNvSpPr/>
                  <p:nvPr/>
                </p:nvSpPr>
                <p:spPr>
                  <a:xfrm>
                    <a:off x="7662137" y="959304"/>
                    <a:ext cx="2470343" cy="543710"/>
                  </a:xfrm>
                  <a:prstGeom prst="rect">
                    <a:avLst/>
                  </a:prstGeom>
                  <a:no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4000" dirty="0">
                        <a:solidFill>
                          <a:srgbClr val="0070C0"/>
                        </a:solidFill>
                      </a:rPr>
                      <a:t>Pump 2</a:t>
                    </a:r>
                    <a:r>
                      <a:rPr lang="en-US" sz="4000" b="0" dirty="0">
                        <a:solidFill>
                          <a:srgbClr val="0070C0"/>
                        </a:solidFill>
                      </a:rPr>
                      <a:t>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40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40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sz="40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oMath>
                    </a14:m>
                    <a:endParaRPr lang="en-US" sz="4000" dirty="0">
                      <a:solidFill>
                        <a:srgbClr val="0070C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6" name="Rectangle 45">
                    <a:extLst>
                      <a:ext uri="{FF2B5EF4-FFF2-40B4-BE49-F238E27FC236}">
                        <a16:creationId xmlns:a16="http://schemas.microsoft.com/office/drawing/2014/main" id="{7163B12A-1720-4F0F-85F7-B1CA0F324086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662137" y="959304"/>
                    <a:ext cx="2470343" cy="543710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l="-5926" t="-34831" b="-62921"/>
                    </a:stretch>
                  </a:blipFill>
                  <a:ln w="38100">
                    <a:noFill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</p:spTree>
    <p:extLst>
      <p:ext uri="{BB962C8B-B14F-4D97-AF65-F5344CB8AC3E}">
        <p14:creationId xmlns:p14="http://schemas.microsoft.com/office/powerpoint/2010/main" val="335388895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DF464-F568-45EF-B8C0-6F2290629C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Tuning with SSR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BB5ECB-47A5-48C2-8BF3-309906A198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517" y="1618640"/>
            <a:ext cx="5092855" cy="46267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Five parameter optimization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D45C03-C158-4740-8439-112CFB58D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1DBB23-31BD-4836-AD25-3F8CE2FF3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Michael Jewell, Yale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6D391C-ECE8-4D92-9D51-6D70B7672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49</a:t>
            </a:fld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608F228-9ECC-4CE3-8D8D-296DC72DFF3F}"/>
              </a:ext>
            </a:extLst>
          </p:cNvPr>
          <p:cNvGrpSpPr/>
          <p:nvPr/>
        </p:nvGrpSpPr>
        <p:grpSpPr>
          <a:xfrm>
            <a:off x="6096000" y="1103965"/>
            <a:ext cx="5786939" cy="5253800"/>
            <a:chOff x="6096000" y="959304"/>
            <a:chExt cx="5786939" cy="5253800"/>
          </a:xfrm>
        </p:grpSpPr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3F4F7CBE-A428-4076-80A2-29EF51206A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2661" t="71511" r="61663"/>
            <a:stretch/>
          </p:blipFill>
          <p:spPr>
            <a:xfrm>
              <a:off x="8308591" y="1570106"/>
              <a:ext cx="1673609" cy="1483055"/>
            </a:xfrm>
            <a:prstGeom prst="rect">
              <a:avLst/>
            </a:prstGeom>
          </p:spPr>
        </p:pic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C47D4BA6-5A73-439D-9929-89B5666D8C77}"/>
                </a:ext>
              </a:extLst>
            </p:cNvPr>
            <p:cNvGrpSpPr/>
            <p:nvPr/>
          </p:nvGrpSpPr>
          <p:grpSpPr>
            <a:xfrm>
              <a:off x="6096000" y="959304"/>
              <a:ext cx="5786939" cy="5253800"/>
              <a:chOff x="6096000" y="959304"/>
              <a:chExt cx="5786939" cy="5253800"/>
            </a:xfrm>
          </p:grpSpPr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F7FF4B4D-A20F-4E89-8C03-4C650967858B}"/>
                  </a:ext>
                </a:extLst>
              </p:cNvPr>
              <p:cNvGrpSpPr/>
              <p:nvPr/>
            </p:nvGrpSpPr>
            <p:grpSpPr>
              <a:xfrm>
                <a:off x="6096000" y="1270770"/>
                <a:ext cx="5786939" cy="4942334"/>
                <a:chOff x="5897062" y="1109903"/>
                <a:chExt cx="5786939" cy="4942334"/>
              </a:xfrm>
            </p:grpSpPr>
            <p:grpSp>
              <p:nvGrpSpPr>
                <p:cNvPr id="35" name="Group 34">
                  <a:extLst>
                    <a:ext uri="{FF2B5EF4-FFF2-40B4-BE49-F238E27FC236}">
                      <a16:creationId xmlns:a16="http://schemas.microsoft.com/office/drawing/2014/main" id="{765B3CE0-BA0B-4DA9-AEB3-B5E202F85AC2}"/>
                    </a:ext>
                  </a:extLst>
                </p:cNvPr>
                <p:cNvGrpSpPr/>
                <p:nvPr/>
              </p:nvGrpSpPr>
              <p:grpSpPr>
                <a:xfrm>
                  <a:off x="6341534" y="1388612"/>
                  <a:ext cx="5342467" cy="4663625"/>
                  <a:chOff x="3581400" y="1513323"/>
                  <a:chExt cx="5342467" cy="4663625"/>
                </a:xfrm>
              </p:grpSpPr>
              <p:sp>
                <p:nvSpPr>
                  <p:cNvPr id="30" name="Oval 29">
                    <a:extLst>
                      <a:ext uri="{FF2B5EF4-FFF2-40B4-BE49-F238E27FC236}">
                        <a16:creationId xmlns:a16="http://schemas.microsoft.com/office/drawing/2014/main" id="{F6E0BBAE-C300-4957-99B4-C489A73A79C8}"/>
                      </a:ext>
                    </a:extLst>
                  </p:cNvPr>
                  <p:cNvSpPr/>
                  <p:nvPr/>
                </p:nvSpPr>
                <p:spPr>
                  <a:xfrm>
                    <a:off x="6640360" y="3109068"/>
                    <a:ext cx="1358642" cy="1229564"/>
                  </a:xfrm>
                  <a:prstGeom prst="ellipse">
                    <a:avLst/>
                  </a:prstGeom>
                  <a:noFill/>
                  <a:ln w="50800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cxnSp>
                <p:nvCxnSpPr>
                  <p:cNvPr id="7" name="Straight Connector 6">
                    <a:extLst>
                      <a:ext uri="{FF2B5EF4-FFF2-40B4-BE49-F238E27FC236}">
                        <a16:creationId xmlns:a16="http://schemas.microsoft.com/office/drawing/2014/main" id="{43B6059C-128D-4986-82B5-3E7298CC33C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640862" y="1513323"/>
                    <a:ext cx="0" cy="2143995"/>
                  </a:xfrm>
                  <a:prstGeom prst="line">
                    <a:avLst/>
                  </a:prstGeom>
                  <a:ln w="53975">
                    <a:solidFill>
                      <a:schemeClr val="accent1"/>
                    </a:solidFill>
                    <a:prstDash val="soli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" name="Straight Connector 7">
                    <a:extLst>
                      <a:ext uri="{FF2B5EF4-FFF2-40B4-BE49-F238E27FC236}">
                        <a16:creationId xmlns:a16="http://schemas.microsoft.com/office/drawing/2014/main" id="{F1627D9E-E890-4AD1-A7BF-D1188473450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446129" y="1513323"/>
                    <a:ext cx="0" cy="1890806"/>
                  </a:xfrm>
                  <a:prstGeom prst="line">
                    <a:avLst/>
                  </a:prstGeom>
                  <a:ln w="53975">
                    <a:solidFill>
                      <a:schemeClr val="accent1"/>
                    </a:solidFill>
                    <a:prstDash val="soli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" name="Can 9">
                    <a:extLst>
                      <a:ext uri="{FF2B5EF4-FFF2-40B4-BE49-F238E27FC236}">
                        <a16:creationId xmlns:a16="http://schemas.microsoft.com/office/drawing/2014/main" id="{3945C36B-CC2C-439E-841F-BB489BCDFCEA}"/>
                      </a:ext>
                    </a:extLst>
                  </p:cNvPr>
                  <p:cNvSpPr/>
                  <p:nvPr/>
                </p:nvSpPr>
                <p:spPr>
                  <a:xfrm>
                    <a:off x="5329396" y="4389152"/>
                    <a:ext cx="1652953" cy="1787796"/>
                  </a:xfrm>
                  <a:prstGeom prst="can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0" name="Straight Connector 9">
                    <a:extLst>
                      <a:ext uri="{FF2B5EF4-FFF2-40B4-BE49-F238E27FC236}">
                        <a16:creationId xmlns:a16="http://schemas.microsoft.com/office/drawing/2014/main" id="{C75D8CCA-B6C3-4418-8ACB-5E22E82025CB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6078429" y="3707839"/>
                    <a:ext cx="5861" cy="844064"/>
                  </a:xfrm>
                  <a:prstGeom prst="line">
                    <a:avLst/>
                  </a:prstGeom>
                  <a:ln w="53975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" name="Straight Connector 10">
                    <a:extLst>
                      <a:ext uri="{FF2B5EF4-FFF2-40B4-BE49-F238E27FC236}">
                        <a16:creationId xmlns:a16="http://schemas.microsoft.com/office/drawing/2014/main" id="{F92C1B0D-B570-44B2-9837-6086D5E47E5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581400" y="3707838"/>
                    <a:ext cx="5342467" cy="0"/>
                  </a:xfrm>
                  <a:prstGeom prst="line">
                    <a:avLst/>
                  </a:prstGeom>
                  <a:ln w="53975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Connector 14">
                    <a:extLst>
                      <a:ext uri="{FF2B5EF4-FFF2-40B4-BE49-F238E27FC236}">
                        <a16:creationId xmlns:a16="http://schemas.microsoft.com/office/drawing/2014/main" id="{B77B477F-B8E7-4EBE-B794-8FE9DCA1209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744864" y="1542219"/>
                    <a:ext cx="3895998" cy="0"/>
                  </a:xfrm>
                  <a:prstGeom prst="line">
                    <a:avLst/>
                  </a:prstGeom>
                  <a:ln w="53975">
                    <a:solidFill>
                      <a:schemeClr val="accent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6" name="Rectangle 15">
                        <a:extLst>
                          <a:ext uri="{FF2B5EF4-FFF2-40B4-BE49-F238E27FC236}">
                            <a16:creationId xmlns:a16="http://schemas.microsoft.com/office/drawing/2014/main" id="{830454B9-CB38-4770-ABCA-6EE5081D405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83964" y="1697291"/>
                        <a:ext cx="498103" cy="54371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38100">
                        <a:solidFill>
                          <a:schemeClr val="accent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14:m>
                          <m:oMathPara xmlns:m="http://schemas.openxmlformats.org/officeDocument/2006/math">
                            <m:oMathParaPr>
                              <m:jc m:val="right"/>
                            </m:oMathParaPr>
                            <m:oMath xmlns:m="http://schemas.openxmlformats.org/officeDocument/2006/math">
                              <m:r>
                                <a:rPr lang="en-US" sz="40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oMath>
                          </m:oMathPara>
                        </a14:m>
                        <a:endParaRPr lang="en-US" sz="4000" dirty="0">
                          <a:solidFill>
                            <a:srgbClr val="FF0000"/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6" name="Rectangle 15">
                        <a:extLst>
                          <a:ext uri="{FF2B5EF4-FFF2-40B4-BE49-F238E27FC236}">
                            <a16:creationId xmlns:a16="http://schemas.microsoft.com/office/drawing/2014/main" id="{830454B9-CB38-4770-ABCA-6EE5081D405B}"/>
                          </a:ext>
                        </a:extLst>
                      </p:cNvPr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183964" y="1697291"/>
                        <a:ext cx="498103" cy="543710"/>
                      </a:xfrm>
                      <a:prstGeom prst="rect">
                        <a:avLst/>
                      </a:prstGeom>
                      <a:blipFill>
                        <a:blip r:embed="rId4"/>
                        <a:stretch>
                          <a:fillRect/>
                        </a:stretch>
                      </a:blipFill>
                      <a:ln w="38100">
                        <a:solidFill>
                          <a:schemeClr val="accent1"/>
                        </a:solidFill>
                      </a:ln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7" name="TextBox 16">
                        <a:extLst>
                          <a:ext uri="{FF2B5EF4-FFF2-40B4-BE49-F238E27FC236}">
                            <a16:creationId xmlns:a16="http://schemas.microsoft.com/office/drawing/2014/main" id="{46DED78F-CCBE-48CB-BD18-3B293D91479D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173408" y="4395824"/>
                        <a:ext cx="1115947" cy="66313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40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4000" b="0" i="0" smtClean="0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</a:rPr>
                                    <m:t>I</m:t>
                                  </m:r>
                                </m:e>
                                <m:sub>
                                  <m:r>
                                    <a:rPr lang="en-US" sz="4000" b="0" i="1" smtClean="0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</a:rPr>
                                    <m:t>𝐴</m:t>
                                  </m:r>
                                  <m:r>
                                    <a:rPr lang="en-US" sz="40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𝑚𝑝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sz="4000" dirty="0">
                          <a:solidFill>
                            <a:srgbClr val="FF0000"/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7" name="TextBox 16">
                        <a:extLst>
                          <a:ext uri="{FF2B5EF4-FFF2-40B4-BE49-F238E27FC236}">
                            <a16:creationId xmlns:a16="http://schemas.microsoft.com/office/drawing/2014/main" id="{46DED78F-CCBE-48CB-BD18-3B293D91479D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173408" y="4395824"/>
                        <a:ext cx="1115947" cy="663130"/>
                      </a:xfrm>
                      <a:prstGeom prst="rect">
                        <a:avLst/>
                      </a:prstGeom>
                      <a:blipFill>
                        <a:blip r:embed="rId5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18" name="Triangle 14">
                    <a:extLst>
                      <a:ext uri="{FF2B5EF4-FFF2-40B4-BE49-F238E27FC236}">
                        <a16:creationId xmlns:a16="http://schemas.microsoft.com/office/drawing/2014/main" id="{636D3C7B-2CD3-4ACD-B00B-5E3A85FBE89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026310" y="3205378"/>
                    <a:ext cx="914400" cy="1002322"/>
                  </a:xfrm>
                  <a:prstGeom prst="triangle">
                    <a:avLst/>
                  </a:prstGeom>
                  <a:solidFill>
                    <a:schemeClr val="bg1"/>
                  </a:solidFill>
                  <a:ln w="53975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99CE87AD-3E0B-4BAD-BE65-3D9DD3FABABE}"/>
                      </a:ext>
                    </a:extLst>
                  </p:cNvPr>
                  <p:cNvSpPr txBox="1"/>
                  <p:nvPr/>
                </p:nvSpPr>
                <p:spPr>
                  <a:xfrm>
                    <a:off x="6982349" y="3475753"/>
                    <a:ext cx="1115647" cy="43088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200" dirty="0">
                        <a:solidFill>
                          <a:schemeClr val="bg2">
                            <a:lumMod val="50000"/>
                          </a:schemeClr>
                        </a:solidFill>
                        <a:latin typeface="Arial" charset="0"/>
                        <a:ea typeface="Arial" charset="0"/>
                        <a:cs typeface="Arial" charset="0"/>
                      </a:rPr>
                      <a:t>AMP</a:t>
                    </a:r>
                  </a:p>
                </p:txBody>
              </p:sp>
              <p:sp>
                <p:nvSpPr>
                  <p:cNvPr id="21" name="Triangle 14">
                    <a:extLst>
                      <a:ext uri="{FF2B5EF4-FFF2-40B4-BE49-F238E27FC236}">
                        <a16:creationId xmlns:a16="http://schemas.microsoft.com/office/drawing/2014/main" id="{2DD89F31-05CE-437D-AD26-236718328C4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109277" y="3206677"/>
                    <a:ext cx="914400" cy="1002322"/>
                  </a:xfrm>
                  <a:prstGeom prst="triangle">
                    <a:avLst/>
                  </a:prstGeom>
                  <a:solidFill>
                    <a:schemeClr val="bg1"/>
                  </a:solidFill>
                  <a:ln w="53975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87147993-666A-415C-8300-81F600A854B1}"/>
                      </a:ext>
                    </a:extLst>
                  </p:cNvPr>
                  <p:cNvSpPr txBox="1"/>
                  <p:nvPr/>
                </p:nvSpPr>
                <p:spPr>
                  <a:xfrm>
                    <a:off x="4052506" y="3480444"/>
                    <a:ext cx="1115647" cy="43088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200" dirty="0">
                        <a:solidFill>
                          <a:schemeClr val="bg2">
                            <a:lumMod val="50000"/>
                          </a:schemeClr>
                        </a:solidFill>
                        <a:latin typeface="Arial" charset="0"/>
                        <a:ea typeface="Arial" charset="0"/>
                        <a:cs typeface="Arial" charset="0"/>
                      </a:rPr>
                      <a:t>SQ</a:t>
                    </a:r>
                  </a:p>
                </p:txBody>
              </p:sp>
              <p:sp>
                <p:nvSpPr>
                  <p:cNvPr id="29" name="Rectangle 28">
                    <a:extLst>
                      <a:ext uri="{FF2B5EF4-FFF2-40B4-BE49-F238E27FC236}">
                        <a16:creationId xmlns:a16="http://schemas.microsoft.com/office/drawing/2014/main" id="{9AE97A14-3986-44DC-A640-326F12D466F0}"/>
                      </a:ext>
                    </a:extLst>
                  </p:cNvPr>
                  <p:cNvSpPr/>
                  <p:nvPr/>
                </p:nvSpPr>
                <p:spPr>
                  <a:xfrm>
                    <a:off x="4175776" y="2463756"/>
                    <a:ext cx="540706" cy="54371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4000" dirty="0">
                        <a:solidFill>
                          <a:srgbClr val="FF0000"/>
                        </a:solidFill>
                      </a:rPr>
                      <a:t>A</a:t>
                    </a:r>
                  </a:p>
                </p:txBody>
              </p:sp>
              <p:sp>
                <p:nvSpPr>
                  <p:cNvPr id="31" name="Oval 30">
                    <a:extLst>
                      <a:ext uri="{FF2B5EF4-FFF2-40B4-BE49-F238E27FC236}">
                        <a16:creationId xmlns:a16="http://schemas.microsoft.com/office/drawing/2014/main" id="{76E2EFC9-7DE0-45E6-93FD-931BC8ECE817}"/>
                      </a:ext>
                    </a:extLst>
                  </p:cNvPr>
                  <p:cNvSpPr/>
                  <p:nvPr/>
                </p:nvSpPr>
                <p:spPr>
                  <a:xfrm>
                    <a:off x="3744864" y="3109068"/>
                    <a:ext cx="1358642" cy="1213236"/>
                  </a:xfrm>
                  <a:prstGeom prst="ellipse">
                    <a:avLst/>
                  </a:prstGeom>
                  <a:noFill/>
                  <a:ln w="50800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2" name="TextBox 31">
                        <a:extLst>
                          <a:ext uri="{FF2B5EF4-FFF2-40B4-BE49-F238E27FC236}">
                            <a16:creationId xmlns:a16="http://schemas.microsoft.com/office/drawing/2014/main" id="{F7629D36-20E1-4400-813B-B32CF6CAF364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4081790" y="4473026"/>
                        <a:ext cx="691536" cy="615553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40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4000" b="0" i="0" smtClean="0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</a:rPr>
                                    <m:t>I</m:t>
                                  </m:r>
                                </m:e>
                                <m:sub>
                                  <m:r>
                                    <a:rPr lang="en-US" sz="40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𝑠𝑧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sz="4000" dirty="0">
                          <a:solidFill>
                            <a:srgbClr val="FF0000"/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2" name="TextBox 31">
                        <a:extLst>
                          <a:ext uri="{FF2B5EF4-FFF2-40B4-BE49-F238E27FC236}">
                            <a16:creationId xmlns:a16="http://schemas.microsoft.com/office/drawing/2014/main" id="{F7629D36-20E1-4400-813B-B32CF6CAF364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081790" y="4473026"/>
                        <a:ext cx="691536" cy="615553"/>
                      </a:xfrm>
                      <a:prstGeom prst="rect">
                        <a:avLst/>
                      </a:prstGeom>
                      <a:blipFill>
                        <a:blip r:embed="rId6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9" name="Rectangle 38">
                      <a:extLst>
                        <a:ext uri="{FF2B5EF4-FFF2-40B4-BE49-F238E27FC236}">
                          <a16:creationId xmlns:a16="http://schemas.microsoft.com/office/drawing/2014/main" id="{A595E0B7-0FB2-477B-9F41-5A7720F573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897062" y="1109903"/>
                      <a:ext cx="673812" cy="61520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3810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right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4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4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sz="4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4000" b="0" dirty="0">
                        <a:solidFill>
                          <a:srgbClr val="FF000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39" name="Rectangle 38">
                      <a:extLst>
                        <a:ext uri="{FF2B5EF4-FFF2-40B4-BE49-F238E27FC236}">
                          <a16:creationId xmlns:a16="http://schemas.microsoft.com/office/drawing/2014/main" id="{A595E0B7-0FB2-477B-9F41-5A7720F573B6}"/>
                        </a:ext>
                      </a:extLst>
                    </p:cNvPr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897062" y="1109903"/>
                      <a:ext cx="673812" cy="615209"/>
                    </a:xfrm>
                    <a:prstGeom prst="rect">
                      <a:avLst/>
                    </a:prstGeom>
                    <a:blipFill>
                      <a:blip r:embed="rId7"/>
                      <a:stretch>
                        <a:fillRect/>
                      </a:stretch>
                    </a:blipFill>
                    <a:ln w="38100">
                      <a:solidFill>
                        <a:schemeClr val="accent1"/>
                      </a:solidFill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3" name="Rectangle 42">
                    <a:extLst>
                      <a:ext uri="{FF2B5EF4-FFF2-40B4-BE49-F238E27FC236}">
                        <a16:creationId xmlns:a16="http://schemas.microsoft.com/office/drawing/2014/main" id="{BE2B16B2-9041-43F4-B2B2-05918FBD50C0}"/>
                      </a:ext>
                    </a:extLst>
                  </p:cNvPr>
                  <p:cNvSpPr/>
                  <p:nvPr/>
                </p:nvSpPr>
                <p:spPr>
                  <a:xfrm>
                    <a:off x="8779290" y="5092977"/>
                    <a:ext cx="694910" cy="615209"/>
                  </a:xfrm>
                  <a:prstGeom prst="rect">
                    <a:avLst/>
                  </a:prstGeom>
                  <a:no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right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4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sz="4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oMath>
                      </m:oMathPara>
                    </a14:m>
                    <a:endParaRPr lang="en-US" sz="4000" b="0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3" name="Rectangle 42">
                    <a:extLst>
                      <a:ext uri="{FF2B5EF4-FFF2-40B4-BE49-F238E27FC236}">
                        <a16:creationId xmlns:a16="http://schemas.microsoft.com/office/drawing/2014/main" id="{BE2B16B2-9041-43F4-B2B2-05918FBD50C0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779290" y="5092977"/>
                    <a:ext cx="694910" cy="615209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  <a:ln w="38100">
                    <a:noFill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6" name="Rectangle 45">
                    <a:extLst>
                      <a:ext uri="{FF2B5EF4-FFF2-40B4-BE49-F238E27FC236}">
                        <a16:creationId xmlns:a16="http://schemas.microsoft.com/office/drawing/2014/main" id="{7163B12A-1720-4F0F-85F7-B1CA0F324086}"/>
                      </a:ext>
                    </a:extLst>
                  </p:cNvPr>
                  <p:cNvSpPr/>
                  <p:nvPr/>
                </p:nvSpPr>
                <p:spPr>
                  <a:xfrm>
                    <a:off x="7662137" y="959304"/>
                    <a:ext cx="2470343" cy="543710"/>
                  </a:xfrm>
                  <a:prstGeom prst="rect">
                    <a:avLst/>
                  </a:prstGeom>
                  <a:no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4000" dirty="0">
                        <a:solidFill>
                          <a:srgbClr val="0070C0"/>
                        </a:solidFill>
                      </a:rPr>
                      <a:t>Pump 2</a:t>
                    </a:r>
                    <a:r>
                      <a:rPr lang="en-US" sz="4000" b="0" dirty="0">
                        <a:solidFill>
                          <a:srgbClr val="0070C0"/>
                        </a:solidFill>
                      </a:rPr>
                      <a:t>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40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40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sz="40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oMath>
                    </a14:m>
                    <a:endParaRPr lang="en-US" sz="4000" dirty="0">
                      <a:solidFill>
                        <a:srgbClr val="0070C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6" name="Rectangle 45">
                    <a:extLst>
                      <a:ext uri="{FF2B5EF4-FFF2-40B4-BE49-F238E27FC236}">
                        <a16:creationId xmlns:a16="http://schemas.microsoft.com/office/drawing/2014/main" id="{7163B12A-1720-4F0F-85F7-B1CA0F324086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662137" y="959304"/>
                    <a:ext cx="2470343" cy="543710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l="-5926" t="-34831" b="-62921"/>
                    </a:stretch>
                  </a:blipFill>
                  <a:ln w="38100">
                    <a:noFill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A040C03C-7727-2164-9B9D-2255894EB34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46090" y="2399326"/>
            <a:ext cx="5918490" cy="3660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272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BFF564-E6D5-49BA-8230-AA03491EE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Frequency Challenge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36F2BC-1891-3205-0DA5-5501CD5B04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6420E6-CBE0-2B91-32EE-3659A15B7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Michael Jewell, Yale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70FDE2-1352-5270-2BEF-79A594A02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10FC5565-B991-37E1-B49B-AF50066AA7F7}"/>
              </a:ext>
            </a:extLst>
          </p:cNvPr>
          <p:cNvGrpSpPr/>
          <p:nvPr/>
        </p:nvGrpSpPr>
        <p:grpSpPr>
          <a:xfrm>
            <a:off x="-24609" y="1786413"/>
            <a:ext cx="6349193" cy="4204676"/>
            <a:chOff x="4962313" y="1370236"/>
            <a:chExt cx="7162365" cy="4743189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A802C02B-97F5-883A-4272-40BD77C368EC}"/>
                </a:ext>
              </a:extLst>
            </p:cNvPr>
            <p:cNvGrpSpPr/>
            <p:nvPr/>
          </p:nvGrpSpPr>
          <p:grpSpPr>
            <a:xfrm>
              <a:off x="5790621" y="1370236"/>
              <a:ext cx="4797689" cy="4743189"/>
              <a:chOff x="5677806" y="1521333"/>
              <a:chExt cx="4797689" cy="4743189"/>
            </a:xfrm>
          </p:grpSpPr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026581FF-A878-B05F-8689-62AE5C44A6B4}"/>
                  </a:ext>
                </a:extLst>
              </p:cNvPr>
              <p:cNvSpPr/>
              <p:nvPr/>
            </p:nvSpPr>
            <p:spPr>
              <a:xfrm>
                <a:off x="5839326" y="1917032"/>
                <a:ext cx="4636169" cy="4347490"/>
              </a:xfrm>
              <a:prstGeom prst="rect">
                <a:avLst/>
              </a:prstGeom>
              <a:solidFill>
                <a:srgbClr val="00B0F0">
                  <a:alpha val="50000"/>
                </a:srgbClr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9F0426E2-05FD-60C3-2BFA-C19BBA5B0DC3}"/>
                  </a:ext>
                </a:extLst>
              </p:cNvPr>
              <p:cNvSpPr txBox="1"/>
              <p:nvPr/>
            </p:nvSpPr>
            <p:spPr>
              <a:xfrm>
                <a:off x="5677806" y="1521333"/>
                <a:ext cx="120833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200" dirty="0">
                    <a:solidFill>
                      <a:srgbClr val="00B0F0"/>
                    </a:solidFill>
                    <a:latin typeface="Arial" charset="0"/>
                    <a:ea typeface="Arial" charset="0"/>
                    <a:cs typeface="Arial" charset="0"/>
                  </a:rPr>
                  <a:t>Fridge</a:t>
                </a:r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763A07F8-6036-1816-6660-9E7F29C6C7A7}"/>
                </a:ext>
              </a:extLst>
            </p:cNvPr>
            <p:cNvGrpSpPr/>
            <p:nvPr/>
          </p:nvGrpSpPr>
          <p:grpSpPr>
            <a:xfrm>
              <a:off x="6982619" y="3353579"/>
              <a:ext cx="1790284" cy="2498336"/>
              <a:chOff x="6869804" y="3504676"/>
              <a:chExt cx="1790284" cy="2498336"/>
            </a:xfrm>
          </p:grpSpPr>
          <p:sp>
            <p:nvSpPr>
              <p:cNvPr id="41" name="Can 8">
                <a:extLst>
                  <a:ext uri="{FF2B5EF4-FFF2-40B4-BE49-F238E27FC236}">
                    <a16:creationId xmlns:a16="http://schemas.microsoft.com/office/drawing/2014/main" id="{51C8858A-36A0-AEB2-348A-8BA129DAB71B}"/>
                  </a:ext>
                </a:extLst>
              </p:cNvPr>
              <p:cNvSpPr/>
              <p:nvPr/>
            </p:nvSpPr>
            <p:spPr>
              <a:xfrm>
                <a:off x="6869804" y="3550584"/>
                <a:ext cx="1790284" cy="2452428"/>
              </a:xfrm>
              <a:prstGeom prst="can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4340176A-1E8F-5291-493E-1ECA7234023D}"/>
                  </a:ext>
                </a:extLst>
              </p:cNvPr>
              <p:cNvSpPr txBox="1"/>
              <p:nvPr/>
            </p:nvSpPr>
            <p:spPr>
              <a:xfrm>
                <a:off x="7145615" y="3504676"/>
                <a:ext cx="120833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200" dirty="0">
                    <a:solidFill>
                      <a:schemeClr val="accent2">
                        <a:lumMod val="50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Cavity</a:t>
                </a:r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4CB2AF04-928C-48E4-67D8-73CB5D879E8C}"/>
                </a:ext>
              </a:extLst>
            </p:cNvPr>
            <p:cNvGrpSpPr/>
            <p:nvPr/>
          </p:nvGrpSpPr>
          <p:grpSpPr>
            <a:xfrm>
              <a:off x="8157698" y="1881672"/>
              <a:ext cx="3966980" cy="1581079"/>
              <a:chOff x="8045551" y="2182634"/>
              <a:chExt cx="3966980" cy="1581079"/>
            </a:xfrm>
          </p:grpSpPr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09EE18CB-092A-7AD4-023B-933B4CC02F0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315049" y="2943752"/>
                <a:ext cx="321966" cy="0"/>
              </a:xfrm>
              <a:prstGeom prst="line">
                <a:avLst/>
              </a:prstGeom>
              <a:ln w="539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18D0C923-ACA8-4D56-D8B5-88460BEA253E}"/>
                  </a:ext>
                </a:extLst>
              </p:cNvPr>
              <p:cNvCxnSpPr/>
              <p:nvPr/>
            </p:nvCxnSpPr>
            <p:spPr>
              <a:xfrm flipH="1" flipV="1">
                <a:off x="8063328" y="2919649"/>
                <a:ext cx="6348" cy="844064"/>
              </a:xfrm>
              <a:prstGeom prst="line">
                <a:avLst/>
              </a:prstGeom>
              <a:ln w="539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F11539C2-6AA2-5A09-8D29-2FA2DCE9C9E9}"/>
                  </a:ext>
                </a:extLst>
              </p:cNvPr>
              <p:cNvCxnSpPr/>
              <p:nvPr/>
            </p:nvCxnSpPr>
            <p:spPr>
              <a:xfrm flipV="1">
                <a:off x="8045551" y="2919649"/>
                <a:ext cx="1187597" cy="1"/>
              </a:xfrm>
              <a:prstGeom prst="line">
                <a:avLst/>
              </a:prstGeom>
              <a:ln w="539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Triangle 27">
                <a:extLst>
                  <a:ext uri="{FF2B5EF4-FFF2-40B4-BE49-F238E27FC236}">
                    <a16:creationId xmlns:a16="http://schemas.microsoft.com/office/drawing/2014/main" id="{F9EDCF47-4345-51AD-D635-AE5AA6929C95}"/>
                  </a:ext>
                </a:extLst>
              </p:cNvPr>
              <p:cNvSpPr/>
              <p:nvPr/>
            </p:nvSpPr>
            <p:spPr>
              <a:xfrm rot="5400000">
                <a:off x="9303299" y="2400954"/>
                <a:ext cx="914400" cy="1085597"/>
              </a:xfrm>
              <a:prstGeom prst="triangle">
                <a:avLst/>
              </a:prstGeom>
              <a:noFill/>
              <a:ln w="53975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6EF1D8EF-058D-425A-B593-8783972A72F2}"/>
                  </a:ext>
                </a:extLst>
              </p:cNvPr>
              <p:cNvSpPr txBox="1"/>
              <p:nvPr/>
            </p:nvSpPr>
            <p:spPr>
              <a:xfrm>
                <a:off x="9188281" y="2728308"/>
                <a:ext cx="120833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dirty="0">
                    <a:solidFill>
                      <a:schemeClr val="bg2">
                        <a:lumMod val="50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AMP</a:t>
                </a:r>
              </a:p>
            </p:txBody>
          </p:sp>
          <p:pic>
            <p:nvPicPr>
              <p:cNvPr id="49" name="Picture 48">
                <a:extLst>
                  <a:ext uri="{FF2B5EF4-FFF2-40B4-BE49-F238E27FC236}">
                    <a16:creationId xmlns:a16="http://schemas.microsoft.com/office/drawing/2014/main" id="{E7CF53B7-F476-4A9D-264C-CD72D03318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0637016" y="2182634"/>
                <a:ext cx="1375515" cy="889000"/>
              </a:xfrm>
              <a:prstGeom prst="rect">
                <a:avLst/>
              </a:prstGeom>
            </p:spPr>
          </p:pic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225C4DEA-8AD9-1CFC-C75E-45788A68C39C}"/>
                </a:ext>
              </a:extLst>
            </p:cNvPr>
            <p:cNvGrpSpPr/>
            <p:nvPr/>
          </p:nvGrpSpPr>
          <p:grpSpPr>
            <a:xfrm>
              <a:off x="7775104" y="3747945"/>
              <a:ext cx="1208338" cy="2082207"/>
              <a:chOff x="7662289" y="3899042"/>
              <a:chExt cx="1208338" cy="2082207"/>
            </a:xfrm>
          </p:grpSpPr>
          <p:sp>
            <p:nvSpPr>
              <p:cNvPr id="51" name="Can 8">
                <a:extLst>
                  <a:ext uri="{FF2B5EF4-FFF2-40B4-BE49-F238E27FC236}">
                    <a16:creationId xmlns:a16="http://schemas.microsoft.com/office/drawing/2014/main" id="{40AC5171-7699-35BE-793F-CECDA0E477A7}"/>
                  </a:ext>
                </a:extLst>
              </p:cNvPr>
              <p:cNvSpPr/>
              <p:nvPr/>
            </p:nvSpPr>
            <p:spPr>
              <a:xfrm>
                <a:off x="7979851" y="3899042"/>
                <a:ext cx="616837" cy="2082207"/>
              </a:xfrm>
              <a:prstGeom prst="can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FF7DF81A-0738-F6FA-A2DE-39553CDFCFB9}"/>
                  </a:ext>
                </a:extLst>
              </p:cNvPr>
              <p:cNvSpPr txBox="1"/>
              <p:nvPr/>
            </p:nvSpPr>
            <p:spPr>
              <a:xfrm>
                <a:off x="7662289" y="4278644"/>
                <a:ext cx="120833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200" dirty="0">
                    <a:solidFill>
                      <a:schemeClr val="bg1">
                        <a:lumMod val="50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Rod</a:t>
                </a:r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CEE59092-698C-0140-DF88-C9527781033F}"/>
                </a:ext>
              </a:extLst>
            </p:cNvPr>
            <p:cNvGrpSpPr/>
            <p:nvPr/>
          </p:nvGrpSpPr>
          <p:grpSpPr>
            <a:xfrm>
              <a:off x="6011294" y="2367397"/>
              <a:ext cx="4129894" cy="3484518"/>
              <a:chOff x="5898479" y="2518494"/>
              <a:chExt cx="4129894" cy="3484518"/>
            </a:xfrm>
          </p:grpSpPr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A57FF525-44FC-6821-104C-069807527DA8}"/>
                  </a:ext>
                </a:extLst>
              </p:cNvPr>
              <p:cNvSpPr txBox="1"/>
              <p:nvPr/>
            </p:nvSpPr>
            <p:spPr>
              <a:xfrm rot="16200000">
                <a:off x="8864757" y="4339637"/>
                <a:ext cx="1860546" cy="4666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dirty="0">
                    <a:solidFill>
                      <a:schemeClr val="tx2">
                        <a:lumMod val="50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Solenoid </a:t>
                </a:r>
              </a:p>
            </p:txBody>
          </p:sp>
          <p:grpSp>
            <p:nvGrpSpPr>
              <p:cNvPr id="55" name="Group 54">
                <a:extLst>
                  <a:ext uri="{FF2B5EF4-FFF2-40B4-BE49-F238E27FC236}">
                    <a16:creationId xmlns:a16="http://schemas.microsoft.com/office/drawing/2014/main" id="{ED870C80-FB83-BEEC-2A8E-C8210A1BA5CD}"/>
                  </a:ext>
                </a:extLst>
              </p:cNvPr>
              <p:cNvGrpSpPr/>
              <p:nvPr/>
            </p:nvGrpSpPr>
            <p:grpSpPr>
              <a:xfrm>
                <a:off x="5898479" y="2518494"/>
                <a:ext cx="3732935" cy="3484518"/>
                <a:chOff x="5898479" y="2518494"/>
                <a:chExt cx="3732935" cy="3484518"/>
              </a:xfrm>
            </p:grpSpPr>
            <p:pic>
              <p:nvPicPr>
                <p:cNvPr id="56" name="Picture 55">
                  <a:extLst>
                    <a:ext uri="{FF2B5EF4-FFF2-40B4-BE49-F238E27FC236}">
                      <a16:creationId xmlns:a16="http://schemas.microsoft.com/office/drawing/2014/main" id="{C0BBE4C9-2037-8F65-1B0F-52D5AFCAC02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8479" y="3550584"/>
                  <a:ext cx="760980" cy="2452428"/>
                </a:xfrm>
                <a:prstGeom prst="rect">
                  <a:avLst/>
                </a:prstGeom>
              </p:spPr>
            </p:pic>
            <p:pic>
              <p:nvPicPr>
                <p:cNvPr id="57" name="Picture 56">
                  <a:extLst>
                    <a:ext uri="{FF2B5EF4-FFF2-40B4-BE49-F238E27FC236}">
                      <a16:creationId xmlns:a16="http://schemas.microsoft.com/office/drawing/2014/main" id="{8F7170B1-B176-0BA4-3649-816A9C6C4D5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870434" y="3550584"/>
                  <a:ext cx="760980" cy="2452428"/>
                </a:xfrm>
                <a:prstGeom prst="rect">
                  <a:avLst/>
                </a:prstGeom>
              </p:spPr>
            </p:pic>
            <p:grpSp>
              <p:nvGrpSpPr>
                <p:cNvPr id="58" name="Group 57">
                  <a:extLst>
                    <a:ext uri="{FF2B5EF4-FFF2-40B4-BE49-F238E27FC236}">
                      <a16:creationId xmlns:a16="http://schemas.microsoft.com/office/drawing/2014/main" id="{A52E3BDE-69A7-8C72-3D48-6A29DBBB984A}"/>
                    </a:ext>
                  </a:extLst>
                </p:cNvPr>
                <p:cNvGrpSpPr/>
                <p:nvPr/>
              </p:nvGrpSpPr>
              <p:grpSpPr>
                <a:xfrm>
                  <a:off x="6113756" y="2518494"/>
                  <a:ext cx="1233578" cy="3390557"/>
                  <a:chOff x="6113756" y="2518494"/>
                  <a:chExt cx="1233578" cy="3390557"/>
                </a:xfrm>
              </p:grpSpPr>
              <p:cxnSp>
                <p:nvCxnSpPr>
                  <p:cNvPr id="61" name="Straight Arrow Connector 60">
                    <a:extLst>
                      <a:ext uri="{FF2B5EF4-FFF2-40B4-BE49-F238E27FC236}">
                        <a16:creationId xmlns:a16="http://schemas.microsoft.com/office/drawing/2014/main" id="{BD260ABD-FC0A-CCDF-88DA-F7F9C4B0B231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7062016" y="3009332"/>
                    <a:ext cx="0" cy="2899719"/>
                  </a:xfrm>
                  <a:prstGeom prst="straightConnector1">
                    <a:avLst/>
                  </a:prstGeom>
                  <a:ln w="57150">
                    <a:solidFill>
                      <a:srgbClr val="0E0494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9" name="TextBox 58">
                    <a:extLst>
                      <a:ext uri="{FF2B5EF4-FFF2-40B4-BE49-F238E27FC236}">
                        <a16:creationId xmlns:a16="http://schemas.microsoft.com/office/drawing/2014/main" id="{227637FE-67F1-7D78-20F3-DAB240150F25}"/>
                      </a:ext>
                    </a:extLst>
                  </p:cNvPr>
                  <p:cNvSpPr txBox="1"/>
                  <p:nvPr/>
                </p:nvSpPr>
                <p:spPr>
                  <a:xfrm>
                    <a:off x="6113756" y="2518494"/>
                    <a:ext cx="1233578" cy="43088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200" dirty="0">
                        <a:solidFill>
                          <a:srgbClr val="002060"/>
                        </a:solidFill>
                        <a:latin typeface="Arial" charset="0"/>
                        <a:ea typeface="Arial" charset="0"/>
                        <a:cs typeface="Arial" charset="0"/>
                      </a:rPr>
                      <a:t>B-Field</a:t>
                    </a:r>
                    <a:r>
                      <a:rPr lang="en-US" sz="2200" dirty="0">
                        <a:solidFill>
                          <a:srgbClr val="C00000"/>
                        </a:solidFill>
                        <a:latin typeface="Arial" charset="0"/>
                        <a:ea typeface="Arial" charset="0"/>
                        <a:cs typeface="Arial" charset="0"/>
                      </a:rPr>
                      <a:t> </a:t>
                    </a:r>
                  </a:p>
                </p:txBody>
              </p:sp>
            </p:grpSp>
          </p:grp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ECAFF7B0-2A6F-1570-792A-792046664C52}"/>
                </a:ext>
              </a:extLst>
            </p:cNvPr>
            <p:cNvGrpSpPr/>
            <p:nvPr/>
          </p:nvGrpSpPr>
          <p:grpSpPr>
            <a:xfrm>
              <a:off x="4962313" y="4370687"/>
              <a:ext cx="2396417" cy="553707"/>
              <a:chOff x="2505823" y="4647470"/>
              <a:chExt cx="2396417" cy="553707"/>
            </a:xfrm>
          </p:grpSpPr>
          <p:cxnSp>
            <p:nvCxnSpPr>
              <p:cNvPr id="63" name="Straight Arrow Connector 62">
                <a:extLst>
                  <a:ext uri="{FF2B5EF4-FFF2-40B4-BE49-F238E27FC236}">
                    <a16:creationId xmlns:a16="http://schemas.microsoft.com/office/drawing/2014/main" id="{AFF72E95-2556-46A8-8013-8E2C43588A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16105" y="5201177"/>
                <a:ext cx="1786135" cy="0"/>
              </a:xfrm>
              <a:prstGeom prst="straightConnector1">
                <a:avLst/>
              </a:prstGeom>
              <a:ln w="5715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14E494D6-C28E-8A98-F4D5-EF201F516510}"/>
                  </a:ext>
                </a:extLst>
              </p:cNvPr>
              <p:cNvSpPr txBox="1"/>
              <p:nvPr/>
            </p:nvSpPr>
            <p:spPr>
              <a:xfrm>
                <a:off x="2505823" y="4647470"/>
                <a:ext cx="1100429" cy="4860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dirty="0">
                    <a:solidFill>
                      <a:srgbClr val="C00000"/>
                    </a:solidFill>
                    <a:latin typeface="Arial" charset="0"/>
                    <a:ea typeface="Arial" charset="0"/>
                    <a:cs typeface="Arial" charset="0"/>
                  </a:rPr>
                  <a:t>Axion </a:t>
                </a:r>
              </a:p>
            </p:txBody>
          </p:sp>
        </p:grp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9C747596-A98C-3855-C5CA-0CB6F9EAE45D}"/>
              </a:ext>
            </a:extLst>
          </p:cNvPr>
          <p:cNvGrpSpPr/>
          <p:nvPr/>
        </p:nvGrpSpPr>
        <p:grpSpPr>
          <a:xfrm rot="17958281">
            <a:off x="1862709" y="4517764"/>
            <a:ext cx="805753" cy="151255"/>
            <a:chOff x="2960475" y="1285608"/>
            <a:chExt cx="1950709" cy="281266"/>
          </a:xfrm>
        </p:grpSpPr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801FBE57-108B-F266-A2DF-10277685DD06}"/>
                </a:ext>
              </a:extLst>
            </p:cNvPr>
            <p:cNvSpPr/>
            <p:nvPr/>
          </p:nvSpPr>
          <p:spPr>
            <a:xfrm>
              <a:off x="2960475" y="1318665"/>
              <a:ext cx="644732" cy="248209"/>
            </a:xfrm>
            <a:custGeom>
              <a:avLst/>
              <a:gdLst>
                <a:gd name="connsiteX0" fmla="*/ 0 w 2439214"/>
                <a:gd name="connsiteY0" fmla="*/ 26381 h 305781"/>
                <a:gd name="connsiteX1" fmla="*/ 304800 w 2439214"/>
                <a:gd name="connsiteY1" fmla="*/ 305781 h 305781"/>
                <a:gd name="connsiteX2" fmla="*/ 605972 w 2439214"/>
                <a:gd name="connsiteY2" fmla="*/ 30009 h 305781"/>
                <a:gd name="connsiteX3" fmla="*/ 903514 w 2439214"/>
                <a:gd name="connsiteY3" fmla="*/ 305781 h 305781"/>
                <a:gd name="connsiteX4" fmla="*/ 1211943 w 2439214"/>
                <a:gd name="connsiteY4" fmla="*/ 26381 h 305781"/>
                <a:gd name="connsiteX5" fmla="*/ 1502229 w 2439214"/>
                <a:gd name="connsiteY5" fmla="*/ 305781 h 305781"/>
                <a:gd name="connsiteX6" fmla="*/ 1803400 w 2439214"/>
                <a:gd name="connsiteY6" fmla="*/ 30009 h 305781"/>
                <a:gd name="connsiteX7" fmla="*/ 2111829 w 2439214"/>
                <a:gd name="connsiteY7" fmla="*/ 302152 h 305781"/>
                <a:gd name="connsiteX8" fmla="*/ 2405743 w 2439214"/>
                <a:gd name="connsiteY8" fmla="*/ 30009 h 305781"/>
                <a:gd name="connsiteX9" fmla="*/ 2420257 w 2439214"/>
                <a:gd name="connsiteY9" fmla="*/ 19124 h 305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39214" h="305781">
                  <a:moveTo>
                    <a:pt x="0" y="26381"/>
                  </a:moveTo>
                  <a:cubicBezTo>
                    <a:pt x="101902" y="165778"/>
                    <a:pt x="203805" y="305176"/>
                    <a:pt x="304800" y="305781"/>
                  </a:cubicBezTo>
                  <a:cubicBezTo>
                    <a:pt x="405795" y="306386"/>
                    <a:pt x="506186" y="30009"/>
                    <a:pt x="605972" y="30009"/>
                  </a:cubicBezTo>
                  <a:cubicBezTo>
                    <a:pt x="705758" y="30009"/>
                    <a:pt x="802519" y="306386"/>
                    <a:pt x="903514" y="305781"/>
                  </a:cubicBezTo>
                  <a:cubicBezTo>
                    <a:pt x="1004509" y="305176"/>
                    <a:pt x="1112157" y="26381"/>
                    <a:pt x="1211943" y="26381"/>
                  </a:cubicBezTo>
                  <a:cubicBezTo>
                    <a:pt x="1311729" y="26381"/>
                    <a:pt x="1403653" y="305176"/>
                    <a:pt x="1502229" y="305781"/>
                  </a:cubicBezTo>
                  <a:cubicBezTo>
                    <a:pt x="1600805" y="306386"/>
                    <a:pt x="1701800" y="30614"/>
                    <a:pt x="1803400" y="30009"/>
                  </a:cubicBezTo>
                  <a:cubicBezTo>
                    <a:pt x="1905000" y="29404"/>
                    <a:pt x="2011439" y="302152"/>
                    <a:pt x="2111829" y="302152"/>
                  </a:cubicBezTo>
                  <a:cubicBezTo>
                    <a:pt x="2212219" y="302152"/>
                    <a:pt x="2354338" y="77180"/>
                    <a:pt x="2405743" y="30009"/>
                  </a:cubicBezTo>
                  <a:cubicBezTo>
                    <a:pt x="2457148" y="-17162"/>
                    <a:pt x="2438702" y="981"/>
                    <a:pt x="2420257" y="19124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28D47A4-80C5-4FE2-456D-A5C852403440}"/>
                </a:ext>
              </a:extLst>
            </p:cNvPr>
            <p:cNvSpPr/>
            <p:nvPr/>
          </p:nvSpPr>
          <p:spPr>
            <a:xfrm>
              <a:off x="3613632" y="1302558"/>
              <a:ext cx="644732" cy="248209"/>
            </a:xfrm>
            <a:custGeom>
              <a:avLst/>
              <a:gdLst>
                <a:gd name="connsiteX0" fmla="*/ 0 w 2439214"/>
                <a:gd name="connsiteY0" fmla="*/ 26381 h 305781"/>
                <a:gd name="connsiteX1" fmla="*/ 304800 w 2439214"/>
                <a:gd name="connsiteY1" fmla="*/ 305781 h 305781"/>
                <a:gd name="connsiteX2" fmla="*/ 605972 w 2439214"/>
                <a:gd name="connsiteY2" fmla="*/ 30009 h 305781"/>
                <a:gd name="connsiteX3" fmla="*/ 903514 w 2439214"/>
                <a:gd name="connsiteY3" fmla="*/ 305781 h 305781"/>
                <a:gd name="connsiteX4" fmla="*/ 1211943 w 2439214"/>
                <a:gd name="connsiteY4" fmla="*/ 26381 h 305781"/>
                <a:gd name="connsiteX5" fmla="*/ 1502229 w 2439214"/>
                <a:gd name="connsiteY5" fmla="*/ 305781 h 305781"/>
                <a:gd name="connsiteX6" fmla="*/ 1803400 w 2439214"/>
                <a:gd name="connsiteY6" fmla="*/ 30009 h 305781"/>
                <a:gd name="connsiteX7" fmla="*/ 2111829 w 2439214"/>
                <a:gd name="connsiteY7" fmla="*/ 302152 h 305781"/>
                <a:gd name="connsiteX8" fmla="*/ 2405743 w 2439214"/>
                <a:gd name="connsiteY8" fmla="*/ 30009 h 305781"/>
                <a:gd name="connsiteX9" fmla="*/ 2420257 w 2439214"/>
                <a:gd name="connsiteY9" fmla="*/ 19124 h 305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39214" h="305781">
                  <a:moveTo>
                    <a:pt x="0" y="26381"/>
                  </a:moveTo>
                  <a:cubicBezTo>
                    <a:pt x="101902" y="165778"/>
                    <a:pt x="203805" y="305176"/>
                    <a:pt x="304800" y="305781"/>
                  </a:cubicBezTo>
                  <a:cubicBezTo>
                    <a:pt x="405795" y="306386"/>
                    <a:pt x="506186" y="30009"/>
                    <a:pt x="605972" y="30009"/>
                  </a:cubicBezTo>
                  <a:cubicBezTo>
                    <a:pt x="705758" y="30009"/>
                    <a:pt x="802519" y="306386"/>
                    <a:pt x="903514" y="305781"/>
                  </a:cubicBezTo>
                  <a:cubicBezTo>
                    <a:pt x="1004509" y="305176"/>
                    <a:pt x="1112157" y="26381"/>
                    <a:pt x="1211943" y="26381"/>
                  </a:cubicBezTo>
                  <a:cubicBezTo>
                    <a:pt x="1311729" y="26381"/>
                    <a:pt x="1403653" y="305176"/>
                    <a:pt x="1502229" y="305781"/>
                  </a:cubicBezTo>
                  <a:cubicBezTo>
                    <a:pt x="1600805" y="306386"/>
                    <a:pt x="1701800" y="30614"/>
                    <a:pt x="1803400" y="30009"/>
                  </a:cubicBezTo>
                  <a:cubicBezTo>
                    <a:pt x="1905000" y="29404"/>
                    <a:pt x="2011439" y="302152"/>
                    <a:pt x="2111829" y="302152"/>
                  </a:cubicBezTo>
                  <a:cubicBezTo>
                    <a:pt x="2212219" y="302152"/>
                    <a:pt x="2354338" y="77180"/>
                    <a:pt x="2405743" y="30009"/>
                  </a:cubicBezTo>
                  <a:cubicBezTo>
                    <a:pt x="2457148" y="-17162"/>
                    <a:pt x="2438702" y="981"/>
                    <a:pt x="2420257" y="19124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2A0086AE-C650-5778-9794-11B0C6503732}"/>
                </a:ext>
              </a:extLst>
            </p:cNvPr>
            <p:cNvSpPr/>
            <p:nvPr/>
          </p:nvSpPr>
          <p:spPr>
            <a:xfrm>
              <a:off x="4266452" y="1285608"/>
              <a:ext cx="644732" cy="248209"/>
            </a:xfrm>
            <a:custGeom>
              <a:avLst/>
              <a:gdLst>
                <a:gd name="connsiteX0" fmla="*/ 0 w 2439214"/>
                <a:gd name="connsiteY0" fmla="*/ 26381 h 305781"/>
                <a:gd name="connsiteX1" fmla="*/ 304800 w 2439214"/>
                <a:gd name="connsiteY1" fmla="*/ 305781 h 305781"/>
                <a:gd name="connsiteX2" fmla="*/ 605972 w 2439214"/>
                <a:gd name="connsiteY2" fmla="*/ 30009 h 305781"/>
                <a:gd name="connsiteX3" fmla="*/ 903514 w 2439214"/>
                <a:gd name="connsiteY3" fmla="*/ 305781 h 305781"/>
                <a:gd name="connsiteX4" fmla="*/ 1211943 w 2439214"/>
                <a:gd name="connsiteY4" fmla="*/ 26381 h 305781"/>
                <a:gd name="connsiteX5" fmla="*/ 1502229 w 2439214"/>
                <a:gd name="connsiteY5" fmla="*/ 305781 h 305781"/>
                <a:gd name="connsiteX6" fmla="*/ 1803400 w 2439214"/>
                <a:gd name="connsiteY6" fmla="*/ 30009 h 305781"/>
                <a:gd name="connsiteX7" fmla="*/ 2111829 w 2439214"/>
                <a:gd name="connsiteY7" fmla="*/ 302152 h 305781"/>
                <a:gd name="connsiteX8" fmla="*/ 2405743 w 2439214"/>
                <a:gd name="connsiteY8" fmla="*/ 30009 h 305781"/>
                <a:gd name="connsiteX9" fmla="*/ 2420257 w 2439214"/>
                <a:gd name="connsiteY9" fmla="*/ 19124 h 305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39214" h="305781">
                  <a:moveTo>
                    <a:pt x="0" y="26381"/>
                  </a:moveTo>
                  <a:cubicBezTo>
                    <a:pt x="101902" y="165778"/>
                    <a:pt x="203805" y="305176"/>
                    <a:pt x="304800" y="305781"/>
                  </a:cubicBezTo>
                  <a:cubicBezTo>
                    <a:pt x="405795" y="306386"/>
                    <a:pt x="506186" y="30009"/>
                    <a:pt x="605972" y="30009"/>
                  </a:cubicBezTo>
                  <a:cubicBezTo>
                    <a:pt x="705758" y="30009"/>
                    <a:pt x="802519" y="306386"/>
                    <a:pt x="903514" y="305781"/>
                  </a:cubicBezTo>
                  <a:cubicBezTo>
                    <a:pt x="1004509" y="305176"/>
                    <a:pt x="1112157" y="26381"/>
                    <a:pt x="1211943" y="26381"/>
                  </a:cubicBezTo>
                  <a:cubicBezTo>
                    <a:pt x="1311729" y="26381"/>
                    <a:pt x="1403653" y="305176"/>
                    <a:pt x="1502229" y="305781"/>
                  </a:cubicBezTo>
                  <a:cubicBezTo>
                    <a:pt x="1600805" y="306386"/>
                    <a:pt x="1701800" y="30614"/>
                    <a:pt x="1803400" y="30009"/>
                  </a:cubicBezTo>
                  <a:cubicBezTo>
                    <a:pt x="1905000" y="29404"/>
                    <a:pt x="2011439" y="302152"/>
                    <a:pt x="2111829" y="302152"/>
                  </a:cubicBezTo>
                  <a:cubicBezTo>
                    <a:pt x="2212219" y="302152"/>
                    <a:pt x="2354338" y="77180"/>
                    <a:pt x="2405743" y="30009"/>
                  </a:cubicBezTo>
                  <a:cubicBezTo>
                    <a:pt x="2457148" y="-17162"/>
                    <a:pt x="2438702" y="981"/>
                    <a:pt x="2420257" y="19124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EE3EE39B-ED24-1818-E40E-A9A6E9F58696}"/>
              </a:ext>
            </a:extLst>
          </p:cNvPr>
          <p:cNvGrpSpPr/>
          <p:nvPr/>
        </p:nvGrpSpPr>
        <p:grpSpPr>
          <a:xfrm rot="13798657">
            <a:off x="1931459" y="5182414"/>
            <a:ext cx="805753" cy="151255"/>
            <a:chOff x="2960475" y="1285608"/>
            <a:chExt cx="1950709" cy="281266"/>
          </a:xfrm>
        </p:grpSpPr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4A1AC1C2-1949-C443-F601-BCA67262BE80}"/>
                </a:ext>
              </a:extLst>
            </p:cNvPr>
            <p:cNvSpPr/>
            <p:nvPr/>
          </p:nvSpPr>
          <p:spPr>
            <a:xfrm>
              <a:off x="2960475" y="1318665"/>
              <a:ext cx="644732" cy="248209"/>
            </a:xfrm>
            <a:custGeom>
              <a:avLst/>
              <a:gdLst>
                <a:gd name="connsiteX0" fmla="*/ 0 w 2439214"/>
                <a:gd name="connsiteY0" fmla="*/ 26381 h 305781"/>
                <a:gd name="connsiteX1" fmla="*/ 304800 w 2439214"/>
                <a:gd name="connsiteY1" fmla="*/ 305781 h 305781"/>
                <a:gd name="connsiteX2" fmla="*/ 605972 w 2439214"/>
                <a:gd name="connsiteY2" fmla="*/ 30009 h 305781"/>
                <a:gd name="connsiteX3" fmla="*/ 903514 w 2439214"/>
                <a:gd name="connsiteY3" fmla="*/ 305781 h 305781"/>
                <a:gd name="connsiteX4" fmla="*/ 1211943 w 2439214"/>
                <a:gd name="connsiteY4" fmla="*/ 26381 h 305781"/>
                <a:gd name="connsiteX5" fmla="*/ 1502229 w 2439214"/>
                <a:gd name="connsiteY5" fmla="*/ 305781 h 305781"/>
                <a:gd name="connsiteX6" fmla="*/ 1803400 w 2439214"/>
                <a:gd name="connsiteY6" fmla="*/ 30009 h 305781"/>
                <a:gd name="connsiteX7" fmla="*/ 2111829 w 2439214"/>
                <a:gd name="connsiteY7" fmla="*/ 302152 h 305781"/>
                <a:gd name="connsiteX8" fmla="*/ 2405743 w 2439214"/>
                <a:gd name="connsiteY8" fmla="*/ 30009 h 305781"/>
                <a:gd name="connsiteX9" fmla="*/ 2420257 w 2439214"/>
                <a:gd name="connsiteY9" fmla="*/ 19124 h 305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39214" h="305781">
                  <a:moveTo>
                    <a:pt x="0" y="26381"/>
                  </a:moveTo>
                  <a:cubicBezTo>
                    <a:pt x="101902" y="165778"/>
                    <a:pt x="203805" y="305176"/>
                    <a:pt x="304800" y="305781"/>
                  </a:cubicBezTo>
                  <a:cubicBezTo>
                    <a:pt x="405795" y="306386"/>
                    <a:pt x="506186" y="30009"/>
                    <a:pt x="605972" y="30009"/>
                  </a:cubicBezTo>
                  <a:cubicBezTo>
                    <a:pt x="705758" y="30009"/>
                    <a:pt x="802519" y="306386"/>
                    <a:pt x="903514" y="305781"/>
                  </a:cubicBezTo>
                  <a:cubicBezTo>
                    <a:pt x="1004509" y="305176"/>
                    <a:pt x="1112157" y="26381"/>
                    <a:pt x="1211943" y="26381"/>
                  </a:cubicBezTo>
                  <a:cubicBezTo>
                    <a:pt x="1311729" y="26381"/>
                    <a:pt x="1403653" y="305176"/>
                    <a:pt x="1502229" y="305781"/>
                  </a:cubicBezTo>
                  <a:cubicBezTo>
                    <a:pt x="1600805" y="306386"/>
                    <a:pt x="1701800" y="30614"/>
                    <a:pt x="1803400" y="30009"/>
                  </a:cubicBezTo>
                  <a:cubicBezTo>
                    <a:pt x="1905000" y="29404"/>
                    <a:pt x="2011439" y="302152"/>
                    <a:pt x="2111829" y="302152"/>
                  </a:cubicBezTo>
                  <a:cubicBezTo>
                    <a:pt x="2212219" y="302152"/>
                    <a:pt x="2354338" y="77180"/>
                    <a:pt x="2405743" y="30009"/>
                  </a:cubicBezTo>
                  <a:cubicBezTo>
                    <a:pt x="2457148" y="-17162"/>
                    <a:pt x="2438702" y="981"/>
                    <a:pt x="2420257" y="19124"/>
                  </a:cubicBezTo>
                </a:path>
              </a:pathLst>
            </a:cu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66153DA4-8CD4-CBBA-BEB4-05E4B80B848D}"/>
                </a:ext>
              </a:extLst>
            </p:cNvPr>
            <p:cNvSpPr/>
            <p:nvPr/>
          </p:nvSpPr>
          <p:spPr>
            <a:xfrm>
              <a:off x="3613632" y="1302558"/>
              <a:ext cx="644732" cy="248209"/>
            </a:xfrm>
            <a:custGeom>
              <a:avLst/>
              <a:gdLst>
                <a:gd name="connsiteX0" fmla="*/ 0 w 2439214"/>
                <a:gd name="connsiteY0" fmla="*/ 26381 h 305781"/>
                <a:gd name="connsiteX1" fmla="*/ 304800 w 2439214"/>
                <a:gd name="connsiteY1" fmla="*/ 305781 h 305781"/>
                <a:gd name="connsiteX2" fmla="*/ 605972 w 2439214"/>
                <a:gd name="connsiteY2" fmla="*/ 30009 h 305781"/>
                <a:gd name="connsiteX3" fmla="*/ 903514 w 2439214"/>
                <a:gd name="connsiteY3" fmla="*/ 305781 h 305781"/>
                <a:gd name="connsiteX4" fmla="*/ 1211943 w 2439214"/>
                <a:gd name="connsiteY4" fmla="*/ 26381 h 305781"/>
                <a:gd name="connsiteX5" fmla="*/ 1502229 w 2439214"/>
                <a:gd name="connsiteY5" fmla="*/ 305781 h 305781"/>
                <a:gd name="connsiteX6" fmla="*/ 1803400 w 2439214"/>
                <a:gd name="connsiteY6" fmla="*/ 30009 h 305781"/>
                <a:gd name="connsiteX7" fmla="*/ 2111829 w 2439214"/>
                <a:gd name="connsiteY7" fmla="*/ 302152 h 305781"/>
                <a:gd name="connsiteX8" fmla="*/ 2405743 w 2439214"/>
                <a:gd name="connsiteY8" fmla="*/ 30009 h 305781"/>
                <a:gd name="connsiteX9" fmla="*/ 2420257 w 2439214"/>
                <a:gd name="connsiteY9" fmla="*/ 19124 h 305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39214" h="305781">
                  <a:moveTo>
                    <a:pt x="0" y="26381"/>
                  </a:moveTo>
                  <a:cubicBezTo>
                    <a:pt x="101902" y="165778"/>
                    <a:pt x="203805" y="305176"/>
                    <a:pt x="304800" y="305781"/>
                  </a:cubicBezTo>
                  <a:cubicBezTo>
                    <a:pt x="405795" y="306386"/>
                    <a:pt x="506186" y="30009"/>
                    <a:pt x="605972" y="30009"/>
                  </a:cubicBezTo>
                  <a:cubicBezTo>
                    <a:pt x="705758" y="30009"/>
                    <a:pt x="802519" y="306386"/>
                    <a:pt x="903514" y="305781"/>
                  </a:cubicBezTo>
                  <a:cubicBezTo>
                    <a:pt x="1004509" y="305176"/>
                    <a:pt x="1112157" y="26381"/>
                    <a:pt x="1211943" y="26381"/>
                  </a:cubicBezTo>
                  <a:cubicBezTo>
                    <a:pt x="1311729" y="26381"/>
                    <a:pt x="1403653" y="305176"/>
                    <a:pt x="1502229" y="305781"/>
                  </a:cubicBezTo>
                  <a:cubicBezTo>
                    <a:pt x="1600805" y="306386"/>
                    <a:pt x="1701800" y="30614"/>
                    <a:pt x="1803400" y="30009"/>
                  </a:cubicBezTo>
                  <a:cubicBezTo>
                    <a:pt x="1905000" y="29404"/>
                    <a:pt x="2011439" y="302152"/>
                    <a:pt x="2111829" y="302152"/>
                  </a:cubicBezTo>
                  <a:cubicBezTo>
                    <a:pt x="2212219" y="302152"/>
                    <a:pt x="2354338" y="77180"/>
                    <a:pt x="2405743" y="30009"/>
                  </a:cubicBezTo>
                  <a:cubicBezTo>
                    <a:pt x="2457148" y="-17162"/>
                    <a:pt x="2438702" y="981"/>
                    <a:pt x="2420257" y="19124"/>
                  </a:cubicBezTo>
                </a:path>
              </a:pathLst>
            </a:cu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D79C81FD-9A3A-11A5-616F-CE6A014567FB}"/>
                </a:ext>
              </a:extLst>
            </p:cNvPr>
            <p:cNvSpPr/>
            <p:nvPr/>
          </p:nvSpPr>
          <p:spPr>
            <a:xfrm>
              <a:off x="4266452" y="1285608"/>
              <a:ext cx="644732" cy="248209"/>
            </a:xfrm>
            <a:custGeom>
              <a:avLst/>
              <a:gdLst>
                <a:gd name="connsiteX0" fmla="*/ 0 w 2439214"/>
                <a:gd name="connsiteY0" fmla="*/ 26381 h 305781"/>
                <a:gd name="connsiteX1" fmla="*/ 304800 w 2439214"/>
                <a:gd name="connsiteY1" fmla="*/ 305781 h 305781"/>
                <a:gd name="connsiteX2" fmla="*/ 605972 w 2439214"/>
                <a:gd name="connsiteY2" fmla="*/ 30009 h 305781"/>
                <a:gd name="connsiteX3" fmla="*/ 903514 w 2439214"/>
                <a:gd name="connsiteY3" fmla="*/ 305781 h 305781"/>
                <a:gd name="connsiteX4" fmla="*/ 1211943 w 2439214"/>
                <a:gd name="connsiteY4" fmla="*/ 26381 h 305781"/>
                <a:gd name="connsiteX5" fmla="*/ 1502229 w 2439214"/>
                <a:gd name="connsiteY5" fmla="*/ 305781 h 305781"/>
                <a:gd name="connsiteX6" fmla="*/ 1803400 w 2439214"/>
                <a:gd name="connsiteY6" fmla="*/ 30009 h 305781"/>
                <a:gd name="connsiteX7" fmla="*/ 2111829 w 2439214"/>
                <a:gd name="connsiteY7" fmla="*/ 302152 h 305781"/>
                <a:gd name="connsiteX8" fmla="*/ 2405743 w 2439214"/>
                <a:gd name="connsiteY8" fmla="*/ 30009 h 305781"/>
                <a:gd name="connsiteX9" fmla="*/ 2420257 w 2439214"/>
                <a:gd name="connsiteY9" fmla="*/ 19124 h 305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39214" h="305781">
                  <a:moveTo>
                    <a:pt x="0" y="26381"/>
                  </a:moveTo>
                  <a:cubicBezTo>
                    <a:pt x="101902" y="165778"/>
                    <a:pt x="203805" y="305176"/>
                    <a:pt x="304800" y="305781"/>
                  </a:cubicBezTo>
                  <a:cubicBezTo>
                    <a:pt x="405795" y="306386"/>
                    <a:pt x="506186" y="30009"/>
                    <a:pt x="605972" y="30009"/>
                  </a:cubicBezTo>
                  <a:cubicBezTo>
                    <a:pt x="705758" y="30009"/>
                    <a:pt x="802519" y="306386"/>
                    <a:pt x="903514" y="305781"/>
                  </a:cubicBezTo>
                  <a:cubicBezTo>
                    <a:pt x="1004509" y="305176"/>
                    <a:pt x="1112157" y="26381"/>
                    <a:pt x="1211943" y="26381"/>
                  </a:cubicBezTo>
                  <a:cubicBezTo>
                    <a:pt x="1311729" y="26381"/>
                    <a:pt x="1403653" y="305176"/>
                    <a:pt x="1502229" y="305781"/>
                  </a:cubicBezTo>
                  <a:cubicBezTo>
                    <a:pt x="1600805" y="306386"/>
                    <a:pt x="1701800" y="30614"/>
                    <a:pt x="1803400" y="30009"/>
                  </a:cubicBezTo>
                  <a:cubicBezTo>
                    <a:pt x="1905000" y="29404"/>
                    <a:pt x="2011439" y="302152"/>
                    <a:pt x="2111829" y="302152"/>
                  </a:cubicBezTo>
                  <a:cubicBezTo>
                    <a:pt x="2212219" y="302152"/>
                    <a:pt x="2354338" y="77180"/>
                    <a:pt x="2405743" y="30009"/>
                  </a:cubicBezTo>
                  <a:cubicBezTo>
                    <a:pt x="2457148" y="-17162"/>
                    <a:pt x="2438702" y="981"/>
                    <a:pt x="2420257" y="19124"/>
                  </a:cubicBezTo>
                </a:path>
              </a:pathLst>
            </a:cu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C73C5E2C-4D7E-C901-F486-80E1EC2E220D}"/>
                  </a:ext>
                </a:extLst>
              </p:cNvPr>
              <p:cNvSpPr txBox="1"/>
              <p:nvPr/>
            </p:nvSpPr>
            <p:spPr>
              <a:xfrm>
                <a:off x="2307934" y="4442469"/>
                <a:ext cx="4409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C73C5E2C-4D7E-C901-F486-80E1EC2E22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7934" y="4442469"/>
                <a:ext cx="440936" cy="369332"/>
              </a:xfrm>
              <a:prstGeom prst="rect">
                <a:avLst/>
              </a:prstGeom>
              <a:blipFill>
                <a:blip r:embed="rId4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C20E5660-D5F8-7D32-8568-A4E2DCF93886}"/>
                  </a:ext>
                </a:extLst>
              </p:cNvPr>
              <p:cNvSpPr txBox="1"/>
              <p:nvPr/>
            </p:nvSpPr>
            <p:spPr>
              <a:xfrm>
                <a:off x="2343087" y="4921538"/>
                <a:ext cx="44093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2DB05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1" smtClean="0">
                              <a:solidFill>
                                <a:srgbClr val="2DB059"/>
                              </a:solidFill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2DB059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en-US" b="0" dirty="0">
                  <a:solidFill>
                    <a:srgbClr val="2DB059"/>
                  </a:solidFill>
                </a:endParaRPr>
              </a:p>
              <a:p>
                <a:endParaRPr lang="en-US" dirty="0">
                  <a:solidFill>
                    <a:srgbClr val="2DB059"/>
                  </a:solidFill>
                </a:endParaRPr>
              </a:p>
            </p:txBody>
          </p:sp>
        </mc:Choice>
        <mc:Fallback xmlns=""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C20E5660-D5F8-7D32-8568-A4E2DCF938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3087" y="4921538"/>
                <a:ext cx="440936" cy="64633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2214621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6E8D2F-B261-8627-ADFF-3AB9EB9BB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Improvements for Phase IIb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0CEEB2-6795-D1CE-415D-20B2E24F30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388612"/>
            <a:ext cx="4992414" cy="4568599"/>
          </a:xfrm>
        </p:spPr>
        <p:txBody>
          <a:bodyPr/>
          <a:lstStyle/>
          <a:p>
            <a:pPr marL="0" indent="0" algn="ctr">
              <a:buNone/>
            </a:pPr>
            <a:r>
              <a:rPr lang="en-US" b="1" u="sng" dirty="0"/>
              <a:t>Higher Frequency JPAs</a:t>
            </a:r>
          </a:p>
          <a:p>
            <a:pPr marL="0" indent="0">
              <a:buNone/>
            </a:pPr>
            <a:r>
              <a:rPr lang="en-US" dirty="0"/>
              <a:t>New pair of JPAs to extend frequency above 4.2GHz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E89456-B603-A7B0-5C9F-29A57E739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F7E1BA-2C99-F238-DFFC-0A6944F9C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DA082F-3B95-349F-A181-E589FA915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074BF5A-77D6-A2B3-8F4C-3CEB9A87ECA2}"/>
              </a:ext>
            </a:extLst>
          </p:cNvPr>
          <p:cNvSpPr txBox="1">
            <a:spLocks/>
          </p:cNvSpPr>
          <p:nvPr/>
        </p:nvSpPr>
        <p:spPr>
          <a:xfrm>
            <a:off x="6850118" y="1388611"/>
            <a:ext cx="4808482" cy="4568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b="1" u="sng" dirty="0"/>
              <a:t>Reduced DAQ Deadtime</a:t>
            </a:r>
          </a:p>
          <a:p>
            <a:pPr marL="0" indent="0">
              <a:buNone/>
            </a:pPr>
            <a:r>
              <a:rPr lang="en-US" dirty="0"/>
              <a:t>Improved DAQ routine to reduce deadtime from in-situ processing (1.6x speed up)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US" b="1" u="sng" dirty="0"/>
          </a:p>
        </p:txBody>
      </p:sp>
      <p:graphicFrame>
        <p:nvGraphicFramePr>
          <p:cNvPr id="10" name="Table 7">
            <a:extLst>
              <a:ext uri="{FF2B5EF4-FFF2-40B4-BE49-F238E27FC236}">
                <a16:creationId xmlns:a16="http://schemas.microsoft.com/office/drawing/2014/main" id="{67697594-4F45-3F8D-777D-BF6B35B1DD6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1641965"/>
              </p:ext>
            </p:extLst>
          </p:nvPr>
        </p:nvGraphicFramePr>
        <p:xfrm>
          <a:off x="6755925" y="3786823"/>
          <a:ext cx="4996867" cy="19896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8180">
                  <a:extLst>
                    <a:ext uri="{9D8B030D-6E8A-4147-A177-3AD203B41FA5}">
                      <a16:colId xmlns:a16="http://schemas.microsoft.com/office/drawing/2014/main" val="3906841088"/>
                    </a:ext>
                  </a:extLst>
                </a:gridCol>
                <a:gridCol w="2192672">
                  <a:extLst>
                    <a:ext uri="{9D8B030D-6E8A-4147-A177-3AD203B41FA5}">
                      <a16:colId xmlns:a16="http://schemas.microsoft.com/office/drawing/2014/main" val="2023824373"/>
                    </a:ext>
                  </a:extLst>
                </a:gridCol>
                <a:gridCol w="1606015">
                  <a:extLst>
                    <a:ext uri="{9D8B030D-6E8A-4147-A177-3AD203B41FA5}">
                      <a16:colId xmlns:a16="http://schemas.microsoft.com/office/drawing/2014/main" val="1640625905"/>
                    </a:ext>
                  </a:extLst>
                </a:gridCol>
              </a:tblGrid>
              <a:tr h="404719"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mpd="sng">
                      <a:noFill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Fractional Time [%]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7076390"/>
                  </a:ext>
                </a:extLst>
              </a:tr>
              <a:tr h="362623"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Phase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IIa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381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Phase IIb</a:t>
                      </a:r>
                    </a:p>
                  </a:txBody>
                  <a:tcPr>
                    <a:lnT w="381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196594370"/>
                  </a:ext>
                </a:extLst>
              </a:tr>
              <a:tr h="362623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DAQ </a:t>
                      </a:r>
                    </a:p>
                  </a:txBody>
                  <a:tcPr>
                    <a:solidFill>
                      <a:srgbClr val="00B0F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</a:p>
                  </a:txBody>
                  <a:tcPr>
                    <a:solidFill>
                      <a:srgbClr val="00B0F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>
                    <a:solidFill>
                      <a:srgbClr val="00B0F0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6752150"/>
                  </a:ext>
                </a:extLst>
              </a:tr>
              <a:tr h="36262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Tuning</a:t>
                      </a:r>
                    </a:p>
                  </a:txBody>
                  <a:tcPr>
                    <a:solidFill>
                      <a:srgbClr val="00B0F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>
                    <a:solidFill>
                      <a:srgbClr val="00B0F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>
                    <a:solidFill>
                      <a:srgbClr val="00B0F0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5826416"/>
                  </a:ext>
                </a:extLst>
              </a:tr>
              <a:tr h="362623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Livetime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B0F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</a:t>
                      </a:r>
                    </a:p>
                  </a:txBody>
                  <a:tcPr>
                    <a:solidFill>
                      <a:srgbClr val="00B0F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</a:t>
                      </a:r>
                    </a:p>
                  </a:txBody>
                  <a:tcPr>
                    <a:solidFill>
                      <a:srgbClr val="00B0F0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4048986"/>
                  </a:ext>
                </a:extLst>
              </a:tr>
            </a:tbl>
          </a:graphicData>
        </a:graphic>
      </p:graphicFrame>
      <p:grpSp>
        <p:nvGrpSpPr>
          <p:cNvPr id="13" name="Group 12">
            <a:extLst>
              <a:ext uri="{FF2B5EF4-FFF2-40B4-BE49-F238E27FC236}">
                <a16:creationId xmlns:a16="http://schemas.microsoft.com/office/drawing/2014/main" id="{50E5426F-2F8A-2927-C80E-2C412A2C8E5C}"/>
              </a:ext>
            </a:extLst>
          </p:cNvPr>
          <p:cNvGrpSpPr/>
          <p:nvPr/>
        </p:nvGrpSpPr>
        <p:grpSpPr>
          <a:xfrm>
            <a:off x="299545" y="2870029"/>
            <a:ext cx="6130438" cy="3486322"/>
            <a:chOff x="299545" y="3124215"/>
            <a:chExt cx="5683469" cy="3232135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950327B-5E95-B223-6876-EF96579129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9545" y="3530000"/>
              <a:ext cx="5683469" cy="282635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06384D9-8406-4B8A-AABA-55E77418C590}"/>
                </a:ext>
              </a:extLst>
            </p:cNvPr>
            <p:cNvSpPr txBox="1"/>
            <p:nvPr/>
          </p:nvSpPr>
          <p:spPr>
            <a:xfrm>
              <a:off x="930879" y="3124215"/>
              <a:ext cx="1863358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u="sng" dirty="0">
                  <a:latin typeface="Arial" panose="020B0604020202020204" pitchFamily="34" charset="0"/>
                  <a:cs typeface="Arial" panose="020B0604020202020204" pitchFamily="34" charset="0"/>
                </a:rPr>
                <a:t>SQZ JPA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BBAF147-1A2D-B501-7923-0240A3878D56}"/>
                </a:ext>
              </a:extLst>
            </p:cNvPr>
            <p:cNvSpPr txBox="1"/>
            <p:nvPr/>
          </p:nvSpPr>
          <p:spPr>
            <a:xfrm>
              <a:off x="3321982" y="3124215"/>
              <a:ext cx="1863358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u="sng" dirty="0">
                  <a:latin typeface="Arial" panose="020B0604020202020204" pitchFamily="34" charset="0"/>
                  <a:cs typeface="Arial" panose="020B0604020202020204" pitchFamily="34" charset="0"/>
                </a:rPr>
                <a:t>AMP JPA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0278528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EB49C36-B5EF-54E8-4FF5-18082C740E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45" y="1162994"/>
            <a:ext cx="7343311" cy="357342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825DE9F-7526-ADA2-6248-CB861CB868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0004" y="3079695"/>
            <a:ext cx="4910430" cy="345921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731AECB-E34F-FA88-B41E-7FE9D29C9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Detector Calibration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E5F481-CD17-6869-D9DE-3E9EABDD14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244C1F-731A-5981-901C-BFEDF2535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033D43-30D6-1FF7-DFF0-F691BAE9B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51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E52A802-B21A-4DF4-3AAA-DF38A07D46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2848" y="4550652"/>
            <a:ext cx="4524375" cy="161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48927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E9663D-39BB-48E7-8671-CE3FB9D1B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 Diagram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73432C-8F37-4B6E-803F-FD1EE46C4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511B8E-24D0-4AAB-853E-11AC2EF93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667FB9-6FAB-40AF-81D5-54780704D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52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1FB4B63-DAE3-44C2-961F-CB811A3927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4295" y="1956402"/>
            <a:ext cx="9791700" cy="368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22908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1503C48E-68D1-474A-9DF2-122FB9BA8F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252"/>
          <a:stretch/>
        </p:blipFill>
        <p:spPr>
          <a:xfrm>
            <a:off x="1186064" y="2467553"/>
            <a:ext cx="4639306" cy="400569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41A5EFE-EC37-47FA-B5C0-BC24D77ECC7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052" b="1538"/>
          <a:stretch/>
        </p:blipFill>
        <p:spPr>
          <a:xfrm>
            <a:off x="6096000" y="2585185"/>
            <a:ext cx="4639307" cy="345728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97CFC6A-135D-48A7-AFAB-83A14F1F11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Demonstration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D4023B-114B-4B57-84D5-51425B05C3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0808" y="1388612"/>
            <a:ext cx="6485468" cy="998988"/>
          </a:xfrm>
        </p:spPr>
        <p:txBody>
          <a:bodyPr/>
          <a:lstStyle/>
          <a:p>
            <a:r>
              <a:rPr lang="en-US" dirty="0"/>
              <a:t>Demonstration by Colorado Group</a:t>
            </a:r>
          </a:p>
          <a:p>
            <a:r>
              <a:rPr lang="en-US" dirty="0"/>
              <a:t>SSR speed up for “Fake” Axion signal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151F79-D5FD-42BF-BAB1-FA9FA72B0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7C4A97-D9AE-4C86-9191-08E516353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B26DAB-7EC1-4C00-9859-2EC46A200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51F020-972F-41AA-9BC4-B4B73E8EE523}"/>
              </a:ext>
            </a:extLst>
          </p:cNvPr>
          <p:cNvSpPr txBox="1"/>
          <p:nvPr/>
        </p:nvSpPr>
        <p:spPr>
          <a:xfrm>
            <a:off x="7369403" y="610646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0" i="0" u="none" strike="noStrike" baseline="0" dirty="0">
                <a:solidFill>
                  <a:srgbClr val="000000"/>
                </a:solidFill>
                <a:latin typeface="CMR9"/>
              </a:rPr>
              <a:t>M.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MR9"/>
              </a:rPr>
              <a:t>Malnou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MR9"/>
              </a:rPr>
              <a:t> et al., </a:t>
            </a:r>
            <a:r>
              <a:rPr lang="en-US" sz="1800" b="0" i="0" u="none" strike="noStrike" baseline="0" dirty="0">
                <a:latin typeface="CMR9"/>
              </a:rPr>
              <a:t>Phys. Rev. </a:t>
            </a:r>
            <a:r>
              <a:rPr lang="en-US" sz="800" b="0" i="0" u="none" strike="noStrike" baseline="0" dirty="0">
                <a:latin typeface="CMSS8"/>
              </a:rPr>
              <a:t> </a:t>
            </a:r>
            <a:r>
              <a:rPr lang="en-US" sz="1800" b="0" i="0" u="none" strike="noStrike" baseline="0" dirty="0">
                <a:latin typeface="CMR9"/>
              </a:rPr>
              <a:t>X </a:t>
            </a:r>
            <a:r>
              <a:rPr lang="en-US" sz="1800" b="0" i="0" u="none" strike="noStrike" baseline="0" dirty="0">
                <a:latin typeface="CMBX9"/>
              </a:rPr>
              <a:t>9</a:t>
            </a:r>
            <a:r>
              <a:rPr lang="en-US" sz="1800" b="0" i="0" u="none" strike="noStrike" baseline="0" dirty="0">
                <a:latin typeface="CMR9"/>
              </a:rPr>
              <a:t>, 021023 (2019)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11EE8BF-13C2-4D45-8405-08FCE970351A}"/>
                  </a:ext>
                </a:extLst>
              </p:cNvPr>
              <p:cNvSpPr txBox="1"/>
              <p:nvPr/>
            </p:nvSpPr>
            <p:spPr>
              <a:xfrm>
                <a:off x="7620893" y="1142356"/>
                <a:ext cx="3868222" cy="1410835"/>
              </a:xfrm>
              <a:prstGeom prst="rect">
                <a:avLst/>
              </a:prstGeom>
              <a:noFill/>
              <a:ln w="50800" cap="rnd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3000" dirty="0"/>
                  <a:t>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30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30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3000" b="0" i="1" smtClean="0">
                                <a:latin typeface="Cambria Math" panose="02040503050406030204" pitchFamily="18" charset="0"/>
                              </a:rPr>
                              <m:t>𝑜𝑛</m:t>
                            </m:r>
                          </m:sub>
                          <m:sup>
                            <m:r>
                              <a:rPr lang="en-US" sz="3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sz="30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30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3000" b="0" i="1" smtClean="0">
                                <a:latin typeface="Cambria Math" panose="02040503050406030204" pitchFamily="18" charset="0"/>
                              </a:rPr>
                              <m:t>𝑜𝑓𝑓</m:t>
                            </m:r>
                          </m:sub>
                          <m:sup>
                            <m:r>
                              <a:rPr lang="en-US" sz="3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sz="3000" b="0" i="1" smtClean="0">
                        <a:latin typeface="Cambria Math" panose="02040503050406030204" pitchFamily="18" charset="0"/>
                      </a:rPr>
                      <m:t>=4.5</m:t>
                    </m:r>
                    <m:r>
                      <a:rPr lang="en-US" sz="3000" b="0" i="1" smtClean="0">
                        <a:latin typeface="Cambria Math" panose="02040503050406030204" pitchFamily="18" charset="0"/>
                      </a:rPr>
                      <m:t>𝑑𝐵</m:t>
                    </m:r>
                  </m:oMath>
                </a14:m>
                <a:endParaRPr lang="en-US" sz="3000" dirty="0"/>
              </a:p>
              <a:p>
                <a:r>
                  <a:rPr lang="en-US" sz="3000" dirty="0"/>
                  <a:t>2.1x Speed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11EE8BF-13C2-4D45-8405-08FCE97035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893" y="1142356"/>
                <a:ext cx="3868222" cy="1410835"/>
              </a:xfrm>
              <a:prstGeom prst="rect">
                <a:avLst/>
              </a:prstGeom>
              <a:blipFill>
                <a:blip r:embed="rId4"/>
                <a:stretch>
                  <a:fillRect l="-2955" b="-10417"/>
                </a:stretch>
              </a:blipFill>
              <a:ln w="50800" cap="rnd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800326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EB2145-448B-C04E-B0FD-78E60E49D0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D297A6-61A6-D047-837A-678DBA15D7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Frequency Challenge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8D9242-8774-AB14-B219-B1ABA79FE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38A53D-C31C-1813-F4DC-5B26FCE2D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Michael Jewell, Yale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E68B02-3AD5-1C16-7D71-45FE1F4F2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573DACB-9451-52F4-CE1F-153166A984E3}"/>
                  </a:ext>
                </a:extLst>
              </p:cNvPr>
              <p:cNvSpPr txBox="1"/>
              <p:nvPr/>
            </p:nvSpPr>
            <p:spPr>
              <a:xfrm>
                <a:off x="6787196" y="2673344"/>
                <a:ext cx="2462373" cy="1962076"/>
              </a:xfrm>
              <a:prstGeom prst="rect">
                <a:avLst/>
              </a:prstGeom>
              <a:noFill/>
              <a:ln w="50800"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4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en-US" sz="4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US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sz="40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p>
                          <m:r>
                            <a:rPr lang="en-US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</m:oMath>
                  </m:oMathPara>
                </a14:m>
                <a:endParaRPr lang="en-US" sz="4000" b="0" i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4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40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4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𝑄</m:t>
                      </m:r>
                      <m:r>
                        <a:rPr lang="en-US" sz="4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US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0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p>
                          <m:r>
                            <a:rPr lang="en-US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−2/3</m:t>
                          </m:r>
                        </m:sup>
                      </m:sSup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573DACB-9451-52F4-CE1F-153166A984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7196" y="2673344"/>
                <a:ext cx="2462373" cy="196207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508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Group 24">
            <a:extLst>
              <a:ext uri="{FF2B5EF4-FFF2-40B4-BE49-F238E27FC236}">
                <a16:creationId xmlns:a16="http://schemas.microsoft.com/office/drawing/2014/main" id="{6DB08DD9-3911-B34A-85BB-44C470F130F9}"/>
              </a:ext>
            </a:extLst>
          </p:cNvPr>
          <p:cNvGrpSpPr/>
          <p:nvPr/>
        </p:nvGrpSpPr>
        <p:grpSpPr>
          <a:xfrm>
            <a:off x="9320082" y="1645067"/>
            <a:ext cx="2316709" cy="3291987"/>
            <a:chOff x="1466193" y="1566196"/>
            <a:chExt cx="2861441" cy="4066038"/>
          </a:xfrm>
        </p:grpSpPr>
        <p:sp>
          <p:nvSpPr>
            <p:cNvPr id="9" name="Can 8">
              <a:extLst>
                <a:ext uri="{FF2B5EF4-FFF2-40B4-BE49-F238E27FC236}">
                  <a16:creationId xmlns:a16="http://schemas.microsoft.com/office/drawing/2014/main" id="{C147D3FB-EC81-9096-5627-D582907BAA3E}"/>
                </a:ext>
              </a:extLst>
            </p:cNvPr>
            <p:cNvSpPr/>
            <p:nvPr/>
          </p:nvSpPr>
          <p:spPr>
            <a:xfrm>
              <a:off x="1482508" y="1736058"/>
              <a:ext cx="2844227" cy="3896176"/>
            </a:xfrm>
            <a:prstGeom prst="can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4E938B2-1141-DC43-C919-93698DBA10FD}"/>
                </a:ext>
              </a:extLst>
            </p:cNvPr>
            <p:cNvSpPr/>
            <p:nvPr/>
          </p:nvSpPr>
          <p:spPr>
            <a:xfrm>
              <a:off x="1466193" y="2427890"/>
              <a:ext cx="2861441" cy="2885089"/>
            </a:xfrm>
            <a:custGeom>
              <a:avLst/>
              <a:gdLst>
                <a:gd name="connsiteX0" fmla="*/ 0 w 2861441"/>
                <a:gd name="connsiteY0" fmla="*/ 2885089 h 2885089"/>
                <a:gd name="connsiteX1" fmla="*/ 1426779 w 2861441"/>
                <a:gd name="connsiteY1" fmla="*/ 0 h 2885089"/>
                <a:gd name="connsiteX2" fmla="*/ 2861441 w 2861441"/>
                <a:gd name="connsiteY2" fmla="*/ 2877207 h 2885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61441" h="2885089">
                  <a:moveTo>
                    <a:pt x="0" y="2885089"/>
                  </a:moveTo>
                  <a:cubicBezTo>
                    <a:pt x="474936" y="1443201"/>
                    <a:pt x="949872" y="1314"/>
                    <a:pt x="1426779" y="0"/>
                  </a:cubicBezTo>
                  <a:cubicBezTo>
                    <a:pt x="1903686" y="-1314"/>
                    <a:pt x="2382563" y="1437946"/>
                    <a:pt x="2861441" y="2877207"/>
                  </a:cubicBezTo>
                </a:path>
              </a:pathLst>
            </a:cu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2A9F6863-D29F-5F82-42EE-26C726366853}"/>
                </a:ext>
              </a:extLst>
            </p:cNvPr>
            <p:cNvCxnSpPr/>
            <p:nvPr/>
          </p:nvCxnSpPr>
          <p:spPr>
            <a:xfrm>
              <a:off x="2896913" y="2081196"/>
              <a:ext cx="1429822" cy="0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B846B304-D26F-834A-96A8-A37EAC429348}"/>
                    </a:ext>
                  </a:extLst>
                </p:cNvPr>
                <p:cNvSpPr txBox="1"/>
                <p:nvPr/>
              </p:nvSpPr>
              <p:spPr>
                <a:xfrm>
                  <a:off x="3155241" y="1566196"/>
                  <a:ext cx="622140" cy="4770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oMath>
                    </m:oMathPara>
                  </a14:m>
                  <a:endParaRPr lang="en-US" sz="2500" dirty="0"/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B846B304-D26F-834A-96A8-A37EAC42934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55241" y="1566196"/>
                  <a:ext cx="622140" cy="477054"/>
                </a:xfrm>
                <a:prstGeom prst="rect">
                  <a:avLst/>
                </a:prstGeom>
                <a:blipFill>
                  <a:blip r:embed="rId3"/>
                  <a:stretch>
                    <a:fillRect b="-952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092A572-7767-59BB-6465-7485E1576991}"/>
              </a:ext>
            </a:extLst>
          </p:cNvPr>
          <p:cNvGrpSpPr/>
          <p:nvPr/>
        </p:nvGrpSpPr>
        <p:grpSpPr>
          <a:xfrm>
            <a:off x="7171730" y="5016145"/>
            <a:ext cx="5856051" cy="1261114"/>
            <a:chOff x="5340484" y="4464193"/>
            <a:chExt cx="5856051" cy="126111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F67DB43D-387A-06D8-D5FC-DE116553F278}"/>
                    </a:ext>
                  </a:extLst>
                </p:cNvPr>
                <p:cNvSpPr txBox="1"/>
                <p:nvPr/>
              </p:nvSpPr>
              <p:spPr>
                <a:xfrm>
                  <a:off x="5340484" y="4464193"/>
                  <a:ext cx="5856051" cy="1261114"/>
                </a:xfrm>
                <a:prstGeom prst="rect">
                  <a:avLst/>
                </a:prstGeom>
                <a:noFill/>
                <a:ln w="50800"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sz="4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4000" b="0" i="1" smtClean="0">
                                <a:latin typeface="Cambria Math" panose="02040503050406030204" pitchFamily="18" charset="0"/>
                              </a:rPr>
                              <m:t>𝑑𝑣</m:t>
                            </m:r>
                          </m:num>
                          <m:den>
                            <m:r>
                              <a:rPr lang="en-US" sz="4000" b="0" i="1" smtClean="0">
                                <a:latin typeface="Cambria Math" panose="02040503050406030204" pitchFamily="18" charset="0"/>
                              </a:rPr>
                              <m:t>𝑑𝑡</m:t>
                            </m:r>
                          </m:den>
                        </m:f>
                        <m:r>
                          <a:rPr lang="en-US" sz="4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∝</m:t>
                        </m:r>
                        <m:r>
                          <a:rPr lang="en-US" sz="4000" i="1">
                            <a:latin typeface="Cambria Math" panose="02040503050406030204" pitchFamily="18" charset="0"/>
                          </a:rPr>
                          <m:t>𝑄</m:t>
                        </m:r>
                        <m:sSup>
                          <m:sSupPr>
                            <m:ctrlPr>
                              <a:rPr lang="en-US" sz="4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4000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en-US" sz="4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4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∝</m:t>
                        </m:r>
                        <m:sSup>
                          <m:sSupPr>
                            <m:ctrlPr>
                              <a:rPr lang="en-US" sz="4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4000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p>
                            <m:r>
                              <a:rPr lang="en-US" sz="4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4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14</m:t>
                            </m:r>
                            <m:r>
                              <a:rPr lang="en-US" sz="4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/3</m:t>
                            </m:r>
                          </m:sup>
                        </m:sSup>
                      </m:oMath>
                    </m:oMathPara>
                  </a14:m>
                  <a:endParaRPr lang="en-US" sz="4000" dirty="0"/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F67DB43D-387A-06D8-D5FC-DE116553F27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40484" y="4464193"/>
                  <a:ext cx="5856051" cy="1261114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 w="50800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FA91E6A-815F-25EA-1F06-732085C7B730}"/>
                </a:ext>
              </a:extLst>
            </p:cNvPr>
            <p:cNvSpPr/>
            <p:nvPr/>
          </p:nvSpPr>
          <p:spPr>
            <a:xfrm>
              <a:off x="8149618" y="4780556"/>
              <a:ext cx="1539132" cy="765050"/>
            </a:xfrm>
            <a:prstGeom prst="rect">
              <a:avLst/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5EAE32DA-8814-98C2-D57F-2595DE85FFEF}"/>
              </a:ext>
            </a:extLst>
          </p:cNvPr>
          <p:cNvGrpSpPr/>
          <p:nvPr/>
        </p:nvGrpSpPr>
        <p:grpSpPr>
          <a:xfrm>
            <a:off x="-24609" y="1786413"/>
            <a:ext cx="6349193" cy="4204676"/>
            <a:chOff x="4962313" y="1370236"/>
            <a:chExt cx="7162365" cy="4743189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D0CD76BD-7F2F-0055-373A-AFAD82956497}"/>
                </a:ext>
              </a:extLst>
            </p:cNvPr>
            <p:cNvGrpSpPr/>
            <p:nvPr/>
          </p:nvGrpSpPr>
          <p:grpSpPr>
            <a:xfrm>
              <a:off x="5790621" y="1370236"/>
              <a:ext cx="4797689" cy="4743189"/>
              <a:chOff x="5677806" y="1521333"/>
              <a:chExt cx="4797689" cy="4743189"/>
            </a:xfrm>
          </p:grpSpPr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228CE606-C88B-0572-71C8-86DB12012220}"/>
                  </a:ext>
                </a:extLst>
              </p:cNvPr>
              <p:cNvSpPr/>
              <p:nvPr/>
            </p:nvSpPr>
            <p:spPr>
              <a:xfrm>
                <a:off x="5839326" y="1917032"/>
                <a:ext cx="4636169" cy="4347490"/>
              </a:xfrm>
              <a:prstGeom prst="rect">
                <a:avLst/>
              </a:prstGeom>
              <a:solidFill>
                <a:srgbClr val="00B0F0">
                  <a:alpha val="50000"/>
                </a:srgbClr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8AE97721-4F6E-27D7-DA4A-D716790D9B2C}"/>
                  </a:ext>
                </a:extLst>
              </p:cNvPr>
              <p:cNvSpPr txBox="1"/>
              <p:nvPr/>
            </p:nvSpPr>
            <p:spPr>
              <a:xfrm>
                <a:off x="5677806" y="1521333"/>
                <a:ext cx="120833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200" dirty="0">
                    <a:solidFill>
                      <a:srgbClr val="00B0F0"/>
                    </a:solidFill>
                    <a:latin typeface="Arial" charset="0"/>
                    <a:ea typeface="Arial" charset="0"/>
                    <a:cs typeface="Arial" charset="0"/>
                  </a:rPr>
                  <a:t>Fridge</a:t>
                </a:r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5C856F66-83EC-B96E-08D8-D72C6359FF60}"/>
                </a:ext>
              </a:extLst>
            </p:cNvPr>
            <p:cNvGrpSpPr/>
            <p:nvPr/>
          </p:nvGrpSpPr>
          <p:grpSpPr>
            <a:xfrm>
              <a:off x="6982619" y="3353579"/>
              <a:ext cx="1790284" cy="2498336"/>
              <a:chOff x="6869804" y="3504676"/>
              <a:chExt cx="1790284" cy="2498336"/>
            </a:xfrm>
          </p:grpSpPr>
          <p:sp>
            <p:nvSpPr>
              <p:cNvPr id="41" name="Can 8">
                <a:extLst>
                  <a:ext uri="{FF2B5EF4-FFF2-40B4-BE49-F238E27FC236}">
                    <a16:creationId xmlns:a16="http://schemas.microsoft.com/office/drawing/2014/main" id="{C53AF26D-C915-7DAA-E204-CC805F853308}"/>
                  </a:ext>
                </a:extLst>
              </p:cNvPr>
              <p:cNvSpPr/>
              <p:nvPr/>
            </p:nvSpPr>
            <p:spPr>
              <a:xfrm>
                <a:off x="6869804" y="3550584"/>
                <a:ext cx="1790284" cy="2452428"/>
              </a:xfrm>
              <a:prstGeom prst="can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78E1C0A8-0EB2-E706-46F9-A44E1F05C125}"/>
                  </a:ext>
                </a:extLst>
              </p:cNvPr>
              <p:cNvSpPr txBox="1"/>
              <p:nvPr/>
            </p:nvSpPr>
            <p:spPr>
              <a:xfrm>
                <a:off x="7145615" y="3504676"/>
                <a:ext cx="120833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200" dirty="0">
                    <a:solidFill>
                      <a:schemeClr val="accent2">
                        <a:lumMod val="50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Cavity</a:t>
                </a:r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93795396-471F-E40E-B306-8E2FA9F947F0}"/>
                </a:ext>
              </a:extLst>
            </p:cNvPr>
            <p:cNvGrpSpPr/>
            <p:nvPr/>
          </p:nvGrpSpPr>
          <p:grpSpPr>
            <a:xfrm>
              <a:off x="8157698" y="1881672"/>
              <a:ext cx="3966980" cy="1581079"/>
              <a:chOff x="8045551" y="2182634"/>
              <a:chExt cx="3966980" cy="1581079"/>
            </a:xfrm>
          </p:grpSpPr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80821D5F-2F45-9A95-7A51-04DF1FBBA9B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315049" y="2943752"/>
                <a:ext cx="321966" cy="0"/>
              </a:xfrm>
              <a:prstGeom prst="line">
                <a:avLst/>
              </a:prstGeom>
              <a:ln w="539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8CBED082-2910-63A5-5EEC-0F2BD6C7D3DB}"/>
                  </a:ext>
                </a:extLst>
              </p:cNvPr>
              <p:cNvCxnSpPr/>
              <p:nvPr/>
            </p:nvCxnSpPr>
            <p:spPr>
              <a:xfrm flipH="1" flipV="1">
                <a:off x="8063328" y="2919649"/>
                <a:ext cx="6348" cy="844064"/>
              </a:xfrm>
              <a:prstGeom prst="line">
                <a:avLst/>
              </a:prstGeom>
              <a:ln w="539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091ED0AF-24B0-B105-E283-D326F9B6B225}"/>
                  </a:ext>
                </a:extLst>
              </p:cNvPr>
              <p:cNvCxnSpPr/>
              <p:nvPr/>
            </p:nvCxnSpPr>
            <p:spPr>
              <a:xfrm flipV="1">
                <a:off x="8045551" y="2919649"/>
                <a:ext cx="1187597" cy="1"/>
              </a:xfrm>
              <a:prstGeom prst="line">
                <a:avLst/>
              </a:prstGeom>
              <a:ln w="539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Triangle 27">
                <a:extLst>
                  <a:ext uri="{FF2B5EF4-FFF2-40B4-BE49-F238E27FC236}">
                    <a16:creationId xmlns:a16="http://schemas.microsoft.com/office/drawing/2014/main" id="{F7EE8204-CE4B-8D15-0140-C37491BC222E}"/>
                  </a:ext>
                </a:extLst>
              </p:cNvPr>
              <p:cNvSpPr/>
              <p:nvPr/>
            </p:nvSpPr>
            <p:spPr>
              <a:xfrm rot="5400000">
                <a:off x="9303299" y="2400954"/>
                <a:ext cx="914400" cy="1085597"/>
              </a:xfrm>
              <a:prstGeom prst="triangle">
                <a:avLst/>
              </a:prstGeom>
              <a:noFill/>
              <a:ln w="53975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60EF6EA7-B197-3B13-906E-B37A9901669D}"/>
                  </a:ext>
                </a:extLst>
              </p:cNvPr>
              <p:cNvSpPr txBox="1"/>
              <p:nvPr/>
            </p:nvSpPr>
            <p:spPr>
              <a:xfrm>
                <a:off x="9188281" y="2728308"/>
                <a:ext cx="120833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dirty="0">
                    <a:solidFill>
                      <a:schemeClr val="bg2">
                        <a:lumMod val="50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AMP</a:t>
                </a:r>
              </a:p>
            </p:txBody>
          </p:sp>
          <p:pic>
            <p:nvPicPr>
              <p:cNvPr id="49" name="Picture 48">
                <a:extLst>
                  <a:ext uri="{FF2B5EF4-FFF2-40B4-BE49-F238E27FC236}">
                    <a16:creationId xmlns:a16="http://schemas.microsoft.com/office/drawing/2014/main" id="{BE29D31C-BAE0-BA42-42C9-C753E75B504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637016" y="2182634"/>
                <a:ext cx="1375515" cy="889000"/>
              </a:xfrm>
              <a:prstGeom prst="rect">
                <a:avLst/>
              </a:prstGeom>
            </p:spPr>
          </p:pic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8285A36D-2BC0-9C88-2BEB-BE3E158FDDA1}"/>
                </a:ext>
              </a:extLst>
            </p:cNvPr>
            <p:cNvGrpSpPr/>
            <p:nvPr/>
          </p:nvGrpSpPr>
          <p:grpSpPr>
            <a:xfrm>
              <a:off x="7775104" y="3747945"/>
              <a:ext cx="1208338" cy="2082207"/>
              <a:chOff x="7662289" y="3899042"/>
              <a:chExt cx="1208338" cy="2082207"/>
            </a:xfrm>
          </p:grpSpPr>
          <p:sp>
            <p:nvSpPr>
              <p:cNvPr id="51" name="Can 8">
                <a:extLst>
                  <a:ext uri="{FF2B5EF4-FFF2-40B4-BE49-F238E27FC236}">
                    <a16:creationId xmlns:a16="http://schemas.microsoft.com/office/drawing/2014/main" id="{713377A8-594E-ABD0-DD41-57D2BB04B599}"/>
                  </a:ext>
                </a:extLst>
              </p:cNvPr>
              <p:cNvSpPr/>
              <p:nvPr/>
            </p:nvSpPr>
            <p:spPr>
              <a:xfrm>
                <a:off x="7979851" y="3899042"/>
                <a:ext cx="616837" cy="2082207"/>
              </a:xfrm>
              <a:prstGeom prst="can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F2C32176-660B-C102-29ED-8F9238C60824}"/>
                  </a:ext>
                </a:extLst>
              </p:cNvPr>
              <p:cNvSpPr txBox="1"/>
              <p:nvPr/>
            </p:nvSpPr>
            <p:spPr>
              <a:xfrm>
                <a:off x="7662289" y="4278644"/>
                <a:ext cx="120833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200" dirty="0">
                    <a:solidFill>
                      <a:schemeClr val="bg1">
                        <a:lumMod val="50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Rod</a:t>
                </a:r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17B30D98-5C15-2FCB-3F83-34EBC5C126F2}"/>
                </a:ext>
              </a:extLst>
            </p:cNvPr>
            <p:cNvGrpSpPr/>
            <p:nvPr/>
          </p:nvGrpSpPr>
          <p:grpSpPr>
            <a:xfrm>
              <a:off x="6011294" y="2367397"/>
              <a:ext cx="4129894" cy="3484518"/>
              <a:chOff x="5898479" y="2518494"/>
              <a:chExt cx="4129894" cy="3484518"/>
            </a:xfrm>
          </p:grpSpPr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AAF60106-8CBE-A3D8-8CE1-770783542EC0}"/>
                  </a:ext>
                </a:extLst>
              </p:cNvPr>
              <p:cNvSpPr txBox="1"/>
              <p:nvPr/>
            </p:nvSpPr>
            <p:spPr>
              <a:xfrm rot="16200000">
                <a:off x="8864757" y="4339637"/>
                <a:ext cx="1860546" cy="4666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dirty="0">
                    <a:solidFill>
                      <a:schemeClr val="tx2">
                        <a:lumMod val="50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Solenoid </a:t>
                </a:r>
              </a:p>
            </p:txBody>
          </p:sp>
          <p:grpSp>
            <p:nvGrpSpPr>
              <p:cNvPr id="55" name="Group 54">
                <a:extLst>
                  <a:ext uri="{FF2B5EF4-FFF2-40B4-BE49-F238E27FC236}">
                    <a16:creationId xmlns:a16="http://schemas.microsoft.com/office/drawing/2014/main" id="{395D51DF-BBE9-EBD4-8531-EF4EB30E668C}"/>
                  </a:ext>
                </a:extLst>
              </p:cNvPr>
              <p:cNvGrpSpPr/>
              <p:nvPr/>
            </p:nvGrpSpPr>
            <p:grpSpPr>
              <a:xfrm>
                <a:off x="5898479" y="2518494"/>
                <a:ext cx="3732935" cy="3484518"/>
                <a:chOff x="5898479" y="2518494"/>
                <a:chExt cx="3732935" cy="3484518"/>
              </a:xfrm>
            </p:grpSpPr>
            <p:pic>
              <p:nvPicPr>
                <p:cNvPr id="56" name="Picture 55">
                  <a:extLst>
                    <a:ext uri="{FF2B5EF4-FFF2-40B4-BE49-F238E27FC236}">
                      <a16:creationId xmlns:a16="http://schemas.microsoft.com/office/drawing/2014/main" id="{2310D7E5-E373-0CB1-59A9-637D9314B2A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8479" y="3550584"/>
                  <a:ext cx="760980" cy="2452428"/>
                </a:xfrm>
                <a:prstGeom prst="rect">
                  <a:avLst/>
                </a:prstGeom>
              </p:spPr>
            </p:pic>
            <p:pic>
              <p:nvPicPr>
                <p:cNvPr id="57" name="Picture 56">
                  <a:extLst>
                    <a:ext uri="{FF2B5EF4-FFF2-40B4-BE49-F238E27FC236}">
                      <a16:creationId xmlns:a16="http://schemas.microsoft.com/office/drawing/2014/main" id="{C13D6A27-60D0-E241-AFCE-AA1CBA17210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870434" y="3550584"/>
                  <a:ext cx="760980" cy="2452428"/>
                </a:xfrm>
                <a:prstGeom prst="rect">
                  <a:avLst/>
                </a:prstGeom>
              </p:spPr>
            </p:pic>
            <p:grpSp>
              <p:nvGrpSpPr>
                <p:cNvPr id="58" name="Group 57">
                  <a:extLst>
                    <a:ext uri="{FF2B5EF4-FFF2-40B4-BE49-F238E27FC236}">
                      <a16:creationId xmlns:a16="http://schemas.microsoft.com/office/drawing/2014/main" id="{EAE662C5-2BDF-F8F3-82C3-86E0B3FE670D}"/>
                    </a:ext>
                  </a:extLst>
                </p:cNvPr>
                <p:cNvGrpSpPr/>
                <p:nvPr/>
              </p:nvGrpSpPr>
              <p:grpSpPr>
                <a:xfrm>
                  <a:off x="6113756" y="2518494"/>
                  <a:ext cx="1233578" cy="3390557"/>
                  <a:chOff x="6113756" y="2518494"/>
                  <a:chExt cx="1233578" cy="3390557"/>
                </a:xfrm>
              </p:grpSpPr>
              <p:cxnSp>
                <p:nvCxnSpPr>
                  <p:cNvPr id="61" name="Straight Arrow Connector 60">
                    <a:extLst>
                      <a:ext uri="{FF2B5EF4-FFF2-40B4-BE49-F238E27FC236}">
                        <a16:creationId xmlns:a16="http://schemas.microsoft.com/office/drawing/2014/main" id="{1C0A255F-17A4-E8C4-DAA5-FC54F513A58B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7062016" y="3009332"/>
                    <a:ext cx="0" cy="2899719"/>
                  </a:xfrm>
                  <a:prstGeom prst="straightConnector1">
                    <a:avLst/>
                  </a:prstGeom>
                  <a:ln w="57150">
                    <a:solidFill>
                      <a:srgbClr val="0E0494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9" name="TextBox 58">
                    <a:extLst>
                      <a:ext uri="{FF2B5EF4-FFF2-40B4-BE49-F238E27FC236}">
                        <a16:creationId xmlns:a16="http://schemas.microsoft.com/office/drawing/2014/main" id="{AF7759FD-05CA-EB85-3275-BC9AEB0B11CC}"/>
                      </a:ext>
                    </a:extLst>
                  </p:cNvPr>
                  <p:cNvSpPr txBox="1"/>
                  <p:nvPr/>
                </p:nvSpPr>
                <p:spPr>
                  <a:xfrm>
                    <a:off x="6113756" y="2518494"/>
                    <a:ext cx="1233578" cy="43088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200" dirty="0">
                        <a:solidFill>
                          <a:srgbClr val="002060"/>
                        </a:solidFill>
                        <a:latin typeface="Arial" charset="0"/>
                        <a:ea typeface="Arial" charset="0"/>
                        <a:cs typeface="Arial" charset="0"/>
                      </a:rPr>
                      <a:t>B-Field</a:t>
                    </a:r>
                    <a:r>
                      <a:rPr lang="en-US" sz="2200" dirty="0">
                        <a:solidFill>
                          <a:srgbClr val="C00000"/>
                        </a:solidFill>
                        <a:latin typeface="Arial" charset="0"/>
                        <a:ea typeface="Arial" charset="0"/>
                        <a:cs typeface="Arial" charset="0"/>
                      </a:rPr>
                      <a:t> </a:t>
                    </a:r>
                  </a:p>
                </p:txBody>
              </p:sp>
            </p:grpSp>
          </p:grp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184DD8C5-3D07-D4D4-119F-D6869400197F}"/>
                </a:ext>
              </a:extLst>
            </p:cNvPr>
            <p:cNvGrpSpPr/>
            <p:nvPr/>
          </p:nvGrpSpPr>
          <p:grpSpPr>
            <a:xfrm>
              <a:off x="4962313" y="4370687"/>
              <a:ext cx="2396417" cy="553707"/>
              <a:chOff x="2505823" y="4647470"/>
              <a:chExt cx="2396417" cy="553707"/>
            </a:xfrm>
          </p:grpSpPr>
          <p:cxnSp>
            <p:nvCxnSpPr>
              <p:cNvPr id="63" name="Straight Arrow Connector 62">
                <a:extLst>
                  <a:ext uri="{FF2B5EF4-FFF2-40B4-BE49-F238E27FC236}">
                    <a16:creationId xmlns:a16="http://schemas.microsoft.com/office/drawing/2014/main" id="{285277D8-9AF7-733C-EA95-158F39B2CE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16105" y="5201177"/>
                <a:ext cx="1786135" cy="0"/>
              </a:xfrm>
              <a:prstGeom prst="straightConnector1">
                <a:avLst/>
              </a:prstGeom>
              <a:ln w="5715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2CDFC548-D5FC-29E3-9780-A49F28D99A14}"/>
                  </a:ext>
                </a:extLst>
              </p:cNvPr>
              <p:cNvSpPr txBox="1"/>
              <p:nvPr/>
            </p:nvSpPr>
            <p:spPr>
              <a:xfrm>
                <a:off x="2505823" y="4647470"/>
                <a:ext cx="1100429" cy="4860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dirty="0">
                    <a:solidFill>
                      <a:srgbClr val="C00000"/>
                    </a:solidFill>
                    <a:latin typeface="Arial" charset="0"/>
                    <a:ea typeface="Arial" charset="0"/>
                    <a:cs typeface="Arial" charset="0"/>
                  </a:rPr>
                  <a:t>Axion </a:t>
                </a:r>
              </a:p>
            </p:txBody>
          </p:sp>
        </p:grp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4ED057A6-6659-E561-AF90-8B66FDDE3E2D}"/>
              </a:ext>
            </a:extLst>
          </p:cNvPr>
          <p:cNvGrpSpPr/>
          <p:nvPr/>
        </p:nvGrpSpPr>
        <p:grpSpPr>
          <a:xfrm rot="17958281">
            <a:off x="1862709" y="4517764"/>
            <a:ext cx="805753" cy="151255"/>
            <a:chOff x="2960475" y="1285608"/>
            <a:chExt cx="1950709" cy="281266"/>
          </a:xfrm>
        </p:grpSpPr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874100B2-9E8E-9D47-2F08-EAC352243870}"/>
                </a:ext>
              </a:extLst>
            </p:cNvPr>
            <p:cNvSpPr/>
            <p:nvPr/>
          </p:nvSpPr>
          <p:spPr>
            <a:xfrm>
              <a:off x="2960475" y="1318665"/>
              <a:ext cx="644732" cy="248209"/>
            </a:xfrm>
            <a:custGeom>
              <a:avLst/>
              <a:gdLst>
                <a:gd name="connsiteX0" fmla="*/ 0 w 2439214"/>
                <a:gd name="connsiteY0" fmla="*/ 26381 h 305781"/>
                <a:gd name="connsiteX1" fmla="*/ 304800 w 2439214"/>
                <a:gd name="connsiteY1" fmla="*/ 305781 h 305781"/>
                <a:gd name="connsiteX2" fmla="*/ 605972 w 2439214"/>
                <a:gd name="connsiteY2" fmla="*/ 30009 h 305781"/>
                <a:gd name="connsiteX3" fmla="*/ 903514 w 2439214"/>
                <a:gd name="connsiteY3" fmla="*/ 305781 h 305781"/>
                <a:gd name="connsiteX4" fmla="*/ 1211943 w 2439214"/>
                <a:gd name="connsiteY4" fmla="*/ 26381 h 305781"/>
                <a:gd name="connsiteX5" fmla="*/ 1502229 w 2439214"/>
                <a:gd name="connsiteY5" fmla="*/ 305781 h 305781"/>
                <a:gd name="connsiteX6" fmla="*/ 1803400 w 2439214"/>
                <a:gd name="connsiteY6" fmla="*/ 30009 h 305781"/>
                <a:gd name="connsiteX7" fmla="*/ 2111829 w 2439214"/>
                <a:gd name="connsiteY7" fmla="*/ 302152 h 305781"/>
                <a:gd name="connsiteX8" fmla="*/ 2405743 w 2439214"/>
                <a:gd name="connsiteY8" fmla="*/ 30009 h 305781"/>
                <a:gd name="connsiteX9" fmla="*/ 2420257 w 2439214"/>
                <a:gd name="connsiteY9" fmla="*/ 19124 h 305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39214" h="305781">
                  <a:moveTo>
                    <a:pt x="0" y="26381"/>
                  </a:moveTo>
                  <a:cubicBezTo>
                    <a:pt x="101902" y="165778"/>
                    <a:pt x="203805" y="305176"/>
                    <a:pt x="304800" y="305781"/>
                  </a:cubicBezTo>
                  <a:cubicBezTo>
                    <a:pt x="405795" y="306386"/>
                    <a:pt x="506186" y="30009"/>
                    <a:pt x="605972" y="30009"/>
                  </a:cubicBezTo>
                  <a:cubicBezTo>
                    <a:pt x="705758" y="30009"/>
                    <a:pt x="802519" y="306386"/>
                    <a:pt x="903514" y="305781"/>
                  </a:cubicBezTo>
                  <a:cubicBezTo>
                    <a:pt x="1004509" y="305176"/>
                    <a:pt x="1112157" y="26381"/>
                    <a:pt x="1211943" y="26381"/>
                  </a:cubicBezTo>
                  <a:cubicBezTo>
                    <a:pt x="1311729" y="26381"/>
                    <a:pt x="1403653" y="305176"/>
                    <a:pt x="1502229" y="305781"/>
                  </a:cubicBezTo>
                  <a:cubicBezTo>
                    <a:pt x="1600805" y="306386"/>
                    <a:pt x="1701800" y="30614"/>
                    <a:pt x="1803400" y="30009"/>
                  </a:cubicBezTo>
                  <a:cubicBezTo>
                    <a:pt x="1905000" y="29404"/>
                    <a:pt x="2011439" y="302152"/>
                    <a:pt x="2111829" y="302152"/>
                  </a:cubicBezTo>
                  <a:cubicBezTo>
                    <a:pt x="2212219" y="302152"/>
                    <a:pt x="2354338" y="77180"/>
                    <a:pt x="2405743" y="30009"/>
                  </a:cubicBezTo>
                  <a:cubicBezTo>
                    <a:pt x="2457148" y="-17162"/>
                    <a:pt x="2438702" y="981"/>
                    <a:pt x="2420257" y="19124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E280A9CA-ECD6-479D-CD0A-3B5EA2F7C7E4}"/>
                </a:ext>
              </a:extLst>
            </p:cNvPr>
            <p:cNvSpPr/>
            <p:nvPr/>
          </p:nvSpPr>
          <p:spPr>
            <a:xfrm>
              <a:off x="3613632" y="1302558"/>
              <a:ext cx="644732" cy="248209"/>
            </a:xfrm>
            <a:custGeom>
              <a:avLst/>
              <a:gdLst>
                <a:gd name="connsiteX0" fmla="*/ 0 w 2439214"/>
                <a:gd name="connsiteY0" fmla="*/ 26381 h 305781"/>
                <a:gd name="connsiteX1" fmla="*/ 304800 w 2439214"/>
                <a:gd name="connsiteY1" fmla="*/ 305781 h 305781"/>
                <a:gd name="connsiteX2" fmla="*/ 605972 w 2439214"/>
                <a:gd name="connsiteY2" fmla="*/ 30009 h 305781"/>
                <a:gd name="connsiteX3" fmla="*/ 903514 w 2439214"/>
                <a:gd name="connsiteY3" fmla="*/ 305781 h 305781"/>
                <a:gd name="connsiteX4" fmla="*/ 1211943 w 2439214"/>
                <a:gd name="connsiteY4" fmla="*/ 26381 h 305781"/>
                <a:gd name="connsiteX5" fmla="*/ 1502229 w 2439214"/>
                <a:gd name="connsiteY5" fmla="*/ 305781 h 305781"/>
                <a:gd name="connsiteX6" fmla="*/ 1803400 w 2439214"/>
                <a:gd name="connsiteY6" fmla="*/ 30009 h 305781"/>
                <a:gd name="connsiteX7" fmla="*/ 2111829 w 2439214"/>
                <a:gd name="connsiteY7" fmla="*/ 302152 h 305781"/>
                <a:gd name="connsiteX8" fmla="*/ 2405743 w 2439214"/>
                <a:gd name="connsiteY8" fmla="*/ 30009 h 305781"/>
                <a:gd name="connsiteX9" fmla="*/ 2420257 w 2439214"/>
                <a:gd name="connsiteY9" fmla="*/ 19124 h 305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39214" h="305781">
                  <a:moveTo>
                    <a:pt x="0" y="26381"/>
                  </a:moveTo>
                  <a:cubicBezTo>
                    <a:pt x="101902" y="165778"/>
                    <a:pt x="203805" y="305176"/>
                    <a:pt x="304800" y="305781"/>
                  </a:cubicBezTo>
                  <a:cubicBezTo>
                    <a:pt x="405795" y="306386"/>
                    <a:pt x="506186" y="30009"/>
                    <a:pt x="605972" y="30009"/>
                  </a:cubicBezTo>
                  <a:cubicBezTo>
                    <a:pt x="705758" y="30009"/>
                    <a:pt x="802519" y="306386"/>
                    <a:pt x="903514" y="305781"/>
                  </a:cubicBezTo>
                  <a:cubicBezTo>
                    <a:pt x="1004509" y="305176"/>
                    <a:pt x="1112157" y="26381"/>
                    <a:pt x="1211943" y="26381"/>
                  </a:cubicBezTo>
                  <a:cubicBezTo>
                    <a:pt x="1311729" y="26381"/>
                    <a:pt x="1403653" y="305176"/>
                    <a:pt x="1502229" y="305781"/>
                  </a:cubicBezTo>
                  <a:cubicBezTo>
                    <a:pt x="1600805" y="306386"/>
                    <a:pt x="1701800" y="30614"/>
                    <a:pt x="1803400" y="30009"/>
                  </a:cubicBezTo>
                  <a:cubicBezTo>
                    <a:pt x="1905000" y="29404"/>
                    <a:pt x="2011439" y="302152"/>
                    <a:pt x="2111829" y="302152"/>
                  </a:cubicBezTo>
                  <a:cubicBezTo>
                    <a:pt x="2212219" y="302152"/>
                    <a:pt x="2354338" y="77180"/>
                    <a:pt x="2405743" y="30009"/>
                  </a:cubicBezTo>
                  <a:cubicBezTo>
                    <a:pt x="2457148" y="-17162"/>
                    <a:pt x="2438702" y="981"/>
                    <a:pt x="2420257" y="19124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3D76AE12-BE67-FE47-4BFB-73505DEC3888}"/>
                </a:ext>
              </a:extLst>
            </p:cNvPr>
            <p:cNvSpPr/>
            <p:nvPr/>
          </p:nvSpPr>
          <p:spPr>
            <a:xfrm>
              <a:off x="4266452" y="1285608"/>
              <a:ext cx="644732" cy="248209"/>
            </a:xfrm>
            <a:custGeom>
              <a:avLst/>
              <a:gdLst>
                <a:gd name="connsiteX0" fmla="*/ 0 w 2439214"/>
                <a:gd name="connsiteY0" fmla="*/ 26381 h 305781"/>
                <a:gd name="connsiteX1" fmla="*/ 304800 w 2439214"/>
                <a:gd name="connsiteY1" fmla="*/ 305781 h 305781"/>
                <a:gd name="connsiteX2" fmla="*/ 605972 w 2439214"/>
                <a:gd name="connsiteY2" fmla="*/ 30009 h 305781"/>
                <a:gd name="connsiteX3" fmla="*/ 903514 w 2439214"/>
                <a:gd name="connsiteY3" fmla="*/ 305781 h 305781"/>
                <a:gd name="connsiteX4" fmla="*/ 1211943 w 2439214"/>
                <a:gd name="connsiteY4" fmla="*/ 26381 h 305781"/>
                <a:gd name="connsiteX5" fmla="*/ 1502229 w 2439214"/>
                <a:gd name="connsiteY5" fmla="*/ 305781 h 305781"/>
                <a:gd name="connsiteX6" fmla="*/ 1803400 w 2439214"/>
                <a:gd name="connsiteY6" fmla="*/ 30009 h 305781"/>
                <a:gd name="connsiteX7" fmla="*/ 2111829 w 2439214"/>
                <a:gd name="connsiteY7" fmla="*/ 302152 h 305781"/>
                <a:gd name="connsiteX8" fmla="*/ 2405743 w 2439214"/>
                <a:gd name="connsiteY8" fmla="*/ 30009 h 305781"/>
                <a:gd name="connsiteX9" fmla="*/ 2420257 w 2439214"/>
                <a:gd name="connsiteY9" fmla="*/ 19124 h 305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39214" h="305781">
                  <a:moveTo>
                    <a:pt x="0" y="26381"/>
                  </a:moveTo>
                  <a:cubicBezTo>
                    <a:pt x="101902" y="165778"/>
                    <a:pt x="203805" y="305176"/>
                    <a:pt x="304800" y="305781"/>
                  </a:cubicBezTo>
                  <a:cubicBezTo>
                    <a:pt x="405795" y="306386"/>
                    <a:pt x="506186" y="30009"/>
                    <a:pt x="605972" y="30009"/>
                  </a:cubicBezTo>
                  <a:cubicBezTo>
                    <a:pt x="705758" y="30009"/>
                    <a:pt x="802519" y="306386"/>
                    <a:pt x="903514" y="305781"/>
                  </a:cubicBezTo>
                  <a:cubicBezTo>
                    <a:pt x="1004509" y="305176"/>
                    <a:pt x="1112157" y="26381"/>
                    <a:pt x="1211943" y="26381"/>
                  </a:cubicBezTo>
                  <a:cubicBezTo>
                    <a:pt x="1311729" y="26381"/>
                    <a:pt x="1403653" y="305176"/>
                    <a:pt x="1502229" y="305781"/>
                  </a:cubicBezTo>
                  <a:cubicBezTo>
                    <a:pt x="1600805" y="306386"/>
                    <a:pt x="1701800" y="30614"/>
                    <a:pt x="1803400" y="30009"/>
                  </a:cubicBezTo>
                  <a:cubicBezTo>
                    <a:pt x="1905000" y="29404"/>
                    <a:pt x="2011439" y="302152"/>
                    <a:pt x="2111829" y="302152"/>
                  </a:cubicBezTo>
                  <a:cubicBezTo>
                    <a:pt x="2212219" y="302152"/>
                    <a:pt x="2354338" y="77180"/>
                    <a:pt x="2405743" y="30009"/>
                  </a:cubicBezTo>
                  <a:cubicBezTo>
                    <a:pt x="2457148" y="-17162"/>
                    <a:pt x="2438702" y="981"/>
                    <a:pt x="2420257" y="19124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41D58C7B-0971-3E14-48FE-D331F6A91FD1}"/>
                  </a:ext>
                </a:extLst>
              </p:cNvPr>
              <p:cNvSpPr txBox="1"/>
              <p:nvPr/>
            </p:nvSpPr>
            <p:spPr>
              <a:xfrm>
                <a:off x="2307934" y="4442469"/>
                <a:ext cx="4409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41D58C7B-0971-3E14-48FE-D331F6A91F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7934" y="4442469"/>
                <a:ext cx="440936" cy="369332"/>
              </a:xfrm>
              <a:prstGeom prst="rect">
                <a:avLst/>
              </a:prstGeom>
              <a:blipFill>
                <a:blip r:embed="rId7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>
            <a:extLst>
              <a:ext uri="{FF2B5EF4-FFF2-40B4-BE49-F238E27FC236}">
                <a16:creationId xmlns:a16="http://schemas.microsoft.com/office/drawing/2014/main" id="{C6B4942E-4C5F-85A7-4668-EA4263932B11}"/>
              </a:ext>
            </a:extLst>
          </p:cNvPr>
          <p:cNvGrpSpPr/>
          <p:nvPr/>
        </p:nvGrpSpPr>
        <p:grpSpPr>
          <a:xfrm rot="13798657">
            <a:off x="1931459" y="5182414"/>
            <a:ext cx="805753" cy="151255"/>
            <a:chOff x="2960475" y="1285608"/>
            <a:chExt cx="1950709" cy="281266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8B3D761-F7A2-0F7D-3A24-9BE84F4C9828}"/>
                </a:ext>
              </a:extLst>
            </p:cNvPr>
            <p:cNvSpPr/>
            <p:nvPr/>
          </p:nvSpPr>
          <p:spPr>
            <a:xfrm>
              <a:off x="2960475" y="1318665"/>
              <a:ext cx="644732" cy="248209"/>
            </a:xfrm>
            <a:custGeom>
              <a:avLst/>
              <a:gdLst>
                <a:gd name="connsiteX0" fmla="*/ 0 w 2439214"/>
                <a:gd name="connsiteY0" fmla="*/ 26381 h 305781"/>
                <a:gd name="connsiteX1" fmla="*/ 304800 w 2439214"/>
                <a:gd name="connsiteY1" fmla="*/ 305781 h 305781"/>
                <a:gd name="connsiteX2" fmla="*/ 605972 w 2439214"/>
                <a:gd name="connsiteY2" fmla="*/ 30009 h 305781"/>
                <a:gd name="connsiteX3" fmla="*/ 903514 w 2439214"/>
                <a:gd name="connsiteY3" fmla="*/ 305781 h 305781"/>
                <a:gd name="connsiteX4" fmla="*/ 1211943 w 2439214"/>
                <a:gd name="connsiteY4" fmla="*/ 26381 h 305781"/>
                <a:gd name="connsiteX5" fmla="*/ 1502229 w 2439214"/>
                <a:gd name="connsiteY5" fmla="*/ 305781 h 305781"/>
                <a:gd name="connsiteX6" fmla="*/ 1803400 w 2439214"/>
                <a:gd name="connsiteY6" fmla="*/ 30009 h 305781"/>
                <a:gd name="connsiteX7" fmla="*/ 2111829 w 2439214"/>
                <a:gd name="connsiteY7" fmla="*/ 302152 h 305781"/>
                <a:gd name="connsiteX8" fmla="*/ 2405743 w 2439214"/>
                <a:gd name="connsiteY8" fmla="*/ 30009 h 305781"/>
                <a:gd name="connsiteX9" fmla="*/ 2420257 w 2439214"/>
                <a:gd name="connsiteY9" fmla="*/ 19124 h 305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39214" h="305781">
                  <a:moveTo>
                    <a:pt x="0" y="26381"/>
                  </a:moveTo>
                  <a:cubicBezTo>
                    <a:pt x="101902" y="165778"/>
                    <a:pt x="203805" y="305176"/>
                    <a:pt x="304800" y="305781"/>
                  </a:cubicBezTo>
                  <a:cubicBezTo>
                    <a:pt x="405795" y="306386"/>
                    <a:pt x="506186" y="30009"/>
                    <a:pt x="605972" y="30009"/>
                  </a:cubicBezTo>
                  <a:cubicBezTo>
                    <a:pt x="705758" y="30009"/>
                    <a:pt x="802519" y="306386"/>
                    <a:pt x="903514" y="305781"/>
                  </a:cubicBezTo>
                  <a:cubicBezTo>
                    <a:pt x="1004509" y="305176"/>
                    <a:pt x="1112157" y="26381"/>
                    <a:pt x="1211943" y="26381"/>
                  </a:cubicBezTo>
                  <a:cubicBezTo>
                    <a:pt x="1311729" y="26381"/>
                    <a:pt x="1403653" y="305176"/>
                    <a:pt x="1502229" y="305781"/>
                  </a:cubicBezTo>
                  <a:cubicBezTo>
                    <a:pt x="1600805" y="306386"/>
                    <a:pt x="1701800" y="30614"/>
                    <a:pt x="1803400" y="30009"/>
                  </a:cubicBezTo>
                  <a:cubicBezTo>
                    <a:pt x="1905000" y="29404"/>
                    <a:pt x="2011439" y="302152"/>
                    <a:pt x="2111829" y="302152"/>
                  </a:cubicBezTo>
                  <a:cubicBezTo>
                    <a:pt x="2212219" y="302152"/>
                    <a:pt x="2354338" y="77180"/>
                    <a:pt x="2405743" y="30009"/>
                  </a:cubicBezTo>
                  <a:cubicBezTo>
                    <a:pt x="2457148" y="-17162"/>
                    <a:pt x="2438702" y="981"/>
                    <a:pt x="2420257" y="19124"/>
                  </a:cubicBezTo>
                </a:path>
              </a:pathLst>
            </a:cu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7710677D-8EAF-5F88-936A-D493064CD333}"/>
                </a:ext>
              </a:extLst>
            </p:cNvPr>
            <p:cNvSpPr/>
            <p:nvPr/>
          </p:nvSpPr>
          <p:spPr>
            <a:xfrm>
              <a:off x="3613632" y="1302558"/>
              <a:ext cx="644732" cy="248209"/>
            </a:xfrm>
            <a:custGeom>
              <a:avLst/>
              <a:gdLst>
                <a:gd name="connsiteX0" fmla="*/ 0 w 2439214"/>
                <a:gd name="connsiteY0" fmla="*/ 26381 h 305781"/>
                <a:gd name="connsiteX1" fmla="*/ 304800 w 2439214"/>
                <a:gd name="connsiteY1" fmla="*/ 305781 h 305781"/>
                <a:gd name="connsiteX2" fmla="*/ 605972 w 2439214"/>
                <a:gd name="connsiteY2" fmla="*/ 30009 h 305781"/>
                <a:gd name="connsiteX3" fmla="*/ 903514 w 2439214"/>
                <a:gd name="connsiteY3" fmla="*/ 305781 h 305781"/>
                <a:gd name="connsiteX4" fmla="*/ 1211943 w 2439214"/>
                <a:gd name="connsiteY4" fmla="*/ 26381 h 305781"/>
                <a:gd name="connsiteX5" fmla="*/ 1502229 w 2439214"/>
                <a:gd name="connsiteY5" fmla="*/ 305781 h 305781"/>
                <a:gd name="connsiteX6" fmla="*/ 1803400 w 2439214"/>
                <a:gd name="connsiteY6" fmla="*/ 30009 h 305781"/>
                <a:gd name="connsiteX7" fmla="*/ 2111829 w 2439214"/>
                <a:gd name="connsiteY7" fmla="*/ 302152 h 305781"/>
                <a:gd name="connsiteX8" fmla="*/ 2405743 w 2439214"/>
                <a:gd name="connsiteY8" fmla="*/ 30009 h 305781"/>
                <a:gd name="connsiteX9" fmla="*/ 2420257 w 2439214"/>
                <a:gd name="connsiteY9" fmla="*/ 19124 h 305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39214" h="305781">
                  <a:moveTo>
                    <a:pt x="0" y="26381"/>
                  </a:moveTo>
                  <a:cubicBezTo>
                    <a:pt x="101902" y="165778"/>
                    <a:pt x="203805" y="305176"/>
                    <a:pt x="304800" y="305781"/>
                  </a:cubicBezTo>
                  <a:cubicBezTo>
                    <a:pt x="405795" y="306386"/>
                    <a:pt x="506186" y="30009"/>
                    <a:pt x="605972" y="30009"/>
                  </a:cubicBezTo>
                  <a:cubicBezTo>
                    <a:pt x="705758" y="30009"/>
                    <a:pt x="802519" y="306386"/>
                    <a:pt x="903514" y="305781"/>
                  </a:cubicBezTo>
                  <a:cubicBezTo>
                    <a:pt x="1004509" y="305176"/>
                    <a:pt x="1112157" y="26381"/>
                    <a:pt x="1211943" y="26381"/>
                  </a:cubicBezTo>
                  <a:cubicBezTo>
                    <a:pt x="1311729" y="26381"/>
                    <a:pt x="1403653" y="305176"/>
                    <a:pt x="1502229" y="305781"/>
                  </a:cubicBezTo>
                  <a:cubicBezTo>
                    <a:pt x="1600805" y="306386"/>
                    <a:pt x="1701800" y="30614"/>
                    <a:pt x="1803400" y="30009"/>
                  </a:cubicBezTo>
                  <a:cubicBezTo>
                    <a:pt x="1905000" y="29404"/>
                    <a:pt x="2011439" y="302152"/>
                    <a:pt x="2111829" y="302152"/>
                  </a:cubicBezTo>
                  <a:cubicBezTo>
                    <a:pt x="2212219" y="302152"/>
                    <a:pt x="2354338" y="77180"/>
                    <a:pt x="2405743" y="30009"/>
                  </a:cubicBezTo>
                  <a:cubicBezTo>
                    <a:pt x="2457148" y="-17162"/>
                    <a:pt x="2438702" y="981"/>
                    <a:pt x="2420257" y="19124"/>
                  </a:cubicBezTo>
                </a:path>
              </a:pathLst>
            </a:cu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91C1EC1-3DFE-0AD7-EBC5-3020524BA716}"/>
                </a:ext>
              </a:extLst>
            </p:cNvPr>
            <p:cNvSpPr/>
            <p:nvPr/>
          </p:nvSpPr>
          <p:spPr>
            <a:xfrm>
              <a:off x="4266452" y="1285608"/>
              <a:ext cx="644732" cy="248209"/>
            </a:xfrm>
            <a:custGeom>
              <a:avLst/>
              <a:gdLst>
                <a:gd name="connsiteX0" fmla="*/ 0 w 2439214"/>
                <a:gd name="connsiteY0" fmla="*/ 26381 h 305781"/>
                <a:gd name="connsiteX1" fmla="*/ 304800 w 2439214"/>
                <a:gd name="connsiteY1" fmla="*/ 305781 h 305781"/>
                <a:gd name="connsiteX2" fmla="*/ 605972 w 2439214"/>
                <a:gd name="connsiteY2" fmla="*/ 30009 h 305781"/>
                <a:gd name="connsiteX3" fmla="*/ 903514 w 2439214"/>
                <a:gd name="connsiteY3" fmla="*/ 305781 h 305781"/>
                <a:gd name="connsiteX4" fmla="*/ 1211943 w 2439214"/>
                <a:gd name="connsiteY4" fmla="*/ 26381 h 305781"/>
                <a:gd name="connsiteX5" fmla="*/ 1502229 w 2439214"/>
                <a:gd name="connsiteY5" fmla="*/ 305781 h 305781"/>
                <a:gd name="connsiteX6" fmla="*/ 1803400 w 2439214"/>
                <a:gd name="connsiteY6" fmla="*/ 30009 h 305781"/>
                <a:gd name="connsiteX7" fmla="*/ 2111829 w 2439214"/>
                <a:gd name="connsiteY7" fmla="*/ 302152 h 305781"/>
                <a:gd name="connsiteX8" fmla="*/ 2405743 w 2439214"/>
                <a:gd name="connsiteY8" fmla="*/ 30009 h 305781"/>
                <a:gd name="connsiteX9" fmla="*/ 2420257 w 2439214"/>
                <a:gd name="connsiteY9" fmla="*/ 19124 h 305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39214" h="305781">
                  <a:moveTo>
                    <a:pt x="0" y="26381"/>
                  </a:moveTo>
                  <a:cubicBezTo>
                    <a:pt x="101902" y="165778"/>
                    <a:pt x="203805" y="305176"/>
                    <a:pt x="304800" y="305781"/>
                  </a:cubicBezTo>
                  <a:cubicBezTo>
                    <a:pt x="405795" y="306386"/>
                    <a:pt x="506186" y="30009"/>
                    <a:pt x="605972" y="30009"/>
                  </a:cubicBezTo>
                  <a:cubicBezTo>
                    <a:pt x="705758" y="30009"/>
                    <a:pt x="802519" y="306386"/>
                    <a:pt x="903514" y="305781"/>
                  </a:cubicBezTo>
                  <a:cubicBezTo>
                    <a:pt x="1004509" y="305176"/>
                    <a:pt x="1112157" y="26381"/>
                    <a:pt x="1211943" y="26381"/>
                  </a:cubicBezTo>
                  <a:cubicBezTo>
                    <a:pt x="1311729" y="26381"/>
                    <a:pt x="1403653" y="305176"/>
                    <a:pt x="1502229" y="305781"/>
                  </a:cubicBezTo>
                  <a:cubicBezTo>
                    <a:pt x="1600805" y="306386"/>
                    <a:pt x="1701800" y="30614"/>
                    <a:pt x="1803400" y="30009"/>
                  </a:cubicBezTo>
                  <a:cubicBezTo>
                    <a:pt x="1905000" y="29404"/>
                    <a:pt x="2011439" y="302152"/>
                    <a:pt x="2111829" y="302152"/>
                  </a:cubicBezTo>
                  <a:cubicBezTo>
                    <a:pt x="2212219" y="302152"/>
                    <a:pt x="2354338" y="77180"/>
                    <a:pt x="2405743" y="30009"/>
                  </a:cubicBezTo>
                  <a:cubicBezTo>
                    <a:pt x="2457148" y="-17162"/>
                    <a:pt x="2438702" y="981"/>
                    <a:pt x="2420257" y="19124"/>
                  </a:cubicBezTo>
                </a:path>
              </a:pathLst>
            </a:cu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BF129C4-EAFC-562F-9412-348573B7CD5A}"/>
                  </a:ext>
                </a:extLst>
              </p:cNvPr>
              <p:cNvSpPr txBox="1"/>
              <p:nvPr/>
            </p:nvSpPr>
            <p:spPr>
              <a:xfrm>
                <a:off x="2343087" y="4921538"/>
                <a:ext cx="44093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2DB05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1" smtClean="0">
                              <a:solidFill>
                                <a:srgbClr val="2DB059"/>
                              </a:solidFill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2DB059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en-US" b="0" dirty="0">
                  <a:solidFill>
                    <a:srgbClr val="2DB059"/>
                  </a:solidFill>
                </a:endParaRPr>
              </a:p>
              <a:p>
                <a:endParaRPr lang="en-US" dirty="0">
                  <a:solidFill>
                    <a:srgbClr val="2DB059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BF129C4-EAFC-562F-9412-348573B7CD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3087" y="4921538"/>
                <a:ext cx="440936" cy="64633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910676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9F069-9E9B-4F83-9770-D59691603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7" y="63049"/>
            <a:ext cx="11946466" cy="1325563"/>
          </a:xfrm>
        </p:spPr>
        <p:txBody>
          <a:bodyPr/>
          <a:lstStyle/>
          <a:p>
            <a:r>
              <a:rPr lang="en-US" b="1" u="sng" dirty="0" err="1"/>
              <a:t>HA</a:t>
            </a:r>
            <a:r>
              <a:rPr lang="en-US" dirty="0" err="1"/>
              <a:t>loscope</a:t>
            </a:r>
            <a:r>
              <a:rPr lang="en-US" dirty="0"/>
              <a:t> at </a:t>
            </a:r>
            <a:r>
              <a:rPr lang="en-US" b="1" u="sng" dirty="0"/>
              <a:t>Y</a:t>
            </a:r>
            <a:r>
              <a:rPr lang="en-US" dirty="0"/>
              <a:t>ale </a:t>
            </a:r>
            <a:r>
              <a:rPr lang="en-US" b="1" u="sng" dirty="0"/>
              <a:t>S</a:t>
            </a:r>
            <a:r>
              <a:rPr lang="en-US" dirty="0"/>
              <a:t>ensitive </a:t>
            </a:r>
            <a:r>
              <a:rPr lang="en-US" b="1" u="sng" dirty="0"/>
              <a:t>T</a:t>
            </a:r>
            <a:r>
              <a:rPr lang="en-US" dirty="0"/>
              <a:t>o </a:t>
            </a:r>
            <a:r>
              <a:rPr lang="en-US" b="1" u="sng" dirty="0"/>
              <a:t>A</a:t>
            </a:r>
            <a:r>
              <a:rPr lang="en-US" dirty="0"/>
              <a:t>xion </a:t>
            </a:r>
            <a:r>
              <a:rPr lang="en-US" b="1" u="sng" dirty="0"/>
              <a:t>C</a:t>
            </a:r>
            <a:r>
              <a:rPr lang="en-US" dirty="0"/>
              <a:t>DM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A61D82F-6D08-439E-8F01-4D6FA3359DA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73598" y="1457622"/>
                <a:ext cx="6240764" cy="4568599"/>
              </a:xfrm>
            </p:spPr>
            <p:txBody>
              <a:bodyPr>
                <a:normAutofit/>
              </a:bodyPr>
              <a:lstStyle/>
              <a:p>
                <a:r>
                  <a:rPr lang="en-US" sz="2500" dirty="0"/>
                  <a:t>Located at Yale’s Wright Lab</a:t>
                </a:r>
              </a:p>
              <a:p>
                <a:r>
                  <a:rPr lang="en-US" sz="2500" dirty="0"/>
                  <a:t>Copper Microwave Cavity </a:t>
                </a:r>
              </a:p>
              <a:p>
                <a:pPr lvl="1"/>
                <a:r>
                  <a:rPr lang="en-US" sz="2500" dirty="0"/>
                  <a:t>V: 1.5L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2500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n-US" sz="2500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𝜈</m:t>
                        </m:r>
                      </m:e>
                      <m:sub>
                        <m:r>
                          <a:rPr lang="en-US" sz="2500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2500" dirty="0"/>
                  <a:t>: 3.6-5.8GHz</a:t>
                </a:r>
              </a:p>
              <a:p>
                <a:pPr lvl="1"/>
                <a:r>
                  <a:rPr lang="en-US" sz="2500" dirty="0"/>
                  <a:t>Q: ~45k</a:t>
                </a:r>
              </a:p>
              <a:p>
                <a:r>
                  <a:rPr lang="en-US" sz="2500" dirty="0"/>
                  <a:t>8T Superconducting Solenoid</a:t>
                </a:r>
              </a:p>
              <a:p>
                <a:r>
                  <a:rPr lang="en-US" sz="2500" dirty="0"/>
                  <a:t>Dilution Fridge ~60mK</a:t>
                </a:r>
              </a:p>
              <a:p>
                <a:r>
                  <a:rPr lang="en-US" sz="2500" dirty="0"/>
                  <a:t>Josephson Parametric Amplifier (JPA)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A61D82F-6D08-439E-8F01-4D6FA3359DA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73598" y="1457622"/>
                <a:ext cx="6240764" cy="4568599"/>
              </a:xfrm>
              <a:blipFill>
                <a:blip r:embed="rId2"/>
                <a:stretch>
                  <a:fillRect l="-1367" t="-18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EEE19C-EE65-4D87-B445-63546C47B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0EFD03-A460-40FC-9771-29DD0EB96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Michael Jewell, Yale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3C8FA8-D6FD-4363-8FC3-7CA446916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EF8686C-7637-4056-9983-71954629083A}"/>
              </a:ext>
            </a:extLst>
          </p:cNvPr>
          <p:cNvGrpSpPr/>
          <p:nvPr/>
        </p:nvGrpSpPr>
        <p:grpSpPr>
          <a:xfrm>
            <a:off x="6245062" y="1328752"/>
            <a:ext cx="5506672" cy="5062594"/>
            <a:chOff x="5728595" y="1388612"/>
            <a:chExt cx="5506672" cy="5062594"/>
          </a:xfrm>
        </p:grpSpPr>
        <p:pic>
          <p:nvPicPr>
            <p:cNvPr id="7" name="Picture 6" descr="A rocket in a building&#10;&#10;Description automatically generated with low confidence">
              <a:extLst>
                <a:ext uri="{FF2B5EF4-FFF2-40B4-BE49-F238E27FC236}">
                  <a16:creationId xmlns:a16="http://schemas.microsoft.com/office/drawing/2014/main" id="{EF5BF1FA-BFAF-4E78-A9D0-CFECEA3C85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275"/>
            <a:stretch/>
          </p:blipFill>
          <p:spPr>
            <a:xfrm>
              <a:off x="8090732" y="1388612"/>
              <a:ext cx="3144535" cy="4779389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AB1A294-180F-4C7D-B63D-AD4049B0155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097" t="43493" r="36879" b="5632"/>
            <a:stretch/>
          </p:blipFill>
          <p:spPr>
            <a:xfrm>
              <a:off x="5728595" y="3608043"/>
              <a:ext cx="2222407" cy="2843163"/>
            </a:xfrm>
            <a:prstGeom prst="rect">
              <a:avLst/>
            </a:prstGeom>
          </p:spPr>
        </p:pic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D9CD0446-5377-47B6-94C4-AEAE13B967A5}"/>
                </a:ext>
              </a:extLst>
            </p:cNvPr>
            <p:cNvSpPr txBox="1"/>
            <p:nvPr/>
          </p:nvSpPr>
          <p:spPr>
            <a:xfrm>
              <a:off x="5883495" y="5815052"/>
              <a:ext cx="1062567" cy="477054"/>
            </a:xfrm>
            <a:prstGeom prst="rect">
              <a:avLst/>
            </a:prstGeom>
            <a:solidFill>
              <a:schemeClr val="bg1"/>
            </a:solidFill>
            <a:ln w="50800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2500" dirty="0"/>
                <a:t>Cavity 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D6A5097-F4DF-F5C2-1E05-0F6F600EBEB7}"/>
              </a:ext>
            </a:extLst>
          </p:cNvPr>
          <p:cNvGrpSpPr/>
          <p:nvPr/>
        </p:nvGrpSpPr>
        <p:grpSpPr>
          <a:xfrm>
            <a:off x="6215679" y="1291333"/>
            <a:ext cx="2391522" cy="2263051"/>
            <a:chOff x="5356603" y="1388612"/>
            <a:chExt cx="3144535" cy="2975613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48B4324-E5E5-5ADA-2F62-622BE3022F1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56603" y="1388612"/>
              <a:ext cx="3144535" cy="2975613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97BE2F3-0AE4-D43F-F3F5-6F47D36D9A2E}"/>
                </a:ext>
              </a:extLst>
            </p:cNvPr>
            <p:cNvSpPr txBox="1"/>
            <p:nvPr/>
          </p:nvSpPr>
          <p:spPr>
            <a:xfrm>
              <a:off x="5469930" y="3585863"/>
              <a:ext cx="2453452" cy="60702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Tuning Rod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0FEB978-3BC8-7E10-82D3-87A96ADA1A54}"/>
                  </a:ext>
                </a:extLst>
              </p:cNvPr>
              <p:cNvSpPr/>
              <p:nvPr/>
            </p:nvSpPr>
            <p:spPr>
              <a:xfrm>
                <a:off x="1325132" y="5175642"/>
                <a:ext cx="3301194" cy="9324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US" sz="35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5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3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num>
                      <m:den>
                        <m:r>
                          <a:rPr lang="en-US" sz="35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35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3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 </m:t>
                    </m:r>
                    <m:f>
                      <m:fPr>
                        <m:ctrlPr>
                          <a:rPr lang="en-US" sz="3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  <m:r>
                          <a:rPr lang="en-US" sz="3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  <m:sSup>
                          <m:sSupPr>
                            <m:ctrlPr>
                              <a:rPr lang="en-US" sz="35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5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  <m:sup>
                            <m:r>
                              <a:rPr lang="en-US" sz="35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sSup>
                          <m:sSupPr>
                            <m:ctrlPr>
                              <a:rPr lang="en-US" sz="35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5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en-US" sz="35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sz="35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5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e>
                          <m:sup>
                            <m:r>
                              <a:rPr lang="en-US" sz="35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35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5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en-US" sz="35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35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0FEB978-3BC8-7E10-82D3-87A96ADA1A5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5132" y="5175642"/>
                <a:ext cx="3301194" cy="93249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>
            <a:extLst>
              <a:ext uri="{FF2B5EF4-FFF2-40B4-BE49-F238E27FC236}">
                <a16:creationId xmlns:a16="http://schemas.microsoft.com/office/drawing/2014/main" id="{FF3F1087-F663-3390-BD1A-CCB672EA36D6}"/>
              </a:ext>
            </a:extLst>
          </p:cNvPr>
          <p:cNvSpPr/>
          <p:nvPr/>
        </p:nvSpPr>
        <p:spPr>
          <a:xfrm>
            <a:off x="3081867" y="5755192"/>
            <a:ext cx="872066" cy="395133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6273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159EFA-5431-4B2F-8A47-D5BB3764C5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Josephson Parametric Amplifier (JPA)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61CBB0-4FAC-4A01-9809-3F3B863BB9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265" y="1497096"/>
            <a:ext cx="6840868" cy="2474735"/>
          </a:xfrm>
        </p:spPr>
        <p:txBody>
          <a:bodyPr>
            <a:normAutofit/>
          </a:bodyPr>
          <a:lstStyle/>
          <a:p>
            <a:r>
              <a:rPr lang="en-US" dirty="0"/>
              <a:t>Tunable LC Resonator</a:t>
            </a:r>
          </a:p>
          <a:p>
            <a:r>
              <a:rPr lang="en-US" dirty="0"/>
              <a:t>Phase sensitive amplifiers</a:t>
            </a:r>
          </a:p>
          <a:p>
            <a:r>
              <a:rPr lang="en-US" dirty="0"/>
              <a:t>Allow for manipulation of squeezed states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8FB83F-6CDF-49DE-8968-8ACA7909B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F38931-42EA-4B6D-9127-5CE531816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Michael Jewell, Yale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2A012D-033D-418B-8890-239F9B346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F2F9D91-E010-F864-B9A0-545D4F049EF1}"/>
              </a:ext>
            </a:extLst>
          </p:cNvPr>
          <p:cNvGrpSpPr/>
          <p:nvPr/>
        </p:nvGrpSpPr>
        <p:grpSpPr>
          <a:xfrm>
            <a:off x="282172" y="3503298"/>
            <a:ext cx="7031680" cy="2758902"/>
            <a:chOff x="1209420" y="3124022"/>
            <a:chExt cx="9682103" cy="379880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6511E9A-95A3-43F9-8223-544D4B20962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148323" y="3654974"/>
              <a:ext cx="2743200" cy="209774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3616A6C-8DE7-4351-AC2F-F395F454F87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09420" y="3124022"/>
              <a:ext cx="2644122" cy="251451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C2697D1-11A5-4BAC-B343-4D4D64FB3C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69393" y="3933305"/>
              <a:ext cx="3820142" cy="2559757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F7D46510-A2D6-496F-BB32-50C288EC5577}"/>
                    </a:ext>
                  </a:extLst>
                </p:cNvPr>
                <p:cNvSpPr/>
                <p:nvPr/>
              </p:nvSpPr>
              <p:spPr>
                <a:xfrm>
                  <a:off x="3871379" y="6063296"/>
                  <a:ext cx="2255553" cy="8595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2400" dirty="0">
                      <a:solidFill>
                        <a:srgbClr val="C84592"/>
                      </a:solidFill>
                      <a:latin typeface="Arial" charset="0"/>
                      <a:ea typeface="Arial" charset="0"/>
                      <a:cs typeface="Arial" charset="0"/>
                    </a:rPr>
                    <a:t>Pump tone: </a:t>
                  </a:r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2400" i="1">
                            <a:solidFill>
                              <a:srgbClr val="C84592"/>
                            </a:solidFill>
                            <a:latin typeface="Cambria Math" charset="0"/>
                            <a:ea typeface="Arial" charset="0"/>
                            <a:cs typeface="Arial" charset="0"/>
                          </a:rPr>
                          <m:t>cos</m:t>
                        </m:r>
                        <m:r>
                          <a:rPr lang="en-US" sz="2400" i="1">
                            <a:solidFill>
                              <a:srgbClr val="C84592"/>
                            </a:solidFill>
                            <a:latin typeface="Cambria Math" charset="0"/>
                            <a:ea typeface="Arial" charset="0"/>
                            <a:cs typeface="Arial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2400" i="1">
                                <a:solidFill>
                                  <a:srgbClr val="C84592"/>
                                </a:solidFill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solidFill>
                                  <a:srgbClr val="C84592"/>
                                </a:solidFill>
                                <a:latin typeface="Cambria Math" charset="0"/>
                                <a:ea typeface="Arial" charset="0"/>
                                <a:cs typeface="Arial" charset="0"/>
                              </a:rPr>
                              <m:t>2</m:t>
                            </m:r>
                            <m:r>
                              <a:rPr lang="en-US" sz="2400" b="0" i="1" smtClean="0">
                                <a:solidFill>
                                  <a:srgbClr val="C84592"/>
                                </a:solidFill>
                                <a:latin typeface="Cambria Math" charset="0"/>
                                <a:ea typeface="Arial" charset="0"/>
                                <a:cs typeface="Arial" charset="0"/>
                              </a:rPr>
                              <m:t>𝜋</m:t>
                            </m:r>
                            <m:r>
                              <a:rPr lang="en-US" sz="2400" b="0" i="1" smtClean="0">
                                <a:solidFill>
                                  <a:srgbClr val="C84592"/>
                                </a:solidFill>
                                <a:latin typeface="Cambria Math" charset="0"/>
                                <a:ea typeface="Arial" charset="0"/>
                                <a:cs typeface="Arial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C84592"/>
                                </a:solidFill>
                                <a:latin typeface="Cambria Math" charset="0"/>
                                <a:ea typeface="Arial" charset="0"/>
                                <a:cs typeface="Arial" charset="0"/>
                              </a:rPr>
                              <m:t>𝑝</m:t>
                            </m:r>
                          </m:sub>
                        </m:sSub>
                        <m:r>
                          <a:rPr lang="en-US" sz="2400" i="1">
                            <a:solidFill>
                              <a:srgbClr val="C84592"/>
                            </a:solidFill>
                            <a:latin typeface="Cambria Math" charset="0"/>
                            <a:ea typeface="Arial" charset="0"/>
                            <a:cs typeface="Arial" charset="0"/>
                          </a:rPr>
                          <m:t>𝑡</m:t>
                        </m:r>
                        <m:r>
                          <a:rPr lang="en-US" sz="2400" i="1">
                            <a:solidFill>
                              <a:srgbClr val="C84592"/>
                            </a:solidFill>
                            <a:latin typeface="Cambria Math" charset="0"/>
                            <a:ea typeface="Arial" charset="0"/>
                            <a:cs typeface="Arial" charset="0"/>
                          </a:rPr>
                          <m:t>+</m:t>
                        </m:r>
                        <m:r>
                          <a:rPr lang="en-US" sz="2400" i="1">
                            <a:solidFill>
                              <a:srgbClr val="C84592"/>
                            </a:solidFill>
                            <a:latin typeface="Cambria Math" charset="0"/>
                            <a:ea typeface="Arial" charset="0"/>
                            <a:cs typeface="Arial" charset="0"/>
                          </a:rPr>
                          <m:t>𝜃</m:t>
                        </m:r>
                        <m:r>
                          <a:rPr lang="en-US" sz="2400" i="1">
                            <a:solidFill>
                              <a:srgbClr val="C84592"/>
                            </a:solidFill>
                            <a:latin typeface="Cambria Math" charset="0"/>
                            <a:ea typeface="Arial" charset="0"/>
                            <a:cs typeface="Arial" charset="0"/>
                          </a:rPr>
                          <m:t>)</m:t>
                        </m:r>
                      </m:oMath>
                    </m:oMathPara>
                  </a14:m>
                  <a:endParaRPr lang="en-US" sz="2400" dirty="0">
                    <a:solidFill>
                      <a:srgbClr val="C84592"/>
                    </a:solidFill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</mc:Choice>
          <mc:Fallback xmlns=""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F7D46510-A2D6-496F-BB32-50C288EC557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71379" y="6063296"/>
                  <a:ext cx="2255553" cy="859531"/>
                </a:xfrm>
                <a:prstGeom prst="rect">
                  <a:avLst/>
                </a:prstGeom>
                <a:blipFill>
                  <a:blip r:embed="rId5"/>
                  <a:stretch>
                    <a:fillRect l="-5576" t="-6863" r="-34572" b="-4705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CEF5DB6D-9C11-9721-2EA1-247FD61664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92636" y="3850435"/>
            <a:ext cx="3149911" cy="262731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65FEEA9-B728-5448-5917-96E0FDBFD39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38" t="23052"/>
          <a:stretch/>
        </p:blipFill>
        <p:spPr>
          <a:xfrm>
            <a:off x="7539552" y="1174944"/>
            <a:ext cx="3402995" cy="2713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5927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85310-BE2D-4734-8304-A3AD966C8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Squeezed State Receiver (SSR)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EF3052-6CAE-4942-8A2C-3DBF4035E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3/27/2025 UCLA Dark Matter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A4CA5F-0B4E-40DF-BC8C-12C6657C2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Jewell, Yale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D9854A-FAF2-4DD2-A4BD-F96DF27CF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88C70-443C-46E3-A898-F3E4F7445AF4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F04A0335-DFED-4BAF-A87F-BD3A4979E1A6}"/>
              </a:ext>
            </a:extLst>
          </p:cNvPr>
          <p:cNvGrpSpPr/>
          <p:nvPr/>
        </p:nvGrpSpPr>
        <p:grpSpPr>
          <a:xfrm>
            <a:off x="1623106" y="1295862"/>
            <a:ext cx="9552894" cy="5130687"/>
            <a:chOff x="1106639" y="1363595"/>
            <a:chExt cx="9552894" cy="5130687"/>
          </a:xfrm>
        </p:grpSpPr>
        <p:sp>
          <p:nvSpPr>
            <p:cNvPr id="23" name="Can 12">
              <a:extLst>
                <a:ext uri="{FF2B5EF4-FFF2-40B4-BE49-F238E27FC236}">
                  <a16:creationId xmlns:a16="http://schemas.microsoft.com/office/drawing/2014/main" id="{E6E77050-5E49-4944-81EC-3404C0024366}"/>
                </a:ext>
              </a:extLst>
            </p:cNvPr>
            <p:cNvSpPr/>
            <p:nvPr/>
          </p:nvSpPr>
          <p:spPr>
            <a:xfrm>
              <a:off x="5707663" y="3694490"/>
              <a:ext cx="927583" cy="777707"/>
            </a:xfrm>
            <a:prstGeom prst="can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2642040-C555-4BCC-910D-51FFE42A7AE9}"/>
                </a:ext>
              </a:extLst>
            </p:cNvPr>
            <p:cNvSpPr txBox="1"/>
            <p:nvPr/>
          </p:nvSpPr>
          <p:spPr>
            <a:xfrm>
              <a:off x="1447183" y="1363595"/>
              <a:ext cx="1413345" cy="5034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C84592"/>
                  </a:solidFill>
                  <a:latin typeface="Arial" charset="0"/>
                  <a:ea typeface="Arial" charset="0"/>
                  <a:cs typeface="Arial" charset="0"/>
                </a:rPr>
                <a:t>Pump</a:t>
              </a: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1AF81A1C-4876-4946-B943-41748897725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667305" y="1605877"/>
              <a:ext cx="4854" cy="1307604"/>
            </a:xfrm>
            <a:prstGeom prst="line">
              <a:avLst/>
            </a:prstGeom>
            <a:ln w="38100">
              <a:solidFill>
                <a:srgbClr val="C8459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BA76A0B-193B-4BD6-8CE8-7AE069E35A80}"/>
                </a:ext>
              </a:extLst>
            </p:cNvPr>
            <p:cNvCxnSpPr>
              <a:cxnSpLocks/>
              <a:stCxn id="27" idx="1"/>
            </p:cNvCxnSpPr>
            <p:nvPr/>
          </p:nvCxnSpPr>
          <p:spPr>
            <a:xfrm flipH="1" flipV="1">
              <a:off x="3818157" y="1617854"/>
              <a:ext cx="8356" cy="1269852"/>
            </a:xfrm>
            <a:prstGeom prst="line">
              <a:avLst/>
            </a:prstGeom>
            <a:ln w="38100">
              <a:solidFill>
                <a:srgbClr val="C8459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FDD85BFE-FACA-415D-93E7-70D763B0D28B}"/>
                </a:ext>
              </a:extLst>
            </p:cNvPr>
            <p:cNvCxnSpPr>
              <a:cxnSpLocks/>
            </p:cNvCxnSpPr>
            <p:nvPr/>
          </p:nvCxnSpPr>
          <p:spPr>
            <a:xfrm>
              <a:off x="1557808" y="3116249"/>
              <a:ext cx="8124308" cy="21118"/>
            </a:xfrm>
            <a:prstGeom prst="line">
              <a:avLst/>
            </a:prstGeom>
            <a:ln w="381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02DB78C4-29B7-4D6D-AEC7-A77CACF275C3}"/>
                </a:ext>
              </a:extLst>
            </p:cNvPr>
            <p:cNvGrpSpPr/>
            <p:nvPr/>
          </p:nvGrpSpPr>
          <p:grpSpPr>
            <a:xfrm>
              <a:off x="1399235" y="3107173"/>
              <a:ext cx="326208" cy="986886"/>
              <a:chOff x="3937708" y="9730852"/>
              <a:chExt cx="227188" cy="732994"/>
            </a:xfrm>
          </p:grpSpPr>
          <p:sp>
            <p:nvSpPr>
              <p:cNvPr id="40" name="Isosceles Triangle 275">
                <a:extLst>
                  <a:ext uri="{FF2B5EF4-FFF2-40B4-BE49-F238E27FC236}">
                    <a16:creationId xmlns:a16="http://schemas.microsoft.com/office/drawing/2014/main" id="{83D8D393-BFC1-4D4B-B7F3-FEF23F7C8A81}"/>
                  </a:ext>
                </a:extLst>
              </p:cNvPr>
              <p:cNvSpPr/>
              <p:nvPr/>
            </p:nvSpPr>
            <p:spPr>
              <a:xfrm rot="10800000">
                <a:off x="3937708" y="10288199"/>
                <a:ext cx="227188" cy="175647"/>
              </a:xfrm>
              <a:prstGeom prst="triangle">
                <a:avLst/>
              </a:prstGeom>
              <a:noFill/>
              <a:ln w="285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D28D045E-1CCC-46DF-8228-981A48FF9F35}"/>
                  </a:ext>
                </a:extLst>
              </p:cNvPr>
              <p:cNvGrpSpPr/>
              <p:nvPr/>
            </p:nvGrpSpPr>
            <p:grpSpPr>
              <a:xfrm>
                <a:off x="3971949" y="9730852"/>
                <a:ext cx="153977" cy="554781"/>
                <a:chOff x="3971949" y="9730852"/>
                <a:chExt cx="153977" cy="554781"/>
              </a:xfrm>
            </p:grpSpPr>
            <p:grpSp>
              <p:nvGrpSpPr>
                <p:cNvPr id="42" name="Group 369">
                  <a:extLst>
                    <a:ext uri="{FF2B5EF4-FFF2-40B4-BE49-F238E27FC236}">
                      <a16:creationId xmlns:a16="http://schemas.microsoft.com/office/drawing/2014/main" id="{7E0C4814-4969-43F0-827E-74D0C1DE1F4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6200000">
                  <a:off x="3878251" y="10037957"/>
                  <a:ext cx="341374" cy="153977"/>
                  <a:chOff x="2172550" y="1216038"/>
                  <a:chExt cx="1137914" cy="307952"/>
                </a:xfrm>
              </p:grpSpPr>
              <p:cxnSp>
                <p:nvCxnSpPr>
                  <p:cNvPr id="44" name="Straight Connector 43">
                    <a:extLst>
                      <a:ext uri="{FF2B5EF4-FFF2-40B4-BE49-F238E27FC236}">
                        <a16:creationId xmlns:a16="http://schemas.microsoft.com/office/drawing/2014/main" id="{7BFECAEB-69C4-40A5-B06E-E1CC675BD672}"/>
                      </a:ext>
                    </a:extLst>
                  </p:cNvPr>
                  <p:cNvCxnSpPr/>
                  <p:nvPr/>
                </p:nvCxnSpPr>
                <p:spPr>
                  <a:xfrm rot="5400000" flipV="1">
                    <a:off x="2443856" y="1097125"/>
                    <a:ext cx="6312" cy="548923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Straight Connector 44">
                    <a:extLst>
                      <a:ext uri="{FF2B5EF4-FFF2-40B4-BE49-F238E27FC236}">
                        <a16:creationId xmlns:a16="http://schemas.microsoft.com/office/drawing/2014/main" id="{A590093C-F258-42D1-909F-3A2AA9D6E96C}"/>
                      </a:ext>
                    </a:extLst>
                  </p:cNvPr>
                  <p:cNvCxnSpPr/>
                  <p:nvPr/>
                </p:nvCxnSpPr>
                <p:spPr>
                  <a:xfrm rot="5400000" flipH="1" flipV="1">
                    <a:off x="2654829" y="1252549"/>
                    <a:ext cx="152399" cy="79377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Straight Connector 45">
                    <a:extLst>
                      <a:ext uri="{FF2B5EF4-FFF2-40B4-BE49-F238E27FC236}">
                        <a16:creationId xmlns:a16="http://schemas.microsoft.com/office/drawing/2014/main" id="{D6E84B1A-7E7C-4F2C-ABD2-9723148F0F9C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695053" y="1291709"/>
                    <a:ext cx="304798" cy="153457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Straight Connector 46">
                    <a:extLst>
                      <a:ext uri="{FF2B5EF4-FFF2-40B4-BE49-F238E27FC236}">
                        <a16:creationId xmlns:a16="http://schemas.microsoft.com/office/drawing/2014/main" id="{FA6D6249-6CE4-4F33-9CD0-2426D1F7BC8A}"/>
                      </a:ext>
                    </a:extLst>
                  </p:cNvPr>
                  <p:cNvCxnSpPr/>
                  <p:nvPr/>
                </p:nvCxnSpPr>
                <p:spPr>
                  <a:xfrm rot="5400000" flipH="1" flipV="1">
                    <a:off x="2829992" y="1297515"/>
                    <a:ext cx="304776" cy="148167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Straight Connector 47">
                    <a:extLst>
                      <a:ext uri="{FF2B5EF4-FFF2-40B4-BE49-F238E27FC236}">
                        <a16:creationId xmlns:a16="http://schemas.microsoft.com/office/drawing/2014/main" id="{037C6B98-C543-4BB3-BA40-D0441200F921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001970" y="1294870"/>
                    <a:ext cx="304776" cy="153457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Straight Connector 48">
                    <a:extLst>
                      <a:ext uri="{FF2B5EF4-FFF2-40B4-BE49-F238E27FC236}">
                        <a16:creationId xmlns:a16="http://schemas.microsoft.com/office/drawing/2014/main" id="{21F15DEF-5FEC-4FA9-858F-25919C5D3403}"/>
                      </a:ext>
                    </a:extLst>
                  </p:cNvPr>
                  <p:cNvCxnSpPr/>
                  <p:nvPr/>
                </p:nvCxnSpPr>
                <p:spPr>
                  <a:xfrm rot="5400000" flipH="1" flipV="1">
                    <a:off x="3194576" y="1408102"/>
                    <a:ext cx="152399" cy="79377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B0DB2900-6131-4F56-B888-714D2494B6B0}"/>
                    </a:ext>
                  </a:extLst>
                </p:cNvPr>
                <p:cNvCxnSpPr/>
                <p:nvPr/>
              </p:nvCxnSpPr>
              <p:spPr bwMode="auto">
                <a:xfrm flipV="1">
                  <a:off x="4055061" y="9730852"/>
                  <a:ext cx="0" cy="217946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DF24D615-AAAF-46A9-9A87-8166665C8022}"/>
                </a:ext>
              </a:extLst>
            </p:cNvPr>
            <p:cNvGrpSpPr/>
            <p:nvPr/>
          </p:nvGrpSpPr>
          <p:grpSpPr>
            <a:xfrm rot="10800000">
              <a:off x="5807778" y="2774578"/>
              <a:ext cx="735246" cy="687382"/>
              <a:chOff x="2321761" y="2507458"/>
              <a:chExt cx="1487358" cy="1563846"/>
            </a:xfrm>
          </p:grpSpPr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48227D18-947D-4279-8A59-DB656AD7FB3A}"/>
                  </a:ext>
                </a:extLst>
              </p:cNvPr>
              <p:cNvSpPr/>
              <p:nvPr/>
            </p:nvSpPr>
            <p:spPr>
              <a:xfrm>
                <a:off x="2321761" y="2507458"/>
                <a:ext cx="1487358" cy="1563846"/>
              </a:xfrm>
              <a:prstGeom prst="ellipse">
                <a:avLst/>
              </a:prstGeom>
              <a:solidFill>
                <a:srgbClr val="FFFFFF"/>
              </a:solidFill>
              <a:ln w="285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ln>
                    <a:solidFill>
                      <a:srgbClr val="000000"/>
                    </a:solidFill>
                  </a:ln>
                  <a:solidFill>
                    <a:srgbClr val="FFFFFF"/>
                  </a:solidFill>
                </a:endParaRPr>
              </a:p>
            </p:txBody>
          </p:sp>
          <p:sp>
            <p:nvSpPr>
              <p:cNvPr id="39" name="Circular Arrow 32">
                <a:extLst>
                  <a:ext uri="{FF2B5EF4-FFF2-40B4-BE49-F238E27FC236}">
                    <a16:creationId xmlns:a16="http://schemas.microsoft.com/office/drawing/2014/main" id="{05142F87-7294-4FA6-9A14-0F02901D56DD}"/>
                  </a:ext>
                </a:extLst>
              </p:cNvPr>
              <p:cNvSpPr/>
              <p:nvPr/>
            </p:nvSpPr>
            <p:spPr>
              <a:xfrm flipH="1">
                <a:off x="2503428" y="2690647"/>
                <a:ext cx="1139990" cy="1189121"/>
              </a:xfrm>
              <a:prstGeom prst="circularArrow">
                <a:avLst>
                  <a:gd name="adj1" fmla="val 5355"/>
                  <a:gd name="adj2" fmla="val 1138325"/>
                  <a:gd name="adj3" fmla="val 20332641"/>
                  <a:gd name="adj4" fmla="val 5357256"/>
                  <a:gd name="adj5" fmla="val 10598"/>
                </a:avLst>
              </a:prstGeom>
              <a:solidFill>
                <a:schemeClr val="tx1"/>
              </a:solidFill>
              <a:ln w="28575" cmpd="sng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7" name="Isosceles Triangle 2662">
              <a:extLst>
                <a:ext uri="{FF2B5EF4-FFF2-40B4-BE49-F238E27FC236}">
                  <a16:creationId xmlns:a16="http://schemas.microsoft.com/office/drawing/2014/main" id="{3FFDD428-8E22-4021-89C6-6A69B18AA4C4}"/>
                </a:ext>
              </a:extLst>
            </p:cNvPr>
            <p:cNvSpPr/>
            <p:nvPr/>
          </p:nvSpPr>
          <p:spPr>
            <a:xfrm rot="5400000">
              <a:off x="3380356" y="2723792"/>
              <a:ext cx="892312" cy="773982"/>
            </a:xfrm>
            <a:prstGeom prst="triangle">
              <a:avLst/>
            </a:prstGeom>
            <a:solidFill>
              <a:schemeClr val="bg1"/>
            </a:solidFill>
            <a:ln w="285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28" name="Isosceles Triangle 2662">
              <a:extLst>
                <a:ext uri="{FF2B5EF4-FFF2-40B4-BE49-F238E27FC236}">
                  <a16:creationId xmlns:a16="http://schemas.microsoft.com/office/drawing/2014/main" id="{9F919A86-DFDF-4DC3-BBB7-0F0B2B4DDF84}"/>
                </a:ext>
              </a:extLst>
            </p:cNvPr>
            <p:cNvSpPr/>
            <p:nvPr/>
          </p:nvSpPr>
          <p:spPr>
            <a:xfrm rot="5400000">
              <a:off x="8215771" y="2740729"/>
              <a:ext cx="892312" cy="773982"/>
            </a:xfrm>
            <a:prstGeom prst="triangle">
              <a:avLst/>
            </a:prstGeom>
            <a:solidFill>
              <a:schemeClr val="bg1"/>
            </a:solidFill>
            <a:ln w="285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85BFCAC-6D81-4864-84C3-489E99347E28}"/>
                </a:ext>
              </a:extLst>
            </p:cNvPr>
            <p:cNvSpPr txBox="1"/>
            <p:nvPr/>
          </p:nvSpPr>
          <p:spPr>
            <a:xfrm>
              <a:off x="3512523" y="2987045"/>
              <a:ext cx="796838" cy="425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>
                  <a:latin typeface="Arial"/>
                  <a:cs typeface="Arial"/>
                </a:rPr>
                <a:t>SQ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BBD00307-C412-4530-A6F6-8788D1F2CE68}"/>
                </a:ext>
              </a:extLst>
            </p:cNvPr>
            <p:cNvSpPr txBox="1"/>
            <p:nvPr/>
          </p:nvSpPr>
          <p:spPr>
            <a:xfrm>
              <a:off x="8283283" y="2966872"/>
              <a:ext cx="1063830" cy="425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>
                  <a:latin typeface="Arial"/>
                  <a:cs typeface="Arial"/>
                </a:rPr>
                <a:t>AMP</a:t>
              </a: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CABA5091-9E39-497C-8FFB-3D9B1E421A8B}"/>
                </a:ext>
              </a:extLst>
            </p:cNvPr>
            <p:cNvCxnSpPr>
              <a:cxnSpLocks/>
              <a:stCxn id="38" idx="0"/>
              <a:endCxn id="23" idx="1"/>
            </p:cNvCxnSpPr>
            <p:nvPr/>
          </p:nvCxnSpPr>
          <p:spPr>
            <a:xfrm flipH="1">
              <a:off x="6171455" y="3461960"/>
              <a:ext cx="3946" cy="232530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3F72AE9D-637B-4395-8525-E47DBA7EDE32}"/>
                </a:ext>
              </a:extLst>
            </p:cNvPr>
            <p:cNvCxnSpPr>
              <a:cxnSpLocks/>
              <a:stCxn id="37" idx="3"/>
            </p:cNvCxnSpPr>
            <p:nvPr/>
          </p:nvCxnSpPr>
          <p:spPr>
            <a:xfrm flipV="1">
              <a:off x="2829349" y="1613446"/>
              <a:ext cx="5832578" cy="6331"/>
            </a:xfrm>
            <a:prstGeom prst="line">
              <a:avLst/>
            </a:prstGeom>
            <a:ln w="38100">
              <a:solidFill>
                <a:srgbClr val="C8459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353B8D50-96A7-4485-A166-AC0766FC9E79}"/>
                </a:ext>
              </a:extLst>
            </p:cNvPr>
            <p:cNvSpPr/>
            <p:nvPr/>
          </p:nvSpPr>
          <p:spPr>
            <a:xfrm>
              <a:off x="7942900" y="1802963"/>
              <a:ext cx="1415292" cy="747055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845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60">
                <a:solidFill>
                  <a:srgbClr val="C84592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07C57114-62FD-4FED-8BFB-235E72EC813F}"/>
                    </a:ext>
                  </a:extLst>
                </p:cNvPr>
                <p:cNvSpPr/>
                <p:nvPr/>
              </p:nvSpPr>
              <p:spPr>
                <a:xfrm>
                  <a:off x="7955271" y="1898764"/>
                  <a:ext cx="1428922" cy="562975"/>
                </a:xfrm>
                <a:prstGeom prst="rect">
                  <a:avLst/>
                </a:prstGeom>
                <a:ln w="38100"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C84592"/>
                            </a:solidFill>
                            <a:latin typeface="Cambria Math" charset="0"/>
                          </a:rPr>
                          <m:t>𝜙</m:t>
                        </m:r>
                        <m:r>
                          <a:rPr lang="en-US" b="0" i="1" smtClean="0">
                            <a:solidFill>
                              <a:srgbClr val="C84592"/>
                            </a:solidFill>
                            <a:latin typeface="Cambria Math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solidFill>
                                  <a:srgbClr val="C8459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rgbClr val="C84592"/>
                                </a:solidFill>
                                <a:latin typeface="Cambria Math" charset="0"/>
                              </a:rPr>
                              <m:t>𝜋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rgbClr val="C84592"/>
                                </a:solidFill>
                                <a:latin typeface="Cambria Math" charset="0"/>
                              </a:rPr>
                              <m:t>2</m:t>
                            </m:r>
                          </m:den>
                        </m:f>
                      </m:oMath>
                    </m:oMathPara>
                  </a14:m>
                  <a:endParaRPr lang="en-US" dirty="0">
                    <a:solidFill>
                      <a:srgbClr val="C84592"/>
                    </a:solidFill>
                  </a:endParaRPr>
                </a:p>
              </p:txBody>
            </p:sp>
          </mc:Choice>
          <mc:Fallback xmlns=""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07C57114-62FD-4FED-8BFB-235E72EC813F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55271" y="1898764"/>
                  <a:ext cx="1428922" cy="562975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E2D3177C-36E2-47E0-9E2D-BDF7D4B65BD1}"/>
                </a:ext>
              </a:extLst>
            </p:cNvPr>
            <p:cNvSpPr/>
            <p:nvPr/>
          </p:nvSpPr>
          <p:spPr bwMode="auto">
            <a:xfrm rot="16200000" flipV="1">
              <a:off x="9640929" y="3051971"/>
              <a:ext cx="178535" cy="174626"/>
            </a:xfrm>
            <a:prstGeom prst="ellipse">
              <a:avLst/>
            </a:prstGeom>
            <a:noFill/>
            <a:ln w="412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7" name="Right Arrow 30">
              <a:extLst>
                <a:ext uri="{FF2B5EF4-FFF2-40B4-BE49-F238E27FC236}">
                  <a16:creationId xmlns:a16="http://schemas.microsoft.com/office/drawing/2014/main" id="{1BB02D89-DA18-4F27-AB46-8ADB45CBDC10}"/>
                </a:ext>
              </a:extLst>
            </p:cNvPr>
            <p:cNvSpPr/>
            <p:nvPr/>
          </p:nvSpPr>
          <p:spPr>
            <a:xfrm>
              <a:off x="2396453" y="1506128"/>
              <a:ext cx="432894" cy="227301"/>
            </a:xfrm>
            <a:prstGeom prst="rightArrow">
              <a:avLst/>
            </a:prstGeom>
            <a:solidFill>
              <a:srgbClr val="C845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BDE628E8-1897-48F4-8FBE-357B23ECB112}"/>
                </a:ext>
              </a:extLst>
            </p:cNvPr>
            <p:cNvGrpSpPr/>
            <p:nvPr/>
          </p:nvGrpSpPr>
          <p:grpSpPr>
            <a:xfrm>
              <a:off x="1106639" y="4472197"/>
              <a:ext cx="1505083" cy="1729588"/>
              <a:chOff x="1107817" y="4091108"/>
              <a:chExt cx="1505083" cy="1729588"/>
            </a:xfrm>
          </p:grpSpPr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A916C606-91FF-47A5-A470-025E091E3EA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t="64051" r="85545" b="11017"/>
              <a:stretch/>
            </p:blipFill>
            <p:spPr>
              <a:xfrm>
                <a:off x="1238496" y="4091108"/>
                <a:ext cx="1374404" cy="1155904"/>
              </a:xfrm>
              <a:prstGeom prst="rect">
                <a:avLst/>
              </a:prstGeom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82AA929-1C29-49E4-8B3E-519A821699F9}"/>
                  </a:ext>
                </a:extLst>
              </p:cNvPr>
              <p:cNvSpPr txBox="1"/>
              <p:nvPr/>
            </p:nvSpPr>
            <p:spPr>
              <a:xfrm>
                <a:off x="1107817" y="5451364"/>
                <a:ext cx="10139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Vacuum</a:t>
                </a:r>
              </a:p>
            </p:txBody>
          </p: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CE13BD42-A6E4-4598-AF48-62027CF2FB6E}"/>
                </a:ext>
              </a:extLst>
            </p:cNvPr>
            <p:cNvGrpSpPr/>
            <p:nvPr/>
          </p:nvGrpSpPr>
          <p:grpSpPr>
            <a:xfrm>
              <a:off x="2691269" y="4416069"/>
              <a:ext cx="2190126" cy="1809317"/>
              <a:chOff x="2932207" y="4008660"/>
              <a:chExt cx="2190126" cy="1809317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DE8A7F13-984C-49EB-AA47-111EB6293C5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22661" t="71511" r="61663"/>
              <a:stretch/>
            </p:blipFill>
            <p:spPr>
              <a:xfrm>
                <a:off x="3410367" y="4008660"/>
                <a:ext cx="1490505" cy="1320799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EE0096C-94ED-4E7F-B9CB-1F5DF521124C}"/>
                  </a:ext>
                </a:extLst>
              </p:cNvPr>
              <p:cNvSpPr txBox="1"/>
              <p:nvPr/>
            </p:nvSpPr>
            <p:spPr>
              <a:xfrm>
                <a:off x="2932207" y="5448645"/>
                <a:ext cx="219012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Squeezed Vacuum</a:t>
                </a:r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D114D162-DBDD-464C-9316-499E592C08E0}"/>
                </a:ext>
              </a:extLst>
            </p:cNvPr>
            <p:cNvGrpSpPr/>
            <p:nvPr/>
          </p:nvGrpSpPr>
          <p:grpSpPr>
            <a:xfrm>
              <a:off x="5101444" y="4589982"/>
              <a:ext cx="1921097" cy="1904300"/>
              <a:chOff x="5122802" y="4669059"/>
              <a:chExt cx="1921097" cy="1904300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F555DBFC-AB9C-4885-AF9E-F8623CC0C2D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45128" t="74118" r="35640"/>
              <a:stretch/>
            </p:blipFill>
            <p:spPr>
              <a:xfrm>
                <a:off x="5299011" y="4669059"/>
                <a:ext cx="1744888" cy="1145074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0141C99-EFEF-4A71-8BB6-E0BBB7428B11}"/>
                  </a:ext>
                </a:extLst>
              </p:cNvPr>
              <p:cNvSpPr txBox="1"/>
              <p:nvPr/>
            </p:nvSpPr>
            <p:spPr>
              <a:xfrm>
                <a:off x="5122802" y="5927028"/>
                <a:ext cx="188384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+ Cavity Noise</a:t>
                </a:r>
              </a:p>
              <a:p>
                <a:r>
                  <a:rPr lang="en-US" dirty="0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(+Axion Signal)</a:t>
                </a:r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AF1F29A1-9B20-4BB9-B2EA-D490612AC198}"/>
                </a:ext>
              </a:extLst>
            </p:cNvPr>
            <p:cNvGrpSpPr/>
            <p:nvPr/>
          </p:nvGrpSpPr>
          <p:grpSpPr>
            <a:xfrm>
              <a:off x="7642219" y="4598714"/>
              <a:ext cx="3017314" cy="1597256"/>
              <a:chOff x="7551302" y="4542191"/>
              <a:chExt cx="3017314" cy="1597256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996E532B-05C8-484E-B1A3-0C07B0FBED2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74976" t="74118"/>
              <a:stretch/>
            </p:blipFill>
            <p:spPr>
              <a:xfrm>
                <a:off x="7712253" y="4542191"/>
                <a:ext cx="2270431" cy="1145074"/>
              </a:xfrm>
              <a:prstGeom prst="rect">
                <a:avLst/>
              </a:prstGeom>
            </p:spPr>
          </p:pic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6B29016-593F-4DA4-8729-4E870C8EB983}"/>
                  </a:ext>
                </a:extLst>
              </p:cNvPr>
              <p:cNvSpPr txBox="1"/>
              <p:nvPr/>
            </p:nvSpPr>
            <p:spPr>
              <a:xfrm>
                <a:off x="7551302" y="5770115"/>
                <a:ext cx="30173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Amplify SQ Quad</a:t>
                </a:r>
              </a:p>
            </p:txBody>
          </p:sp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02CAACE-19D5-4F14-A198-A67AED9E1038}"/>
                </a:ext>
              </a:extLst>
            </p:cNvPr>
            <p:cNvSpPr/>
            <p:nvPr/>
          </p:nvSpPr>
          <p:spPr>
            <a:xfrm>
              <a:off x="7413002" y="4286346"/>
              <a:ext cx="679135" cy="2636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063413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61259</TotalTime>
  <Words>2315</Words>
  <Application>Microsoft Office PowerPoint</Application>
  <PresentationFormat>Widescreen</PresentationFormat>
  <Paragraphs>645</Paragraphs>
  <Slides>53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67" baseType="lpstr">
      <vt:lpstr>Arial</vt:lpstr>
      <vt:lpstr>Arial</vt:lpstr>
      <vt:lpstr>Calibri</vt:lpstr>
      <vt:lpstr>Calibri Light</vt:lpstr>
      <vt:lpstr>Cambria Math</vt:lpstr>
      <vt:lpstr>CMBX9</vt:lpstr>
      <vt:lpstr>CMR12</vt:lpstr>
      <vt:lpstr>CMR9</vt:lpstr>
      <vt:lpstr>CMSS8</vt:lpstr>
      <vt:lpstr>CMTI12</vt:lpstr>
      <vt:lpstr>Roboto</vt:lpstr>
      <vt:lpstr>Roboto Light</vt:lpstr>
      <vt:lpstr>Wingdings</vt:lpstr>
      <vt:lpstr>Office Theme</vt:lpstr>
      <vt:lpstr>New Results from HAYSTAC's Search for Dark Matter Axions</vt:lpstr>
      <vt:lpstr>Talk Outline</vt:lpstr>
      <vt:lpstr>Axion Dark Matter</vt:lpstr>
      <vt:lpstr>Axion Dark Matter</vt:lpstr>
      <vt:lpstr>High Frequency Challenge</vt:lpstr>
      <vt:lpstr>High Frequency Challenge</vt:lpstr>
      <vt:lpstr>HAloscope at Yale Sensitive To Axion CDM</vt:lpstr>
      <vt:lpstr>Josephson Parametric Amplifier (JPA)</vt:lpstr>
      <vt:lpstr>Squeezed State Receiver (SSR)</vt:lpstr>
      <vt:lpstr>Bandwidth Enhancement</vt:lpstr>
      <vt:lpstr>Bandwidth Enhancement</vt:lpstr>
      <vt:lpstr>Bandwidth Enhancement</vt:lpstr>
      <vt:lpstr>PowerPoint Presentation</vt:lpstr>
      <vt:lpstr>PowerPoint Presentation</vt:lpstr>
      <vt:lpstr>PowerPoint Presentation</vt:lpstr>
      <vt:lpstr>Talk Outline</vt:lpstr>
      <vt:lpstr>New HAYSTAC Data</vt:lpstr>
      <vt:lpstr>Mock Axion Signal Injection</vt:lpstr>
      <vt:lpstr>Environmental RFI</vt:lpstr>
      <vt:lpstr>Identification of RFI</vt:lpstr>
      <vt:lpstr>Results from Phase II</vt:lpstr>
      <vt:lpstr>Final Exclusion</vt:lpstr>
      <vt:lpstr>Squeezing Performance</vt:lpstr>
      <vt:lpstr>Vibrational Noise</vt:lpstr>
      <vt:lpstr>Mitigating Vibrations &amp; Phase II Details</vt:lpstr>
      <vt:lpstr>Talk Outline</vt:lpstr>
      <vt:lpstr>Beyond Phase II</vt:lpstr>
      <vt:lpstr>Beyond Phase II</vt:lpstr>
      <vt:lpstr>Beyond Phase II</vt:lpstr>
      <vt:lpstr>ALPHA Experiment</vt:lpstr>
      <vt:lpstr>Conclusion</vt:lpstr>
      <vt:lpstr>Thanks</vt:lpstr>
      <vt:lpstr>Backups</vt:lpstr>
      <vt:lpstr>RFI Veto</vt:lpstr>
      <vt:lpstr>Rescan Candidate Summary</vt:lpstr>
      <vt:lpstr>RF Deficits</vt:lpstr>
      <vt:lpstr>PIIIa: Multi-Rod Cavities</vt:lpstr>
      <vt:lpstr>PIIIb: Photonic Band Gap (PBG)</vt:lpstr>
      <vt:lpstr>Limiting Factor</vt:lpstr>
      <vt:lpstr>PIV: New Receiver Designs</vt:lpstr>
      <vt:lpstr>PV: Meta-Material Cavities</vt:lpstr>
      <vt:lpstr>Quantum Limit for Haloscopes</vt:lpstr>
      <vt:lpstr>Josephson Parametric Amplifier (JPA)</vt:lpstr>
      <vt:lpstr>Axion Classifications</vt:lpstr>
      <vt:lpstr>JPAs in HAYSTAC</vt:lpstr>
      <vt:lpstr>JPAs in HAYSTAC</vt:lpstr>
      <vt:lpstr>HAYSTAC Timeline</vt:lpstr>
      <vt:lpstr>Tuning with SSR</vt:lpstr>
      <vt:lpstr>Tuning with SSR</vt:lpstr>
      <vt:lpstr>Improvements for Phase IIb</vt:lpstr>
      <vt:lpstr>Detector Calibration</vt:lpstr>
      <vt:lpstr>System Diagram</vt:lpstr>
      <vt:lpstr>First Demonstration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Jewell</dc:creator>
  <cp:lastModifiedBy>Jewell, Michael</cp:lastModifiedBy>
  <cp:revision>340</cp:revision>
  <dcterms:created xsi:type="dcterms:W3CDTF">2021-04-09T15:15:43Z</dcterms:created>
  <dcterms:modified xsi:type="dcterms:W3CDTF">2025-03-27T16:43:38Z</dcterms:modified>
</cp:coreProperties>
</file>