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7"/>
  </p:normalViewPr>
  <p:slideViewPr>
    <p:cSldViewPr snapToGrid="0">
      <p:cViewPr varScale="1">
        <p:scale>
          <a:sx n="101" d="100"/>
          <a:sy n="101" d="100"/>
        </p:scale>
        <p:origin x="10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55FE1-2294-6740-A732-5C03F20C13A6}" type="datetimeFigureOut">
              <a:rPr lang="en-US" smtClean="0"/>
              <a:t>4/19/24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389FF-4129-B84B-A55B-4628B9318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7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FC639-4E01-0894-0479-168F7F8B22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B22503-4853-BE01-42DE-766884FB42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7C043-12EA-4494-1C12-89EEA9E4C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38F7C-D7BC-E025-39AE-6482CAAD0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02D96-CA1A-86E3-6DB7-09D12528D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701CD-CC8E-2A5F-5B02-9E53E5C03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C670E8-8EF4-DB8A-48B7-533227A53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7EAEB-BD34-9582-310A-3C3DE44B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53727-9153-1A8D-0EF9-E818776E7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26F99-EE48-637D-4203-94786F68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9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196CE9-7445-B22E-3571-8AFDF8365C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1051DA-5E6E-6533-5BE9-7D7BFA4748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615F4-0528-39B4-1853-58107947E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6B83C-5F5F-BD2D-DE61-DA2575491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82401-C997-7058-2CF4-4FCA565EE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4978C-F628-4613-3A59-5D3C00523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B90B6-EB4D-67E1-97CF-5FE020AF5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E492C-31CE-9D8E-2DA0-2BE051CE2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EF9A4-270A-F9B4-F1BF-986927EF1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E2F5C-19EE-92CD-1D1D-48F42508E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1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2A628-136F-7EE7-7B80-28126B276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1456D-E61B-8476-4AE1-811070455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FCECD-961E-5525-47A6-F17C7BDCB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07641-4119-3FDE-7C29-DF12FB70C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FC7E0-8630-DE3D-68F6-DA0258F1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6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2D5BC-E5C4-8C28-E772-CD91E5828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92A1B-40EC-823B-267D-9A786ED63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DA882-520E-C0D9-9987-FC0E3639D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A2804-79B2-DD98-DCAC-94D9213F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868A4-B89B-3F57-DD31-33F085D6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D83ABA-9BDD-1E59-3EC9-7004E243F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6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964C8-DD1B-21E0-005B-6544AA248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82A2B-FD5D-5846-BCE0-8CB9D484F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8D5381-48A9-FE51-F8E8-F2828E648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DEFCE3-E5B1-4349-EC01-9E4AA84B4C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84ADE5-8E23-A6D9-7927-FBF0674B63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6DC41D-F2C5-1727-1EAC-1EE1C7442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42C0E1-FF5F-02D3-A65A-1093DB7EF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37BC93-2ADC-C334-C057-130CB1451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4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FB203-757E-B209-AF45-54B4733A2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693BC0-7229-CFB2-BF99-EF98FD8F5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CD040B-5A3D-2186-F69D-97B812133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B1F55-BC04-94B7-B60E-D53A3FA44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9F57F-47CD-A175-50D8-56A5259EE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E687C8-79A5-249B-89B1-9838F8A87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C1D89-837D-52EB-8535-67D2A34EB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72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238C2-1111-7472-F4D0-1CAE7A8E2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5E55C-A926-DDE2-7245-C0203D94E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3DBB85-5811-4B66-E550-C132F3D24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0A0D0A-AB40-419C-F34B-8D6A06978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CB654-D0F8-92AE-9720-832277AD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26F37-2067-1A54-EFA6-16853F3C1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9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3854A-05F3-AC36-4B09-31254E657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5358C1-3077-4C75-5A80-3A34FC5081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516F25-77B5-BFA1-B42A-3AB8F6DB7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4E260-E7B4-3B93-1E6B-F9B1E6667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615AE-2974-ED5F-9D15-C6794ABAD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55420-1F5A-4996-4C80-6A50963FD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1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E7A4DA-2FE6-F595-BAEF-F6AD8F78A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119F2-F5FA-B20C-6357-2A4D59090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EED39-D69E-619D-2DA3-9B977AB3B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9A6740-4AF2-DC43-8D18-5525AB7621DE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86242-930A-909F-8D61-DE9959247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9F840-5D30-2FDE-40F1-BAF298E25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36A7DE-5BF2-B14D-BC53-234A18F43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3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EE75F-FB32-51F3-26F5-7B21E1AF58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500" y="630214"/>
            <a:ext cx="11811000" cy="680395"/>
          </a:xfrm>
        </p:spPr>
        <p:txBody>
          <a:bodyPr>
            <a:noAutofit/>
          </a:bodyPr>
          <a:lstStyle/>
          <a:p>
            <a:r>
              <a:rPr lang="en-US" sz="3700" b="1" i="0" dirty="0">
                <a:effectLst/>
                <a:latin typeface="Roboto Light" panose="020F0302020204030204" pitchFamily="34" charset="0"/>
              </a:rPr>
              <a:t>Exploring Dark Sectors Using Dilepton Resonances</a:t>
            </a:r>
            <a:endParaRPr lang="en-US" sz="37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AEC1E4F-6E56-DB8D-5A66-C2D6C40BDF0E}"/>
              </a:ext>
            </a:extLst>
          </p:cNvPr>
          <p:cNvGrpSpPr/>
          <p:nvPr/>
        </p:nvGrpSpPr>
        <p:grpSpPr>
          <a:xfrm>
            <a:off x="1041400" y="3082261"/>
            <a:ext cx="4015127" cy="3292644"/>
            <a:chOff x="982860" y="3267417"/>
            <a:chExt cx="4015127" cy="3292644"/>
          </a:xfrm>
        </p:grpSpPr>
        <p:pic>
          <p:nvPicPr>
            <p:cNvPr id="6" name="Picture 5" descr="A diagram of a complex diagram&#10;&#10;Description automatically generated with medium confidence">
              <a:extLst>
                <a:ext uri="{FF2B5EF4-FFF2-40B4-BE49-F238E27FC236}">
                  <a16:creationId xmlns:a16="http://schemas.microsoft.com/office/drawing/2014/main" id="{1310AEE8-A1AC-5352-5480-6CCFEA105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2860" y="3314700"/>
              <a:ext cx="3893940" cy="323617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3A41305-DA87-CB20-B7E0-FE7EDB3F845D}"/>
                </a:ext>
              </a:extLst>
            </p:cNvPr>
            <p:cNvSpPr txBox="1"/>
            <p:nvPr/>
          </p:nvSpPr>
          <p:spPr>
            <a:xfrm>
              <a:off x="1104683" y="4611457"/>
              <a:ext cx="29046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h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94DCC9-0D54-8FEF-D083-819369381B9A}"/>
                </a:ext>
              </a:extLst>
            </p:cNvPr>
            <p:cNvSpPr txBox="1"/>
            <p:nvPr/>
          </p:nvSpPr>
          <p:spPr>
            <a:xfrm>
              <a:off x="3161682" y="3837092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D58129-5BBD-C86C-8510-8FAB9AE71628}"/>
                </a:ext>
              </a:extLst>
            </p:cNvPr>
            <p:cNvSpPr txBox="1"/>
            <p:nvPr/>
          </p:nvSpPr>
          <p:spPr>
            <a:xfrm>
              <a:off x="2291290" y="5164992"/>
              <a:ext cx="29848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770346-FDD9-C5FB-6294-C85EB9268CA5}"/>
                </a:ext>
              </a:extLst>
            </p:cNvPr>
            <p:cNvSpPr txBox="1"/>
            <p:nvPr/>
          </p:nvSpPr>
          <p:spPr>
            <a:xfrm>
              <a:off x="2291290" y="4353074"/>
              <a:ext cx="29848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CB24D44-4F05-A201-0AA4-79D9D80E1FEC}"/>
                </a:ext>
              </a:extLst>
            </p:cNvPr>
            <p:cNvSpPr txBox="1"/>
            <p:nvPr/>
          </p:nvSpPr>
          <p:spPr>
            <a:xfrm>
              <a:off x="3207902" y="5003409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FE11F79-5971-A28D-825D-5EDD7366577E}"/>
                </a:ext>
              </a:extLst>
            </p:cNvPr>
            <p:cNvSpPr txBox="1"/>
            <p:nvPr/>
          </p:nvSpPr>
          <p:spPr>
            <a:xfrm>
              <a:off x="3169606" y="5769317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198745-C458-B0F8-52CE-239C50A097B8}"/>
                </a:ext>
              </a:extLst>
            </p:cNvPr>
            <p:cNvSpPr txBox="1"/>
            <p:nvPr/>
          </p:nvSpPr>
          <p:spPr>
            <a:xfrm>
              <a:off x="3169606" y="4611457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B792A60-BE1F-D890-6AF7-C6A34DB95BFF}"/>
                </a:ext>
              </a:extLst>
            </p:cNvPr>
            <p:cNvSpPr txBox="1"/>
            <p:nvPr/>
          </p:nvSpPr>
          <p:spPr>
            <a:xfrm>
              <a:off x="4755613" y="3267417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6049720-B563-ECCC-5792-7603C4EEA118}"/>
                </a:ext>
              </a:extLst>
            </p:cNvPr>
            <p:cNvSpPr txBox="1"/>
            <p:nvPr/>
          </p:nvSpPr>
          <p:spPr>
            <a:xfrm>
              <a:off x="4736026" y="4191491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06D2896-83BC-82C7-BF91-6A84257F926D}"/>
                </a:ext>
              </a:extLst>
            </p:cNvPr>
            <p:cNvSpPr txBox="1"/>
            <p:nvPr/>
          </p:nvSpPr>
          <p:spPr>
            <a:xfrm>
              <a:off x="4736026" y="4514656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D6BBEA-C61E-93B9-8D43-74B512ECFD3E}"/>
                </a:ext>
              </a:extLst>
            </p:cNvPr>
            <p:cNvSpPr txBox="1"/>
            <p:nvPr/>
          </p:nvSpPr>
          <p:spPr>
            <a:xfrm>
              <a:off x="4736026" y="5003409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A7A2518-95B5-A6C3-E3B6-85A30AAC266F}"/>
                </a:ext>
              </a:extLst>
            </p:cNvPr>
            <p:cNvSpPr txBox="1"/>
            <p:nvPr/>
          </p:nvSpPr>
          <p:spPr>
            <a:xfrm>
              <a:off x="4755613" y="5326574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DD4D189-8F8B-1F81-9086-FE8265A8BD0F}"/>
                </a:ext>
              </a:extLst>
            </p:cNvPr>
            <p:cNvSpPr txBox="1"/>
            <p:nvPr/>
          </p:nvSpPr>
          <p:spPr>
            <a:xfrm>
              <a:off x="4736026" y="5809174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DCE6DD5-9241-FEB7-EB74-9D5FDAB13DBA}"/>
                </a:ext>
              </a:extLst>
            </p:cNvPr>
            <p:cNvSpPr txBox="1"/>
            <p:nvPr/>
          </p:nvSpPr>
          <p:spPr>
            <a:xfrm>
              <a:off x="4755613" y="6236896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A03CFB6-8323-322D-6C4D-FAD2A1C1C0DD}"/>
                </a:ext>
              </a:extLst>
            </p:cNvPr>
            <p:cNvSpPr txBox="1"/>
            <p:nvPr/>
          </p:nvSpPr>
          <p:spPr>
            <a:xfrm>
              <a:off x="4755613" y="3675509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</p:grpSp>
      <p:pic>
        <p:nvPicPr>
          <p:cNvPr id="27" name="Picture 26" descr="A diagram of a complex structure&#10;&#10;Description automatically generated with medium confidence">
            <a:extLst>
              <a:ext uri="{FF2B5EF4-FFF2-40B4-BE49-F238E27FC236}">
                <a16:creationId xmlns:a16="http://schemas.microsoft.com/office/drawing/2014/main" id="{46C0F563-54C5-79E6-3265-8A413C88E5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84"/>
          <a:stretch/>
        </p:blipFill>
        <p:spPr>
          <a:xfrm>
            <a:off x="6796531" y="3260151"/>
            <a:ext cx="5204969" cy="311620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009DA11-8198-D79F-58F2-140FDE8DEAC1}"/>
              </a:ext>
            </a:extLst>
          </p:cNvPr>
          <p:cNvSpPr txBox="1"/>
          <p:nvPr/>
        </p:nvSpPr>
        <p:spPr>
          <a:xfrm>
            <a:off x="190500" y="1358406"/>
            <a:ext cx="1181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Light" panose="020F0302020204030204" pitchFamily="34" charset="0"/>
                <a:ea typeface="+mj-ea"/>
                <a:cs typeface="+mj-cs"/>
              </a:rPr>
              <a:t>Probing exotic Higgs decays using multilepton signatures</a:t>
            </a:r>
            <a:b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Light" panose="020F0302020204030204" pitchFamily="34" charset="0"/>
                <a:ea typeface="+mj-ea"/>
                <a:cs typeface="+mj-cs"/>
                <a:sym typeface="Wingdings" pitchFamily="2" charset="2"/>
              </a:rPr>
            </a:br>
            <a:endParaRPr lang="en-US" sz="3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8DA269-15D5-83FB-E49C-2C7A3DD02FCC}"/>
              </a:ext>
            </a:extLst>
          </p:cNvPr>
          <p:cNvSpPr txBox="1"/>
          <p:nvPr/>
        </p:nvSpPr>
        <p:spPr>
          <a:xfrm>
            <a:off x="190500" y="2158199"/>
            <a:ext cx="1181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Rabia Husain in collaboration with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Junyi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Cheng,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Lingfeng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Li, and Matthew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Strassler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1" name="Picture 30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F8300E6-78E5-1AD1-10F5-B6B262FF7B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1" y="6096388"/>
            <a:ext cx="23368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31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E02FE82-C190-DEFD-CC4E-119C3794CAFB}"/>
              </a:ext>
            </a:extLst>
          </p:cNvPr>
          <p:cNvSpPr txBox="1"/>
          <p:nvPr/>
        </p:nvSpPr>
        <p:spPr>
          <a:xfrm>
            <a:off x="10682290" y="6292640"/>
            <a:ext cx="14501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2306.07413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CBFD21-7E45-0197-11F5-3A17F1B25F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57" r="8189"/>
          <a:stretch/>
        </p:blipFill>
        <p:spPr>
          <a:xfrm>
            <a:off x="547369" y="896909"/>
            <a:ext cx="7814472" cy="5790463"/>
          </a:xfrm>
          <a:prstGeom prst="rect">
            <a:avLst/>
          </a:prstGeom>
        </p:spPr>
      </p:pic>
      <p:pic>
        <p:nvPicPr>
          <p:cNvPr id="2" name="Picture 1" descr="A diagram of a complex structure&#10;&#10;Description automatically generated with medium confidence">
            <a:extLst>
              <a:ext uri="{FF2B5EF4-FFF2-40B4-BE49-F238E27FC236}">
                <a16:creationId xmlns:a16="http://schemas.microsoft.com/office/drawing/2014/main" id="{FB66D416-F186-0FF4-DC91-CC4C78650C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84"/>
          <a:stretch/>
        </p:blipFill>
        <p:spPr>
          <a:xfrm>
            <a:off x="8696013" y="363311"/>
            <a:ext cx="3436459" cy="205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99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D4921E3-ECED-A613-BB9C-FB677E4F0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30" y="392678"/>
            <a:ext cx="8212295" cy="616367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BADA01B-50E0-D045-B8EB-90ADBA31A49A}"/>
              </a:ext>
            </a:extLst>
          </p:cNvPr>
          <p:cNvGrpSpPr/>
          <p:nvPr/>
        </p:nvGrpSpPr>
        <p:grpSpPr>
          <a:xfrm>
            <a:off x="8823502" y="410794"/>
            <a:ext cx="2984500" cy="2615705"/>
            <a:chOff x="982860" y="3267417"/>
            <a:chExt cx="4015127" cy="3292644"/>
          </a:xfrm>
        </p:grpSpPr>
        <p:pic>
          <p:nvPicPr>
            <p:cNvPr id="4" name="Picture 3" descr="A diagram of a complex diagram&#10;&#10;Description automatically generated with medium confidence">
              <a:extLst>
                <a:ext uri="{FF2B5EF4-FFF2-40B4-BE49-F238E27FC236}">
                  <a16:creationId xmlns:a16="http://schemas.microsoft.com/office/drawing/2014/main" id="{E39C5C03-9D1A-694E-12AD-2239BA968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2860" y="3314700"/>
              <a:ext cx="3893940" cy="323617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0DE82A6-0C55-2A14-282E-D4E964704368}"/>
                </a:ext>
              </a:extLst>
            </p:cNvPr>
            <p:cNvSpPr txBox="1"/>
            <p:nvPr/>
          </p:nvSpPr>
          <p:spPr>
            <a:xfrm>
              <a:off x="1104683" y="4611457"/>
              <a:ext cx="29046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h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3678B44-FCF6-2A3D-3FAF-330C3BDEE2BD}"/>
                </a:ext>
              </a:extLst>
            </p:cNvPr>
            <p:cNvSpPr txBox="1"/>
            <p:nvPr/>
          </p:nvSpPr>
          <p:spPr>
            <a:xfrm>
              <a:off x="3161682" y="3837092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BB02A0A-6C30-5AC5-E957-6DB9AB8BE563}"/>
                </a:ext>
              </a:extLst>
            </p:cNvPr>
            <p:cNvSpPr txBox="1"/>
            <p:nvPr/>
          </p:nvSpPr>
          <p:spPr>
            <a:xfrm>
              <a:off x="2291290" y="5164992"/>
              <a:ext cx="29848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624167-58DE-90DA-1612-FD2712A4E274}"/>
                </a:ext>
              </a:extLst>
            </p:cNvPr>
            <p:cNvSpPr txBox="1"/>
            <p:nvPr/>
          </p:nvSpPr>
          <p:spPr>
            <a:xfrm>
              <a:off x="2291290" y="4353074"/>
              <a:ext cx="29848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29E438B-A234-0FFC-5B01-1B1595A6F633}"/>
                </a:ext>
              </a:extLst>
            </p:cNvPr>
            <p:cNvSpPr txBox="1"/>
            <p:nvPr/>
          </p:nvSpPr>
          <p:spPr>
            <a:xfrm>
              <a:off x="3207902" y="5003409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6585C8-67BB-76A7-D1B5-F6E90EF6FFD7}"/>
                </a:ext>
              </a:extLst>
            </p:cNvPr>
            <p:cNvSpPr txBox="1"/>
            <p:nvPr/>
          </p:nvSpPr>
          <p:spPr>
            <a:xfrm>
              <a:off x="3169606" y="5769317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D3C890-6880-C085-3CCA-DB9286B55F7F}"/>
                </a:ext>
              </a:extLst>
            </p:cNvPr>
            <p:cNvSpPr txBox="1"/>
            <p:nvPr/>
          </p:nvSpPr>
          <p:spPr>
            <a:xfrm>
              <a:off x="3169606" y="4611457"/>
              <a:ext cx="2968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V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901722-5B43-D5D9-7765-B6B5C5A767CC}"/>
                </a:ext>
              </a:extLst>
            </p:cNvPr>
            <p:cNvSpPr txBox="1"/>
            <p:nvPr/>
          </p:nvSpPr>
          <p:spPr>
            <a:xfrm>
              <a:off x="4755613" y="3267417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C705830-0DD4-043A-BBAB-CDFF72CCA51A}"/>
                </a:ext>
              </a:extLst>
            </p:cNvPr>
            <p:cNvSpPr txBox="1"/>
            <p:nvPr/>
          </p:nvSpPr>
          <p:spPr>
            <a:xfrm>
              <a:off x="4736026" y="4191491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7C2950-7401-48D3-7355-03237D9729D7}"/>
                </a:ext>
              </a:extLst>
            </p:cNvPr>
            <p:cNvSpPr txBox="1"/>
            <p:nvPr/>
          </p:nvSpPr>
          <p:spPr>
            <a:xfrm>
              <a:off x="4736026" y="4514656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937ED6-03F0-861B-153F-5D3997C36AA7}"/>
                </a:ext>
              </a:extLst>
            </p:cNvPr>
            <p:cNvSpPr txBox="1"/>
            <p:nvPr/>
          </p:nvSpPr>
          <p:spPr>
            <a:xfrm>
              <a:off x="4736026" y="5003409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BEB5717-AE86-D8F9-B4C4-D3DE8AF4D86C}"/>
                </a:ext>
              </a:extLst>
            </p:cNvPr>
            <p:cNvSpPr txBox="1"/>
            <p:nvPr/>
          </p:nvSpPr>
          <p:spPr>
            <a:xfrm>
              <a:off x="4755613" y="5326574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50D002-796A-5634-453D-CA96291819D9}"/>
                </a:ext>
              </a:extLst>
            </p:cNvPr>
            <p:cNvSpPr txBox="1"/>
            <p:nvPr/>
          </p:nvSpPr>
          <p:spPr>
            <a:xfrm>
              <a:off x="4736026" y="5809174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0AD1258-7E2A-F8AE-CE43-7C1C4B491D36}"/>
                </a:ext>
              </a:extLst>
            </p:cNvPr>
            <p:cNvSpPr txBox="1"/>
            <p:nvPr/>
          </p:nvSpPr>
          <p:spPr>
            <a:xfrm>
              <a:off x="4755613" y="6236896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9A52225-7A2D-B421-0A30-35F45283F092}"/>
                </a:ext>
              </a:extLst>
            </p:cNvPr>
            <p:cNvSpPr txBox="1"/>
            <p:nvPr/>
          </p:nvSpPr>
          <p:spPr>
            <a:xfrm>
              <a:off x="4755613" y="3675509"/>
              <a:ext cx="24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4769516-4A96-44EF-0442-8B1774E417EA}"/>
              </a:ext>
            </a:extLst>
          </p:cNvPr>
          <p:cNvSpPr txBox="1"/>
          <p:nvPr/>
        </p:nvSpPr>
        <p:spPr>
          <a:xfrm>
            <a:off x="1682646" y="1346724"/>
            <a:ext cx="1739901" cy="37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229EB5-9317-AC0F-22D5-332C2DD1F62A}"/>
                  </a:ext>
                </a:extLst>
              </p:cNvPr>
              <p:cNvSpPr txBox="1"/>
              <p:nvPr/>
            </p:nvSpPr>
            <p:spPr>
              <a:xfrm>
                <a:off x="491756" y="392678"/>
                <a:ext cx="85816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We have put limits below 10</a:t>
                </a:r>
                <a:r>
                  <a:rPr lang="en-US" sz="2400" baseline="300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-4</a:t>
                </a:r>
                <a:r>
                  <a:rPr lang="en-US" sz="2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on the signal 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→</m:t>
                    </m:r>
                  </m:oMath>
                </a14:m>
                <a:r>
                  <a:rPr lang="en-US" sz="2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A A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→</m:t>
                    </m:r>
                  </m:oMath>
                </a14:m>
                <a:r>
                  <a:rPr lang="en-US" sz="2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V V V V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229EB5-9317-AC0F-22D5-332C2DD1F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756" y="392678"/>
                <a:ext cx="8581687" cy="461665"/>
              </a:xfrm>
              <a:prstGeom prst="rect">
                <a:avLst/>
              </a:prstGeom>
              <a:blipFill>
                <a:blip r:embed="rId4"/>
                <a:stretch>
                  <a:fillRect l="-886" t="-10526" r="-177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7939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68C8EFD-0717-3BE9-B954-12DEA55200F3}"/>
              </a:ext>
            </a:extLst>
          </p:cNvPr>
          <p:cNvSpPr txBox="1"/>
          <p:nvPr/>
        </p:nvSpPr>
        <p:spPr>
          <a:xfrm>
            <a:off x="9817100" y="6035174"/>
            <a:ext cx="237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Figure modified from</a:t>
            </a:r>
          </a:p>
          <a:p>
            <a:pPr algn="just"/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1907.04346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A35D5A-784C-2AAF-8AD1-F62895E95B5C}"/>
                  </a:ext>
                </a:extLst>
              </p:cNvPr>
              <p:cNvSpPr txBox="1"/>
              <p:nvPr/>
            </p:nvSpPr>
            <p:spPr>
              <a:xfrm>
                <a:off x="8927414" y="176495"/>
                <a:ext cx="317182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All hidden hadrons are SM neutral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Only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decays to SM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Hidden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π</m:t>
                    </m:r>
                  </m:oMath>
                </a14:m>
                <a:r>
                  <a:rPr lang="en-US" sz="140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is invisible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14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A35D5A-784C-2AAF-8AD1-F62895E95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7414" y="176495"/>
                <a:ext cx="3171821" cy="954107"/>
              </a:xfrm>
              <a:prstGeom prst="rect">
                <a:avLst/>
              </a:prstGeom>
              <a:blipFill>
                <a:blip r:embed="rId3"/>
                <a:stretch>
                  <a:fillRect l="-398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 descr="A screenshot of a computer&#10;&#10;Description automatically generated">
            <a:extLst>
              <a:ext uri="{FF2B5EF4-FFF2-40B4-BE49-F238E27FC236}">
                <a16:creationId xmlns:a16="http://schemas.microsoft.com/office/drawing/2014/main" id="{D0052F4F-60E7-444D-D1CA-BB2ACA7C4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036" y="176495"/>
            <a:ext cx="75692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2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0EF18-10B0-FBFE-5BAD-7FAE5C006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Hidden Valley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20E096-EFC7-B51B-A557-946632F3E9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A: </a:t>
                </a:r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=125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,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B: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=125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,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and</a:t>
                </a:r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C: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=200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, </a:t>
                </a:r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D: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, </a:t>
                </a:r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±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E: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=400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, </a:t>
                </a:r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F: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=400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, </a:t>
                </a:r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±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G: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=1000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, </a:t>
                </a:r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H: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=1000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GeV</m:t>
                    </m:r>
                  </m:oMath>
                </a14:m>
                <a:r>
                  <a:rPr lang="en-US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, </a:t>
                </a:r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𝜌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Roboto" panose="02000000000000000000" pitchFamily="2" charset="0"/>
                            <a:cs typeface="Roboto" panose="02000000000000000000" pitchFamily="2" charset="0"/>
                          </a:rPr>
                          <m:t>±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decaying</a:t>
                </a:r>
              </a:p>
              <a:p>
                <a:endParaRPr lang="en-US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20E096-EFC7-B51B-A557-946632F3E9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6FF59B1-4A65-AFC9-FF64-33FDED0F7F5D}"/>
                  </a:ext>
                </a:extLst>
              </p:cNvPr>
              <p:cNvSpPr txBox="1"/>
              <p:nvPr/>
            </p:nvSpPr>
            <p:spPr>
              <a:xfrm>
                <a:off x="8998226" y="230188"/>
                <a:ext cx="30745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m:t>±</m:t>
                    </m:r>
                  </m:oMath>
                </a14:m>
                <a:r>
                  <a:rPr lang="en-US" sz="1800" b="0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 labels hidden isospin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6FF59B1-4A65-AFC9-FF64-33FDED0F7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8226" y="230188"/>
                <a:ext cx="3074504" cy="369332"/>
              </a:xfrm>
              <a:prstGeom prst="rect">
                <a:avLst/>
              </a:prstGeom>
              <a:blipFill>
                <a:blip r:embed="rId3"/>
                <a:stretch>
                  <a:fillRect l="-1235" t="-10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095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192</Words>
  <Application>Microsoft Macintosh PowerPoint</Application>
  <PresentationFormat>Widescreen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Cambria Math</vt:lpstr>
      <vt:lpstr>Roboto</vt:lpstr>
      <vt:lpstr>Roboto Light</vt:lpstr>
      <vt:lpstr>Office Theme</vt:lpstr>
      <vt:lpstr>Exploring Dark Sectors Using Dilepton Resonances</vt:lpstr>
      <vt:lpstr>PowerPoint Presentation</vt:lpstr>
      <vt:lpstr>PowerPoint Presentation</vt:lpstr>
      <vt:lpstr>PowerPoint Presentation</vt:lpstr>
      <vt:lpstr>Hidden Valley Models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Dark Sectors Using Dilepton Resonances  Using exotic Higgs decays and dark jets to search for high multiplicity lepton signatures </dc:title>
  <dc:creator>Husain, Rabia</dc:creator>
  <cp:lastModifiedBy>Husain, Rabia</cp:lastModifiedBy>
  <cp:revision>38</cp:revision>
  <dcterms:created xsi:type="dcterms:W3CDTF">2024-04-11T15:56:07Z</dcterms:created>
  <dcterms:modified xsi:type="dcterms:W3CDTF">2024-04-19T18:33:22Z</dcterms:modified>
</cp:coreProperties>
</file>