
<file path=[Content_Types].xml><?xml version="1.0" encoding="utf-8"?>
<Types xmlns="http://schemas.openxmlformats.org/package/2006/content-types">
  <Default Extension="(null)" ContentType="image/x-emf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9"/>
  </p:notesMasterIdLst>
  <p:sldIdLst>
    <p:sldId id="954" r:id="rId2"/>
    <p:sldId id="442" r:id="rId3"/>
    <p:sldId id="888" r:id="rId4"/>
    <p:sldId id="889" r:id="rId5"/>
    <p:sldId id="893" r:id="rId6"/>
    <p:sldId id="890" r:id="rId7"/>
    <p:sldId id="891" r:id="rId8"/>
    <p:sldId id="956" r:id="rId9"/>
    <p:sldId id="955" r:id="rId10"/>
    <p:sldId id="957" r:id="rId11"/>
    <p:sldId id="963" r:id="rId12"/>
    <p:sldId id="810" r:id="rId13"/>
    <p:sldId id="970" r:id="rId14"/>
    <p:sldId id="834" r:id="rId15"/>
    <p:sldId id="972" r:id="rId16"/>
    <p:sldId id="973" r:id="rId17"/>
    <p:sldId id="974" r:id="rId18"/>
    <p:sldId id="976" r:id="rId19"/>
    <p:sldId id="975" r:id="rId20"/>
    <p:sldId id="980" r:id="rId21"/>
    <p:sldId id="977" r:id="rId22"/>
    <p:sldId id="979" r:id="rId23"/>
    <p:sldId id="981" r:id="rId24"/>
    <p:sldId id="735" r:id="rId25"/>
    <p:sldId id="267" r:id="rId26"/>
    <p:sldId id="982" r:id="rId27"/>
    <p:sldId id="862" r:id="rId28"/>
    <p:sldId id="814" r:id="rId29"/>
    <p:sldId id="724" r:id="rId30"/>
    <p:sldId id="986" r:id="rId31"/>
    <p:sldId id="988" r:id="rId32"/>
    <p:sldId id="989" r:id="rId33"/>
    <p:sldId id="990" r:id="rId34"/>
    <p:sldId id="991" r:id="rId35"/>
    <p:sldId id="992" r:id="rId36"/>
    <p:sldId id="983" r:id="rId37"/>
    <p:sldId id="939" r:id="rId38"/>
    <p:sldId id="987" r:id="rId39"/>
    <p:sldId id="993" r:id="rId40"/>
    <p:sldId id="738" r:id="rId41"/>
    <p:sldId id="440" r:id="rId42"/>
    <p:sldId id="705" r:id="rId43"/>
    <p:sldId id="961" r:id="rId44"/>
    <p:sldId id="958" r:id="rId45"/>
    <p:sldId id="959" r:id="rId46"/>
    <p:sldId id="960" r:id="rId47"/>
    <p:sldId id="848" r:id="rId48"/>
    <p:sldId id="643" r:id="rId49"/>
    <p:sldId id="674" r:id="rId50"/>
    <p:sldId id="665" r:id="rId51"/>
    <p:sldId id="666" r:id="rId52"/>
    <p:sldId id="664" r:id="rId53"/>
    <p:sldId id="824" r:id="rId54"/>
    <p:sldId id="825" r:id="rId55"/>
    <p:sldId id="826" r:id="rId56"/>
    <p:sldId id="827" r:id="rId57"/>
    <p:sldId id="828" r:id="rId58"/>
    <p:sldId id="319" r:id="rId59"/>
    <p:sldId id="829" r:id="rId60"/>
    <p:sldId id="855" r:id="rId61"/>
    <p:sldId id="941" r:id="rId62"/>
    <p:sldId id="940" r:id="rId63"/>
    <p:sldId id="811" r:id="rId64"/>
    <p:sldId id="817" r:id="rId65"/>
    <p:sldId id="789" r:id="rId66"/>
    <p:sldId id="788" r:id="rId67"/>
    <p:sldId id="787" r:id="rId6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 Pyle" initials="MP" lastIdx="1" clrIdx="0">
    <p:extLst>
      <p:ext uri="{19B8F6BF-5375-455C-9EA6-DF929625EA0E}">
        <p15:presenceInfo xmlns:p15="http://schemas.microsoft.com/office/powerpoint/2012/main" userId="S::mpyle1@berkeley.edu::6935a1cd-d654-414b-8c18-c4aeb7748a9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415"/>
    <a:srgbClr val="CAD1F4"/>
    <a:srgbClr val="0432FF"/>
    <a:srgbClr val="E1E1F3"/>
    <a:srgbClr val="BED8F3"/>
    <a:srgbClr val="C0D7F3"/>
    <a:srgbClr val="D4C5D0"/>
    <a:srgbClr val="FECDC3"/>
    <a:srgbClr val="FFBAB0"/>
    <a:srgbClr val="E4A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8"/>
    <p:restoredTop sz="94413"/>
  </p:normalViewPr>
  <p:slideViewPr>
    <p:cSldViewPr snapToGrid="0" snapToObjects="1">
      <p:cViewPr varScale="1">
        <p:scale>
          <a:sx n="116" d="100"/>
          <a:sy n="116" d="100"/>
        </p:scale>
        <p:origin x="174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C302A5-5010-AC4D-B1DA-6B878F335D4B}" type="datetimeFigureOut">
              <a:rPr lang="en-US" smtClean="0"/>
              <a:t>8/24/23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A3C9D-788E-9A4B-A455-EBB8579E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780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Main Idea:  1 slide showing all the observational evidence for dark matter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A3C9D-788E-9A4B-A455-EBB8579E5B8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82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FA3C9D-788E-9A4B-A455-EBB8579E5B82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09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8/24/23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2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8/24/23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6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8/24/23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74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SuperCDMS SNOLAB 2018 Operations Review 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1473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SuperCDMS SNOLAB 2018 Operations Review 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820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74602011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8/24/23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4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8/24/23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4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8/24/23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71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8/24/23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04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8/24/23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96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8/24/23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709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8/24/23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26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8/24/23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49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18B39-387F-AA41-A4C1-60C984F05144}" type="datetimeFigureOut">
              <a:rPr lang="en-US" smtClean="0"/>
              <a:t>8/24/23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01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0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(null)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59.emf"/><Relationship Id="rId4" Type="http://schemas.openxmlformats.org/officeDocument/2006/relationships/image" Target="../media/image74.emf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(null)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https://files.slack.com/files-pri/T0JJ4CD5Z-F0229UPTR5M/sensitivity_of_lhe_notheory.png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83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1C20246-6013-E40F-EF19-27596752E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5E798F33-CC70-004E-A3C1-71B118863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09" y="3572258"/>
            <a:ext cx="3933497" cy="17437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31DB57-A13A-FC46-A19B-E8434EE0E7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4403" y="103135"/>
            <a:ext cx="8615191" cy="17907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Development of Ultra-sensitive, Low Background Detector Technology for 10meV to GeV Dark Matter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553290-91CA-F04F-B727-510B805F2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3680" y="2043921"/>
            <a:ext cx="6858000" cy="1241822"/>
          </a:xfrm>
        </p:spPr>
        <p:txBody>
          <a:bodyPr>
            <a:normAutofit fontScale="92500" lnSpcReduction="20000"/>
          </a:bodyPr>
          <a:lstStyle/>
          <a:p>
            <a:r>
              <a:rPr lang="en-US" sz="2700" dirty="0">
                <a:solidFill>
                  <a:schemeClr val="bg1"/>
                </a:solidFill>
              </a:rPr>
              <a:t>Matt Pyle </a:t>
            </a:r>
          </a:p>
          <a:p>
            <a:r>
              <a:rPr lang="en-US" sz="2700" dirty="0">
                <a:solidFill>
                  <a:schemeClr val="bg1"/>
                </a:solidFill>
              </a:rPr>
              <a:t>Nobel Symposium on Dark Matter</a:t>
            </a:r>
          </a:p>
          <a:p>
            <a:r>
              <a:rPr lang="en-US" sz="2700" dirty="0">
                <a:solidFill>
                  <a:schemeClr val="bg1"/>
                </a:solidFill>
              </a:rPr>
              <a:t>8/25/23</a:t>
            </a:r>
          </a:p>
        </p:txBody>
      </p:sp>
      <p:pic>
        <p:nvPicPr>
          <p:cNvPr id="4" name="Picture 3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9889B9B2-34EC-A843-A52B-EBACD9746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248" y="5381612"/>
            <a:ext cx="2357610" cy="141456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31635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C0FD231-9A52-DF13-09F4-46C9B23E01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380" y="6185379"/>
            <a:ext cx="5641015" cy="662091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C3AC25CC-555A-A67C-E189-5880B0CBBA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36" t="6781" r="7711"/>
          <a:stretch/>
        </p:blipFill>
        <p:spPr>
          <a:xfrm>
            <a:off x="29937" y="557333"/>
            <a:ext cx="9075737" cy="56377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99CF18-CB5A-C944-BFF1-818A6A394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3868"/>
            <a:ext cx="9144000" cy="576943"/>
          </a:xfrm>
        </p:spPr>
        <p:txBody>
          <a:bodyPr>
            <a:normAutofit fontScale="90000"/>
          </a:bodyPr>
          <a:lstStyle/>
          <a:p>
            <a:r>
              <a:rPr lang="en-US" dirty="0"/>
              <a:t>DM- Coherent Vibrational Interactions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92CC86-D90A-FE46-A1F0-D30FF50E3197}"/>
              </a:ext>
            </a:extLst>
          </p:cNvPr>
          <p:cNvSpPr txBox="1"/>
          <p:nvPr/>
        </p:nvSpPr>
        <p:spPr>
          <a:xfrm>
            <a:off x="896587" y="731710"/>
            <a:ext cx="6685808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rgbClr val="FF0000"/>
                </a:solidFill>
              </a:rPr>
              <a:t>For DM interactions with small momentum and energy transfers, we need to start thinking about  DM interactions producing coherent crystal excitations!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C81B778-6D45-294B-8888-CE17581A2FEA}"/>
              </a:ext>
            </a:extLst>
          </p:cNvPr>
          <p:cNvSpPr/>
          <p:nvPr/>
        </p:nvSpPr>
        <p:spPr>
          <a:xfrm>
            <a:off x="724246" y="4266251"/>
            <a:ext cx="1437063" cy="1266023"/>
          </a:xfrm>
          <a:prstGeom prst="rect">
            <a:avLst/>
          </a:prstGeom>
          <a:solidFill>
            <a:srgbClr val="00B0F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BCE672-AF6D-D306-692A-92C8B1B692A3}"/>
              </a:ext>
            </a:extLst>
          </p:cNvPr>
          <p:cNvSpPr txBox="1"/>
          <p:nvPr/>
        </p:nvSpPr>
        <p:spPr>
          <a:xfrm>
            <a:off x="7064180" y="2807382"/>
            <a:ext cx="1250691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&lt;v&gt; -  </a:t>
            </a:r>
          </a:p>
          <a:p>
            <a:r>
              <a:rPr lang="en-US" sz="2000" dirty="0" err="1"/>
              <a:t>V</a:t>
            </a:r>
            <a:r>
              <a:rPr lang="en-US" sz="2000" baseline="-25000" dirty="0" err="1"/>
              <a:t>esc</a:t>
            </a:r>
            <a:r>
              <a:rPr lang="en-US" sz="2000" dirty="0"/>
              <a:t> --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F5F0FC-2DD5-02F6-E3AE-6CA09D2B445B}"/>
              </a:ext>
            </a:extLst>
          </p:cNvPr>
          <p:cNvSpPr txBox="1"/>
          <p:nvPr/>
        </p:nvSpPr>
        <p:spPr>
          <a:xfrm>
            <a:off x="1357078" y="4497990"/>
            <a:ext cx="13281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Single Phonon Regime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D44FA9-6DEF-B108-BC9A-C6D4CBB7FAAA}"/>
              </a:ext>
            </a:extLst>
          </p:cNvPr>
          <p:cNvSpPr/>
          <p:nvPr/>
        </p:nvSpPr>
        <p:spPr>
          <a:xfrm>
            <a:off x="2161309" y="4266251"/>
            <a:ext cx="6781541" cy="1244677"/>
          </a:xfrm>
          <a:prstGeom prst="rect">
            <a:avLst/>
          </a:prstGeom>
          <a:solidFill>
            <a:srgbClr val="0432FF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B925F8-F4A9-5A48-20FC-6463BA8FC97F}"/>
              </a:ext>
            </a:extLst>
          </p:cNvPr>
          <p:cNvSpPr txBox="1"/>
          <p:nvPr/>
        </p:nvSpPr>
        <p:spPr>
          <a:xfrm rot="20553159">
            <a:off x="2915161" y="3429095"/>
            <a:ext cx="165393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0432FF"/>
                </a:solidFill>
              </a:rPr>
              <a:t>Multiphonon</a:t>
            </a:r>
            <a:endParaRPr lang="en-US" dirty="0">
              <a:solidFill>
                <a:srgbClr val="0432FF"/>
              </a:solidFill>
            </a:endParaRPr>
          </a:p>
          <a:p>
            <a:pPr algn="ctr"/>
            <a:r>
              <a:rPr lang="en-US" dirty="0">
                <a:solidFill>
                  <a:srgbClr val="0432FF"/>
                </a:solidFill>
              </a:rPr>
              <a:t>Regime</a:t>
            </a:r>
          </a:p>
          <a:p>
            <a:pPr algn="ctr"/>
            <a:r>
              <a:rPr lang="en-US" dirty="0">
                <a:solidFill>
                  <a:srgbClr val="0432FF"/>
                </a:solidFill>
              </a:rPr>
              <a:t>2205.02250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8789CA-5FAD-BCF9-20BB-E6869B6B1F41}"/>
              </a:ext>
            </a:extLst>
          </p:cNvPr>
          <p:cNvSpPr txBox="1"/>
          <p:nvPr/>
        </p:nvSpPr>
        <p:spPr>
          <a:xfrm>
            <a:off x="5193381" y="4267158"/>
            <a:ext cx="3741598" cy="1154162"/>
          </a:xfrm>
          <a:prstGeom prst="rect">
            <a:avLst/>
          </a:prstGeom>
          <a:solidFill>
            <a:srgbClr val="CAD1F4"/>
          </a:solidFill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rgbClr val="0432FF"/>
                </a:solidFill>
              </a:rPr>
              <a:t>Coherent Vibrational Excitations in Si</a:t>
            </a:r>
          </a:p>
          <a:p>
            <a:endParaRPr lang="en-US" sz="2300" dirty="0">
              <a:solidFill>
                <a:srgbClr val="0432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45A305-7546-1953-C822-409A767B868C}"/>
              </a:ext>
            </a:extLst>
          </p:cNvPr>
          <p:cNvSpPr txBox="1"/>
          <p:nvPr/>
        </p:nvSpPr>
        <p:spPr>
          <a:xfrm>
            <a:off x="6692624" y="6505561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1712.06598</a:t>
            </a:r>
          </a:p>
        </p:txBody>
      </p:sp>
    </p:spTree>
    <p:extLst>
      <p:ext uri="{BB962C8B-B14F-4D97-AF65-F5344CB8AC3E}">
        <p14:creationId xmlns:p14="http://schemas.microsoft.com/office/powerpoint/2010/main" val="1057094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06912CE-E0D3-21FF-E658-BF0ED512B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88" y="277586"/>
            <a:ext cx="6957785" cy="658131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B33C67E-CBC8-9D50-C150-EF5D8DD66BE6}"/>
              </a:ext>
            </a:extLst>
          </p:cNvPr>
          <p:cNvSpPr/>
          <p:nvPr/>
        </p:nvSpPr>
        <p:spPr>
          <a:xfrm>
            <a:off x="2046686" y="4640037"/>
            <a:ext cx="3210603" cy="1194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1030FC-DC0D-B44C-955E-5EA0C9CCF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5172"/>
          </a:xfrm>
        </p:spPr>
        <p:txBody>
          <a:bodyPr>
            <a:noAutofit/>
          </a:bodyPr>
          <a:lstStyle/>
          <a:p>
            <a:r>
              <a:rPr lang="en-US" sz="2800" dirty="0"/>
              <a:t>Light Mass DM: Detector Design Driver #1: Energy Sensitivity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E83A57-4298-6547-73D8-57F9CAC6A7DC}"/>
              </a:ext>
            </a:extLst>
          </p:cNvPr>
          <p:cNvSpPr txBox="1"/>
          <p:nvPr/>
        </p:nvSpPr>
        <p:spPr>
          <a:xfrm>
            <a:off x="5806111" y="5634405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2203.08297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93EC0BB-226A-2429-689A-0ABDD14AF817}"/>
              </a:ext>
            </a:extLst>
          </p:cNvPr>
          <p:cNvCxnSpPr/>
          <p:nvPr/>
        </p:nvCxnSpPr>
        <p:spPr>
          <a:xfrm>
            <a:off x="1988401" y="5420299"/>
            <a:ext cx="5701372" cy="0"/>
          </a:xfrm>
          <a:prstGeom prst="line">
            <a:avLst/>
          </a:prstGeom>
          <a:ln w="31750">
            <a:solidFill>
              <a:srgbClr val="0432FF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168B4F-63E4-040E-8B67-97FE05961C7A}"/>
              </a:ext>
            </a:extLst>
          </p:cNvPr>
          <p:cNvSpPr txBox="1"/>
          <p:nvPr/>
        </p:nvSpPr>
        <p:spPr>
          <a:xfrm>
            <a:off x="2525551" y="5387250"/>
            <a:ext cx="2975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Typical Neutrino cross section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01E90AE-10C7-7000-8C8A-80B8FFDA5DA9}"/>
              </a:ext>
            </a:extLst>
          </p:cNvPr>
          <p:cNvCxnSpPr>
            <a:cxnSpLocks/>
          </p:cNvCxnSpPr>
          <p:nvPr/>
        </p:nvCxnSpPr>
        <p:spPr>
          <a:xfrm flipH="1">
            <a:off x="3196903" y="3326897"/>
            <a:ext cx="3086803" cy="0"/>
          </a:xfrm>
          <a:prstGeom prst="straightConnector1">
            <a:avLst/>
          </a:prstGeom>
          <a:ln w="1079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25E4ECF-3D09-6E30-E765-18321C31A189}"/>
              </a:ext>
            </a:extLst>
          </p:cNvPr>
          <p:cNvSpPr txBox="1"/>
          <p:nvPr/>
        </p:nvSpPr>
        <p:spPr>
          <a:xfrm>
            <a:off x="3930201" y="3282377"/>
            <a:ext cx="1570780" cy="8493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432FF"/>
                </a:solidFill>
              </a:rPr>
              <a:t>1. Energy Sensitivity</a:t>
            </a:r>
          </a:p>
        </p:txBody>
      </p:sp>
    </p:spTree>
    <p:extLst>
      <p:ext uri="{BB962C8B-B14F-4D97-AF65-F5344CB8AC3E}">
        <p14:creationId xmlns:p14="http://schemas.microsoft.com/office/powerpoint/2010/main" val="621400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226E0EA-8BC3-8243-69DB-633490845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725" y="5180156"/>
            <a:ext cx="8229600" cy="96136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01D421AA-4617-EA4E-8F6B-10CDFE3F8586}"/>
              </a:ext>
            </a:extLst>
          </p:cNvPr>
          <p:cNvGrpSpPr/>
          <p:nvPr/>
        </p:nvGrpSpPr>
        <p:grpSpPr>
          <a:xfrm>
            <a:off x="206829" y="758124"/>
            <a:ext cx="6520119" cy="4206240"/>
            <a:chOff x="87086" y="758124"/>
            <a:chExt cx="6520119" cy="420624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A47EE75-A5EA-0D43-A40C-6AA387DEEB68}"/>
                </a:ext>
              </a:extLst>
            </p:cNvPr>
            <p:cNvGrpSpPr/>
            <p:nvPr/>
          </p:nvGrpSpPr>
          <p:grpSpPr>
            <a:xfrm>
              <a:off x="87086" y="758124"/>
              <a:ext cx="6520119" cy="4206240"/>
              <a:chOff x="747806" y="654424"/>
              <a:chExt cx="6520119" cy="420624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F1EBED1C-9BE1-7043-9517-F28DA15250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2425" r="5655" b="8059"/>
              <a:stretch/>
            </p:blipFill>
            <p:spPr>
              <a:xfrm>
                <a:off x="747806" y="654424"/>
                <a:ext cx="6520119" cy="420624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96F2F5B-8E5C-9340-851A-43F695128D78}"/>
                  </a:ext>
                </a:extLst>
              </p:cNvPr>
              <p:cNvSpPr txBox="1"/>
              <p:nvPr/>
            </p:nvSpPr>
            <p:spPr>
              <a:xfrm>
                <a:off x="1927412" y="720418"/>
                <a:ext cx="2408032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TES (W or </a:t>
                </a:r>
                <a:r>
                  <a:rPr lang="en-US" sz="1200" dirty="0" err="1"/>
                  <a:t>IrPt</a:t>
                </a:r>
                <a:r>
                  <a:rPr lang="en-US" sz="1200" dirty="0"/>
                  <a:t>)                           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36846D6-B688-CD44-B53A-EE8F7181AC0D}"/>
                  </a:ext>
                </a:extLst>
              </p:cNvPr>
              <p:cNvSpPr txBox="1"/>
              <p:nvPr/>
            </p:nvSpPr>
            <p:spPr>
              <a:xfrm>
                <a:off x="1927412" y="1116638"/>
                <a:ext cx="269977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err="1"/>
                  <a:t>Athermal</a:t>
                </a:r>
                <a:r>
                  <a:rPr lang="en-US" sz="1200" dirty="0"/>
                  <a:t> Phonon Collection Fins (Al)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732698B-48D8-2A41-8B56-BA4439FC5072}"/>
                  </a:ext>
                </a:extLst>
              </p:cNvPr>
              <p:cNvSpPr txBox="1"/>
              <p:nvPr/>
            </p:nvSpPr>
            <p:spPr>
              <a:xfrm>
                <a:off x="1927412" y="1553616"/>
                <a:ext cx="2408032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Crystal (Si,Ge,GaAs,SiO</a:t>
                </a:r>
                <a:r>
                  <a:rPr lang="en-US" sz="1200" baseline="-25000" dirty="0"/>
                  <a:t>2</a:t>
                </a:r>
                <a:r>
                  <a:rPr lang="en-US" sz="1200" dirty="0"/>
                  <a:t>,Al</a:t>
                </a:r>
                <a:r>
                  <a:rPr lang="en-US" sz="1200" baseline="-25000" dirty="0"/>
                  <a:t>2</a:t>
                </a:r>
                <a:r>
                  <a:rPr lang="en-US" sz="1200" dirty="0"/>
                  <a:t>O</a:t>
                </a:r>
                <a:r>
                  <a:rPr lang="en-US" sz="1200" baseline="-25000" dirty="0"/>
                  <a:t>3</a:t>
                </a:r>
                <a:r>
                  <a:rPr lang="en-US" sz="1200" dirty="0"/>
                  <a:t>)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ACD2AC5-6065-B5BC-BFFE-DA8F3D8EEEE7}"/>
                </a:ext>
              </a:extLst>
            </p:cNvPr>
            <p:cNvSpPr txBox="1"/>
            <p:nvPr/>
          </p:nvSpPr>
          <p:spPr>
            <a:xfrm>
              <a:off x="827745" y="4533445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 cm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CE79964-D7AF-8B15-C75D-9C480252C10E}"/>
                </a:ext>
              </a:extLst>
            </p:cNvPr>
            <p:cNvCxnSpPr/>
            <p:nvPr/>
          </p:nvCxnSpPr>
          <p:spPr>
            <a:xfrm>
              <a:off x="1400338" y="4687333"/>
              <a:ext cx="67883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3F7BFA4-BD34-91F1-5678-D5DFF8E07B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4273" y="4687333"/>
              <a:ext cx="48593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938497B-BE0D-D111-BCBD-730A4A1C0ACC}"/>
                </a:ext>
              </a:extLst>
            </p:cNvPr>
            <p:cNvSpPr txBox="1"/>
            <p:nvPr/>
          </p:nvSpPr>
          <p:spPr>
            <a:xfrm rot="19916754">
              <a:off x="2613272" y="4106576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 cm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FD34C77-00A4-96FC-A5E5-E14714A0F6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75649" y="3990010"/>
              <a:ext cx="353351" cy="17969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5CBA462-1F33-E187-927A-889A45EFD21A}"/>
                </a:ext>
              </a:extLst>
            </p:cNvPr>
            <p:cNvCxnSpPr>
              <a:cxnSpLocks/>
            </p:cNvCxnSpPr>
            <p:nvPr/>
          </p:nvCxnSpPr>
          <p:spPr>
            <a:xfrm rot="19916754" flipH="1">
              <a:off x="2227739" y="4492415"/>
              <a:ext cx="48593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31A4B84-925F-E545-85D6-41EA72E92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38" y="-15862"/>
            <a:ext cx="8229600" cy="641744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Athermal</a:t>
            </a:r>
            <a:r>
              <a:rPr lang="en-US" dirty="0"/>
              <a:t> Phonon Detectors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9DCBDC-1763-7149-9636-0030E24D2B8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5365DDE-C07F-9242-AC02-2093D1915408}"/>
              </a:ext>
            </a:extLst>
          </p:cNvPr>
          <p:cNvCxnSpPr>
            <a:cxnSpLocks/>
          </p:cNvCxnSpPr>
          <p:nvPr/>
        </p:nvCxnSpPr>
        <p:spPr>
          <a:xfrm>
            <a:off x="3195392" y="4962572"/>
            <a:ext cx="176675" cy="2702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E833916-64EC-C14D-B176-029077A6EE16}"/>
                  </a:ext>
                </a:extLst>
              </p:cNvPr>
              <p:cNvSpPr txBox="1"/>
              <p:nvPr/>
            </p:nvSpPr>
            <p:spPr>
              <a:xfrm>
                <a:off x="576416" y="4063025"/>
                <a:ext cx="8283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𝑐𝑜𝑙𝑙𝑒𝑐𝑡</m:t>
                          </m:r>
                        </m:sub>
                      </m:sSub>
                    </m:oMath>
                  </m:oMathPara>
                </a14:m>
                <a:endParaRPr lang="en-US" sz="1800" b="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E833916-64EC-C14D-B176-029077A6EE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416" y="4063025"/>
                <a:ext cx="828368" cy="369332"/>
              </a:xfrm>
              <a:prstGeom prst="rect">
                <a:avLst/>
              </a:prstGeom>
              <a:blipFill>
                <a:blip r:embed="rId5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EAFCAB9-EC71-444C-81EA-9B73C520B604}"/>
                  </a:ext>
                </a:extLst>
              </p:cNvPr>
              <p:cNvSpPr txBox="1"/>
              <p:nvPr/>
            </p:nvSpPr>
            <p:spPr>
              <a:xfrm>
                <a:off x="4973923" y="4355315"/>
                <a:ext cx="8283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𝑠𝑒𝑛𝑠𝑜𝑟</m:t>
                          </m:r>
                        </m:sub>
                      </m:sSub>
                    </m:oMath>
                  </m:oMathPara>
                </a14:m>
                <a:endParaRPr lang="en-US" sz="1800" b="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EAFCAB9-EC71-444C-81EA-9B73C520B6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3923" y="4355315"/>
                <a:ext cx="82836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F6EA5FCC-A77E-4A1E-9858-04DC04291F60}"/>
              </a:ext>
            </a:extLst>
          </p:cNvPr>
          <p:cNvSpPr txBox="1"/>
          <p:nvPr/>
        </p:nvSpPr>
        <p:spPr>
          <a:xfrm>
            <a:off x="553111" y="6206101"/>
            <a:ext cx="8037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To increase TES sensitivity, lower T</a:t>
            </a:r>
            <a:r>
              <a:rPr lang="en-US" sz="2800" baseline="-25000" dirty="0">
                <a:solidFill>
                  <a:srgbClr val="FF0000"/>
                </a:solidFill>
              </a:rPr>
              <a:t>c</a:t>
            </a:r>
            <a:r>
              <a:rPr lang="en-US" sz="2800" dirty="0">
                <a:solidFill>
                  <a:srgbClr val="FF0000"/>
                </a:solidFill>
              </a:rPr>
              <a:t> and volume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AF079C-A354-4D10-0585-8974632908E8}"/>
              </a:ext>
            </a:extLst>
          </p:cNvPr>
          <p:cNvSpPr txBox="1"/>
          <p:nvPr/>
        </p:nvSpPr>
        <p:spPr>
          <a:xfrm rot="16200000">
            <a:off x="-79468" y="3368673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cm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371E90F-114C-AA31-5CD8-C34EC856EBF8}"/>
              </a:ext>
            </a:extLst>
          </p:cNvPr>
          <p:cNvCxnSpPr>
            <a:cxnSpLocks/>
          </p:cNvCxnSpPr>
          <p:nvPr/>
        </p:nvCxnSpPr>
        <p:spPr>
          <a:xfrm rot="16200000">
            <a:off x="-132588" y="2896848"/>
            <a:ext cx="67883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0F06240-1856-16F3-2019-647A62256915}"/>
              </a:ext>
            </a:extLst>
          </p:cNvPr>
          <p:cNvCxnSpPr>
            <a:cxnSpLocks/>
          </p:cNvCxnSpPr>
          <p:nvPr/>
        </p:nvCxnSpPr>
        <p:spPr>
          <a:xfrm>
            <a:off x="195201" y="3747041"/>
            <a:ext cx="0" cy="63110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7F8380F0-D5CB-CB34-8BED-2AE6CA1215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4862" y="4622037"/>
            <a:ext cx="1308160" cy="30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438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B078D-DFB8-12FF-7A8E-06AF7C830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58467"/>
          </a:xfrm>
        </p:spPr>
        <p:txBody>
          <a:bodyPr>
            <a:normAutofit/>
          </a:bodyPr>
          <a:lstStyle/>
          <a:p>
            <a:r>
              <a:rPr lang="en-US" dirty="0"/>
              <a:t>The Challenge: Environmental Noise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46AA2-77A8-5274-794F-34304546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46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Lowering Tc and decreasing </a:t>
            </a:r>
            <a:r>
              <a:rPr lang="en-US" dirty="0" err="1"/>
              <a:t>V</a:t>
            </a:r>
            <a:r>
              <a:rPr lang="en-US" baseline="-25000" dirty="0" err="1"/>
              <a:t>tes</a:t>
            </a:r>
            <a:r>
              <a:rPr lang="en-US" baseline="-25000" dirty="0"/>
              <a:t>, </a:t>
            </a:r>
            <a:r>
              <a:rPr lang="en-US" dirty="0"/>
              <a:t>doesn’t just increase sensitivity to DM, it drastically increases sensitivity to all environmental power sources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2548B6-AE1E-2466-8BF7-3BD8A4B11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6461" y="3221448"/>
            <a:ext cx="2832100" cy="1346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93DDC7-A362-0CFB-E6B6-904BFB0DC1AA}"/>
              </a:ext>
            </a:extLst>
          </p:cNvPr>
          <p:cNvSpPr txBox="1"/>
          <p:nvPr/>
        </p:nvSpPr>
        <p:spPr>
          <a:xfrm>
            <a:off x="313282" y="5114703"/>
            <a:ext cx="85174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To increase your sensitivity by x10, you need to decrease your susceptibility to environmental DC backgrounds by x100!</a:t>
            </a:r>
          </a:p>
        </p:txBody>
      </p:sp>
    </p:spTree>
    <p:extLst>
      <p:ext uri="{BB962C8B-B14F-4D97-AF65-F5344CB8AC3E}">
        <p14:creationId xmlns:p14="http://schemas.microsoft.com/office/powerpoint/2010/main" val="4018935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84EEC-B266-FC3E-5540-073E935DE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80" y="0"/>
            <a:ext cx="9103520" cy="827234"/>
          </a:xfrm>
        </p:spPr>
        <p:txBody>
          <a:bodyPr/>
          <a:lstStyle/>
          <a:p>
            <a:r>
              <a:rPr lang="en-US" dirty="0"/>
              <a:t>Environmental Upgrades: IR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870860-269F-D62A-A422-16D000500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3287" y="827314"/>
            <a:ext cx="4053240" cy="2601686"/>
          </a:xfrm>
        </p:spPr>
        <p:txBody>
          <a:bodyPr>
            <a:normAutofit/>
          </a:bodyPr>
          <a:lstStyle/>
          <a:p>
            <a:r>
              <a:rPr lang="en-US" dirty="0"/>
              <a:t>TES bias power decreased as we heated the still … we had an IR leak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F173AC-8B1D-9865-BE97-00C2BA76B52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 descr="A picture containing light, miller&#10;&#10;Description automatically generated">
            <a:extLst>
              <a:ext uri="{FF2B5EF4-FFF2-40B4-BE49-F238E27FC236}">
                <a16:creationId xmlns:a16="http://schemas.microsoft.com/office/drawing/2014/main" id="{0BF4DE58-FD18-0B8E-C90E-DB98BD1897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68" t="9365" r="28571" b="8942"/>
          <a:stretch/>
        </p:blipFill>
        <p:spPr>
          <a:xfrm rot="5400000">
            <a:off x="289296" y="2857313"/>
            <a:ext cx="3801221" cy="40532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E6FC418-9EB5-C4B5-4450-A0A344AACC02}"/>
              </a:ext>
            </a:extLst>
          </p:cNvPr>
          <p:cNvSpPr txBox="1"/>
          <p:nvPr/>
        </p:nvSpPr>
        <p:spPr>
          <a:xfrm>
            <a:off x="4216526" y="4195260"/>
            <a:ext cx="49274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x20 improvement with the addition of a 2</a:t>
            </a:r>
            <a:r>
              <a:rPr lang="en-US" sz="2800" baseline="30000" dirty="0">
                <a:solidFill>
                  <a:srgbClr val="FF0000"/>
                </a:solidFill>
              </a:rPr>
              <a:t>nd</a:t>
            </a:r>
            <a:r>
              <a:rPr lang="en-US" sz="2800" dirty="0">
                <a:solidFill>
                  <a:srgbClr val="FF0000"/>
                </a:solidFill>
              </a:rPr>
              <a:t> IR tight can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Future: redesigning both cans for further IR tightness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F46E67-AE4A-CA5C-858C-EA275F81B2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3" r="3460"/>
          <a:stretch/>
        </p:blipFill>
        <p:spPr>
          <a:xfrm>
            <a:off x="4365169" y="998381"/>
            <a:ext cx="4701713" cy="2922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4699B7-A7C5-65E6-03B0-BE55D8B3EF47}"/>
              </a:ext>
            </a:extLst>
          </p:cNvPr>
          <p:cNvSpPr txBox="1"/>
          <p:nvPr/>
        </p:nvSpPr>
        <p:spPr>
          <a:xfrm>
            <a:off x="5256986" y="672797"/>
            <a:ext cx="347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Bias Power vs Still temperature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3CF93D-022C-61F7-C1E0-23FD406DE7F8}"/>
              </a:ext>
            </a:extLst>
          </p:cNvPr>
          <p:cNvSpPr txBox="1"/>
          <p:nvPr/>
        </p:nvSpPr>
        <p:spPr>
          <a:xfrm rot="16200000">
            <a:off x="3510006" y="1943492"/>
            <a:ext cx="17103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Bias Power [</a:t>
            </a:r>
            <a:r>
              <a:rPr lang="en-US" sz="1800" dirty="0" err="1"/>
              <a:t>fW</a:t>
            </a:r>
            <a:r>
              <a:rPr lang="en-US" sz="1800" dirty="0"/>
              <a:t>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B6704-7C07-9EB1-9304-B9F79D360A41}"/>
              </a:ext>
            </a:extLst>
          </p:cNvPr>
          <p:cNvSpPr txBox="1"/>
          <p:nvPr/>
        </p:nvSpPr>
        <p:spPr>
          <a:xfrm>
            <a:off x="5838940" y="3735981"/>
            <a:ext cx="23135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Still Temperature [</a:t>
            </a:r>
            <a:r>
              <a:rPr lang="en-US" sz="1800" dirty="0" err="1"/>
              <a:t>mK</a:t>
            </a:r>
            <a:r>
              <a:rPr lang="en-US" sz="18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380162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29AF5504-95F3-BA4A-9900-91AA5A1FBF0B}"/>
              </a:ext>
            </a:extLst>
          </p:cNvPr>
          <p:cNvSpPr txBox="1"/>
          <p:nvPr/>
        </p:nvSpPr>
        <p:spPr>
          <a:xfrm>
            <a:off x="17125" y="3803149"/>
            <a:ext cx="517254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/>
              <a:t>Steal copper powder filter from Martinis, </a:t>
            </a:r>
            <a:r>
              <a:rPr lang="en-US" sz="2400" dirty="0" err="1"/>
              <a:t>Devoret</a:t>
            </a:r>
            <a:r>
              <a:rPr lang="en-US" sz="2400" dirty="0"/>
              <a:t>, Clarke (PRB 35.4682 1987) for the 4K and still stages. Currently in Fabrication. Test performance improvements in a few months.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/>
              <a:t>By 2024, we’ll be largely finished with EMI upgrades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958169-E5E8-734B-8093-AD505F4CC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21148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 Environmental Upgrades: EMI Mitigation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103CB-3E1B-F242-8850-ECBE4202C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209" y="822673"/>
            <a:ext cx="4303391" cy="2354642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Measure EMI shielding effectiveness with 200Hz modulation of 800MHz EMI leakage seen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~x20 decrease in external GHz scale radiation susceptibility  by tightening 300K faraday cage (just 2 weeks ago)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989A7D1-508A-7E47-9992-7D8EFCEFD312}"/>
              </a:ext>
            </a:extLst>
          </p:cNvPr>
          <p:cNvGrpSpPr/>
          <p:nvPr/>
        </p:nvGrpSpPr>
        <p:grpSpPr>
          <a:xfrm>
            <a:off x="83767" y="620197"/>
            <a:ext cx="4303391" cy="3182952"/>
            <a:chOff x="4767941" y="1537380"/>
            <a:chExt cx="4245429" cy="3339419"/>
          </a:xfrm>
        </p:grpSpPr>
        <p:pic>
          <p:nvPicPr>
            <p:cNvPr id="4" name="Picture 3" descr="Chart, line chart, histogram&#10;&#10;Description automatically generated">
              <a:extLst>
                <a:ext uri="{FF2B5EF4-FFF2-40B4-BE49-F238E27FC236}">
                  <a16:creationId xmlns:a16="http://schemas.microsoft.com/office/drawing/2014/main" id="{FFF881D9-92CA-F94B-8E08-078CB56F8F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328" b="2371"/>
            <a:stretch/>
          </p:blipFill>
          <p:spPr>
            <a:xfrm>
              <a:off x="4767941" y="1537380"/>
              <a:ext cx="4245429" cy="3339419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709B711-E735-0749-B727-E5DB3FA22DB6}"/>
                </a:ext>
              </a:extLst>
            </p:cNvPr>
            <p:cNvGrpSpPr/>
            <p:nvPr/>
          </p:nvGrpSpPr>
          <p:grpSpPr>
            <a:xfrm>
              <a:off x="5453744" y="1761189"/>
              <a:ext cx="3287486" cy="2626456"/>
              <a:chOff x="5453744" y="1761189"/>
              <a:chExt cx="3287486" cy="2626456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782D71-6E1A-324D-9E5E-64947C13C9B5}"/>
                  </a:ext>
                </a:extLst>
              </p:cNvPr>
              <p:cNvSpPr txBox="1"/>
              <p:nvPr/>
            </p:nvSpPr>
            <p:spPr>
              <a:xfrm>
                <a:off x="5453744" y="3833648"/>
                <a:ext cx="3287486" cy="55399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solidFill>
                      <a:srgbClr val="FF0000"/>
                    </a:solidFill>
                  </a:rPr>
                  <a:t>200Hz amplitude modulation of 800MHz EMI</a:t>
                </a:r>
              </a:p>
            </p:txBody>
          </p:sp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DEEE8DE8-3551-274F-8BBD-3AC2CD4B97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0656" y="2081247"/>
                <a:ext cx="0" cy="662781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3C1736C3-E2B6-5B45-8652-ADC3E8D812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21927" y="1761189"/>
                <a:ext cx="0" cy="770568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8FE11EBF-5D63-6E49-BB47-9347440D3B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7822" y="1761189"/>
                <a:ext cx="0" cy="572571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D445512C-E61E-A243-BCB3-837578083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23239" y="1761189"/>
                <a:ext cx="0" cy="651449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11" descr="A picture containing indoor, table, sitting, man&#10;&#10;Description automatically generated">
            <a:extLst>
              <a:ext uri="{FF2B5EF4-FFF2-40B4-BE49-F238E27FC236}">
                <a16:creationId xmlns:a16="http://schemas.microsoft.com/office/drawing/2014/main" id="{C6443CE9-FA9D-B848-8B95-FCAE72A3AC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3463" y="3809615"/>
            <a:ext cx="2169132" cy="2658096"/>
          </a:xfrm>
          <a:prstGeom prst="rect">
            <a:avLst/>
          </a:prstGeom>
        </p:spPr>
      </p:pic>
      <p:pic>
        <p:nvPicPr>
          <p:cNvPr id="13" name="Picture 12" descr="A circuit board on a wooden surface&#10;&#10;Description automatically generated">
            <a:extLst>
              <a:ext uri="{FF2B5EF4-FFF2-40B4-BE49-F238E27FC236}">
                <a16:creationId xmlns:a16="http://schemas.microsoft.com/office/drawing/2014/main" id="{E984D8EE-1CFE-1D48-8637-4A2AF09A6E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238" t="4568" r="42857" b="15574"/>
          <a:stretch/>
        </p:blipFill>
        <p:spPr>
          <a:xfrm rot="5400000">
            <a:off x="5433685" y="5011556"/>
            <a:ext cx="1198831" cy="1713481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558C077-A9F3-7C4F-8FE1-32AFA48A61AF}"/>
              </a:ext>
            </a:extLst>
          </p:cNvPr>
          <p:cNvCxnSpPr>
            <a:cxnSpLocks/>
          </p:cNvCxnSpPr>
          <p:nvPr/>
        </p:nvCxnSpPr>
        <p:spPr>
          <a:xfrm flipV="1">
            <a:off x="5202989" y="4211858"/>
            <a:ext cx="2083446" cy="1057024"/>
          </a:xfrm>
          <a:prstGeom prst="line">
            <a:avLst/>
          </a:prstGeom>
          <a:ln w="31750">
            <a:solidFill>
              <a:srgbClr val="FF0000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E8722F8-24EB-8E48-ACAD-C7E835204DCC}"/>
              </a:ext>
            </a:extLst>
          </p:cNvPr>
          <p:cNvCxnSpPr>
            <a:cxnSpLocks/>
          </p:cNvCxnSpPr>
          <p:nvPr/>
        </p:nvCxnSpPr>
        <p:spPr>
          <a:xfrm flipV="1">
            <a:off x="6889840" y="4973858"/>
            <a:ext cx="396595" cy="265406"/>
          </a:xfrm>
          <a:prstGeom prst="line">
            <a:avLst/>
          </a:prstGeom>
          <a:ln w="31750">
            <a:solidFill>
              <a:srgbClr val="FF0000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83EEF99-2368-B34C-A79A-ADC497CD0425}"/>
              </a:ext>
            </a:extLst>
          </p:cNvPr>
          <p:cNvCxnSpPr>
            <a:cxnSpLocks/>
          </p:cNvCxnSpPr>
          <p:nvPr/>
        </p:nvCxnSpPr>
        <p:spPr>
          <a:xfrm flipV="1">
            <a:off x="7491943" y="3688559"/>
            <a:ext cx="0" cy="2570599"/>
          </a:xfrm>
          <a:prstGeom prst="line">
            <a:avLst/>
          </a:prstGeom>
          <a:ln w="50800">
            <a:solidFill>
              <a:srgbClr val="FF8415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04BCF873-AC21-0946-934A-2D73CCB49C1C}"/>
              </a:ext>
            </a:extLst>
          </p:cNvPr>
          <p:cNvSpPr/>
          <p:nvPr/>
        </p:nvSpPr>
        <p:spPr>
          <a:xfrm>
            <a:off x="7286435" y="4211858"/>
            <a:ext cx="391886" cy="762000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AD10730-D876-0A45-A4B7-062BEF497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83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E51F8-61AD-5B10-B705-A8417E324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2981"/>
          </a:xfrm>
        </p:spPr>
        <p:txBody>
          <a:bodyPr/>
          <a:lstStyle/>
          <a:p>
            <a:r>
              <a:rPr lang="en-US" dirty="0"/>
              <a:t>Current Detector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F7C14-6BC5-F58F-B240-A4422C306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445" y="3800819"/>
            <a:ext cx="8750385" cy="294150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1% of surface covered with TES based </a:t>
            </a:r>
            <a:r>
              <a:rPr lang="en-US" sz="2400" dirty="0" err="1"/>
              <a:t>athermal</a:t>
            </a:r>
            <a:r>
              <a:rPr lang="en-US" sz="2400" dirty="0"/>
              <a:t> phonon detectors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/>
              <a:t>Wirebond</a:t>
            </a:r>
            <a:r>
              <a:rPr lang="en-US" sz="2400" dirty="0"/>
              <a:t> support structure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Mechanical vibration decoupler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No frictional rubbing at interface between clamp and detector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Minimal stress structural support</a:t>
            </a:r>
          </a:p>
          <a:p>
            <a:pPr marL="514350" indent="-457200">
              <a:buFont typeface="Arial" panose="020B0604020202020204" pitchFamily="34" charset="0"/>
              <a:buChar char="•"/>
            </a:pPr>
            <a:r>
              <a:rPr lang="en-US" sz="2400" dirty="0"/>
              <a:t>T</a:t>
            </a:r>
            <a:r>
              <a:rPr lang="en-US" sz="2400" baseline="-25000" dirty="0"/>
              <a:t>c</a:t>
            </a:r>
            <a:r>
              <a:rPr lang="en-US" sz="2400" dirty="0"/>
              <a:t> ~50mK (not the lowest Tc device)</a:t>
            </a:r>
          </a:p>
        </p:txBody>
      </p:sp>
      <p:pic>
        <p:nvPicPr>
          <p:cNvPr id="4" name="Google Shape;87;p15">
            <a:extLst>
              <a:ext uri="{FF2B5EF4-FFF2-40B4-BE49-F238E27FC236}">
                <a16:creationId xmlns:a16="http://schemas.microsoft.com/office/drawing/2014/main" id="{1A826331-9B06-D79F-D73F-941F3C4C000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8195" t="40744" r="43024" b="30081"/>
          <a:stretch/>
        </p:blipFill>
        <p:spPr>
          <a:xfrm>
            <a:off x="283445" y="782980"/>
            <a:ext cx="3682627" cy="301783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ED173C0-75B3-64F0-530F-9A90D53A4BE2}"/>
              </a:ext>
            </a:extLst>
          </p:cNvPr>
          <p:cNvSpPr txBox="1"/>
          <p:nvPr/>
        </p:nvSpPr>
        <p:spPr>
          <a:xfrm>
            <a:off x="4230477" y="1276082"/>
            <a:ext cx="49135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Prototype 1cm</a:t>
            </a:r>
            <a:r>
              <a:rPr lang="en-US" sz="2800" baseline="30000" dirty="0"/>
              <a:t>2</a:t>
            </a:r>
            <a:r>
              <a:rPr lang="en-US" sz="2800" dirty="0"/>
              <a:t>x1mm Si pixel </a:t>
            </a:r>
            <a:r>
              <a:rPr lang="en-US" sz="2800" dirty="0" err="1"/>
              <a:t>athermal</a:t>
            </a:r>
            <a:r>
              <a:rPr lang="en-US" sz="2800" dirty="0"/>
              <a:t> phonon detector for </a:t>
            </a:r>
            <a:r>
              <a:rPr lang="en-US" sz="2800" dirty="0" err="1"/>
              <a:t>HeRALD</a:t>
            </a:r>
            <a:r>
              <a:rPr lang="en-US" sz="2800" dirty="0"/>
              <a:t> Superfluid He dark matter search</a:t>
            </a:r>
          </a:p>
        </p:txBody>
      </p:sp>
    </p:spTree>
    <p:extLst>
      <p:ext uri="{BB962C8B-B14F-4D97-AF65-F5344CB8AC3E}">
        <p14:creationId xmlns:p14="http://schemas.microsoft.com/office/powerpoint/2010/main" val="23619916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08;p17">
            <a:extLst>
              <a:ext uri="{FF2B5EF4-FFF2-40B4-BE49-F238E27FC236}">
                <a16:creationId xmlns:a16="http://schemas.microsoft.com/office/drawing/2014/main" id="{946B721A-AA4F-CB32-A2CB-F5BE40D3C02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933022" y="1499675"/>
            <a:ext cx="4902505" cy="388757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3D4CF2-0183-F971-4A25-E8941AE12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2410"/>
            <a:ext cx="9144000" cy="834528"/>
          </a:xfrm>
        </p:spPr>
        <p:txBody>
          <a:bodyPr>
            <a:normAutofit/>
          </a:bodyPr>
          <a:lstStyle/>
          <a:p>
            <a:r>
              <a:rPr lang="en-US" dirty="0"/>
              <a:t>Single Optical Photon Calibration</a:t>
            </a:r>
          </a:p>
        </p:txBody>
      </p:sp>
      <p:pic>
        <p:nvPicPr>
          <p:cNvPr id="4" name="Google Shape;96;p16">
            <a:extLst>
              <a:ext uri="{FF2B5EF4-FFF2-40B4-BE49-F238E27FC236}">
                <a16:creationId xmlns:a16="http://schemas.microsoft.com/office/drawing/2014/main" id="{B9B02716-693B-8C40-ED0D-5F41A63E4D5F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473" y="1854382"/>
            <a:ext cx="3183873" cy="438190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11;p17">
            <a:extLst>
              <a:ext uri="{FF2B5EF4-FFF2-40B4-BE49-F238E27FC236}">
                <a16:creationId xmlns:a16="http://schemas.microsoft.com/office/drawing/2014/main" id="{A8022A47-A4AE-1593-D2A5-B7E1AB417A43}"/>
              </a:ext>
            </a:extLst>
          </p:cNvPr>
          <p:cNvSpPr txBox="1"/>
          <p:nvPr/>
        </p:nvSpPr>
        <p:spPr>
          <a:xfrm>
            <a:off x="6751625" y="2324791"/>
            <a:ext cx="1852548" cy="723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SPICE/</a:t>
            </a:r>
            <a:r>
              <a:rPr lang="en" sz="2000" b="1" dirty="0" err="1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HeRALD</a:t>
            </a:r>
            <a:r>
              <a:rPr lang="en" sz="2000" b="1" dirty="0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Preliminary</a:t>
            </a:r>
            <a:endParaRPr sz="2000" b="1" dirty="0">
              <a:solidFill>
                <a:srgbClr val="FF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C55B3F-9734-64EC-9E24-D662D22AF57D}"/>
              </a:ext>
            </a:extLst>
          </p:cNvPr>
          <p:cNvSpPr txBox="1"/>
          <p:nvPr/>
        </p:nvSpPr>
        <p:spPr>
          <a:xfrm>
            <a:off x="132203" y="994660"/>
            <a:ext cx="4748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Calibrate detector with 405nm and 450nm </a:t>
            </a:r>
          </a:p>
          <a:p>
            <a:r>
              <a:rPr lang="en-US" sz="2000" dirty="0"/>
              <a:t>Photon bunches delivered by fiber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74C540-1B3B-244F-C744-AFCCD8CEFEB6}"/>
              </a:ext>
            </a:extLst>
          </p:cNvPr>
          <p:cNvSpPr txBox="1"/>
          <p:nvPr/>
        </p:nvSpPr>
        <p:spPr>
          <a:xfrm>
            <a:off x="4045701" y="5535261"/>
            <a:ext cx="5042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First time to see optical photon quantization in macroscopic phonon detectors without Luke-</a:t>
            </a:r>
            <a:r>
              <a:rPr lang="en-US" sz="2400" dirty="0" err="1">
                <a:solidFill>
                  <a:srgbClr val="FF0000"/>
                </a:solidFill>
              </a:rPr>
              <a:t>Neganov</a:t>
            </a:r>
            <a:r>
              <a:rPr lang="en-US" sz="2400" dirty="0">
                <a:solidFill>
                  <a:srgbClr val="FF0000"/>
                </a:solidFill>
              </a:rPr>
              <a:t> Gain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BE9A3A-66F8-7AF7-7441-7FAF05D2A1BE}"/>
              </a:ext>
            </a:extLst>
          </p:cNvPr>
          <p:cNvSpPr txBox="1"/>
          <p:nvPr/>
        </p:nvSpPr>
        <p:spPr>
          <a:xfrm>
            <a:off x="2286000" y="324708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2212.12513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61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19;p18">
            <a:extLst>
              <a:ext uri="{FF2B5EF4-FFF2-40B4-BE49-F238E27FC236}">
                <a16:creationId xmlns:a16="http://schemas.microsoft.com/office/drawing/2014/main" id="{9C89785A-027A-7F3F-0123-3DDC1DEA39A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777454"/>
            <a:ext cx="8686800" cy="60805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29FCF2-E19F-B2EF-C44B-94E7395B5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3811"/>
          </a:xfrm>
        </p:spPr>
        <p:txBody>
          <a:bodyPr>
            <a:normAutofit fontScale="90000"/>
          </a:bodyPr>
          <a:lstStyle/>
          <a:p>
            <a:r>
              <a:rPr lang="en-US" dirty="0"/>
              <a:t>1) Achieved Energy Sensitivity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F2CE7FE-8504-F2CC-61CE-1CDF58B01561}"/>
                  </a:ext>
                </a:extLst>
              </p:cNvPr>
              <p:cNvSpPr txBox="1"/>
              <p:nvPr/>
            </p:nvSpPr>
            <p:spPr>
              <a:xfrm>
                <a:off x="742909" y="2459504"/>
                <a:ext cx="4324850" cy="193899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rgbClr val="FF0000"/>
                    </a:solidFill>
                  </a:rPr>
                  <a:t>Measured Energy Sensitivity: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sz="2400" b="1" baseline="-25000" dirty="0">
                    <a:solidFill>
                      <a:srgbClr val="FF0000"/>
                    </a:solidFill>
                  </a:rPr>
                  <a:t>phonon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 = 273 </a:t>
                </a:r>
                <a:r>
                  <a:rPr lang="en-US" sz="2400" b="1" dirty="0" err="1">
                    <a:solidFill>
                      <a:srgbClr val="FF0000"/>
                    </a:solidFill>
                  </a:rPr>
                  <a:t>meV</a:t>
                </a:r>
                <a:endParaRPr lang="en-US" sz="2400" b="1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CRESST Si Performance (2212.12513)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400" baseline="-25000" dirty="0"/>
                  <a:t>phonon</a:t>
                </a:r>
                <a:r>
                  <a:rPr lang="en-US" sz="2400" dirty="0"/>
                  <a:t> = 1360meV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F2CE7FE-8504-F2CC-61CE-1CDF58B015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909" y="2459504"/>
                <a:ext cx="4324850" cy="1938992"/>
              </a:xfrm>
              <a:prstGeom prst="rect">
                <a:avLst/>
              </a:prstGeom>
              <a:blipFill>
                <a:blip r:embed="rId3"/>
                <a:stretch>
                  <a:fillRect l="-2053" t="-2597" b="-6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8117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127;p19">
            <a:extLst>
              <a:ext uri="{FF2B5EF4-FFF2-40B4-BE49-F238E27FC236}">
                <a16:creationId xmlns:a16="http://schemas.microsoft.com/office/drawing/2014/main" id="{98892373-A8FB-A3C9-3F54-98F3B0C10C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0448" y="629232"/>
            <a:ext cx="8064347" cy="612410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CD152D-A77E-7751-88C1-CA8257010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8914"/>
          </a:xfrm>
        </p:spPr>
        <p:txBody>
          <a:bodyPr>
            <a:noAutofit/>
          </a:bodyPr>
          <a:lstStyle/>
          <a:p>
            <a:r>
              <a:rPr lang="en-US" sz="3600" dirty="0"/>
              <a:t>Significant Sensitivity Improvement Possible</a:t>
            </a:r>
          </a:p>
        </p:txBody>
      </p:sp>
      <p:sp>
        <p:nvSpPr>
          <p:cNvPr id="5" name="Google Shape;126;p19">
            <a:extLst>
              <a:ext uri="{FF2B5EF4-FFF2-40B4-BE49-F238E27FC236}">
                <a16:creationId xmlns:a16="http://schemas.microsoft.com/office/drawing/2014/main" id="{134C048F-D6C4-6426-9795-F36D0678583C}"/>
              </a:ext>
            </a:extLst>
          </p:cNvPr>
          <p:cNvSpPr txBox="1">
            <a:spLocks/>
          </p:cNvSpPr>
          <p:nvPr/>
        </p:nvSpPr>
        <p:spPr>
          <a:xfrm>
            <a:off x="4483865" y="2137272"/>
            <a:ext cx="4029687" cy="1554014"/>
          </a:xfrm>
          <a:prstGeom prst="rect">
            <a:avLst/>
          </a:prstGeom>
          <a:solidFill>
            <a:schemeClr val="bg1"/>
          </a:solidFill>
        </p:spPr>
        <p:txBody>
          <a:bodyPr spcFirstLastPara="1" vert="horz" wrap="square" lIns="91425" tIns="91425" rIns="91425" bIns="91425" rtlCol="0" anchor="t" anchorCtr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Completely dominated in signal band by an unknown broadband </a:t>
            </a:r>
            <a:r>
              <a:rPr lang="en-US" b="1" dirty="0">
                <a:solidFill>
                  <a:srgbClr val="FF0000"/>
                </a:solidFill>
              </a:rPr>
              <a:t>power</a:t>
            </a:r>
            <a:r>
              <a:rPr lang="en-US" dirty="0">
                <a:solidFill>
                  <a:srgbClr val="FF0000"/>
                </a:solidFill>
              </a:rPr>
              <a:t> noise source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8A14BD-C0D6-782B-1A6D-4EFDA711BB38}"/>
              </a:ext>
            </a:extLst>
          </p:cNvPr>
          <p:cNvSpPr txBox="1"/>
          <p:nvPr/>
        </p:nvSpPr>
        <p:spPr>
          <a:xfrm>
            <a:off x="1681381" y="4460685"/>
            <a:ext cx="155756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x5 Excess Noise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F1FD29E-63C1-4D57-2525-B560C48D31AD}"/>
              </a:ext>
            </a:extLst>
          </p:cNvPr>
          <p:cNvCxnSpPr/>
          <p:nvPr/>
        </p:nvCxnSpPr>
        <p:spPr>
          <a:xfrm flipV="1">
            <a:off x="3349128" y="4045632"/>
            <a:ext cx="0" cy="1661105"/>
          </a:xfrm>
          <a:prstGeom prst="straightConnector1">
            <a:avLst/>
          </a:prstGeom>
          <a:ln w="762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177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18244BE0-4E19-6E4A-A326-428ADE00A088}"/>
              </a:ext>
            </a:extLst>
          </p:cNvPr>
          <p:cNvSpPr/>
          <p:nvPr/>
        </p:nvSpPr>
        <p:spPr>
          <a:xfrm>
            <a:off x="1522829" y="2581446"/>
            <a:ext cx="5920959" cy="806857"/>
          </a:xfrm>
          <a:prstGeom prst="rect">
            <a:avLst/>
          </a:prstGeom>
          <a:solidFill>
            <a:srgbClr val="0070C0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3838" y="477178"/>
            <a:ext cx="6420162" cy="676215"/>
          </a:xfrm>
        </p:spPr>
        <p:txBody>
          <a:bodyPr>
            <a:normAutofit fontScale="90000"/>
          </a:bodyPr>
          <a:lstStyle/>
          <a:p>
            <a:r>
              <a:rPr lang="en-US" dirty="0"/>
              <a:t>Don’t Put All Your Eggs in One Basket: Broaden the 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B1A4D3-8252-3849-922A-5665F74DA65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AECC0E2-33AF-F647-AAE1-3A74A0077AE9}"/>
              </a:ext>
            </a:extLst>
          </p:cNvPr>
          <p:cNvGrpSpPr/>
          <p:nvPr/>
        </p:nvGrpSpPr>
        <p:grpSpPr>
          <a:xfrm>
            <a:off x="1143000" y="2313684"/>
            <a:ext cx="6559278" cy="1098058"/>
            <a:chOff x="0" y="885998"/>
            <a:chExt cx="8745704" cy="1464077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E1A03CA-D418-724B-8BFB-CA02E0390A6E}"/>
                </a:ext>
              </a:extLst>
            </p:cNvPr>
            <p:cNvSpPr txBox="1"/>
            <p:nvPr/>
          </p:nvSpPr>
          <p:spPr>
            <a:xfrm>
              <a:off x="0" y="1033298"/>
              <a:ext cx="125984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/>
                <a:t>10</a:t>
              </a:r>
              <a:r>
                <a:rPr lang="en-US" sz="1350" baseline="30000" dirty="0"/>
                <a:t>-22 </a:t>
              </a:r>
              <a:r>
                <a:rPr lang="en-US" sz="1350" dirty="0" err="1"/>
                <a:t>eV</a:t>
              </a:r>
              <a:endParaRPr lang="en-US" sz="1350" dirty="0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E7BA24C-EE9B-5E42-B0D7-0763FC2B62FF}"/>
                </a:ext>
              </a:extLst>
            </p:cNvPr>
            <p:cNvSpPr txBox="1"/>
            <p:nvPr/>
          </p:nvSpPr>
          <p:spPr>
            <a:xfrm>
              <a:off x="4432079" y="885998"/>
              <a:ext cx="125984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 err="1"/>
                <a:t>keV</a:t>
              </a:r>
              <a:endParaRPr lang="en-US" sz="1350" dirty="0"/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44126AD5-84B8-F141-8A37-82FD15EB7B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5625" y="1315329"/>
              <a:ext cx="0" cy="541606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BB680C0A-6C95-A749-9DEB-0F5CDADDCB0A}"/>
                </a:ext>
              </a:extLst>
            </p:cNvPr>
            <p:cNvCxnSpPr/>
            <p:nvPr/>
          </p:nvCxnSpPr>
          <p:spPr>
            <a:xfrm>
              <a:off x="505944" y="1516138"/>
              <a:ext cx="8239760" cy="0"/>
            </a:xfrm>
            <a:prstGeom prst="straightConnector1">
              <a:avLst/>
            </a:prstGeom>
            <a:ln w="76200" cmpd="sng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69A6D7D8-3D9B-E746-91A8-428057FFEDD8}"/>
                </a:ext>
              </a:extLst>
            </p:cNvPr>
            <p:cNvSpPr txBox="1"/>
            <p:nvPr/>
          </p:nvSpPr>
          <p:spPr>
            <a:xfrm>
              <a:off x="7330387" y="924738"/>
              <a:ext cx="125984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/>
                <a:t>10</a:t>
              </a:r>
              <a:r>
                <a:rPr lang="en-US" sz="1350" baseline="30000" dirty="0"/>
                <a:t>19 </a:t>
              </a:r>
              <a:r>
                <a:rPr lang="en-US" sz="1350" dirty="0" err="1"/>
                <a:t>GeV</a:t>
              </a:r>
              <a:endParaRPr lang="en-US" sz="1350" dirty="0"/>
            </a:p>
          </p:txBody>
        </p: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E3421550-8131-F941-8E88-64AC790FEC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88804" y="1246203"/>
              <a:ext cx="1" cy="540394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412EE523-BFA3-1943-A703-4EA617572C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6265" y="1322363"/>
              <a:ext cx="0" cy="548641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50B46E05-EB0A-3341-A895-0EE670FD12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31914" y="1312984"/>
              <a:ext cx="0" cy="541606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0230C211-6E58-3346-BECE-CC1CEC5570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49742" y="1310640"/>
              <a:ext cx="0" cy="541606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149BD082-AD72-C64B-96EE-7066BD5692B4}"/>
                </a:ext>
              </a:extLst>
            </p:cNvPr>
            <p:cNvSpPr txBox="1"/>
            <p:nvPr/>
          </p:nvSpPr>
          <p:spPr>
            <a:xfrm>
              <a:off x="5287863" y="897721"/>
              <a:ext cx="125984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/>
                <a:t>10 GeV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0E2C6CF9-95F7-1A40-AF91-BDC35F26886C}"/>
                </a:ext>
              </a:extLst>
            </p:cNvPr>
            <p:cNvSpPr/>
            <p:nvPr/>
          </p:nvSpPr>
          <p:spPr>
            <a:xfrm>
              <a:off x="5664200" y="1350499"/>
              <a:ext cx="370840" cy="928468"/>
            </a:xfrm>
            <a:prstGeom prst="rect">
              <a:avLst/>
            </a:prstGeom>
            <a:solidFill>
              <a:schemeClr val="accent4">
                <a:alpha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31BD569A-A37E-3F43-836F-7BA97B740286}"/>
                </a:ext>
              </a:extLst>
            </p:cNvPr>
            <p:cNvSpPr txBox="1"/>
            <p:nvPr/>
          </p:nvSpPr>
          <p:spPr>
            <a:xfrm rot="16200000">
              <a:off x="5268900" y="1573114"/>
              <a:ext cx="1153813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/>
                <a:t>WIMPS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D654E60-07EE-4940-9156-03603234BB2B}"/>
              </a:ext>
            </a:extLst>
          </p:cNvPr>
          <p:cNvSpPr txBox="1"/>
          <p:nvPr/>
        </p:nvSpPr>
        <p:spPr>
          <a:xfrm>
            <a:off x="1687516" y="2794324"/>
            <a:ext cx="2549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Dark Sectors: DM w/ New Mediators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E5CD5F6-7D0C-C14A-813F-39B51E3269E1}"/>
              </a:ext>
            </a:extLst>
          </p:cNvPr>
          <p:cNvSpPr/>
          <p:nvPr/>
        </p:nvSpPr>
        <p:spPr>
          <a:xfrm>
            <a:off x="4259519" y="2639381"/>
            <a:ext cx="1118445" cy="717104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C24757-33F5-0642-A585-832D750C414B}"/>
              </a:ext>
            </a:extLst>
          </p:cNvPr>
          <p:cNvSpPr txBox="1"/>
          <p:nvPr/>
        </p:nvSpPr>
        <p:spPr>
          <a:xfrm>
            <a:off x="4387458" y="3051258"/>
            <a:ext cx="976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Talk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E89062-446C-2A45-81C7-D5BEB60D9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" y="7742"/>
            <a:ext cx="2821031" cy="1880687"/>
          </a:xfrm>
          <a:prstGeom prst="rect">
            <a:avLst/>
          </a:prstGeom>
        </p:spPr>
      </p:pic>
      <p:pic>
        <p:nvPicPr>
          <p:cNvPr id="28" name="Picture 27" descr="lz_science_final.jpg">
            <a:extLst>
              <a:ext uri="{FF2B5EF4-FFF2-40B4-BE49-F238E27FC236}">
                <a16:creationId xmlns:a16="http://schemas.microsoft.com/office/drawing/2014/main" id="{FE54D012-5AC2-9247-A9F3-33B0859794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7" t="1852" r="21489" b="2903"/>
          <a:stretch/>
        </p:blipFill>
        <p:spPr>
          <a:xfrm>
            <a:off x="6178777" y="3736329"/>
            <a:ext cx="1061795" cy="1822271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114DB9-6CAB-C842-8263-B225B6FF6B2C}"/>
              </a:ext>
            </a:extLst>
          </p:cNvPr>
          <p:cNvCxnSpPr>
            <a:cxnSpLocks/>
          </p:cNvCxnSpPr>
          <p:nvPr/>
        </p:nvCxnSpPr>
        <p:spPr>
          <a:xfrm>
            <a:off x="5394011" y="3358377"/>
            <a:ext cx="784766" cy="3707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B10F84D-F13D-EA44-AB11-3E6E7AAAF0AB}"/>
              </a:ext>
            </a:extLst>
          </p:cNvPr>
          <p:cNvCxnSpPr>
            <a:cxnSpLocks/>
          </p:cNvCxnSpPr>
          <p:nvPr/>
        </p:nvCxnSpPr>
        <p:spPr>
          <a:xfrm>
            <a:off x="5656726" y="3359798"/>
            <a:ext cx="1581553" cy="3571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7AC727-99D6-D14B-91D4-608BB49534E3}"/>
              </a:ext>
            </a:extLst>
          </p:cNvPr>
          <p:cNvCxnSpPr>
            <a:cxnSpLocks/>
          </p:cNvCxnSpPr>
          <p:nvPr/>
        </p:nvCxnSpPr>
        <p:spPr>
          <a:xfrm>
            <a:off x="4253214" y="3352939"/>
            <a:ext cx="398128" cy="7177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611CD40-EF40-0F41-8327-8EA47680D574}"/>
              </a:ext>
            </a:extLst>
          </p:cNvPr>
          <p:cNvCxnSpPr>
            <a:cxnSpLocks/>
          </p:cNvCxnSpPr>
          <p:nvPr/>
        </p:nvCxnSpPr>
        <p:spPr>
          <a:xfrm>
            <a:off x="5400686" y="3370621"/>
            <a:ext cx="636209" cy="72913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FBC322F-B57F-AC44-982C-AA567CD19060}"/>
              </a:ext>
            </a:extLst>
          </p:cNvPr>
          <p:cNvSpPr txBox="1"/>
          <p:nvPr/>
        </p:nvSpPr>
        <p:spPr>
          <a:xfrm>
            <a:off x="39381" y="3684151"/>
            <a:ext cx="506951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>
              <a:buFont typeface="Arial" panose="020B0604020202020204" pitchFamily="34" charset="0"/>
              <a:buChar char="•"/>
            </a:pPr>
            <a:r>
              <a:rPr lang="en-US" sz="2800" dirty="0"/>
              <a:t>We’re still searching for high </a:t>
            </a:r>
          </a:p>
          <a:p>
            <a:r>
              <a:rPr lang="en-US" sz="2800" dirty="0"/>
              <a:t>   mass WIMPs with noble gas </a:t>
            </a:r>
          </a:p>
          <a:p>
            <a:r>
              <a:rPr lang="en-US" sz="2800" dirty="0"/>
              <a:t>   TPCs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Well motivated theoretical </a:t>
            </a:r>
          </a:p>
          <a:p>
            <a:r>
              <a:rPr lang="en-US" sz="2800" dirty="0"/>
              <a:t>    models at other mass scales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en-US" sz="2800" dirty="0"/>
              <a:t>US Cosmic Visions: New Ideas in Dark Matter: </a:t>
            </a:r>
            <a:r>
              <a:rPr lang="is-IS" sz="2800" dirty="0"/>
              <a:t>1707.04591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01FA32-7B89-A02C-0874-2E26509060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348" t="40903" r="29630" b="34034"/>
          <a:stretch/>
        </p:blipFill>
        <p:spPr>
          <a:xfrm>
            <a:off x="4649003" y="4081073"/>
            <a:ext cx="1404774" cy="117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0594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06912CE-E0D3-21FF-E658-BF0ED512B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88" y="277586"/>
            <a:ext cx="6957785" cy="658131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B33C67E-CBC8-9D50-C150-EF5D8DD66BE6}"/>
              </a:ext>
            </a:extLst>
          </p:cNvPr>
          <p:cNvSpPr/>
          <p:nvPr/>
        </p:nvSpPr>
        <p:spPr>
          <a:xfrm>
            <a:off x="2046686" y="4640037"/>
            <a:ext cx="3210603" cy="1194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1030FC-DC0D-B44C-955E-5EA0C9CCF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5172"/>
          </a:xfrm>
        </p:spPr>
        <p:txBody>
          <a:bodyPr>
            <a:noAutofit/>
          </a:bodyPr>
          <a:lstStyle/>
          <a:p>
            <a:r>
              <a:rPr lang="en-US" sz="2800" dirty="0"/>
              <a:t>Light Mass DM: Detector Design Drivers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E83A57-4298-6547-73D8-57F9CAC6A7DC}"/>
              </a:ext>
            </a:extLst>
          </p:cNvPr>
          <p:cNvSpPr txBox="1"/>
          <p:nvPr/>
        </p:nvSpPr>
        <p:spPr>
          <a:xfrm>
            <a:off x="5806111" y="5634405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2203.08297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93EC0BB-226A-2429-689A-0ABDD14AF817}"/>
              </a:ext>
            </a:extLst>
          </p:cNvPr>
          <p:cNvCxnSpPr/>
          <p:nvPr/>
        </p:nvCxnSpPr>
        <p:spPr>
          <a:xfrm>
            <a:off x="1988401" y="5420299"/>
            <a:ext cx="5701372" cy="0"/>
          </a:xfrm>
          <a:prstGeom prst="line">
            <a:avLst/>
          </a:prstGeom>
          <a:ln w="31750">
            <a:solidFill>
              <a:srgbClr val="0432FF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168B4F-63E4-040E-8B67-97FE05961C7A}"/>
              </a:ext>
            </a:extLst>
          </p:cNvPr>
          <p:cNvSpPr txBox="1"/>
          <p:nvPr/>
        </p:nvSpPr>
        <p:spPr>
          <a:xfrm>
            <a:off x="2525551" y="5387250"/>
            <a:ext cx="2975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Typical Neutrino cross section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01E90AE-10C7-7000-8C8A-80B8FFDA5DA9}"/>
              </a:ext>
            </a:extLst>
          </p:cNvPr>
          <p:cNvCxnSpPr>
            <a:cxnSpLocks/>
          </p:cNvCxnSpPr>
          <p:nvPr/>
        </p:nvCxnSpPr>
        <p:spPr>
          <a:xfrm flipH="1">
            <a:off x="3395207" y="3272462"/>
            <a:ext cx="3086803" cy="0"/>
          </a:xfrm>
          <a:prstGeom prst="straightConnector1">
            <a:avLst/>
          </a:prstGeom>
          <a:ln w="1079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25E4ECF-3D09-6E30-E765-18321C31A189}"/>
              </a:ext>
            </a:extLst>
          </p:cNvPr>
          <p:cNvSpPr txBox="1"/>
          <p:nvPr/>
        </p:nvSpPr>
        <p:spPr>
          <a:xfrm>
            <a:off x="3930201" y="3282377"/>
            <a:ext cx="1570780" cy="8493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432FF"/>
                </a:solidFill>
              </a:rPr>
              <a:t>1. Energy Sensitivity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978611-1C6C-B9A3-1AF3-44B712B2A950}"/>
              </a:ext>
            </a:extLst>
          </p:cNvPr>
          <p:cNvSpPr txBox="1"/>
          <p:nvPr/>
        </p:nvSpPr>
        <p:spPr>
          <a:xfrm rot="16200000">
            <a:off x="1597964" y="3709495"/>
            <a:ext cx="2270493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</a:rPr>
              <a:t> 2. Backgrounds</a:t>
            </a:r>
          </a:p>
          <a:p>
            <a:r>
              <a:rPr lang="en-US" sz="2400" dirty="0">
                <a:solidFill>
                  <a:srgbClr val="0432FF"/>
                </a:solidFill>
              </a:rPr>
              <a:t>&amp; Discrimination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FB8594B-31A6-6A0C-B8BE-B92E534FF807}"/>
              </a:ext>
            </a:extLst>
          </p:cNvPr>
          <p:cNvCxnSpPr>
            <a:cxnSpLocks/>
          </p:cNvCxnSpPr>
          <p:nvPr/>
        </p:nvCxnSpPr>
        <p:spPr>
          <a:xfrm>
            <a:off x="3395207" y="3480928"/>
            <a:ext cx="0" cy="1756302"/>
          </a:xfrm>
          <a:prstGeom prst="straightConnector1">
            <a:avLst/>
          </a:prstGeom>
          <a:ln w="1079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0828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50DA2D67-1AFC-CEE1-2D40-C6BE3C9F5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53" y="717088"/>
            <a:ext cx="8279892" cy="5641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0B932C-3D8D-9B8B-6CAA-EE11F3ED4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717088"/>
          </a:xfrm>
        </p:spPr>
        <p:txBody>
          <a:bodyPr>
            <a:normAutofit fontScale="90000"/>
          </a:bodyPr>
          <a:lstStyle/>
          <a:p>
            <a:r>
              <a:rPr lang="en-US" dirty="0"/>
              <a:t>Mysterious Low Energy Excess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0369E3-35E0-1529-049C-1A7B9D4C2F3B}"/>
              </a:ext>
            </a:extLst>
          </p:cNvPr>
          <p:cNvSpPr txBox="1"/>
          <p:nvPr/>
        </p:nvSpPr>
        <p:spPr>
          <a:xfrm>
            <a:off x="1994872" y="1064844"/>
            <a:ext cx="1335065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2207.09375</a:t>
            </a:r>
            <a:endParaRPr lang="en-US" sz="16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4786565-2C0D-C770-D9D2-20CB66EB68CA}"/>
              </a:ext>
            </a:extLst>
          </p:cNvPr>
          <p:cNvCxnSpPr>
            <a:cxnSpLocks/>
          </p:cNvCxnSpPr>
          <p:nvPr/>
        </p:nvCxnSpPr>
        <p:spPr>
          <a:xfrm>
            <a:off x="1383196" y="5037462"/>
            <a:ext cx="7110809" cy="0"/>
          </a:xfrm>
          <a:prstGeom prst="line">
            <a:avLst/>
          </a:prstGeom>
          <a:ln w="317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963EF90-092C-8B68-5188-C55F7471D273}"/>
              </a:ext>
            </a:extLst>
          </p:cNvPr>
          <p:cNvSpPr txBox="1"/>
          <p:nvPr/>
        </p:nvSpPr>
        <p:spPr>
          <a:xfrm>
            <a:off x="3329937" y="580610"/>
            <a:ext cx="3621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CRESST Background Studies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76FD42-0ADD-8BBA-C0DA-F4C0BFA15D10}"/>
              </a:ext>
            </a:extLst>
          </p:cNvPr>
          <p:cNvSpPr txBox="1"/>
          <p:nvPr/>
        </p:nvSpPr>
        <p:spPr>
          <a:xfrm>
            <a:off x="1562483" y="4668130"/>
            <a:ext cx="3376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Expected Radiogenic Backgrounds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B31DF42F-2336-A786-755F-ECD00F9DE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497" y="6279616"/>
            <a:ext cx="8229600" cy="57838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Seen in all calorimeter experiments to varying degree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D114EE-0650-D40F-8F24-8FB9580B45CA}"/>
              </a:ext>
            </a:extLst>
          </p:cNvPr>
          <p:cNvSpPr txBox="1"/>
          <p:nvPr/>
        </p:nvSpPr>
        <p:spPr>
          <a:xfrm>
            <a:off x="1994872" y="2682973"/>
            <a:ext cx="100540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AADE24-66F0-66BF-1D8B-BAE7FD07DA94}"/>
              </a:ext>
            </a:extLst>
          </p:cNvPr>
          <p:cNvSpPr txBox="1"/>
          <p:nvPr/>
        </p:nvSpPr>
        <p:spPr>
          <a:xfrm>
            <a:off x="6400518" y="943578"/>
            <a:ext cx="1965057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100" dirty="0"/>
              <a:t>SiO</a:t>
            </a:r>
            <a:r>
              <a:rPr lang="en-US" sz="2100" baseline="-25000" dirty="0"/>
              <a:t>2 </a:t>
            </a:r>
            <a:r>
              <a:rPr lang="en-US" sz="2100" dirty="0"/>
              <a:t> 0.35g</a:t>
            </a:r>
            <a:endParaRPr lang="en-US" sz="2100" baseline="-25000" dirty="0"/>
          </a:p>
          <a:p>
            <a:r>
              <a:rPr lang="en-US" sz="2100" dirty="0"/>
              <a:t>LiAlO</a:t>
            </a:r>
            <a:r>
              <a:rPr lang="en-US" sz="2100" baseline="-25000" dirty="0"/>
              <a:t>2 </a:t>
            </a:r>
            <a:r>
              <a:rPr lang="en-US" sz="2100" dirty="0"/>
              <a:t> 11g</a:t>
            </a:r>
            <a:endParaRPr lang="en-US" sz="2100" baseline="-25000" dirty="0"/>
          </a:p>
          <a:p>
            <a:r>
              <a:rPr lang="en-US" sz="2100" dirty="0"/>
              <a:t>Al</a:t>
            </a:r>
            <a:r>
              <a:rPr lang="en-US" sz="2100" baseline="-25000" dirty="0"/>
              <a:t>2</a:t>
            </a:r>
            <a:r>
              <a:rPr lang="en-US" sz="2100" dirty="0"/>
              <a:t>O</a:t>
            </a:r>
            <a:r>
              <a:rPr lang="en-US" sz="2100" baseline="-25000" dirty="0"/>
              <a:t>3 </a:t>
            </a:r>
            <a:r>
              <a:rPr lang="en-US" sz="2100" dirty="0"/>
              <a:t>16g</a:t>
            </a:r>
            <a:endParaRPr lang="en-US" sz="2100" baseline="-25000" dirty="0"/>
          </a:p>
          <a:p>
            <a:r>
              <a:rPr lang="en-US" sz="2100" dirty="0"/>
              <a:t>Al</a:t>
            </a:r>
            <a:r>
              <a:rPr lang="en-US" sz="2100" baseline="-25000" dirty="0"/>
              <a:t>2</a:t>
            </a:r>
            <a:r>
              <a:rPr lang="en-US" sz="2100" dirty="0"/>
              <a:t>O</a:t>
            </a:r>
            <a:r>
              <a:rPr lang="en-US" sz="2100" baseline="-25000" dirty="0"/>
              <a:t>3 </a:t>
            </a:r>
            <a:r>
              <a:rPr lang="en-US" sz="2100" dirty="0"/>
              <a:t>16g</a:t>
            </a:r>
            <a:endParaRPr lang="en-US" sz="2100" baseline="-25000" dirty="0"/>
          </a:p>
          <a:p>
            <a:r>
              <a:rPr lang="en-US" sz="2100" dirty="0"/>
              <a:t>CaWO</a:t>
            </a:r>
            <a:r>
              <a:rPr lang="en-US" sz="2100" baseline="-25000" dirty="0"/>
              <a:t>4 </a:t>
            </a:r>
            <a:r>
              <a:rPr lang="en-US" sz="2100" dirty="0"/>
              <a:t>24g</a:t>
            </a:r>
            <a:endParaRPr lang="en-US" sz="2100" baseline="-25000" dirty="0"/>
          </a:p>
          <a:p>
            <a:r>
              <a:rPr lang="en-US" sz="2100" dirty="0"/>
              <a:t>CaWO</a:t>
            </a:r>
            <a:r>
              <a:rPr lang="en-US" sz="2100" baseline="-25000" dirty="0"/>
              <a:t>4 </a:t>
            </a:r>
            <a:r>
              <a:rPr lang="en-US" sz="2100" dirty="0"/>
              <a:t>24g</a:t>
            </a:r>
            <a:endParaRPr lang="en-US" sz="2100" baseline="-25000" dirty="0"/>
          </a:p>
        </p:txBody>
      </p:sp>
    </p:spTree>
    <p:extLst>
      <p:ext uri="{BB962C8B-B14F-4D97-AF65-F5344CB8AC3E}">
        <p14:creationId xmlns:p14="http://schemas.microsoft.com/office/powerpoint/2010/main" val="1863554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50DA2D67-1AFC-CEE1-2D40-C6BE3C9F5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17" y="1006165"/>
            <a:ext cx="8279892" cy="56418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C0369E3-35E0-1529-049C-1A7B9D4C2F3B}"/>
              </a:ext>
            </a:extLst>
          </p:cNvPr>
          <p:cNvSpPr txBox="1"/>
          <p:nvPr/>
        </p:nvSpPr>
        <p:spPr>
          <a:xfrm>
            <a:off x="1958295" y="1349220"/>
            <a:ext cx="1862823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2207.09375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63EF90-092C-8B68-5188-C55F7471D273}"/>
              </a:ext>
            </a:extLst>
          </p:cNvPr>
          <p:cNvSpPr txBox="1"/>
          <p:nvPr/>
        </p:nvSpPr>
        <p:spPr>
          <a:xfrm>
            <a:off x="3079265" y="836663"/>
            <a:ext cx="3621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CRESST Background Studies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B31DF42F-2336-A786-755F-ECD00F9DE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48974"/>
            <a:ext cx="9144000" cy="5804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What does it scale with? Surface area? Sensor Volume?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761E93-8328-D17A-3E36-47E9AD4BF164}"/>
              </a:ext>
            </a:extLst>
          </p:cNvPr>
          <p:cNvSpPr txBox="1"/>
          <p:nvPr/>
        </p:nvSpPr>
        <p:spPr>
          <a:xfrm>
            <a:off x="6253526" y="1330980"/>
            <a:ext cx="1965057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100" dirty="0"/>
              <a:t>SiO</a:t>
            </a:r>
            <a:r>
              <a:rPr lang="en-US" sz="2100" baseline="-25000" dirty="0"/>
              <a:t>2 </a:t>
            </a:r>
            <a:r>
              <a:rPr lang="en-US" sz="2100" dirty="0"/>
              <a:t> 0.35g</a:t>
            </a:r>
            <a:endParaRPr lang="en-US" sz="2100" baseline="-25000" dirty="0"/>
          </a:p>
          <a:p>
            <a:r>
              <a:rPr lang="en-US" sz="2100" dirty="0"/>
              <a:t>LiAlO</a:t>
            </a:r>
            <a:r>
              <a:rPr lang="en-US" sz="2100" baseline="-25000" dirty="0"/>
              <a:t>2 </a:t>
            </a:r>
            <a:r>
              <a:rPr lang="en-US" sz="2100" dirty="0"/>
              <a:t> 11g</a:t>
            </a:r>
            <a:endParaRPr lang="en-US" sz="2100" baseline="-25000" dirty="0"/>
          </a:p>
          <a:p>
            <a:r>
              <a:rPr lang="en-US" sz="2100" dirty="0"/>
              <a:t>Al</a:t>
            </a:r>
            <a:r>
              <a:rPr lang="en-US" sz="2100" baseline="-25000" dirty="0"/>
              <a:t>2</a:t>
            </a:r>
            <a:r>
              <a:rPr lang="en-US" sz="2100" dirty="0"/>
              <a:t>O</a:t>
            </a:r>
            <a:r>
              <a:rPr lang="en-US" sz="2100" baseline="-25000" dirty="0"/>
              <a:t>3 </a:t>
            </a:r>
            <a:r>
              <a:rPr lang="en-US" sz="2100" dirty="0"/>
              <a:t>16g</a:t>
            </a:r>
            <a:endParaRPr lang="en-US" sz="2100" baseline="-25000" dirty="0"/>
          </a:p>
          <a:p>
            <a:r>
              <a:rPr lang="en-US" sz="2100" dirty="0"/>
              <a:t>Al</a:t>
            </a:r>
            <a:r>
              <a:rPr lang="en-US" sz="2100" baseline="-25000" dirty="0"/>
              <a:t>2</a:t>
            </a:r>
            <a:r>
              <a:rPr lang="en-US" sz="2100" dirty="0"/>
              <a:t>O</a:t>
            </a:r>
            <a:r>
              <a:rPr lang="en-US" sz="2100" baseline="-25000" dirty="0"/>
              <a:t>3 </a:t>
            </a:r>
            <a:r>
              <a:rPr lang="en-US" sz="2100" dirty="0"/>
              <a:t>16g</a:t>
            </a:r>
            <a:endParaRPr lang="en-US" sz="2100" baseline="-25000" dirty="0"/>
          </a:p>
          <a:p>
            <a:r>
              <a:rPr lang="en-US" sz="2100" dirty="0"/>
              <a:t>CaWO</a:t>
            </a:r>
            <a:r>
              <a:rPr lang="en-US" sz="2100" baseline="-25000" dirty="0"/>
              <a:t>4 </a:t>
            </a:r>
            <a:r>
              <a:rPr lang="en-US" sz="2100" dirty="0"/>
              <a:t>24g</a:t>
            </a:r>
            <a:endParaRPr lang="en-US" sz="2100" baseline="-25000" dirty="0"/>
          </a:p>
          <a:p>
            <a:r>
              <a:rPr lang="en-US" sz="2100" dirty="0"/>
              <a:t>CaWO</a:t>
            </a:r>
            <a:r>
              <a:rPr lang="en-US" sz="2100" baseline="-25000" dirty="0"/>
              <a:t>4 </a:t>
            </a:r>
            <a:r>
              <a:rPr lang="en-US" sz="2100" dirty="0"/>
              <a:t>24g</a:t>
            </a:r>
            <a:endParaRPr lang="en-US" sz="2100" baseline="-250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61B203E-006F-74DE-E27E-869E8C548909}"/>
              </a:ext>
            </a:extLst>
          </p:cNvPr>
          <p:cNvSpPr/>
          <p:nvPr/>
        </p:nvSpPr>
        <p:spPr>
          <a:xfrm>
            <a:off x="5914400" y="1194188"/>
            <a:ext cx="1965057" cy="216811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9ADE6FAF-9EBC-AB4A-023D-7DEBD7D1E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03833"/>
          </a:xfrm>
        </p:spPr>
        <p:txBody>
          <a:bodyPr>
            <a:normAutofit fontScale="90000"/>
          </a:bodyPr>
          <a:lstStyle/>
          <a:p>
            <a:r>
              <a:rPr lang="en-US" dirty="0"/>
              <a:t>1. </a:t>
            </a:r>
            <a:r>
              <a:rPr lang="en-US" sz="4400" dirty="0"/>
              <a:t>Doesn’t vary with crystal mass or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0782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23EE6-885E-9586-B20A-E4502AF0C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9385"/>
            <a:ext cx="8229600" cy="793998"/>
          </a:xfrm>
        </p:spPr>
        <p:txBody>
          <a:bodyPr>
            <a:normAutofit fontScale="90000"/>
          </a:bodyPr>
          <a:lstStyle/>
          <a:p>
            <a:r>
              <a:rPr lang="en-US" dirty="0"/>
              <a:t>2. Variation with time since cooldown</a:t>
            </a:r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9FD8BA1D-0F71-0041-9362-BE50644CE2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3087"/>
            <a:ext cx="8952430" cy="417539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26D997C-FCFF-1C79-8CF2-A165BEF6B775}"/>
              </a:ext>
            </a:extLst>
          </p:cNvPr>
          <p:cNvCxnSpPr>
            <a:cxnSpLocks/>
          </p:cNvCxnSpPr>
          <p:nvPr/>
        </p:nvCxnSpPr>
        <p:spPr>
          <a:xfrm>
            <a:off x="2304249" y="1158741"/>
            <a:ext cx="0" cy="3573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91397D3-6B86-8115-A7BF-FE58341381B9}"/>
              </a:ext>
            </a:extLst>
          </p:cNvPr>
          <p:cNvCxnSpPr>
            <a:cxnSpLocks/>
          </p:cNvCxnSpPr>
          <p:nvPr/>
        </p:nvCxnSpPr>
        <p:spPr>
          <a:xfrm>
            <a:off x="3020267" y="1102570"/>
            <a:ext cx="0" cy="36854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AEA7352-9C19-BA06-B368-BEF18EBA4E1B}"/>
              </a:ext>
            </a:extLst>
          </p:cNvPr>
          <p:cNvSpPr txBox="1"/>
          <p:nvPr/>
        </p:nvSpPr>
        <p:spPr>
          <a:xfrm>
            <a:off x="3171014" y="3890827"/>
            <a:ext cx="308511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Warm up to 11K and 19K due to fridge issues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5063D9-FAEA-C413-F608-46EE453EE83E}"/>
              </a:ext>
            </a:extLst>
          </p:cNvPr>
          <p:cNvSpPr/>
          <p:nvPr/>
        </p:nvSpPr>
        <p:spPr>
          <a:xfrm>
            <a:off x="7221524" y="4206763"/>
            <a:ext cx="1292401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E. </a:t>
            </a:r>
            <a:r>
              <a:rPr lang="en-US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Queguiner</a:t>
            </a:r>
            <a:endParaRPr lang="en-US" sz="105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Thesis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9384265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AE0FB4-73AD-034D-9997-6F9F9DDC13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63"/>
          <a:stretch/>
        </p:blipFill>
        <p:spPr>
          <a:xfrm>
            <a:off x="4281998" y="834167"/>
            <a:ext cx="4719126" cy="42603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E4625B-047C-0C45-99B6-E8630EAB4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9540"/>
            <a:ext cx="7886700" cy="764627"/>
          </a:xfrm>
        </p:spPr>
        <p:txBody>
          <a:bodyPr>
            <a:normAutofit fontScale="90000"/>
          </a:bodyPr>
          <a:lstStyle/>
          <a:p>
            <a:r>
              <a:rPr lang="en-US" dirty="0"/>
              <a:t>3) Low Energy Excess is Non-Ionizing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C32AAC-6A7D-4A4F-940F-F034A815F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17196"/>
            <a:ext cx="4095750" cy="23907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A560D9-F15E-4844-BB1F-C428A6878528}"/>
              </a:ext>
            </a:extLst>
          </p:cNvPr>
          <p:cNvSpPr txBox="1"/>
          <p:nvPr/>
        </p:nvSpPr>
        <p:spPr>
          <a:xfrm>
            <a:off x="6726756" y="5094557"/>
            <a:ext cx="21261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From J. Gascon /EDELWEISS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16E444-7627-A64E-934B-CCFA06B904ED}"/>
              </a:ext>
            </a:extLst>
          </p:cNvPr>
          <p:cNvSpPr txBox="1"/>
          <p:nvPr/>
        </p:nvSpPr>
        <p:spPr>
          <a:xfrm>
            <a:off x="0" y="3755729"/>
            <a:ext cx="43079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/>
              <a:t>EDELWEISS interleaved  detectors measure both phonons (NTD) and ionization production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/>
              <a:t>Large no ionization background of unknown origin out to pretty high energies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AB05E-8320-F043-B777-F5330F43F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BE3A0-0650-B744-A7B5-9973D69D1B2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741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1E70F-7B0A-F54D-B96C-76C790B61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6525"/>
            <a:ext cx="8769427" cy="757806"/>
          </a:xfrm>
        </p:spPr>
        <p:txBody>
          <a:bodyPr>
            <a:normAutofit fontScale="90000"/>
          </a:bodyPr>
          <a:lstStyle/>
          <a:p>
            <a:r>
              <a:rPr lang="en-US" dirty="0"/>
              <a:t>Low Energy Excess Fact Summary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2570E15-79EB-2947-BA04-110CF7AB19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756972"/>
              </p:ext>
            </p:extLst>
          </p:nvPr>
        </p:nvGraphicFramePr>
        <p:xfrm>
          <a:off x="180262" y="1532630"/>
          <a:ext cx="8769426" cy="33517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1768">
                  <a:extLst>
                    <a:ext uri="{9D8B030D-6E8A-4147-A177-3AD203B41FA5}">
                      <a16:colId xmlns:a16="http://schemas.microsoft.com/office/drawing/2014/main" val="4242415874"/>
                    </a:ext>
                  </a:extLst>
                </a:gridCol>
                <a:gridCol w="1530808">
                  <a:extLst>
                    <a:ext uri="{9D8B030D-6E8A-4147-A177-3AD203B41FA5}">
                      <a16:colId xmlns:a16="http://schemas.microsoft.com/office/drawing/2014/main" val="3795677589"/>
                    </a:ext>
                  </a:extLst>
                </a:gridCol>
                <a:gridCol w="1433203">
                  <a:extLst>
                    <a:ext uri="{9D8B030D-6E8A-4147-A177-3AD203B41FA5}">
                      <a16:colId xmlns:a16="http://schemas.microsoft.com/office/drawing/2014/main" val="1955522090"/>
                    </a:ext>
                  </a:extLst>
                </a:gridCol>
                <a:gridCol w="1173647">
                  <a:extLst>
                    <a:ext uri="{9D8B030D-6E8A-4147-A177-3AD203B41FA5}">
                      <a16:colId xmlns:a16="http://schemas.microsoft.com/office/drawing/2014/main" val="4228335777"/>
                    </a:ext>
                  </a:extLst>
                </a:gridCol>
              </a:tblGrid>
              <a:tr h="495130"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SPICE/CDMS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EDELWEISS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CRESST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15734511"/>
                  </a:ext>
                </a:extLst>
              </a:tr>
              <a:tr h="715987">
                <a:tc>
                  <a:txBody>
                    <a:bodyPr/>
                    <a:lstStyle/>
                    <a:p>
                      <a:r>
                        <a:rPr lang="en-US" sz="2100" dirty="0"/>
                        <a:t>1) Doesn’t vary with crystal volume/ type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Yes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12544807"/>
                  </a:ext>
                </a:extLst>
              </a:tr>
              <a:tr h="392638">
                <a:tc>
                  <a:txBody>
                    <a:bodyPr/>
                    <a:lstStyle/>
                    <a:p>
                      <a:r>
                        <a:rPr lang="en-US" sz="2100" dirty="0"/>
                        <a:t>2) Variation with time since cooldown (and/or time since fabrication)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Yes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Yes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Yes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06197838"/>
                  </a:ext>
                </a:extLst>
              </a:tr>
              <a:tr h="715987">
                <a:tc>
                  <a:txBody>
                    <a:bodyPr/>
                    <a:lstStyle/>
                    <a:p>
                      <a:r>
                        <a:rPr lang="en-US" sz="2100" dirty="0"/>
                        <a:t>3) Non-Ionizing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Yes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Yes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23242186"/>
                  </a:ext>
                </a:extLst>
              </a:tr>
              <a:tr h="715987">
                <a:tc>
                  <a:txBody>
                    <a:bodyPr/>
                    <a:lstStyle/>
                    <a:p>
                      <a:r>
                        <a:rPr lang="en-US" sz="2100" b="1" dirty="0">
                          <a:solidFill>
                            <a:srgbClr val="FF0000"/>
                          </a:solidFill>
                        </a:rPr>
                        <a:t>4) Same above /below ground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mostly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mostly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84766678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3241CA-2E71-8645-8318-D6BE7E6C7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BE3A0-0650-B744-A7B5-9973D69D1B22}" type="slidenum">
              <a:rPr lang="en-US" smtClean="0"/>
              <a:t>25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497305-6A2E-C6A0-BDFB-BF7DEAD48F5B}"/>
              </a:ext>
            </a:extLst>
          </p:cNvPr>
          <p:cNvSpPr txBox="1"/>
          <p:nvPr/>
        </p:nvSpPr>
        <p:spPr>
          <a:xfrm>
            <a:off x="1827466" y="5603413"/>
            <a:ext cx="5489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These facts are incredibly restrictive </a:t>
            </a:r>
          </a:p>
        </p:txBody>
      </p:sp>
    </p:spTree>
    <p:extLst>
      <p:ext uri="{BB962C8B-B14F-4D97-AF65-F5344CB8AC3E}">
        <p14:creationId xmlns:p14="http://schemas.microsoft.com/office/powerpoint/2010/main" val="30465102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0A014-B021-0C9B-D83D-61D25B539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70333"/>
          </a:xfrm>
        </p:spPr>
        <p:txBody>
          <a:bodyPr/>
          <a:lstStyle/>
          <a:p>
            <a:r>
              <a:rPr lang="en-US" dirty="0"/>
              <a:t>Stress Induced Microfractures?</a:t>
            </a:r>
          </a:p>
        </p:txBody>
      </p:sp>
      <p:sp>
        <p:nvSpPr>
          <p:cNvPr id="4" name="Google Shape;192;p26">
            <a:extLst>
              <a:ext uri="{FF2B5EF4-FFF2-40B4-BE49-F238E27FC236}">
                <a16:creationId xmlns:a16="http://schemas.microsoft.com/office/drawing/2014/main" id="{B7521ED0-009D-471D-8AA2-DC4DDC330F45}"/>
              </a:ext>
            </a:extLst>
          </p:cNvPr>
          <p:cNvSpPr/>
          <p:nvPr/>
        </p:nvSpPr>
        <p:spPr>
          <a:xfrm>
            <a:off x="837282" y="3333533"/>
            <a:ext cx="2743200" cy="1151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" name="Google Shape;193;p26">
            <a:extLst>
              <a:ext uri="{FF2B5EF4-FFF2-40B4-BE49-F238E27FC236}">
                <a16:creationId xmlns:a16="http://schemas.microsoft.com/office/drawing/2014/main" id="{FE00633E-3960-BBBF-5E7A-7E3F60958643}"/>
              </a:ext>
            </a:extLst>
          </p:cNvPr>
          <p:cNvSpPr txBox="1"/>
          <p:nvPr/>
        </p:nvSpPr>
        <p:spPr>
          <a:xfrm>
            <a:off x="1440683" y="1443850"/>
            <a:ext cx="1652267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Detector</a:t>
            </a:r>
            <a:endParaRPr sz="2400" b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" name="Google Shape;194;p26">
            <a:extLst>
              <a:ext uri="{FF2B5EF4-FFF2-40B4-BE49-F238E27FC236}">
                <a16:creationId xmlns:a16="http://schemas.microsoft.com/office/drawing/2014/main" id="{B101C79D-DCF4-D35B-E63B-CFB6B46D4DBE}"/>
              </a:ext>
            </a:extLst>
          </p:cNvPr>
          <p:cNvSpPr/>
          <p:nvPr/>
        </p:nvSpPr>
        <p:spPr>
          <a:xfrm>
            <a:off x="1118882" y="3039642"/>
            <a:ext cx="2180000" cy="2600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" name="Google Shape;197;p26">
            <a:extLst>
              <a:ext uri="{FF2B5EF4-FFF2-40B4-BE49-F238E27FC236}">
                <a16:creationId xmlns:a16="http://schemas.microsoft.com/office/drawing/2014/main" id="{75C3C69C-4078-CA40-724B-490F0FF82D03}"/>
              </a:ext>
            </a:extLst>
          </p:cNvPr>
          <p:cNvSpPr/>
          <p:nvPr/>
        </p:nvSpPr>
        <p:spPr>
          <a:xfrm>
            <a:off x="4203161" y="3671464"/>
            <a:ext cx="562632" cy="41043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cxnSp>
        <p:nvCxnSpPr>
          <p:cNvPr id="15" name="Google Shape;206;p26">
            <a:extLst>
              <a:ext uri="{FF2B5EF4-FFF2-40B4-BE49-F238E27FC236}">
                <a16:creationId xmlns:a16="http://schemas.microsoft.com/office/drawing/2014/main" id="{AC0E191A-54DA-4241-D029-37D64C59A909}"/>
              </a:ext>
            </a:extLst>
          </p:cNvPr>
          <p:cNvCxnSpPr/>
          <p:nvPr/>
        </p:nvCxnSpPr>
        <p:spPr>
          <a:xfrm flipH="1">
            <a:off x="10054300" y="3684407"/>
            <a:ext cx="514400" cy="330800"/>
          </a:xfrm>
          <a:prstGeom prst="straightConnector1">
            <a:avLst/>
          </a:prstGeom>
          <a:noFill/>
          <a:ln w="9525" cap="flat" cmpd="sng">
            <a:solidFill>
              <a:srgbClr val="FFFF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" name="Google Shape;207;p26">
            <a:extLst>
              <a:ext uri="{FF2B5EF4-FFF2-40B4-BE49-F238E27FC236}">
                <a16:creationId xmlns:a16="http://schemas.microsoft.com/office/drawing/2014/main" id="{00187306-A932-0DF4-8632-E342FB0CA927}"/>
              </a:ext>
            </a:extLst>
          </p:cNvPr>
          <p:cNvCxnSpPr/>
          <p:nvPr/>
        </p:nvCxnSpPr>
        <p:spPr>
          <a:xfrm flipH="1">
            <a:off x="10103500" y="3378474"/>
            <a:ext cx="411200" cy="257200"/>
          </a:xfrm>
          <a:prstGeom prst="straightConnector1">
            <a:avLst/>
          </a:prstGeom>
          <a:noFill/>
          <a:ln w="9525" cap="flat" cmpd="sng">
            <a:solidFill>
              <a:srgbClr val="FFFF00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E94AC9A1-DED6-B4A1-F8AD-150421654CB8}"/>
              </a:ext>
            </a:extLst>
          </p:cNvPr>
          <p:cNvGrpSpPr/>
          <p:nvPr/>
        </p:nvGrpSpPr>
        <p:grpSpPr>
          <a:xfrm>
            <a:off x="5381849" y="2995067"/>
            <a:ext cx="2743200" cy="1489666"/>
            <a:chOff x="5365300" y="798170"/>
            <a:chExt cx="2743200" cy="1489666"/>
          </a:xfrm>
        </p:grpSpPr>
        <p:sp>
          <p:nvSpPr>
            <p:cNvPr id="8" name="Google Shape;198;p26">
              <a:extLst>
                <a:ext uri="{FF2B5EF4-FFF2-40B4-BE49-F238E27FC236}">
                  <a16:creationId xmlns:a16="http://schemas.microsoft.com/office/drawing/2014/main" id="{A96C584F-B501-CE2C-C14F-0125D3D42864}"/>
                </a:ext>
              </a:extLst>
            </p:cNvPr>
            <p:cNvSpPr/>
            <p:nvPr/>
          </p:nvSpPr>
          <p:spPr>
            <a:xfrm>
              <a:off x="5365300" y="1136636"/>
              <a:ext cx="2743200" cy="1151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" name="Google Shape;199;p26">
              <a:extLst>
                <a:ext uri="{FF2B5EF4-FFF2-40B4-BE49-F238E27FC236}">
                  <a16:creationId xmlns:a16="http://schemas.microsoft.com/office/drawing/2014/main" id="{3E96F0A7-3753-EAF4-D294-6961695EACAC}"/>
                </a:ext>
              </a:extLst>
            </p:cNvPr>
            <p:cNvSpPr txBox="1"/>
            <p:nvPr/>
          </p:nvSpPr>
          <p:spPr>
            <a:xfrm>
              <a:off x="5687319" y="1534736"/>
              <a:ext cx="1582698" cy="615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2400" b="1" dirty="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Detector</a:t>
              </a:r>
              <a:endParaRPr sz="2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0" name="Google Shape;200;p26">
              <a:extLst>
                <a:ext uri="{FF2B5EF4-FFF2-40B4-BE49-F238E27FC236}">
                  <a16:creationId xmlns:a16="http://schemas.microsoft.com/office/drawing/2014/main" id="{9D8F99A2-C294-44B2-1E02-896BA798C857}"/>
                </a:ext>
              </a:extLst>
            </p:cNvPr>
            <p:cNvSpPr/>
            <p:nvPr/>
          </p:nvSpPr>
          <p:spPr>
            <a:xfrm>
              <a:off x="6191900" y="798170"/>
              <a:ext cx="1090000" cy="260000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" name="Google Shape;201;p26">
              <a:extLst>
                <a:ext uri="{FF2B5EF4-FFF2-40B4-BE49-F238E27FC236}">
                  <a16:creationId xmlns:a16="http://schemas.microsoft.com/office/drawing/2014/main" id="{0977C0E2-A38E-4883-3329-5352137B2365}"/>
                </a:ext>
              </a:extLst>
            </p:cNvPr>
            <p:cNvSpPr/>
            <p:nvPr/>
          </p:nvSpPr>
          <p:spPr>
            <a:xfrm rot="2051672">
              <a:off x="7224135" y="1121547"/>
              <a:ext cx="367428" cy="533557"/>
            </a:xfrm>
            <a:prstGeom prst="lightningBol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46" name="Google Shape;208;p26">
              <a:extLst>
                <a:ext uri="{FF2B5EF4-FFF2-40B4-BE49-F238E27FC236}">
                  <a16:creationId xmlns:a16="http://schemas.microsoft.com/office/drawing/2014/main" id="{E5B7B0A5-3A36-9341-6D9E-7C7731CE5A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45967" y="1262352"/>
              <a:ext cx="247200" cy="157517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7" name="Google Shape;209;p26">
              <a:extLst>
                <a:ext uri="{FF2B5EF4-FFF2-40B4-BE49-F238E27FC236}">
                  <a16:creationId xmlns:a16="http://schemas.microsoft.com/office/drawing/2014/main" id="{A7EA2C82-43AB-02FA-6BE5-30551534BBC3}"/>
                </a:ext>
              </a:extLst>
            </p:cNvPr>
            <p:cNvCxnSpPr>
              <a:cxnSpLocks/>
            </p:cNvCxnSpPr>
            <p:nvPr/>
          </p:nvCxnSpPr>
          <p:spPr>
            <a:xfrm>
              <a:off x="7575681" y="1235375"/>
              <a:ext cx="186400" cy="1736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8" name="Google Shape;210;p26">
              <a:extLst>
                <a:ext uri="{FF2B5EF4-FFF2-40B4-BE49-F238E27FC236}">
                  <a16:creationId xmlns:a16="http://schemas.microsoft.com/office/drawing/2014/main" id="{F6FAC983-6BCF-A420-1B65-ECB955C39840}"/>
                </a:ext>
              </a:extLst>
            </p:cNvPr>
            <p:cNvCxnSpPr>
              <a:cxnSpLocks/>
            </p:cNvCxnSpPr>
            <p:nvPr/>
          </p:nvCxnSpPr>
          <p:spPr>
            <a:xfrm>
              <a:off x="7466633" y="1513209"/>
              <a:ext cx="186400" cy="1736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9" name="Google Shape;211;p26">
              <a:extLst>
                <a:ext uri="{FF2B5EF4-FFF2-40B4-BE49-F238E27FC236}">
                  <a16:creationId xmlns:a16="http://schemas.microsoft.com/office/drawing/2014/main" id="{A15FF78F-AB85-F61F-EDF0-38A118360252}"/>
                </a:ext>
              </a:extLst>
            </p:cNvPr>
            <p:cNvCxnSpPr>
              <a:cxnSpLocks/>
            </p:cNvCxnSpPr>
            <p:nvPr/>
          </p:nvCxnSpPr>
          <p:spPr>
            <a:xfrm>
              <a:off x="7452466" y="1716000"/>
              <a:ext cx="350800" cy="3380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2" name="Google Shape;207;p26">
              <a:extLst>
                <a:ext uri="{FF2B5EF4-FFF2-40B4-BE49-F238E27FC236}">
                  <a16:creationId xmlns:a16="http://schemas.microsoft.com/office/drawing/2014/main" id="{567BE256-1A90-DE34-7E9E-B43A2E2F9D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7984" y="1998593"/>
              <a:ext cx="411200" cy="2572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3" name="Google Shape;208;p26">
              <a:extLst>
                <a:ext uri="{FF2B5EF4-FFF2-40B4-BE49-F238E27FC236}">
                  <a16:creationId xmlns:a16="http://schemas.microsoft.com/office/drawing/2014/main" id="{B4E4C1F2-30BA-64ED-E640-03D9885634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99017" y="1424603"/>
              <a:ext cx="247200" cy="2568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4" name="Google Shape;209;p26">
              <a:extLst>
                <a:ext uri="{FF2B5EF4-FFF2-40B4-BE49-F238E27FC236}">
                  <a16:creationId xmlns:a16="http://schemas.microsoft.com/office/drawing/2014/main" id="{97F01DD6-201E-E764-7B5D-7E51ACC774AA}"/>
                </a:ext>
              </a:extLst>
            </p:cNvPr>
            <p:cNvCxnSpPr>
              <a:cxnSpLocks/>
            </p:cNvCxnSpPr>
            <p:nvPr/>
          </p:nvCxnSpPr>
          <p:spPr>
            <a:xfrm>
              <a:off x="7523336" y="1360383"/>
              <a:ext cx="186400" cy="1736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9" name="Google Shape;207;p26">
              <a:extLst>
                <a:ext uri="{FF2B5EF4-FFF2-40B4-BE49-F238E27FC236}">
                  <a16:creationId xmlns:a16="http://schemas.microsoft.com/office/drawing/2014/main" id="{2F23FE9D-AB53-C825-615E-A5743A31C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2978" y="1744469"/>
              <a:ext cx="58539" cy="334918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60" name="Google Shape;208;p26">
              <a:extLst>
                <a:ext uri="{FF2B5EF4-FFF2-40B4-BE49-F238E27FC236}">
                  <a16:creationId xmlns:a16="http://schemas.microsoft.com/office/drawing/2014/main" id="{8737C3D3-FEB5-497B-56D9-8BBD8EE3F2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52327" y="1600009"/>
              <a:ext cx="247200" cy="2568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35AE3-5E42-FD98-A815-7DEEA4CA0928}"/>
              </a:ext>
            </a:extLst>
          </p:cNvPr>
          <p:cNvSpPr txBox="1"/>
          <p:nvPr/>
        </p:nvSpPr>
        <p:spPr>
          <a:xfrm>
            <a:off x="457199" y="4490820"/>
            <a:ext cx="3745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under stress due to thermal </a:t>
            </a:r>
            <a:r>
              <a:rPr lang="en-US" dirty="0" err="1"/>
              <a:t>contraction,manufacturing</a:t>
            </a:r>
            <a:r>
              <a:rPr lang="en-US" dirty="0"/>
              <a:t>, etc.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72DEC5F-DB84-CBF3-E569-1C102D86639D}"/>
              </a:ext>
            </a:extLst>
          </p:cNvPr>
          <p:cNvSpPr txBox="1"/>
          <p:nvPr/>
        </p:nvSpPr>
        <p:spPr>
          <a:xfrm>
            <a:off x="5310834" y="4573900"/>
            <a:ext cx="3503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relaxes releasing phonon energy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029C24C-D3BB-5853-81DE-19686083D984}"/>
              </a:ext>
            </a:extLst>
          </p:cNvPr>
          <p:cNvSpPr txBox="1"/>
          <p:nvPr/>
        </p:nvSpPr>
        <p:spPr>
          <a:xfrm>
            <a:off x="5428741" y="6422833"/>
            <a:ext cx="22809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arXiv:physics</a:t>
            </a:r>
            <a:r>
              <a:rPr lang="en-US" dirty="0">
                <a:solidFill>
                  <a:schemeClr val="bg1"/>
                </a:solidFill>
              </a:rPr>
              <a:t>/0504151</a:t>
            </a:r>
          </a:p>
        </p:txBody>
      </p:sp>
    </p:spTree>
    <p:extLst>
      <p:ext uri="{BB962C8B-B14F-4D97-AF65-F5344CB8AC3E}">
        <p14:creationId xmlns:p14="http://schemas.microsoft.com/office/powerpoint/2010/main" val="2088468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FA890-43D6-0FB3-F569-FABD43EF4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0807"/>
            <a:ext cx="9144000" cy="994172"/>
          </a:xfrm>
        </p:spPr>
        <p:txBody>
          <a:bodyPr>
            <a:normAutofit fontScale="90000"/>
          </a:bodyPr>
          <a:lstStyle/>
          <a:p>
            <a:r>
              <a:rPr lang="en-US" dirty="0"/>
              <a:t>Stress Related Microfractures: </a:t>
            </a:r>
            <a:br>
              <a:rPr lang="en-US" dirty="0"/>
            </a:br>
            <a:r>
              <a:rPr lang="en-US" dirty="0"/>
              <a:t>High Energy Evidence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2EDC6-3789-9A5C-7EDA-F1313FDAF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11008"/>
            <a:ext cx="4856830" cy="4582628"/>
          </a:xfrm>
        </p:spPr>
        <p:txBody>
          <a:bodyPr>
            <a:normAutofit/>
          </a:bodyPr>
          <a:lstStyle/>
          <a:p>
            <a:r>
              <a:rPr lang="en-US" sz="2400" dirty="0"/>
              <a:t>CRESST had a sapphire ball support structure that tightened due to thermal contraction</a:t>
            </a:r>
          </a:p>
          <a:p>
            <a:r>
              <a:rPr lang="en-US" sz="2400" dirty="0"/>
              <a:t>Not an exact match to low energy excess:</a:t>
            </a:r>
          </a:p>
          <a:p>
            <a:pPr lvl="1"/>
            <a:r>
              <a:rPr lang="en-US" sz="2400" dirty="0"/>
              <a:t>Events 100keV –MeV scale</a:t>
            </a:r>
          </a:p>
          <a:p>
            <a:pPr lvl="1"/>
            <a:r>
              <a:rPr lang="en-US" sz="2400" dirty="0"/>
              <a:t>Non-</a:t>
            </a:r>
            <a:r>
              <a:rPr lang="en-US" sz="2400" dirty="0" err="1"/>
              <a:t>poissonian</a:t>
            </a:r>
            <a:r>
              <a:rPr lang="en-US" sz="2400" dirty="0"/>
              <a:t> rate distribution </a:t>
            </a:r>
          </a:p>
          <a:p>
            <a:r>
              <a:rPr lang="en-US" sz="2400" dirty="0"/>
              <a:t>Change in support structure mitigated events</a:t>
            </a:r>
          </a:p>
          <a:p>
            <a:r>
              <a:rPr lang="en-US" sz="2400" dirty="0" err="1"/>
              <a:t>arXiv:physics</a:t>
            </a:r>
            <a:r>
              <a:rPr lang="en-US" sz="2400" dirty="0"/>
              <a:t>/0504151</a:t>
            </a:r>
          </a:p>
          <a:p>
            <a:endParaRPr lang="en-US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1531055-406C-06A0-E412-DB562C5F4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106" y="1714500"/>
            <a:ext cx="3916618" cy="402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5372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D93A3A-89B2-BA1C-8E54-E43336D0E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726" y="1899364"/>
            <a:ext cx="7059701" cy="410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769FF0-5A9C-C54A-A931-67954DAFF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1055" y="222968"/>
            <a:ext cx="9154195" cy="658761"/>
          </a:xfrm>
        </p:spPr>
        <p:txBody>
          <a:bodyPr>
            <a:noAutofit/>
          </a:bodyPr>
          <a:lstStyle/>
          <a:p>
            <a:r>
              <a:rPr lang="en-US" sz="4000" dirty="0"/>
              <a:t>Stress Related Microfractures: </a:t>
            </a:r>
            <a:br>
              <a:rPr lang="en-US" sz="4000" dirty="0"/>
            </a:br>
            <a:r>
              <a:rPr lang="en-US" sz="4000" dirty="0"/>
              <a:t>1st Low Energy Evidence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060FB-8A25-A51E-3B20-1CC394FE0F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F9BB9BD-A389-590C-1381-C0747BA519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8" t="5541" r="7441" b="15586"/>
          <a:stretch/>
        </p:blipFill>
        <p:spPr bwMode="auto">
          <a:xfrm>
            <a:off x="159580" y="4234862"/>
            <a:ext cx="1614668" cy="143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5FA77E40-3CAD-B358-9EA6-77BF4CD64E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15953" r="13463" b="24510"/>
          <a:stretch/>
        </p:blipFill>
        <p:spPr bwMode="auto">
          <a:xfrm>
            <a:off x="159580" y="1899364"/>
            <a:ext cx="1856519" cy="170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DFB2BC-841C-27B0-09FA-A3FB93550017}"/>
              </a:ext>
            </a:extLst>
          </p:cNvPr>
          <p:cNvSpPr txBox="1"/>
          <p:nvPr/>
        </p:nvSpPr>
        <p:spPr>
          <a:xfrm>
            <a:off x="-21055" y="3624199"/>
            <a:ext cx="218515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rgbClr val="FF0000"/>
                </a:solidFill>
              </a:rPr>
              <a:t>Glued Down with GE varnish</a:t>
            </a:r>
          </a:p>
          <a:p>
            <a:pPr algn="ctr"/>
            <a:r>
              <a:rPr lang="en-US" sz="1350" dirty="0">
                <a:solidFill>
                  <a:srgbClr val="FF0000"/>
                </a:solidFill>
              </a:rPr>
              <a:t> (High Stress)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A5C695-D13B-A7BB-D62A-9E7919EFE758}"/>
              </a:ext>
            </a:extLst>
          </p:cNvPr>
          <p:cNvSpPr txBox="1"/>
          <p:nvPr/>
        </p:nvSpPr>
        <p:spPr>
          <a:xfrm>
            <a:off x="309284" y="1570045"/>
            <a:ext cx="16015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432FF"/>
                </a:solidFill>
              </a:rPr>
              <a:t>Hanging (low stress)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4596FB-2A18-0DD3-C955-E65FCDE78E19}"/>
              </a:ext>
            </a:extLst>
          </p:cNvPr>
          <p:cNvSpPr txBox="1"/>
          <p:nvPr/>
        </p:nvSpPr>
        <p:spPr>
          <a:xfrm>
            <a:off x="4748513" y="2299182"/>
            <a:ext cx="2534856" cy="23544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100" b="1" dirty="0"/>
              <a:t>2 orders of magnitude difference in rate between high stress (glued) and low stress (hanging) device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4736CB-6C9F-CADC-5AE9-2B4FA51FC62E}"/>
              </a:ext>
            </a:extLst>
          </p:cNvPr>
          <p:cNvSpPr txBox="1"/>
          <p:nvPr/>
        </p:nvSpPr>
        <p:spPr>
          <a:xfrm>
            <a:off x="7620000" y="1685461"/>
            <a:ext cx="4632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</a:rPr>
              <a:t>2208.02790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9160419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94F34-D85D-974B-8FE5-81BEF2EA7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8357"/>
            <a:ext cx="9144000" cy="19145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/>
              <a:t>Mitigation for Stress Induced Microfracture Events:</a:t>
            </a:r>
            <a:br>
              <a:rPr lang="en-US" sz="6600" dirty="0"/>
            </a:br>
            <a:r>
              <a:rPr lang="en-US" sz="6600" b="1" dirty="0">
                <a:solidFill>
                  <a:srgbClr val="FF0000"/>
                </a:solidFill>
              </a:rPr>
              <a:t>GET RID OF ALL STRESS</a:t>
            </a:r>
            <a:br>
              <a:rPr lang="en-US" sz="6600" dirty="0"/>
            </a:br>
            <a:endParaRPr lang="en-US" sz="6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058DB6-5FD1-DD44-AABA-A406B5AA8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BE3A0-0650-B744-A7B5-9973D69D1B22}" type="slidenum">
              <a:rPr lang="en-US" smtClean="0"/>
              <a:t>29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2E6BB0-1E08-3EDE-2B24-BEC69A0B3986}"/>
              </a:ext>
            </a:extLst>
          </p:cNvPr>
          <p:cNvSpPr txBox="1"/>
          <p:nvPr/>
        </p:nvSpPr>
        <p:spPr>
          <a:xfrm>
            <a:off x="1061506" y="3322542"/>
            <a:ext cx="645035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AutoNum type="arabicPeriod"/>
            </a:pPr>
            <a:r>
              <a:rPr lang="en-US" sz="3600" strike="sngStrike" dirty="0"/>
              <a:t>Support Structure</a:t>
            </a:r>
          </a:p>
          <a:p>
            <a:pPr marL="257175" indent="-257175">
              <a:buAutoNum type="arabicPeriod"/>
            </a:pPr>
            <a:r>
              <a:rPr lang="en-US" sz="3600" dirty="0"/>
              <a:t>Sensor Films</a:t>
            </a:r>
          </a:p>
          <a:p>
            <a:pPr marL="257175" indent="-257175">
              <a:buAutoNum type="arabicPeriod"/>
            </a:pPr>
            <a:r>
              <a:rPr lang="en-US" sz="3600" dirty="0"/>
              <a:t>Stress on “Bare” Crystal Surface</a:t>
            </a:r>
          </a:p>
        </p:txBody>
      </p:sp>
    </p:spTree>
    <p:extLst>
      <p:ext uri="{BB962C8B-B14F-4D97-AF65-F5344CB8AC3E}">
        <p14:creationId xmlns:p14="http://schemas.microsoft.com/office/powerpoint/2010/main" val="1047870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B0432-8F8B-3547-B547-F54DDC272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85" y="2111687"/>
            <a:ext cx="8822410" cy="2634626"/>
          </a:xfrm>
        </p:spPr>
        <p:txBody>
          <a:bodyPr>
            <a:noAutofit/>
          </a:bodyPr>
          <a:lstStyle/>
          <a:p>
            <a:pPr algn="ctr"/>
            <a:r>
              <a:rPr lang="en-US" sz="5250" dirty="0"/>
              <a:t>Light Mass DM Direct Detection  </a:t>
            </a:r>
            <a:br>
              <a:rPr lang="en-US" sz="5250" dirty="0"/>
            </a:br>
            <a:r>
              <a:rPr lang="en-US" sz="5250" dirty="0"/>
              <a:t>Design Drivers</a:t>
            </a:r>
          </a:p>
        </p:txBody>
      </p:sp>
    </p:spTree>
    <p:extLst>
      <p:ext uri="{BB962C8B-B14F-4D97-AF65-F5344CB8AC3E}">
        <p14:creationId xmlns:p14="http://schemas.microsoft.com/office/powerpoint/2010/main" val="18666677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29716-F6F3-CEC0-7B5B-FCCD968E6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071228" cy="1143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 dirty="0"/>
              <a:t>Understanding Source of Relaxation Events: </a:t>
            </a:r>
            <a:br>
              <a:rPr lang="en-US" sz="3700" dirty="0"/>
            </a:br>
            <a:r>
              <a:rPr lang="en-US" sz="3700" dirty="0"/>
              <a:t>2 Channel Devices</a:t>
            </a:r>
          </a:p>
        </p:txBody>
      </p:sp>
      <p:pic>
        <p:nvPicPr>
          <p:cNvPr id="4" name="Google Shape;88;p15">
            <a:extLst>
              <a:ext uri="{FF2B5EF4-FFF2-40B4-BE49-F238E27FC236}">
                <a16:creationId xmlns:a16="http://schemas.microsoft.com/office/drawing/2014/main" id="{D1B5A346-79F5-8219-40D2-DC35F091B80A}"/>
              </a:ext>
            </a:extLst>
          </p:cNvPr>
          <p:cNvPicPr preferRelativeResize="0"/>
          <p:nvPr/>
        </p:nvPicPr>
        <p:blipFill rotWithShape="1">
          <a:blip r:embed="rId2"/>
          <a:srcRect l="27105" t="41318" r="27612" b="32795"/>
          <a:stretch/>
        </p:blipFill>
        <p:spPr>
          <a:xfrm>
            <a:off x="72772" y="1637684"/>
            <a:ext cx="2813647" cy="280211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EDD8FE1-C046-2B19-F254-E85B2746ED1E}"/>
              </a:ext>
            </a:extLst>
          </p:cNvPr>
          <p:cNvGrpSpPr/>
          <p:nvPr/>
        </p:nvGrpSpPr>
        <p:grpSpPr>
          <a:xfrm>
            <a:off x="3178098" y="1143000"/>
            <a:ext cx="5893130" cy="4171116"/>
            <a:chOff x="3178098" y="1874451"/>
            <a:chExt cx="5893130" cy="4171116"/>
          </a:xfrm>
        </p:grpSpPr>
        <p:pic>
          <p:nvPicPr>
            <p:cNvPr id="5" name="Google Shape;194;p23">
              <a:extLst>
                <a:ext uri="{FF2B5EF4-FFF2-40B4-BE49-F238E27FC236}">
                  <a16:creationId xmlns:a16="http://schemas.microsoft.com/office/drawing/2014/main" id="{DC7CF8C6-18FD-D7D3-719C-C3639F370386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417426" y="1874451"/>
              <a:ext cx="5653802" cy="39864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A99B368-4C3E-BC8E-25AC-982A2BFE5EBC}"/>
                </a:ext>
              </a:extLst>
            </p:cNvPr>
            <p:cNvSpPr txBox="1"/>
            <p:nvPr/>
          </p:nvSpPr>
          <p:spPr>
            <a:xfrm>
              <a:off x="4692379" y="5676235"/>
              <a:ext cx="248343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Energy in Channel 1 [eV]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B8297EB-BD8C-0E1E-C9F6-369F879F56AC}"/>
                </a:ext>
              </a:extLst>
            </p:cNvPr>
            <p:cNvSpPr txBox="1"/>
            <p:nvPr/>
          </p:nvSpPr>
          <p:spPr>
            <a:xfrm rot="16200000">
              <a:off x="2121045" y="3428696"/>
              <a:ext cx="248343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Energy in Channel 2 [eV]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3B64BC5-BF11-310D-284E-B155A6239105}"/>
              </a:ext>
            </a:extLst>
          </p:cNvPr>
          <p:cNvSpPr txBox="1"/>
          <p:nvPr/>
        </p:nvSpPr>
        <p:spPr>
          <a:xfrm>
            <a:off x="275422" y="1288973"/>
            <a:ext cx="2429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0.25% 2 Channel Device</a:t>
            </a:r>
          </a:p>
        </p:txBody>
      </p:sp>
      <p:sp>
        <p:nvSpPr>
          <p:cNvPr id="11" name="Explosion 1 10">
            <a:extLst>
              <a:ext uri="{FF2B5EF4-FFF2-40B4-BE49-F238E27FC236}">
                <a16:creationId xmlns:a16="http://schemas.microsoft.com/office/drawing/2014/main" id="{2E2CF520-CF4E-FCA8-2E6F-2BB3F0FB559C}"/>
              </a:ext>
            </a:extLst>
          </p:cNvPr>
          <p:cNvSpPr/>
          <p:nvPr/>
        </p:nvSpPr>
        <p:spPr>
          <a:xfrm>
            <a:off x="1236333" y="2318785"/>
            <a:ext cx="394163" cy="471326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Explosion 1 11">
            <a:extLst>
              <a:ext uri="{FF2B5EF4-FFF2-40B4-BE49-F238E27FC236}">
                <a16:creationId xmlns:a16="http://schemas.microsoft.com/office/drawing/2014/main" id="{1B79AA8D-8AD8-D269-EED4-E7FC4DC9DDA8}"/>
              </a:ext>
            </a:extLst>
          </p:cNvPr>
          <p:cNvSpPr/>
          <p:nvPr/>
        </p:nvSpPr>
        <p:spPr>
          <a:xfrm>
            <a:off x="4298216" y="2900562"/>
            <a:ext cx="394163" cy="471326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3DBA1A-947C-0F89-2D6F-4965CC85EF76}"/>
              </a:ext>
            </a:extLst>
          </p:cNvPr>
          <p:cNvSpPr txBox="1"/>
          <p:nvPr/>
        </p:nvSpPr>
        <p:spPr>
          <a:xfrm>
            <a:off x="121745" y="5235564"/>
            <a:ext cx="88277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8415"/>
                </a:solidFill>
              </a:rPr>
              <a:t>Microfractures in metal films should have </a:t>
            </a:r>
            <a:r>
              <a:rPr lang="en-US" sz="2000" dirty="0" err="1">
                <a:solidFill>
                  <a:srgbClr val="FF8415"/>
                </a:solidFill>
              </a:rPr>
              <a:t>assymmetric</a:t>
            </a:r>
            <a:r>
              <a:rPr lang="en-US" sz="2000" dirty="0">
                <a:solidFill>
                  <a:srgbClr val="FF8415"/>
                </a:solidFill>
              </a:rPr>
              <a:t> energy collection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7030A0"/>
                </a:solidFill>
              </a:rPr>
              <a:t>Microfractures from bare surface/bulk should have symmetric energy collection</a:t>
            </a:r>
          </a:p>
        </p:txBody>
      </p:sp>
      <p:sp>
        <p:nvSpPr>
          <p:cNvPr id="14" name="Explosion 1 13">
            <a:extLst>
              <a:ext uri="{FF2B5EF4-FFF2-40B4-BE49-F238E27FC236}">
                <a16:creationId xmlns:a16="http://schemas.microsoft.com/office/drawing/2014/main" id="{BACF5472-2174-EB01-7B59-1A23FE0A5745}"/>
              </a:ext>
            </a:extLst>
          </p:cNvPr>
          <p:cNvSpPr/>
          <p:nvPr/>
        </p:nvSpPr>
        <p:spPr>
          <a:xfrm>
            <a:off x="6394080" y="2286000"/>
            <a:ext cx="525902" cy="451552"/>
          </a:xfrm>
          <a:prstGeom prst="irregularSeal1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Explosion 1 15">
            <a:extLst>
              <a:ext uri="{FF2B5EF4-FFF2-40B4-BE49-F238E27FC236}">
                <a16:creationId xmlns:a16="http://schemas.microsoft.com/office/drawing/2014/main" id="{E7B310C7-5A58-E6D0-FE26-6E972183EBBD}"/>
              </a:ext>
            </a:extLst>
          </p:cNvPr>
          <p:cNvSpPr/>
          <p:nvPr/>
        </p:nvSpPr>
        <p:spPr>
          <a:xfrm>
            <a:off x="907512" y="3288923"/>
            <a:ext cx="525902" cy="451552"/>
          </a:xfrm>
          <a:prstGeom prst="irregularSeal1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85AF23-5845-5065-8BBF-7767F7E4199F}"/>
              </a:ext>
            </a:extLst>
          </p:cNvPr>
          <p:cNvSpPr txBox="1"/>
          <p:nvPr/>
        </p:nvSpPr>
        <p:spPr>
          <a:xfrm>
            <a:off x="158933" y="6123810"/>
            <a:ext cx="8826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We see both symmetric and </a:t>
            </a:r>
            <a:r>
              <a:rPr lang="en-US" sz="2800" dirty="0" err="1">
                <a:solidFill>
                  <a:srgbClr val="FF0000"/>
                </a:solidFill>
              </a:rPr>
              <a:t>assymmetric</a:t>
            </a:r>
            <a:r>
              <a:rPr lang="en-US" sz="2800" dirty="0">
                <a:solidFill>
                  <a:srgbClr val="FF0000"/>
                </a:solidFill>
              </a:rPr>
              <a:t> relaxation events </a:t>
            </a:r>
          </a:p>
        </p:txBody>
      </p:sp>
    </p:spTree>
    <p:extLst>
      <p:ext uri="{BB962C8B-B14F-4D97-AF65-F5344CB8AC3E}">
        <p14:creationId xmlns:p14="http://schemas.microsoft.com/office/powerpoint/2010/main" val="21013856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147;p20">
            <a:extLst>
              <a:ext uri="{FF2B5EF4-FFF2-40B4-BE49-F238E27FC236}">
                <a16:creationId xmlns:a16="http://schemas.microsoft.com/office/drawing/2014/main" id="{F3C4E7D7-2483-4F3B-B351-9FD6AFBC607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771964"/>
            <a:ext cx="9156189" cy="60860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FF25F2-CFAB-DD25-5D12-AEC8C67C1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1964"/>
          </a:xfrm>
        </p:spPr>
        <p:txBody>
          <a:bodyPr/>
          <a:lstStyle/>
          <a:p>
            <a:r>
              <a:rPr lang="en-US" dirty="0"/>
              <a:t>Noise in 2 Channel Device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674314-3EC3-8A8A-8332-C2F231204A32}"/>
              </a:ext>
            </a:extLst>
          </p:cNvPr>
          <p:cNvSpPr txBox="1"/>
          <p:nvPr/>
        </p:nvSpPr>
        <p:spPr>
          <a:xfrm>
            <a:off x="1002536" y="4193218"/>
            <a:ext cx="8031296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We have both </a:t>
            </a:r>
            <a:r>
              <a:rPr lang="en-US" sz="3200" dirty="0">
                <a:solidFill>
                  <a:srgbClr val="FF0000"/>
                </a:solidFill>
              </a:rPr>
              <a:t>correlated</a:t>
            </a:r>
            <a:r>
              <a:rPr lang="en-US" sz="3200" dirty="0"/>
              <a:t> and </a:t>
            </a:r>
            <a:r>
              <a:rPr lang="en-US" sz="3200" dirty="0">
                <a:solidFill>
                  <a:srgbClr val="00B050"/>
                </a:solidFill>
              </a:rPr>
              <a:t>uncorrelated</a:t>
            </a:r>
            <a:r>
              <a:rPr lang="en-US" sz="3200" dirty="0"/>
              <a:t> noise between the 2 channels</a:t>
            </a:r>
          </a:p>
        </p:txBody>
      </p:sp>
    </p:spTree>
    <p:extLst>
      <p:ext uri="{BB962C8B-B14F-4D97-AF65-F5344CB8AC3E}">
        <p14:creationId xmlns:p14="http://schemas.microsoft.com/office/powerpoint/2010/main" val="22286765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53;p21">
            <a:extLst>
              <a:ext uri="{FF2B5EF4-FFF2-40B4-BE49-F238E27FC236}">
                <a16:creationId xmlns:a16="http://schemas.microsoft.com/office/drawing/2014/main" id="{7D8AFD94-D1E6-E0A3-0F15-90C433D652E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7456" y="1000712"/>
            <a:ext cx="8644372" cy="484408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55;p21">
            <a:extLst>
              <a:ext uri="{FF2B5EF4-FFF2-40B4-BE49-F238E27FC236}">
                <a16:creationId xmlns:a16="http://schemas.microsoft.com/office/drawing/2014/main" id="{7E10D272-3E61-A7BB-6F80-00C0B710376F}"/>
              </a:ext>
            </a:extLst>
          </p:cNvPr>
          <p:cNvSpPr txBox="1">
            <a:spLocks/>
          </p:cNvSpPr>
          <p:nvPr/>
        </p:nvSpPr>
        <p:spPr>
          <a:xfrm>
            <a:off x="1233889" y="3161841"/>
            <a:ext cx="4443827" cy="2170324"/>
          </a:xfrm>
          <a:prstGeom prst="rect">
            <a:avLst/>
          </a:prstGeom>
          <a:solidFill>
            <a:schemeClr val="bg1"/>
          </a:solidFill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Excess correlated noise has phonon collection pole </a:t>
            </a:r>
          </a:p>
          <a:p>
            <a:r>
              <a:rPr lang="en-US" dirty="0" err="1"/>
              <a:t>Peaks:EMI</a:t>
            </a:r>
            <a:r>
              <a:rPr lang="en-US" dirty="0"/>
              <a:t>, microphonics…</a:t>
            </a:r>
          </a:p>
        </p:txBody>
      </p:sp>
      <p:sp>
        <p:nvSpPr>
          <p:cNvPr id="11" name="Google Shape;154;p21">
            <a:extLst>
              <a:ext uri="{FF2B5EF4-FFF2-40B4-BE49-F238E27FC236}">
                <a16:creationId xmlns:a16="http://schemas.microsoft.com/office/drawing/2014/main" id="{1FE711B5-0563-FC4D-7F4B-2A5C3EC6D0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00712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/>
          <a:p>
            <a:pPr algn="l"/>
            <a:r>
              <a:rPr lang="en" dirty="0"/>
              <a:t>Correlated Noise: Phonon Origin</a:t>
            </a:r>
            <a:endParaRPr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47737EF-4AED-17EB-0809-DE6565F040BD}"/>
              </a:ext>
            </a:extLst>
          </p:cNvPr>
          <p:cNvGrpSpPr/>
          <p:nvPr/>
        </p:nvGrpSpPr>
        <p:grpSpPr>
          <a:xfrm>
            <a:off x="5604827" y="4059912"/>
            <a:ext cx="1858349" cy="1667986"/>
            <a:chOff x="1305585" y="4720924"/>
            <a:chExt cx="1858349" cy="1667986"/>
          </a:xfrm>
        </p:grpSpPr>
        <p:grpSp>
          <p:nvGrpSpPr>
            <p:cNvPr id="13" name="Google Shape;158;p21">
              <a:extLst>
                <a:ext uri="{FF2B5EF4-FFF2-40B4-BE49-F238E27FC236}">
                  <a16:creationId xmlns:a16="http://schemas.microsoft.com/office/drawing/2014/main" id="{8D132494-E39D-F9BB-48C7-93F9E860FD75}"/>
                </a:ext>
              </a:extLst>
            </p:cNvPr>
            <p:cNvGrpSpPr/>
            <p:nvPr/>
          </p:nvGrpSpPr>
          <p:grpSpPr>
            <a:xfrm>
              <a:off x="1305585" y="4720924"/>
              <a:ext cx="1858349" cy="1667986"/>
              <a:chOff x="1336587" y="3871000"/>
              <a:chExt cx="1522488" cy="1355425"/>
            </a:xfrm>
          </p:grpSpPr>
          <p:sp>
            <p:nvSpPr>
              <p:cNvPr id="20" name="Google Shape;159;p21">
                <a:extLst>
                  <a:ext uri="{FF2B5EF4-FFF2-40B4-BE49-F238E27FC236}">
                    <a16:creationId xmlns:a16="http://schemas.microsoft.com/office/drawing/2014/main" id="{AB88F3C9-17D9-E2F5-7756-B3C07BECC272}"/>
                  </a:ext>
                </a:extLst>
              </p:cNvPr>
              <p:cNvSpPr/>
              <p:nvPr/>
            </p:nvSpPr>
            <p:spPr>
              <a:xfrm>
                <a:off x="1336700" y="3871000"/>
                <a:ext cx="1400700" cy="759300"/>
              </a:xfrm>
              <a:prstGeom prst="parallelogram">
                <a:avLst>
                  <a:gd name="adj" fmla="val 25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1" name="Google Shape;160;p21">
                <a:extLst>
                  <a:ext uri="{FF2B5EF4-FFF2-40B4-BE49-F238E27FC236}">
                    <a16:creationId xmlns:a16="http://schemas.microsoft.com/office/drawing/2014/main" id="{9D5CA284-6896-5885-FC30-F82C4184FED2}"/>
                  </a:ext>
                </a:extLst>
              </p:cNvPr>
              <p:cNvSpPr/>
              <p:nvPr/>
            </p:nvSpPr>
            <p:spPr>
              <a:xfrm rot="4073758">
                <a:off x="1660343" y="4148955"/>
                <a:ext cx="643388" cy="1132241"/>
              </a:xfrm>
              <a:prstGeom prst="parallelogram">
                <a:avLst>
                  <a:gd name="adj" fmla="val 69003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2" name="Google Shape;161;p21">
                <a:extLst>
                  <a:ext uri="{FF2B5EF4-FFF2-40B4-BE49-F238E27FC236}">
                    <a16:creationId xmlns:a16="http://schemas.microsoft.com/office/drawing/2014/main" id="{B1D9778C-35C7-85F1-9C1E-06C0CA115CF0}"/>
                  </a:ext>
                </a:extLst>
              </p:cNvPr>
              <p:cNvSpPr/>
              <p:nvPr/>
            </p:nvSpPr>
            <p:spPr>
              <a:xfrm rot="6251665">
                <a:off x="2227143" y="4273413"/>
                <a:ext cx="922464" cy="118819"/>
              </a:xfrm>
              <a:prstGeom prst="parallelogram">
                <a:avLst>
                  <a:gd name="adj" fmla="val 135274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4" name="Google Shape;162;p21">
              <a:extLst>
                <a:ext uri="{FF2B5EF4-FFF2-40B4-BE49-F238E27FC236}">
                  <a16:creationId xmlns:a16="http://schemas.microsoft.com/office/drawing/2014/main" id="{DA12FC45-0AED-5748-96D2-4ED78222145A}"/>
                </a:ext>
              </a:extLst>
            </p:cNvPr>
            <p:cNvSpPr/>
            <p:nvPr/>
          </p:nvSpPr>
          <p:spPr>
            <a:xfrm rot="823041">
              <a:off x="1731609" y="4863153"/>
              <a:ext cx="78437" cy="678019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" name="Google Shape;163;p21">
              <a:extLst>
                <a:ext uri="{FF2B5EF4-FFF2-40B4-BE49-F238E27FC236}">
                  <a16:creationId xmlns:a16="http://schemas.microsoft.com/office/drawing/2014/main" id="{2D378346-D99F-8695-15D6-1C86D4ECCB37}"/>
                </a:ext>
              </a:extLst>
            </p:cNvPr>
            <p:cNvSpPr/>
            <p:nvPr/>
          </p:nvSpPr>
          <p:spPr>
            <a:xfrm rot="823041">
              <a:off x="2564275" y="4863153"/>
              <a:ext cx="78437" cy="678019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" name="Google Shape;164;p21">
              <a:extLst>
                <a:ext uri="{FF2B5EF4-FFF2-40B4-BE49-F238E27FC236}">
                  <a16:creationId xmlns:a16="http://schemas.microsoft.com/office/drawing/2014/main" id="{DD43971B-6C79-F807-6B8F-AA353DCA0711}"/>
                </a:ext>
              </a:extLst>
            </p:cNvPr>
            <p:cNvSpPr/>
            <p:nvPr/>
          </p:nvSpPr>
          <p:spPr>
            <a:xfrm>
              <a:off x="1887794" y="5323660"/>
              <a:ext cx="233982" cy="217296"/>
            </a:xfrm>
            <a:prstGeom prst="irregularSeal1">
              <a:avLst/>
            </a:prstGeom>
            <a:solidFill>
              <a:schemeClr val="accent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17" name="Google Shape;165;p21">
              <a:extLst>
                <a:ext uri="{FF2B5EF4-FFF2-40B4-BE49-F238E27FC236}">
                  <a16:creationId xmlns:a16="http://schemas.microsoft.com/office/drawing/2014/main" id="{8623D701-124C-20E3-CB56-CB5C8A4876E3}"/>
                </a:ext>
              </a:extLst>
            </p:cNvPr>
            <p:cNvSpPr/>
            <p:nvPr/>
          </p:nvSpPr>
          <p:spPr>
            <a:xfrm rot="-737896">
              <a:off x="2084175" y="5231738"/>
              <a:ext cx="153007" cy="296199"/>
            </a:xfrm>
            <a:custGeom>
              <a:avLst/>
              <a:gdLst/>
              <a:ahLst/>
              <a:cxnLst/>
              <a:rect l="l" t="t" r="r" b="b"/>
              <a:pathLst>
                <a:path w="5012" h="9632" extrusionOk="0">
                  <a:moveTo>
                    <a:pt x="1712" y="0"/>
                  </a:moveTo>
                  <a:cubicBezTo>
                    <a:pt x="2212" y="714"/>
                    <a:pt x="4281" y="3068"/>
                    <a:pt x="4709" y="4281"/>
                  </a:cubicBezTo>
                  <a:cubicBezTo>
                    <a:pt x="5137" y="5494"/>
                    <a:pt x="5065" y="6386"/>
                    <a:pt x="4280" y="7278"/>
                  </a:cubicBezTo>
                  <a:cubicBezTo>
                    <a:pt x="3495" y="8170"/>
                    <a:pt x="713" y="9240"/>
                    <a:pt x="0" y="9632"/>
                  </a:cubicBez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" name="Google Shape;166;p21">
              <a:extLst>
                <a:ext uri="{FF2B5EF4-FFF2-40B4-BE49-F238E27FC236}">
                  <a16:creationId xmlns:a16="http://schemas.microsoft.com/office/drawing/2014/main" id="{133E288C-14AB-EC2D-4C08-12E48E7EFA92}"/>
                </a:ext>
              </a:extLst>
            </p:cNvPr>
            <p:cNvSpPr/>
            <p:nvPr/>
          </p:nvSpPr>
          <p:spPr>
            <a:xfrm rot="-738123">
              <a:off x="2180163" y="5117045"/>
              <a:ext cx="247936" cy="440985"/>
            </a:xfrm>
            <a:custGeom>
              <a:avLst/>
              <a:gdLst/>
              <a:ahLst/>
              <a:cxnLst/>
              <a:rect l="l" t="t" r="r" b="b"/>
              <a:pathLst>
                <a:path w="5012" h="9632" extrusionOk="0">
                  <a:moveTo>
                    <a:pt x="1712" y="0"/>
                  </a:moveTo>
                  <a:cubicBezTo>
                    <a:pt x="2212" y="714"/>
                    <a:pt x="4281" y="3068"/>
                    <a:pt x="4709" y="4281"/>
                  </a:cubicBezTo>
                  <a:cubicBezTo>
                    <a:pt x="5137" y="5494"/>
                    <a:pt x="5065" y="6386"/>
                    <a:pt x="4280" y="7278"/>
                  </a:cubicBezTo>
                  <a:cubicBezTo>
                    <a:pt x="3495" y="8170"/>
                    <a:pt x="713" y="9240"/>
                    <a:pt x="0" y="9632"/>
                  </a:cubicBez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" name="Google Shape;167;p21">
              <a:extLst>
                <a:ext uri="{FF2B5EF4-FFF2-40B4-BE49-F238E27FC236}">
                  <a16:creationId xmlns:a16="http://schemas.microsoft.com/office/drawing/2014/main" id="{A2C024BD-3B9C-DE5B-ADFA-CDF022A15333}"/>
                </a:ext>
              </a:extLst>
            </p:cNvPr>
            <p:cNvSpPr/>
            <p:nvPr/>
          </p:nvSpPr>
          <p:spPr>
            <a:xfrm rot="-8086116">
              <a:off x="1820084" y="5189973"/>
              <a:ext cx="153564" cy="295117"/>
            </a:xfrm>
            <a:custGeom>
              <a:avLst/>
              <a:gdLst/>
              <a:ahLst/>
              <a:cxnLst/>
              <a:rect l="l" t="t" r="r" b="b"/>
              <a:pathLst>
                <a:path w="5012" h="9632" extrusionOk="0">
                  <a:moveTo>
                    <a:pt x="1712" y="0"/>
                  </a:moveTo>
                  <a:cubicBezTo>
                    <a:pt x="2212" y="714"/>
                    <a:pt x="4281" y="3068"/>
                    <a:pt x="4709" y="4281"/>
                  </a:cubicBezTo>
                  <a:cubicBezTo>
                    <a:pt x="5137" y="5494"/>
                    <a:pt x="5065" y="6386"/>
                    <a:pt x="4280" y="7278"/>
                  </a:cubicBezTo>
                  <a:cubicBezTo>
                    <a:pt x="3495" y="8170"/>
                    <a:pt x="713" y="9240"/>
                    <a:pt x="0" y="9632"/>
                  </a:cubicBez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  <p:extLst>
      <p:ext uri="{BB962C8B-B14F-4D97-AF65-F5344CB8AC3E}">
        <p14:creationId xmlns:p14="http://schemas.microsoft.com/office/powerpoint/2010/main" val="15427027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F2394-021C-52AE-8ECB-84CDBC8F2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4092"/>
            <a:ext cx="9144000" cy="860099"/>
          </a:xfrm>
        </p:spPr>
        <p:txBody>
          <a:bodyPr>
            <a:normAutofit fontScale="90000"/>
          </a:bodyPr>
          <a:lstStyle/>
          <a:p>
            <a:r>
              <a:rPr lang="en-US" dirty="0"/>
              <a:t>Uncorrelated Noise: Sensor Fluctuations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0C551-6593-1ED1-D51B-434734E4BA3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Google Shape;177;p22">
            <a:extLst>
              <a:ext uri="{FF2B5EF4-FFF2-40B4-BE49-F238E27FC236}">
                <a16:creationId xmlns:a16="http://schemas.microsoft.com/office/drawing/2014/main" id="{EE3F78C6-E831-7342-975D-8EDDA58586BB}"/>
              </a:ext>
            </a:extLst>
          </p:cNvPr>
          <p:cNvPicPr preferRelativeResize="0">
            <a:picLocks noGrp="1"/>
          </p:cNvPicPr>
          <p:nvPr>
            <p:ph sz="half" idx="2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01153"/>
            <a:ext cx="8923663" cy="545684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26EA473-45CE-BFB4-0137-69A601114A2F}"/>
              </a:ext>
            </a:extLst>
          </p:cNvPr>
          <p:cNvGrpSpPr/>
          <p:nvPr/>
        </p:nvGrpSpPr>
        <p:grpSpPr>
          <a:xfrm>
            <a:off x="5314151" y="2195195"/>
            <a:ext cx="1858349" cy="1667986"/>
            <a:chOff x="797235" y="3789824"/>
            <a:chExt cx="1858349" cy="1667986"/>
          </a:xfrm>
        </p:grpSpPr>
        <p:grpSp>
          <p:nvGrpSpPr>
            <p:cNvPr id="7" name="Google Shape;179;p22">
              <a:extLst>
                <a:ext uri="{FF2B5EF4-FFF2-40B4-BE49-F238E27FC236}">
                  <a16:creationId xmlns:a16="http://schemas.microsoft.com/office/drawing/2014/main" id="{E9727B36-A2C0-96E0-12D3-47B003CCDFFD}"/>
                </a:ext>
              </a:extLst>
            </p:cNvPr>
            <p:cNvGrpSpPr/>
            <p:nvPr/>
          </p:nvGrpSpPr>
          <p:grpSpPr>
            <a:xfrm>
              <a:off x="797235" y="3789824"/>
              <a:ext cx="1858349" cy="1667986"/>
              <a:chOff x="1336587" y="3871000"/>
              <a:chExt cx="1522488" cy="1355425"/>
            </a:xfrm>
          </p:grpSpPr>
          <p:sp>
            <p:nvSpPr>
              <p:cNvPr id="12" name="Google Shape;180;p22">
                <a:extLst>
                  <a:ext uri="{FF2B5EF4-FFF2-40B4-BE49-F238E27FC236}">
                    <a16:creationId xmlns:a16="http://schemas.microsoft.com/office/drawing/2014/main" id="{8CC56FAC-C11F-2600-264D-035329D14854}"/>
                  </a:ext>
                </a:extLst>
              </p:cNvPr>
              <p:cNvSpPr/>
              <p:nvPr/>
            </p:nvSpPr>
            <p:spPr>
              <a:xfrm>
                <a:off x="1336700" y="3871000"/>
                <a:ext cx="1400700" cy="759300"/>
              </a:xfrm>
              <a:prstGeom prst="parallelogram">
                <a:avLst>
                  <a:gd name="adj" fmla="val 25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3" name="Google Shape;181;p22">
                <a:extLst>
                  <a:ext uri="{FF2B5EF4-FFF2-40B4-BE49-F238E27FC236}">
                    <a16:creationId xmlns:a16="http://schemas.microsoft.com/office/drawing/2014/main" id="{DAF76ED0-CD3A-EF79-8BFD-C97A09A3FF86}"/>
                  </a:ext>
                </a:extLst>
              </p:cNvPr>
              <p:cNvSpPr/>
              <p:nvPr/>
            </p:nvSpPr>
            <p:spPr>
              <a:xfrm rot="4073758">
                <a:off x="1660343" y="4148955"/>
                <a:ext cx="643388" cy="1132241"/>
              </a:xfrm>
              <a:prstGeom prst="parallelogram">
                <a:avLst>
                  <a:gd name="adj" fmla="val 69003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" name="Google Shape;182;p22">
                <a:extLst>
                  <a:ext uri="{FF2B5EF4-FFF2-40B4-BE49-F238E27FC236}">
                    <a16:creationId xmlns:a16="http://schemas.microsoft.com/office/drawing/2014/main" id="{385ADCD8-F941-AE07-77AB-B8BB5D7EFA7C}"/>
                  </a:ext>
                </a:extLst>
              </p:cNvPr>
              <p:cNvSpPr/>
              <p:nvPr/>
            </p:nvSpPr>
            <p:spPr>
              <a:xfrm rot="6251665">
                <a:off x="2227143" y="4273413"/>
                <a:ext cx="922464" cy="118819"/>
              </a:xfrm>
              <a:prstGeom prst="parallelogram">
                <a:avLst>
                  <a:gd name="adj" fmla="val 135274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8" name="Google Shape;183;p22">
              <a:extLst>
                <a:ext uri="{FF2B5EF4-FFF2-40B4-BE49-F238E27FC236}">
                  <a16:creationId xmlns:a16="http://schemas.microsoft.com/office/drawing/2014/main" id="{60478B3A-CA98-9388-3EF5-4CBB4F7098BB}"/>
                </a:ext>
              </a:extLst>
            </p:cNvPr>
            <p:cNvSpPr/>
            <p:nvPr/>
          </p:nvSpPr>
          <p:spPr>
            <a:xfrm rot="823041">
              <a:off x="1223259" y="3932053"/>
              <a:ext cx="78437" cy="678019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" name="Google Shape;184;p22">
              <a:extLst>
                <a:ext uri="{FF2B5EF4-FFF2-40B4-BE49-F238E27FC236}">
                  <a16:creationId xmlns:a16="http://schemas.microsoft.com/office/drawing/2014/main" id="{CFAEB9EA-654F-BB1F-E354-50D8235245AA}"/>
                </a:ext>
              </a:extLst>
            </p:cNvPr>
            <p:cNvSpPr/>
            <p:nvPr/>
          </p:nvSpPr>
          <p:spPr>
            <a:xfrm rot="823041">
              <a:off x="2055925" y="3932053"/>
              <a:ext cx="78437" cy="678019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" name="Google Shape;185;p22">
              <a:extLst>
                <a:ext uri="{FF2B5EF4-FFF2-40B4-BE49-F238E27FC236}">
                  <a16:creationId xmlns:a16="http://schemas.microsoft.com/office/drawing/2014/main" id="{495C1332-D504-6424-C50C-E66F967D418E}"/>
                </a:ext>
              </a:extLst>
            </p:cNvPr>
            <p:cNvSpPr/>
            <p:nvPr/>
          </p:nvSpPr>
          <p:spPr>
            <a:xfrm>
              <a:off x="1925194" y="4340085"/>
              <a:ext cx="233982" cy="217296"/>
            </a:xfrm>
            <a:prstGeom prst="irregularSeal1">
              <a:avLst/>
            </a:prstGeom>
            <a:solidFill>
              <a:schemeClr val="accent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11" name="Google Shape;187;p22">
              <a:extLst>
                <a:ext uri="{FF2B5EF4-FFF2-40B4-BE49-F238E27FC236}">
                  <a16:creationId xmlns:a16="http://schemas.microsoft.com/office/drawing/2014/main" id="{BCD58C07-33D1-B590-9CE0-4E9EA5F712B8}"/>
                </a:ext>
              </a:extLst>
            </p:cNvPr>
            <p:cNvSpPr txBox="1"/>
            <p:nvPr/>
          </p:nvSpPr>
          <p:spPr>
            <a:xfrm>
              <a:off x="1592640" y="4867825"/>
              <a:ext cx="899100" cy="27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r>
                <a:rPr lang="en" sz="1000" b="1">
                  <a:solidFill>
                    <a:schemeClr val="accent4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Noise event in TES/QET</a:t>
              </a:r>
              <a:endParaRPr sz="1000" b="1">
                <a:solidFill>
                  <a:schemeClr val="accent4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83006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41043-1160-8405-327D-BB5F78EAF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3998"/>
          </a:xfrm>
        </p:spPr>
        <p:txBody>
          <a:bodyPr/>
          <a:lstStyle/>
          <a:p>
            <a:r>
              <a:rPr lang="en-US" dirty="0"/>
              <a:t>Excess Noise decreases with time</a:t>
            </a:r>
          </a:p>
        </p:txBody>
      </p:sp>
      <p:pic>
        <p:nvPicPr>
          <p:cNvPr id="5" name="Google Shape;227;p24">
            <a:extLst>
              <a:ext uri="{FF2B5EF4-FFF2-40B4-BE49-F238E27FC236}">
                <a16:creationId xmlns:a16="http://schemas.microsoft.com/office/drawing/2014/main" id="{2556A46C-E737-D4C6-8868-E2CB5594157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7208" y="492451"/>
            <a:ext cx="8002391" cy="559484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AA23A43-B55B-E50F-04AC-5F970F9C9757}"/>
              </a:ext>
            </a:extLst>
          </p:cNvPr>
          <p:cNvCxnSpPr>
            <a:cxnSpLocks/>
          </p:cNvCxnSpPr>
          <p:nvPr/>
        </p:nvCxnSpPr>
        <p:spPr>
          <a:xfrm>
            <a:off x="2622014" y="4010141"/>
            <a:ext cx="0" cy="1189821"/>
          </a:xfrm>
          <a:prstGeom prst="straightConnector1">
            <a:avLst/>
          </a:prstGeom>
          <a:ln w="5715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22FBE48-C0C2-8AC7-6E5D-8B73857A80E7}"/>
              </a:ext>
            </a:extLst>
          </p:cNvPr>
          <p:cNvSpPr txBox="1"/>
          <p:nvPr/>
        </p:nvSpPr>
        <p:spPr>
          <a:xfrm>
            <a:off x="0" y="578574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</a:rPr>
              <a:t>Excess noise is just shot noise from below threshold  relaxation events!</a:t>
            </a:r>
          </a:p>
        </p:txBody>
      </p:sp>
    </p:spTree>
    <p:extLst>
      <p:ext uri="{BB962C8B-B14F-4D97-AF65-F5344CB8AC3E}">
        <p14:creationId xmlns:p14="http://schemas.microsoft.com/office/powerpoint/2010/main" val="37214547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2B087-7C96-E532-B7BF-ED3F77DE8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368"/>
            <a:ext cx="8229600" cy="860099"/>
          </a:xfrm>
        </p:spPr>
        <p:txBody>
          <a:bodyPr/>
          <a:lstStyle/>
          <a:p>
            <a:r>
              <a:rPr lang="en-US" dirty="0"/>
              <a:t>Low Energy Excess Summary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A7FFCB-AA40-9DBD-A9BD-71AECC8A42F2}"/>
              </a:ext>
            </a:extLst>
          </p:cNvPr>
          <p:cNvSpPr txBox="1"/>
          <p:nvPr/>
        </p:nvSpPr>
        <p:spPr>
          <a:xfrm>
            <a:off x="134354" y="1403492"/>
            <a:ext cx="9009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We see 2 classes of relaxation event excess both above and below threshold (shot noise)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841D482-BE4E-30EC-3B29-53B4F81C122D}"/>
              </a:ext>
            </a:extLst>
          </p:cNvPr>
          <p:cNvGrpSpPr/>
          <p:nvPr/>
        </p:nvGrpSpPr>
        <p:grpSpPr>
          <a:xfrm>
            <a:off x="457200" y="2996588"/>
            <a:ext cx="3266501" cy="2717427"/>
            <a:chOff x="797235" y="3789824"/>
            <a:chExt cx="1858349" cy="1667986"/>
          </a:xfrm>
        </p:grpSpPr>
        <p:grpSp>
          <p:nvGrpSpPr>
            <p:cNvPr id="9" name="Google Shape;179;p22">
              <a:extLst>
                <a:ext uri="{FF2B5EF4-FFF2-40B4-BE49-F238E27FC236}">
                  <a16:creationId xmlns:a16="http://schemas.microsoft.com/office/drawing/2014/main" id="{6C27E235-176E-BECF-A436-BED81AC13133}"/>
                </a:ext>
              </a:extLst>
            </p:cNvPr>
            <p:cNvGrpSpPr/>
            <p:nvPr/>
          </p:nvGrpSpPr>
          <p:grpSpPr>
            <a:xfrm>
              <a:off x="797235" y="3789824"/>
              <a:ext cx="1858349" cy="1667986"/>
              <a:chOff x="1336587" y="3871000"/>
              <a:chExt cx="1522488" cy="1355425"/>
            </a:xfrm>
          </p:grpSpPr>
          <p:sp>
            <p:nvSpPr>
              <p:cNvPr id="14" name="Google Shape;180;p22">
                <a:extLst>
                  <a:ext uri="{FF2B5EF4-FFF2-40B4-BE49-F238E27FC236}">
                    <a16:creationId xmlns:a16="http://schemas.microsoft.com/office/drawing/2014/main" id="{18B21032-C83D-942A-EECC-701681B38845}"/>
                  </a:ext>
                </a:extLst>
              </p:cNvPr>
              <p:cNvSpPr/>
              <p:nvPr/>
            </p:nvSpPr>
            <p:spPr>
              <a:xfrm>
                <a:off x="1336700" y="3871000"/>
                <a:ext cx="1400700" cy="759300"/>
              </a:xfrm>
              <a:prstGeom prst="parallelogram">
                <a:avLst>
                  <a:gd name="adj" fmla="val 25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5" name="Google Shape;181;p22">
                <a:extLst>
                  <a:ext uri="{FF2B5EF4-FFF2-40B4-BE49-F238E27FC236}">
                    <a16:creationId xmlns:a16="http://schemas.microsoft.com/office/drawing/2014/main" id="{8B6DBB3C-CC1F-A4E4-6834-A6932D59829E}"/>
                  </a:ext>
                </a:extLst>
              </p:cNvPr>
              <p:cNvSpPr/>
              <p:nvPr/>
            </p:nvSpPr>
            <p:spPr>
              <a:xfrm rot="4073758">
                <a:off x="1660343" y="4148955"/>
                <a:ext cx="643388" cy="1132241"/>
              </a:xfrm>
              <a:prstGeom prst="parallelogram">
                <a:avLst>
                  <a:gd name="adj" fmla="val 69003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6" name="Google Shape;182;p22">
                <a:extLst>
                  <a:ext uri="{FF2B5EF4-FFF2-40B4-BE49-F238E27FC236}">
                    <a16:creationId xmlns:a16="http://schemas.microsoft.com/office/drawing/2014/main" id="{F06E46E7-BD33-C729-48F9-D3CDEC11094A}"/>
                  </a:ext>
                </a:extLst>
              </p:cNvPr>
              <p:cNvSpPr/>
              <p:nvPr/>
            </p:nvSpPr>
            <p:spPr>
              <a:xfrm rot="6251665">
                <a:off x="2227143" y="4273413"/>
                <a:ext cx="922464" cy="118819"/>
              </a:xfrm>
              <a:prstGeom prst="parallelogram">
                <a:avLst>
                  <a:gd name="adj" fmla="val 135274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0" name="Google Shape;183;p22">
              <a:extLst>
                <a:ext uri="{FF2B5EF4-FFF2-40B4-BE49-F238E27FC236}">
                  <a16:creationId xmlns:a16="http://schemas.microsoft.com/office/drawing/2014/main" id="{B940DB48-E7AC-A231-C271-912A9F73A0B9}"/>
                </a:ext>
              </a:extLst>
            </p:cNvPr>
            <p:cNvSpPr/>
            <p:nvPr/>
          </p:nvSpPr>
          <p:spPr>
            <a:xfrm rot="823041">
              <a:off x="1223259" y="3932053"/>
              <a:ext cx="78437" cy="678019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" name="Google Shape;184;p22">
              <a:extLst>
                <a:ext uri="{FF2B5EF4-FFF2-40B4-BE49-F238E27FC236}">
                  <a16:creationId xmlns:a16="http://schemas.microsoft.com/office/drawing/2014/main" id="{429C9A3B-2CBC-1128-1592-50D2C7CA1BC5}"/>
                </a:ext>
              </a:extLst>
            </p:cNvPr>
            <p:cNvSpPr/>
            <p:nvPr/>
          </p:nvSpPr>
          <p:spPr>
            <a:xfrm rot="823041">
              <a:off x="2055925" y="3932053"/>
              <a:ext cx="78437" cy="678019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" name="Google Shape;185;p22">
              <a:extLst>
                <a:ext uri="{FF2B5EF4-FFF2-40B4-BE49-F238E27FC236}">
                  <a16:creationId xmlns:a16="http://schemas.microsoft.com/office/drawing/2014/main" id="{17F6C1DF-54F9-31BF-D510-01BD9A0FBDEF}"/>
                </a:ext>
              </a:extLst>
            </p:cNvPr>
            <p:cNvSpPr/>
            <p:nvPr/>
          </p:nvSpPr>
          <p:spPr>
            <a:xfrm>
              <a:off x="1925194" y="4340085"/>
              <a:ext cx="233982" cy="217296"/>
            </a:xfrm>
            <a:prstGeom prst="irregularSeal1">
              <a:avLst/>
            </a:prstGeom>
            <a:solidFill>
              <a:schemeClr val="accent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13" name="Google Shape;187;p22">
              <a:extLst>
                <a:ext uri="{FF2B5EF4-FFF2-40B4-BE49-F238E27FC236}">
                  <a16:creationId xmlns:a16="http://schemas.microsoft.com/office/drawing/2014/main" id="{41839D48-D1E3-934C-5FD0-14541B5EEE87}"/>
                </a:ext>
              </a:extLst>
            </p:cNvPr>
            <p:cNvSpPr txBox="1"/>
            <p:nvPr/>
          </p:nvSpPr>
          <p:spPr>
            <a:xfrm>
              <a:off x="1592640" y="4867825"/>
              <a:ext cx="899100" cy="27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r>
                <a:rPr lang="en" sz="1000" b="1">
                  <a:solidFill>
                    <a:schemeClr val="accent4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Noise event in TES/QET</a:t>
              </a:r>
              <a:endParaRPr sz="1000" b="1">
                <a:solidFill>
                  <a:schemeClr val="accent4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7" name="Google Shape;276;p27">
            <a:extLst>
              <a:ext uri="{FF2B5EF4-FFF2-40B4-BE49-F238E27FC236}">
                <a16:creationId xmlns:a16="http://schemas.microsoft.com/office/drawing/2014/main" id="{4635389F-FBC2-AFDA-449F-873FEB9EF870}"/>
              </a:ext>
            </a:extLst>
          </p:cNvPr>
          <p:cNvGrpSpPr/>
          <p:nvPr/>
        </p:nvGrpSpPr>
        <p:grpSpPr>
          <a:xfrm>
            <a:off x="5681355" y="3040107"/>
            <a:ext cx="2736058" cy="2611546"/>
            <a:chOff x="7327020" y="2117229"/>
            <a:chExt cx="889590" cy="798481"/>
          </a:xfrm>
        </p:grpSpPr>
        <p:grpSp>
          <p:nvGrpSpPr>
            <p:cNvPr id="18" name="Google Shape;277;p27">
              <a:extLst>
                <a:ext uri="{FF2B5EF4-FFF2-40B4-BE49-F238E27FC236}">
                  <a16:creationId xmlns:a16="http://schemas.microsoft.com/office/drawing/2014/main" id="{8F92E811-7643-3B7A-5E59-2A2E191FA68D}"/>
                </a:ext>
              </a:extLst>
            </p:cNvPr>
            <p:cNvGrpSpPr/>
            <p:nvPr/>
          </p:nvGrpSpPr>
          <p:grpSpPr>
            <a:xfrm>
              <a:off x="7327020" y="2117229"/>
              <a:ext cx="889590" cy="798481"/>
              <a:chOff x="1336587" y="3871000"/>
              <a:chExt cx="1522488" cy="1355425"/>
            </a:xfrm>
          </p:grpSpPr>
          <p:sp>
            <p:nvSpPr>
              <p:cNvPr id="26" name="Google Shape;278;p27">
                <a:extLst>
                  <a:ext uri="{FF2B5EF4-FFF2-40B4-BE49-F238E27FC236}">
                    <a16:creationId xmlns:a16="http://schemas.microsoft.com/office/drawing/2014/main" id="{E2DCDB19-0FF3-F45B-E978-BE8C21E82A30}"/>
                  </a:ext>
                </a:extLst>
              </p:cNvPr>
              <p:cNvSpPr/>
              <p:nvPr/>
            </p:nvSpPr>
            <p:spPr>
              <a:xfrm>
                <a:off x="1336700" y="3871000"/>
                <a:ext cx="1400700" cy="759300"/>
              </a:xfrm>
              <a:prstGeom prst="parallelogram">
                <a:avLst>
                  <a:gd name="adj" fmla="val 25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7" name="Google Shape;279;p27">
                <a:extLst>
                  <a:ext uri="{FF2B5EF4-FFF2-40B4-BE49-F238E27FC236}">
                    <a16:creationId xmlns:a16="http://schemas.microsoft.com/office/drawing/2014/main" id="{78B9E5BC-6B39-C167-F129-81BCAD92492C}"/>
                  </a:ext>
                </a:extLst>
              </p:cNvPr>
              <p:cNvSpPr/>
              <p:nvPr/>
            </p:nvSpPr>
            <p:spPr>
              <a:xfrm rot="4073758">
                <a:off x="1660343" y="4148955"/>
                <a:ext cx="643388" cy="1132241"/>
              </a:xfrm>
              <a:prstGeom prst="parallelogram">
                <a:avLst>
                  <a:gd name="adj" fmla="val 69003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8" name="Google Shape;280;p27">
                <a:extLst>
                  <a:ext uri="{FF2B5EF4-FFF2-40B4-BE49-F238E27FC236}">
                    <a16:creationId xmlns:a16="http://schemas.microsoft.com/office/drawing/2014/main" id="{C8134879-F02A-1D2B-9358-1CF23A38C6C2}"/>
                  </a:ext>
                </a:extLst>
              </p:cNvPr>
              <p:cNvSpPr/>
              <p:nvPr/>
            </p:nvSpPr>
            <p:spPr>
              <a:xfrm rot="6251665">
                <a:off x="2227143" y="4273413"/>
                <a:ext cx="922464" cy="118819"/>
              </a:xfrm>
              <a:prstGeom prst="parallelogram">
                <a:avLst>
                  <a:gd name="adj" fmla="val 135274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9" name="Google Shape;281;p27">
              <a:extLst>
                <a:ext uri="{FF2B5EF4-FFF2-40B4-BE49-F238E27FC236}">
                  <a16:creationId xmlns:a16="http://schemas.microsoft.com/office/drawing/2014/main" id="{DA9C0E9A-DABE-0494-5CD9-E941CC0CBF55}"/>
                </a:ext>
              </a:extLst>
            </p:cNvPr>
            <p:cNvGrpSpPr/>
            <p:nvPr/>
          </p:nvGrpSpPr>
          <p:grpSpPr>
            <a:xfrm>
              <a:off x="7493674" y="2185278"/>
              <a:ext cx="510801" cy="342939"/>
              <a:chOff x="7493674" y="2185278"/>
              <a:chExt cx="510801" cy="342939"/>
            </a:xfrm>
          </p:grpSpPr>
          <p:sp>
            <p:nvSpPr>
              <p:cNvPr id="20" name="Google Shape;282;p27">
                <a:extLst>
                  <a:ext uri="{FF2B5EF4-FFF2-40B4-BE49-F238E27FC236}">
                    <a16:creationId xmlns:a16="http://schemas.microsoft.com/office/drawing/2014/main" id="{12370ED7-3929-6FD4-1377-B96374F72E85}"/>
                  </a:ext>
                </a:extLst>
              </p:cNvPr>
              <p:cNvSpPr/>
              <p:nvPr/>
            </p:nvSpPr>
            <p:spPr>
              <a:xfrm rot="828902">
                <a:off x="7530929" y="2185314"/>
                <a:ext cx="37690" cy="324528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1" name="Google Shape;283;p27">
                <a:extLst>
                  <a:ext uri="{FF2B5EF4-FFF2-40B4-BE49-F238E27FC236}">
                    <a16:creationId xmlns:a16="http://schemas.microsoft.com/office/drawing/2014/main" id="{74F18B3C-6F19-7216-25ED-2EA262C845E4}"/>
                  </a:ext>
                </a:extLst>
              </p:cNvPr>
              <p:cNvSpPr/>
              <p:nvPr/>
            </p:nvSpPr>
            <p:spPr>
              <a:xfrm rot="828902">
                <a:off x="7929530" y="2185314"/>
                <a:ext cx="37690" cy="324528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2" name="Google Shape;284;p27">
                <a:extLst>
                  <a:ext uri="{FF2B5EF4-FFF2-40B4-BE49-F238E27FC236}">
                    <a16:creationId xmlns:a16="http://schemas.microsoft.com/office/drawing/2014/main" id="{5E2DD3D5-00EC-0496-68AA-FF59537218AD}"/>
                  </a:ext>
                </a:extLst>
              </p:cNvPr>
              <p:cNvSpPr/>
              <p:nvPr/>
            </p:nvSpPr>
            <p:spPr>
              <a:xfrm>
                <a:off x="7605736" y="2405719"/>
                <a:ext cx="111996" cy="104004"/>
              </a:xfrm>
              <a:prstGeom prst="irregularSeal1">
                <a:avLst/>
              </a:prstGeom>
              <a:solidFill>
                <a:schemeClr val="accent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23" name="Google Shape;285;p27">
                <a:extLst>
                  <a:ext uri="{FF2B5EF4-FFF2-40B4-BE49-F238E27FC236}">
                    <a16:creationId xmlns:a16="http://schemas.microsoft.com/office/drawing/2014/main" id="{F1E212A1-8B95-C05A-7CB7-84D6B43593A0}"/>
                  </a:ext>
                </a:extLst>
              </p:cNvPr>
              <p:cNvSpPr/>
              <p:nvPr/>
            </p:nvSpPr>
            <p:spPr>
              <a:xfrm rot="-737885">
                <a:off x="7699743" y="2361716"/>
                <a:ext cx="73239" cy="141782"/>
              </a:xfrm>
              <a:custGeom>
                <a:avLst/>
                <a:gdLst/>
                <a:ahLst/>
                <a:cxnLst/>
                <a:rect l="l" t="t" r="r" b="b"/>
                <a:pathLst>
                  <a:path w="5012" h="9632" extrusionOk="0">
                    <a:moveTo>
                      <a:pt x="1712" y="0"/>
                    </a:moveTo>
                    <a:cubicBezTo>
                      <a:pt x="2212" y="714"/>
                      <a:pt x="4281" y="3068"/>
                      <a:pt x="4709" y="4281"/>
                    </a:cubicBezTo>
                    <a:cubicBezTo>
                      <a:pt x="5137" y="5494"/>
                      <a:pt x="5065" y="6386"/>
                      <a:pt x="4280" y="7278"/>
                    </a:cubicBezTo>
                    <a:cubicBezTo>
                      <a:pt x="3495" y="8170"/>
                      <a:pt x="713" y="9240"/>
                      <a:pt x="0" y="9632"/>
                    </a:cubicBezTo>
                  </a:path>
                </a:pathLst>
              </a:custGeom>
              <a:noFill/>
              <a:ln w="381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4" name="Google Shape;286;p27">
                <a:extLst>
                  <a:ext uri="{FF2B5EF4-FFF2-40B4-BE49-F238E27FC236}">
                    <a16:creationId xmlns:a16="http://schemas.microsoft.com/office/drawing/2014/main" id="{A68B2589-BA79-5B91-8FFD-F5458776DA67}"/>
                  </a:ext>
                </a:extLst>
              </p:cNvPr>
              <p:cNvSpPr/>
              <p:nvPr/>
            </p:nvSpPr>
            <p:spPr>
              <a:xfrm rot="-738030">
                <a:off x="7745698" y="2306812"/>
                <a:ext cx="118690" cy="211110"/>
              </a:xfrm>
              <a:custGeom>
                <a:avLst/>
                <a:gdLst/>
                <a:ahLst/>
                <a:cxnLst/>
                <a:rect l="l" t="t" r="r" b="b"/>
                <a:pathLst>
                  <a:path w="5012" h="9632" extrusionOk="0">
                    <a:moveTo>
                      <a:pt x="1712" y="0"/>
                    </a:moveTo>
                    <a:cubicBezTo>
                      <a:pt x="2212" y="714"/>
                      <a:pt x="4281" y="3068"/>
                      <a:pt x="4709" y="4281"/>
                    </a:cubicBezTo>
                    <a:cubicBezTo>
                      <a:pt x="5137" y="5494"/>
                      <a:pt x="5065" y="6386"/>
                      <a:pt x="4280" y="7278"/>
                    </a:cubicBezTo>
                    <a:cubicBezTo>
                      <a:pt x="3495" y="8170"/>
                      <a:pt x="713" y="9240"/>
                      <a:pt x="0" y="9632"/>
                    </a:cubicBezTo>
                  </a:path>
                </a:pathLst>
              </a:custGeom>
              <a:noFill/>
              <a:ln w="381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5" name="Google Shape;287;p27">
                <a:extLst>
                  <a:ext uri="{FF2B5EF4-FFF2-40B4-BE49-F238E27FC236}">
                    <a16:creationId xmlns:a16="http://schemas.microsoft.com/office/drawing/2014/main" id="{A6E5A0A0-CFC9-A968-BA5A-1CFAA5333EB9}"/>
                  </a:ext>
                </a:extLst>
              </p:cNvPr>
              <p:cNvSpPr/>
              <p:nvPr/>
            </p:nvSpPr>
            <p:spPr>
              <a:xfrm rot="-8086327">
                <a:off x="7573324" y="2341724"/>
                <a:ext cx="73512" cy="141275"/>
              </a:xfrm>
              <a:custGeom>
                <a:avLst/>
                <a:gdLst/>
                <a:ahLst/>
                <a:cxnLst/>
                <a:rect l="l" t="t" r="r" b="b"/>
                <a:pathLst>
                  <a:path w="5012" h="9632" extrusionOk="0">
                    <a:moveTo>
                      <a:pt x="1712" y="0"/>
                    </a:moveTo>
                    <a:cubicBezTo>
                      <a:pt x="2212" y="714"/>
                      <a:pt x="4281" y="3068"/>
                      <a:pt x="4709" y="4281"/>
                    </a:cubicBezTo>
                    <a:cubicBezTo>
                      <a:pt x="5137" y="5494"/>
                      <a:pt x="5065" y="6386"/>
                      <a:pt x="4280" y="7278"/>
                    </a:cubicBezTo>
                    <a:cubicBezTo>
                      <a:pt x="3495" y="8170"/>
                      <a:pt x="713" y="9240"/>
                      <a:pt x="0" y="9632"/>
                    </a:cubicBezTo>
                  </a:path>
                </a:pathLst>
              </a:custGeom>
              <a:noFill/>
              <a:ln w="381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5299241-AEBF-0E54-6FE4-E3466D7A30E3}"/>
              </a:ext>
            </a:extLst>
          </p:cNvPr>
          <p:cNvSpPr txBox="1"/>
          <p:nvPr/>
        </p:nvSpPr>
        <p:spPr>
          <a:xfrm>
            <a:off x="134353" y="5517331"/>
            <a:ext cx="88774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Next Step: understand the precise source of each background and mitigate</a:t>
            </a:r>
          </a:p>
        </p:txBody>
      </p:sp>
    </p:spTree>
    <p:extLst>
      <p:ext uri="{BB962C8B-B14F-4D97-AF65-F5344CB8AC3E}">
        <p14:creationId xmlns:p14="http://schemas.microsoft.com/office/powerpoint/2010/main" val="20072169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5;p16">
            <a:extLst>
              <a:ext uri="{FF2B5EF4-FFF2-40B4-BE49-F238E27FC236}">
                <a16:creationId xmlns:a16="http://schemas.microsoft.com/office/drawing/2014/main" id="{8BE35EFA-9BCA-A7A1-5F05-88D6004E2A5C}"/>
              </a:ext>
            </a:extLst>
          </p:cNvPr>
          <p:cNvSpPr txBox="1">
            <a:spLocks/>
          </p:cNvSpPr>
          <p:nvPr/>
        </p:nvSpPr>
        <p:spPr>
          <a:xfrm>
            <a:off x="-73069" y="0"/>
            <a:ext cx="9217067" cy="738632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 fontScale="8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Quantum Computing: Quasiparticle Poisoning</a:t>
            </a:r>
          </a:p>
        </p:txBody>
      </p:sp>
      <p:sp>
        <p:nvSpPr>
          <p:cNvPr id="5" name="Google Shape;96;p16">
            <a:extLst>
              <a:ext uri="{FF2B5EF4-FFF2-40B4-BE49-F238E27FC236}">
                <a16:creationId xmlns:a16="http://schemas.microsoft.com/office/drawing/2014/main" id="{BC5A4259-6F05-6C23-5AC8-B0A1750C3C71}"/>
              </a:ext>
            </a:extLst>
          </p:cNvPr>
          <p:cNvSpPr txBox="1">
            <a:spLocks/>
          </p:cNvSpPr>
          <p:nvPr/>
        </p:nvSpPr>
        <p:spPr>
          <a:xfrm>
            <a:off x="81857" y="738632"/>
            <a:ext cx="5092169" cy="6119368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Superconducting quantum circuits (qubits) see anomalously short decoherence times partially due to high density of quasiparticles (QP, broken Cooper pairs)</a:t>
            </a:r>
          </a:p>
          <a:p>
            <a:pPr lvl="1"/>
            <a:r>
              <a:rPr lang="en-US" dirty="0"/>
              <a:t>Lots of sources of excess QPs: radioactivity, muons, IR…</a:t>
            </a:r>
          </a:p>
          <a:p>
            <a:pPr lvl="1"/>
            <a:r>
              <a:rPr lang="en-US" b="1" dirty="0"/>
              <a:t>In 2102.00484, excess quasiparticle density decreased as a function of time</a:t>
            </a:r>
          </a:p>
          <a:p>
            <a:r>
              <a:rPr lang="en-US" b="1" dirty="0">
                <a:solidFill>
                  <a:srgbClr val="FF0000"/>
                </a:solidFill>
              </a:rPr>
              <a:t>This behaves identically to the low energy excess</a:t>
            </a:r>
          </a:p>
          <a:p>
            <a:r>
              <a:rPr lang="en-US" dirty="0"/>
              <a:t>Solve excess QP problem, allow quantum computers to make big step forward </a:t>
            </a:r>
          </a:p>
        </p:txBody>
      </p:sp>
      <p:pic>
        <p:nvPicPr>
          <p:cNvPr id="6" name="Google Shape;97;p16">
            <a:extLst>
              <a:ext uri="{FF2B5EF4-FFF2-40B4-BE49-F238E27FC236}">
                <a16:creationId xmlns:a16="http://schemas.microsoft.com/office/drawing/2014/main" id="{9888E5CA-C9A7-7168-D4ED-8AEA520A585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59288" y="2546252"/>
            <a:ext cx="4384712" cy="299523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98;p16">
            <a:extLst>
              <a:ext uri="{FF2B5EF4-FFF2-40B4-BE49-F238E27FC236}">
                <a16:creationId xmlns:a16="http://schemas.microsoft.com/office/drawing/2014/main" id="{C3DE72BC-D90D-1D7D-C827-9A085F4DF36F}"/>
              </a:ext>
            </a:extLst>
          </p:cNvPr>
          <p:cNvSpPr txBox="1"/>
          <p:nvPr/>
        </p:nvSpPr>
        <p:spPr>
          <a:xfrm>
            <a:off x="6586254" y="2690366"/>
            <a:ext cx="192870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dirty="0" err="1">
                <a:latin typeface="Source Sans Pro"/>
                <a:ea typeface="Source Sans Pro"/>
                <a:cs typeface="Source Sans Pro"/>
                <a:sym typeface="Source Sans Pro"/>
              </a:rPr>
              <a:t>arXiv</a:t>
            </a:r>
            <a: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  <a:t>: 2102.00484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" dirty="0" err="1">
                <a:latin typeface="Source Sans Pro"/>
                <a:ea typeface="Source Sans Pro"/>
                <a:cs typeface="Source Sans Pro"/>
                <a:sym typeface="Source Sans Pro"/>
              </a:rPr>
              <a:t>Mannila</a:t>
            </a:r>
            <a: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  <a:t> et. al.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7576517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7548F-8D44-1253-55A9-C1C59C4FA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52" y="2687332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dirty="0"/>
              <a:t>Can one discriminate between relaxation backgrounds and Dark Matter Interactions?</a:t>
            </a:r>
            <a:br>
              <a:rPr lang="en-US" sz="5400" dirty="0"/>
            </a:br>
            <a:r>
              <a:rPr lang="en-US" sz="5400" dirty="0"/>
              <a:t>Julien’s talk</a:t>
            </a:r>
          </a:p>
        </p:txBody>
      </p:sp>
    </p:spTree>
    <p:extLst>
      <p:ext uri="{BB962C8B-B14F-4D97-AF65-F5344CB8AC3E}">
        <p14:creationId xmlns:p14="http://schemas.microsoft.com/office/powerpoint/2010/main" val="19921336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552DE-A40E-24CB-F1AC-F64D0867B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2133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4F971-A88C-3CCA-063D-4F0EBEAFF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30" y="882133"/>
            <a:ext cx="8708834" cy="5496633"/>
          </a:xfrm>
        </p:spPr>
        <p:txBody>
          <a:bodyPr>
            <a:normAutofit fontScale="92500"/>
          </a:bodyPr>
          <a:lstStyle/>
          <a:p>
            <a:r>
              <a:rPr lang="en-US" sz="3600" dirty="0"/>
              <a:t>Light Mass Dark Matter Design Drivers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/>
              <a:t>Energy sensitivity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/>
              <a:t>Relaxation Backgrounds</a:t>
            </a:r>
          </a:p>
          <a:p>
            <a:pPr marL="571500" indent="-514350"/>
            <a:r>
              <a:rPr lang="en-US" sz="3600" dirty="0"/>
              <a:t>Below threshold relaxation backgrounds dominate our noise</a:t>
            </a:r>
          </a:p>
          <a:p>
            <a:pPr marL="571500" indent="-514350"/>
            <a:r>
              <a:rPr lang="en-US" sz="3600" dirty="0"/>
              <a:t>Future:</a:t>
            </a:r>
          </a:p>
          <a:p>
            <a:pPr marL="971550" lvl="1" indent="-514350"/>
            <a:r>
              <a:rPr lang="en-US" sz="3200" dirty="0"/>
              <a:t>We are really close to precisely understanding the source of relaxation backgrounds</a:t>
            </a:r>
          </a:p>
          <a:p>
            <a:pPr marL="971550" lvl="1" indent="-514350"/>
            <a:r>
              <a:rPr lang="en-US" sz="3200" dirty="0"/>
              <a:t>Significant filtering upgrades will be implemented this coming year</a:t>
            </a:r>
          </a:p>
          <a:p>
            <a:pPr marL="571500" indent="-514350"/>
            <a:endParaRPr lang="en-US" sz="3600" dirty="0"/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299006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478D0-2FFC-42D6-66D3-87C1DEE01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8278D-96EB-0201-94BD-A0A31E2A6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62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06912CE-E0D3-21FF-E658-BF0ED512B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94" y="276688"/>
            <a:ext cx="6957785" cy="658131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B33C67E-CBC8-9D50-C150-EF5D8DD66BE6}"/>
              </a:ext>
            </a:extLst>
          </p:cNvPr>
          <p:cNvSpPr/>
          <p:nvPr/>
        </p:nvSpPr>
        <p:spPr>
          <a:xfrm>
            <a:off x="2046686" y="4640037"/>
            <a:ext cx="3210603" cy="1194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1030FC-DC0D-B44C-955E-5EA0C9CCF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5172"/>
          </a:xfrm>
        </p:spPr>
        <p:txBody>
          <a:bodyPr>
            <a:noAutofit/>
          </a:bodyPr>
          <a:lstStyle/>
          <a:p>
            <a:r>
              <a:rPr lang="en-US" sz="2800" dirty="0"/>
              <a:t>Light Mass DM: Nuclear Recoil Direct Detection Constraints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A7EEF9-9B90-904B-A772-79878534CD91}"/>
              </a:ext>
            </a:extLst>
          </p:cNvPr>
          <p:cNvSpPr txBox="1"/>
          <p:nvPr/>
        </p:nvSpPr>
        <p:spPr>
          <a:xfrm>
            <a:off x="1901020" y="1437700"/>
            <a:ext cx="1271837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9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1AE582-D875-744B-9431-B391B306DB44}"/>
              </a:ext>
            </a:extLst>
          </p:cNvPr>
          <p:cNvSpPr txBox="1"/>
          <p:nvPr/>
        </p:nvSpPr>
        <p:spPr>
          <a:xfrm>
            <a:off x="1988401" y="3449192"/>
            <a:ext cx="35125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There are basically no Direct Detection constraints. Why?</a:t>
            </a:r>
          </a:p>
          <a:p>
            <a:endParaRPr lang="en-US" sz="3200" b="1" dirty="0">
              <a:solidFill>
                <a:srgbClr val="FF0000"/>
              </a:solidFill>
            </a:endParaRPr>
          </a:p>
          <a:p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E83A57-4298-6547-73D8-57F9CAC6A7DC}"/>
              </a:ext>
            </a:extLst>
          </p:cNvPr>
          <p:cNvSpPr txBox="1"/>
          <p:nvPr/>
        </p:nvSpPr>
        <p:spPr>
          <a:xfrm>
            <a:off x="5806111" y="5634405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2203.08297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93EC0BB-226A-2429-689A-0ABDD14AF817}"/>
              </a:ext>
            </a:extLst>
          </p:cNvPr>
          <p:cNvCxnSpPr/>
          <p:nvPr/>
        </p:nvCxnSpPr>
        <p:spPr>
          <a:xfrm>
            <a:off x="1988401" y="5420299"/>
            <a:ext cx="5701372" cy="0"/>
          </a:xfrm>
          <a:prstGeom prst="line">
            <a:avLst/>
          </a:prstGeom>
          <a:ln w="31750">
            <a:solidFill>
              <a:srgbClr val="0432FF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168B4F-63E4-040E-8B67-97FE05961C7A}"/>
              </a:ext>
            </a:extLst>
          </p:cNvPr>
          <p:cNvSpPr txBox="1"/>
          <p:nvPr/>
        </p:nvSpPr>
        <p:spPr>
          <a:xfrm>
            <a:off x="2525551" y="5387250"/>
            <a:ext cx="2975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Typical Neutrino cross section</a:t>
            </a:r>
          </a:p>
        </p:txBody>
      </p:sp>
    </p:spTree>
    <p:extLst>
      <p:ext uri="{BB962C8B-B14F-4D97-AF65-F5344CB8AC3E}">
        <p14:creationId xmlns:p14="http://schemas.microsoft.com/office/powerpoint/2010/main" val="4540959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B6783-7D52-7342-85D5-C77B81FF7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828"/>
            <a:ext cx="9144000" cy="539538"/>
          </a:xfrm>
        </p:spPr>
        <p:txBody>
          <a:bodyPr>
            <a:noAutofit/>
          </a:bodyPr>
          <a:lstStyle/>
          <a:p>
            <a:r>
              <a:rPr lang="en-US" sz="3600" dirty="0"/>
              <a:t>TESSERACT Discrimination: Superfluid Helium</a:t>
            </a:r>
          </a:p>
        </p:txBody>
      </p:sp>
      <p:pic>
        <p:nvPicPr>
          <p:cNvPr id="4" name="Content Placeholder 3" descr="Screen Shot 2015-09-30 at 1.19.17 PM.png">
            <a:extLst>
              <a:ext uri="{FF2B5EF4-FFF2-40B4-BE49-F238E27FC236}">
                <a16:creationId xmlns:a16="http://schemas.microsoft.com/office/drawing/2014/main" id="{60E96C23-85AC-EE4F-B525-C2E5C1C098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77" t="28726" r="2603" b="5394"/>
          <a:stretch/>
        </p:blipFill>
        <p:spPr>
          <a:xfrm>
            <a:off x="0" y="572366"/>
            <a:ext cx="4217276" cy="41223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1295EA-2737-1C4A-BF6D-3388E2F41947}"/>
              </a:ext>
            </a:extLst>
          </p:cNvPr>
          <p:cNvSpPr txBox="1"/>
          <p:nvPr/>
        </p:nvSpPr>
        <p:spPr>
          <a:xfrm>
            <a:off x="4290326" y="601510"/>
            <a:ext cx="48638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>
              <a:buFont typeface="Arial" panose="020B0604020202020204" pitchFamily="34" charset="0"/>
              <a:buChar char="•"/>
            </a:pPr>
            <a:r>
              <a:rPr lang="en-US" sz="2400" dirty="0"/>
              <a:t>Superfluid Helium: it’s a liquid … no stress microfractures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en-US" sz="2400" dirty="0"/>
              <a:t>Multiple Pixel Coincidence for He DM events discriminates </a:t>
            </a:r>
            <a:r>
              <a:rPr lang="en-US" sz="2400" dirty="0">
                <a:solidFill>
                  <a:srgbClr val="FF8415"/>
                </a:solidFill>
              </a:rPr>
              <a:t>DM</a:t>
            </a:r>
            <a:r>
              <a:rPr lang="en-US" sz="2400" dirty="0"/>
              <a:t> from </a:t>
            </a:r>
            <a:r>
              <a:rPr lang="en-US" sz="2400" dirty="0">
                <a:solidFill>
                  <a:srgbClr val="00B050"/>
                </a:solidFill>
              </a:rPr>
              <a:t>pixel microfractures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en-US" sz="2400" dirty="0"/>
              <a:t>Pulse Shape Discrimination: Helium is slow! </a:t>
            </a:r>
          </a:p>
          <a:p>
            <a:endParaRPr lang="en-US" sz="2400" dirty="0"/>
          </a:p>
        </p:txBody>
      </p:sp>
      <p:sp>
        <p:nvSpPr>
          <p:cNvPr id="10" name="Explosion 1 9">
            <a:extLst>
              <a:ext uri="{FF2B5EF4-FFF2-40B4-BE49-F238E27FC236}">
                <a16:creationId xmlns:a16="http://schemas.microsoft.com/office/drawing/2014/main" id="{B9F56771-141B-5541-9F8F-723CDEDEF99B}"/>
              </a:ext>
            </a:extLst>
          </p:cNvPr>
          <p:cNvSpPr/>
          <p:nvPr/>
        </p:nvSpPr>
        <p:spPr>
          <a:xfrm>
            <a:off x="1966459" y="2333083"/>
            <a:ext cx="469314" cy="393550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1" name="Explosion 1 10">
            <a:extLst>
              <a:ext uri="{FF2B5EF4-FFF2-40B4-BE49-F238E27FC236}">
                <a16:creationId xmlns:a16="http://schemas.microsoft.com/office/drawing/2014/main" id="{4C6F5C08-D273-8A44-A281-BE2F83BD4D70}"/>
              </a:ext>
            </a:extLst>
          </p:cNvPr>
          <p:cNvSpPr/>
          <p:nvPr/>
        </p:nvSpPr>
        <p:spPr>
          <a:xfrm>
            <a:off x="3368188" y="657105"/>
            <a:ext cx="394427" cy="338664"/>
          </a:xfrm>
          <a:prstGeom prst="irregularSeal1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83A679-DDD4-2849-9AEA-B7327B282513}"/>
              </a:ext>
            </a:extLst>
          </p:cNvPr>
          <p:cNvSpPr txBox="1"/>
          <p:nvPr/>
        </p:nvSpPr>
        <p:spPr>
          <a:xfrm>
            <a:off x="227375" y="4694720"/>
            <a:ext cx="38807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Design Driver #2: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Mitigation plan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Discrimination plan</a:t>
            </a:r>
          </a:p>
        </p:txBody>
      </p:sp>
      <p:sp>
        <p:nvSpPr>
          <p:cNvPr id="12" name="Explosion 1 11">
            <a:extLst>
              <a:ext uri="{FF2B5EF4-FFF2-40B4-BE49-F238E27FC236}">
                <a16:creationId xmlns:a16="http://schemas.microsoft.com/office/drawing/2014/main" id="{65CE7C1F-FC3C-514B-B6EE-3B253118F0CE}"/>
              </a:ext>
            </a:extLst>
          </p:cNvPr>
          <p:cNvSpPr/>
          <p:nvPr/>
        </p:nvSpPr>
        <p:spPr>
          <a:xfrm>
            <a:off x="1056001" y="688636"/>
            <a:ext cx="205241" cy="256190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Explosion 1 12">
            <a:extLst>
              <a:ext uri="{FF2B5EF4-FFF2-40B4-BE49-F238E27FC236}">
                <a16:creationId xmlns:a16="http://schemas.microsoft.com/office/drawing/2014/main" id="{CF0A7E13-5051-A840-86A5-A72F15C4F33B}"/>
              </a:ext>
            </a:extLst>
          </p:cNvPr>
          <p:cNvSpPr/>
          <p:nvPr/>
        </p:nvSpPr>
        <p:spPr>
          <a:xfrm>
            <a:off x="1962517" y="688941"/>
            <a:ext cx="205241" cy="256190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4" name="Explosion 1 13">
            <a:extLst>
              <a:ext uri="{FF2B5EF4-FFF2-40B4-BE49-F238E27FC236}">
                <a16:creationId xmlns:a16="http://schemas.microsoft.com/office/drawing/2014/main" id="{6694698D-D2B8-A846-AC90-1667E3244BC3}"/>
              </a:ext>
            </a:extLst>
          </p:cNvPr>
          <p:cNvSpPr/>
          <p:nvPr/>
        </p:nvSpPr>
        <p:spPr>
          <a:xfrm>
            <a:off x="2431397" y="681059"/>
            <a:ext cx="205241" cy="256190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5" name="Explosion 1 14">
            <a:extLst>
              <a:ext uri="{FF2B5EF4-FFF2-40B4-BE49-F238E27FC236}">
                <a16:creationId xmlns:a16="http://schemas.microsoft.com/office/drawing/2014/main" id="{94749C75-3949-D746-9904-8411066D8A2B}"/>
              </a:ext>
            </a:extLst>
          </p:cNvPr>
          <p:cNvSpPr/>
          <p:nvPr/>
        </p:nvSpPr>
        <p:spPr>
          <a:xfrm>
            <a:off x="2884655" y="657105"/>
            <a:ext cx="205241" cy="256190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B4C70-50E4-AC4D-87BA-533319CBE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BE3A0-0650-B744-A7B5-9973D69D1B22}" type="slidenum">
              <a:rPr lang="en-US" smtClean="0"/>
              <a:t>40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EC19CDA-04C8-1ADA-32A6-4197E11CDAE1}"/>
              </a:ext>
            </a:extLst>
          </p:cNvPr>
          <p:cNvGrpSpPr/>
          <p:nvPr/>
        </p:nvGrpSpPr>
        <p:grpSpPr>
          <a:xfrm>
            <a:off x="3991778" y="3470629"/>
            <a:ext cx="5122843" cy="3329647"/>
            <a:chOff x="330526" y="1081480"/>
            <a:chExt cx="8092151" cy="5390477"/>
          </a:xfrm>
        </p:grpSpPr>
        <p:pic>
          <p:nvPicPr>
            <p:cNvPr id="22" name="Picture 21" descr="A picture containing histogram&#10;&#10;Description automatically generated">
              <a:extLst>
                <a:ext uri="{FF2B5EF4-FFF2-40B4-BE49-F238E27FC236}">
                  <a16:creationId xmlns:a16="http://schemas.microsoft.com/office/drawing/2014/main" id="{A5A0A522-1DFB-4F6F-A843-8F4487EC0D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307" r="3234" b="7359"/>
            <a:stretch/>
          </p:blipFill>
          <p:spPr>
            <a:xfrm>
              <a:off x="330526" y="1081480"/>
              <a:ext cx="8092151" cy="5390477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CCB16C9-11F5-7523-CF88-208F8700938C}"/>
                </a:ext>
              </a:extLst>
            </p:cNvPr>
            <p:cNvSpPr txBox="1"/>
            <p:nvPr/>
          </p:nvSpPr>
          <p:spPr>
            <a:xfrm>
              <a:off x="1518663" y="3122902"/>
              <a:ext cx="851278" cy="358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Surface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B02980F-6D65-9828-1AED-52550EDEF1D3}"/>
                </a:ext>
              </a:extLst>
            </p:cNvPr>
            <p:cNvSpPr txBox="1"/>
            <p:nvPr/>
          </p:nvSpPr>
          <p:spPr>
            <a:xfrm>
              <a:off x="1423265" y="5234728"/>
              <a:ext cx="1275215" cy="330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Underground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E20A897-33EF-C29C-D217-CA1E5B0434E7}"/>
                </a:ext>
              </a:extLst>
            </p:cNvPr>
            <p:cNvSpPr txBox="1"/>
            <p:nvPr/>
          </p:nvSpPr>
          <p:spPr>
            <a:xfrm rot="4164774">
              <a:off x="2477909" y="4154348"/>
              <a:ext cx="2038415" cy="1020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Stretch</a:t>
              </a:r>
            </a:p>
            <a:p>
              <a:r>
                <a:rPr lang="en-US" dirty="0"/>
                <a:t>Goal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11255F4-3646-63AC-3608-4C520BC21532}"/>
                </a:ext>
              </a:extLst>
            </p:cNvPr>
            <p:cNvSpPr txBox="1"/>
            <p:nvPr/>
          </p:nvSpPr>
          <p:spPr>
            <a:xfrm rot="4164774">
              <a:off x="4331040" y="3861735"/>
              <a:ext cx="1714305" cy="583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Goal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F9D3D6E-A907-D46F-FC4D-831D02E9B21B}"/>
                </a:ext>
              </a:extLst>
            </p:cNvPr>
            <p:cNvSpPr txBox="1"/>
            <p:nvPr/>
          </p:nvSpPr>
          <p:spPr>
            <a:xfrm rot="3730541">
              <a:off x="5542671" y="3509324"/>
              <a:ext cx="1649564" cy="534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Required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FBB5F44-9176-6504-C09B-1D8DD554387F}"/>
                </a:ext>
              </a:extLst>
            </p:cNvPr>
            <p:cNvSpPr txBox="1"/>
            <p:nvPr/>
          </p:nvSpPr>
          <p:spPr>
            <a:xfrm>
              <a:off x="7280768" y="1503992"/>
              <a:ext cx="651424" cy="6340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432FF"/>
                  </a:solidFill>
                </a:rPr>
                <a:t>Al</a:t>
              </a:r>
              <a:r>
                <a:rPr lang="en-US" sz="2000" baseline="-25000" dirty="0">
                  <a:solidFill>
                    <a:srgbClr val="0432FF"/>
                  </a:solidFill>
                </a:rPr>
                <a:t>2</a:t>
              </a:r>
              <a:r>
                <a:rPr lang="en-US" sz="2000" dirty="0">
                  <a:solidFill>
                    <a:srgbClr val="0432FF"/>
                  </a:solidFill>
                </a:rPr>
                <a:t>O</a:t>
              </a:r>
              <a:r>
                <a:rPr lang="en-US" sz="2000" baseline="-25000" dirty="0">
                  <a:solidFill>
                    <a:srgbClr val="0432FF"/>
                  </a:solidFill>
                </a:rPr>
                <a:t>3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85206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40167-F2DC-084A-AC84-52D982B4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6988"/>
          </a:xfrm>
        </p:spPr>
        <p:txBody>
          <a:bodyPr>
            <a:normAutofit fontScale="90000"/>
          </a:bodyPr>
          <a:lstStyle/>
          <a:p>
            <a:r>
              <a:rPr lang="en-US" dirty="0"/>
              <a:t>Observational Evidence for Dark Matter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EE0015-769A-C341-AD4D-9219001DAF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150" b="8772"/>
          <a:stretch/>
        </p:blipFill>
        <p:spPr>
          <a:xfrm>
            <a:off x="1143001" y="1409140"/>
            <a:ext cx="3116356" cy="2413518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3F4EC5B-2714-E243-A9B9-B85EEA414BD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825" y="1322096"/>
            <a:ext cx="2168618" cy="24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 descr="2015_SMICA_CMB.png">
            <a:extLst>
              <a:ext uri="{FF2B5EF4-FFF2-40B4-BE49-F238E27FC236}">
                <a16:creationId xmlns:a16="http://schemas.microsoft.com/office/drawing/2014/main" id="{C6879EE4-D826-5340-90DF-B6C3FED1B3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923179"/>
            <a:ext cx="3504438" cy="2077571"/>
          </a:xfrm>
          <a:prstGeom prst="rect">
            <a:avLst/>
          </a:prstGeom>
        </p:spPr>
      </p:pic>
      <p:pic>
        <p:nvPicPr>
          <p:cNvPr id="39" name="Picture 38" descr="Planck_Cosmic recipe pie chart_orig.jpg">
            <a:extLst>
              <a:ext uri="{FF2B5EF4-FFF2-40B4-BE49-F238E27FC236}">
                <a16:creationId xmlns:a16="http://schemas.microsoft.com/office/drawing/2014/main" id="{BC0C848B-1FFB-814B-95B6-91EB73F5253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8" t="13037" r="-1263" b="30168"/>
          <a:stretch/>
        </p:blipFill>
        <p:spPr>
          <a:xfrm>
            <a:off x="5723625" y="4114800"/>
            <a:ext cx="22773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8506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CB4D4A-7B91-8142-A576-B0739514A8C4}"/>
              </a:ext>
            </a:extLst>
          </p:cNvPr>
          <p:cNvSpPr txBox="1"/>
          <p:nvPr/>
        </p:nvSpPr>
        <p:spPr>
          <a:xfrm>
            <a:off x="3723782" y="5657852"/>
            <a:ext cx="425276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US Cosmic Visions: New Ideas in Dark Matter: </a:t>
            </a:r>
            <a:r>
              <a:rPr lang="is-IS" sz="1350" dirty="0"/>
              <a:t>1707.04591</a:t>
            </a:r>
          </a:p>
          <a:p>
            <a:endParaRPr lang="en-US" sz="135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100E900-E548-9A49-8327-C36E9A15B74E}"/>
              </a:ext>
            </a:extLst>
          </p:cNvPr>
          <p:cNvGrpSpPr/>
          <p:nvPr/>
        </p:nvGrpSpPr>
        <p:grpSpPr>
          <a:xfrm>
            <a:off x="5423233" y="3477018"/>
            <a:ext cx="2474863" cy="2213645"/>
            <a:chOff x="5638800" y="762372"/>
            <a:chExt cx="3299817" cy="2951527"/>
          </a:xfrm>
        </p:grpSpPr>
        <p:pic>
          <p:nvPicPr>
            <p:cNvPr id="7" name="Picture 4">
              <a:extLst>
                <a:ext uri="{FF2B5EF4-FFF2-40B4-BE49-F238E27FC236}">
                  <a16:creationId xmlns:a16="http://schemas.microsoft.com/office/drawing/2014/main" id="{7030B052-3FF7-B04D-9C9E-51B84DAFF2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0363" y="785813"/>
              <a:ext cx="3206874" cy="290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AB086D5C-EB8B-5E4E-8C34-E7B06C868C5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483651" y="1490612"/>
              <a:ext cx="739519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350" dirty="0">
                  <a:latin typeface="Helvetica Neue" charset="0"/>
                  <a:ea typeface="ＭＳ Ｐゴシック" charset="0"/>
                  <a:cs typeface="Helvetica Neue" charset="0"/>
                  <a:sym typeface="Helvetica Neue" charset="0"/>
                </a:rPr>
                <a:t>Quarks</a:t>
              </a:r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F8DC3B24-9306-3247-A01F-A88F55DC623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7568568" y="1901377"/>
              <a:ext cx="782265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350">
                  <a:latin typeface="Helvetica Neue" charset="0"/>
                  <a:ea typeface="ＭＳ Ｐゴシック" charset="0"/>
                  <a:cs typeface="Helvetica Neue" charset="0"/>
                  <a:sym typeface="Helvetica Neue" charset="0"/>
                </a:rPr>
                <a:t>Bosons</a:t>
              </a:r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95C9E309-29D5-5048-A0CB-EDB317839EF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433377" y="2731838"/>
              <a:ext cx="837836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350">
                  <a:latin typeface="Helvetica Neue" charset="0"/>
                  <a:ea typeface="ＭＳ Ｐゴシック" charset="0"/>
                  <a:cs typeface="Helvetica Neue" charset="0"/>
                  <a:sym typeface="Helvetica Neue" charset="0"/>
                </a:rPr>
                <a:t>Leptons</a:t>
              </a:r>
            </a:p>
          </p:txBody>
        </p:sp>
        <p:sp>
          <p:nvSpPr>
            <p:cNvPr id="11" name="Line 8">
              <a:extLst>
                <a:ext uri="{FF2B5EF4-FFF2-40B4-BE49-F238E27FC236}">
                  <a16:creationId xmlns:a16="http://schemas.microsoft.com/office/drawing/2014/main" id="{32E83ECC-FE96-834B-9428-98A9817DC6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38800" y="790277"/>
              <a:ext cx="10344" cy="29018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350"/>
            </a:p>
          </p:txBody>
        </p:sp>
        <p:sp>
          <p:nvSpPr>
            <p:cNvPr id="12" name="Line 9">
              <a:extLst>
                <a:ext uri="{FF2B5EF4-FFF2-40B4-BE49-F238E27FC236}">
                  <a16:creationId xmlns:a16="http://schemas.microsoft.com/office/drawing/2014/main" id="{AB49234A-69CA-0F44-B50C-BBCE7183F6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28857" y="794742"/>
              <a:ext cx="39971" cy="2919157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350"/>
            </a:p>
          </p:txBody>
        </p:sp>
        <p:sp>
          <p:nvSpPr>
            <p:cNvPr id="13" name="Line 10">
              <a:extLst>
                <a:ext uri="{FF2B5EF4-FFF2-40B4-BE49-F238E27FC236}">
                  <a16:creationId xmlns:a16="http://schemas.microsoft.com/office/drawing/2014/main" id="{70DCF934-FF3B-AD4F-B257-24FDF45EC5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893629" y="794742"/>
              <a:ext cx="36059" cy="2919157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350"/>
            </a:p>
          </p:txBody>
        </p:sp>
        <p:sp>
          <p:nvSpPr>
            <p:cNvPr id="14" name="Line 11">
              <a:extLst>
                <a:ext uri="{FF2B5EF4-FFF2-40B4-BE49-F238E27FC236}">
                  <a16:creationId xmlns:a16="http://schemas.microsoft.com/office/drawing/2014/main" id="{5908756B-AEA5-4949-9A8A-AA1158631FF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661422" y="3685729"/>
              <a:ext cx="3277195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350"/>
            </a:p>
          </p:txBody>
        </p:sp>
        <p:sp>
          <p:nvSpPr>
            <p:cNvPr id="24" name="Line 21">
              <a:extLst>
                <a:ext uri="{FF2B5EF4-FFF2-40B4-BE49-F238E27FC236}">
                  <a16:creationId xmlns:a16="http://schemas.microsoft.com/office/drawing/2014/main" id="{CDE08066-AA57-554C-A782-46168D14200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660306" y="762372"/>
              <a:ext cx="327831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27035F0-FD8A-E448-A7BA-603E01B7684A}"/>
              </a:ext>
            </a:extLst>
          </p:cNvPr>
          <p:cNvGrpSpPr/>
          <p:nvPr/>
        </p:nvGrpSpPr>
        <p:grpSpPr>
          <a:xfrm>
            <a:off x="1210461" y="3453647"/>
            <a:ext cx="2483028" cy="2241098"/>
            <a:chOff x="315686" y="4245428"/>
            <a:chExt cx="3310704" cy="2988130"/>
          </a:xfrm>
        </p:grpSpPr>
        <p:sp>
          <p:nvSpPr>
            <p:cNvPr id="32" name="Line 8">
              <a:extLst>
                <a:ext uri="{FF2B5EF4-FFF2-40B4-BE49-F238E27FC236}">
                  <a16:creationId xmlns:a16="http://schemas.microsoft.com/office/drawing/2014/main" id="{F80B0AE7-8070-FD48-863B-1563CB6E9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5686" y="4267199"/>
              <a:ext cx="21231" cy="2961893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350"/>
            </a:p>
          </p:txBody>
        </p:sp>
        <p:sp>
          <p:nvSpPr>
            <p:cNvPr id="33" name="Line 9">
              <a:extLst>
                <a:ext uri="{FF2B5EF4-FFF2-40B4-BE49-F238E27FC236}">
                  <a16:creationId xmlns:a16="http://schemas.microsoft.com/office/drawing/2014/main" id="{1DA9CA45-980F-FF4C-ACF4-8CFFB4E0AA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9286" y="4256314"/>
              <a:ext cx="7315" cy="2977244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350"/>
            </a:p>
          </p:txBody>
        </p:sp>
        <p:sp>
          <p:nvSpPr>
            <p:cNvPr id="34" name="Line 10">
              <a:extLst>
                <a:ext uri="{FF2B5EF4-FFF2-40B4-BE49-F238E27FC236}">
                  <a16:creationId xmlns:a16="http://schemas.microsoft.com/office/drawing/2014/main" id="{E16EFAEF-42D5-5C4A-85B0-FEBC5FE9E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92286" y="4245428"/>
              <a:ext cx="25175" cy="2988129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350"/>
            </a:p>
          </p:txBody>
        </p:sp>
        <p:sp>
          <p:nvSpPr>
            <p:cNvPr id="35" name="Line 11">
              <a:extLst>
                <a:ext uri="{FF2B5EF4-FFF2-40B4-BE49-F238E27FC236}">
                  <a16:creationId xmlns:a16="http://schemas.microsoft.com/office/drawing/2014/main" id="{016E6D38-3FF9-6843-A08C-D5BD778557B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349195" y="4293459"/>
              <a:ext cx="3277195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350"/>
            </a:p>
          </p:txBody>
        </p:sp>
        <p:sp>
          <p:nvSpPr>
            <p:cNvPr id="36" name="Line 12">
              <a:extLst>
                <a:ext uri="{FF2B5EF4-FFF2-40B4-BE49-F238E27FC236}">
                  <a16:creationId xmlns:a16="http://schemas.microsoft.com/office/drawing/2014/main" id="{D6D09921-651E-1D4B-AF51-5D7CDB285EB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349195" y="7222396"/>
              <a:ext cx="3277195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350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562D709C-5060-814A-A273-E027EFA86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482" y="5721316"/>
              <a:ext cx="2137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250" dirty="0">
                  <a:solidFill>
                    <a:srgbClr val="9A9A9A"/>
                  </a:solidFill>
                  <a:latin typeface="Helvetica Neue" charset="0"/>
                  <a:ea typeface="ＭＳ Ｐゴシック" charset="0"/>
                  <a:cs typeface="Helvetica Neue" charset="0"/>
                  <a:sym typeface="Helvetica Neue" charset="0"/>
                </a:rPr>
                <a:t>?</a:t>
              </a:r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A1F98A47-12D4-6C4A-B8CB-FB214156F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7242" y="5721316"/>
              <a:ext cx="2137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250" dirty="0">
                  <a:solidFill>
                    <a:srgbClr val="9A9A9A"/>
                  </a:solidFill>
                  <a:latin typeface="Helvetica Neue" charset="0"/>
                  <a:ea typeface="ＭＳ Ｐゴシック" charset="0"/>
                  <a:cs typeface="Helvetica Neue" charset="0"/>
                  <a:sym typeface="Helvetica Neue" charset="0"/>
                </a:rPr>
                <a:t>?</a:t>
              </a:r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ECC57980-B11E-9642-A240-6FBCBC57A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383" y="6569635"/>
              <a:ext cx="2137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250">
                  <a:solidFill>
                    <a:srgbClr val="9A9A9A"/>
                  </a:solidFill>
                  <a:latin typeface="Helvetica Neue" charset="0"/>
                  <a:ea typeface="ＭＳ Ｐゴシック" charset="0"/>
                  <a:cs typeface="Helvetica Neue" charset="0"/>
                  <a:sym typeface="Helvetica Neue" charset="0"/>
                </a:rPr>
                <a:t>?</a:t>
              </a:r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E3EA6448-6997-1F4C-A393-6D2D0C210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0945" y="5721316"/>
              <a:ext cx="2137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250">
                  <a:solidFill>
                    <a:srgbClr val="9A9A9A"/>
                  </a:solidFill>
                  <a:latin typeface="Helvetica Neue" charset="0"/>
                  <a:ea typeface="ＭＳ Ｐゴシック" charset="0"/>
                  <a:cs typeface="Helvetica Neue" charset="0"/>
                  <a:sym typeface="Helvetica Neue" charset="0"/>
                </a:rPr>
                <a:t>?</a:t>
              </a:r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60D038FB-0456-2E44-A7D8-50B6E8D1A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594" y="4721191"/>
              <a:ext cx="2137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250">
                  <a:solidFill>
                    <a:srgbClr val="9A9A9A"/>
                  </a:solidFill>
                  <a:latin typeface="Helvetica Neue" charset="0"/>
                  <a:ea typeface="ＭＳ Ｐゴシック" charset="0"/>
                  <a:cs typeface="Helvetica Neue" charset="0"/>
                  <a:sym typeface="Helvetica Neue" charset="0"/>
                </a:rPr>
                <a:t>?</a:t>
              </a:r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B5417A9C-D506-7D49-BB22-7D4F38E6F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063" y="4721191"/>
              <a:ext cx="2137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250">
                  <a:solidFill>
                    <a:srgbClr val="9A9A9A"/>
                  </a:solidFill>
                  <a:latin typeface="Helvetica Neue" charset="0"/>
                  <a:ea typeface="ＭＳ Ｐゴシック" charset="0"/>
                  <a:cs typeface="Helvetica Neue" charset="0"/>
                  <a:sym typeface="Helvetica Neue" charset="0"/>
                </a:rPr>
                <a:t>?</a:t>
              </a:r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0B4AAB3F-D3DC-3A44-BC7F-4AFB8BC1F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063" y="6569635"/>
              <a:ext cx="2137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250">
                  <a:solidFill>
                    <a:srgbClr val="9A9A9A"/>
                  </a:solidFill>
                  <a:latin typeface="Helvetica Neue" charset="0"/>
                  <a:ea typeface="ＭＳ Ｐゴシック" charset="0"/>
                  <a:cs typeface="Helvetica Neue" charset="0"/>
                  <a:sym typeface="Helvetica Neue" charset="0"/>
                </a:rPr>
                <a:t>?</a:t>
              </a:r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5A7D4F11-C779-4E4C-8BA4-8EDFAF9F1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0945" y="6569635"/>
              <a:ext cx="2137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250">
                  <a:solidFill>
                    <a:srgbClr val="9A9A9A"/>
                  </a:solidFill>
                  <a:latin typeface="Helvetica Neue" charset="0"/>
                  <a:ea typeface="ＭＳ Ｐゴシック" charset="0"/>
                  <a:cs typeface="Helvetica Neue" charset="0"/>
                  <a:sym typeface="Helvetica Neue" charset="0"/>
                </a:rPr>
                <a:t>?</a:t>
              </a:r>
            </a:p>
          </p:txBody>
        </p:sp>
        <p:pic>
          <p:nvPicPr>
            <p:cNvPr id="46" name="Picture 22">
              <a:extLst>
                <a:ext uri="{FF2B5EF4-FFF2-40B4-BE49-F238E27FC236}">
                  <a16:creationId xmlns:a16="http://schemas.microsoft.com/office/drawing/2014/main" id="{20833759-DFCB-B543-ADA0-D32CF60D0D1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1144" y="4505539"/>
              <a:ext cx="678656" cy="705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22">
              <a:extLst>
                <a:ext uri="{FF2B5EF4-FFF2-40B4-BE49-F238E27FC236}">
                  <a16:creationId xmlns:a16="http://schemas.microsoft.com/office/drawing/2014/main" id="{1A09DA09-769A-E045-801D-CBEC0F21FE0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5090" y="5604666"/>
              <a:ext cx="678656" cy="705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A3CC457E-1411-A04B-8404-439649B37D4D}"/>
              </a:ext>
            </a:extLst>
          </p:cNvPr>
          <p:cNvSpPr txBox="1"/>
          <p:nvPr/>
        </p:nvSpPr>
        <p:spPr>
          <a:xfrm>
            <a:off x="1786740" y="3151257"/>
            <a:ext cx="1270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Dark Sector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9CAE890-7CB7-1A4C-A6EE-9F0A5D4AFC20}"/>
              </a:ext>
            </a:extLst>
          </p:cNvPr>
          <p:cNvCxnSpPr/>
          <p:nvPr/>
        </p:nvCxnSpPr>
        <p:spPr>
          <a:xfrm>
            <a:off x="3725061" y="4572155"/>
            <a:ext cx="1681843" cy="0"/>
          </a:xfrm>
          <a:prstGeom prst="line">
            <a:avLst/>
          </a:prstGeom>
          <a:ln w="3175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A710706-2570-6446-8877-753B4E530E29}"/>
              </a:ext>
            </a:extLst>
          </p:cNvPr>
          <p:cNvSpPr txBox="1"/>
          <p:nvPr/>
        </p:nvSpPr>
        <p:spPr>
          <a:xfrm>
            <a:off x="6161454" y="3173586"/>
            <a:ext cx="12407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Visible Sector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6F30CFA-4BC5-7442-9329-9655766FB0E1}"/>
              </a:ext>
            </a:extLst>
          </p:cNvPr>
          <p:cNvSpPr txBox="1"/>
          <p:nvPr/>
        </p:nvSpPr>
        <p:spPr>
          <a:xfrm>
            <a:off x="4296562" y="4310897"/>
            <a:ext cx="6022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Portal</a:t>
            </a:r>
          </a:p>
        </p:txBody>
      </p:sp>
      <p:sp>
        <p:nvSpPr>
          <p:cNvPr id="48" name="Rectangle 3">
            <a:extLst>
              <a:ext uri="{FF2B5EF4-FFF2-40B4-BE49-F238E27FC236}">
                <a16:creationId xmlns:a16="http://schemas.microsoft.com/office/drawing/2014/main" id="{839846C4-7ECB-9C45-8206-168ECD889860}"/>
              </a:ext>
            </a:extLst>
          </p:cNvPr>
          <p:cNvSpPr>
            <a:spLocks/>
          </p:cNvSpPr>
          <p:nvPr/>
        </p:nvSpPr>
        <p:spPr bwMode="auto">
          <a:xfrm>
            <a:off x="1150962" y="976299"/>
            <a:ext cx="6842077" cy="249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ea typeface="ＭＳ Ｐゴシック" charset="0"/>
                <a:cs typeface="Helvetica Neue Light" charset="0"/>
              </a:rPr>
              <a:t>What are its properties?</a:t>
            </a:r>
          </a:p>
          <a:p>
            <a:pPr marL="685800" lvl="1" indent="-342900">
              <a:buFont typeface="Arial"/>
              <a:buChar char="•"/>
            </a:pPr>
            <a:r>
              <a:rPr lang="en-US" dirty="0">
                <a:ea typeface="ＭＳ Ｐゴシック" charset="0"/>
                <a:cs typeface="Helvetica Neue Light" charset="0"/>
              </a:rPr>
              <a:t>mass</a:t>
            </a:r>
          </a:p>
          <a:p>
            <a:pPr marL="685800" lvl="1" indent="-342900">
              <a:buFont typeface="Arial"/>
              <a:buChar char="•"/>
            </a:pPr>
            <a:r>
              <a:rPr lang="en-US" dirty="0">
                <a:ea typeface="ＭＳ Ｐゴシック" charset="0"/>
                <a:cs typeface="Helvetica Neue Light" charset="0"/>
              </a:rPr>
              <a:t>Is it charged under a new force(s)?</a:t>
            </a:r>
          </a:p>
          <a:p>
            <a:pPr marL="685800" lvl="1" indent="-342900">
              <a:buFont typeface="Arial"/>
              <a:buChar char="•"/>
            </a:pPr>
            <a:r>
              <a:rPr lang="en-US" dirty="0">
                <a:ea typeface="ＭＳ Ｐゴシック" charset="0"/>
                <a:cs typeface="Helvetica Neue Light" charset="0"/>
              </a:rPr>
              <a:t>How was it generated?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ＭＳ Ｐゴシック" charset="0"/>
                <a:cs typeface="Helvetica Neue Light" charset="0"/>
              </a:rPr>
              <a:t>Can this knowledge help us understand the laws of physics at high energies? </a:t>
            </a: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38886E28-CFAC-E442-A3CA-B8D1D2AC3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0296"/>
            <a:ext cx="9144000" cy="574840"/>
          </a:xfrm>
        </p:spPr>
        <p:txBody>
          <a:bodyPr>
            <a:normAutofit fontScale="90000"/>
          </a:bodyPr>
          <a:lstStyle/>
          <a:p>
            <a:r>
              <a:rPr lang="en-US" dirty="0"/>
              <a:t>Dark Matter &amp; Particle Physics</a:t>
            </a:r>
          </a:p>
        </p:txBody>
      </p:sp>
    </p:spTree>
    <p:extLst>
      <p:ext uri="{BB962C8B-B14F-4D97-AF65-F5344CB8AC3E}">
        <p14:creationId xmlns:p14="http://schemas.microsoft.com/office/powerpoint/2010/main" val="36659381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6786-AC8D-C9A8-EA68-A950963EB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Midgal and Ionization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845FD-12BC-37B9-1E22-D86023E07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3347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Chart&#10;&#10;Description automatically generated">
            <a:extLst>
              <a:ext uri="{FF2B5EF4-FFF2-40B4-BE49-F238E27FC236}">
                <a16:creationId xmlns:a16="http://schemas.microsoft.com/office/drawing/2014/main" id="{9D363D16-7478-DCD1-43DD-5E190E42AD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28" t="7010" r="7321"/>
          <a:stretch/>
        </p:blipFill>
        <p:spPr>
          <a:xfrm>
            <a:off x="0" y="597125"/>
            <a:ext cx="9104734" cy="5641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99CF18-CB5A-C944-BFF1-818A6A394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287"/>
            <a:ext cx="9144000" cy="654385"/>
          </a:xfrm>
        </p:spPr>
        <p:txBody>
          <a:bodyPr>
            <a:noAutofit/>
          </a:bodyPr>
          <a:lstStyle/>
          <a:p>
            <a:r>
              <a:rPr lang="en-US" sz="2800" dirty="0"/>
              <a:t> Ionization Production in eV Scale Nuclear Recoils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579313-EE14-8A42-9ACB-2CE6B4A13899}"/>
              </a:ext>
            </a:extLst>
          </p:cNvPr>
          <p:cNvSpPr txBox="1"/>
          <p:nvPr/>
        </p:nvSpPr>
        <p:spPr>
          <a:xfrm>
            <a:off x="7713386" y="4532978"/>
            <a:ext cx="940654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&lt;v&gt; -  </a:t>
            </a:r>
          </a:p>
          <a:p>
            <a:r>
              <a:rPr lang="en-US" dirty="0" err="1"/>
              <a:t>V</a:t>
            </a:r>
            <a:r>
              <a:rPr lang="en-US" baseline="-25000" dirty="0" err="1"/>
              <a:t>esc</a:t>
            </a:r>
            <a:r>
              <a:rPr lang="en-US" dirty="0"/>
              <a:t> --</a:t>
            </a:r>
          </a:p>
          <a:p>
            <a:r>
              <a:rPr lang="en-US" dirty="0"/>
              <a:t>𝛳=180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B0BA72-1506-806D-F255-B82CD8BE4656}"/>
              </a:ext>
            </a:extLst>
          </p:cNvPr>
          <p:cNvSpPr/>
          <p:nvPr/>
        </p:nvSpPr>
        <p:spPr>
          <a:xfrm flipH="1">
            <a:off x="664689" y="1802871"/>
            <a:ext cx="8235461" cy="76100"/>
          </a:xfrm>
          <a:prstGeom prst="rect">
            <a:avLst/>
          </a:prstGeom>
          <a:solidFill>
            <a:srgbClr val="00B050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8FD155-429F-D5E6-8D47-8EC78D19B35B}"/>
              </a:ext>
            </a:extLst>
          </p:cNvPr>
          <p:cNvSpPr txBox="1"/>
          <p:nvPr/>
        </p:nvSpPr>
        <p:spPr>
          <a:xfrm>
            <a:off x="844383" y="1996280"/>
            <a:ext cx="781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Xenon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5B45AE-C7E8-CB4F-E77D-D3CE97485083}"/>
              </a:ext>
            </a:extLst>
          </p:cNvPr>
          <p:cNvSpPr/>
          <p:nvPr/>
        </p:nvSpPr>
        <p:spPr>
          <a:xfrm flipH="1">
            <a:off x="664689" y="2408634"/>
            <a:ext cx="8235463" cy="53120"/>
          </a:xfrm>
          <a:prstGeom prst="rect">
            <a:avLst/>
          </a:prstGeom>
          <a:solidFill>
            <a:srgbClr val="0432FF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90CBFB-DE99-A8EE-F650-AE7C6E6D2478}"/>
              </a:ext>
            </a:extLst>
          </p:cNvPr>
          <p:cNvSpPr txBox="1"/>
          <p:nvPr/>
        </p:nvSpPr>
        <p:spPr>
          <a:xfrm>
            <a:off x="844383" y="2641635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BBE4E2-34B8-0C18-A87A-DBB11750ED5F}"/>
              </a:ext>
            </a:extLst>
          </p:cNvPr>
          <p:cNvSpPr/>
          <p:nvPr/>
        </p:nvSpPr>
        <p:spPr>
          <a:xfrm flipH="1">
            <a:off x="7160649" y="597125"/>
            <a:ext cx="85840" cy="4975635"/>
          </a:xfrm>
          <a:prstGeom prst="rect">
            <a:avLst/>
          </a:prstGeom>
          <a:solidFill>
            <a:srgbClr val="00B050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1B4A369-76E6-C7B3-1834-E98D6CFFCC5E}"/>
              </a:ext>
            </a:extLst>
          </p:cNvPr>
          <p:cNvSpPr/>
          <p:nvPr/>
        </p:nvSpPr>
        <p:spPr>
          <a:xfrm flipH="1">
            <a:off x="5682013" y="589504"/>
            <a:ext cx="85840" cy="4990875"/>
          </a:xfrm>
          <a:prstGeom prst="rect">
            <a:avLst/>
          </a:prstGeom>
          <a:solidFill>
            <a:srgbClr val="0432FF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28FB44-CBBE-C4BD-5FA4-24E051B21496}"/>
              </a:ext>
            </a:extLst>
          </p:cNvPr>
          <p:cNvSpPr txBox="1"/>
          <p:nvPr/>
        </p:nvSpPr>
        <p:spPr>
          <a:xfrm>
            <a:off x="844383" y="3615612"/>
            <a:ext cx="4475910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No Ionization expected from elastic nuclear recoils  for </a:t>
            </a:r>
          </a:p>
          <a:p>
            <a:r>
              <a:rPr lang="en-US" sz="2800" dirty="0">
                <a:solidFill>
                  <a:srgbClr val="0432FF"/>
                </a:solidFill>
              </a:rPr>
              <a:t>M</a:t>
            </a:r>
            <a:r>
              <a:rPr lang="en-US" sz="2800" baseline="-25000" dirty="0">
                <a:solidFill>
                  <a:srgbClr val="0432FF"/>
                </a:solidFill>
              </a:rPr>
              <a:t>DM</a:t>
            </a:r>
            <a:r>
              <a:rPr lang="en-US" sz="2800" dirty="0">
                <a:solidFill>
                  <a:srgbClr val="0432FF"/>
                </a:solidFill>
              </a:rPr>
              <a:t> &lt; </a:t>
            </a:r>
            <a:r>
              <a:rPr lang="en-US" sz="2800">
                <a:solidFill>
                  <a:srgbClr val="0432FF"/>
                </a:solidFill>
              </a:rPr>
              <a:t>O(</a:t>
            </a:r>
            <a:r>
              <a:rPr lang="en-US" sz="2800" dirty="0">
                <a:solidFill>
                  <a:srgbClr val="0432FF"/>
                </a:solidFill>
              </a:rPr>
              <a:t>2</a:t>
            </a:r>
            <a:r>
              <a:rPr lang="en-US" sz="2800">
                <a:solidFill>
                  <a:srgbClr val="0432FF"/>
                </a:solidFill>
              </a:rPr>
              <a:t>00MeV</a:t>
            </a:r>
            <a:r>
              <a:rPr lang="en-US" sz="2800" dirty="0">
                <a:solidFill>
                  <a:srgbClr val="0432FF"/>
                </a:solidFill>
              </a:rPr>
              <a:t>) in Si</a:t>
            </a:r>
          </a:p>
          <a:p>
            <a:r>
              <a:rPr lang="en-US" sz="2800" dirty="0">
                <a:solidFill>
                  <a:srgbClr val="00B050"/>
                </a:solidFill>
              </a:rPr>
              <a:t>M</a:t>
            </a:r>
            <a:r>
              <a:rPr lang="en-US" sz="2800" baseline="-25000" dirty="0">
                <a:solidFill>
                  <a:srgbClr val="00B050"/>
                </a:solidFill>
              </a:rPr>
              <a:t>DM</a:t>
            </a:r>
            <a:r>
              <a:rPr lang="en-US" sz="2800" dirty="0">
                <a:solidFill>
                  <a:srgbClr val="00B050"/>
                </a:solidFill>
              </a:rPr>
              <a:t> &lt; O(GeV) in Xe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B467BC-C733-FA2C-4BD9-A72E62A8FB0A}"/>
              </a:ext>
            </a:extLst>
          </p:cNvPr>
          <p:cNvSpPr txBox="1"/>
          <p:nvPr/>
        </p:nvSpPr>
        <p:spPr>
          <a:xfrm>
            <a:off x="1685610" y="1351576"/>
            <a:ext cx="2981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NR Ionization &lt;&lt; ER ionization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2676244-FF19-38F7-E4B7-EE280E1407CC}"/>
              </a:ext>
            </a:extLst>
          </p:cNvPr>
          <p:cNvCxnSpPr>
            <a:cxnSpLocks/>
          </p:cNvCxnSpPr>
          <p:nvPr/>
        </p:nvCxnSpPr>
        <p:spPr>
          <a:xfrm flipV="1">
            <a:off x="1930400" y="1878971"/>
            <a:ext cx="0" cy="661804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805EBCC-6608-BB95-9FE0-8ED81A7D77BD}"/>
              </a:ext>
            </a:extLst>
          </p:cNvPr>
          <p:cNvCxnSpPr>
            <a:cxnSpLocks/>
          </p:cNvCxnSpPr>
          <p:nvPr/>
        </p:nvCxnSpPr>
        <p:spPr>
          <a:xfrm flipV="1">
            <a:off x="1697361" y="2476994"/>
            <a:ext cx="0" cy="744532"/>
          </a:xfrm>
          <a:prstGeom prst="straightConnector1">
            <a:avLst/>
          </a:prstGeom>
          <a:ln w="31750">
            <a:solidFill>
              <a:srgbClr val="0432F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5E760D-7A3F-9FE8-BA6B-332D777AA1F3}"/>
              </a:ext>
            </a:extLst>
          </p:cNvPr>
          <p:cNvSpPr txBox="1"/>
          <p:nvPr/>
        </p:nvSpPr>
        <p:spPr>
          <a:xfrm>
            <a:off x="1931636" y="208697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558C9BF-2EBE-02AE-9BCC-43CE59F31AC9}"/>
              </a:ext>
            </a:extLst>
          </p:cNvPr>
          <p:cNvSpPr txBox="1"/>
          <p:nvPr/>
        </p:nvSpPr>
        <p:spPr>
          <a:xfrm>
            <a:off x="1687375" y="279574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0886011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E3724558-88C8-478F-E3E3-78C86B5124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28" t="7010" r="7321"/>
          <a:stretch/>
        </p:blipFill>
        <p:spPr>
          <a:xfrm>
            <a:off x="0" y="894236"/>
            <a:ext cx="9104734" cy="5641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6BD507-F561-FD79-C702-CDCE62A47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9638"/>
          </a:xfrm>
        </p:spPr>
        <p:txBody>
          <a:bodyPr/>
          <a:lstStyle/>
          <a:p>
            <a:r>
              <a:rPr lang="en-US" dirty="0"/>
              <a:t>Midgal Ionization</a:t>
            </a:r>
          </a:p>
        </p:txBody>
      </p:sp>
      <p:pic>
        <p:nvPicPr>
          <p:cNvPr id="5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502DDDF5-18B9-10CE-D50D-0A042EBA3F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21885" y="3668092"/>
            <a:ext cx="4236721" cy="205723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896B27-F510-6C07-BBA7-A7312C68C697}"/>
              </a:ext>
            </a:extLst>
          </p:cNvPr>
          <p:cNvSpPr txBox="1"/>
          <p:nvPr/>
        </p:nvSpPr>
        <p:spPr>
          <a:xfrm>
            <a:off x="8023725" y="5464629"/>
            <a:ext cx="734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Knapen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5F3431-9D9B-DA9D-0402-F752CBA65777}"/>
              </a:ext>
            </a:extLst>
          </p:cNvPr>
          <p:cNvSpPr txBox="1"/>
          <p:nvPr/>
        </p:nvSpPr>
        <p:spPr>
          <a:xfrm>
            <a:off x="4521887" y="2065557"/>
            <a:ext cx="4236720" cy="1815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Search for DM using NR interactions that share momentum and energy between nucleus and e</a:t>
            </a:r>
            <a:r>
              <a:rPr lang="en-US" sz="2800" baseline="30000" dirty="0"/>
              <a:t>-</a:t>
            </a:r>
            <a:r>
              <a:rPr lang="en-US" sz="2800" dirty="0"/>
              <a:t>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E479F6-E454-8470-A3F5-063B6D749F11}"/>
              </a:ext>
            </a:extLst>
          </p:cNvPr>
          <p:cNvCxnSpPr>
            <a:cxnSpLocks/>
          </p:cNvCxnSpPr>
          <p:nvPr/>
        </p:nvCxnSpPr>
        <p:spPr>
          <a:xfrm>
            <a:off x="2702560" y="909638"/>
            <a:ext cx="0" cy="4932362"/>
          </a:xfrm>
          <a:prstGeom prst="line">
            <a:avLst/>
          </a:prstGeom>
          <a:ln w="571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68C17C2-275B-8725-D5C5-12F618B10583}"/>
              </a:ext>
            </a:extLst>
          </p:cNvPr>
          <p:cNvCxnSpPr>
            <a:cxnSpLocks/>
          </p:cNvCxnSpPr>
          <p:nvPr/>
        </p:nvCxnSpPr>
        <p:spPr>
          <a:xfrm>
            <a:off x="904240" y="847152"/>
            <a:ext cx="0" cy="4994848"/>
          </a:xfrm>
          <a:prstGeom prst="line">
            <a:avLst/>
          </a:prstGeom>
          <a:ln w="57150">
            <a:solidFill>
              <a:srgbClr val="0432FF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AF1335C-C358-A3BA-8A48-AB3BF9FF3F98}"/>
              </a:ext>
            </a:extLst>
          </p:cNvPr>
          <p:cNvSpPr txBox="1"/>
          <p:nvPr/>
        </p:nvSpPr>
        <p:spPr>
          <a:xfrm>
            <a:off x="2753360" y="933599"/>
            <a:ext cx="415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Xe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06F568-0365-92C5-357D-7268686BD4B2}"/>
              </a:ext>
            </a:extLst>
          </p:cNvPr>
          <p:cNvSpPr txBox="1"/>
          <p:nvPr/>
        </p:nvSpPr>
        <p:spPr>
          <a:xfrm>
            <a:off x="944202" y="90963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Si</a:t>
            </a:r>
          </a:p>
        </p:txBody>
      </p:sp>
    </p:spTree>
    <p:extLst>
      <p:ext uri="{BB962C8B-B14F-4D97-AF65-F5344CB8AC3E}">
        <p14:creationId xmlns:p14="http://schemas.microsoft.com/office/powerpoint/2010/main" val="7036948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6ED9578-1E8D-6F96-2C26-112640DBA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635" y="269522"/>
            <a:ext cx="7732789" cy="48329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6BD507-F561-FD79-C702-CDCE62A47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58" y="-14295"/>
            <a:ext cx="9105041" cy="909638"/>
          </a:xfrm>
        </p:spPr>
        <p:txBody>
          <a:bodyPr>
            <a:normAutofit/>
          </a:bodyPr>
          <a:lstStyle/>
          <a:p>
            <a:r>
              <a:rPr lang="en-US" dirty="0"/>
              <a:t>Midgal Ionization: Signal Suppression</a:t>
            </a:r>
          </a:p>
        </p:txBody>
      </p:sp>
      <p:pic>
        <p:nvPicPr>
          <p:cNvPr id="5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502DDDF5-18B9-10CE-D50D-0A042EBA3F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051134" y="747235"/>
            <a:ext cx="2884754" cy="140075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896B27-F510-6C07-BBA7-A7312C68C697}"/>
              </a:ext>
            </a:extLst>
          </p:cNvPr>
          <p:cNvSpPr txBox="1"/>
          <p:nvPr/>
        </p:nvSpPr>
        <p:spPr>
          <a:xfrm>
            <a:off x="6758630" y="4274102"/>
            <a:ext cx="734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Knapen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5F3431-9D9B-DA9D-0402-F752CBA65777}"/>
              </a:ext>
            </a:extLst>
          </p:cNvPr>
          <p:cNvSpPr txBox="1"/>
          <p:nvPr/>
        </p:nvSpPr>
        <p:spPr>
          <a:xfrm>
            <a:off x="0" y="5323840"/>
            <a:ext cx="9144000" cy="1569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Midgal, like all processes with off-shell particles, will have significantly suppressed signal rates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x10</a:t>
            </a:r>
            <a:r>
              <a:rPr lang="en-US" sz="2400" baseline="30000" dirty="0"/>
              <a:t>6</a:t>
            </a:r>
            <a:r>
              <a:rPr lang="en-US" sz="2400" dirty="0"/>
              <a:t> greater exposure needed if exposure limited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x10</a:t>
            </a:r>
            <a:r>
              <a:rPr lang="en-US" sz="2400" baseline="30000" dirty="0"/>
              <a:t>6 </a:t>
            </a:r>
            <a:r>
              <a:rPr lang="en-US" sz="2400" dirty="0"/>
              <a:t>less backgrounds needed if background limited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3F83E1-65C3-30AB-83DE-2E5C2D3354C1}"/>
              </a:ext>
            </a:extLst>
          </p:cNvPr>
          <p:cNvSpPr txBox="1"/>
          <p:nvPr/>
        </p:nvSpPr>
        <p:spPr>
          <a:xfrm>
            <a:off x="2724481" y="1900865"/>
            <a:ext cx="19227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432FF"/>
                </a:solidFill>
              </a:rPr>
              <a:t>x10</a:t>
            </a:r>
            <a:r>
              <a:rPr lang="en-US" sz="2800" b="1" baseline="30000" dirty="0">
                <a:solidFill>
                  <a:srgbClr val="0432FF"/>
                </a:solidFill>
              </a:rPr>
              <a:t>6 </a:t>
            </a:r>
            <a:r>
              <a:rPr lang="en-US" sz="2800" b="1" dirty="0">
                <a:solidFill>
                  <a:srgbClr val="0432FF"/>
                </a:solidFill>
              </a:rPr>
              <a:t>Penalty in Signal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50AB0D3-69A5-73BD-C64B-F947A0A30828}"/>
              </a:ext>
            </a:extLst>
          </p:cNvPr>
          <p:cNvCxnSpPr>
            <a:cxnSpLocks/>
          </p:cNvCxnSpPr>
          <p:nvPr/>
        </p:nvCxnSpPr>
        <p:spPr>
          <a:xfrm flipV="1">
            <a:off x="4496767" y="2033799"/>
            <a:ext cx="0" cy="1395201"/>
          </a:xfrm>
          <a:prstGeom prst="straightConnector1">
            <a:avLst/>
          </a:prstGeom>
          <a:ln w="31750">
            <a:solidFill>
              <a:srgbClr val="0432F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9456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26D1C-DF69-4747-BD76-A99877065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34703"/>
            <a:ext cx="7886700" cy="2352269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Developing Ultra-Sensitive Detector Technology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20D96-549F-CD4C-8B8C-FD3A7D6C7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BE3A0-0650-B744-A7B5-9973D69D1B22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05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DEC54-3D6E-1049-9EA1-8536C59A3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88125"/>
          </a:xfrm>
        </p:spPr>
        <p:txBody>
          <a:bodyPr>
            <a:normAutofit fontScale="90000"/>
          </a:bodyPr>
          <a:lstStyle/>
          <a:p>
            <a:r>
              <a:rPr lang="en-US" dirty="0"/>
              <a:t>100meV Excitation Sensitivity -&gt; Low Temperature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8ADA1-8300-D943-A328-CBB6869C9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1" y="1659835"/>
            <a:ext cx="4119770" cy="421667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300K = 26meV</a:t>
            </a:r>
          </a:p>
          <a:p>
            <a:r>
              <a:rPr lang="en-US" dirty="0"/>
              <a:t>To sense 100meV excitations we’ll need to cool the detector down to near absolute zero</a:t>
            </a:r>
          </a:p>
          <a:p>
            <a:r>
              <a:rPr lang="en-US" dirty="0"/>
              <a:t>Use superconducting detector technology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Transition Edge sensors</a:t>
            </a:r>
          </a:p>
          <a:p>
            <a:pPr lvl="1"/>
            <a:r>
              <a:rPr lang="en-US" dirty="0"/>
              <a:t>MKIDs</a:t>
            </a:r>
          </a:p>
          <a:p>
            <a:pPr lvl="1"/>
            <a:r>
              <a:rPr lang="en-US" dirty="0"/>
              <a:t>SNSPD (only for photon applications)</a:t>
            </a:r>
          </a:p>
          <a:p>
            <a:pPr lvl="1"/>
            <a:r>
              <a:rPr lang="en-US" dirty="0"/>
              <a:t>Quantum Capacitors / QUBIT </a:t>
            </a:r>
            <a:r>
              <a:rPr lang="en-US" b="1" dirty="0">
                <a:solidFill>
                  <a:srgbClr val="FF0000"/>
                </a:solidFill>
              </a:rPr>
              <a:t>(THIS IS YOU GUYS)</a:t>
            </a:r>
          </a:p>
        </p:txBody>
      </p:sp>
      <p:pic>
        <p:nvPicPr>
          <p:cNvPr id="4" name="Content Placeholder 4" descr="BFUS0614-03.1 7.pdf">
            <a:extLst>
              <a:ext uri="{FF2B5EF4-FFF2-40B4-BE49-F238E27FC236}">
                <a16:creationId xmlns:a16="http://schemas.microsoft.com/office/drawing/2014/main" id="{7262E2AF-6036-394E-BF98-0AC4C97FC8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71" b="18471"/>
          <a:stretch>
            <a:fillRect/>
          </a:stretch>
        </p:blipFill>
        <p:spPr>
          <a:xfrm>
            <a:off x="5418646" y="1984518"/>
            <a:ext cx="2582354" cy="307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93228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57250"/>
            <a:ext cx="6858000" cy="462737"/>
          </a:xfrm>
        </p:spPr>
        <p:txBody>
          <a:bodyPr>
            <a:noAutofit/>
          </a:bodyPr>
          <a:lstStyle/>
          <a:p>
            <a:r>
              <a:rPr lang="en-US" sz="2700" dirty="0"/>
              <a:t>The Simplest Thermal Calorimeter</a:t>
            </a:r>
          </a:p>
        </p:txBody>
      </p:sp>
      <p:pic>
        <p:nvPicPr>
          <p:cNvPr id="9" name="Picture 8" descr="CGmodel_SimpTE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321" y="1689117"/>
            <a:ext cx="2375972" cy="1530961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804471" y="1380507"/>
            <a:ext cx="681294" cy="416537"/>
          </a:xfrm>
          <a:prstGeom prst="straightConnector1">
            <a:avLst/>
          </a:prstGeom>
          <a:ln w="34925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xplosion 2 10"/>
          <p:cNvSpPr/>
          <p:nvPr/>
        </p:nvSpPr>
        <p:spPr>
          <a:xfrm>
            <a:off x="2449064" y="1756270"/>
            <a:ext cx="257783" cy="320810"/>
          </a:xfrm>
          <a:prstGeom prst="irregularSeal2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12" name="Group 34"/>
          <p:cNvGrpSpPr/>
          <p:nvPr/>
        </p:nvGrpSpPr>
        <p:grpSpPr>
          <a:xfrm>
            <a:off x="5108714" y="1791530"/>
            <a:ext cx="2195395" cy="1501987"/>
            <a:chOff x="5011758" y="1092201"/>
            <a:chExt cx="1109641" cy="1039194"/>
          </a:xfrm>
        </p:grpSpPr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V="1">
              <a:off x="5138162" y="1092201"/>
              <a:ext cx="0" cy="9602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5011758" y="1443980"/>
              <a:ext cx="434975" cy="1307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50899" tIns="25004" rIns="50899" bIns="25004">
              <a:prstTxWarp prst="textNoShape">
                <a:avLst/>
              </a:prstTxWarp>
              <a:spAutoFit/>
            </a:bodyPr>
            <a:lstStyle/>
            <a:p>
              <a:r>
                <a:rPr lang="en-US" sz="900" dirty="0">
                  <a:latin typeface="Times New Roman" charset="0"/>
                </a:rPr>
                <a:t>R</a:t>
              </a: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5622549" y="2000633"/>
              <a:ext cx="359619" cy="1307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50899" tIns="25004" rIns="50899" bIns="25004">
              <a:prstTxWarp prst="textNoShape">
                <a:avLst/>
              </a:prstTxWarp>
              <a:spAutoFit/>
            </a:bodyPr>
            <a:lstStyle/>
            <a:p>
              <a:r>
                <a:rPr lang="en-US" sz="900" dirty="0">
                  <a:latin typeface="Times New Roman" charset="0"/>
                </a:rPr>
                <a:t>T</a:t>
              </a: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5144126" y="1891359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5144126" y="1732086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5144126" y="1732086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5144126" y="1571882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5144126" y="1571882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>
              <a:off x="5144126" y="1412609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5144126" y="1412609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5144126" y="1251474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5144126" y="1251474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5144126" y="1092201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5148386" y="2047838"/>
              <a:ext cx="96704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V="1">
              <a:off x="5305159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 flipV="1">
              <a:off x="5467896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 flipV="1">
              <a:off x="5631484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V="1">
              <a:off x="5794222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 flipV="1">
              <a:off x="5958662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V="1">
              <a:off x="6121399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5142422" y="1113624"/>
              <a:ext cx="858841" cy="928626"/>
            </a:xfrm>
            <a:custGeom>
              <a:avLst/>
              <a:gdLst/>
              <a:ahLst/>
              <a:cxnLst>
                <a:cxn ang="0">
                  <a:pos x="0" y="1068"/>
                </a:cxn>
                <a:cxn ang="0">
                  <a:pos x="384" y="1006"/>
                </a:cxn>
                <a:cxn ang="0">
                  <a:pos x="548" y="763"/>
                </a:cxn>
                <a:cxn ang="0">
                  <a:pos x="680" y="375"/>
                </a:cxn>
                <a:cxn ang="0">
                  <a:pos x="780" y="168"/>
                </a:cxn>
                <a:cxn ang="0">
                  <a:pos x="940" y="27"/>
                </a:cxn>
                <a:cxn ang="0">
                  <a:pos x="1128" y="7"/>
                </a:cxn>
              </a:cxnLst>
              <a:rect l="0" t="0" r="r" b="b"/>
              <a:pathLst>
                <a:path w="1128" h="1068">
                  <a:moveTo>
                    <a:pt x="0" y="1068"/>
                  </a:moveTo>
                  <a:cubicBezTo>
                    <a:pt x="64" y="1058"/>
                    <a:pt x="293" y="1057"/>
                    <a:pt x="384" y="1006"/>
                  </a:cubicBezTo>
                  <a:cubicBezTo>
                    <a:pt x="475" y="955"/>
                    <a:pt x="499" y="868"/>
                    <a:pt x="548" y="763"/>
                  </a:cubicBezTo>
                  <a:cubicBezTo>
                    <a:pt x="597" y="658"/>
                    <a:pt x="641" y="474"/>
                    <a:pt x="680" y="375"/>
                  </a:cubicBezTo>
                  <a:cubicBezTo>
                    <a:pt x="719" y="276"/>
                    <a:pt x="737" y="226"/>
                    <a:pt x="780" y="168"/>
                  </a:cubicBezTo>
                  <a:cubicBezTo>
                    <a:pt x="823" y="110"/>
                    <a:pt x="882" y="54"/>
                    <a:pt x="940" y="27"/>
                  </a:cubicBezTo>
                  <a:cubicBezTo>
                    <a:pt x="998" y="0"/>
                    <a:pt x="1089" y="11"/>
                    <a:pt x="1128" y="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" name="Line 34"/>
            <p:cNvSpPr>
              <a:spLocks noChangeShapeType="1"/>
            </p:cNvSpPr>
            <p:nvPr/>
          </p:nvSpPr>
          <p:spPr bwMode="auto">
            <a:xfrm flipV="1">
              <a:off x="5514951" y="1446861"/>
              <a:ext cx="79398" cy="287825"/>
            </a:xfrm>
            <a:prstGeom prst="line">
              <a:avLst/>
            </a:prstGeom>
            <a:noFill/>
            <a:ln w="22225">
              <a:solidFill>
                <a:srgbClr val="3366FF"/>
              </a:solidFill>
              <a:round/>
              <a:headEnd/>
              <a:tailEnd type="arrow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" name="Oval 33"/>
            <p:cNvSpPr>
              <a:spLocks noChangeArrowheads="1"/>
            </p:cNvSpPr>
            <p:nvPr/>
          </p:nvSpPr>
          <p:spPr bwMode="auto">
            <a:xfrm>
              <a:off x="5521527" y="1713759"/>
              <a:ext cx="95046" cy="9052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 flipH="1">
              <a:off x="5635624" y="1511300"/>
              <a:ext cx="66675" cy="263524"/>
            </a:xfrm>
            <a:prstGeom prst="line">
              <a:avLst/>
            </a:prstGeom>
            <a:noFill/>
            <a:ln w="22225">
              <a:solidFill>
                <a:srgbClr val="3366FF"/>
              </a:solidFill>
              <a:round/>
              <a:headEnd/>
              <a:tailEnd type="arrow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pic>
        <p:nvPicPr>
          <p:cNvPr id="38" name="Picture 3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597" y="2077077"/>
            <a:ext cx="927747" cy="500063"/>
          </a:xfrm>
          <a:prstGeom prst="rect">
            <a:avLst/>
          </a:prstGeom>
        </p:spPr>
      </p:pic>
      <p:pic>
        <p:nvPicPr>
          <p:cNvPr id="39" name="Picture 38" descr="image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759" y="1805709"/>
            <a:ext cx="122264" cy="471839"/>
          </a:xfrm>
          <a:prstGeom prst="rect">
            <a:avLst/>
          </a:prstGeom>
        </p:spPr>
      </p:pic>
      <p:pic>
        <p:nvPicPr>
          <p:cNvPr id="40" name="Picture 39" descr="1_TE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331" y="3607703"/>
            <a:ext cx="1332331" cy="193528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456228" y="3739450"/>
            <a:ext cx="39313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Transition Edge Sensor (TES): A superconducting metal film (W) that is externally biased so as to be within its superconducting/normal transition</a:t>
            </a:r>
          </a:p>
        </p:txBody>
      </p:sp>
    </p:spTree>
    <p:extLst>
      <p:ext uri="{BB962C8B-B14F-4D97-AF65-F5344CB8AC3E}">
        <p14:creationId xmlns:p14="http://schemas.microsoft.com/office/powerpoint/2010/main" val="290141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729A12-5C3C-9240-911B-CFBE95ECA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512" y="48726"/>
            <a:ext cx="8874976" cy="707027"/>
          </a:xfrm>
        </p:spPr>
        <p:txBody>
          <a:bodyPr>
            <a:normAutofit fontScale="90000"/>
          </a:bodyPr>
          <a:lstStyle/>
          <a:p>
            <a:r>
              <a:rPr lang="en-US" dirty="0"/>
              <a:t>Light Mass DM Design Drivers:  </a:t>
            </a:r>
            <a:r>
              <a:rPr lang="en-US" strike="sngStrike" dirty="0"/>
              <a:t>Exposure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60A552-4E4E-D04A-83E4-745F21E8E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F2E089-B47D-1740-8E2C-AC27E127D84C}"/>
              </a:ext>
            </a:extLst>
          </p:cNvPr>
          <p:cNvSpPr txBox="1"/>
          <p:nvPr/>
        </p:nvSpPr>
        <p:spPr>
          <a:xfrm>
            <a:off x="197192" y="2689457"/>
            <a:ext cx="437052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Interaction Rate scales with 1/M</a:t>
            </a:r>
            <a:r>
              <a:rPr lang="en-US" sz="3600" b="1" baseline="-25000" dirty="0">
                <a:solidFill>
                  <a:srgbClr val="FF0000"/>
                </a:solidFill>
              </a:rPr>
              <a:t>DM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909A087-2E00-EA47-BDA7-E67E4A95F38D}"/>
              </a:ext>
            </a:extLst>
          </p:cNvPr>
          <p:cNvSpPr/>
          <p:nvPr/>
        </p:nvSpPr>
        <p:spPr>
          <a:xfrm>
            <a:off x="1307954" y="2126131"/>
            <a:ext cx="1272685" cy="5053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48EF1FD-9700-C64C-89E9-C9F042B30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929" y="1173015"/>
            <a:ext cx="3473254" cy="13241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938D98-7EE1-0267-AFF1-7EFA52A52383}"/>
              </a:ext>
            </a:extLst>
          </p:cNvPr>
          <p:cNvSpPr txBox="1"/>
          <p:nvPr/>
        </p:nvSpPr>
        <p:spPr>
          <a:xfrm>
            <a:off x="168737" y="4012067"/>
            <a:ext cx="48706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432FF"/>
                </a:solidFill>
              </a:rPr>
              <a:t>Light Mass Dark Matter Search experiments are tabletop and have small project cost scales: &lt;10M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8D29F3D7-EBC8-D048-F313-572773EC03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981" y="682948"/>
            <a:ext cx="4315507" cy="40820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AB2A589-79CF-D6F1-7545-F741AA31DCE8}"/>
              </a:ext>
            </a:extLst>
          </p:cNvPr>
          <p:cNvSpPr txBox="1"/>
          <p:nvPr/>
        </p:nvSpPr>
        <p:spPr>
          <a:xfrm>
            <a:off x="5902979" y="1835104"/>
            <a:ext cx="740075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7351907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451" y="1573530"/>
            <a:ext cx="5181599" cy="22002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948928"/>
            <a:ext cx="6172200" cy="624602"/>
          </a:xfrm>
        </p:spPr>
        <p:txBody>
          <a:bodyPr>
            <a:normAutofit fontScale="90000"/>
          </a:bodyPr>
          <a:lstStyle/>
          <a:p>
            <a:r>
              <a:rPr lang="en-US" dirty="0"/>
              <a:t>TES Sensitivity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389D33-F232-F543-8187-157E9B434128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pic>
        <p:nvPicPr>
          <p:cNvPr id="6" name="Picture 5" descr="CGmodel_SimpTES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826" y="3962400"/>
            <a:ext cx="2897332" cy="1866900"/>
          </a:xfrm>
          <a:prstGeom prst="rect">
            <a:avLst/>
          </a:prstGeom>
        </p:spPr>
      </p:pic>
      <p:cxnSp>
        <p:nvCxnSpPr>
          <p:cNvPr id="40" name="Straight Arrow Connector 39"/>
          <p:cNvCxnSpPr/>
          <p:nvPr/>
        </p:nvCxnSpPr>
        <p:spPr>
          <a:xfrm flipV="1">
            <a:off x="3048000" y="4511040"/>
            <a:ext cx="15242" cy="1059180"/>
          </a:xfrm>
          <a:prstGeom prst="straightConnector1">
            <a:avLst/>
          </a:prstGeom>
          <a:ln w="57150" cap="flat" cmpd="sng" algn="ctr">
            <a:solidFill>
              <a:srgbClr val="3366FF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994910" y="4617721"/>
            <a:ext cx="2506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 Intrinsic Thermal Noise of Calorimeters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6438900" y="3667125"/>
            <a:ext cx="352425" cy="914400"/>
          </a:xfrm>
          <a:prstGeom prst="straightConnector1">
            <a:avLst/>
          </a:prstGeom>
          <a:ln w="50800">
            <a:solidFill>
              <a:srgbClr val="FF0000"/>
            </a:solidFill>
            <a:headEnd type="none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917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956548"/>
            <a:ext cx="6172200" cy="594122"/>
          </a:xfrm>
        </p:spPr>
        <p:txBody>
          <a:bodyPr>
            <a:normAutofit fontScale="90000"/>
          </a:bodyPr>
          <a:lstStyle/>
          <a:p>
            <a:r>
              <a:rPr lang="en-US" dirty="0"/>
              <a:t>TES Scaling Laws &amp; Optimization</a:t>
            </a:r>
          </a:p>
        </p:txBody>
      </p:sp>
      <p:pic>
        <p:nvPicPr>
          <p:cNvPr id="5" name="Content Placeholder 4" descr="BFUS0614-03.1 7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71" b="18471"/>
          <a:stretch>
            <a:fillRect/>
          </a:stretch>
        </p:blipFill>
        <p:spPr>
          <a:xfrm>
            <a:off x="5877833" y="1639873"/>
            <a:ext cx="1831426" cy="218222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B1A4D3-8252-3849-922A-5665F74DA65C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00317" y="3636985"/>
            <a:ext cx="379476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/>
              <a:buChar char="•"/>
            </a:pPr>
            <a:r>
              <a:rPr lang="en-US" sz="2100" dirty="0"/>
              <a:t>Minimize Temperature</a:t>
            </a:r>
          </a:p>
          <a:p>
            <a:pPr marL="600075" lvl="1" indent="-257175">
              <a:buFont typeface="Arial"/>
              <a:buChar char="•"/>
            </a:pPr>
            <a:r>
              <a:rPr lang="en-US" sz="2100" dirty="0"/>
              <a:t>Dilution Refrigerators can cool detectors to 5mK</a:t>
            </a:r>
          </a:p>
          <a:p>
            <a:pPr marL="600075" lvl="1" indent="-257175">
              <a:buFont typeface="Arial"/>
              <a:buChar char="•"/>
            </a:pPr>
            <a:r>
              <a:rPr lang="en-US" sz="2100" dirty="0"/>
              <a:t>T</a:t>
            </a:r>
            <a:r>
              <a:rPr lang="en-US" sz="2100" baseline="-25000" dirty="0"/>
              <a:t>c</a:t>
            </a:r>
            <a:r>
              <a:rPr lang="en-US" sz="2100" dirty="0"/>
              <a:t> -&gt; 1.5x </a:t>
            </a:r>
            <a:r>
              <a:rPr lang="en-US" sz="2100" dirty="0" err="1"/>
              <a:t>T</a:t>
            </a:r>
            <a:r>
              <a:rPr lang="en-US" sz="2100" baseline="-25000" dirty="0" err="1"/>
              <a:t>bath</a:t>
            </a:r>
            <a:endParaRPr lang="en-US" sz="2100" baseline="-25000" dirty="0"/>
          </a:p>
          <a:p>
            <a:pPr marL="257175" indent="-257175">
              <a:buFont typeface="Arial"/>
              <a:buChar char="•"/>
            </a:pPr>
            <a:r>
              <a:rPr lang="en-US" sz="2100" dirty="0"/>
              <a:t>Minimize Heat Capacity</a:t>
            </a:r>
          </a:p>
          <a:p>
            <a:pPr marL="600075" lvl="1" indent="-257175">
              <a:buFont typeface="Arial"/>
              <a:buChar char="•"/>
            </a:pPr>
            <a:r>
              <a:rPr lang="en-US" sz="2100" dirty="0"/>
              <a:t>Small Volume</a:t>
            </a:r>
          </a:p>
          <a:p>
            <a:pPr lvl="1"/>
            <a:endParaRPr lang="en-US" sz="21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3C4755-4AC2-004B-B410-DE18E815D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660" y="1970388"/>
            <a:ext cx="3292179" cy="138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4299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EF9E3-A75F-754B-A0B6-A3A687516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1" y="288485"/>
            <a:ext cx="6857999" cy="726141"/>
          </a:xfrm>
        </p:spPr>
        <p:txBody>
          <a:bodyPr>
            <a:normAutofit fontScale="90000"/>
          </a:bodyPr>
          <a:lstStyle/>
          <a:p>
            <a:r>
              <a:rPr lang="en-US" dirty="0"/>
              <a:t>100meV Threshold TES are really small!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D1CA1FA-ADE7-CB49-BEF2-B54208985C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3717" y="1408399"/>
            <a:ext cx="2642399" cy="231209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7E733D9-061B-9640-A1FB-3FFEBA8EA5CA}"/>
              </a:ext>
            </a:extLst>
          </p:cNvPr>
          <p:cNvSpPr txBox="1"/>
          <p:nvPr/>
        </p:nvSpPr>
        <p:spPr>
          <a:xfrm>
            <a:off x="4087906" y="1583392"/>
            <a:ext cx="35241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𝜎</a:t>
            </a:r>
            <a:r>
              <a:rPr lang="en-US" sz="2400" baseline="-25000" dirty="0"/>
              <a:t>theory</a:t>
            </a:r>
            <a:r>
              <a:rPr lang="en-US" sz="2400" dirty="0"/>
              <a:t> ~ 20meV</a:t>
            </a:r>
          </a:p>
          <a:p>
            <a:r>
              <a:rPr lang="en-US" sz="2400" dirty="0"/>
              <a:t>T</a:t>
            </a:r>
            <a:r>
              <a:rPr lang="en-US" sz="2400" baseline="-25000" dirty="0"/>
              <a:t>c</a:t>
            </a:r>
            <a:r>
              <a:rPr lang="en-US" sz="2400" dirty="0"/>
              <a:t> = 20mK</a:t>
            </a:r>
          </a:p>
          <a:p>
            <a:r>
              <a:rPr lang="en-US" sz="2400" dirty="0"/>
              <a:t>V = 275umx275umx40nm</a:t>
            </a:r>
          </a:p>
          <a:p>
            <a:r>
              <a:rPr lang="en-US" sz="2400" dirty="0"/>
              <a:t>    = 3 x10</a:t>
            </a:r>
            <a:r>
              <a:rPr lang="en-US" sz="2400" baseline="30000" dirty="0"/>
              <a:t>-9 </a:t>
            </a:r>
            <a:r>
              <a:rPr lang="en-US" sz="2400" dirty="0"/>
              <a:t>cm</a:t>
            </a:r>
            <a:r>
              <a:rPr lang="en-US" sz="2400" baseline="30000" dirty="0"/>
              <a:t>3</a:t>
            </a:r>
          </a:p>
          <a:p>
            <a:r>
              <a:rPr lang="en-US" sz="2400" dirty="0"/>
              <a:t>    =  60ng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90695C-14C1-2B47-891F-62E4AAC0EE11}"/>
              </a:ext>
            </a:extLst>
          </p:cNvPr>
          <p:cNvSpPr txBox="1"/>
          <p:nvPr/>
        </p:nvSpPr>
        <p:spPr>
          <a:xfrm>
            <a:off x="1401130" y="3816860"/>
            <a:ext cx="5905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 gram of active target mass -&gt;  15M channels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8CA30F-7811-C343-BF08-044BE0FC17BF}"/>
              </a:ext>
            </a:extLst>
          </p:cNvPr>
          <p:cNvSpPr txBox="1"/>
          <p:nvPr/>
        </p:nvSpPr>
        <p:spPr>
          <a:xfrm>
            <a:off x="250903" y="4271647"/>
            <a:ext cx="51783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TES can only be used by themselves when photon collecting over a very small area (true for MKIDs and most other sensor technology too)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8DEFCCC-3A33-BD46-B2DA-F3444538BE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524" y="4367202"/>
            <a:ext cx="1441076" cy="163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40395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B2E86-DBF2-3546-9112-06E39EFFD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961" y="857250"/>
            <a:ext cx="6172200" cy="857250"/>
          </a:xfrm>
        </p:spPr>
        <p:txBody>
          <a:bodyPr>
            <a:normAutofit fontScale="90000"/>
          </a:bodyPr>
          <a:lstStyle/>
          <a:p>
            <a:r>
              <a:rPr lang="en-US" strike="sngStrike" dirty="0"/>
              <a:t>2</a:t>
            </a:r>
            <a:r>
              <a:rPr lang="en-US" strike="sngStrike" baseline="30000" dirty="0"/>
              <a:t>nd</a:t>
            </a:r>
            <a:r>
              <a:rPr lang="en-US" strike="sngStrike" dirty="0"/>
              <a:t> most simple thermal calorimeter</a:t>
            </a:r>
          </a:p>
        </p:txBody>
      </p:sp>
      <p:pic>
        <p:nvPicPr>
          <p:cNvPr id="4" name="Content Placeholder 3" descr="2Dthermal_diag.pdf">
            <a:extLst>
              <a:ext uri="{FF2B5EF4-FFF2-40B4-BE49-F238E27FC236}">
                <a16:creationId xmlns:a16="http://schemas.microsoft.com/office/drawing/2014/main" id="{0DB6A949-46EF-FD46-88DE-00850B1085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29"/>
          <a:stretch/>
        </p:blipFill>
        <p:spPr>
          <a:xfrm>
            <a:off x="1143000" y="1497978"/>
            <a:ext cx="2504661" cy="469716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5BF275C-BFE3-DD41-9212-603DA29ABA4B}"/>
              </a:ext>
            </a:extLst>
          </p:cNvPr>
          <p:cNvSpPr txBox="1"/>
          <p:nvPr/>
        </p:nvSpPr>
        <p:spPr>
          <a:xfrm>
            <a:off x="4104862" y="3133310"/>
            <a:ext cx="377687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Couple the sensor to a large volume insulator -&gt; low heat capacity</a:t>
            </a:r>
          </a:p>
        </p:txBody>
      </p:sp>
    </p:spTree>
    <p:extLst>
      <p:ext uri="{BB962C8B-B14F-4D97-AF65-F5344CB8AC3E}">
        <p14:creationId xmlns:p14="http://schemas.microsoft.com/office/powerpoint/2010/main" val="423678382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47921"/>
            <a:ext cx="6858000" cy="1093615"/>
          </a:xfrm>
        </p:spPr>
        <p:txBody>
          <a:bodyPr>
            <a:normAutofit fontScale="90000"/>
          </a:bodyPr>
          <a:lstStyle/>
          <a:p>
            <a:r>
              <a:rPr lang="en-US" dirty="0"/>
              <a:t>Problem: Decoupling between the Sensor and Absorber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2123" y="3600450"/>
            <a:ext cx="3448877" cy="22959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As T is decreased, it’s harder and harder to keep the sensor thermally coupled to the absorber</a:t>
            </a:r>
          </a:p>
          <a:p>
            <a:r>
              <a:rPr lang="en-US" sz="1800" dirty="0">
                <a:solidFill>
                  <a:srgbClr val="FF0000"/>
                </a:solidFill>
              </a:rPr>
              <a:t>Energy leaks out of the absorber through G</a:t>
            </a:r>
            <a:r>
              <a:rPr lang="en-US" sz="1800" baseline="-25000" dirty="0">
                <a:solidFill>
                  <a:srgbClr val="FF0000"/>
                </a:solidFill>
              </a:rPr>
              <a:t>ab</a:t>
            </a:r>
            <a:r>
              <a:rPr lang="en-US" sz="1800" dirty="0">
                <a:solidFill>
                  <a:srgbClr val="FF0000"/>
                </a:solidFill>
              </a:rPr>
              <a:t> before its measured</a:t>
            </a:r>
          </a:p>
          <a:p>
            <a:r>
              <a:rPr lang="en-US" sz="1800" dirty="0">
                <a:solidFill>
                  <a:srgbClr val="FF0000"/>
                </a:solidFill>
              </a:rPr>
              <a:t>TES sensitive to power fluctuations through </a:t>
            </a:r>
            <a:r>
              <a:rPr lang="en-US" sz="1800" dirty="0" err="1">
                <a:solidFill>
                  <a:srgbClr val="FF0000"/>
                </a:solidFill>
              </a:rPr>
              <a:t>G</a:t>
            </a:r>
            <a:r>
              <a:rPr lang="en-US" sz="1800" baseline="-25000" dirty="0" err="1">
                <a:solidFill>
                  <a:srgbClr val="FF0000"/>
                </a:solidFill>
              </a:rPr>
              <a:t>tb</a:t>
            </a:r>
            <a:endParaRPr lang="en-US" sz="1800" baseline="-25000" dirty="0">
              <a:solidFill>
                <a:srgbClr val="FF0000"/>
              </a:solidFill>
            </a:endParaRPr>
          </a:p>
        </p:txBody>
      </p:sp>
      <p:pic>
        <p:nvPicPr>
          <p:cNvPr id="4" name="Picture 3" descr="2Dthermal_dia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089" y="1714494"/>
            <a:ext cx="3206567" cy="39731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90940" y="5412127"/>
            <a:ext cx="1100138" cy="61170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25" dirty="0"/>
              <a:t>Physical clamps that support the absorber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43152" y="1908047"/>
            <a:ext cx="2760283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92881" indent="-192881">
              <a:buFont typeface="Arial"/>
              <a:buChar char="•"/>
            </a:pPr>
            <a:r>
              <a:rPr lang="en-US" dirty="0" err="1"/>
              <a:t>Kapitza</a:t>
            </a:r>
            <a:r>
              <a:rPr lang="en-US" dirty="0"/>
              <a:t> boundary conductance scale as as T</a:t>
            </a:r>
            <a:r>
              <a:rPr lang="en-US" baseline="30000" dirty="0"/>
              <a:t>3</a:t>
            </a:r>
            <a:r>
              <a:rPr lang="en-US" dirty="0"/>
              <a:t> </a:t>
            </a:r>
          </a:p>
          <a:p>
            <a:pPr marL="192881" indent="-192881">
              <a:buFont typeface="Arial"/>
              <a:buChar char="•"/>
            </a:pPr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/>
              <a:t>/phonon  thermal conductance scales as T</a:t>
            </a:r>
            <a:r>
              <a:rPr lang="en-US" baseline="30000" dirty="0"/>
              <a:t>4</a:t>
            </a:r>
            <a:endParaRPr lang="en-US" dirty="0"/>
          </a:p>
          <a:p>
            <a:pPr marL="192881" indent="-192881">
              <a:buFont typeface="Arial"/>
              <a:buChar char="•"/>
            </a:pPr>
            <a:endParaRPr lang="en-US" dirty="0"/>
          </a:p>
        </p:txBody>
      </p:sp>
      <p:cxnSp>
        <p:nvCxnSpPr>
          <p:cNvPr id="9" name="Straight Arrow Connector 8"/>
          <p:cNvCxnSpPr>
            <a:cxnSpLocks/>
          </p:cNvCxnSpPr>
          <p:nvPr/>
        </p:nvCxnSpPr>
        <p:spPr>
          <a:xfrm flipV="1">
            <a:off x="3548271" y="4803085"/>
            <a:ext cx="516835" cy="606287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 flipH="1">
            <a:off x="3737113" y="3004104"/>
            <a:ext cx="1272209" cy="626165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47C0C8-185D-3446-8ACC-D1309DD5DB65}"/>
              </a:ext>
            </a:extLst>
          </p:cNvPr>
          <p:cNvCxnSpPr>
            <a:cxnSpLocks/>
          </p:cNvCxnSpPr>
          <p:nvPr/>
        </p:nvCxnSpPr>
        <p:spPr>
          <a:xfrm flipH="1">
            <a:off x="4030318" y="2338180"/>
            <a:ext cx="859735" cy="412475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53A3EAD-8124-1D41-8DAA-2FA434F5539D}"/>
              </a:ext>
            </a:extLst>
          </p:cNvPr>
          <p:cNvCxnSpPr>
            <a:cxnSpLocks/>
          </p:cNvCxnSpPr>
          <p:nvPr/>
        </p:nvCxnSpPr>
        <p:spPr>
          <a:xfrm flipH="1">
            <a:off x="3916018" y="2531995"/>
            <a:ext cx="571500" cy="1724438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0914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57251"/>
            <a:ext cx="6858000" cy="451556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Athermal</a:t>
            </a:r>
            <a:r>
              <a:rPr lang="en-US" dirty="0"/>
              <a:t> Phonon Sensor Technology</a:t>
            </a:r>
          </a:p>
        </p:txBody>
      </p:sp>
      <p:pic>
        <p:nvPicPr>
          <p:cNvPr id="36" name="Picture 39" descr="QET_Egap_cs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2893" y="3202453"/>
            <a:ext cx="1580122" cy="102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1305339" y="4113971"/>
            <a:ext cx="3117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Collect and Concentrate </a:t>
            </a:r>
            <a:r>
              <a:rPr lang="en-US" dirty="0" err="1"/>
              <a:t>Athermal</a:t>
            </a:r>
            <a:r>
              <a:rPr lang="en-US" dirty="0"/>
              <a:t> Phonon Energy into Sensor</a:t>
            </a:r>
          </a:p>
          <a:p>
            <a:endParaRPr lang="en-US" dirty="0"/>
          </a:p>
        </p:txBody>
      </p:sp>
      <p:grpSp>
        <p:nvGrpSpPr>
          <p:cNvPr id="39" name="Group 34"/>
          <p:cNvGrpSpPr/>
          <p:nvPr/>
        </p:nvGrpSpPr>
        <p:grpSpPr>
          <a:xfrm>
            <a:off x="6298676" y="4572332"/>
            <a:ext cx="1514475" cy="1358824"/>
            <a:chOff x="5011758" y="1092201"/>
            <a:chExt cx="1109641" cy="1115255"/>
          </a:xfrm>
        </p:grpSpPr>
        <p:sp>
          <p:nvSpPr>
            <p:cNvPr id="40" name="Line 11"/>
            <p:cNvSpPr>
              <a:spLocks noChangeShapeType="1"/>
            </p:cNvSpPr>
            <p:nvPr/>
          </p:nvSpPr>
          <p:spPr bwMode="auto">
            <a:xfrm flipV="1">
              <a:off x="5138162" y="1092201"/>
              <a:ext cx="0" cy="9602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Rectangle 12"/>
            <p:cNvSpPr>
              <a:spLocks noChangeArrowheads="1"/>
            </p:cNvSpPr>
            <p:nvPr/>
          </p:nvSpPr>
          <p:spPr bwMode="auto">
            <a:xfrm>
              <a:off x="5011758" y="1443980"/>
              <a:ext cx="434975" cy="2068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67865" tIns="33338" rIns="67865" bIns="33338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latin typeface="Times New Roman" charset="0"/>
                </a:rPr>
                <a:t>R</a:t>
              </a:r>
            </a:p>
          </p:txBody>
        </p:sp>
        <p:sp>
          <p:nvSpPr>
            <p:cNvPr id="42" name="Rectangle 13"/>
            <p:cNvSpPr>
              <a:spLocks noChangeArrowheads="1"/>
            </p:cNvSpPr>
            <p:nvPr/>
          </p:nvSpPr>
          <p:spPr bwMode="auto">
            <a:xfrm>
              <a:off x="5622549" y="2000633"/>
              <a:ext cx="359619" cy="2068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67865" tIns="33338" rIns="67865" bIns="33338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latin typeface="Times New Roman" charset="0"/>
                </a:rPr>
                <a:t>T</a:t>
              </a:r>
            </a:p>
          </p:txBody>
        </p:sp>
        <p:sp>
          <p:nvSpPr>
            <p:cNvPr id="43" name="Line 14"/>
            <p:cNvSpPr>
              <a:spLocks noChangeShapeType="1"/>
            </p:cNvSpPr>
            <p:nvPr/>
          </p:nvSpPr>
          <p:spPr bwMode="auto">
            <a:xfrm>
              <a:off x="5144126" y="1891359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Line 15"/>
            <p:cNvSpPr>
              <a:spLocks noChangeShapeType="1"/>
            </p:cNvSpPr>
            <p:nvPr/>
          </p:nvSpPr>
          <p:spPr bwMode="auto">
            <a:xfrm>
              <a:off x="5144126" y="1732086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16"/>
            <p:cNvSpPr>
              <a:spLocks noChangeShapeType="1"/>
            </p:cNvSpPr>
            <p:nvPr/>
          </p:nvSpPr>
          <p:spPr bwMode="auto">
            <a:xfrm>
              <a:off x="5144126" y="1732086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Line 17"/>
            <p:cNvSpPr>
              <a:spLocks noChangeShapeType="1"/>
            </p:cNvSpPr>
            <p:nvPr/>
          </p:nvSpPr>
          <p:spPr bwMode="auto">
            <a:xfrm>
              <a:off x="5144126" y="1571882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Line 18"/>
            <p:cNvSpPr>
              <a:spLocks noChangeShapeType="1"/>
            </p:cNvSpPr>
            <p:nvPr/>
          </p:nvSpPr>
          <p:spPr bwMode="auto">
            <a:xfrm>
              <a:off x="5144126" y="1571882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Line 19"/>
            <p:cNvSpPr>
              <a:spLocks noChangeShapeType="1"/>
            </p:cNvSpPr>
            <p:nvPr/>
          </p:nvSpPr>
          <p:spPr bwMode="auto">
            <a:xfrm>
              <a:off x="5144126" y="1412609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Line 20"/>
            <p:cNvSpPr>
              <a:spLocks noChangeShapeType="1"/>
            </p:cNvSpPr>
            <p:nvPr/>
          </p:nvSpPr>
          <p:spPr bwMode="auto">
            <a:xfrm>
              <a:off x="5144126" y="1412609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Line 21"/>
            <p:cNvSpPr>
              <a:spLocks noChangeShapeType="1"/>
            </p:cNvSpPr>
            <p:nvPr/>
          </p:nvSpPr>
          <p:spPr bwMode="auto">
            <a:xfrm>
              <a:off x="5144126" y="1251474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Line 22"/>
            <p:cNvSpPr>
              <a:spLocks noChangeShapeType="1"/>
            </p:cNvSpPr>
            <p:nvPr/>
          </p:nvSpPr>
          <p:spPr bwMode="auto">
            <a:xfrm>
              <a:off x="5144126" y="1251474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Line 23"/>
            <p:cNvSpPr>
              <a:spLocks noChangeShapeType="1"/>
            </p:cNvSpPr>
            <p:nvPr/>
          </p:nvSpPr>
          <p:spPr bwMode="auto">
            <a:xfrm>
              <a:off x="5144126" y="1092201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Line 24"/>
            <p:cNvSpPr>
              <a:spLocks noChangeShapeType="1"/>
            </p:cNvSpPr>
            <p:nvPr/>
          </p:nvSpPr>
          <p:spPr bwMode="auto">
            <a:xfrm>
              <a:off x="5148386" y="2047838"/>
              <a:ext cx="96704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Line 25"/>
            <p:cNvSpPr>
              <a:spLocks noChangeShapeType="1"/>
            </p:cNvSpPr>
            <p:nvPr/>
          </p:nvSpPr>
          <p:spPr bwMode="auto">
            <a:xfrm flipV="1">
              <a:off x="5305159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Line 26"/>
            <p:cNvSpPr>
              <a:spLocks noChangeShapeType="1"/>
            </p:cNvSpPr>
            <p:nvPr/>
          </p:nvSpPr>
          <p:spPr bwMode="auto">
            <a:xfrm flipV="1">
              <a:off x="5467896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Line 27"/>
            <p:cNvSpPr>
              <a:spLocks noChangeShapeType="1"/>
            </p:cNvSpPr>
            <p:nvPr/>
          </p:nvSpPr>
          <p:spPr bwMode="auto">
            <a:xfrm flipV="1">
              <a:off x="5631484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Line 28"/>
            <p:cNvSpPr>
              <a:spLocks noChangeShapeType="1"/>
            </p:cNvSpPr>
            <p:nvPr/>
          </p:nvSpPr>
          <p:spPr bwMode="auto">
            <a:xfrm flipV="1">
              <a:off x="5794222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"/>
            <p:cNvSpPr>
              <a:spLocks noChangeShapeType="1"/>
            </p:cNvSpPr>
            <p:nvPr/>
          </p:nvSpPr>
          <p:spPr bwMode="auto">
            <a:xfrm flipV="1">
              <a:off x="5958662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Line 30"/>
            <p:cNvSpPr>
              <a:spLocks noChangeShapeType="1"/>
            </p:cNvSpPr>
            <p:nvPr/>
          </p:nvSpPr>
          <p:spPr bwMode="auto">
            <a:xfrm flipV="1">
              <a:off x="6121399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1"/>
            <p:cNvSpPr>
              <a:spLocks/>
            </p:cNvSpPr>
            <p:nvPr/>
          </p:nvSpPr>
          <p:spPr bwMode="auto">
            <a:xfrm>
              <a:off x="5142422" y="1113624"/>
              <a:ext cx="858841" cy="928626"/>
            </a:xfrm>
            <a:custGeom>
              <a:avLst/>
              <a:gdLst/>
              <a:ahLst/>
              <a:cxnLst>
                <a:cxn ang="0">
                  <a:pos x="0" y="1068"/>
                </a:cxn>
                <a:cxn ang="0">
                  <a:pos x="384" y="1006"/>
                </a:cxn>
                <a:cxn ang="0">
                  <a:pos x="548" y="763"/>
                </a:cxn>
                <a:cxn ang="0">
                  <a:pos x="680" y="375"/>
                </a:cxn>
                <a:cxn ang="0">
                  <a:pos x="780" y="168"/>
                </a:cxn>
                <a:cxn ang="0">
                  <a:pos x="940" y="27"/>
                </a:cxn>
                <a:cxn ang="0">
                  <a:pos x="1128" y="7"/>
                </a:cxn>
              </a:cxnLst>
              <a:rect l="0" t="0" r="r" b="b"/>
              <a:pathLst>
                <a:path w="1128" h="1068">
                  <a:moveTo>
                    <a:pt x="0" y="1068"/>
                  </a:moveTo>
                  <a:cubicBezTo>
                    <a:pt x="64" y="1058"/>
                    <a:pt x="293" y="1057"/>
                    <a:pt x="384" y="1006"/>
                  </a:cubicBezTo>
                  <a:cubicBezTo>
                    <a:pt x="475" y="955"/>
                    <a:pt x="499" y="868"/>
                    <a:pt x="548" y="763"/>
                  </a:cubicBezTo>
                  <a:cubicBezTo>
                    <a:pt x="597" y="658"/>
                    <a:pt x="641" y="474"/>
                    <a:pt x="680" y="375"/>
                  </a:cubicBezTo>
                  <a:cubicBezTo>
                    <a:pt x="719" y="276"/>
                    <a:pt x="737" y="226"/>
                    <a:pt x="780" y="168"/>
                  </a:cubicBezTo>
                  <a:cubicBezTo>
                    <a:pt x="823" y="110"/>
                    <a:pt x="882" y="54"/>
                    <a:pt x="940" y="27"/>
                  </a:cubicBezTo>
                  <a:cubicBezTo>
                    <a:pt x="998" y="0"/>
                    <a:pt x="1089" y="11"/>
                    <a:pt x="1128" y="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Line 34"/>
            <p:cNvSpPr>
              <a:spLocks noChangeShapeType="1"/>
            </p:cNvSpPr>
            <p:nvPr/>
          </p:nvSpPr>
          <p:spPr bwMode="auto">
            <a:xfrm flipV="1">
              <a:off x="5514951" y="1446861"/>
              <a:ext cx="79398" cy="287825"/>
            </a:xfrm>
            <a:prstGeom prst="line">
              <a:avLst/>
            </a:prstGeom>
            <a:noFill/>
            <a:ln w="22225">
              <a:solidFill>
                <a:srgbClr val="3366FF"/>
              </a:solidFill>
              <a:round/>
              <a:headEnd/>
              <a:tailEnd type="arrow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Oval 33"/>
            <p:cNvSpPr>
              <a:spLocks noChangeArrowheads="1"/>
            </p:cNvSpPr>
            <p:nvPr/>
          </p:nvSpPr>
          <p:spPr bwMode="auto">
            <a:xfrm>
              <a:off x="5521527" y="1713759"/>
              <a:ext cx="95046" cy="9052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4"/>
            <p:cNvSpPr>
              <a:spLocks noChangeShapeType="1"/>
            </p:cNvSpPr>
            <p:nvPr/>
          </p:nvSpPr>
          <p:spPr bwMode="auto">
            <a:xfrm flipH="1">
              <a:off x="5635624" y="1511300"/>
              <a:ext cx="66675" cy="263524"/>
            </a:xfrm>
            <a:prstGeom prst="line">
              <a:avLst/>
            </a:prstGeom>
            <a:noFill/>
            <a:ln w="22225">
              <a:solidFill>
                <a:srgbClr val="3366FF"/>
              </a:solidFill>
              <a:round/>
              <a:headEnd/>
              <a:tailEnd type="arrow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pic>
        <p:nvPicPr>
          <p:cNvPr id="3" name="Picture 2" descr="Ptemplate_Trace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1" t="7222" r="9027" b="10185"/>
          <a:stretch/>
        </p:blipFill>
        <p:spPr>
          <a:xfrm>
            <a:off x="4211542" y="4575177"/>
            <a:ext cx="1805939" cy="1425573"/>
          </a:xfrm>
          <a:prstGeom prst="rect">
            <a:avLst/>
          </a:prstGeom>
        </p:spPr>
      </p:pic>
      <p:pic>
        <p:nvPicPr>
          <p:cNvPr id="65" name="Content Placeholder 4">
            <a:extLst>
              <a:ext uri="{FF2B5EF4-FFF2-40B4-BE49-F238E27FC236}">
                <a16:creationId xmlns:a16="http://schemas.microsoft.com/office/drawing/2014/main" id="{BEB961BF-2D29-544A-88A8-157399C7DB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865"/>
          <a:stretch/>
        </p:blipFill>
        <p:spPr>
          <a:xfrm>
            <a:off x="1252331" y="1354206"/>
            <a:ext cx="6126720" cy="2413980"/>
          </a:xfrm>
          <a:prstGeom prst="rect">
            <a:avLst/>
          </a:prstGeom>
        </p:spPr>
      </p:pic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A518F2E-7DDD-8D48-8A75-4E2BC5CEA52C}"/>
              </a:ext>
            </a:extLst>
          </p:cNvPr>
          <p:cNvCxnSpPr>
            <a:cxnSpLocks/>
          </p:cNvCxnSpPr>
          <p:nvPr/>
        </p:nvCxnSpPr>
        <p:spPr>
          <a:xfrm flipV="1">
            <a:off x="2297818" y="3202886"/>
            <a:ext cx="634226" cy="511705"/>
          </a:xfrm>
          <a:prstGeom prst="straightConnector1">
            <a:avLst/>
          </a:prstGeom>
          <a:ln>
            <a:solidFill>
              <a:schemeClr val="bg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55F5F0F-41CE-F74E-B234-74745F815880}"/>
              </a:ext>
            </a:extLst>
          </p:cNvPr>
          <p:cNvCxnSpPr>
            <a:cxnSpLocks/>
          </p:cNvCxnSpPr>
          <p:nvPr/>
        </p:nvCxnSpPr>
        <p:spPr>
          <a:xfrm>
            <a:off x="1606204" y="3488518"/>
            <a:ext cx="659918" cy="201386"/>
          </a:xfrm>
          <a:prstGeom prst="straightConnector1">
            <a:avLst/>
          </a:prstGeom>
          <a:ln>
            <a:solidFill>
              <a:schemeClr val="bg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470A956-A37F-AF48-A928-349D03CA3A59}"/>
              </a:ext>
            </a:extLst>
          </p:cNvPr>
          <p:cNvCxnSpPr>
            <a:cxnSpLocks/>
          </p:cNvCxnSpPr>
          <p:nvPr/>
        </p:nvCxnSpPr>
        <p:spPr>
          <a:xfrm flipH="1">
            <a:off x="1586590" y="2657421"/>
            <a:ext cx="275337" cy="845917"/>
          </a:xfrm>
          <a:prstGeom prst="straightConnector1">
            <a:avLst/>
          </a:prstGeom>
          <a:ln>
            <a:solidFill>
              <a:schemeClr val="bg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Explosion 1 72">
            <a:extLst>
              <a:ext uri="{FF2B5EF4-FFF2-40B4-BE49-F238E27FC236}">
                <a16:creationId xmlns:a16="http://schemas.microsoft.com/office/drawing/2014/main" id="{BB99F9F1-8D11-5848-A3C5-E4738B534FD9}"/>
              </a:ext>
            </a:extLst>
          </p:cNvPr>
          <p:cNvSpPr/>
          <p:nvPr/>
        </p:nvSpPr>
        <p:spPr>
          <a:xfrm>
            <a:off x="1269542" y="2743107"/>
            <a:ext cx="542925" cy="433616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689EB5D2-BCB3-A24F-93F5-C7EC788D072A}"/>
              </a:ext>
            </a:extLst>
          </p:cNvPr>
          <p:cNvCxnSpPr>
            <a:cxnSpLocks/>
          </p:cNvCxnSpPr>
          <p:nvPr/>
        </p:nvCxnSpPr>
        <p:spPr>
          <a:xfrm flipV="1">
            <a:off x="1519917" y="2651609"/>
            <a:ext cx="336198" cy="365005"/>
          </a:xfrm>
          <a:prstGeom prst="straightConnector1">
            <a:avLst/>
          </a:prstGeom>
          <a:ln>
            <a:solidFill>
              <a:schemeClr val="bg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87E0B55-E781-B44E-A20B-6D9ED04D6DC3}"/>
              </a:ext>
            </a:extLst>
          </p:cNvPr>
          <p:cNvCxnSpPr>
            <a:cxnSpLocks/>
          </p:cNvCxnSpPr>
          <p:nvPr/>
        </p:nvCxnSpPr>
        <p:spPr>
          <a:xfrm flipH="1" flipV="1">
            <a:off x="2412118" y="2934529"/>
            <a:ext cx="509987" cy="268356"/>
          </a:xfrm>
          <a:prstGeom prst="straightConnector1">
            <a:avLst/>
          </a:prstGeom>
          <a:ln>
            <a:solidFill>
              <a:schemeClr val="bg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7963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18" y="200154"/>
            <a:ext cx="9082982" cy="955169"/>
          </a:xfrm>
        </p:spPr>
        <p:txBody>
          <a:bodyPr>
            <a:normAutofit/>
          </a:bodyPr>
          <a:lstStyle/>
          <a:p>
            <a:r>
              <a:rPr lang="en-US" dirty="0"/>
              <a:t>Excitation Detectors &amp; Volume Scaling</a:t>
            </a:r>
          </a:p>
        </p:txBody>
      </p:sp>
      <p:pic>
        <p:nvPicPr>
          <p:cNvPr id="4" name="Picture 3" descr="Screen Shot 2016-06-16 at 7.09.2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836" y="3676650"/>
            <a:ext cx="2909192" cy="23431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76400" y="1689914"/>
            <a:ext cx="590550" cy="2762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PMT</a:t>
            </a:r>
          </a:p>
        </p:txBody>
      </p:sp>
      <p:sp>
        <p:nvSpPr>
          <p:cNvPr id="6" name="Rectangle 5"/>
          <p:cNvSpPr/>
          <p:nvPr/>
        </p:nvSpPr>
        <p:spPr>
          <a:xfrm>
            <a:off x="2265162" y="1623239"/>
            <a:ext cx="890424" cy="409575"/>
          </a:xfrm>
          <a:prstGeom prst="rect">
            <a:avLst/>
          </a:prstGeom>
          <a:solidFill>
            <a:srgbClr val="CCFFCC"/>
          </a:solidFill>
          <a:ln w="5715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8811" y="1689526"/>
            <a:ext cx="9364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0000"/>
                </a:solidFill>
              </a:rPr>
              <a:t>Scintillator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60387" y="2032813"/>
            <a:ext cx="8228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>
                    <a:lumMod val="75000"/>
                  </a:schemeClr>
                </a:solidFill>
              </a:rPr>
              <a:t>Reflector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09675" y="2395731"/>
            <a:ext cx="35623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Will these detectors have the same energy sensitivity?</a:t>
            </a:r>
          </a:p>
          <a:p>
            <a:r>
              <a:rPr lang="en-US" sz="2100" dirty="0"/>
              <a:t>Yes, if:</a:t>
            </a:r>
          </a:p>
          <a:p>
            <a:pPr marL="257175" indent="-257175">
              <a:buFont typeface="Arial"/>
              <a:buChar char="•"/>
            </a:pPr>
            <a:r>
              <a:rPr lang="en-US" sz="2100" dirty="0"/>
              <a:t>Lifetime of the </a:t>
            </a:r>
            <a:r>
              <a:rPr lang="en-US" sz="2100" dirty="0" err="1"/>
              <a:t>athermal</a:t>
            </a:r>
            <a:r>
              <a:rPr lang="en-US" sz="2100" dirty="0"/>
              <a:t> excitation (photon) is really long</a:t>
            </a:r>
          </a:p>
          <a:p>
            <a:pPr marL="257175" indent="-257175">
              <a:buFont typeface="Arial"/>
              <a:buChar char="•"/>
            </a:pPr>
            <a:r>
              <a:rPr lang="en-US" sz="2100" dirty="0"/>
              <a:t>Excitation absorption dominated by sensor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181475" y="2014151"/>
            <a:ext cx="590550" cy="2762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PMT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774836" y="1504950"/>
            <a:ext cx="2886075" cy="2085975"/>
          </a:xfrm>
          <a:prstGeom prst="rect">
            <a:avLst/>
          </a:prstGeom>
          <a:solidFill>
            <a:srgbClr val="CCFFCC"/>
          </a:solidFill>
          <a:ln w="5715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0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438900" y="2547937"/>
            <a:ext cx="1222011" cy="1042988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74836" y="1470838"/>
            <a:ext cx="9364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0000"/>
                </a:solidFill>
              </a:rPr>
              <a:t>Scintillator</a:t>
            </a:r>
          </a:p>
        </p:txBody>
      </p:sp>
      <p:sp>
        <p:nvSpPr>
          <p:cNvPr id="20" name="Explosion 2 19"/>
          <p:cNvSpPr/>
          <p:nvPr/>
        </p:nvSpPr>
        <p:spPr>
          <a:xfrm>
            <a:off x="5914620" y="2029704"/>
            <a:ext cx="343711" cy="427747"/>
          </a:xfrm>
          <a:prstGeom prst="irregularSeal2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6" name="Straight Arrow Connector 15"/>
          <p:cNvCxnSpPr>
            <a:endCxn id="14" idx="3"/>
          </p:cNvCxnSpPr>
          <p:nvPr/>
        </p:nvCxnSpPr>
        <p:spPr>
          <a:xfrm>
            <a:off x="6089286" y="2264377"/>
            <a:ext cx="1571625" cy="283562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5665260" y="3015854"/>
            <a:ext cx="773640" cy="575072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665260" y="1876425"/>
            <a:ext cx="1995651" cy="1139429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6177126" y="1544450"/>
            <a:ext cx="1483785" cy="331976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4772025" y="1544451"/>
            <a:ext cx="1405101" cy="1471403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772025" y="3015853"/>
            <a:ext cx="962025" cy="575072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13" idx="3"/>
          </p:cNvCxnSpPr>
          <p:nvPr/>
        </p:nvCxnSpPr>
        <p:spPr>
          <a:xfrm flipH="1" flipV="1">
            <a:off x="4772025" y="2152263"/>
            <a:ext cx="924089" cy="1438662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445385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54" y="33745"/>
            <a:ext cx="9114945" cy="923330"/>
          </a:xfrm>
        </p:spPr>
        <p:txBody>
          <a:bodyPr>
            <a:normAutofit/>
          </a:bodyPr>
          <a:lstStyle/>
          <a:p>
            <a:r>
              <a:rPr lang="en-US" sz="3200" dirty="0"/>
              <a:t>Optimizing the </a:t>
            </a:r>
            <a:r>
              <a:rPr lang="en-US" sz="3200" dirty="0" err="1"/>
              <a:t>Athermal</a:t>
            </a:r>
            <a:r>
              <a:rPr lang="en-US" sz="3200" dirty="0"/>
              <a:t> Phonon Excitation Detectors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414203" y="2125601"/>
            <a:ext cx="2468880" cy="1637727"/>
            <a:chOff x="232309" y="928966"/>
            <a:chExt cx="4406939" cy="2826783"/>
          </a:xfrm>
        </p:grpSpPr>
        <p:sp>
          <p:nvSpPr>
            <p:cNvPr id="6" name="Rectangle 5"/>
            <p:cNvSpPr/>
            <p:nvPr/>
          </p:nvSpPr>
          <p:spPr>
            <a:xfrm>
              <a:off x="232309" y="1674118"/>
              <a:ext cx="555091" cy="1295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75" dirty="0"/>
                <a:t>TES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91148" y="974448"/>
              <a:ext cx="3848100" cy="2781300"/>
            </a:xfrm>
            <a:prstGeom prst="rect">
              <a:avLst/>
            </a:prstGeom>
            <a:solidFill>
              <a:srgbClr val="CCFFCC"/>
            </a:solidFill>
            <a:ln w="57150" cmpd="sng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solidFill>
                  <a:srgbClr val="000000"/>
                </a:solidFill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3009900" y="2365098"/>
              <a:ext cx="1629348" cy="139065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91148" y="928966"/>
              <a:ext cx="1199479" cy="428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>
                  <a:solidFill>
                    <a:srgbClr val="000000"/>
                  </a:solidFill>
                </a:rPr>
                <a:t>Absorber</a:t>
              </a:r>
            </a:p>
          </p:txBody>
        </p:sp>
        <p:sp>
          <p:nvSpPr>
            <p:cNvPr id="10" name="Explosion 2 9"/>
            <p:cNvSpPr/>
            <p:nvPr/>
          </p:nvSpPr>
          <p:spPr>
            <a:xfrm>
              <a:off x="2310859" y="1674119"/>
              <a:ext cx="458281" cy="570329"/>
            </a:xfrm>
            <a:prstGeom prst="irregularSeal2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cxnSp>
          <p:nvCxnSpPr>
            <p:cNvPr id="11" name="Straight Arrow Connector 10"/>
            <p:cNvCxnSpPr>
              <a:endCxn id="10" idx="3"/>
            </p:cNvCxnSpPr>
            <p:nvPr/>
          </p:nvCxnSpPr>
          <p:spPr>
            <a:xfrm>
              <a:off x="2543748" y="1987015"/>
              <a:ext cx="2095500" cy="378083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 flipV="1">
              <a:off x="1978380" y="2988985"/>
              <a:ext cx="1031520" cy="766763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1978380" y="1469748"/>
              <a:ext cx="2660868" cy="1519238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 flipV="1">
              <a:off x="2660868" y="1027113"/>
              <a:ext cx="1978380" cy="442635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787400" y="1027114"/>
              <a:ext cx="1873468" cy="1961871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787400" y="2988986"/>
              <a:ext cx="1282700" cy="766762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9" idx="3"/>
            </p:cNvCxnSpPr>
            <p:nvPr/>
          </p:nvCxnSpPr>
          <p:spPr>
            <a:xfrm flipH="1" flipV="1">
              <a:off x="1990627" y="1143176"/>
              <a:ext cx="28890" cy="2612573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4747151" y="2125602"/>
            <a:ext cx="2437125" cy="1609672"/>
            <a:chOff x="6407378" y="1111846"/>
            <a:chExt cx="4332666" cy="2861638"/>
          </a:xfrm>
        </p:grpSpPr>
        <p:sp>
          <p:nvSpPr>
            <p:cNvPr id="19" name="Rectangle 18"/>
            <p:cNvSpPr/>
            <p:nvPr/>
          </p:nvSpPr>
          <p:spPr>
            <a:xfrm>
              <a:off x="6407378" y="1679170"/>
              <a:ext cx="508812" cy="38763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50" dirty="0"/>
                <a:t>TES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6064" y="1157328"/>
              <a:ext cx="3848100" cy="2781300"/>
            </a:xfrm>
            <a:prstGeom prst="rect">
              <a:avLst/>
            </a:prstGeom>
            <a:solidFill>
              <a:srgbClr val="CCFFCC"/>
            </a:solidFill>
            <a:ln w="57150" cmpd="sng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solidFill>
                  <a:srgbClr val="00000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>
              <a:off x="9094816" y="2547978"/>
              <a:ext cx="1629348" cy="139065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876064" y="1111846"/>
              <a:ext cx="1194629" cy="441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>
                  <a:solidFill>
                    <a:srgbClr val="000000"/>
                  </a:solidFill>
                </a:rPr>
                <a:t>Absorber</a:t>
              </a:r>
            </a:p>
          </p:txBody>
        </p:sp>
        <p:sp>
          <p:nvSpPr>
            <p:cNvPr id="23" name="Explosion 2 22"/>
            <p:cNvSpPr/>
            <p:nvPr/>
          </p:nvSpPr>
          <p:spPr>
            <a:xfrm>
              <a:off x="8395775" y="1856999"/>
              <a:ext cx="458281" cy="570329"/>
            </a:xfrm>
            <a:prstGeom prst="irregularSeal2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cxnSp>
          <p:nvCxnSpPr>
            <p:cNvPr id="24" name="Straight Arrow Connector 23"/>
            <p:cNvCxnSpPr>
              <a:endCxn id="23" idx="3"/>
            </p:cNvCxnSpPr>
            <p:nvPr/>
          </p:nvCxnSpPr>
          <p:spPr>
            <a:xfrm>
              <a:off x="8628664" y="2169895"/>
              <a:ext cx="2095500" cy="378083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 flipV="1">
              <a:off x="8063296" y="3171865"/>
              <a:ext cx="1031520" cy="766763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8063296" y="1652628"/>
              <a:ext cx="2660868" cy="1519238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8745784" y="1209993"/>
              <a:ext cx="1978380" cy="442635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6872316" y="1209994"/>
              <a:ext cx="1873468" cy="1961871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6872316" y="3171866"/>
              <a:ext cx="1282700" cy="766762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endCxn id="22" idx="3"/>
            </p:cNvCxnSpPr>
            <p:nvPr/>
          </p:nvCxnSpPr>
          <p:spPr>
            <a:xfrm flipH="1" flipV="1">
              <a:off x="8070693" y="1332477"/>
              <a:ext cx="33742" cy="2606152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6916189" y="1197033"/>
              <a:ext cx="2892829" cy="88115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9592887" y="1197033"/>
              <a:ext cx="199506" cy="2776451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9676015" y="3275216"/>
              <a:ext cx="1064029" cy="665017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endCxn id="20" idx="1"/>
            </p:cNvCxnSpPr>
            <p:nvPr/>
          </p:nvCxnSpPr>
          <p:spPr>
            <a:xfrm flipH="1" flipV="1">
              <a:off x="6876064" y="2547978"/>
              <a:ext cx="3863980" cy="710611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stCxn id="20" idx="1"/>
            </p:cNvCxnSpPr>
            <p:nvPr/>
          </p:nvCxnSpPr>
          <p:spPr>
            <a:xfrm flipV="1">
              <a:off x="6876064" y="1163782"/>
              <a:ext cx="1353536" cy="1384196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8262851" y="1197033"/>
              <a:ext cx="149629" cy="274320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H="1" flipV="1">
              <a:off x="6916189" y="1712422"/>
              <a:ext cx="1496291" cy="2227812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1432908" y="4174809"/>
            <a:ext cx="6218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Minimize the number/volume of the TES sensors instrumented on the surface  to the point that you begin to see the bare surface </a:t>
            </a:r>
            <a:r>
              <a:rPr lang="en-US" dirty="0" err="1"/>
              <a:t>thermalization</a:t>
            </a:r>
            <a:r>
              <a:rPr lang="en-US" dirty="0"/>
              <a:t> rate </a:t>
            </a:r>
          </a:p>
        </p:txBody>
      </p:sp>
    </p:spTree>
    <p:extLst>
      <p:ext uri="{BB962C8B-B14F-4D97-AF65-F5344CB8AC3E}">
        <p14:creationId xmlns:p14="http://schemas.microsoft.com/office/powerpoint/2010/main" val="429027896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57250"/>
            <a:ext cx="6858000" cy="457200"/>
          </a:xfrm>
        </p:spPr>
        <p:txBody>
          <a:bodyPr>
            <a:normAutofit fontScale="90000"/>
          </a:bodyPr>
          <a:lstStyle/>
          <a:p>
            <a:r>
              <a:rPr lang="en-US" sz="3000" dirty="0" err="1"/>
              <a:t>Athermal</a:t>
            </a:r>
            <a:r>
              <a:rPr lang="en-US" sz="3000" dirty="0"/>
              <a:t> Phonon Sensor Sensitivity Scaling</a:t>
            </a:r>
          </a:p>
        </p:txBody>
      </p:sp>
      <p:pic>
        <p:nvPicPr>
          <p:cNvPr id="10" name="Picture 9" descr="NEP_Tc.pdf"/>
          <p:cNvPicPr>
            <a:picLocks noChangeAspect="1"/>
          </p:cNvPicPr>
          <p:nvPr/>
        </p:nvPicPr>
        <p:blipFill rotWithShape="1">
          <a:blip r:embed="rId2"/>
          <a:srcRect l="11936" t="4108"/>
          <a:stretch/>
        </p:blipFill>
        <p:spPr>
          <a:xfrm>
            <a:off x="1338835" y="1597914"/>
            <a:ext cx="4177231" cy="37033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70660" y="2254758"/>
            <a:ext cx="419100" cy="25908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199" y="1849375"/>
            <a:ext cx="650237" cy="1828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24100" y="1420368"/>
            <a:ext cx="2003369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Power Noise for various G</a:t>
            </a:r>
          </a:p>
        </p:txBody>
      </p:sp>
      <p:sp>
        <p:nvSpPr>
          <p:cNvPr id="3" name="TextBox 2"/>
          <p:cNvSpPr txBox="1"/>
          <p:nvPr/>
        </p:nvSpPr>
        <p:spPr>
          <a:xfrm rot="16200000">
            <a:off x="-543379" y="3239986"/>
            <a:ext cx="3672840" cy="3231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Phonon Power Noise [W/</a:t>
            </a:r>
            <a:r>
              <a:rPr lang="en-US" sz="1500" dirty="0" err="1"/>
              <a:t>rtHz</a:t>
            </a:r>
            <a:r>
              <a:rPr lang="en-US" sz="1500" dirty="0"/>
              <a:t>]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905762" y="2065782"/>
            <a:ext cx="0" cy="278892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4789588" y="3732165"/>
            <a:ext cx="2936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G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B1A4D3-8252-3849-922A-5665F74DA65C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837" y="1519532"/>
            <a:ext cx="2018559" cy="1703159"/>
          </a:xfrm>
          <a:prstGeom prst="rect">
            <a:avLst/>
          </a:prstGeom>
          <a:solidFill>
            <a:srgbClr val="FFFFFF"/>
          </a:solidFill>
          <a:ln w="38100" cmpd="sng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711901" y="3400305"/>
            <a:ext cx="22288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en-US" dirty="0"/>
              <a:t>Lower 𝑣</a:t>
            </a:r>
            <a:r>
              <a:rPr lang="en-US" baseline="-25000" dirty="0"/>
              <a:t>sensor</a:t>
            </a:r>
            <a:r>
              <a:rPr lang="en-US" dirty="0"/>
              <a:t> (lower T</a:t>
            </a:r>
            <a:r>
              <a:rPr lang="en-US" baseline="-25000" dirty="0"/>
              <a:t>c</a:t>
            </a:r>
            <a:r>
              <a:rPr lang="en-US" dirty="0"/>
              <a:t>) if 𝑣</a:t>
            </a:r>
            <a:r>
              <a:rPr lang="en-US" baseline="-25000" dirty="0"/>
              <a:t>signal</a:t>
            </a:r>
            <a:r>
              <a:rPr lang="en-US" dirty="0"/>
              <a:t> &lt; 𝑣</a:t>
            </a:r>
            <a:r>
              <a:rPr lang="en-US" baseline="-25000" dirty="0"/>
              <a:t>sensor</a:t>
            </a:r>
            <a:r>
              <a:rPr lang="en-US" dirty="0"/>
              <a:t> </a:t>
            </a:r>
          </a:p>
          <a:p>
            <a:pPr marL="214313" indent="-214313">
              <a:buFont typeface="Arial" charset="0"/>
              <a:buChar char="•"/>
            </a:pPr>
            <a:r>
              <a:rPr lang="en-US" dirty="0"/>
              <a:t>Lower 𝑣</a:t>
            </a:r>
            <a:r>
              <a:rPr lang="en-US" baseline="-25000" dirty="0"/>
              <a:t>signal</a:t>
            </a:r>
            <a:r>
              <a:rPr lang="en-US" dirty="0"/>
              <a:t> (decrease Al coverage) if 𝑣</a:t>
            </a:r>
            <a:r>
              <a:rPr lang="en-US" baseline="-25000" dirty="0"/>
              <a:t>signal</a:t>
            </a:r>
            <a:r>
              <a:rPr lang="en-US" dirty="0"/>
              <a:t> &gt; 𝑣</a:t>
            </a:r>
            <a:r>
              <a:rPr lang="en-US" baseline="-25000" dirty="0"/>
              <a:t>sensor</a:t>
            </a:r>
            <a:r>
              <a:rPr lang="en-US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57350" y="5192837"/>
            <a:ext cx="6144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/>
              <a:t>You can always say on VT</a:t>
            </a:r>
            <a:r>
              <a:rPr lang="en-US" sz="2400" baseline="-25000" dirty="0"/>
              <a:t>c</a:t>
            </a:r>
            <a:r>
              <a:rPr lang="en-US" sz="2400" baseline="30000" dirty="0"/>
              <a:t>3 </a:t>
            </a:r>
            <a:r>
              <a:rPr lang="en-US" sz="2400" dirty="0"/>
              <a:t>scaling (in principle)</a:t>
            </a:r>
          </a:p>
          <a:p>
            <a:pPr lvl="0"/>
            <a:r>
              <a:rPr lang="en-US" sz="2400" dirty="0"/>
              <a:t>45mK-&gt; 10mK:  2eV -&gt; 20meV</a:t>
            </a:r>
          </a:p>
          <a:p>
            <a:endParaRPr lang="en-US" sz="2400" dirty="0"/>
          </a:p>
        </p:txBody>
      </p:sp>
      <p:pic>
        <p:nvPicPr>
          <p:cNvPr id="14" name="Picture 13" descr="CGmodel_SimpTES.pdf">
            <a:extLst>
              <a:ext uri="{FF2B5EF4-FFF2-40B4-BE49-F238E27FC236}">
                <a16:creationId xmlns:a16="http://schemas.microsoft.com/office/drawing/2014/main" id="{411D4F60-2841-9544-B5CB-427082B52E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5596" y="2080122"/>
            <a:ext cx="1590869" cy="102507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E288272-8671-014D-A9ED-7DCE7709DFD7}"/>
              </a:ext>
            </a:extLst>
          </p:cNvPr>
          <p:cNvCxnSpPr>
            <a:cxnSpLocks/>
          </p:cNvCxnSpPr>
          <p:nvPr/>
        </p:nvCxnSpPr>
        <p:spPr>
          <a:xfrm flipV="1">
            <a:off x="2883954" y="2371111"/>
            <a:ext cx="0" cy="571880"/>
          </a:xfrm>
          <a:prstGeom prst="straightConnector1">
            <a:avLst/>
          </a:prstGeom>
          <a:ln w="57150" cap="flat" cmpd="sng" algn="ctr">
            <a:solidFill>
              <a:srgbClr val="3366FF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17B832F-DCE0-5540-B17C-ADC54539FEDC}"/>
                  </a:ext>
                </a:extLst>
              </p:cNvPr>
              <p:cNvSpPr txBox="1"/>
              <p:nvPr/>
            </p:nvSpPr>
            <p:spPr>
              <a:xfrm>
                <a:off x="3916267" y="3646503"/>
                <a:ext cx="881654" cy="548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1500" i="1"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n-US" sz="1500" i="1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15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500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17B832F-DCE0-5540-B17C-ADC54539FE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6267" y="3646503"/>
                <a:ext cx="881654" cy="548676"/>
              </a:xfrm>
              <a:prstGeom prst="rect">
                <a:avLst/>
              </a:prstGeom>
              <a:blipFill>
                <a:blip r:embed="rId6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E842AA1-94D8-E64D-A938-4C888C0BE003}"/>
              </a:ext>
            </a:extLst>
          </p:cNvPr>
          <p:cNvCxnSpPr>
            <a:cxnSpLocks/>
            <a:stCxn id="19" idx="0"/>
          </p:cNvCxnSpPr>
          <p:nvPr/>
        </p:nvCxnSpPr>
        <p:spPr>
          <a:xfrm flipH="1" flipV="1">
            <a:off x="4335518" y="3307780"/>
            <a:ext cx="21576" cy="338723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94257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57250"/>
            <a:ext cx="6858000" cy="1311089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Athermal</a:t>
            </a:r>
            <a:r>
              <a:rPr lang="en-US" dirty="0"/>
              <a:t> Phonon Thermalization at Surfaces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04" y="2220189"/>
            <a:ext cx="2207897" cy="3780562"/>
          </a:xfrm>
        </p:spPr>
      </p:pic>
      <p:sp>
        <p:nvSpPr>
          <p:cNvPr id="6" name="TextBox 5"/>
          <p:cNvSpPr txBox="1"/>
          <p:nvPr/>
        </p:nvSpPr>
        <p:spPr>
          <a:xfrm>
            <a:off x="1282544" y="1949642"/>
            <a:ext cx="405869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25" dirty="0" err="1"/>
              <a:t>Athermal</a:t>
            </a:r>
            <a:r>
              <a:rPr lang="en-US" sz="2025" dirty="0"/>
              <a:t> phonon surface thermalization probability found to  depend upon</a:t>
            </a:r>
          </a:p>
          <a:p>
            <a:pPr marL="503635" lvl="1" indent="-160735">
              <a:buFont typeface="Arial" charset="0"/>
              <a:buChar char="•"/>
            </a:pPr>
            <a:r>
              <a:rPr lang="en-US" sz="2025" dirty="0"/>
              <a:t>Crystal</a:t>
            </a:r>
          </a:p>
          <a:p>
            <a:pPr marL="503635" lvl="1" indent="-160735">
              <a:buFont typeface="Arial" charset="0"/>
              <a:buChar char="•"/>
            </a:pPr>
            <a:r>
              <a:rPr lang="en-US" sz="2025" dirty="0"/>
              <a:t>Surface roughness</a:t>
            </a:r>
          </a:p>
          <a:p>
            <a:pPr marL="503635" lvl="1" indent="-160735">
              <a:buFont typeface="Arial" charset="0"/>
              <a:buChar char="•"/>
            </a:pPr>
            <a:r>
              <a:rPr lang="en-US" sz="2025" dirty="0"/>
              <a:t>Surface cleanliness</a:t>
            </a:r>
          </a:p>
          <a:p>
            <a:r>
              <a:rPr lang="en-US" sz="2100" dirty="0"/>
              <a:t>    </a:t>
            </a:r>
            <a:r>
              <a:rPr lang="en-US" sz="1500" dirty="0"/>
              <a:t>(W. </a:t>
            </a:r>
            <a:r>
              <a:rPr lang="en-US" sz="1500" dirty="0" err="1"/>
              <a:t>Knaak</a:t>
            </a:r>
            <a:r>
              <a:rPr lang="en-US" sz="1500" dirty="0"/>
              <a:t> et al, Phonon Scattering in Condensed Matter V,1986)</a:t>
            </a:r>
            <a:endParaRPr lang="en-US" sz="2025" dirty="0"/>
          </a:p>
          <a:p>
            <a:pPr marL="160735" indent="-160735">
              <a:buFont typeface="Arial" charset="0"/>
              <a:buChar char="•"/>
            </a:pPr>
            <a:r>
              <a:rPr lang="en-US" sz="2025" dirty="0">
                <a:solidFill>
                  <a:srgbClr val="FF0000"/>
                </a:solidFill>
              </a:rPr>
              <a:t>0.1%-1% of the crystal surface covered with </a:t>
            </a:r>
            <a:r>
              <a:rPr lang="en-US" sz="2025" dirty="0" err="1">
                <a:solidFill>
                  <a:srgbClr val="FF0000"/>
                </a:solidFill>
              </a:rPr>
              <a:t>athermal</a:t>
            </a:r>
            <a:r>
              <a:rPr lang="en-US" sz="2025" dirty="0">
                <a:solidFill>
                  <a:srgbClr val="FF0000"/>
                </a:solidFill>
              </a:rPr>
              <a:t> phonon sensors … 1/1000-1/100 thermalization probability needed</a:t>
            </a:r>
          </a:p>
          <a:p>
            <a:pPr marL="160735" indent="-160735">
              <a:buFont typeface="Arial" charset="0"/>
              <a:buChar char="•"/>
            </a:pPr>
            <a:r>
              <a:rPr lang="en-US" sz="2025" dirty="0">
                <a:solidFill>
                  <a:srgbClr val="FF0000"/>
                </a:solidFill>
              </a:rPr>
              <a:t>Si, Ge -&gt; ok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25" dirty="0"/>
          </a:p>
        </p:txBody>
      </p:sp>
    </p:spTree>
    <p:extLst>
      <p:ext uri="{BB962C8B-B14F-4D97-AF65-F5344CB8AC3E}">
        <p14:creationId xmlns:p14="http://schemas.microsoft.com/office/powerpoint/2010/main" val="3385567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9CF18-CB5A-C944-BFF1-818A6A394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764"/>
            <a:ext cx="9143999" cy="1012542"/>
          </a:xfrm>
        </p:spPr>
        <p:txBody>
          <a:bodyPr>
            <a:noAutofit/>
          </a:bodyPr>
          <a:lstStyle/>
          <a:p>
            <a:r>
              <a:rPr lang="en-US" sz="3200" dirty="0"/>
              <a:t> Kinematics: 2 Body Elastic Nuclear  Scattering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242FDF1-94EF-E94B-9090-5B4FA886FA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8" t="45738" r="53286" b="24180"/>
          <a:stretch/>
        </p:blipFill>
        <p:spPr>
          <a:xfrm>
            <a:off x="206570" y="1417768"/>
            <a:ext cx="4007016" cy="3646280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792AD3D-6023-2849-B726-F83417E5AD45}"/>
              </a:ext>
            </a:extLst>
          </p:cNvPr>
          <p:cNvCxnSpPr>
            <a:cxnSpLocks/>
          </p:cNvCxnSpPr>
          <p:nvPr/>
        </p:nvCxnSpPr>
        <p:spPr>
          <a:xfrm flipH="1">
            <a:off x="924831" y="2571751"/>
            <a:ext cx="1532619" cy="1733616"/>
          </a:xfrm>
          <a:prstGeom prst="straightConnector1">
            <a:avLst/>
          </a:prstGeom>
          <a:ln w="76200" cmpd="sng">
            <a:solidFill>
              <a:srgbClr val="0432FF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C36E23-163A-5440-B861-131E9D7E3087}"/>
              </a:ext>
            </a:extLst>
          </p:cNvPr>
          <p:cNvCxnSpPr>
            <a:cxnSpLocks/>
          </p:cNvCxnSpPr>
          <p:nvPr/>
        </p:nvCxnSpPr>
        <p:spPr>
          <a:xfrm>
            <a:off x="1720075" y="1654734"/>
            <a:ext cx="737375" cy="917017"/>
          </a:xfrm>
          <a:prstGeom prst="straightConnector1">
            <a:avLst/>
          </a:prstGeom>
          <a:ln w="76200" cmpd="sng">
            <a:solidFill>
              <a:srgbClr val="0432FF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7B655A0-989B-CC4C-B13E-80175870CAE4}"/>
              </a:ext>
            </a:extLst>
          </p:cNvPr>
          <p:cNvSpPr txBox="1"/>
          <p:nvPr/>
        </p:nvSpPr>
        <p:spPr>
          <a:xfrm>
            <a:off x="4400956" y="3840838"/>
            <a:ext cx="437510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FF0000"/>
                </a:solidFill>
              </a:rPr>
              <a:t>Transfer of DM kinetic energy to nucleus is really inefficient for elastic 2 Body Scatters when M</a:t>
            </a:r>
            <a:r>
              <a:rPr lang="en-US" sz="2700" baseline="-25000" dirty="0">
                <a:solidFill>
                  <a:srgbClr val="FF0000"/>
                </a:solidFill>
              </a:rPr>
              <a:t>n</a:t>
            </a:r>
            <a:r>
              <a:rPr lang="en-US" sz="2700" dirty="0">
                <a:solidFill>
                  <a:srgbClr val="FF0000"/>
                </a:solidFill>
              </a:rPr>
              <a:t> &gt;&gt; M</a:t>
            </a:r>
            <a:r>
              <a:rPr lang="en-US" sz="2700" baseline="-25000" dirty="0">
                <a:solidFill>
                  <a:srgbClr val="FF0000"/>
                </a:solidFill>
              </a:rPr>
              <a:t>DM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700" baseline="-25000" dirty="0">
              <a:solidFill>
                <a:srgbClr val="FF0000"/>
              </a:solidFill>
            </a:endParaRPr>
          </a:p>
        </p:txBody>
      </p:sp>
      <p:sp>
        <p:nvSpPr>
          <p:cNvPr id="5" name="Shape 388">
            <a:extLst>
              <a:ext uri="{FF2B5EF4-FFF2-40B4-BE49-F238E27FC236}">
                <a16:creationId xmlns:a16="http://schemas.microsoft.com/office/drawing/2014/main" id="{8B2D2D53-9377-2F46-BD5C-3B36771F1264}"/>
              </a:ext>
            </a:extLst>
          </p:cNvPr>
          <p:cNvSpPr/>
          <p:nvPr/>
        </p:nvSpPr>
        <p:spPr>
          <a:xfrm>
            <a:off x="1502604" y="1466608"/>
            <a:ext cx="424908" cy="4305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00FF"/>
          </a:solidFill>
          <a:ln w="3175" cap="flat">
            <a:solidFill>
              <a:srgbClr val="4A7EBB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000">
                <a:solidFill>
                  <a:srgbClr val="0000FF">
                    <a:alpha val="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5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EEA9B7-6041-8740-8470-FC4244F89132}"/>
              </a:ext>
            </a:extLst>
          </p:cNvPr>
          <p:cNvSpPr txBox="1"/>
          <p:nvPr/>
        </p:nvSpPr>
        <p:spPr>
          <a:xfrm>
            <a:off x="1488094" y="1506257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A58E3A8-3531-A044-8C88-C75EE6E81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210" y="1614616"/>
            <a:ext cx="3684172" cy="75641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3389EC1-E1E4-2E43-A64F-3695DB3A488A}"/>
              </a:ext>
            </a:extLst>
          </p:cNvPr>
          <p:cNvSpPr txBox="1"/>
          <p:nvPr/>
        </p:nvSpPr>
        <p:spPr>
          <a:xfrm>
            <a:off x="5417615" y="2371028"/>
            <a:ext cx="2006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M</a:t>
            </a:r>
            <a:r>
              <a:rPr lang="en-US" baseline="-25000" dirty="0"/>
              <a:t>n</a:t>
            </a:r>
            <a:r>
              <a:rPr lang="en-US" dirty="0"/>
              <a:t>&gt;&gt; M</a:t>
            </a:r>
            <a:r>
              <a:rPr lang="en-US" baseline="-25000" dirty="0"/>
              <a:t>DM</a:t>
            </a:r>
            <a:r>
              <a:rPr lang="en-US" dirty="0"/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BDA9FE-20EC-E543-A32A-1094C35709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8323" y="2959338"/>
            <a:ext cx="3377736" cy="639438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4EFB470B-B3C6-774B-8059-88052C8CE465}"/>
              </a:ext>
            </a:extLst>
          </p:cNvPr>
          <p:cNvSpPr/>
          <p:nvPr/>
        </p:nvSpPr>
        <p:spPr>
          <a:xfrm>
            <a:off x="5862364" y="2897372"/>
            <a:ext cx="659622" cy="43129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590209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BC1BC-1644-6447-8662-2D98EFE8B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57251"/>
            <a:ext cx="7886700" cy="811251"/>
          </a:xfrm>
        </p:spPr>
        <p:txBody>
          <a:bodyPr/>
          <a:lstStyle/>
          <a:p>
            <a:r>
              <a:rPr lang="en-US" dirty="0"/>
              <a:t>Quantum Sensor?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D09C92-54AD-9049-B1C9-36BA33800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6724" y="1668502"/>
            <a:ext cx="3197612" cy="354959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The basic concepts of the </a:t>
            </a:r>
            <a:r>
              <a:rPr lang="en-US" sz="2400" dirty="0" err="1"/>
              <a:t>athermal</a:t>
            </a:r>
            <a:r>
              <a:rPr lang="en-US" sz="2400" dirty="0"/>
              <a:t> phonon detector are sensor agnostic</a:t>
            </a:r>
          </a:p>
          <a:p>
            <a:pPr lvl="1"/>
            <a:r>
              <a:rPr lang="en-US" sz="2100" dirty="0"/>
              <a:t>ballistic bouncing of </a:t>
            </a:r>
            <a:r>
              <a:rPr lang="en-US" sz="2100" dirty="0" err="1"/>
              <a:t>athermal</a:t>
            </a:r>
            <a:r>
              <a:rPr lang="en-US" sz="2100" dirty="0"/>
              <a:t> phonons for long times</a:t>
            </a:r>
          </a:p>
          <a:p>
            <a:pPr lvl="1"/>
            <a:r>
              <a:rPr lang="en-US" sz="2100" dirty="0"/>
              <a:t>Concentration and collection of QP</a:t>
            </a:r>
          </a:p>
          <a:p>
            <a:r>
              <a:rPr lang="en-US" sz="2400" dirty="0"/>
              <a:t>Just replace the 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8E60E6-8A4B-A645-B3A2-B814C8421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BE3A0-0650-B744-A7B5-9973D69D1B22}" type="slidenum">
              <a:rPr lang="en-US" smtClean="0"/>
              <a:t>60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C4C48D4-9D2B-D546-A33B-DE4E92AF31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725"/>
          <a:stretch/>
        </p:blipFill>
        <p:spPr>
          <a:xfrm>
            <a:off x="121876" y="1772972"/>
            <a:ext cx="5824512" cy="3717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5028FED-80C8-FE40-A3C9-C5EF572DA55B}"/>
              </a:ext>
            </a:extLst>
          </p:cNvPr>
          <p:cNvSpPr/>
          <p:nvPr/>
        </p:nvSpPr>
        <p:spPr>
          <a:xfrm rot="16200000">
            <a:off x="3847171" y="3182279"/>
            <a:ext cx="1589048" cy="4934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Quantum Sensor</a:t>
            </a:r>
          </a:p>
        </p:txBody>
      </p:sp>
    </p:spTree>
    <p:extLst>
      <p:ext uri="{BB962C8B-B14F-4D97-AF65-F5344CB8AC3E}">
        <p14:creationId xmlns:p14="http://schemas.microsoft.com/office/powerpoint/2010/main" val="15431380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12E3CB9-1C9D-63D6-01B1-7EF7FB5C3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37" y="3677668"/>
            <a:ext cx="3679633" cy="31803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EC1350-D71C-FF67-7F57-49344E78B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58467"/>
          </a:xfrm>
        </p:spPr>
        <p:txBody>
          <a:bodyPr/>
          <a:lstStyle/>
          <a:p>
            <a:r>
              <a:rPr lang="en-US" dirty="0"/>
              <a:t>TESSERACT Discrimination: GaAs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FFA116-47A9-5AAD-90A9-E821B55F623C}"/>
              </a:ext>
            </a:extLst>
          </p:cNvPr>
          <p:cNvSpPr txBox="1"/>
          <p:nvPr/>
        </p:nvSpPr>
        <p:spPr>
          <a:xfrm>
            <a:off x="4098275" y="958467"/>
            <a:ext cx="45885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To discriminate zero charge phonon only events in GaAs ER DM detector, one can require </a:t>
            </a:r>
            <a:r>
              <a:rPr lang="en-US" sz="2400" dirty="0" err="1"/>
              <a:t>photon+phonon</a:t>
            </a:r>
            <a:r>
              <a:rPr lang="en-US" sz="2400" dirty="0"/>
              <a:t> coincidence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Design Driver #2 (Backgrounds)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Mitigation Plan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Discrimination Plan</a:t>
            </a:r>
          </a:p>
        </p:txBody>
      </p:sp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091B8590-3B1E-8154-CC33-76C57D2A33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434" r="36144"/>
          <a:stretch/>
        </p:blipFill>
        <p:spPr>
          <a:xfrm>
            <a:off x="1233890" y="707630"/>
            <a:ext cx="2324560" cy="3100734"/>
          </a:xfrm>
          <a:prstGeom prst="rect">
            <a:avLst/>
          </a:prstGeom>
        </p:spPr>
      </p:pic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43E9D061-2771-0553-8133-2876EC9422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43" t="5530" r="1409"/>
          <a:stretch/>
        </p:blipFill>
        <p:spPr>
          <a:xfrm>
            <a:off x="4572000" y="3944812"/>
            <a:ext cx="4383741" cy="291318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80EF4F2-DCBC-4E40-2DCC-0B20B978B4C6}"/>
              </a:ext>
            </a:extLst>
          </p:cNvPr>
          <p:cNvSpPr txBox="1"/>
          <p:nvPr/>
        </p:nvSpPr>
        <p:spPr>
          <a:xfrm>
            <a:off x="5769174" y="3761473"/>
            <a:ext cx="25048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Scattering via Light Dark Photon  </a:t>
            </a:r>
          </a:p>
        </p:txBody>
      </p:sp>
    </p:spTree>
    <p:extLst>
      <p:ext uri="{BB962C8B-B14F-4D97-AF65-F5344CB8AC3E}">
        <p14:creationId xmlns:p14="http://schemas.microsoft.com/office/powerpoint/2010/main" val="288738166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3EAA5-ED0F-0C43-11BA-63CF29B0F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0558"/>
          </a:xfrm>
        </p:spPr>
        <p:txBody>
          <a:bodyPr>
            <a:normAutofit fontScale="90000"/>
          </a:bodyPr>
          <a:lstStyle/>
          <a:p>
            <a:r>
              <a:rPr lang="en-US" dirty="0"/>
              <a:t>TESSERACT Discrimination: Polar Crystal </a:t>
            </a:r>
          </a:p>
        </p:txBody>
      </p:sp>
      <p:sp>
        <p:nvSpPr>
          <p:cNvPr id="7" name="Google Shape;591;p49">
            <a:extLst>
              <a:ext uri="{FF2B5EF4-FFF2-40B4-BE49-F238E27FC236}">
                <a16:creationId xmlns:a16="http://schemas.microsoft.com/office/drawing/2014/main" id="{5174735E-ACA9-1C3F-A6DC-CAEAD8BE2BE9}"/>
              </a:ext>
            </a:extLst>
          </p:cNvPr>
          <p:cNvSpPr txBox="1"/>
          <p:nvPr/>
        </p:nvSpPr>
        <p:spPr>
          <a:xfrm rot="16200000">
            <a:off x="3838339" y="2330084"/>
            <a:ext cx="2266344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000" dirty="0">
                <a:latin typeface="Source Sans Pro"/>
                <a:ea typeface="Source Sans Pro"/>
                <a:cs typeface="Source Sans Pro"/>
                <a:sym typeface="Source Sans Pro"/>
              </a:rPr>
              <a:t>Energy Channel 2</a:t>
            </a:r>
            <a:endParaRPr sz="2000" baseline="-25000"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" name="Google Shape;597;p49">
            <a:extLst>
              <a:ext uri="{FF2B5EF4-FFF2-40B4-BE49-F238E27FC236}">
                <a16:creationId xmlns:a16="http://schemas.microsoft.com/office/drawing/2014/main" id="{A6B4069B-6CC3-3217-0040-DEA3BC83D60F}"/>
              </a:ext>
            </a:extLst>
          </p:cNvPr>
          <p:cNvSpPr txBox="1"/>
          <p:nvPr/>
        </p:nvSpPr>
        <p:spPr>
          <a:xfrm rot="21599131">
            <a:off x="6650174" y="3751531"/>
            <a:ext cx="2875874" cy="615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dirty="0">
                <a:solidFill>
                  <a:schemeClr val="accent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Film 0QLEE</a:t>
            </a:r>
            <a:endParaRPr sz="2400" dirty="0">
              <a:solidFill>
                <a:schemeClr val="accent4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158871D-3E08-DCC1-BCAE-93E65FF1E1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348" t="40903" r="29630" b="34034"/>
          <a:stretch/>
        </p:blipFill>
        <p:spPr>
          <a:xfrm>
            <a:off x="628845" y="1574913"/>
            <a:ext cx="3128052" cy="2623525"/>
          </a:xfrm>
          <a:prstGeom prst="rect">
            <a:avLst/>
          </a:prstGeom>
        </p:spPr>
      </p:pic>
      <p:sp>
        <p:nvSpPr>
          <p:cNvPr id="16" name="Explosion 1 15">
            <a:extLst>
              <a:ext uri="{FF2B5EF4-FFF2-40B4-BE49-F238E27FC236}">
                <a16:creationId xmlns:a16="http://schemas.microsoft.com/office/drawing/2014/main" id="{91129EA6-A4FD-E18F-3A98-A09717B70385}"/>
              </a:ext>
            </a:extLst>
          </p:cNvPr>
          <p:cNvSpPr/>
          <p:nvPr/>
        </p:nvSpPr>
        <p:spPr>
          <a:xfrm>
            <a:off x="1628333" y="2669415"/>
            <a:ext cx="273655" cy="341586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Explosion 1 18">
            <a:extLst>
              <a:ext uri="{FF2B5EF4-FFF2-40B4-BE49-F238E27FC236}">
                <a16:creationId xmlns:a16="http://schemas.microsoft.com/office/drawing/2014/main" id="{E1167A5A-8F1D-09F8-D402-5BFBDA59F290}"/>
              </a:ext>
            </a:extLst>
          </p:cNvPr>
          <p:cNvSpPr/>
          <p:nvPr/>
        </p:nvSpPr>
        <p:spPr>
          <a:xfrm>
            <a:off x="2610992" y="2916894"/>
            <a:ext cx="428052" cy="420752"/>
          </a:xfrm>
          <a:prstGeom prst="irregularSeal1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31230B5-13B7-3175-EA9E-536B0B312CB3}"/>
              </a:ext>
            </a:extLst>
          </p:cNvPr>
          <p:cNvGrpSpPr/>
          <p:nvPr/>
        </p:nvGrpSpPr>
        <p:grpSpPr>
          <a:xfrm>
            <a:off x="1566479" y="3109064"/>
            <a:ext cx="609853" cy="542637"/>
            <a:chOff x="1840056" y="3890639"/>
            <a:chExt cx="609853" cy="542637"/>
          </a:xfrm>
        </p:grpSpPr>
        <p:sp>
          <p:nvSpPr>
            <p:cNvPr id="20" name="Explosion 1 19">
              <a:extLst>
                <a:ext uri="{FF2B5EF4-FFF2-40B4-BE49-F238E27FC236}">
                  <a16:creationId xmlns:a16="http://schemas.microsoft.com/office/drawing/2014/main" id="{88DABE34-ED61-5CBA-17FF-1CA79285221A}"/>
                </a:ext>
              </a:extLst>
            </p:cNvPr>
            <p:cNvSpPr/>
            <p:nvPr/>
          </p:nvSpPr>
          <p:spPr>
            <a:xfrm>
              <a:off x="1840056" y="3890639"/>
              <a:ext cx="609853" cy="542637"/>
            </a:xfrm>
            <a:prstGeom prst="irregularSeal1">
              <a:avLst/>
            </a:prstGeom>
            <a:solidFill>
              <a:srgbClr val="00B05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56FA957-15EB-8C83-C095-10A26A8893BD}"/>
                </a:ext>
              </a:extLst>
            </p:cNvPr>
            <p:cNvSpPr txBox="1"/>
            <p:nvPr/>
          </p:nvSpPr>
          <p:spPr>
            <a:xfrm>
              <a:off x="1871506" y="3992138"/>
              <a:ext cx="5458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DM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AB7A2CF-C706-926B-A97F-554C9FFF1939}"/>
              </a:ext>
            </a:extLst>
          </p:cNvPr>
          <p:cNvGrpSpPr/>
          <p:nvPr/>
        </p:nvGrpSpPr>
        <p:grpSpPr>
          <a:xfrm>
            <a:off x="5208779" y="631138"/>
            <a:ext cx="3859238" cy="4053158"/>
            <a:chOff x="5168767" y="802824"/>
            <a:chExt cx="3859238" cy="4053158"/>
          </a:xfrm>
        </p:grpSpPr>
        <p:pic>
          <p:nvPicPr>
            <p:cNvPr id="5" name="Google Shape;589;p49">
              <a:extLst>
                <a:ext uri="{FF2B5EF4-FFF2-40B4-BE49-F238E27FC236}">
                  <a16:creationId xmlns:a16="http://schemas.microsoft.com/office/drawing/2014/main" id="{E4AD4039-1EFB-5300-19BA-21BFA0A41511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11747" t="5863" r="16706" b="16266"/>
            <a:stretch/>
          </p:blipFill>
          <p:spPr>
            <a:xfrm>
              <a:off x="5168767" y="893220"/>
              <a:ext cx="3859238" cy="396276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" name="Google Shape;592;p49">
              <a:extLst>
                <a:ext uri="{FF2B5EF4-FFF2-40B4-BE49-F238E27FC236}">
                  <a16:creationId xmlns:a16="http://schemas.microsoft.com/office/drawing/2014/main" id="{6B98C4F9-56AF-A488-1F43-5124446C723A}"/>
                </a:ext>
              </a:extLst>
            </p:cNvPr>
            <p:cNvCxnSpPr/>
            <p:nvPr/>
          </p:nvCxnSpPr>
          <p:spPr>
            <a:xfrm flipH="1">
              <a:off x="6375277" y="961770"/>
              <a:ext cx="15353" cy="2934992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9" name="Google Shape;593;p49">
              <a:extLst>
                <a:ext uri="{FF2B5EF4-FFF2-40B4-BE49-F238E27FC236}">
                  <a16:creationId xmlns:a16="http://schemas.microsoft.com/office/drawing/2014/main" id="{24C2A7ED-A38E-2BF2-D854-E7F4AAC014BE}"/>
                </a:ext>
              </a:extLst>
            </p:cNvPr>
            <p:cNvCxnSpPr/>
            <p:nvPr/>
          </p:nvCxnSpPr>
          <p:spPr>
            <a:xfrm rot="10800000">
              <a:off x="6390506" y="3859783"/>
              <a:ext cx="2577748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594;p49">
              <a:extLst>
                <a:ext uri="{FF2B5EF4-FFF2-40B4-BE49-F238E27FC236}">
                  <a16:creationId xmlns:a16="http://schemas.microsoft.com/office/drawing/2014/main" id="{8A9E7241-5EEB-D102-BD60-D4AD1292AE7F}"/>
                </a:ext>
              </a:extLst>
            </p:cNvPr>
            <p:cNvCxnSpPr/>
            <p:nvPr/>
          </p:nvCxnSpPr>
          <p:spPr>
            <a:xfrm flipH="1">
              <a:off x="6378290" y="998648"/>
              <a:ext cx="1907682" cy="2383324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595;p49">
              <a:extLst>
                <a:ext uri="{FF2B5EF4-FFF2-40B4-BE49-F238E27FC236}">
                  <a16:creationId xmlns:a16="http://schemas.microsoft.com/office/drawing/2014/main" id="{5DC80B64-A61C-4A7F-7EE6-8FBF27E159A8}"/>
                </a:ext>
              </a:extLst>
            </p:cNvPr>
            <p:cNvCxnSpPr/>
            <p:nvPr/>
          </p:nvCxnSpPr>
          <p:spPr>
            <a:xfrm flipH="1">
              <a:off x="6650097" y="1275537"/>
              <a:ext cx="2272677" cy="2584095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12" name="Google Shape;596;p49">
              <a:extLst>
                <a:ext uri="{FF2B5EF4-FFF2-40B4-BE49-F238E27FC236}">
                  <a16:creationId xmlns:a16="http://schemas.microsoft.com/office/drawing/2014/main" id="{6D896A54-D8D9-0375-8A10-9599115088DB}"/>
                </a:ext>
              </a:extLst>
            </p:cNvPr>
            <p:cNvSpPr txBox="1"/>
            <p:nvPr/>
          </p:nvSpPr>
          <p:spPr>
            <a:xfrm rot="18523484">
              <a:off x="6186203" y="1983106"/>
              <a:ext cx="2854798" cy="615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2400" dirty="0">
                  <a:solidFill>
                    <a:schemeClr val="dk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Dark Matter</a:t>
              </a:r>
              <a:endParaRPr sz="24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4" name="Google Shape;598;p49">
              <a:extLst>
                <a:ext uri="{FF2B5EF4-FFF2-40B4-BE49-F238E27FC236}">
                  <a16:creationId xmlns:a16="http://schemas.microsoft.com/office/drawing/2014/main" id="{A3FCB0E0-A295-1968-CF92-86E523D2EC51}"/>
                </a:ext>
              </a:extLst>
            </p:cNvPr>
            <p:cNvSpPr txBox="1"/>
            <p:nvPr/>
          </p:nvSpPr>
          <p:spPr>
            <a:xfrm rot="16199131">
              <a:off x="4065478" y="2049766"/>
              <a:ext cx="3109397" cy="615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2400" dirty="0">
                  <a:solidFill>
                    <a:schemeClr val="accent4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Film OQLEE</a:t>
              </a:r>
              <a:endParaRPr sz="2400" dirty="0">
                <a:solidFill>
                  <a:schemeClr val="accent4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7" name="Explosion 1 16">
              <a:extLst>
                <a:ext uri="{FF2B5EF4-FFF2-40B4-BE49-F238E27FC236}">
                  <a16:creationId xmlns:a16="http://schemas.microsoft.com/office/drawing/2014/main" id="{7C6C3C7E-9265-93A7-93E7-C8493FDFD52B}"/>
                </a:ext>
              </a:extLst>
            </p:cNvPr>
            <p:cNvSpPr/>
            <p:nvPr/>
          </p:nvSpPr>
          <p:spPr>
            <a:xfrm>
              <a:off x="5883036" y="2396791"/>
              <a:ext cx="273655" cy="341586"/>
            </a:xfrm>
            <a:prstGeom prst="irregularSeal1">
              <a:avLst/>
            </a:prstGeom>
            <a:solidFill>
              <a:srgbClr val="FF66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Explosion 1 17">
              <a:extLst>
                <a:ext uri="{FF2B5EF4-FFF2-40B4-BE49-F238E27FC236}">
                  <a16:creationId xmlns:a16="http://schemas.microsoft.com/office/drawing/2014/main" id="{D7D34C0C-F793-AA69-35A7-DC563E30F9A6}"/>
                </a:ext>
              </a:extLst>
            </p:cNvPr>
            <p:cNvSpPr/>
            <p:nvPr/>
          </p:nvSpPr>
          <p:spPr>
            <a:xfrm>
              <a:off x="8015232" y="4093605"/>
              <a:ext cx="442264" cy="503980"/>
            </a:xfrm>
            <a:prstGeom prst="irregularSeal1">
              <a:avLst/>
            </a:prstGeom>
            <a:solidFill>
              <a:srgbClr val="7030A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Explosion 1 23">
              <a:extLst>
                <a:ext uri="{FF2B5EF4-FFF2-40B4-BE49-F238E27FC236}">
                  <a16:creationId xmlns:a16="http://schemas.microsoft.com/office/drawing/2014/main" id="{1511B43E-0A07-2D36-316E-56CE4BCD5DFC}"/>
                </a:ext>
              </a:extLst>
            </p:cNvPr>
            <p:cNvSpPr/>
            <p:nvPr/>
          </p:nvSpPr>
          <p:spPr>
            <a:xfrm>
              <a:off x="7622292" y="1632949"/>
              <a:ext cx="609853" cy="542637"/>
            </a:xfrm>
            <a:prstGeom prst="irregularSeal1">
              <a:avLst/>
            </a:prstGeom>
            <a:solidFill>
              <a:srgbClr val="00B05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96C10F2-2488-6C49-3929-D4EB5B27C7F4}"/>
                </a:ext>
              </a:extLst>
            </p:cNvPr>
            <p:cNvSpPr txBox="1"/>
            <p:nvPr/>
          </p:nvSpPr>
          <p:spPr>
            <a:xfrm>
              <a:off x="7653742" y="1734448"/>
              <a:ext cx="5458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DM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A6F9A5A-63F7-ED61-F44E-7DC42008C115}"/>
              </a:ext>
            </a:extLst>
          </p:cNvPr>
          <p:cNvSpPr txBox="1"/>
          <p:nvPr/>
        </p:nvSpPr>
        <p:spPr>
          <a:xfrm>
            <a:off x="-75983" y="4976733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If stress is occurring in phonon sensor films, energy will preferentially deposited in a single channel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Design Driver 2 (Backgrounds)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Plan to mitigate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Plan to discriminate</a:t>
            </a:r>
          </a:p>
          <a:p>
            <a:endParaRPr lang="en-US" sz="2400" dirty="0"/>
          </a:p>
        </p:txBody>
      </p:sp>
      <p:sp>
        <p:nvSpPr>
          <p:cNvPr id="29" name="Google Shape;591;p49">
            <a:extLst>
              <a:ext uri="{FF2B5EF4-FFF2-40B4-BE49-F238E27FC236}">
                <a16:creationId xmlns:a16="http://schemas.microsoft.com/office/drawing/2014/main" id="{E9DEE738-6176-8BC2-482D-C1CE9871267F}"/>
              </a:ext>
            </a:extLst>
          </p:cNvPr>
          <p:cNvSpPr txBox="1"/>
          <p:nvPr/>
        </p:nvSpPr>
        <p:spPr>
          <a:xfrm>
            <a:off x="6100834" y="4575724"/>
            <a:ext cx="2266344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000" dirty="0">
                <a:latin typeface="Source Sans Pro"/>
                <a:ea typeface="Source Sans Pro"/>
                <a:cs typeface="Source Sans Pro"/>
                <a:sym typeface="Source Sans Pro"/>
              </a:rPr>
              <a:t>Energy Channel 1</a:t>
            </a:r>
            <a:endParaRPr sz="2000" baseline="-25000"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464DD74-42C2-D3BB-ACE1-89EDB6268DBB}"/>
              </a:ext>
            </a:extLst>
          </p:cNvPr>
          <p:cNvSpPr txBox="1"/>
          <p:nvPr/>
        </p:nvSpPr>
        <p:spPr>
          <a:xfrm>
            <a:off x="2025489" y="22251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5B1BA84-94EB-9E6D-7777-892B193756EC}"/>
              </a:ext>
            </a:extLst>
          </p:cNvPr>
          <p:cNvSpPr txBox="1"/>
          <p:nvPr/>
        </p:nvSpPr>
        <p:spPr>
          <a:xfrm>
            <a:off x="2898184" y="251847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3570676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12C08-B1C0-6740-B78A-0693B3164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4"/>
            <a:ext cx="8011885" cy="56070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NRDM Search Sensitivity @ Surface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4E0EDF-A751-2F4E-8E82-52E39AF9E3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63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09D842A-8133-66EB-2955-78622C7E1669}"/>
              </a:ext>
            </a:extLst>
          </p:cNvPr>
          <p:cNvGrpSpPr/>
          <p:nvPr/>
        </p:nvGrpSpPr>
        <p:grpSpPr>
          <a:xfrm>
            <a:off x="195943" y="477252"/>
            <a:ext cx="8752114" cy="5818714"/>
            <a:chOff x="0" y="1014085"/>
            <a:chExt cx="8752114" cy="5818714"/>
          </a:xfrm>
        </p:grpSpPr>
        <p:pic>
          <p:nvPicPr>
            <p:cNvPr id="8" name="Picture 7" descr="A picture containing histogram&#10;&#10;Description automatically generated">
              <a:extLst>
                <a:ext uri="{FF2B5EF4-FFF2-40B4-BE49-F238E27FC236}">
                  <a16:creationId xmlns:a16="http://schemas.microsoft.com/office/drawing/2014/main" id="{93CBAF02-95B9-7A49-8982-F58AEBC5D1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014085"/>
              <a:ext cx="8752114" cy="581871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EDF3D1C-5501-974F-9B86-97B6084BA3A4}"/>
                </a:ext>
              </a:extLst>
            </p:cNvPr>
            <p:cNvSpPr txBox="1"/>
            <p:nvPr/>
          </p:nvSpPr>
          <p:spPr>
            <a:xfrm>
              <a:off x="1709000" y="2473880"/>
              <a:ext cx="14237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Surface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F3C881E-AAD0-A540-9F95-F10B2EB8A330}"/>
                </a:ext>
              </a:extLst>
            </p:cNvPr>
            <p:cNvSpPr txBox="1"/>
            <p:nvPr/>
          </p:nvSpPr>
          <p:spPr>
            <a:xfrm>
              <a:off x="1535053" y="4344213"/>
              <a:ext cx="19848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Underground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9EA430C-0985-F840-9471-70BF14B09865}"/>
                </a:ext>
              </a:extLst>
            </p:cNvPr>
            <p:cNvSpPr txBox="1"/>
            <p:nvPr/>
          </p:nvSpPr>
          <p:spPr>
            <a:xfrm rot="4164774">
              <a:off x="3276176" y="2594753"/>
              <a:ext cx="9156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Stretch</a:t>
              </a:r>
            </a:p>
            <a:p>
              <a:r>
                <a:rPr lang="en-US" sz="1800" dirty="0"/>
                <a:t>Goal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177C296-6261-6D49-9FD3-F06F3746D63E}"/>
                </a:ext>
              </a:extLst>
            </p:cNvPr>
            <p:cNvSpPr txBox="1"/>
            <p:nvPr/>
          </p:nvSpPr>
          <p:spPr>
            <a:xfrm rot="4164774">
              <a:off x="5074102" y="2707855"/>
              <a:ext cx="6719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800" dirty="0"/>
            </a:p>
            <a:p>
              <a:r>
                <a:rPr lang="en-US" sz="1800" dirty="0"/>
                <a:t>Goal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EDAA10B-9A65-7445-BE94-E9A0916BDF9D}"/>
                </a:ext>
              </a:extLst>
            </p:cNvPr>
            <p:cNvSpPr txBox="1"/>
            <p:nvPr/>
          </p:nvSpPr>
          <p:spPr>
            <a:xfrm rot="3033483">
              <a:off x="6276428" y="3021868"/>
              <a:ext cx="10394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Required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F258F5E-419D-3440-8050-5EC48C273A3A}"/>
                </a:ext>
              </a:extLst>
            </p:cNvPr>
            <p:cNvSpPr txBox="1"/>
            <p:nvPr/>
          </p:nvSpPr>
          <p:spPr>
            <a:xfrm>
              <a:off x="1709000" y="1570176"/>
              <a:ext cx="80182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432FF"/>
                  </a:solidFill>
                </a:rPr>
                <a:t>Al</a:t>
              </a:r>
              <a:r>
                <a:rPr lang="en-US" sz="2000" baseline="-25000" dirty="0">
                  <a:solidFill>
                    <a:srgbClr val="0432FF"/>
                  </a:solidFill>
                </a:rPr>
                <a:t>2</a:t>
              </a:r>
              <a:r>
                <a:rPr lang="en-US" sz="2000" dirty="0">
                  <a:solidFill>
                    <a:srgbClr val="0432FF"/>
                  </a:solidFill>
                </a:rPr>
                <a:t>O</a:t>
              </a:r>
              <a:r>
                <a:rPr lang="en-US" sz="2000" baseline="-25000" dirty="0">
                  <a:solidFill>
                    <a:srgbClr val="0432FF"/>
                  </a:solidFill>
                </a:rPr>
                <a:t>3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He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5AAAA1A-AEDF-FEA5-67E7-21786588F992}"/>
              </a:ext>
            </a:extLst>
          </p:cNvPr>
          <p:cNvSpPr txBox="1"/>
          <p:nvPr/>
        </p:nvSpPr>
        <p:spPr>
          <a:xfrm>
            <a:off x="-1" y="6006046"/>
            <a:ext cx="9144001" cy="851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Achieving pre-project energy threshold goals leads to world leading science @ surface</a:t>
            </a:r>
          </a:p>
        </p:txBody>
      </p:sp>
    </p:spTree>
    <p:extLst>
      <p:ext uri="{BB962C8B-B14F-4D97-AF65-F5344CB8AC3E}">
        <p14:creationId xmlns:p14="http://schemas.microsoft.com/office/powerpoint/2010/main" val="161021528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6B925-CF56-606C-04F0-416614C4C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912"/>
            <a:ext cx="8229600" cy="807336"/>
          </a:xfrm>
        </p:spPr>
        <p:txBody>
          <a:bodyPr/>
          <a:lstStyle/>
          <a:p>
            <a:r>
              <a:rPr lang="en-US" dirty="0"/>
              <a:t>Nearly everything the same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24439-F28E-09F0-06A8-E232C6F59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20298" y="4307594"/>
            <a:ext cx="3266501" cy="194080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2A8CA-C86D-242B-B127-B2F9A178F8A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64</a:t>
            </a:fld>
            <a:endParaRPr lang="en-US"/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8404DBC0-5F67-8568-1C96-83207F129E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6334" b="-1"/>
          <a:stretch/>
        </p:blipFill>
        <p:spPr>
          <a:xfrm>
            <a:off x="457201" y="3082064"/>
            <a:ext cx="7445828" cy="37759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7FBAD12-B8D4-40D7-655C-2B8398794649}"/>
              </a:ext>
            </a:extLst>
          </p:cNvPr>
          <p:cNvSpPr txBox="1"/>
          <p:nvPr/>
        </p:nvSpPr>
        <p:spPr>
          <a:xfrm>
            <a:off x="0" y="1189009"/>
            <a:ext cx="9144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Having multiple targets with complementary DM science (NRDM, ERDM, Absorption) and orthogonal risks doesn’t increase cost (time &amp; money) significantly since almost everything is identical (phonon sensor development, wiring, electronics, DAQ, data handling, processing, and analysis software) except the  substrate.</a:t>
            </a:r>
          </a:p>
        </p:txBody>
      </p:sp>
    </p:spTree>
    <p:extLst>
      <p:ext uri="{BB962C8B-B14F-4D97-AF65-F5344CB8AC3E}">
        <p14:creationId xmlns:p14="http://schemas.microsoft.com/office/powerpoint/2010/main" val="67249212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B6783-7D52-7342-85D5-C77B81FF7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-122567"/>
            <a:ext cx="8784771" cy="869539"/>
          </a:xfrm>
        </p:spPr>
        <p:txBody>
          <a:bodyPr>
            <a:noAutofit/>
          </a:bodyPr>
          <a:lstStyle/>
          <a:p>
            <a:r>
              <a:rPr lang="en-US" sz="2800" b="1" dirty="0"/>
              <a:t>1) </a:t>
            </a:r>
            <a:r>
              <a:rPr lang="en-US" sz="2800" b="1" dirty="0" err="1"/>
              <a:t>HeRALD</a:t>
            </a:r>
            <a:r>
              <a:rPr lang="en-US" sz="2800" dirty="0" err="1"/>
              <a:t>:</a:t>
            </a:r>
            <a:r>
              <a:rPr lang="en-US" sz="2500" b="1" dirty="0" err="1"/>
              <a:t>He</a:t>
            </a:r>
            <a:r>
              <a:rPr lang="en-US" sz="2500" dirty="0" err="1"/>
              <a:t>lium</a:t>
            </a:r>
            <a:r>
              <a:rPr lang="en-US" sz="2500" dirty="0"/>
              <a:t> </a:t>
            </a:r>
            <a:r>
              <a:rPr lang="en-US" sz="2500" b="1" dirty="0" err="1"/>
              <a:t>R</a:t>
            </a:r>
            <a:r>
              <a:rPr lang="en-US" sz="2500" dirty="0" err="1"/>
              <a:t>oton</a:t>
            </a:r>
            <a:r>
              <a:rPr lang="en-US" sz="2500" dirty="0"/>
              <a:t> </a:t>
            </a:r>
            <a:r>
              <a:rPr lang="en-US" sz="2500" b="1" dirty="0"/>
              <a:t>A</a:t>
            </a:r>
            <a:r>
              <a:rPr lang="en-US" sz="2500" dirty="0"/>
              <a:t>pparatus for </a:t>
            </a:r>
            <a:r>
              <a:rPr lang="en-US" sz="2500" b="1" dirty="0"/>
              <a:t>L</a:t>
            </a:r>
            <a:r>
              <a:rPr lang="en-US" sz="2500" dirty="0"/>
              <a:t>ight </a:t>
            </a:r>
            <a:r>
              <a:rPr lang="en-US" sz="2500" b="1" dirty="0"/>
              <a:t>D</a:t>
            </a:r>
            <a:r>
              <a:rPr lang="en-US" sz="2500" dirty="0"/>
              <a:t>ark matter</a:t>
            </a:r>
          </a:p>
        </p:txBody>
      </p:sp>
      <p:pic>
        <p:nvPicPr>
          <p:cNvPr id="4" name="Content Placeholder 3" descr="Screen Shot 2015-09-30 at 1.19.17 PM.png">
            <a:extLst>
              <a:ext uri="{FF2B5EF4-FFF2-40B4-BE49-F238E27FC236}">
                <a16:creationId xmlns:a16="http://schemas.microsoft.com/office/drawing/2014/main" id="{60E96C23-85AC-EE4F-B525-C2E5C1C098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77" t="28726" r="2603" b="5394"/>
          <a:stretch/>
        </p:blipFill>
        <p:spPr>
          <a:xfrm>
            <a:off x="108190" y="791864"/>
            <a:ext cx="2697858" cy="2637136"/>
          </a:xfrm>
          <a:prstGeom prst="rect">
            <a:avLst/>
          </a:prstGeom>
        </p:spPr>
      </p:pic>
      <p:graphicFrame>
        <p:nvGraphicFramePr>
          <p:cNvPr id="7" name="Table 70">
            <a:extLst>
              <a:ext uri="{FF2B5EF4-FFF2-40B4-BE49-F238E27FC236}">
                <a16:creationId xmlns:a16="http://schemas.microsoft.com/office/drawing/2014/main" id="{1950C0A9-33AC-944B-99E8-2C7891C6B291}"/>
              </a:ext>
            </a:extLst>
          </p:cNvPr>
          <p:cNvGraphicFramePr>
            <a:graphicFrameLocks noGrp="1"/>
          </p:cNvGraphicFramePr>
          <p:nvPr/>
        </p:nvGraphicFramePr>
        <p:xfrm>
          <a:off x="1152318" y="4169927"/>
          <a:ext cx="6342824" cy="17588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3357">
                  <a:extLst>
                    <a:ext uri="{9D8B030D-6E8A-4147-A177-3AD203B41FA5}">
                      <a16:colId xmlns:a16="http://schemas.microsoft.com/office/drawing/2014/main" val="3420273158"/>
                    </a:ext>
                  </a:extLst>
                </a:gridCol>
                <a:gridCol w="1506809">
                  <a:extLst>
                    <a:ext uri="{9D8B030D-6E8A-4147-A177-3AD203B41FA5}">
                      <a16:colId xmlns:a16="http://schemas.microsoft.com/office/drawing/2014/main" val="3409939631"/>
                    </a:ext>
                  </a:extLst>
                </a:gridCol>
                <a:gridCol w="1543989">
                  <a:extLst>
                    <a:ext uri="{9D8B030D-6E8A-4147-A177-3AD203B41FA5}">
                      <a16:colId xmlns:a16="http://schemas.microsoft.com/office/drawing/2014/main" val="2926808520"/>
                    </a:ext>
                  </a:extLst>
                </a:gridCol>
                <a:gridCol w="1798669">
                  <a:extLst>
                    <a:ext uri="{9D8B030D-6E8A-4147-A177-3AD203B41FA5}">
                      <a16:colId xmlns:a16="http://schemas.microsoft.com/office/drawing/2014/main" val="2692819799"/>
                    </a:ext>
                  </a:extLst>
                </a:gridCol>
              </a:tblGrid>
              <a:tr h="684007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Required</a:t>
                      </a:r>
                    </a:p>
                    <a:p>
                      <a:r>
                        <a:rPr lang="en-US" sz="1800" dirty="0"/>
                        <a:t>Threshold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Goal</a:t>
                      </a:r>
                    </a:p>
                    <a:p>
                      <a:r>
                        <a:rPr lang="en-US" sz="1800" dirty="0"/>
                        <a:t>Threshold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Stretch Goal</a:t>
                      </a:r>
                    </a:p>
                    <a:p>
                      <a:r>
                        <a:rPr lang="en-US" sz="1800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76885"/>
                  </a:ext>
                </a:extLst>
              </a:tr>
              <a:tr h="684007">
                <a:tc>
                  <a:txBody>
                    <a:bodyPr/>
                    <a:lstStyle/>
                    <a:p>
                      <a:r>
                        <a:rPr lang="en-US" sz="18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Si 4cmx4cm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6.7eV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900 </a:t>
                      </a:r>
                      <a:r>
                        <a:rPr lang="en-US" sz="1800" dirty="0" err="1"/>
                        <a:t>meV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12 </a:t>
                      </a:r>
                      <a:r>
                        <a:rPr lang="en-US" sz="1800" dirty="0" err="1"/>
                        <a:t>meV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484601"/>
                  </a:ext>
                </a:extLst>
              </a:tr>
              <a:tr h="390861">
                <a:tc>
                  <a:txBody>
                    <a:bodyPr/>
                    <a:lstStyle/>
                    <a:p>
                      <a:r>
                        <a:rPr lang="en-US" sz="18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trike="noStrike" dirty="0"/>
                        <a:t>21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570 </a:t>
                      </a:r>
                      <a:r>
                        <a:rPr lang="en-US" sz="1800" dirty="0" err="1"/>
                        <a:t>meV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24meV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61093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ADC67B-90DB-D649-B203-FAC691167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65</a:t>
            </a:fld>
            <a:endParaRPr lang="en-US"/>
          </a:p>
        </p:txBody>
      </p:sp>
      <p:sp>
        <p:nvSpPr>
          <p:cNvPr id="10" name="AutoShape 2">
            <a:hlinkClick r:id="rId3"/>
            <a:extLst>
              <a:ext uri="{FF2B5EF4-FFF2-40B4-BE49-F238E27FC236}">
                <a16:creationId xmlns:a16="http://schemas.microsoft.com/office/drawing/2014/main" id="{F3667637-9359-5C4F-8FD1-15A0E1ED401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AC20BDA-85D9-8257-2B4C-861F2F89953C}"/>
              </a:ext>
            </a:extLst>
          </p:cNvPr>
          <p:cNvGrpSpPr/>
          <p:nvPr/>
        </p:nvGrpSpPr>
        <p:grpSpPr>
          <a:xfrm>
            <a:off x="3677932" y="1002305"/>
            <a:ext cx="4692727" cy="3240729"/>
            <a:chOff x="67466" y="3429000"/>
            <a:chExt cx="4692727" cy="3240729"/>
          </a:xfrm>
        </p:grpSpPr>
        <p:pic>
          <p:nvPicPr>
            <p:cNvPr id="21" name="Picture 20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6D140CDD-63CD-0944-85BE-88CC0BE76F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440" t="3123" r="3296"/>
            <a:stretch/>
          </p:blipFill>
          <p:spPr>
            <a:xfrm>
              <a:off x="67466" y="3429000"/>
              <a:ext cx="4692727" cy="324072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9E2C713-D6CC-E446-B399-0EB19D7A77DE}"/>
                </a:ext>
              </a:extLst>
            </p:cNvPr>
            <p:cNvSpPr txBox="1"/>
            <p:nvPr/>
          </p:nvSpPr>
          <p:spPr>
            <a:xfrm rot="1224230">
              <a:off x="1873963" y="5385349"/>
              <a:ext cx="7521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Stretch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EFC211C-D30C-894F-B331-020ECF9FA62F}"/>
                </a:ext>
              </a:extLst>
            </p:cNvPr>
            <p:cNvSpPr txBox="1"/>
            <p:nvPr/>
          </p:nvSpPr>
          <p:spPr>
            <a:xfrm rot="1294475">
              <a:off x="2892992" y="5142090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Goal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E53BE08-A229-FA42-A9F9-50CDEE51E5D6}"/>
                </a:ext>
              </a:extLst>
            </p:cNvPr>
            <p:cNvSpPr txBox="1"/>
            <p:nvPr/>
          </p:nvSpPr>
          <p:spPr>
            <a:xfrm rot="1616581">
              <a:off x="3713105" y="4850569"/>
              <a:ext cx="9108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Required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5D60D4C-9325-CD4E-AA0C-2D2A8A224139}"/>
                </a:ext>
              </a:extLst>
            </p:cNvPr>
            <p:cNvSpPr txBox="1"/>
            <p:nvPr/>
          </p:nvSpPr>
          <p:spPr>
            <a:xfrm>
              <a:off x="872787" y="4216120"/>
              <a:ext cx="8018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40FF"/>
                  </a:solidFill>
                </a:rPr>
                <a:t>Surface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36AAE58-359A-6340-A332-6D12DAC65B81}"/>
                </a:ext>
              </a:extLst>
            </p:cNvPr>
            <p:cNvSpPr txBox="1"/>
            <p:nvPr/>
          </p:nvSpPr>
          <p:spPr>
            <a:xfrm>
              <a:off x="746459" y="5385351"/>
              <a:ext cx="12282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Underground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B700872-63E4-17C0-DFFD-4CA73380035A}"/>
              </a:ext>
            </a:extLst>
          </p:cNvPr>
          <p:cNvSpPr txBox="1"/>
          <p:nvPr/>
        </p:nvSpPr>
        <p:spPr>
          <a:xfrm>
            <a:off x="190250" y="6199385"/>
            <a:ext cx="8586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#1 Design Driver for Light Mass Dark Matter Searches: Energy Sensitivity </a:t>
            </a:r>
          </a:p>
        </p:txBody>
      </p:sp>
    </p:spTree>
    <p:extLst>
      <p:ext uri="{BB962C8B-B14F-4D97-AF65-F5344CB8AC3E}">
        <p14:creationId xmlns:p14="http://schemas.microsoft.com/office/powerpoint/2010/main" val="339476465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D9E574A0-A440-754A-B6E5-E9124A6A32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43" t="5530" r="1409"/>
          <a:stretch/>
        </p:blipFill>
        <p:spPr>
          <a:xfrm>
            <a:off x="4633780" y="878523"/>
            <a:ext cx="4383741" cy="29131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22CF09-F180-034C-811C-7F91F1C61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002"/>
            <a:ext cx="9144000" cy="60330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2) SPICE: GaAs ERDM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99946D-8643-2B4F-B8CB-A4B1E1D79AB6}"/>
              </a:ext>
            </a:extLst>
          </p:cNvPr>
          <p:cNvSpPr txBox="1"/>
          <p:nvPr/>
        </p:nvSpPr>
        <p:spPr>
          <a:xfrm>
            <a:off x="5830954" y="695184"/>
            <a:ext cx="25048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Scattering via Light Dark Photon 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A5388B1-BFFB-A34D-AA76-14D291F98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87" y="800485"/>
            <a:ext cx="4569234" cy="458791"/>
          </a:xfrm>
        </p:spPr>
        <p:txBody>
          <a:bodyPr>
            <a:normAutofit/>
          </a:bodyPr>
          <a:lstStyle/>
          <a:p>
            <a:pPr marL="25400" indent="0">
              <a:buNone/>
            </a:pPr>
            <a:r>
              <a:rPr lang="en-US" sz="1800" dirty="0"/>
              <a:t>“CRESST for ERDM”</a:t>
            </a:r>
            <a:endParaRPr lang="en-US" sz="1800" dirty="0">
              <a:solidFill>
                <a:srgbClr val="FF0000"/>
              </a:solidFill>
            </a:endParaRPr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2C288E-798C-9840-9EED-EC598769C2C0}"/>
              </a:ext>
            </a:extLst>
          </p:cNvPr>
          <p:cNvSpPr txBox="1"/>
          <p:nvPr/>
        </p:nvSpPr>
        <p:spPr>
          <a:xfrm>
            <a:off x="7434943" y="2456301"/>
            <a:ext cx="155665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               1kgyr</a:t>
            </a:r>
          </a:p>
          <a:p>
            <a:r>
              <a:rPr lang="en-US" sz="1350" dirty="0"/>
              <a:t>No Backgrounds</a:t>
            </a:r>
          </a:p>
          <a:p>
            <a:r>
              <a:rPr lang="en-US" sz="1350" dirty="0"/>
              <a:t>1607.01009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5" name="Table 70">
                <a:extLst>
                  <a:ext uri="{FF2B5EF4-FFF2-40B4-BE49-F238E27FC236}">
                    <a16:creationId xmlns:a16="http://schemas.microsoft.com/office/drawing/2014/main" id="{A4EFFE9A-A991-A340-B39D-C5F0FC89F32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185584" y="3935276"/>
              <a:ext cx="4914104" cy="172049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33547">
                      <a:extLst>
                        <a:ext uri="{9D8B030D-6E8A-4147-A177-3AD203B41FA5}">
                          <a16:colId xmlns:a16="http://schemas.microsoft.com/office/drawing/2014/main" val="3420273158"/>
                        </a:ext>
                      </a:extLst>
                    </a:gridCol>
                    <a:gridCol w="1393519">
                      <a:extLst>
                        <a:ext uri="{9D8B030D-6E8A-4147-A177-3AD203B41FA5}">
                          <a16:colId xmlns:a16="http://schemas.microsoft.com/office/drawing/2014/main" val="3409939631"/>
                        </a:ext>
                      </a:extLst>
                    </a:gridCol>
                    <a:gridCol w="1393519">
                      <a:extLst>
                        <a:ext uri="{9D8B030D-6E8A-4147-A177-3AD203B41FA5}">
                          <a16:colId xmlns:a16="http://schemas.microsoft.com/office/drawing/2014/main" val="2926808520"/>
                        </a:ext>
                      </a:extLst>
                    </a:gridCol>
                    <a:gridCol w="1393519">
                      <a:extLst>
                        <a:ext uri="{9D8B030D-6E8A-4147-A177-3AD203B41FA5}">
                          <a16:colId xmlns:a16="http://schemas.microsoft.com/office/drawing/2014/main" val="2692819799"/>
                        </a:ext>
                      </a:extLst>
                    </a:gridCol>
                  </a:tblGrid>
                  <a:tr h="717446"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Required</a:t>
                          </a:r>
                        </a:p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(5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sz="16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Goal</a:t>
                          </a:r>
                        </a:p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(5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sz="16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Stretch Goal</a:t>
                          </a:r>
                        </a:p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(5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sz="1600" dirty="0"/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3476885"/>
                      </a:ext>
                    </a:extLst>
                  </a:tr>
                  <a:tr h="627610">
                    <a:tc>
                      <a:txBody>
                        <a:bodyPr/>
                        <a:lstStyle/>
                        <a:p>
                          <a:r>
                            <a:rPr lang="en-US" sz="1600" baseline="0" dirty="0">
                              <a:solidFill>
                                <a:srgbClr val="FF0000"/>
                              </a:solidFill>
                            </a:rPr>
                            <a:t>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2.3 eV (3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oMath>
                          </a14:m>
                          <a:r>
                            <a:rPr lang="en-US" sz="16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300 </a:t>
                          </a:r>
                          <a:r>
                            <a:rPr lang="en-US" sz="1600" dirty="0" err="1"/>
                            <a:t>meV</a:t>
                          </a:r>
                          <a:r>
                            <a:rPr lang="en-US" sz="1600" dirty="0"/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oMath>
                          </a14:m>
                          <a:r>
                            <a:rPr lang="en-US" sz="16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12 </a:t>
                          </a:r>
                          <a:r>
                            <a:rPr lang="en-US" sz="1600" dirty="0" err="1"/>
                            <a:t>meV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6484601"/>
                      </a:ext>
                    </a:extLst>
                  </a:tr>
                  <a:tr h="375435">
                    <a:tc>
                      <a:txBody>
                        <a:bodyPr/>
                        <a:lstStyle/>
                        <a:p>
                          <a:r>
                            <a:rPr lang="en-US" sz="1600" baseline="0" dirty="0">
                              <a:solidFill>
                                <a:srgbClr val="00B050"/>
                              </a:solidFill>
                            </a:rPr>
                            <a:t>GaAs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strike="noStrike" dirty="0"/>
                            <a:t>4.6 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600 </a:t>
                          </a:r>
                          <a:r>
                            <a:rPr lang="en-US" sz="1600" dirty="0" err="1"/>
                            <a:t>meV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24meV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161093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5" name="Table 70">
                <a:extLst>
                  <a:ext uri="{FF2B5EF4-FFF2-40B4-BE49-F238E27FC236}">
                    <a16:creationId xmlns:a16="http://schemas.microsoft.com/office/drawing/2014/main" id="{A4EFFE9A-A991-A340-B39D-C5F0FC89F32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185584" y="3935276"/>
              <a:ext cx="4914104" cy="172049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33547">
                      <a:extLst>
                        <a:ext uri="{9D8B030D-6E8A-4147-A177-3AD203B41FA5}">
                          <a16:colId xmlns:a16="http://schemas.microsoft.com/office/drawing/2014/main" val="3420273158"/>
                        </a:ext>
                      </a:extLst>
                    </a:gridCol>
                    <a:gridCol w="1393519">
                      <a:extLst>
                        <a:ext uri="{9D8B030D-6E8A-4147-A177-3AD203B41FA5}">
                          <a16:colId xmlns:a16="http://schemas.microsoft.com/office/drawing/2014/main" val="3409939631"/>
                        </a:ext>
                      </a:extLst>
                    </a:gridCol>
                    <a:gridCol w="1393519">
                      <a:extLst>
                        <a:ext uri="{9D8B030D-6E8A-4147-A177-3AD203B41FA5}">
                          <a16:colId xmlns:a16="http://schemas.microsoft.com/office/drawing/2014/main" val="2926808520"/>
                        </a:ext>
                      </a:extLst>
                    </a:gridCol>
                    <a:gridCol w="1393519">
                      <a:extLst>
                        <a:ext uri="{9D8B030D-6E8A-4147-A177-3AD203B41FA5}">
                          <a16:colId xmlns:a16="http://schemas.microsoft.com/office/drawing/2014/main" val="2692819799"/>
                        </a:ext>
                      </a:extLst>
                    </a:gridCol>
                  </a:tblGrid>
                  <a:tr h="717446"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3636" t="-1754" r="-200909" b="-14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3636" t="-1754" r="-100909" b="-14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53636" t="-1754" r="-909" b="-14736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476885"/>
                      </a:ext>
                    </a:extLst>
                  </a:tr>
                  <a:tr h="627610">
                    <a:tc>
                      <a:txBody>
                        <a:bodyPr/>
                        <a:lstStyle/>
                        <a:p>
                          <a:r>
                            <a:rPr lang="en-US" sz="1600" baseline="0" dirty="0">
                              <a:solidFill>
                                <a:srgbClr val="FF0000"/>
                              </a:solidFill>
                            </a:rPr>
                            <a:t>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3636" t="-116000" r="-200909" b="-6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3636" t="-116000" r="-100909" b="-6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12 </a:t>
                          </a:r>
                          <a:r>
                            <a:rPr lang="en-US" sz="1600" dirty="0" err="1"/>
                            <a:t>meV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6484601"/>
                      </a:ext>
                    </a:extLst>
                  </a:tr>
                  <a:tr h="375435">
                    <a:tc>
                      <a:txBody>
                        <a:bodyPr/>
                        <a:lstStyle/>
                        <a:p>
                          <a:r>
                            <a:rPr lang="en-US" sz="1600" baseline="0" dirty="0">
                              <a:solidFill>
                                <a:srgbClr val="00B050"/>
                              </a:solidFill>
                            </a:rPr>
                            <a:t>GaAs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strike="noStrike" dirty="0"/>
                            <a:t>4.6 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600 </a:t>
                          </a:r>
                          <a:r>
                            <a:rPr lang="en-US" sz="1600" dirty="0" err="1"/>
                            <a:t>meV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24meV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1610935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1FE53CDA-47CA-1815-E591-D00BF5D89B74}"/>
              </a:ext>
            </a:extLst>
          </p:cNvPr>
          <p:cNvGrpSpPr/>
          <p:nvPr/>
        </p:nvGrpSpPr>
        <p:grpSpPr>
          <a:xfrm>
            <a:off x="1020858" y="1262761"/>
            <a:ext cx="2138083" cy="2559368"/>
            <a:chOff x="0" y="4068873"/>
            <a:chExt cx="2138083" cy="2559368"/>
          </a:xfrm>
        </p:grpSpPr>
        <p:pic>
          <p:nvPicPr>
            <p:cNvPr id="11" name="Picture 10" descr="A close up of a logo&#10;&#10;Description automatically generated">
              <a:extLst>
                <a:ext uri="{FF2B5EF4-FFF2-40B4-BE49-F238E27FC236}">
                  <a16:creationId xmlns:a16="http://schemas.microsoft.com/office/drawing/2014/main" id="{EAE60758-337D-D245-8980-5362391178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8166" t="31920" r="35293"/>
            <a:stretch/>
          </p:blipFill>
          <p:spPr>
            <a:xfrm>
              <a:off x="0" y="4068873"/>
              <a:ext cx="2138083" cy="2559368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F026FC0-3D61-AD41-8A0A-F960B9D59C81}"/>
                </a:ext>
              </a:extLst>
            </p:cNvPr>
            <p:cNvSpPr txBox="1"/>
            <p:nvPr/>
          </p:nvSpPr>
          <p:spPr>
            <a:xfrm>
              <a:off x="64547" y="4385482"/>
              <a:ext cx="445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6777009-F8B1-464B-35C0-EBE4D3067A91}"/>
              </a:ext>
            </a:extLst>
          </p:cNvPr>
          <p:cNvGrpSpPr/>
          <p:nvPr/>
        </p:nvGrpSpPr>
        <p:grpSpPr>
          <a:xfrm>
            <a:off x="0" y="4332161"/>
            <a:ext cx="6521986" cy="2492837"/>
            <a:chOff x="1802667" y="4385482"/>
            <a:chExt cx="7214854" cy="253307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1C497BC-D042-FE48-8F0D-2229398A5A95}"/>
                </a:ext>
              </a:extLst>
            </p:cNvPr>
            <p:cNvGrpSpPr/>
            <p:nvPr/>
          </p:nvGrpSpPr>
          <p:grpSpPr>
            <a:xfrm>
              <a:off x="1802667" y="4595578"/>
              <a:ext cx="7214854" cy="2322978"/>
              <a:chOff x="1862200" y="4434055"/>
              <a:chExt cx="7214854" cy="2322978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2FF3DE9-6BD9-074A-B52C-1EAED5DFD1A4}"/>
                  </a:ext>
                </a:extLst>
              </p:cNvPr>
              <p:cNvSpPr txBox="1"/>
              <p:nvPr/>
            </p:nvSpPr>
            <p:spPr>
              <a:xfrm>
                <a:off x="2398167" y="6387701"/>
                <a:ext cx="51940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1meV          10meV         100meV        1eV              10eV</a:t>
                </a: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E814D67-AF82-AC4C-9A1F-193DB5D552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2394" y="6200324"/>
                <a:ext cx="6364660" cy="0"/>
              </a:xfrm>
              <a:prstGeom prst="line">
                <a:avLst/>
              </a:prstGeom>
              <a:ln w="31750">
                <a:solidFill>
                  <a:schemeClr val="tx1"/>
                </a:solidFill>
                <a:headEnd type="none"/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A3974B1-6E4E-6241-BBE5-34618FEC2C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12394" y="4434055"/>
                <a:ext cx="0" cy="1875608"/>
              </a:xfrm>
              <a:prstGeom prst="line">
                <a:avLst/>
              </a:prstGeom>
              <a:ln w="3175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642CAB73-4D7C-9844-9D9D-C0A283A7D9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77165" y="6045141"/>
                <a:ext cx="0" cy="264522"/>
              </a:xfrm>
              <a:prstGeom prst="line">
                <a:avLst/>
              </a:prstGeom>
              <a:ln w="3175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4395F480-A645-3E49-8B9B-61CFA0EBF3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78456" y="6045141"/>
                <a:ext cx="0" cy="264522"/>
              </a:xfrm>
              <a:prstGeom prst="line">
                <a:avLst/>
              </a:prstGeom>
              <a:ln w="3175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B186E36-5AA2-9D4A-A7DB-1E11C1DE14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29902" y="6045141"/>
                <a:ext cx="0" cy="264522"/>
              </a:xfrm>
              <a:prstGeom prst="line">
                <a:avLst/>
              </a:prstGeom>
              <a:ln w="3175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30399CB2-A972-3F4C-B51B-EE152B2D73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9869" y="6045141"/>
                <a:ext cx="0" cy="349734"/>
              </a:xfrm>
              <a:prstGeom prst="line">
                <a:avLst/>
              </a:prstGeom>
              <a:ln w="3175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E138B84-A34D-C84F-B109-48398C469E2D}"/>
                  </a:ext>
                </a:extLst>
              </p:cNvPr>
              <p:cNvSpPr txBox="1"/>
              <p:nvPr/>
            </p:nvSpPr>
            <p:spPr>
              <a:xfrm>
                <a:off x="2149433" y="5673678"/>
                <a:ext cx="4587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NR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6EC0FCF-2AAB-FD4B-87E5-CD72D28C297D}"/>
                  </a:ext>
                </a:extLst>
              </p:cNvPr>
              <p:cNvSpPr txBox="1"/>
              <p:nvPr/>
            </p:nvSpPr>
            <p:spPr>
              <a:xfrm>
                <a:off x="1862200" y="4681867"/>
                <a:ext cx="84696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Optical</a:t>
                </a:r>
              </a:p>
              <a:p>
                <a:endParaRPr lang="en-US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B2931AD-E6F1-A64C-B7AB-64A3CD6B13F5}"/>
                  </a:ext>
                </a:extLst>
              </p:cNvPr>
              <p:cNvSpPr/>
              <p:nvPr/>
            </p:nvSpPr>
            <p:spPr>
              <a:xfrm>
                <a:off x="4288675" y="5777848"/>
                <a:ext cx="2901192" cy="245217"/>
              </a:xfrm>
              <a:prstGeom prst="rect">
                <a:avLst/>
              </a:prstGeom>
              <a:solidFill>
                <a:srgbClr val="00B050">
                  <a:alpha val="5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4F36D845-2564-744E-9526-F8C5CBE5A3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80138" y="5171214"/>
                <a:ext cx="0" cy="504074"/>
              </a:xfrm>
              <a:prstGeom prst="line">
                <a:avLst/>
              </a:prstGeom>
              <a:ln w="57150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B578E1B-DB76-1340-B28D-D672FF355216}"/>
                </a:ext>
              </a:extLst>
            </p:cNvPr>
            <p:cNvSpPr txBox="1"/>
            <p:nvPr/>
          </p:nvSpPr>
          <p:spPr>
            <a:xfrm>
              <a:off x="1901124" y="5274158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ERDM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D4C9340-0560-6543-A4DC-C316BA6E6652}"/>
                </a:ext>
              </a:extLst>
            </p:cNvPr>
            <p:cNvCxnSpPr>
              <a:cxnSpLocks/>
            </p:cNvCxnSpPr>
            <p:nvPr/>
          </p:nvCxnSpPr>
          <p:spPr>
            <a:xfrm>
              <a:off x="5872364" y="5339138"/>
              <a:ext cx="0" cy="496063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3C13037-0C44-4543-B8E5-DB9D34D462D7}"/>
                </a:ext>
              </a:extLst>
            </p:cNvPr>
            <p:cNvSpPr txBox="1"/>
            <p:nvPr/>
          </p:nvSpPr>
          <p:spPr>
            <a:xfrm>
              <a:off x="5656238" y="5079982"/>
              <a:ext cx="7072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900meV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0384D56-176E-1240-B8CA-4DD110E9BE2F}"/>
                </a:ext>
              </a:extLst>
            </p:cNvPr>
            <p:cNvSpPr txBox="1"/>
            <p:nvPr/>
          </p:nvSpPr>
          <p:spPr>
            <a:xfrm>
              <a:off x="4685401" y="5087543"/>
              <a:ext cx="982763" cy="28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~600meV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BAC0F19-6BCD-A148-A7CF-349EE2F585AB}"/>
                </a:ext>
              </a:extLst>
            </p:cNvPr>
            <p:cNvSpPr txBox="1"/>
            <p:nvPr/>
          </p:nvSpPr>
          <p:spPr>
            <a:xfrm>
              <a:off x="4234255" y="5861156"/>
              <a:ext cx="663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GaAs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825AD77-79B8-7241-B92B-7B5C151BC6E7}"/>
                </a:ext>
              </a:extLst>
            </p:cNvPr>
            <p:cNvSpPr/>
            <p:nvPr/>
          </p:nvSpPr>
          <p:spPr>
            <a:xfrm>
              <a:off x="5900838" y="5348127"/>
              <a:ext cx="273499" cy="496063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4A5FB0-B728-CA44-9ADB-0BA5659676BC}"/>
                </a:ext>
              </a:extLst>
            </p:cNvPr>
            <p:cNvSpPr/>
            <p:nvPr/>
          </p:nvSpPr>
          <p:spPr>
            <a:xfrm>
              <a:off x="4918923" y="5442916"/>
              <a:ext cx="566803" cy="397577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924DFAA-74EC-2F44-BC6C-DC13EDB73BBC}"/>
                </a:ext>
              </a:extLst>
            </p:cNvPr>
            <p:cNvCxnSpPr>
              <a:cxnSpLocks/>
            </p:cNvCxnSpPr>
            <p:nvPr/>
          </p:nvCxnSpPr>
          <p:spPr>
            <a:xfrm>
              <a:off x="4215162" y="4662481"/>
              <a:ext cx="0" cy="504074"/>
            </a:xfrm>
            <a:prstGeom prst="line">
              <a:avLst/>
            </a:prstGeom>
            <a:ln w="5715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D3A3219-F9B8-234A-A3D3-BC8AAB47C45C}"/>
                </a:ext>
              </a:extLst>
            </p:cNvPr>
            <p:cNvSpPr txBox="1"/>
            <p:nvPr/>
          </p:nvSpPr>
          <p:spPr>
            <a:xfrm>
              <a:off x="3849590" y="4385482"/>
              <a:ext cx="7056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~35meV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90E0D0-8E55-4C41-BD60-41A25D395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37613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CF09-F180-034C-811C-7F91F1C61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630" y="110621"/>
            <a:ext cx="8279970" cy="621633"/>
          </a:xfrm>
        </p:spPr>
        <p:txBody>
          <a:bodyPr>
            <a:noAutofit/>
          </a:bodyPr>
          <a:lstStyle/>
          <a:p>
            <a:r>
              <a:rPr lang="en-US" sz="2800" b="1" dirty="0"/>
              <a:t>3) SPICE</a:t>
            </a:r>
            <a:r>
              <a:rPr lang="en-US" sz="2800" dirty="0"/>
              <a:t>:</a:t>
            </a:r>
            <a:r>
              <a:rPr lang="en-US" sz="2400" dirty="0"/>
              <a:t> </a:t>
            </a:r>
            <a:r>
              <a:rPr lang="en-US" sz="2300" b="1" dirty="0"/>
              <a:t>S</a:t>
            </a:r>
            <a:r>
              <a:rPr lang="en-US" sz="2300" dirty="0"/>
              <a:t>ub-</a:t>
            </a:r>
            <a:r>
              <a:rPr lang="en-US" sz="2300" dirty="0" err="1"/>
              <a:t>ev</a:t>
            </a:r>
            <a:r>
              <a:rPr lang="en-US" sz="2300" dirty="0"/>
              <a:t> </a:t>
            </a:r>
            <a:r>
              <a:rPr lang="en-US" sz="2300" b="1" dirty="0"/>
              <a:t>P</a:t>
            </a:r>
            <a:r>
              <a:rPr lang="en-US" sz="2300" dirty="0"/>
              <a:t>olar </a:t>
            </a:r>
            <a:r>
              <a:rPr lang="en-US" sz="2300" b="1" dirty="0"/>
              <a:t>I</a:t>
            </a:r>
            <a:r>
              <a:rPr lang="en-US" sz="2300" dirty="0"/>
              <a:t>nteractions </a:t>
            </a:r>
            <a:r>
              <a:rPr lang="en-US" sz="2300" b="1" dirty="0"/>
              <a:t>C</a:t>
            </a:r>
            <a:r>
              <a:rPr lang="en-US" sz="2300" dirty="0"/>
              <a:t>ryogenic </a:t>
            </a:r>
            <a:r>
              <a:rPr lang="en-US" sz="2300" b="1" dirty="0"/>
              <a:t>E</a:t>
            </a:r>
            <a:r>
              <a:rPr lang="en-US" sz="2300" dirty="0"/>
              <a:t>xperiment</a:t>
            </a:r>
          </a:p>
        </p:txBody>
      </p:sp>
      <p:pic>
        <p:nvPicPr>
          <p:cNvPr id="5" name="Picture 4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67780254-1E0B-D54D-BFDB-89BF9CBEFD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383" y="882295"/>
            <a:ext cx="4387671" cy="28124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99946D-8643-2B4F-B8CB-A4B1E1D79AB6}"/>
              </a:ext>
            </a:extLst>
          </p:cNvPr>
          <p:cNvSpPr txBox="1"/>
          <p:nvPr/>
        </p:nvSpPr>
        <p:spPr>
          <a:xfrm>
            <a:off x="5740829" y="732254"/>
            <a:ext cx="25048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Scattering via Light Dark Photon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2C288E-798C-9840-9EED-EC598769C2C0}"/>
              </a:ext>
            </a:extLst>
          </p:cNvPr>
          <p:cNvSpPr txBox="1"/>
          <p:nvPr/>
        </p:nvSpPr>
        <p:spPr>
          <a:xfrm>
            <a:off x="6742838" y="2576090"/>
            <a:ext cx="1463862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1kgyr</a:t>
            </a:r>
          </a:p>
          <a:p>
            <a:r>
              <a:rPr lang="en-US" sz="1350" dirty="0"/>
              <a:t>No Backgrounds</a:t>
            </a:r>
          </a:p>
          <a:p>
            <a:r>
              <a:rPr lang="en-US" sz="1350" dirty="0"/>
              <a:t>1910.10716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AC9D126-81B7-5849-A2D1-501426A773EE}"/>
              </a:ext>
            </a:extLst>
          </p:cNvPr>
          <p:cNvSpPr/>
          <p:nvPr/>
        </p:nvSpPr>
        <p:spPr>
          <a:xfrm>
            <a:off x="2541495" y="2890446"/>
            <a:ext cx="516367" cy="629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A45EEBD-D933-624A-AC8A-6FF888CA1426}"/>
              </a:ext>
            </a:extLst>
          </p:cNvPr>
          <p:cNvGrpSpPr/>
          <p:nvPr/>
        </p:nvGrpSpPr>
        <p:grpSpPr>
          <a:xfrm>
            <a:off x="192183" y="2024401"/>
            <a:ext cx="1758119" cy="1653879"/>
            <a:chOff x="391689" y="4382012"/>
            <a:chExt cx="1758119" cy="1653879"/>
          </a:xfrm>
        </p:grpSpPr>
        <p:pic>
          <p:nvPicPr>
            <p:cNvPr id="19" name="Picture 18" descr="A close up of a logo&#10;&#10;Description automatically generated">
              <a:extLst>
                <a:ext uri="{FF2B5EF4-FFF2-40B4-BE49-F238E27FC236}">
                  <a16:creationId xmlns:a16="http://schemas.microsoft.com/office/drawing/2014/main" id="{71392FCA-FE9F-E548-84F0-951C8C3635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5672" r="73049"/>
            <a:stretch/>
          </p:blipFill>
          <p:spPr>
            <a:xfrm>
              <a:off x="391689" y="4382012"/>
              <a:ext cx="1758119" cy="165387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B9CAA39-37B3-3445-A66B-29FF5F0D1F33}"/>
                </a:ext>
              </a:extLst>
            </p:cNvPr>
            <p:cNvSpPr txBox="1"/>
            <p:nvPr/>
          </p:nvSpPr>
          <p:spPr>
            <a:xfrm>
              <a:off x="929148" y="5624767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/SiO</a:t>
              </a:r>
              <a:r>
                <a:rPr lang="en-US" b="1" baseline="-25000" dirty="0"/>
                <a:t>2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8C685AD-E3D1-6343-847C-27E2F5423A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3095" y="1981351"/>
            <a:ext cx="1670528" cy="1483986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A5388B1-BFFB-A34D-AA76-14D291F98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975" y="873563"/>
            <a:ext cx="5231032" cy="2301676"/>
          </a:xfrm>
        </p:spPr>
        <p:txBody>
          <a:bodyPr>
            <a:normAutofit/>
          </a:bodyPr>
          <a:lstStyle/>
          <a:p>
            <a:pPr marL="25400" indent="0">
              <a:buNone/>
            </a:pPr>
            <a:r>
              <a:rPr lang="en-US" sz="2000" dirty="0"/>
              <a:t>In ionic crystals, optical phonons are oscillating electric dipoles! Couple strongly to dark photons!</a:t>
            </a:r>
          </a:p>
          <a:p>
            <a:pPr marL="25400" indent="0">
              <a:buNone/>
            </a:pPr>
            <a:endParaRPr lang="en-US" sz="20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0B4970B-7CB8-4944-A958-92B5DEAB50BA}"/>
              </a:ext>
            </a:extLst>
          </p:cNvPr>
          <p:cNvGrpSpPr/>
          <p:nvPr/>
        </p:nvGrpSpPr>
        <p:grpSpPr>
          <a:xfrm>
            <a:off x="635315" y="4047759"/>
            <a:ext cx="7566882" cy="2651065"/>
            <a:chOff x="1611087" y="4053528"/>
            <a:chExt cx="7566882" cy="2651065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E2139C3-167E-174E-899B-87BFE1E89EEF}"/>
                </a:ext>
              </a:extLst>
            </p:cNvPr>
            <p:cNvSpPr txBox="1"/>
            <p:nvPr/>
          </p:nvSpPr>
          <p:spPr>
            <a:xfrm>
              <a:off x="3087280" y="4435707"/>
              <a:ext cx="795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SiO</a:t>
              </a:r>
              <a:r>
                <a:rPr lang="en-US" baseline="-25000" dirty="0"/>
                <a:t>2</a:t>
              </a: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645B3F0-87DA-6D46-AA8E-E6B069045071}"/>
                </a:ext>
              </a:extLst>
            </p:cNvPr>
            <p:cNvCxnSpPr>
              <a:cxnSpLocks/>
            </p:cNvCxnSpPr>
            <p:nvPr/>
          </p:nvCxnSpPr>
          <p:spPr>
            <a:xfrm>
              <a:off x="3726990" y="4780271"/>
              <a:ext cx="0" cy="470637"/>
            </a:xfrm>
            <a:prstGeom prst="line">
              <a:avLst/>
            </a:prstGeom>
            <a:ln w="5715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7B6A191-6008-4C48-9A53-3242D498A78A}"/>
                </a:ext>
              </a:extLst>
            </p:cNvPr>
            <p:cNvSpPr txBox="1"/>
            <p:nvPr/>
          </p:nvSpPr>
          <p:spPr>
            <a:xfrm>
              <a:off x="2499082" y="6335261"/>
              <a:ext cx="53495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10meV          100meV        1eV           10eV              100eV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A691119-E354-584A-B05F-857D1C1B5926}"/>
                </a:ext>
              </a:extLst>
            </p:cNvPr>
            <p:cNvCxnSpPr>
              <a:cxnSpLocks/>
            </p:cNvCxnSpPr>
            <p:nvPr/>
          </p:nvCxnSpPr>
          <p:spPr>
            <a:xfrm>
              <a:off x="2813309" y="6147884"/>
              <a:ext cx="6364660" cy="0"/>
            </a:xfrm>
            <a:prstGeom prst="line">
              <a:avLst/>
            </a:prstGeom>
            <a:ln w="3175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FC22CF6-DD31-204D-8C51-2FE1C45230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13309" y="4381615"/>
              <a:ext cx="0" cy="1875608"/>
            </a:xfrm>
            <a:prstGeom prst="line">
              <a:avLst/>
            </a:prstGeom>
            <a:ln w="317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7D404F4-8F2D-174A-9E08-FAA00341A8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8080" y="5992701"/>
              <a:ext cx="0" cy="264522"/>
            </a:xfrm>
            <a:prstGeom prst="line">
              <a:avLst/>
            </a:prstGeom>
            <a:ln w="317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70EAF90-6B08-804E-9ADB-964C5D127C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79371" y="5992701"/>
              <a:ext cx="0" cy="264522"/>
            </a:xfrm>
            <a:prstGeom prst="line">
              <a:avLst/>
            </a:prstGeom>
            <a:ln w="317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97084A2-4512-D841-A8D1-2EA9C9782E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30817" y="5992701"/>
              <a:ext cx="0" cy="264522"/>
            </a:xfrm>
            <a:prstGeom prst="line">
              <a:avLst/>
            </a:prstGeom>
            <a:ln w="317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1B41E7C-9943-3740-9F98-EB643784DD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90784" y="5992701"/>
              <a:ext cx="0" cy="349734"/>
            </a:xfrm>
            <a:prstGeom prst="line">
              <a:avLst/>
            </a:prstGeom>
            <a:ln w="317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F76B499-2B06-0F4F-A37B-FC8D3C33D59E}"/>
                </a:ext>
              </a:extLst>
            </p:cNvPr>
            <p:cNvSpPr txBox="1"/>
            <p:nvPr/>
          </p:nvSpPr>
          <p:spPr>
            <a:xfrm>
              <a:off x="2322278" y="5469187"/>
              <a:ext cx="4587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NR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68368A2-CFBE-1F4F-B80E-1B7C37AC0B55}"/>
                </a:ext>
              </a:extLst>
            </p:cNvPr>
            <p:cNvSpPr txBox="1"/>
            <p:nvPr/>
          </p:nvSpPr>
          <p:spPr>
            <a:xfrm>
              <a:off x="1611087" y="4358882"/>
              <a:ext cx="12336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Optical</a:t>
              </a:r>
            </a:p>
            <a:p>
              <a:r>
                <a:rPr lang="en-US" dirty="0"/>
                <a:t>Phonon/ER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58B1DD8-5D1A-4448-B853-1ED5A87A2CF7}"/>
                </a:ext>
              </a:extLst>
            </p:cNvPr>
            <p:cNvSpPr/>
            <p:nvPr/>
          </p:nvSpPr>
          <p:spPr>
            <a:xfrm>
              <a:off x="4246438" y="5453896"/>
              <a:ext cx="2564060" cy="276925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1049BD9-4EF8-2E45-8E81-E736CF080D84}"/>
                </a:ext>
              </a:extLst>
            </p:cNvPr>
            <p:cNvSpPr/>
            <p:nvPr/>
          </p:nvSpPr>
          <p:spPr>
            <a:xfrm>
              <a:off x="3231396" y="4800708"/>
              <a:ext cx="800157" cy="397577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E567F1D-6672-E145-9D4D-6BCB8F832D14}"/>
                </a:ext>
              </a:extLst>
            </p:cNvPr>
            <p:cNvSpPr/>
            <p:nvPr/>
          </p:nvSpPr>
          <p:spPr>
            <a:xfrm>
              <a:off x="3982362" y="5724038"/>
              <a:ext cx="2828136" cy="228265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9F72807-1BF8-8947-BBDF-102A721B6431}"/>
                </a:ext>
              </a:extLst>
            </p:cNvPr>
            <p:cNvSpPr/>
            <p:nvPr/>
          </p:nvSpPr>
          <p:spPr>
            <a:xfrm>
              <a:off x="3158777" y="4495281"/>
              <a:ext cx="1098584" cy="293591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34FFB9F-1B7D-634C-9703-61AB0B5250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6439" y="4357511"/>
              <a:ext cx="10922" cy="523050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CCC5BF6-CB6C-3844-BC86-9C0AA6978F65}"/>
                </a:ext>
              </a:extLst>
            </p:cNvPr>
            <p:cNvCxnSpPr>
              <a:cxnSpLocks/>
            </p:cNvCxnSpPr>
            <p:nvPr/>
          </p:nvCxnSpPr>
          <p:spPr>
            <a:xfrm>
              <a:off x="3726594" y="4357511"/>
              <a:ext cx="0" cy="470637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8723768-0868-DB41-B5C1-E786766A5372}"/>
                </a:ext>
              </a:extLst>
            </p:cNvPr>
            <p:cNvSpPr txBox="1"/>
            <p:nvPr/>
          </p:nvSpPr>
          <p:spPr>
            <a:xfrm>
              <a:off x="3375376" y="4067648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60meV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A64B8FA-DDF8-0F47-BF94-327E20AE6A38}"/>
                </a:ext>
              </a:extLst>
            </p:cNvPr>
            <p:cNvSpPr txBox="1"/>
            <p:nvPr/>
          </p:nvSpPr>
          <p:spPr>
            <a:xfrm>
              <a:off x="3930141" y="4053528"/>
              <a:ext cx="7072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149meV</a:t>
              </a: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14195E6C-C395-5647-8206-515D5A2262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47688" y="4742304"/>
              <a:ext cx="10922" cy="523050"/>
            </a:xfrm>
            <a:prstGeom prst="line">
              <a:avLst/>
            </a:prstGeom>
            <a:ln w="5715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F3FC14E-EC14-7B4E-A2C0-26651B85EE44}"/>
                </a:ext>
              </a:extLst>
            </p:cNvPr>
            <p:cNvSpPr txBox="1"/>
            <p:nvPr/>
          </p:nvSpPr>
          <p:spPr>
            <a:xfrm>
              <a:off x="3281163" y="5250908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</a:rPr>
                <a:t>60meV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E4B88CB-CD4C-0A4E-881B-97BD1C8FFB13}"/>
                </a:ext>
              </a:extLst>
            </p:cNvPr>
            <p:cNvSpPr txBox="1"/>
            <p:nvPr/>
          </p:nvSpPr>
          <p:spPr>
            <a:xfrm>
              <a:off x="3835788" y="5259641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</a:rPr>
                <a:t>90meV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75269D2-5261-DE4A-8EDC-B610EEAA6E31}"/>
                </a:ext>
              </a:extLst>
            </p:cNvPr>
            <p:cNvSpPr txBox="1"/>
            <p:nvPr/>
          </p:nvSpPr>
          <p:spPr>
            <a:xfrm>
              <a:off x="3132547" y="4830858"/>
              <a:ext cx="6799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Al</a:t>
              </a:r>
              <a:r>
                <a:rPr lang="en-US" baseline="-25000" dirty="0"/>
                <a:t>2</a:t>
              </a:r>
              <a:r>
                <a:rPr lang="en-US" dirty="0"/>
                <a:t>O</a:t>
              </a:r>
              <a:r>
                <a:rPr lang="en-US" baseline="-25000" dirty="0"/>
                <a:t>3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0" name="Table 70">
                <a:extLst>
                  <a:ext uri="{FF2B5EF4-FFF2-40B4-BE49-F238E27FC236}">
                    <a16:creationId xmlns:a16="http://schemas.microsoft.com/office/drawing/2014/main" id="{D4E535E2-0D1E-FD45-8321-2E66D1EE119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183988" y="3957403"/>
              <a:ext cx="4086697" cy="139128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694034">
                      <a:extLst>
                        <a:ext uri="{9D8B030D-6E8A-4147-A177-3AD203B41FA5}">
                          <a16:colId xmlns:a16="http://schemas.microsoft.com/office/drawing/2014/main" val="3420273158"/>
                        </a:ext>
                      </a:extLst>
                    </a:gridCol>
                    <a:gridCol w="1080211">
                      <a:extLst>
                        <a:ext uri="{9D8B030D-6E8A-4147-A177-3AD203B41FA5}">
                          <a16:colId xmlns:a16="http://schemas.microsoft.com/office/drawing/2014/main" val="3702379709"/>
                        </a:ext>
                      </a:extLst>
                    </a:gridCol>
                    <a:gridCol w="1060390">
                      <a:extLst>
                        <a:ext uri="{9D8B030D-6E8A-4147-A177-3AD203B41FA5}">
                          <a16:colId xmlns:a16="http://schemas.microsoft.com/office/drawing/2014/main" val="1759880975"/>
                        </a:ext>
                      </a:extLst>
                    </a:gridCol>
                    <a:gridCol w="1252062">
                      <a:extLst>
                        <a:ext uri="{9D8B030D-6E8A-4147-A177-3AD203B41FA5}">
                          <a16:colId xmlns:a16="http://schemas.microsoft.com/office/drawing/2014/main" val="1529979866"/>
                        </a:ext>
                      </a:extLst>
                    </a:gridCol>
                  </a:tblGrid>
                  <a:tr h="781681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Required</a:t>
                          </a:r>
                        </a:p>
                        <a:p>
                          <a:r>
                            <a:rPr lang="en-US" sz="1400" dirty="0"/>
                            <a:t>Threshold </a:t>
                          </a:r>
                        </a:p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(5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Goal Threshold</a:t>
                          </a:r>
                        </a:p>
                        <a:p>
                          <a:r>
                            <a:rPr lang="en-US" sz="1400" dirty="0"/>
                            <a:t>(5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Stretch Goal Threshold </a:t>
                          </a:r>
                        </a:p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(5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3476885"/>
                      </a:ext>
                    </a:extLst>
                  </a:tr>
                  <a:tr h="250545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SiO</a:t>
                          </a:r>
                          <a:r>
                            <a:rPr lang="en-US" sz="1400" baseline="-250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3.5eV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350 </a:t>
                          </a:r>
                          <a:r>
                            <a:rPr lang="en-US" sz="1400" dirty="0" err="1"/>
                            <a:t>meV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20meV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6484601"/>
                      </a:ext>
                    </a:extLst>
                  </a:tr>
                  <a:tr h="250545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Al</a:t>
                          </a:r>
                          <a:r>
                            <a:rPr lang="en-US" sz="1400" baseline="-25000" dirty="0"/>
                            <a:t>2</a:t>
                          </a:r>
                          <a:r>
                            <a:rPr lang="en-US" sz="1400" dirty="0"/>
                            <a:t>O</a:t>
                          </a:r>
                          <a:r>
                            <a:rPr lang="en-US" sz="1400" baseline="-250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3.5eV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350 </a:t>
                          </a:r>
                          <a:r>
                            <a:rPr lang="en-US" sz="1400" dirty="0" err="1"/>
                            <a:t>meV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20meV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161093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0" name="Table 70">
                <a:extLst>
                  <a:ext uri="{FF2B5EF4-FFF2-40B4-BE49-F238E27FC236}">
                    <a16:creationId xmlns:a16="http://schemas.microsoft.com/office/drawing/2014/main" id="{D4E535E2-0D1E-FD45-8321-2E66D1EE119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183988" y="3957403"/>
              <a:ext cx="4086697" cy="139128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694034">
                      <a:extLst>
                        <a:ext uri="{9D8B030D-6E8A-4147-A177-3AD203B41FA5}">
                          <a16:colId xmlns:a16="http://schemas.microsoft.com/office/drawing/2014/main" val="3420273158"/>
                        </a:ext>
                      </a:extLst>
                    </a:gridCol>
                    <a:gridCol w="1080211">
                      <a:extLst>
                        <a:ext uri="{9D8B030D-6E8A-4147-A177-3AD203B41FA5}">
                          <a16:colId xmlns:a16="http://schemas.microsoft.com/office/drawing/2014/main" val="3702379709"/>
                        </a:ext>
                      </a:extLst>
                    </a:gridCol>
                    <a:gridCol w="1060390">
                      <a:extLst>
                        <a:ext uri="{9D8B030D-6E8A-4147-A177-3AD203B41FA5}">
                          <a16:colId xmlns:a16="http://schemas.microsoft.com/office/drawing/2014/main" val="1759880975"/>
                        </a:ext>
                      </a:extLst>
                    </a:gridCol>
                    <a:gridCol w="1252062">
                      <a:extLst>
                        <a:ext uri="{9D8B030D-6E8A-4147-A177-3AD203B41FA5}">
                          <a16:colId xmlns:a16="http://schemas.microsoft.com/office/drawing/2014/main" val="1529979866"/>
                        </a:ext>
                      </a:extLst>
                    </a:gridCol>
                  </a:tblGrid>
                  <a:tr h="781681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5882" t="-1613" r="-216471" b="-870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67857" t="-1613" r="-119048" b="-870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27273" t="-1613" r="-1010" b="-870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47688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SiO</a:t>
                          </a:r>
                          <a:r>
                            <a:rPr lang="en-US" sz="1400" baseline="-250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3.5eV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350 </a:t>
                          </a:r>
                          <a:r>
                            <a:rPr lang="en-US" sz="1400" dirty="0" err="1"/>
                            <a:t>meV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20meV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648460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Al</a:t>
                          </a:r>
                          <a:r>
                            <a:rPr lang="en-US" sz="1400" baseline="-25000" dirty="0"/>
                            <a:t>2</a:t>
                          </a:r>
                          <a:r>
                            <a:rPr lang="en-US" sz="1400" dirty="0"/>
                            <a:t>O</a:t>
                          </a:r>
                          <a:r>
                            <a:rPr lang="en-US" sz="1400" baseline="-250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3.5eV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350 </a:t>
                          </a:r>
                          <a:r>
                            <a:rPr lang="en-US" sz="1400" dirty="0" err="1"/>
                            <a:t>meV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20meV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161093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87A6401-EDB7-B94C-8BC1-182BADFB6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67</a:t>
            </a:fld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B449B35-7502-624F-B89C-14F7CD919BA1}"/>
              </a:ext>
            </a:extLst>
          </p:cNvPr>
          <p:cNvSpPr txBox="1"/>
          <p:nvPr/>
        </p:nvSpPr>
        <p:spPr>
          <a:xfrm rot="20776952">
            <a:off x="7700571" y="1650323"/>
            <a:ext cx="91082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40FF"/>
                </a:solidFill>
              </a:rPr>
              <a:t>Required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34E925-C9F7-2D43-B709-2F5B2419814F}"/>
              </a:ext>
            </a:extLst>
          </p:cNvPr>
          <p:cNvSpPr txBox="1"/>
          <p:nvPr/>
        </p:nvSpPr>
        <p:spPr>
          <a:xfrm>
            <a:off x="5871769" y="2680981"/>
            <a:ext cx="752129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40FF"/>
                </a:solidFill>
              </a:rPr>
              <a:t>Stretch</a:t>
            </a:r>
          </a:p>
          <a:p>
            <a:r>
              <a:rPr lang="en-US" dirty="0">
                <a:solidFill>
                  <a:srgbClr val="FF40FF"/>
                </a:solidFill>
              </a:rPr>
              <a:t>Goal</a:t>
            </a:r>
          </a:p>
        </p:txBody>
      </p:sp>
    </p:spTree>
    <p:extLst>
      <p:ext uri="{BB962C8B-B14F-4D97-AF65-F5344CB8AC3E}">
        <p14:creationId xmlns:p14="http://schemas.microsoft.com/office/powerpoint/2010/main" val="2571490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860D1881-90F5-3AEB-FD04-F143CF28F1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28" t="7010" r="7321"/>
          <a:stretch/>
        </p:blipFill>
        <p:spPr>
          <a:xfrm>
            <a:off x="0" y="597125"/>
            <a:ext cx="9104734" cy="5641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99CF18-CB5A-C944-BFF1-818A6A394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2813"/>
            <a:ext cx="9143973" cy="762612"/>
          </a:xfrm>
        </p:spPr>
        <p:txBody>
          <a:bodyPr>
            <a:noAutofit/>
          </a:bodyPr>
          <a:lstStyle/>
          <a:p>
            <a:r>
              <a:rPr lang="en-US" sz="3200" dirty="0"/>
              <a:t> Light Mass Dark Matter: Elastic Nuclear  Scattering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92CC86-D90A-FE46-A1F0-D30FF50E3197}"/>
              </a:ext>
            </a:extLst>
          </p:cNvPr>
          <p:cNvSpPr txBox="1"/>
          <p:nvPr/>
        </p:nvSpPr>
        <p:spPr>
          <a:xfrm>
            <a:off x="1142985" y="5985483"/>
            <a:ext cx="6858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rgbClr val="FF0000"/>
                </a:solidFill>
              </a:rPr>
              <a:t>Design Driver #1: Energy Sensitivity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215460-1A0C-9A0B-00ED-FE163F2C7ACC}"/>
              </a:ext>
            </a:extLst>
          </p:cNvPr>
          <p:cNvSpPr txBox="1"/>
          <p:nvPr/>
        </p:nvSpPr>
        <p:spPr>
          <a:xfrm>
            <a:off x="1142985" y="4771982"/>
            <a:ext cx="1051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1 </a:t>
            </a:r>
            <a:r>
              <a:rPr lang="en-US" sz="2400" dirty="0" err="1">
                <a:solidFill>
                  <a:srgbClr val="FF0000"/>
                </a:solidFill>
              </a:rPr>
              <a:t>meV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0E6D250-DEFD-990D-1AE8-0A875942C3AC}"/>
              </a:ext>
            </a:extLst>
          </p:cNvPr>
          <p:cNvSpPr/>
          <p:nvPr/>
        </p:nvSpPr>
        <p:spPr>
          <a:xfrm>
            <a:off x="1282840" y="5148942"/>
            <a:ext cx="1836280" cy="54428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C780E5-2670-5A89-11AD-3080FC7A5536}"/>
              </a:ext>
            </a:extLst>
          </p:cNvPr>
          <p:cNvSpPr txBox="1"/>
          <p:nvPr/>
        </p:nvSpPr>
        <p:spPr>
          <a:xfrm>
            <a:off x="7375639" y="4525761"/>
            <a:ext cx="1250691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&lt;v&gt; -  </a:t>
            </a:r>
          </a:p>
          <a:p>
            <a:r>
              <a:rPr lang="en-US" sz="2000" dirty="0" err="1"/>
              <a:t>V</a:t>
            </a:r>
            <a:r>
              <a:rPr lang="en-US" sz="2000" baseline="-25000" dirty="0" err="1"/>
              <a:t>esc</a:t>
            </a:r>
            <a:r>
              <a:rPr lang="en-US" sz="2000" dirty="0"/>
              <a:t> --</a:t>
            </a:r>
          </a:p>
        </p:txBody>
      </p:sp>
    </p:spTree>
    <p:extLst>
      <p:ext uri="{BB962C8B-B14F-4D97-AF65-F5344CB8AC3E}">
        <p14:creationId xmlns:p14="http://schemas.microsoft.com/office/powerpoint/2010/main" val="1323211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F0B8A-E46E-5C5A-4E53-A7F647828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065" y="2599197"/>
            <a:ext cx="8229600" cy="1143000"/>
          </a:xfrm>
        </p:spPr>
        <p:txBody>
          <a:bodyPr/>
          <a:lstStyle/>
          <a:p>
            <a:r>
              <a:rPr lang="en-US" dirty="0"/>
              <a:t>It’s not quite this daunting …</a:t>
            </a:r>
          </a:p>
        </p:txBody>
      </p:sp>
    </p:spTree>
    <p:extLst>
      <p:ext uri="{BB962C8B-B14F-4D97-AF65-F5344CB8AC3E}">
        <p14:creationId xmlns:p14="http://schemas.microsoft.com/office/powerpoint/2010/main" val="2164276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3281"/>
            <a:ext cx="9144000" cy="782002"/>
          </a:xfrm>
        </p:spPr>
        <p:txBody>
          <a:bodyPr>
            <a:normAutofit/>
          </a:bodyPr>
          <a:lstStyle/>
          <a:p>
            <a:r>
              <a:rPr lang="en-US" dirty="0"/>
              <a:t>Inelastic e</a:t>
            </a:r>
            <a:r>
              <a:rPr lang="en-US" baseline="30000" dirty="0"/>
              <a:t>-</a:t>
            </a:r>
            <a:r>
              <a:rPr lang="en-US" dirty="0"/>
              <a:t> Recoils in Semiconductors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08E1D1-5AC9-9548-824D-66B3E7A476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703"/>
          <a:stretch/>
        </p:blipFill>
        <p:spPr>
          <a:xfrm>
            <a:off x="169239" y="664707"/>
            <a:ext cx="5508797" cy="5201666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6187041-2AB6-A24B-A788-0046265294A1}"/>
              </a:ext>
            </a:extLst>
          </p:cNvPr>
          <p:cNvCxnSpPr>
            <a:cxnSpLocks/>
          </p:cNvCxnSpPr>
          <p:nvPr/>
        </p:nvCxnSpPr>
        <p:spPr>
          <a:xfrm flipH="1">
            <a:off x="1942718" y="3178661"/>
            <a:ext cx="1308481" cy="314890"/>
          </a:xfrm>
          <a:prstGeom prst="straightConnector1">
            <a:avLst/>
          </a:prstGeom>
          <a:ln w="66675" cmpd="sng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1890C3C-A884-6F4F-99C0-0CF317FCEFD0}"/>
              </a:ext>
            </a:extLst>
          </p:cNvPr>
          <p:cNvCxnSpPr>
            <a:cxnSpLocks/>
            <a:endCxn id="26" idx="3"/>
          </p:cNvCxnSpPr>
          <p:nvPr/>
        </p:nvCxnSpPr>
        <p:spPr>
          <a:xfrm flipH="1" flipV="1">
            <a:off x="2200379" y="6429162"/>
            <a:ext cx="448821" cy="4498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A978C75-BBCD-0D4C-B6F0-4080B9B53A90}"/>
              </a:ext>
            </a:extLst>
          </p:cNvPr>
          <p:cNvSpPr txBox="1"/>
          <p:nvPr/>
        </p:nvSpPr>
        <p:spPr>
          <a:xfrm>
            <a:off x="1876096" y="769256"/>
            <a:ext cx="20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Band Diagram for Si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6FABC9-E67E-064A-9ECC-B981D3A21C84}"/>
              </a:ext>
            </a:extLst>
          </p:cNvPr>
          <p:cNvSpPr txBox="1"/>
          <p:nvPr/>
        </p:nvSpPr>
        <p:spPr>
          <a:xfrm rot="16200000">
            <a:off x="-697461" y="2710231"/>
            <a:ext cx="1643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Energy [eV]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BA38A6F-A409-9D40-B354-E05087F279E0}"/>
              </a:ext>
            </a:extLst>
          </p:cNvPr>
          <p:cNvSpPr txBox="1"/>
          <p:nvPr/>
        </p:nvSpPr>
        <p:spPr>
          <a:xfrm>
            <a:off x="2393095" y="5794820"/>
            <a:ext cx="1412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Momentum  </a:t>
            </a:r>
          </a:p>
        </p:txBody>
      </p:sp>
      <p:sp>
        <p:nvSpPr>
          <p:cNvPr id="28" name="Shape 388">
            <a:extLst>
              <a:ext uri="{FF2B5EF4-FFF2-40B4-BE49-F238E27FC236}">
                <a16:creationId xmlns:a16="http://schemas.microsoft.com/office/drawing/2014/main" id="{407C8375-BB22-1B46-887C-DAFCAB274791}"/>
              </a:ext>
            </a:extLst>
          </p:cNvPr>
          <p:cNvSpPr/>
          <p:nvPr/>
        </p:nvSpPr>
        <p:spPr>
          <a:xfrm>
            <a:off x="100573" y="6224497"/>
            <a:ext cx="463042" cy="484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1"/>
          </a:solidFill>
          <a:ln w="3175" cap="flat">
            <a:solidFill>
              <a:schemeClr val="tx1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000">
                <a:solidFill>
                  <a:srgbClr val="0000FF">
                    <a:alpha val="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0" name="Shape 388">
            <a:extLst>
              <a:ext uri="{FF2B5EF4-FFF2-40B4-BE49-F238E27FC236}">
                <a16:creationId xmlns:a16="http://schemas.microsoft.com/office/drawing/2014/main" id="{8E58608D-2019-0346-BC48-0F261A9D3AB5}"/>
              </a:ext>
            </a:extLst>
          </p:cNvPr>
          <p:cNvSpPr/>
          <p:nvPr/>
        </p:nvSpPr>
        <p:spPr>
          <a:xfrm>
            <a:off x="2651481" y="6224497"/>
            <a:ext cx="463042" cy="484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1"/>
          </a:solidFill>
          <a:ln w="3175" cap="flat">
            <a:solidFill>
              <a:schemeClr val="tx1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000">
                <a:solidFill>
                  <a:srgbClr val="0000FF">
                    <a:alpha val="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1" name="Shape 388">
            <a:extLst>
              <a:ext uri="{FF2B5EF4-FFF2-40B4-BE49-F238E27FC236}">
                <a16:creationId xmlns:a16="http://schemas.microsoft.com/office/drawing/2014/main" id="{70C894C8-CBEF-6A4E-A5AE-C1F5B42A585B}"/>
              </a:ext>
            </a:extLst>
          </p:cNvPr>
          <p:cNvSpPr/>
          <p:nvPr/>
        </p:nvSpPr>
        <p:spPr>
          <a:xfrm>
            <a:off x="5202389" y="6229274"/>
            <a:ext cx="463042" cy="484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1"/>
          </a:solidFill>
          <a:ln w="3175" cap="flat">
            <a:solidFill>
              <a:schemeClr val="tx1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000">
                <a:solidFill>
                  <a:srgbClr val="0000FF">
                    <a:alpha val="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C00792F-D34A-7546-B45B-CA33F51A0F3E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561334" y="6429162"/>
            <a:ext cx="406015" cy="4498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EC8D5372-93F7-8C40-ACA1-25411B1866CE}"/>
              </a:ext>
            </a:extLst>
          </p:cNvPr>
          <p:cNvSpPr/>
          <p:nvPr/>
        </p:nvSpPr>
        <p:spPr>
          <a:xfrm>
            <a:off x="967349" y="6244496"/>
            <a:ext cx="1233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4.5x10</a:t>
            </a:r>
            <a:r>
              <a:rPr lang="en-US" baseline="30000" dirty="0"/>
              <a:t>-10 </a:t>
            </a:r>
            <a:r>
              <a:rPr lang="en-US" dirty="0"/>
              <a:t>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93EDA9B-0481-8846-91C8-95151C13B7D3}"/>
              </a:ext>
            </a:extLst>
          </p:cNvPr>
          <p:cNvSpPr txBox="1"/>
          <p:nvPr/>
        </p:nvSpPr>
        <p:spPr>
          <a:xfrm>
            <a:off x="6121268" y="1138588"/>
            <a:ext cx="297220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Crystal e- Momentum and Energy Scales Match MeV DM perfectly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0721FB-607C-7428-23C8-4A058BE4A47C}"/>
              </a:ext>
            </a:extLst>
          </p:cNvPr>
          <p:cNvGrpSpPr/>
          <p:nvPr/>
        </p:nvGrpSpPr>
        <p:grpSpPr>
          <a:xfrm>
            <a:off x="2883002" y="3429000"/>
            <a:ext cx="524503" cy="389859"/>
            <a:chOff x="6164226" y="2236138"/>
            <a:chExt cx="524503" cy="389859"/>
          </a:xfrm>
        </p:grpSpPr>
        <p:sp>
          <p:nvSpPr>
            <p:cNvPr id="18" name="Shape 391">
              <a:extLst>
                <a:ext uri="{FF2B5EF4-FFF2-40B4-BE49-F238E27FC236}">
                  <a16:creationId xmlns:a16="http://schemas.microsoft.com/office/drawing/2014/main" id="{BA1A7DA5-9A9A-3A49-9481-DEB21EB6DFCD}"/>
                </a:ext>
              </a:extLst>
            </p:cNvPr>
            <p:cNvSpPr/>
            <p:nvPr/>
          </p:nvSpPr>
          <p:spPr>
            <a:xfrm>
              <a:off x="6215769" y="2236138"/>
              <a:ext cx="367798" cy="389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432FF"/>
            </a:solidFill>
            <a:ln w="3175" cap="flat">
              <a:noFill/>
              <a:prstDash val="solid"/>
              <a:beve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1119061-D7B4-694C-B4F8-13CBF1C61A17}"/>
                </a:ext>
              </a:extLst>
            </p:cNvPr>
            <p:cNvSpPr txBox="1"/>
            <p:nvPr/>
          </p:nvSpPr>
          <p:spPr>
            <a:xfrm>
              <a:off x="6164226" y="2256509"/>
              <a:ext cx="524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DM</a:t>
              </a:r>
            </a:p>
          </p:txBody>
        </p:sp>
      </p:grpSp>
      <p:sp>
        <p:nvSpPr>
          <p:cNvPr id="4" name="Arc 3">
            <a:extLst>
              <a:ext uri="{FF2B5EF4-FFF2-40B4-BE49-F238E27FC236}">
                <a16:creationId xmlns:a16="http://schemas.microsoft.com/office/drawing/2014/main" id="{C5038EF2-8D33-D37C-0098-5A900D0D5580}"/>
              </a:ext>
            </a:extLst>
          </p:cNvPr>
          <p:cNvSpPr/>
          <p:nvPr/>
        </p:nvSpPr>
        <p:spPr>
          <a:xfrm flipH="1" flipV="1">
            <a:off x="538570" y="2895598"/>
            <a:ext cx="2712629" cy="588439"/>
          </a:xfrm>
          <a:prstGeom prst="arc">
            <a:avLst>
              <a:gd name="adj1" fmla="val 10867800"/>
              <a:gd name="adj2" fmla="val 15917184"/>
            </a:avLst>
          </a:prstGeom>
          <a:ln w="57150">
            <a:solidFill>
              <a:srgbClr val="0432FF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432FF"/>
                </a:solidFill>
              </a:ln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C9FAE0-D570-7EC3-51D7-659AFF427108}"/>
              </a:ext>
            </a:extLst>
          </p:cNvPr>
          <p:cNvSpPr txBox="1"/>
          <p:nvPr/>
        </p:nvSpPr>
        <p:spPr>
          <a:xfrm>
            <a:off x="-923742" y="6555581"/>
            <a:ext cx="4729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3 keV/c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91D4DF17-72EC-3BF3-CB7A-02BC15F00D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189" r="23024" b="47338"/>
          <a:stretch/>
        </p:blipFill>
        <p:spPr>
          <a:xfrm>
            <a:off x="5678037" y="6004206"/>
            <a:ext cx="3465964" cy="82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26551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0">
          <a:solidFill>
            <a:schemeClr val="tx1"/>
          </a:solidFill>
          <a:headEnd type="none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37414</TotalTime>
  <Words>2490</Words>
  <Application>Microsoft Macintosh PowerPoint</Application>
  <PresentationFormat>On-screen Show (4:3)</PresentationFormat>
  <Paragraphs>508</Paragraphs>
  <Slides>67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5" baseType="lpstr">
      <vt:lpstr>Arial</vt:lpstr>
      <vt:lpstr>Arial</vt:lpstr>
      <vt:lpstr>Calibri</vt:lpstr>
      <vt:lpstr>Cambria Math</vt:lpstr>
      <vt:lpstr>Helvetica Neue</vt:lpstr>
      <vt:lpstr>Source Sans Pro</vt:lpstr>
      <vt:lpstr>Times New Roman</vt:lpstr>
      <vt:lpstr>Office Theme</vt:lpstr>
      <vt:lpstr>Development of Ultra-sensitive, Low Background Detector Technology for 10meV to GeV Dark Matter</vt:lpstr>
      <vt:lpstr>Don’t Put All Your Eggs in One Basket: Broaden the Search</vt:lpstr>
      <vt:lpstr>Light Mass DM Direct Detection   Design Drivers</vt:lpstr>
      <vt:lpstr>Light Mass DM: Nuclear Recoil Direct Detection Constraints</vt:lpstr>
      <vt:lpstr>Light Mass DM Design Drivers:  Exposure</vt:lpstr>
      <vt:lpstr> Kinematics: 2 Body Elastic Nuclear  Scattering</vt:lpstr>
      <vt:lpstr> Light Mass Dark Matter: Elastic Nuclear  Scattering</vt:lpstr>
      <vt:lpstr>It’s not quite this daunting …</vt:lpstr>
      <vt:lpstr>Inelastic e- Recoils in Semiconductors</vt:lpstr>
      <vt:lpstr>DM- Coherent Vibrational Interactions</vt:lpstr>
      <vt:lpstr>Light Mass DM: Detector Design Driver #1: Energy Sensitivity </vt:lpstr>
      <vt:lpstr>Athermal Phonon Detectors</vt:lpstr>
      <vt:lpstr>The Challenge: Environmental Noise </vt:lpstr>
      <vt:lpstr>Environmental Upgrades: IR</vt:lpstr>
      <vt:lpstr> Environmental Upgrades: EMI Mitigation</vt:lpstr>
      <vt:lpstr>Current Detector Performance</vt:lpstr>
      <vt:lpstr>Single Optical Photon Calibration</vt:lpstr>
      <vt:lpstr>1) Achieved Energy Sensitivity</vt:lpstr>
      <vt:lpstr>Significant Sensitivity Improvement Possible</vt:lpstr>
      <vt:lpstr>Light Mass DM: Detector Design Drivers </vt:lpstr>
      <vt:lpstr>Mysterious Low Energy Excess</vt:lpstr>
      <vt:lpstr>1. Doesn’t vary with crystal mass or type</vt:lpstr>
      <vt:lpstr>2. Variation with time since cooldown</vt:lpstr>
      <vt:lpstr>3) Low Energy Excess is Non-Ionizing</vt:lpstr>
      <vt:lpstr>Low Energy Excess Fact Summary</vt:lpstr>
      <vt:lpstr>Stress Induced Microfractures?</vt:lpstr>
      <vt:lpstr>Stress Related Microfractures:  High Energy Evidence</vt:lpstr>
      <vt:lpstr>Stress Related Microfractures:  1st Low Energy Evidence</vt:lpstr>
      <vt:lpstr>Mitigation for Stress Induced Microfracture Events: GET RID OF ALL STRESS </vt:lpstr>
      <vt:lpstr>Understanding Source of Relaxation Events:  2 Channel Devices</vt:lpstr>
      <vt:lpstr>Noise in 2 Channel Device</vt:lpstr>
      <vt:lpstr>Correlated Noise: Phonon Origin</vt:lpstr>
      <vt:lpstr>Uncorrelated Noise: Sensor Fluctuations </vt:lpstr>
      <vt:lpstr>Excess Noise decreases with time</vt:lpstr>
      <vt:lpstr>Low Energy Excess Summary</vt:lpstr>
      <vt:lpstr>PowerPoint Presentation</vt:lpstr>
      <vt:lpstr>Can one discriminate between relaxation backgrounds and Dark Matter Interactions? Julien’s talk</vt:lpstr>
      <vt:lpstr>Conclusions</vt:lpstr>
      <vt:lpstr>Backup</vt:lpstr>
      <vt:lpstr>TESSERACT Discrimination: Superfluid Helium</vt:lpstr>
      <vt:lpstr>Observational Evidence for Dark Matter</vt:lpstr>
      <vt:lpstr>Dark Matter &amp; Particle Physics</vt:lpstr>
      <vt:lpstr>Midgal and Ionization</vt:lpstr>
      <vt:lpstr> Ionization Production in eV Scale Nuclear Recoils</vt:lpstr>
      <vt:lpstr>Midgal Ionization</vt:lpstr>
      <vt:lpstr>Midgal Ionization: Signal Suppression</vt:lpstr>
      <vt:lpstr>Developing Ultra-Sensitive Detector Technology</vt:lpstr>
      <vt:lpstr>100meV Excitation Sensitivity -&gt; Low Temperature Detectors</vt:lpstr>
      <vt:lpstr>The Simplest Thermal Calorimeter</vt:lpstr>
      <vt:lpstr>TES Sensitivity</vt:lpstr>
      <vt:lpstr>TES Scaling Laws &amp; Optimization</vt:lpstr>
      <vt:lpstr>100meV Threshold TES are really small!</vt:lpstr>
      <vt:lpstr>2nd most simple thermal calorimeter</vt:lpstr>
      <vt:lpstr>Problem: Decoupling between the Sensor and Absorber</vt:lpstr>
      <vt:lpstr>Athermal Phonon Sensor Technology</vt:lpstr>
      <vt:lpstr>Excitation Detectors &amp; Volume Scaling</vt:lpstr>
      <vt:lpstr>Optimizing the Athermal Phonon Excitation Detectors </vt:lpstr>
      <vt:lpstr>Athermal Phonon Sensor Sensitivity Scaling</vt:lpstr>
      <vt:lpstr>Athermal Phonon Thermalization at Surfaces</vt:lpstr>
      <vt:lpstr>Quantum Sensor?</vt:lpstr>
      <vt:lpstr>TESSERACT Discrimination: GaAs</vt:lpstr>
      <vt:lpstr>TESSERACT Discrimination: Polar Crystal </vt:lpstr>
      <vt:lpstr>NRDM Search Sensitivity @ Surface</vt:lpstr>
      <vt:lpstr>Nearly everything the same</vt:lpstr>
      <vt:lpstr>1) HeRALD:Helium Roton Apparatus for Light Dark matter</vt:lpstr>
      <vt:lpstr>2) SPICE: GaAs ERDM</vt:lpstr>
      <vt:lpstr>3) SPICE: Sub-ev Polar Interactions Cryogenic Experiment</vt:lpstr>
    </vt:vector>
  </TitlesOfParts>
  <Company>University of California Berkeley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Detection of 1 keV to 10 GeV Dark Matter with Calorimeters</dc:title>
  <dc:creator>Matt Pyle</dc:creator>
  <cp:lastModifiedBy>Matt Pyle</cp:lastModifiedBy>
  <cp:revision>752</cp:revision>
  <cp:lastPrinted>2019-07-16T12:52:34Z</cp:lastPrinted>
  <dcterms:created xsi:type="dcterms:W3CDTF">2016-06-13T17:05:23Z</dcterms:created>
  <dcterms:modified xsi:type="dcterms:W3CDTF">2023-08-25T09:17:36Z</dcterms:modified>
</cp:coreProperties>
</file>