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notesMasterIdLst>
    <p:notesMasterId r:id="rId22"/>
  </p:notesMasterIdLst>
  <p:sldIdLst>
    <p:sldId id="256" r:id="rId2"/>
    <p:sldId id="400" r:id="rId3"/>
    <p:sldId id="410" r:id="rId4"/>
    <p:sldId id="422" r:id="rId5"/>
    <p:sldId id="412" r:id="rId6"/>
    <p:sldId id="413" r:id="rId7"/>
    <p:sldId id="434" r:id="rId8"/>
    <p:sldId id="423" r:id="rId9"/>
    <p:sldId id="438" r:id="rId10"/>
    <p:sldId id="437" r:id="rId11"/>
    <p:sldId id="451" r:id="rId12"/>
    <p:sldId id="427" r:id="rId13"/>
    <p:sldId id="426" r:id="rId14"/>
    <p:sldId id="435" r:id="rId15"/>
    <p:sldId id="340" r:id="rId16"/>
    <p:sldId id="429" r:id="rId17"/>
    <p:sldId id="449" r:id="rId18"/>
    <p:sldId id="421" r:id="rId19"/>
    <p:sldId id="420" r:id="rId20"/>
    <p:sldId id="428" r:id="rId21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3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FC24"/>
    <a:srgbClr val="FFCC99"/>
    <a:srgbClr val="66FFFF"/>
    <a:srgbClr val="FF0000"/>
    <a:srgbClr val="FF3300"/>
    <a:srgbClr val="FFCC66"/>
    <a:srgbClr val="4DE5B2"/>
    <a:srgbClr val="40DCCD"/>
    <a:srgbClr val="55E2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00" autoAdjust="0"/>
    <p:restoredTop sz="94684" autoAdjust="0"/>
  </p:normalViewPr>
  <p:slideViewPr>
    <p:cSldViewPr>
      <p:cViewPr varScale="1">
        <p:scale>
          <a:sx n="54" d="100"/>
          <a:sy n="54" d="100"/>
        </p:scale>
        <p:origin x="806" y="45"/>
      </p:cViewPr>
      <p:guideLst>
        <p:guide orient="horz" pos="193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C7EE184-1917-4FE6-BC12-FE9CC23AA7A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E7F7EC-C434-4237-B0C9-5B8C9BB6D82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36F2B0-84A9-4328-86D3-D1829488A505}" type="datetimeFigureOut">
              <a:rPr lang="en-GB"/>
              <a:pPr>
                <a:defRPr/>
              </a:pPr>
              <a:t>24/07/2022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5C18AB-5468-4AFD-9907-2BB9FE3F4B6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DC321AC-55D8-4643-89E2-BA2F24D781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6FE869-FD3F-4334-9914-87002833E8E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9E60DB-1984-4EF3-83A2-F81C4BC39E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0984731-FD74-4D05-B3CE-F7C4B05885F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768231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1F6B5C1B-5379-44AD-956F-60EC61B63BD9}"/>
              </a:ext>
            </a:extLst>
          </p:cNvPr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49E35A4-61AA-4085-BE6F-B3311B3713B0}"/>
                </a:ext>
              </a:extLst>
            </p:cNvPr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CBC7304F-E256-43D0-A913-316D5376D656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8F0F3555-97D2-4BEB-9658-56DD3F2297CC}"/>
                </a:ext>
              </a:extLst>
            </p:cNvPr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70DF1FE1-B24D-4CCD-BD47-E448564927D1}"/>
                </a:ext>
              </a:extLst>
            </p:cNvPr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F694D2AD-81D8-482C-96EF-DFECC83EFE30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/>
          </p:spPr>
          <p:txBody>
            <a:bodyPr/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0" name="Oval 8">
              <a:extLst>
                <a:ext uri="{FF2B5EF4-FFF2-40B4-BE49-F238E27FC236}">
                  <a16:creationId xmlns:a16="http://schemas.microsoft.com/office/drawing/2014/main" id="{59BA1A06-71AB-49CC-A2E0-E46606541C9D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1" name="Oval 9">
              <a:extLst>
                <a:ext uri="{FF2B5EF4-FFF2-40B4-BE49-F238E27FC236}">
                  <a16:creationId xmlns:a16="http://schemas.microsoft.com/office/drawing/2014/main" id="{E932973E-C16C-478B-B342-F81C33B3F0C9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/>
          </p:spPr>
          <p:txBody>
            <a:bodyPr/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n-US" altLang="en-US">
                <a:cs typeface="+mn-cs"/>
              </a:endParaRPr>
            </a:p>
          </p:txBody>
        </p:sp>
      </p:grpSp>
      <p:sp>
        <p:nvSpPr>
          <p:cNvPr id="9012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012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12">
            <a:extLst>
              <a:ext uri="{FF2B5EF4-FFF2-40B4-BE49-F238E27FC236}">
                <a16:creationId xmlns:a16="http://schemas.microsoft.com/office/drawing/2014/main" id="{6EFB863D-A784-4C7D-9656-A296ED4CE86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Rectangle 13">
            <a:extLst>
              <a:ext uri="{FF2B5EF4-FFF2-40B4-BE49-F238E27FC236}">
                <a16:creationId xmlns:a16="http://schemas.microsoft.com/office/drawing/2014/main" id="{CDC67646-D8D3-4096-AC9A-96931B9762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084C9C87-97F4-40E2-8351-2E5635159C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7A823-6B4E-4272-903F-5A81973651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62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640F9FBE-9452-4774-931B-4ED3F9DD2C7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113DA5C-61AE-4642-B485-3F34A26BCA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AE998C79-4E01-4383-B4EB-E34659E41F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310FA-F66C-43C5-9F17-54E9B57628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2639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15F301F6-860A-49EF-9E24-E2D2D6BA87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BB30094-629B-4F49-80F8-E360BDA833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2BB9BF2B-B692-42F7-836C-0ED045B646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D492D-FCA3-4F39-B72F-24DA96CEC9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0700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22E2A716-1E61-4413-8A82-BE2AADFB73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966E1B8B-35AA-479A-86C9-5D51898E5F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DE631CAF-DEC9-4C17-8E04-93A45A7D18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0C089-B31C-4506-BC85-4B4175EE16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3899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7DE0907A-E77F-4087-9AFE-15B8ED6BB9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69B499A1-55D8-4D78-B5AA-EA27F6987C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9B944C66-BA7F-4105-97A2-7BB7E36A6C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A8870-55C4-4971-966A-E6C896C920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0279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AF44FB80-5D15-4453-B1B7-6DAEB0248DD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9D071E35-A9F3-4BA0-B80A-0823E8F6BF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3D76648E-66ED-4749-B40A-3E549F6492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51BE5-206C-4129-9C3E-9390C31E2E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327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2">
            <a:extLst>
              <a:ext uri="{FF2B5EF4-FFF2-40B4-BE49-F238E27FC236}">
                <a16:creationId xmlns:a16="http://schemas.microsoft.com/office/drawing/2014/main" id="{7F7CE956-B2D5-4B7D-8B38-7269F3367B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46A1561B-2514-4457-91A3-840417D1CB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B2BB8738-54C5-477B-8B97-FB0A615152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804D5-964B-40C1-AD09-06274620DC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3925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B1AC748-D07C-40A6-AC96-17ED8A4AC8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45D0230-5D5B-4209-A5F2-5117D5A0AE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6A375E41-DA89-4A4C-BA2C-C8CBE7A17D0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EC4F5-E877-4BDB-9FFA-381FF34D7C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6166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F25FE562-C3FC-4B8E-B023-B447640A7BA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3">
            <a:extLst>
              <a:ext uri="{FF2B5EF4-FFF2-40B4-BE49-F238E27FC236}">
                <a16:creationId xmlns:a16="http://schemas.microsoft.com/office/drawing/2014/main" id="{0417FF6E-C941-4BF5-8852-2B16BC648A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72559C89-2B80-4D6E-8128-27D89B368F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EA521-B0AF-42B0-A137-ED91E2891E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9401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9E047F40-6F45-4937-8779-A2A06FF50E3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842F53F4-E470-4E2E-BDD7-C458D8D2A4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00254E9C-E38A-4029-A6FA-0F9AC03BA2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AC662-DB63-4979-AB99-84D7BDDEE1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478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DB88200A-248D-446F-9E18-E196C4AE48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D4F056C3-7BE7-4744-908F-C37192F565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817EE6EB-FAE7-44A0-812F-2ABE223D142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A0B6C-DE04-4271-B193-B71DCD3E39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0118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C24918C5-A05C-4743-9818-A7B48E9299E4}"/>
              </a:ext>
            </a:extLst>
          </p:cNvPr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89091" name="Freeform 3">
              <a:extLst>
                <a:ext uri="{FF2B5EF4-FFF2-40B4-BE49-F238E27FC236}">
                  <a16:creationId xmlns:a16="http://schemas.microsoft.com/office/drawing/2014/main" id="{7D47EE46-2472-497A-A1C8-28ABBE91D970}"/>
                </a:ext>
              </a:extLst>
            </p:cNvPr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89092" name="Freeform 4">
              <a:extLst>
                <a:ext uri="{FF2B5EF4-FFF2-40B4-BE49-F238E27FC236}">
                  <a16:creationId xmlns:a16="http://schemas.microsoft.com/office/drawing/2014/main" id="{97EB0AA3-D5D9-49B0-94E7-BFD2182A82E8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89093" name="Freeform 5">
              <a:extLst>
                <a:ext uri="{FF2B5EF4-FFF2-40B4-BE49-F238E27FC236}">
                  <a16:creationId xmlns:a16="http://schemas.microsoft.com/office/drawing/2014/main" id="{8705CA93-5B3A-4AB8-B049-0B829D1E0F71}"/>
                </a:ext>
              </a:extLst>
            </p:cNvPr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89094" name="Freeform 6">
              <a:extLst>
                <a:ext uri="{FF2B5EF4-FFF2-40B4-BE49-F238E27FC236}">
                  <a16:creationId xmlns:a16="http://schemas.microsoft.com/office/drawing/2014/main" id="{4D84E02F-ED29-41B6-AC36-98A0D901D5A6}"/>
                </a:ext>
              </a:extLst>
            </p:cNvPr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1036" name="Oval 7">
              <a:extLst>
                <a:ext uri="{FF2B5EF4-FFF2-40B4-BE49-F238E27FC236}">
                  <a16:creationId xmlns:a16="http://schemas.microsoft.com/office/drawing/2014/main" id="{A4A4BD29-5E7E-4542-8D66-73A0164B0093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/>
          </p:spPr>
          <p:txBody>
            <a:bodyPr/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037" name="Oval 8">
              <a:extLst>
                <a:ext uri="{FF2B5EF4-FFF2-40B4-BE49-F238E27FC236}">
                  <a16:creationId xmlns:a16="http://schemas.microsoft.com/office/drawing/2014/main" id="{95B64C5A-AE74-4B3D-9C5F-183BAD39B650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038" name="Oval 9">
              <a:extLst>
                <a:ext uri="{FF2B5EF4-FFF2-40B4-BE49-F238E27FC236}">
                  <a16:creationId xmlns:a16="http://schemas.microsoft.com/office/drawing/2014/main" id="{A9A82606-D3E2-47DB-A237-FE3EE5E6FED8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/>
          </p:spPr>
          <p:txBody>
            <a:bodyPr/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n-US" altLang="en-US">
                <a:cs typeface="+mn-cs"/>
              </a:endParaRPr>
            </a:p>
          </p:txBody>
        </p:sp>
      </p:grpSp>
      <p:sp>
        <p:nvSpPr>
          <p:cNvPr id="89098" name="Rectangle 10">
            <a:extLst>
              <a:ext uri="{FF2B5EF4-FFF2-40B4-BE49-F238E27FC236}">
                <a16:creationId xmlns:a16="http://schemas.microsoft.com/office/drawing/2014/main" id="{E4BD682D-E29C-4826-96E7-1FBB14858A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9099" name="Rectangle 11">
            <a:extLst>
              <a:ext uri="{FF2B5EF4-FFF2-40B4-BE49-F238E27FC236}">
                <a16:creationId xmlns:a16="http://schemas.microsoft.com/office/drawing/2014/main" id="{9241C09B-6D98-4D5C-8F66-AF3DF558A8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9100" name="Rectangle 12">
            <a:extLst>
              <a:ext uri="{FF2B5EF4-FFF2-40B4-BE49-F238E27FC236}">
                <a16:creationId xmlns:a16="http://schemas.microsoft.com/office/drawing/2014/main" id="{ACA865C7-A637-4436-A938-43115F6E478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101" name="Rectangle 13">
            <a:extLst>
              <a:ext uri="{FF2B5EF4-FFF2-40B4-BE49-F238E27FC236}">
                <a16:creationId xmlns:a16="http://schemas.microsoft.com/office/drawing/2014/main" id="{A24A9860-2D22-41B4-A8D7-8EA91F18D6B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102" name="Rectangle 14">
            <a:extLst>
              <a:ext uri="{FF2B5EF4-FFF2-40B4-BE49-F238E27FC236}">
                <a16:creationId xmlns:a16="http://schemas.microsoft.com/office/drawing/2014/main" id="{E43F51FE-1D36-42A2-8792-422277E925F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2D1BA62E-8FB9-42FA-BDB2-CB60FBAF61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443" r:id="rId1"/>
    <p:sldLayoutId id="2147485423" r:id="rId2"/>
    <p:sldLayoutId id="2147485424" r:id="rId3"/>
    <p:sldLayoutId id="2147485425" r:id="rId4"/>
    <p:sldLayoutId id="2147485426" r:id="rId5"/>
    <p:sldLayoutId id="2147485427" r:id="rId6"/>
    <p:sldLayoutId id="2147485428" r:id="rId7"/>
    <p:sldLayoutId id="2147485429" r:id="rId8"/>
    <p:sldLayoutId id="2147485430" r:id="rId9"/>
    <p:sldLayoutId id="2147485431" r:id="rId10"/>
    <p:sldLayoutId id="214748543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19.png"/><Relationship Id="rId7" Type="http://schemas.microsoft.com/office/2007/relationships/hdphoto" Target="../media/hdphoto1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60.png"/><Relationship Id="rId4" Type="http://schemas.openxmlformats.org/officeDocument/2006/relationships/image" Target="../media/image58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3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12" Type="http://schemas.openxmlformats.org/officeDocument/2006/relationships/image" Target="../media/image72.png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11" Type="http://schemas.openxmlformats.org/officeDocument/2006/relationships/image" Target="../media/image71.png"/><Relationship Id="rId5" Type="http://schemas.openxmlformats.org/officeDocument/2006/relationships/image" Target="../media/image65.png"/><Relationship Id="rId10" Type="http://schemas.openxmlformats.org/officeDocument/2006/relationships/image" Target="../media/image70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microsoft.com/office/2007/relationships/hdphoto" Target="../media/hdphoto6.wdp"/><Relationship Id="rId3" Type="http://schemas.openxmlformats.org/officeDocument/2006/relationships/image" Target="../media/image79.png"/><Relationship Id="rId7" Type="http://schemas.openxmlformats.org/officeDocument/2006/relationships/image" Target="../media/image81.png"/><Relationship Id="rId12" Type="http://schemas.openxmlformats.org/officeDocument/2006/relationships/image" Target="../media/image84.png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11" Type="http://schemas.microsoft.com/office/2007/relationships/hdphoto" Target="../media/hdphoto5.wdp"/><Relationship Id="rId5" Type="http://schemas.openxmlformats.org/officeDocument/2006/relationships/image" Target="../media/image80.png"/><Relationship Id="rId15" Type="http://schemas.microsoft.com/office/2007/relationships/hdphoto" Target="../media/hdphoto7.wdp"/><Relationship Id="rId10" Type="http://schemas.openxmlformats.org/officeDocument/2006/relationships/image" Target="../media/image83.png"/><Relationship Id="rId4" Type="http://schemas.microsoft.com/office/2007/relationships/hdphoto" Target="../media/hdphoto2.wdp"/><Relationship Id="rId9" Type="http://schemas.openxmlformats.org/officeDocument/2006/relationships/image" Target="../media/image82.png"/><Relationship Id="rId14" Type="http://schemas.openxmlformats.org/officeDocument/2006/relationships/image" Target="../media/image8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12" Type="http://schemas.openxmlformats.org/officeDocument/2006/relationships/image" Target="../media/image95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11" Type="http://schemas.openxmlformats.org/officeDocument/2006/relationships/image" Target="../media/image94.png"/><Relationship Id="rId5" Type="http://schemas.openxmlformats.org/officeDocument/2006/relationships/image" Target="../media/image89.png"/><Relationship Id="rId10" Type="http://schemas.openxmlformats.org/officeDocument/2006/relationships/image" Target="../media/image93.png"/><Relationship Id="rId4" Type="http://schemas.openxmlformats.org/officeDocument/2006/relationships/image" Target="../media/image88.png"/><Relationship Id="rId9" Type="http://schemas.openxmlformats.org/officeDocument/2006/relationships/image" Target="../media/image9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emf"/><Relationship Id="rId3" Type="http://schemas.openxmlformats.org/officeDocument/2006/relationships/image" Target="../media/image96.png"/><Relationship Id="rId7" Type="http://schemas.openxmlformats.org/officeDocument/2006/relationships/image" Target="../media/image98.emf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22.png"/><Relationship Id="rId7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19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20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19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microsoft.com/office/2007/relationships/hdphoto" Target="../media/hdphoto1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6.png"/><Relationship Id="rId3" Type="http://schemas.openxmlformats.org/officeDocument/2006/relationships/image" Target="../media/image49.png"/><Relationship Id="rId7" Type="http://schemas.openxmlformats.org/officeDocument/2006/relationships/image" Target="../media/image29.png"/><Relationship Id="rId12" Type="http://schemas.openxmlformats.org/officeDocument/2006/relationships/image" Target="../media/image55.png"/><Relationship Id="rId17" Type="http://schemas.openxmlformats.org/officeDocument/2006/relationships/image" Target="../media/image59.png"/><Relationship Id="rId2" Type="http://schemas.openxmlformats.org/officeDocument/2006/relationships/image" Target="../media/image46.png"/><Relationship Id="rId16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20.emf"/><Relationship Id="rId5" Type="http://schemas.openxmlformats.org/officeDocument/2006/relationships/image" Target="../media/image51.png"/><Relationship Id="rId15" Type="http://schemas.openxmlformats.org/officeDocument/2006/relationships/image" Target="../media/image57.emf"/><Relationship Id="rId10" Type="http://schemas.openxmlformats.org/officeDocument/2006/relationships/image" Target="../media/image19.png"/><Relationship Id="rId4" Type="http://schemas.openxmlformats.org/officeDocument/2006/relationships/image" Target="../media/image50.png"/><Relationship Id="rId9" Type="http://schemas.openxmlformats.org/officeDocument/2006/relationships/image" Target="../media/image54.png"/><Relationship Id="rId1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5">
            <a:extLst>
              <a:ext uri="{FF2B5EF4-FFF2-40B4-BE49-F238E27FC236}">
                <a16:creationId xmlns:a16="http://schemas.microsoft.com/office/drawing/2014/main" id="{E3D24B27-DEE6-4576-8B35-40E414B4E6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2031" y="4437063"/>
            <a:ext cx="4594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b="1" dirty="0">
                <a:solidFill>
                  <a:srgbClr val="FFFF00"/>
                </a:solidFill>
                <a:latin typeface="Calibri" panose="020F0502020204030204" pitchFamily="34" charset="0"/>
              </a:rPr>
              <a:t>Konstantinos Dimopoulos</a:t>
            </a:r>
            <a:endParaRPr lang="en-US" altLang="en-US" b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6147" name="Rectangle 7">
            <a:extLst>
              <a:ext uri="{FF2B5EF4-FFF2-40B4-BE49-F238E27FC236}">
                <a16:creationId xmlns:a16="http://schemas.microsoft.com/office/drawing/2014/main" id="{5C5D869E-992F-46D1-B25F-A68AD81639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9814" y="4973638"/>
            <a:ext cx="27003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dirty="0">
                <a:latin typeface="Calibri" panose="020F0502020204030204" pitchFamily="34" charset="0"/>
              </a:rPr>
              <a:t>Lancaster University</a:t>
            </a:r>
            <a:endParaRPr lang="en-US" altLang="en-US" sz="2400" dirty="0">
              <a:latin typeface="Calibri" panose="020F0502020204030204" pitchFamily="34" charset="0"/>
            </a:endParaRPr>
          </a:p>
        </p:txBody>
      </p:sp>
      <p:pic>
        <p:nvPicPr>
          <p:cNvPr id="6148" name="Picture 9" descr="http://www.hep.manchester.ac.uk/u/siodmok/LogoCFP/CFP/CFP_logo_72dpi_png/CFP_logo_colour_very_white_letters_72dpi.png">
            <a:extLst>
              <a:ext uri="{FF2B5EF4-FFF2-40B4-BE49-F238E27FC236}">
                <a16:creationId xmlns:a16="http://schemas.microsoft.com/office/drawing/2014/main" id="{F52BA0C9-6480-44B3-A843-1F64ECD27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5818188"/>
            <a:ext cx="106045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9" name="Group 1">
            <a:extLst>
              <a:ext uri="{FF2B5EF4-FFF2-40B4-BE49-F238E27FC236}">
                <a16:creationId xmlns:a16="http://schemas.microsoft.com/office/drawing/2014/main" id="{3DBD1632-3BB0-4C94-83D1-BE1470508593}"/>
              </a:ext>
            </a:extLst>
          </p:cNvPr>
          <p:cNvGrpSpPr>
            <a:grpSpLocks/>
          </p:cNvGrpSpPr>
          <p:nvPr/>
        </p:nvGrpSpPr>
        <p:grpSpPr bwMode="auto">
          <a:xfrm>
            <a:off x="6732588" y="390525"/>
            <a:ext cx="1878012" cy="877888"/>
            <a:chOff x="6915646" y="246063"/>
            <a:chExt cx="1877822" cy="878681"/>
          </a:xfrm>
        </p:grpSpPr>
        <p:pic>
          <p:nvPicPr>
            <p:cNvPr id="6152" name="Picture 9">
              <a:extLst>
                <a:ext uri="{FF2B5EF4-FFF2-40B4-BE49-F238E27FC236}">
                  <a16:creationId xmlns:a16="http://schemas.microsoft.com/office/drawing/2014/main" id="{CDF97FC1-3061-41EC-BF41-EEE59251A9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90" t="42395" r="47525" b="46619"/>
            <a:stretch>
              <a:fillRect/>
            </a:stretch>
          </p:blipFill>
          <p:spPr bwMode="auto">
            <a:xfrm>
              <a:off x="6915646" y="246063"/>
              <a:ext cx="1232067" cy="590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3" name="Picture 11" descr="Alt text">
              <a:extLst>
                <a:ext uri="{FF2B5EF4-FFF2-40B4-BE49-F238E27FC236}">
                  <a16:creationId xmlns:a16="http://schemas.microsoft.com/office/drawing/2014/main" id="{5DF788D5-2695-412F-A2EC-EDDC8AC551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846"/>
            <a:stretch>
              <a:fillRect/>
            </a:stretch>
          </p:blipFill>
          <p:spPr bwMode="auto">
            <a:xfrm>
              <a:off x="8179911" y="390079"/>
              <a:ext cx="613557" cy="73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50" name="WordArt 8">
            <a:extLst>
              <a:ext uri="{FF2B5EF4-FFF2-40B4-BE49-F238E27FC236}">
                <a16:creationId xmlns:a16="http://schemas.microsoft.com/office/drawing/2014/main" id="{14D1E623-FB1C-4F22-B15C-96274A5D1DB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538448" y="2499360"/>
            <a:ext cx="4121784" cy="4253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GB" sz="3600" b="1" kern="10" dirty="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Cosmic Inflation</a:t>
            </a:r>
            <a:endParaRPr lang="en-GB" sz="3600" kern="10" dirty="0">
              <a:ln w="18415">
                <a:solidFill>
                  <a:srgbClr val="FFFFFF"/>
                </a:solidFill>
                <a:round/>
                <a:headEnd/>
                <a:tailEnd/>
              </a:ln>
              <a:solidFill>
                <a:srgbClr val="FF9900"/>
              </a:solidFill>
              <a:effectLst>
                <a:outerShdw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151" name="WordArt 8">
            <a:extLst>
              <a:ext uri="{FF2B5EF4-FFF2-40B4-BE49-F238E27FC236}">
                <a16:creationId xmlns:a16="http://schemas.microsoft.com/office/drawing/2014/main" id="{B9F0BDF8-42B3-4CEE-880B-F3F641700A2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627784" y="1709564"/>
            <a:ext cx="3960440" cy="5673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New aspects of</a:t>
            </a:r>
            <a:endParaRPr lang="en-GB" sz="3600" b="1" kern="10" dirty="0">
              <a:ln w="18415">
                <a:solidFill>
                  <a:srgbClr val="FFFFFF"/>
                </a:solidFill>
                <a:round/>
                <a:headEnd/>
                <a:tailEnd/>
              </a:ln>
              <a:solidFill>
                <a:srgbClr val="FF9900"/>
              </a:solidFill>
              <a:effectLst>
                <a:outerShdw algn="tl" rotWithShape="0">
                  <a:srgbClr val="000000">
                    <a:alpha val="70000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615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>
            <a:extLst>
              <a:ext uri="{FF2B5EF4-FFF2-40B4-BE49-F238E27FC236}">
                <a16:creationId xmlns:a16="http://schemas.microsoft.com/office/drawing/2014/main" id="{D94997A0-88C1-4157-805D-04A8CD186B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36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No-scale supergravity &amp; </a:t>
            </a:r>
            <a:r>
              <a:rPr lang="el-GR" altLang="en-US" sz="36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GB" altLang="en-US" sz="36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GB" altLang="en-US" sz="3600" dirty="0" err="1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attactors</a:t>
            </a:r>
            <a:endParaRPr lang="en-US" altLang="en-US" sz="3600" dirty="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3746204-4F6E-425F-8416-40C347EFFB70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100138"/>
            <a:ext cx="8569325" cy="1262062"/>
            <a:chOff x="250825" y="1100278"/>
            <a:chExt cx="8569325" cy="1262062"/>
          </a:xfrm>
        </p:grpSpPr>
        <p:sp>
          <p:nvSpPr>
            <p:cNvPr id="17429" name="Rectangle 55">
              <a:extLst>
                <a:ext uri="{FF2B5EF4-FFF2-40B4-BE49-F238E27FC236}">
                  <a16:creationId xmlns:a16="http://schemas.microsoft.com/office/drawing/2014/main" id="{8250AC4E-F30C-4176-896F-39B8FBB7B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1342728"/>
              <a:ext cx="8569325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43FC24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Kinetic poles: </a:t>
              </a: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7430" name="Picture 8">
              <a:extLst>
                <a:ext uri="{FF2B5EF4-FFF2-40B4-BE49-F238E27FC236}">
                  <a16:creationId xmlns:a16="http://schemas.microsoft.com/office/drawing/2014/main" id="{9C4CBC6B-2537-4DA5-AA3F-4A261B138F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736" y="1100278"/>
              <a:ext cx="5372100" cy="1262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3" name="Picture 22" descr="1807.06211.pdf - Mozilla Firefox">
            <a:extLst>
              <a:ext uri="{FF2B5EF4-FFF2-40B4-BE49-F238E27FC236}">
                <a16:creationId xmlns:a16="http://schemas.microsoft.com/office/drawing/2014/main" id="{50CC9915-EAA1-4851-9C7D-562E317D14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7" t="16298" r="10594"/>
          <a:stretch>
            <a:fillRect/>
          </a:stretch>
        </p:blipFill>
        <p:spPr bwMode="auto">
          <a:xfrm>
            <a:off x="3923928" y="3845402"/>
            <a:ext cx="5013697" cy="271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869EC28-11AE-4807-8C5B-0C24EF3AF1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767" r="3051"/>
          <a:stretch/>
        </p:blipFill>
        <p:spPr>
          <a:xfrm>
            <a:off x="4262961" y="3629026"/>
            <a:ext cx="3304876" cy="314478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3419B26-2A67-4D91-8C32-746A686728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2263687"/>
            <a:ext cx="4628764" cy="94928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33F0D90-2CBD-477A-97AE-20DA3690319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26958" t="16401" r="25369" b="69757"/>
          <a:stretch/>
        </p:blipFill>
        <p:spPr>
          <a:xfrm>
            <a:off x="5682379" y="2184321"/>
            <a:ext cx="3210101" cy="1244679"/>
          </a:xfrm>
          <a:prstGeom prst="rect">
            <a:avLst/>
          </a:prstGeom>
          <a:noFill/>
          <a:ln>
            <a:noFill/>
          </a:ln>
          <a:effectLst/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006C797-6812-447F-92AC-F140FE1B3B29}"/>
              </a:ext>
            </a:extLst>
          </p:cNvPr>
          <p:cNvGrpSpPr/>
          <p:nvPr/>
        </p:nvGrpSpPr>
        <p:grpSpPr>
          <a:xfrm>
            <a:off x="250825" y="5589240"/>
            <a:ext cx="3601094" cy="1152128"/>
            <a:chOff x="250825" y="5589240"/>
            <a:chExt cx="3601094" cy="1152128"/>
          </a:xfrm>
        </p:grpSpPr>
        <p:sp>
          <p:nvSpPr>
            <p:cNvPr id="11" name="Rectangle 55">
              <a:extLst>
                <a:ext uri="{FF2B5EF4-FFF2-40B4-BE49-F238E27FC236}">
                  <a16:creationId xmlns:a16="http://schemas.microsoft.com/office/drawing/2014/main" id="{640CE8A8-2829-4231-96E8-06A7B8F08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5589240"/>
              <a:ext cx="1512168" cy="370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T-model:</a:t>
              </a:r>
              <a:endPara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7BE6307B-443A-438A-AB81-0A8B12126B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rcRect l="21926" t="56478" r="22209" b="32863"/>
            <a:stretch/>
          </p:blipFill>
          <p:spPr>
            <a:xfrm>
              <a:off x="467544" y="5879092"/>
              <a:ext cx="3384375" cy="862276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81F183D2-6ECF-4180-8094-55E29C2E0C2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22" t="2041" r="28503" b="90682"/>
          <a:stretch/>
        </p:blipFill>
        <p:spPr>
          <a:xfrm>
            <a:off x="460134" y="3861048"/>
            <a:ext cx="3391786" cy="479439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0531D21B-90C7-41A2-B6B8-37A833C1F568}"/>
              </a:ext>
            </a:extLst>
          </p:cNvPr>
          <p:cNvGrpSpPr/>
          <p:nvPr/>
        </p:nvGrpSpPr>
        <p:grpSpPr>
          <a:xfrm>
            <a:off x="179512" y="1844824"/>
            <a:ext cx="3456384" cy="1872208"/>
            <a:chOff x="179512" y="1844824"/>
            <a:chExt cx="3456384" cy="1872208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E085A550-208B-4507-98F0-76109A2709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rcRect l="24802" t="30370" r="24505" b="64229"/>
            <a:stretch/>
          </p:blipFill>
          <p:spPr>
            <a:xfrm>
              <a:off x="179512" y="3225256"/>
              <a:ext cx="3456384" cy="491776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6784C03D-55F0-441A-B736-0CB11FC0AA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rcRect l="33250" t="35615" r="32954" b="58080"/>
            <a:stretch/>
          </p:blipFill>
          <p:spPr>
            <a:xfrm>
              <a:off x="179512" y="1844824"/>
              <a:ext cx="2304257" cy="574049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6E6D6A8-F97C-4963-B4FB-2BDCA092DA3D}"/>
              </a:ext>
            </a:extLst>
          </p:cNvPr>
          <p:cNvGrpSpPr/>
          <p:nvPr/>
        </p:nvGrpSpPr>
        <p:grpSpPr>
          <a:xfrm>
            <a:off x="251520" y="4437112"/>
            <a:ext cx="3600400" cy="1150309"/>
            <a:chOff x="251520" y="4437112"/>
            <a:chExt cx="3600400" cy="1150309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CA627490-2E7D-4E85-96D4-154F4B603F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rcRect l="15934" t="44275" r="12141" b="45067"/>
            <a:stretch/>
          </p:blipFill>
          <p:spPr>
            <a:xfrm>
              <a:off x="411569" y="4725144"/>
              <a:ext cx="3440351" cy="862277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33" name="Rectangle 55">
              <a:extLst>
                <a:ext uri="{FF2B5EF4-FFF2-40B4-BE49-F238E27FC236}">
                  <a16:creationId xmlns:a16="http://schemas.microsoft.com/office/drawing/2014/main" id="{8FDFBFC7-A51F-4DDB-B44B-24D87192D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520" y="4437112"/>
              <a:ext cx="1512168" cy="370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lang="en-GB" altLang="en-US" sz="2000" b="1" dirty="0">
                  <a:solidFill>
                    <a:srgbClr val="FFCC99"/>
                  </a:solidFill>
                  <a:latin typeface="Calibri" panose="020F0502020204030204" pitchFamily="34" charset="0"/>
                </a:rPr>
                <a:t>E</a:t>
              </a:r>
              <a:r>
                <a:rPr kumimoji="0" lang="en-GB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-model:</a:t>
              </a:r>
              <a:endPara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5041D71A-4C0B-4542-8FB4-EC0324B603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176" y="1772816"/>
            <a:ext cx="20249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Ellis, </a:t>
            </a:r>
            <a:r>
              <a:rPr kumimoji="0" lang="en-GB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Nanopoulos</a:t>
            </a:r>
            <a:r>
              <a:rPr lang="en-GB" altLang="en-US" sz="2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2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Olive 2013</a:t>
            </a:r>
          </a:p>
        </p:txBody>
      </p:sp>
    </p:spTree>
    <p:extLst>
      <p:ext uri="{BB962C8B-B14F-4D97-AF65-F5344CB8AC3E}">
        <p14:creationId xmlns:p14="http://schemas.microsoft.com/office/powerpoint/2010/main" val="3936101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>
            <a:extLst>
              <a:ext uri="{FF2B5EF4-FFF2-40B4-BE49-F238E27FC236}">
                <a16:creationId xmlns:a16="http://schemas.microsoft.com/office/drawing/2014/main" id="{BF214B13-5C6F-4614-9110-7F31E017C3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36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Non-oscillatory Inflation</a:t>
            </a:r>
            <a:endParaRPr lang="en-US" altLang="en-US" sz="3600" dirty="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55">
            <a:extLst>
              <a:ext uri="{FF2B5EF4-FFF2-40B4-BE49-F238E27FC236}">
                <a16:creationId xmlns:a16="http://schemas.microsoft.com/office/drawing/2014/main" id="{87960C90-EF52-468E-B41C-606C396E8A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271" y="1342728"/>
            <a:ext cx="8785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Non-oscillatory inflation is characterised by a runaway </a:t>
            </a:r>
            <a:r>
              <a:rPr kumimoji="0" lang="en-GB" alt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inflaton</a:t>
            </a: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potential with the minimum displaced at infinity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43FC2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Rectangle 19">
            <a:extLst>
              <a:ext uri="{FF2B5EF4-FFF2-40B4-BE49-F238E27FC236}">
                <a16:creationId xmlns:a16="http://schemas.microsoft.com/office/drawing/2014/main" id="{6222996C-E11B-42EC-B6DB-ECBD6969B8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4" y="1988840"/>
            <a:ext cx="8569647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Non-oscillatory models are used in </a:t>
            </a:r>
            <a:r>
              <a:rPr kumimoji="0" lang="en-GB" altLang="en-US" sz="2000" b="1" i="0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quintessential inflation </a:t>
            </a: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which unifies early and late acceleration of the Universe expansion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E36F18C-1308-494C-9325-E5D5B972873A}"/>
              </a:ext>
            </a:extLst>
          </p:cNvPr>
          <p:cNvGrpSpPr>
            <a:grpSpLocks/>
          </p:cNvGrpSpPr>
          <p:nvPr/>
        </p:nvGrpSpPr>
        <p:grpSpPr bwMode="auto">
          <a:xfrm>
            <a:off x="1907704" y="4125664"/>
            <a:ext cx="5620073" cy="1751608"/>
            <a:chOff x="1908174" y="3861048"/>
            <a:chExt cx="5980356" cy="2117849"/>
          </a:xfrm>
        </p:grpSpPr>
        <p:pic>
          <p:nvPicPr>
            <p:cNvPr id="26" name="Picture 19">
              <a:extLst>
                <a:ext uri="{FF2B5EF4-FFF2-40B4-BE49-F238E27FC236}">
                  <a16:creationId xmlns:a16="http://schemas.microsoft.com/office/drawing/2014/main" id="{390D29DD-DB42-4BF7-8CA2-DAC966E11E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8174" y="3892632"/>
              <a:ext cx="5976939" cy="1984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22">
              <a:extLst>
                <a:ext uri="{FF2B5EF4-FFF2-40B4-BE49-F238E27FC236}">
                  <a16:creationId xmlns:a16="http://schemas.microsoft.com/office/drawing/2014/main" id="{1CFF79F9-0821-46BC-B292-15CF0D393C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24328" y="5517232"/>
              <a:ext cx="36420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en-US" sz="2400" b="1" i="1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φ</a:t>
              </a:r>
              <a:endPara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25">
              <a:extLst>
                <a:ext uri="{FF2B5EF4-FFF2-40B4-BE49-F238E27FC236}">
                  <a16:creationId xmlns:a16="http://schemas.microsoft.com/office/drawing/2014/main" id="{F7F39293-06EE-42E0-A2F6-39FF4EF0D3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8024" y="3861048"/>
              <a:ext cx="8459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1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V </a:t>
              </a: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(</a:t>
              </a:r>
              <a:r>
                <a:rPr kumimoji="0" lang="el-GR" altLang="en-US" sz="2400" b="1" i="1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φ</a:t>
              </a: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)</a:t>
              </a:r>
              <a:endPara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062E0B87-FF1A-4134-9750-30D3B7921C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040" y="5241007"/>
            <a:ext cx="19002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CC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QUINTESSENTIAL TAIL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4786CB-E686-4285-99FF-8A2951165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7744" y="4664943"/>
            <a:ext cx="2068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CC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INFLATIONARY PLATEAU</a:t>
            </a:r>
          </a:p>
        </p:txBody>
      </p:sp>
      <p:sp>
        <p:nvSpPr>
          <p:cNvPr id="34" name="Rectangle 55">
            <a:extLst>
              <a:ext uri="{FF2B5EF4-FFF2-40B4-BE49-F238E27FC236}">
                <a16:creationId xmlns:a16="http://schemas.microsoft.com/office/drawing/2014/main" id="{45C6A1C8-62BC-4590-AEF1-2F9880CDF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636911"/>
            <a:ext cx="8641656" cy="601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Inflaton</a:t>
            </a: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field survives until the present to become quintessence and explain Dark Energy 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43FC2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265CB2C-E474-46C4-8A8E-1E8B013BA2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7222" y="2236802"/>
            <a:ext cx="27192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Peebles &amp; </a:t>
            </a:r>
            <a:r>
              <a:rPr kumimoji="0" lang="en-GB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Vilenkin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1999</a:t>
            </a:r>
          </a:p>
        </p:txBody>
      </p:sp>
      <p:sp>
        <p:nvSpPr>
          <p:cNvPr id="36" name="Rectangle 55">
            <a:extLst>
              <a:ext uri="{FF2B5EF4-FFF2-40B4-BE49-F238E27FC236}">
                <a16:creationId xmlns:a16="http://schemas.microsoft.com/office/drawing/2014/main" id="{1EC12AF4-9B8A-49F6-89F0-163DFF066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250462"/>
            <a:ext cx="6581453" cy="36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Reheating occurs without the decay of the </a:t>
            </a:r>
            <a:r>
              <a:rPr kumimoji="0" lang="en-GB" alt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inflaton</a:t>
            </a: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field 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CC9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19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4" grpId="0" autoUpdateAnimBg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>
            <a:extLst>
              <a:ext uri="{FF2B5EF4-FFF2-40B4-BE49-F238E27FC236}">
                <a16:creationId xmlns:a16="http://schemas.microsoft.com/office/drawing/2014/main" id="{0A68443F-E659-44DE-8327-FC5D837121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360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Quintessential inflation with </a:t>
            </a:r>
            <a:r>
              <a:rPr lang="el-GR" altLang="en-US" sz="360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GB" altLang="en-US" sz="360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-attractors</a:t>
            </a:r>
            <a:endParaRPr lang="en-US" altLang="en-US" sz="360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3555" name="Picture 30">
            <a:extLst>
              <a:ext uri="{FF2B5EF4-FFF2-40B4-BE49-F238E27FC236}">
                <a16:creationId xmlns:a16="http://schemas.microsoft.com/office/drawing/2014/main" id="{85E31C62-421E-49B9-96BF-66F44E10A2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5825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9">
            <a:extLst>
              <a:ext uri="{FF2B5EF4-FFF2-40B4-BE49-F238E27FC236}">
                <a16:creationId xmlns:a16="http://schemas.microsoft.com/office/drawing/2014/main" id="{14A4CE54-BC0B-4F87-A7C5-F884A70ED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2" t="71555" r="57870" b="23196"/>
          <a:stretch>
            <a:fillRect/>
          </a:stretch>
        </p:blipFill>
        <p:spPr bwMode="auto">
          <a:xfrm>
            <a:off x="6913563" y="3716338"/>
            <a:ext cx="16192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1" name="Picture 7">
            <a:extLst>
              <a:ext uri="{FF2B5EF4-FFF2-40B4-BE49-F238E27FC236}">
                <a16:creationId xmlns:a16="http://schemas.microsoft.com/office/drawing/2014/main" id="{0644E01E-CD9C-4574-A4D7-293EE9DB23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2841625"/>
            <a:ext cx="7258050" cy="9525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4" name="Picture 10">
            <a:extLst>
              <a:ext uri="{FF2B5EF4-FFF2-40B4-BE49-F238E27FC236}">
                <a16:creationId xmlns:a16="http://schemas.microsoft.com/office/drawing/2014/main" id="{F4F65E2D-1F69-4569-B371-C19080CFB7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276475"/>
            <a:ext cx="2468563" cy="54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5" name="Picture 11">
            <a:extLst>
              <a:ext uri="{FF2B5EF4-FFF2-40B4-BE49-F238E27FC236}">
                <a16:creationId xmlns:a16="http://schemas.microsoft.com/office/drawing/2014/main" id="{E12D3B54-AA71-4156-BB4E-8DCEB98EB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5002213"/>
            <a:ext cx="53879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6" name="Picture 12">
            <a:extLst>
              <a:ext uri="{FF2B5EF4-FFF2-40B4-BE49-F238E27FC236}">
                <a16:creationId xmlns:a16="http://schemas.microsoft.com/office/drawing/2014/main" id="{5B2F9D2E-9957-47D7-8513-4D1BC8BB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5899150"/>
            <a:ext cx="4573588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7" name="Picture 13">
            <a:extLst>
              <a:ext uri="{FF2B5EF4-FFF2-40B4-BE49-F238E27FC236}">
                <a16:creationId xmlns:a16="http://schemas.microsoft.com/office/drawing/2014/main" id="{243C347A-3A2F-4E31-9510-B35D4DEDA0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03" t="-6065" r="56918"/>
          <a:stretch>
            <a:fillRect/>
          </a:stretch>
        </p:blipFill>
        <p:spPr bwMode="auto">
          <a:xfrm>
            <a:off x="7348538" y="5876925"/>
            <a:ext cx="161607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8" name="Picture 14">
            <a:extLst>
              <a:ext uri="{FF2B5EF4-FFF2-40B4-BE49-F238E27FC236}">
                <a16:creationId xmlns:a16="http://schemas.microsoft.com/office/drawing/2014/main" id="{771C6D9C-707B-41B0-BF66-32F942FEB8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170"/>
          <a:stretch>
            <a:fillRect/>
          </a:stretch>
        </p:blipFill>
        <p:spPr bwMode="auto">
          <a:xfrm>
            <a:off x="7912100" y="5064125"/>
            <a:ext cx="119697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A5BE0948-7CC9-4A52-BF63-938BD591D2A8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341438"/>
            <a:ext cx="8243888" cy="1511300"/>
            <a:chOff x="250825" y="905247"/>
            <a:chExt cx="8244260" cy="1512168"/>
          </a:xfrm>
        </p:grpSpPr>
        <p:pic>
          <p:nvPicPr>
            <p:cNvPr id="23575" name="Picture 6">
              <a:extLst>
                <a:ext uri="{FF2B5EF4-FFF2-40B4-BE49-F238E27FC236}">
                  <a16:creationId xmlns:a16="http://schemas.microsoft.com/office/drawing/2014/main" id="{2B45802F-717B-4621-9FB3-4B035427E7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980728"/>
              <a:ext cx="7883525" cy="1436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576" name="Rectangle 55">
              <a:extLst>
                <a:ext uri="{FF2B5EF4-FFF2-40B4-BE49-F238E27FC236}">
                  <a16:creationId xmlns:a16="http://schemas.microsoft.com/office/drawing/2014/main" id="{C41DFB33-E0C3-423A-9690-94BDF5C0C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905247"/>
              <a:ext cx="2449513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43FC24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Lagrangian:</a:t>
              </a: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8" name="TextBox 1">
            <a:extLst>
              <a:ext uri="{FF2B5EF4-FFF2-40B4-BE49-F238E27FC236}">
                <a16:creationId xmlns:a16="http://schemas.microsoft.com/office/drawing/2014/main" id="{B422889A-03AF-4786-9D66-3C056BADD7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000" y="2381250"/>
            <a:ext cx="1738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non- canonical</a:t>
            </a:r>
          </a:p>
        </p:txBody>
      </p:sp>
      <p:sp>
        <p:nvSpPr>
          <p:cNvPr id="19" name="TextBox 1">
            <a:extLst>
              <a:ext uri="{FF2B5EF4-FFF2-40B4-BE49-F238E27FC236}">
                <a16:creationId xmlns:a16="http://schemas.microsoft.com/office/drawing/2014/main" id="{0F64E917-B516-452E-A086-040FEBC73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789363"/>
            <a:ext cx="11890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canonical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3625BA4-0FFD-4025-99E5-02A9305CC41F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5008563"/>
            <a:ext cx="2449513" cy="796925"/>
            <a:chOff x="251520" y="4293096"/>
            <a:chExt cx="2449513" cy="796032"/>
          </a:xfrm>
        </p:grpSpPr>
        <p:pic>
          <p:nvPicPr>
            <p:cNvPr id="23573" name="Picture 8">
              <a:extLst>
                <a:ext uri="{FF2B5EF4-FFF2-40B4-BE49-F238E27FC236}">
                  <a16:creationId xmlns:a16="http://schemas.microsoft.com/office/drawing/2014/main" id="{422953DD-D75E-4CE1-9870-1F8F24BB4F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/>
            <a:stretch>
              <a:fillRect/>
            </a:stretch>
          </p:blipFill>
          <p:spPr bwMode="auto">
            <a:xfrm>
              <a:off x="611560" y="4581128"/>
              <a:ext cx="1792288" cy="5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574" name="Rectangle 55">
              <a:extLst>
                <a:ext uri="{FF2B5EF4-FFF2-40B4-BE49-F238E27FC236}">
                  <a16:creationId xmlns:a16="http://schemas.microsoft.com/office/drawing/2014/main" id="{4063D431-DE75-480B-80C8-510FF4518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520" y="4293096"/>
              <a:ext cx="2449513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Inflation:</a:t>
              </a: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E5D296B-8419-4D5D-B5A9-51A467BD6880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5815013"/>
            <a:ext cx="2449513" cy="854075"/>
            <a:chOff x="251520" y="5312569"/>
            <a:chExt cx="2449513" cy="855092"/>
          </a:xfrm>
        </p:grpSpPr>
        <p:pic>
          <p:nvPicPr>
            <p:cNvPr id="23571" name="Picture 9">
              <a:extLst>
                <a:ext uri="{FF2B5EF4-FFF2-40B4-BE49-F238E27FC236}">
                  <a16:creationId xmlns:a16="http://schemas.microsoft.com/office/drawing/2014/main" id="{66BFF985-68BF-42FD-B06E-B70B1B46B1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322"/>
            <a:stretch>
              <a:fillRect/>
            </a:stretch>
          </p:blipFill>
          <p:spPr bwMode="auto">
            <a:xfrm>
              <a:off x="555402" y="5661248"/>
              <a:ext cx="1784350" cy="506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572" name="Rectangle 55">
              <a:extLst>
                <a:ext uri="{FF2B5EF4-FFF2-40B4-BE49-F238E27FC236}">
                  <a16:creationId xmlns:a16="http://schemas.microsoft.com/office/drawing/2014/main" id="{75DD0206-3DAF-452C-8080-5155B2C8D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520" y="5312569"/>
              <a:ext cx="2449513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Quintessence:</a:t>
              </a: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pic>
        <p:nvPicPr>
          <p:cNvPr id="4" name="Picture 20">
            <a:extLst>
              <a:ext uri="{FF2B5EF4-FFF2-40B4-BE49-F238E27FC236}">
                <a16:creationId xmlns:a16="http://schemas.microsoft.com/office/drawing/2014/main" id="{B5C29C5B-C438-4679-A7DA-00BFD612E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3" t="36339" r="8379" b="27322"/>
          <a:stretch>
            <a:fillRect/>
          </a:stretch>
        </p:blipFill>
        <p:spPr bwMode="auto">
          <a:xfrm>
            <a:off x="2014538" y="1341438"/>
            <a:ext cx="5149850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633E032-C21D-4BDD-915C-CECB1D4657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5113" y="4376738"/>
            <a:ext cx="882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works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when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C56EFB-9D0E-44E5-8CCA-71027FD8E3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7013" y="1300163"/>
            <a:ext cx="1955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KD &amp; Owen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6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>
            <a:extLst>
              <a:ext uri="{FF2B5EF4-FFF2-40B4-BE49-F238E27FC236}">
                <a16:creationId xmlns:a16="http://schemas.microsoft.com/office/drawing/2014/main" id="{174532B3-EC66-4A22-9C59-7A440025C9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3200" dirty="0">
                <a:solidFill>
                  <a:srgbClr val="FF3300"/>
                </a:solidFill>
              </a:rPr>
              <a:t> </a:t>
            </a:r>
            <a:r>
              <a:rPr lang="en-GB" altLang="en-US" sz="36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Quintessential inflation in Palatini gravity</a:t>
            </a:r>
            <a:endParaRPr lang="en-US" altLang="en-US" sz="3600" dirty="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579" name="Picture 30">
            <a:extLst>
              <a:ext uri="{FF2B5EF4-FFF2-40B4-BE49-F238E27FC236}">
                <a16:creationId xmlns:a16="http://schemas.microsoft.com/office/drawing/2014/main" id="{ECFF250E-EC73-41AF-8756-3445B08A4E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5825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5651BC1-392B-4671-A2D6-D4C51127F4A0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368425"/>
            <a:ext cx="6769100" cy="1052513"/>
            <a:chOff x="250825" y="1424137"/>
            <a:chExt cx="6769447" cy="1051882"/>
          </a:xfrm>
        </p:grpSpPr>
        <p:pic>
          <p:nvPicPr>
            <p:cNvPr id="24597" name="Picture 4">
              <a:extLst>
                <a:ext uri="{FF2B5EF4-FFF2-40B4-BE49-F238E27FC236}">
                  <a16:creationId xmlns:a16="http://schemas.microsoft.com/office/drawing/2014/main" id="{439F1BC5-1CE9-4DA2-A45E-7E0379F30C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992" y="1772816"/>
              <a:ext cx="6419280" cy="703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598" name="Rectangle 55">
              <a:extLst>
                <a:ext uri="{FF2B5EF4-FFF2-40B4-BE49-F238E27FC236}">
                  <a16:creationId xmlns:a16="http://schemas.microsoft.com/office/drawing/2014/main" id="{0D4F0C1A-DD3E-4340-BA82-FF5E70240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1424137"/>
              <a:ext cx="2449513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buClr>
                  <a:srgbClr val="FFFFCC"/>
                </a:buClr>
              </a:pPr>
              <a:r>
                <a:rPr lang="en-GB" altLang="en-US" sz="2000" b="1">
                  <a:solidFill>
                    <a:srgbClr val="43FC24"/>
                  </a:solidFill>
                  <a:latin typeface="Calibri" panose="020F0502020204030204" pitchFamily="34" charset="0"/>
                </a:rPr>
                <a:t>Lagrangian:</a:t>
              </a:r>
              <a:endParaRPr lang="en-US" altLang="en-US" sz="2000" b="1">
                <a:solidFill>
                  <a:srgbClr val="43FC24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8" name="TextBox 1">
            <a:extLst>
              <a:ext uri="{FF2B5EF4-FFF2-40B4-BE49-F238E27FC236}">
                <a16:creationId xmlns:a16="http://schemas.microsoft.com/office/drawing/2014/main" id="{60F5A785-BE4A-4AAB-B1D1-6526E4D8CE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8550" y="1876425"/>
            <a:ext cx="1587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b="1">
                <a:latin typeface="Calibri" panose="020F0502020204030204" pitchFamily="34" charset="0"/>
              </a:rPr>
              <a:t>Jordan frame</a:t>
            </a:r>
          </a:p>
        </p:txBody>
      </p:sp>
      <p:pic>
        <p:nvPicPr>
          <p:cNvPr id="24595" name="Picture 5">
            <a:extLst>
              <a:ext uri="{FF2B5EF4-FFF2-40B4-BE49-F238E27FC236}">
                <a16:creationId xmlns:a16="http://schemas.microsoft.com/office/drawing/2014/main" id="{27AE91D1-FCB8-4271-857A-8C92B237A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04" y="2708920"/>
            <a:ext cx="7345646" cy="1431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21">
            <a:extLst>
              <a:ext uri="{FF2B5EF4-FFF2-40B4-BE49-F238E27FC236}">
                <a16:creationId xmlns:a16="http://schemas.microsoft.com/office/drawing/2014/main" id="{965F9FA7-BFA2-420A-BF59-E7A52F035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6400" y="3068960"/>
            <a:ext cx="10826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b="1" dirty="0">
                <a:latin typeface="Calibri" panose="020F0502020204030204" pitchFamily="34" charset="0"/>
              </a:rPr>
              <a:t>Einstein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b="1" dirty="0">
                <a:latin typeface="Calibri" panose="020F0502020204030204" pitchFamily="34" charset="0"/>
              </a:rPr>
              <a:t>frame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345B266-79D8-4855-AE27-352A6F4255C0}"/>
              </a:ext>
            </a:extLst>
          </p:cNvPr>
          <p:cNvGrpSpPr>
            <a:grpSpLocks/>
          </p:cNvGrpSpPr>
          <p:nvPr/>
        </p:nvGrpSpPr>
        <p:grpSpPr bwMode="auto">
          <a:xfrm>
            <a:off x="207963" y="4077072"/>
            <a:ext cx="3932237" cy="806450"/>
            <a:chOff x="251520" y="3909985"/>
            <a:chExt cx="3932090" cy="805450"/>
          </a:xfrm>
        </p:grpSpPr>
        <p:sp>
          <p:nvSpPr>
            <p:cNvPr id="24593" name="Rectangle 55">
              <a:extLst>
                <a:ext uri="{FF2B5EF4-FFF2-40B4-BE49-F238E27FC236}">
                  <a16:creationId xmlns:a16="http://schemas.microsoft.com/office/drawing/2014/main" id="{42945810-4175-45CA-A34A-C81B1CDB3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520" y="3933056"/>
              <a:ext cx="3240360" cy="729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buClr>
                  <a:srgbClr val="FFFFCC"/>
                </a:buClr>
              </a:pPr>
              <a:r>
                <a:rPr lang="en-GB" altLang="en-US" sz="2000" b="1" dirty="0">
                  <a:solidFill>
                    <a:srgbClr val="FFCC99"/>
                  </a:solidFill>
                  <a:latin typeface="Calibri" panose="020F0502020204030204" pitchFamily="34" charset="0"/>
                </a:rPr>
                <a:t>For large </a:t>
              </a:r>
              <a:r>
                <a:rPr lang="en-GB" altLang="en-US" sz="2400" b="1" i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GB" altLang="en-US" sz="2400" b="1" i="1" dirty="0">
                  <a:solidFill>
                    <a:srgbClr val="FFCC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en-US" sz="2000" b="1" dirty="0">
                  <a:solidFill>
                    <a:srgbClr val="FFCC99"/>
                  </a:solidFill>
                  <a:latin typeface="Calibri" panose="020F0502020204030204" pitchFamily="34" charset="0"/>
                </a:rPr>
                <a:t> the potential density is constant:</a:t>
              </a:r>
              <a:endParaRPr lang="en-US" altLang="en-US" sz="2000" b="1" dirty="0">
                <a:solidFill>
                  <a:srgbClr val="FFCC99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24594" name="Picture 16">
              <a:extLst>
                <a:ext uri="{FF2B5EF4-FFF2-40B4-BE49-F238E27FC236}">
                  <a16:creationId xmlns:a16="http://schemas.microsoft.com/office/drawing/2014/main" id="{2572DA83-93B1-4247-B43B-50C2241ACF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85" r="52296" b="2373"/>
            <a:stretch>
              <a:fillRect/>
            </a:stretch>
          </p:blipFill>
          <p:spPr bwMode="auto">
            <a:xfrm>
              <a:off x="3502076" y="3909985"/>
              <a:ext cx="681534" cy="805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F9F21CC-EC9F-45E3-A444-53CB0FAECD2F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4994374"/>
            <a:ext cx="4465638" cy="450850"/>
            <a:chOff x="250279" y="4868196"/>
            <a:chExt cx="4465737" cy="450532"/>
          </a:xfrm>
        </p:grpSpPr>
        <p:pic>
          <p:nvPicPr>
            <p:cNvPr id="24591" name="Picture 6">
              <a:extLst>
                <a:ext uri="{FF2B5EF4-FFF2-40B4-BE49-F238E27FC236}">
                  <a16:creationId xmlns:a16="http://schemas.microsoft.com/office/drawing/2014/main" id="{9063E75B-70B3-4835-9F39-060D2F600F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4868196"/>
              <a:ext cx="1224136" cy="4505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592" name="Rectangle 55">
              <a:extLst>
                <a:ext uri="{FF2B5EF4-FFF2-40B4-BE49-F238E27FC236}">
                  <a16:creationId xmlns:a16="http://schemas.microsoft.com/office/drawing/2014/main" id="{12C670E4-1090-408E-A891-013CFCD7B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279" y="4941168"/>
              <a:ext cx="3097585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buClr>
                  <a:srgbClr val="FFFFCC"/>
                </a:buClr>
              </a:pPr>
              <a:r>
                <a:rPr lang="en-GB" altLang="en-US" sz="2000" b="1" dirty="0">
                  <a:solidFill>
                    <a:srgbClr val="43FC24"/>
                  </a:solidFill>
                  <a:latin typeface="Calibri" panose="020F0502020204030204" pitchFamily="34" charset="0"/>
                </a:rPr>
                <a:t>Inflation is successful if:</a:t>
              </a:r>
              <a:endParaRPr lang="en-US" altLang="en-US" sz="2000" b="1" dirty="0">
                <a:solidFill>
                  <a:srgbClr val="43FC24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4" name="Rectangle 55">
            <a:extLst>
              <a:ext uri="{FF2B5EF4-FFF2-40B4-BE49-F238E27FC236}">
                <a16:creationId xmlns:a16="http://schemas.microsoft.com/office/drawing/2014/main" id="{9DDBFD71-5A10-4DCA-936B-397B744A08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517232"/>
            <a:ext cx="4897438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FFFFCC"/>
              </a:buClr>
            </a:pPr>
            <a:r>
              <a:rPr lang="en-GB" altLang="en-US" sz="2000" b="1">
                <a:solidFill>
                  <a:srgbClr val="FFCC99"/>
                </a:solidFill>
                <a:latin typeface="Calibri" panose="020F0502020204030204" pitchFamily="34" charset="0"/>
              </a:rPr>
              <a:t>For small </a:t>
            </a:r>
            <a:r>
              <a:rPr lang="en-GB" altLang="en-US" sz="2400" b="1" i="1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altLang="en-US" sz="2400" b="1" i="1">
                <a:solidFill>
                  <a:srgbClr val="FFCC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000" b="1">
                <a:solidFill>
                  <a:srgbClr val="FFCC99"/>
                </a:solidFill>
                <a:latin typeface="Calibri" panose="020F0502020204030204" pitchFamily="34" charset="0"/>
              </a:rPr>
              <a:t> the field becomes canonical.</a:t>
            </a:r>
            <a:endParaRPr lang="en-US" altLang="en-US" sz="2000" b="1">
              <a:solidFill>
                <a:srgbClr val="FFCC99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Rectangle 55">
            <a:extLst>
              <a:ext uri="{FF2B5EF4-FFF2-40B4-BE49-F238E27FC236}">
                <a16:creationId xmlns:a16="http://schemas.microsoft.com/office/drawing/2014/main" id="{71B9AA47-3CE1-41CD-B9FA-B0226DAB7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6092825"/>
            <a:ext cx="489743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FFFFCC"/>
              </a:buClr>
            </a:pPr>
            <a:r>
              <a:rPr lang="en-GB" altLang="en-US" sz="2000" b="1">
                <a:solidFill>
                  <a:srgbClr val="43FC24"/>
                </a:solidFill>
                <a:latin typeface="Calibri" panose="020F0502020204030204" pitchFamily="34" charset="0"/>
              </a:rPr>
              <a:t>If </a:t>
            </a:r>
            <a:r>
              <a:rPr lang="en-GB" altLang="en-US" sz="2000" b="1" i="1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en-GB" altLang="en-US" sz="2000" b="1">
                <a:solidFill>
                  <a:srgbClr val="43FC24"/>
                </a:solidFill>
                <a:latin typeface="Calibri" panose="020F0502020204030204" pitchFamily="34" charset="0"/>
              </a:rPr>
              <a:t> is runaway </a:t>
            </a:r>
            <a:r>
              <a:rPr lang="en-GB" altLang="en-US" sz="2000" b="1">
                <a:solidFill>
                  <a:srgbClr val="43FC24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 </a:t>
            </a:r>
            <a:r>
              <a:rPr lang="en-GB" altLang="en-US" sz="2000" b="1">
                <a:solidFill>
                  <a:srgbClr val="43FC24"/>
                </a:solidFill>
                <a:latin typeface="Calibri" panose="020F0502020204030204" pitchFamily="34" charset="0"/>
              </a:rPr>
              <a:t>thawing quintessence</a:t>
            </a:r>
            <a:endParaRPr lang="en-US" altLang="en-US" sz="2000" b="1">
              <a:solidFill>
                <a:srgbClr val="43FC24"/>
              </a:solidFill>
              <a:latin typeface="Calibri" panose="020F0502020204030204" pitchFamily="34" charset="0"/>
            </a:endParaRPr>
          </a:p>
        </p:txBody>
      </p:sp>
      <p:pic>
        <p:nvPicPr>
          <p:cNvPr id="22541" name="Picture 21">
            <a:extLst>
              <a:ext uri="{FF2B5EF4-FFF2-40B4-BE49-F238E27FC236}">
                <a16:creationId xmlns:a16="http://schemas.microsoft.com/office/drawing/2014/main" id="{EFE724C3-6891-4AC1-B753-81FA28AD09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7" y="3968187"/>
            <a:ext cx="3169048" cy="2773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94936F3-F361-4E5E-9335-1E54C23585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7175" y="1341438"/>
            <a:ext cx="2851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>
                <a:latin typeface="Calibri" panose="020F0502020204030204" pitchFamily="34" charset="0"/>
                <a:cs typeface="Calibri" panose="020F0502020204030204" pitchFamily="34" charset="0"/>
              </a:rPr>
              <a:t>KD &amp; Sánchez López 2021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48763F3-8921-4A86-94A9-F2E59DA7568A}"/>
              </a:ext>
            </a:extLst>
          </p:cNvPr>
          <p:cNvGrpSpPr/>
          <p:nvPr/>
        </p:nvGrpSpPr>
        <p:grpSpPr>
          <a:xfrm>
            <a:off x="585788" y="2348880"/>
            <a:ext cx="4428542" cy="474454"/>
            <a:chOff x="585788" y="2348880"/>
            <a:chExt cx="4428542" cy="474454"/>
          </a:xfrm>
        </p:grpSpPr>
        <p:sp>
          <p:nvSpPr>
            <p:cNvPr id="24596" name="TextBox 21">
              <a:extLst>
                <a:ext uri="{FF2B5EF4-FFF2-40B4-BE49-F238E27FC236}">
                  <a16:creationId xmlns:a16="http://schemas.microsoft.com/office/drawing/2014/main" id="{8829541F-1235-4436-A7FA-AA2F6A339E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788" y="2380818"/>
              <a:ext cx="231544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000" b="1" dirty="0">
                  <a:latin typeface="Calibri" panose="020F0502020204030204" pitchFamily="34" charset="0"/>
                </a:rPr>
                <a:t>Conformal </a:t>
              </a:r>
              <a:r>
                <a:rPr lang="en-GB" altLang="en-US" sz="2000" b="1" dirty="0" err="1">
                  <a:latin typeface="Calibri" panose="020F0502020204030204" pitchFamily="34" charset="0"/>
                </a:rPr>
                <a:t>Xmation</a:t>
              </a:r>
              <a:r>
                <a:rPr lang="en-GB" altLang="en-US" sz="2000" b="1" dirty="0">
                  <a:latin typeface="Calibri" panose="020F0502020204030204" pitchFamily="34" charset="0"/>
                </a:rPr>
                <a:t>:</a:t>
              </a:r>
            </a:p>
          </p:txBody>
        </p:sp>
        <p:pic>
          <p:nvPicPr>
            <p:cNvPr id="23" name="Picture 12">
              <a:extLst>
                <a:ext uri="{FF2B5EF4-FFF2-40B4-BE49-F238E27FC236}">
                  <a16:creationId xmlns:a16="http://schemas.microsoft.com/office/drawing/2014/main" id="{29C205A8-1429-46A4-ABDC-5E384BB677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5" t="17204" r="50000"/>
            <a:stretch>
              <a:fillRect/>
            </a:stretch>
          </p:blipFill>
          <p:spPr bwMode="auto">
            <a:xfrm>
              <a:off x="2915816" y="2348880"/>
              <a:ext cx="2098514" cy="474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4" grpId="0"/>
      <p:bldP spid="15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>
            <a:extLst>
              <a:ext uri="{FF2B5EF4-FFF2-40B4-BE49-F238E27FC236}">
                <a16:creationId xmlns:a16="http://schemas.microsoft.com/office/drawing/2014/main" id="{174532B3-EC66-4A22-9C59-7A440025C9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3200" dirty="0">
                <a:solidFill>
                  <a:srgbClr val="FF3300"/>
                </a:solidFill>
              </a:rPr>
              <a:t> </a:t>
            </a:r>
            <a:r>
              <a:rPr lang="en-GB" altLang="en-US" sz="36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Quintessential inflation in Palatini gravity</a:t>
            </a:r>
            <a:endParaRPr lang="en-US" altLang="en-US" sz="3600" dirty="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579" name="Picture 30">
            <a:extLst>
              <a:ext uri="{FF2B5EF4-FFF2-40B4-BE49-F238E27FC236}">
                <a16:creationId xmlns:a16="http://schemas.microsoft.com/office/drawing/2014/main" id="{ECFF250E-EC73-41AF-8756-3445B08A4E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5825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8" name="Rectangle 55">
            <a:extLst>
              <a:ext uri="{FF2B5EF4-FFF2-40B4-BE49-F238E27FC236}">
                <a16:creationId xmlns:a16="http://schemas.microsoft.com/office/drawing/2014/main" id="{0D4F0C1A-DD3E-4340-BA82-FF5E702409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368424"/>
            <a:ext cx="2449387" cy="420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FFFFCC"/>
              </a:buClr>
            </a:pPr>
            <a:r>
              <a:rPr lang="en-GB" altLang="en-US" sz="2000" b="1" dirty="0" err="1">
                <a:solidFill>
                  <a:srgbClr val="43FC24"/>
                </a:solidFill>
                <a:latin typeface="Calibri" panose="020F0502020204030204" pitchFamily="34" charset="0"/>
              </a:rPr>
              <a:t>Lagrangian</a:t>
            </a:r>
            <a:r>
              <a:rPr lang="en-GB" altLang="en-US" sz="2000" b="1" dirty="0">
                <a:solidFill>
                  <a:srgbClr val="43FC24"/>
                </a:solidFill>
                <a:latin typeface="Calibri" panose="020F0502020204030204" pitchFamily="34" charset="0"/>
              </a:rPr>
              <a:t>:</a:t>
            </a:r>
            <a:endParaRPr lang="en-US" altLang="en-US" sz="2000" b="1" dirty="0">
              <a:solidFill>
                <a:srgbClr val="43FC24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60F5A785-BE4A-4AAB-B1D1-6526E4D8CE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8550" y="1340768"/>
            <a:ext cx="1587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b="1">
                <a:solidFill>
                  <a:srgbClr val="FFFFFF"/>
                </a:solidFill>
                <a:latin typeface="Calibri" panose="020F0502020204030204" pitchFamily="34" charset="0"/>
              </a:rPr>
              <a:t>Jordan frame</a:t>
            </a:r>
          </a:p>
        </p:txBody>
      </p:sp>
      <p:sp>
        <p:nvSpPr>
          <p:cNvPr id="10" name="TextBox 21">
            <a:extLst>
              <a:ext uri="{FF2B5EF4-FFF2-40B4-BE49-F238E27FC236}">
                <a16:creationId xmlns:a16="http://schemas.microsoft.com/office/drawing/2014/main" id="{965F9FA7-BFA2-420A-BF59-E7A52F035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304" y="2708920"/>
            <a:ext cx="18722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b="1" dirty="0">
                <a:solidFill>
                  <a:srgbClr val="FFFFFF"/>
                </a:solidFill>
                <a:latin typeface="Calibri" panose="020F0502020204030204" pitchFamily="34" charset="0"/>
              </a:rPr>
              <a:t>Einstein frame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4936F3-F361-4E5E-9335-1E54C23585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7704" y="1341775"/>
            <a:ext cx="56305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KD, Karam, Sánchez López &amp; </a:t>
            </a:r>
            <a:r>
              <a:rPr lang="en-GB" altLang="en-US" sz="2000" dirty="0" err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Tomberg</a:t>
            </a:r>
            <a:r>
              <a:rPr lang="en-GB" altLang="en-US" sz="2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(2021 &amp; 2022)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0" y="1789364"/>
            <a:ext cx="8229600" cy="569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785" y="2276872"/>
            <a:ext cx="3669711" cy="5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C6B2E5F-1223-4266-A894-F575D8735890}"/>
              </a:ext>
            </a:extLst>
          </p:cNvPr>
          <p:cNvGrpSpPr/>
          <p:nvPr/>
        </p:nvGrpSpPr>
        <p:grpSpPr>
          <a:xfrm>
            <a:off x="395537" y="2276872"/>
            <a:ext cx="4942676" cy="903718"/>
            <a:chOff x="395537" y="2452826"/>
            <a:chExt cx="4942676" cy="903718"/>
          </a:xfrm>
        </p:grpSpPr>
        <p:sp>
          <p:nvSpPr>
            <p:cNvPr id="24596" name="TextBox 21">
              <a:extLst>
                <a:ext uri="{FF2B5EF4-FFF2-40B4-BE49-F238E27FC236}">
                  <a16:creationId xmlns:a16="http://schemas.microsoft.com/office/drawing/2014/main" id="{8829541F-1235-4436-A7FA-AA2F6A339E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5788" y="2452826"/>
              <a:ext cx="231544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000" b="1" dirty="0">
                  <a:solidFill>
                    <a:srgbClr val="FFFFFF"/>
                  </a:solidFill>
                  <a:latin typeface="Calibri" panose="020F0502020204030204" pitchFamily="34" charset="0"/>
                </a:rPr>
                <a:t>Conformal </a:t>
              </a:r>
              <a:r>
                <a:rPr lang="en-GB" altLang="en-US" sz="2000" b="1" dirty="0" err="1">
                  <a:solidFill>
                    <a:srgbClr val="FFFFFF"/>
                  </a:solidFill>
                  <a:latin typeface="Calibri" panose="020F0502020204030204" pitchFamily="34" charset="0"/>
                </a:rPr>
                <a:t>Xmation</a:t>
              </a:r>
              <a:r>
                <a:rPr lang="en-GB" altLang="en-US" sz="2000" b="1" dirty="0">
                  <a:solidFill>
                    <a:srgbClr val="FFFFFF"/>
                  </a:solidFill>
                  <a:latin typeface="Calibri" panose="020F0502020204030204" pitchFamily="34" charset="0"/>
                </a:rPr>
                <a:t>:</a:t>
              </a: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7" y="2780928"/>
              <a:ext cx="4942676" cy="5756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60A498D-1537-4117-9EEC-48BAA0E97375}"/>
              </a:ext>
            </a:extLst>
          </p:cNvPr>
          <p:cNvGrpSpPr/>
          <p:nvPr/>
        </p:nvGrpSpPr>
        <p:grpSpPr>
          <a:xfrm>
            <a:off x="250825" y="5445224"/>
            <a:ext cx="4177159" cy="797142"/>
            <a:chOff x="250825" y="5445224"/>
            <a:chExt cx="4177159" cy="797142"/>
          </a:xfrm>
        </p:grpSpPr>
        <p:sp>
          <p:nvSpPr>
            <p:cNvPr id="24592" name="Rectangle 55">
              <a:extLst>
                <a:ext uri="{FF2B5EF4-FFF2-40B4-BE49-F238E27FC236}">
                  <a16:creationId xmlns:a16="http://schemas.microsoft.com/office/drawing/2014/main" id="{12C670E4-1090-408E-A891-013CFCD7B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5660994"/>
              <a:ext cx="3097516" cy="360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buClr>
                  <a:srgbClr val="FFFFCC"/>
                </a:buClr>
              </a:pPr>
              <a:r>
                <a:rPr lang="en-GB" altLang="en-US" sz="2000" b="1" dirty="0">
                  <a:solidFill>
                    <a:srgbClr val="43FC24"/>
                  </a:solidFill>
                  <a:latin typeface="Calibri" panose="020F0502020204030204" pitchFamily="34" charset="0"/>
                </a:rPr>
                <a:t>Inflationary plateau:</a:t>
              </a:r>
              <a:endParaRPr lang="en-US" altLang="en-US" sz="2000" b="1" dirty="0">
                <a:solidFill>
                  <a:srgbClr val="43FC24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BBD4447-6312-4170-BE8B-810A248D7C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1739" r="70756" b="683"/>
            <a:stretch/>
          </p:blipFill>
          <p:spPr>
            <a:xfrm>
              <a:off x="3131840" y="5445224"/>
              <a:ext cx="1296144" cy="797142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C68F1D7-2275-429B-99A0-63FC3E7C8E53}"/>
              </a:ext>
            </a:extLst>
          </p:cNvPr>
          <p:cNvGrpSpPr/>
          <p:nvPr/>
        </p:nvGrpSpPr>
        <p:grpSpPr>
          <a:xfrm>
            <a:off x="2195736" y="4309405"/>
            <a:ext cx="5844721" cy="1207827"/>
            <a:chOff x="2195736" y="4309405"/>
            <a:chExt cx="5844721" cy="1207827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0" r="7379" b="40288"/>
            <a:stretch/>
          </p:blipFill>
          <p:spPr bwMode="auto">
            <a:xfrm>
              <a:off x="2195736" y="4309405"/>
              <a:ext cx="5844721" cy="12078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5">
              <a:extLst>
                <a:ext uri="{FF2B5EF4-FFF2-40B4-BE49-F238E27FC236}">
                  <a16:creationId xmlns:a16="http://schemas.microsoft.com/office/drawing/2014/main" id="{1ABBE56E-D147-4C32-9D6E-D806021147B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62" t="594" r="83877" b="81594"/>
            <a:stretch/>
          </p:blipFill>
          <p:spPr bwMode="auto">
            <a:xfrm>
              <a:off x="6084168" y="4864004"/>
              <a:ext cx="144017" cy="360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00F5DAE-09AF-4BC0-8F4B-881242143FE5}"/>
              </a:ext>
            </a:extLst>
          </p:cNvPr>
          <p:cNvGrpSpPr/>
          <p:nvPr/>
        </p:nvGrpSpPr>
        <p:grpSpPr>
          <a:xfrm>
            <a:off x="2195736" y="3140968"/>
            <a:ext cx="6552728" cy="1209275"/>
            <a:chOff x="2195736" y="3140968"/>
            <a:chExt cx="6552728" cy="1209275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81" r="6675" b="11035"/>
            <a:stretch/>
          </p:blipFill>
          <p:spPr bwMode="auto">
            <a:xfrm>
              <a:off x="2195736" y="3140968"/>
              <a:ext cx="6552728" cy="1209275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5">
              <a:extLst>
                <a:ext uri="{FF2B5EF4-FFF2-40B4-BE49-F238E27FC236}">
                  <a16:creationId xmlns:a16="http://schemas.microsoft.com/office/drawing/2014/main" id="{1A187DC5-8780-46A8-A376-EF1C45257CF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62" t="594" r="83877" b="81594"/>
            <a:stretch/>
          </p:blipFill>
          <p:spPr bwMode="auto">
            <a:xfrm>
              <a:off x="4788024" y="3645024"/>
              <a:ext cx="144017" cy="360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5">
              <a:extLst>
                <a:ext uri="{FF2B5EF4-FFF2-40B4-BE49-F238E27FC236}">
                  <a16:creationId xmlns:a16="http://schemas.microsoft.com/office/drawing/2014/main" id="{2146F094-54E2-4D99-A2F6-BF7A670E9C4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62" t="594" r="83877" b="81594"/>
            <a:stretch/>
          </p:blipFill>
          <p:spPr bwMode="auto">
            <a:xfrm>
              <a:off x="6259551" y="3655184"/>
              <a:ext cx="144017" cy="360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5BF35C-DECA-439A-9DD2-11D8A87A48FB}"/>
              </a:ext>
            </a:extLst>
          </p:cNvPr>
          <p:cNvGrpSpPr/>
          <p:nvPr/>
        </p:nvGrpSpPr>
        <p:grpSpPr>
          <a:xfrm>
            <a:off x="250825" y="5905846"/>
            <a:ext cx="6985471" cy="835522"/>
            <a:chOff x="250825" y="5905846"/>
            <a:chExt cx="6985471" cy="835522"/>
          </a:xfrm>
        </p:grpSpPr>
        <p:sp>
          <p:nvSpPr>
            <p:cNvPr id="14" name="Rectangle 55">
              <a:extLst>
                <a:ext uri="{FF2B5EF4-FFF2-40B4-BE49-F238E27FC236}">
                  <a16:creationId xmlns:a16="http://schemas.microsoft.com/office/drawing/2014/main" id="{9DDBFD71-5A10-4DCA-936B-397B744A0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6078597"/>
              <a:ext cx="4537200" cy="470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buClr>
                  <a:srgbClr val="FFFFCC"/>
                </a:buClr>
              </a:pPr>
              <a:r>
                <a:rPr lang="en-GB" altLang="en-US" sz="2000" b="1" dirty="0">
                  <a:solidFill>
                    <a:srgbClr val="FFCC99"/>
                  </a:solidFill>
                  <a:latin typeface="Calibri" panose="020F0502020204030204" pitchFamily="34" charset="0"/>
                </a:rPr>
                <a:t>When </a:t>
              </a:r>
              <a:r>
                <a:rPr lang="en-GB" altLang="en-US" sz="2400" b="1" i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GB" altLang="en-US" sz="2000" b="1" dirty="0">
                  <a:solidFill>
                    <a:srgbClr val="FFCC99"/>
                  </a:solidFill>
                  <a:latin typeface="Calibri" panose="020F0502020204030204" pitchFamily="34" charset="0"/>
                </a:rPr>
                <a:t> canonical</a:t>
              </a:r>
              <a:r>
                <a:rPr lang="en-GB" altLang="en-US" sz="2000" b="1" dirty="0">
                  <a:solidFill>
                    <a:srgbClr val="FFCC99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 </a:t>
              </a:r>
              <a:r>
                <a:rPr lang="en-GB" altLang="en-US" sz="2000" b="1" dirty="0">
                  <a:solidFill>
                    <a:srgbClr val="FFCC99"/>
                  </a:solidFill>
                  <a:latin typeface="Calibri" panose="020F0502020204030204" pitchFamily="34" charset="0"/>
                </a:rPr>
                <a:t> quintessence</a:t>
              </a:r>
              <a:r>
                <a:rPr lang="el-GR" altLang="en-US" sz="2000" b="1" dirty="0">
                  <a:solidFill>
                    <a:srgbClr val="FFCC99"/>
                  </a:solidFill>
                  <a:latin typeface="Calibri" panose="020F0502020204030204" pitchFamily="34" charset="0"/>
                </a:rPr>
                <a:t>:</a:t>
              </a:r>
              <a:endParaRPr lang="en-US" altLang="en-US" sz="2000" b="1" dirty="0">
                <a:solidFill>
                  <a:srgbClr val="FFCC99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51AB014-EE40-421B-AC82-5CF15D814175}"/>
                </a:ext>
              </a:extLst>
            </p:cNvPr>
            <p:cNvGrpSpPr/>
            <p:nvPr/>
          </p:nvGrpSpPr>
          <p:grpSpPr>
            <a:xfrm>
              <a:off x="5004048" y="5905846"/>
              <a:ext cx="2232248" cy="835522"/>
              <a:chOff x="6228184" y="5517232"/>
              <a:chExt cx="2232248" cy="835522"/>
            </a:xfrm>
          </p:grpSpPr>
          <p:pic>
            <p:nvPicPr>
              <p:cNvPr id="2054" name="Picture 6"/>
              <p:cNvPicPr>
                <a:picLocks noChangeAspect="1" noChangeArrowheads="1"/>
              </p:cNvPicPr>
              <p:nvPr/>
            </p:nvPicPr>
            <p:blipFill rotWithShape="1">
              <a:blip r:embed="rId1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812" r="16290" b="30042"/>
              <a:stretch/>
            </p:blipFill>
            <p:spPr bwMode="auto">
              <a:xfrm>
                <a:off x="6876256" y="5517232"/>
                <a:ext cx="1584176" cy="8067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8" name="Picture 6">
                <a:extLst>
                  <a:ext uri="{FF2B5EF4-FFF2-40B4-BE49-F238E27FC236}">
                    <a16:creationId xmlns:a16="http://schemas.microsoft.com/office/drawing/2014/main" id="{59DDFD65-7A0E-47C5-A6EB-D70A7ACCFEE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257" r="56512" b="27550"/>
              <a:stretch/>
            </p:blipFill>
            <p:spPr bwMode="auto">
              <a:xfrm>
                <a:off x="6228184" y="5517232"/>
                <a:ext cx="648072" cy="8355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636A928D-895B-42E9-8424-C6C60DCDE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040" y="5661248"/>
            <a:ext cx="28952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i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 talk of Sánchez López</a:t>
            </a:r>
          </a:p>
        </p:txBody>
      </p:sp>
    </p:spTree>
    <p:extLst>
      <p:ext uri="{BB962C8B-B14F-4D97-AF65-F5344CB8AC3E}">
        <p14:creationId xmlns:p14="http://schemas.microsoft.com/office/powerpoint/2010/main" val="413998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8" grpId="0"/>
      <p:bldP spid="8" grpId="0"/>
      <p:bldP spid="10" grpId="0"/>
      <p:bldP spid="22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>
            <a:extLst>
              <a:ext uri="{FF2B5EF4-FFF2-40B4-BE49-F238E27FC236}">
                <a16:creationId xmlns:a16="http://schemas.microsoft.com/office/drawing/2014/main" id="{ECE7AA09-7A18-4205-858A-9B0576AB8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3600" dirty="0" err="1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Kination</a:t>
            </a:r>
            <a:endParaRPr lang="en-US" sz="3600" dirty="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Rectangle 55">
            <a:extLst>
              <a:ext uri="{FF2B5EF4-FFF2-40B4-BE49-F238E27FC236}">
                <a16:creationId xmlns:a16="http://schemas.microsoft.com/office/drawing/2014/main" id="{FDF260F6-1C1B-4EEC-96E1-D569602B0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6650" y="4694783"/>
            <a:ext cx="267652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Large roll for small reheating efficiency</a:t>
            </a:r>
            <a:endParaRPr kumimoji="0" lang="en-US" altLang="en-US" sz="2000" b="1" i="0" u="none" strike="noStrike" kern="1200" cap="none" spc="0" normalizeH="0" baseline="0" noProof="0">
              <a:ln>
                <a:noFill/>
              </a:ln>
              <a:solidFill>
                <a:srgbClr val="40DCC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0" name="Rectangle 55">
            <a:extLst>
              <a:ext uri="{FF2B5EF4-FFF2-40B4-BE49-F238E27FC236}">
                <a16:creationId xmlns:a16="http://schemas.microsoft.com/office/drawing/2014/main" id="{D5C7DA08-4B79-4BE3-B5C3-6DA28D776D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341438"/>
            <a:ext cx="7200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Kination: 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After inflation kinetic energy density dominates  </a:t>
            </a:r>
            <a:endParaRPr kumimoji="0" lang="en-US" altLang="en-US" sz="2000" b="1" i="0" u="none" strike="noStrike" kern="1200" cap="none" spc="0" normalizeH="0" baseline="0" noProof="0">
              <a:ln>
                <a:noFill/>
              </a:ln>
              <a:solidFill>
                <a:srgbClr val="43FC2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6" name="Text Box 50">
            <a:extLst>
              <a:ext uri="{FF2B5EF4-FFF2-40B4-BE49-F238E27FC236}">
                <a16:creationId xmlns:a16="http://schemas.microsoft.com/office/drawing/2014/main" id="{60397FD1-F0D0-4645-9340-4F5B7F8C42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2957513"/>
            <a:ext cx="45069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► 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Residual density 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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Dark Energy today</a:t>
            </a:r>
            <a:endParaRPr kumimoji="0" lang="en-US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269" name="Picture 29">
            <a:extLst>
              <a:ext uri="{FF2B5EF4-FFF2-40B4-BE49-F238E27FC236}">
                <a16:creationId xmlns:a16="http://schemas.microsoft.com/office/drawing/2014/main" id="{A4695169-BAF2-4023-AE8A-D6B16D86FB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789363"/>
            <a:ext cx="6662738" cy="296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FC11E7E-4893-4AF2-B386-AE9F571744B0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1604963"/>
            <a:ext cx="5546725" cy="455612"/>
            <a:chOff x="684213" y="1605236"/>
            <a:chExt cx="5547047" cy="455612"/>
          </a:xfrm>
        </p:grpSpPr>
        <p:sp>
          <p:nvSpPr>
            <p:cNvPr id="26650" name="Text Box 50">
              <a:extLst>
                <a:ext uri="{FF2B5EF4-FFF2-40B4-BE49-F238E27FC236}">
                  <a16:creationId xmlns:a16="http://schemas.microsoft.com/office/drawing/2014/main" id="{07B8BBEC-9999-479B-B557-042F4F97D0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213" y="1628775"/>
              <a:ext cx="36036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► </a:t>
              </a: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Inflaton oblivious of potential</a:t>
              </a: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26651" name="Picture 19">
              <a:extLst>
                <a:ext uri="{FF2B5EF4-FFF2-40B4-BE49-F238E27FC236}">
                  <a16:creationId xmlns:a16="http://schemas.microsoft.com/office/drawing/2014/main" id="{2D113028-CE73-437D-A78A-22FC8EAD42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1605236"/>
              <a:ext cx="2019300" cy="455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635D29E-DAF4-4403-8268-0F1AF2BB274D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2349500"/>
            <a:ext cx="8785225" cy="935038"/>
            <a:chOff x="250825" y="2348880"/>
            <a:chExt cx="8785671" cy="936104"/>
          </a:xfrm>
        </p:grpSpPr>
        <p:sp>
          <p:nvSpPr>
            <p:cNvPr id="26647" name="Rectangle 55">
              <a:extLst>
                <a:ext uri="{FF2B5EF4-FFF2-40B4-BE49-F238E27FC236}">
                  <a16:creationId xmlns:a16="http://schemas.microsoft.com/office/drawing/2014/main" id="{78DBFECF-B58C-4042-AF91-927A58423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2349500"/>
              <a:ext cx="5834063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Reheating:</a:t>
              </a: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43FC24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Radiation eventually dominates  </a:t>
              </a: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26648" name="Picture 20">
              <a:extLst>
                <a:ext uri="{FF2B5EF4-FFF2-40B4-BE49-F238E27FC236}">
                  <a16:creationId xmlns:a16="http://schemas.microsoft.com/office/drawing/2014/main" id="{B48D8980-BC13-4715-8B38-C5C3294421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0621" y="2348880"/>
              <a:ext cx="2555875" cy="5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649" name="Picture 21">
              <a:extLst>
                <a:ext uri="{FF2B5EF4-FFF2-40B4-BE49-F238E27FC236}">
                  <a16:creationId xmlns:a16="http://schemas.microsoft.com/office/drawing/2014/main" id="{F0F77D3A-3DC6-414C-828C-D167A6CCCF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3933" y="2835721"/>
              <a:ext cx="1452563" cy="449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2" name="Text Box 50">
            <a:extLst>
              <a:ext uri="{FF2B5EF4-FFF2-40B4-BE49-F238E27FC236}">
                <a16:creationId xmlns:a16="http://schemas.microsoft.com/office/drawing/2014/main" id="{77AEECFD-31C5-4DD1-814E-AFE8B85153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1989138"/>
            <a:ext cx="43608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► 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Field rolls down to quintessential tail</a:t>
            </a:r>
            <a:endParaRPr kumimoji="0" lang="en-US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4" name="Text Box 50">
            <a:extLst>
              <a:ext uri="{FF2B5EF4-FFF2-40B4-BE49-F238E27FC236}">
                <a16:creationId xmlns:a16="http://schemas.microsoft.com/office/drawing/2014/main" id="{A094DCF1-BE32-4CBE-BB7A-0F80A08F3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2636838"/>
            <a:ext cx="50657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► 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Field rolls for a while but eventually freezes</a:t>
            </a:r>
            <a:endParaRPr kumimoji="0" lang="en-US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603B7C2-5B01-4582-A8C2-5A0588443136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3354388"/>
            <a:ext cx="8824913" cy="650875"/>
            <a:chOff x="250825" y="3354189"/>
            <a:chExt cx="8824689" cy="651073"/>
          </a:xfrm>
        </p:grpSpPr>
        <p:sp>
          <p:nvSpPr>
            <p:cNvPr id="26644" name="Rectangle 55">
              <a:extLst>
                <a:ext uri="{FF2B5EF4-FFF2-40B4-BE49-F238E27FC236}">
                  <a16:creationId xmlns:a16="http://schemas.microsoft.com/office/drawing/2014/main" id="{7AA261C0-DDFE-4135-9725-D47A67161E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3429000"/>
              <a:ext cx="2017713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Frozen field:</a:t>
              </a: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26645" name="Picture 15">
              <a:extLst>
                <a:ext uri="{FF2B5EF4-FFF2-40B4-BE49-F238E27FC236}">
                  <a16:creationId xmlns:a16="http://schemas.microsoft.com/office/drawing/2014/main" id="{AAFDA1D0-CC6E-490A-A286-80F100B93F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682" t="55904" r="2551" b="38210"/>
            <a:stretch>
              <a:fillRect/>
            </a:stretch>
          </p:blipFill>
          <p:spPr bwMode="auto">
            <a:xfrm>
              <a:off x="6948264" y="3429000"/>
              <a:ext cx="2127250" cy="576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646" name="Picture 24">
              <a:extLst>
                <a:ext uri="{FF2B5EF4-FFF2-40B4-BE49-F238E27FC236}">
                  <a16:creationId xmlns:a16="http://schemas.microsoft.com/office/drawing/2014/main" id="{19C85183-E521-468E-B739-8D52DF53E7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2140" y="3354189"/>
              <a:ext cx="4610100" cy="650875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DC77157-A7FE-4BE7-9863-687D6CD5A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7013" y="4109070"/>
            <a:ext cx="1955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KD &amp; Owen 2017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0FCF2BC-1B03-4796-BEBF-16ACD23BE3D8}"/>
              </a:ext>
            </a:extLst>
          </p:cNvPr>
          <p:cNvGrpSpPr>
            <a:grpSpLocks/>
          </p:cNvGrpSpPr>
          <p:nvPr/>
        </p:nvGrpSpPr>
        <p:grpSpPr bwMode="auto">
          <a:xfrm>
            <a:off x="1907704" y="4125664"/>
            <a:ext cx="5620073" cy="1751608"/>
            <a:chOff x="1908174" y="3861048"/>
            <a:chExt cx="5980356" cy="2117849"/>
          </a:xfrm>
        </p:grpSpPr>
        <p:pic>
          <p:nvPicPr>
            <p:cNvPr id="23" name="Picture 19">
              <a:extLst>
                <a:ext uri="{FF2B5EF4-FFF2-40B4-BE49-F238E27FC236}">
                  <a16:creationId xmlns:a16="http://schemas.microsoft.com/office/drawing/2014/main" id="{44BEFE14-BC2C-49BA-B830-D8E97D0905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8174" y="3892632"/>
              <a:ext cx="5976939" cy="1984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22">
              <a:extLst>
                <a:ext uri="{FF2B5EF4-FFF2-40B4-BE49-F238E27FC236}">
                  <a16:creationId xmlns:a16="http://schemas.microsoft.com/office/drawing/2014/main" id="{8AD892AA-0BE9-4653-9A1C-7DB256BECD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24328" y="5517232"/>
              <a:ext cx="36420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en-US" sz="2400" b="1" i="1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φ</a:t>
              </a:r>
              <a:endPara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5">
              <a:extLst>
                <a:ext uri="{FF2B5EF4-FFF2-40B4-BE49-F238E27FC236}">
                  <a16:creationId xmlns:a16="http://schemas.microsoft.com/office/drawing/2014/main" id="{0A4CC58D-15B3-43A0-A008-15AAF1E41A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8024" y="3861048"/>
              <a:ext cx="8459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1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V </a:t>
              </a: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(</a:t>
              </a:r>
              <a:r>
                <a:rPr kumimoji="0" lang="el-GR" altLang="en-US" sz="2400" b="1" i="1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φ</a:t>
              </a: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)</a:t>
              </a:r>
              <a:endPara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B2062D9-0CAA-46F1-828B-CDA61D7E05D4}"/>
              </a:ext>
            </a:extLst>
          </p:cNvPr>
          <p:cNvGrpSpPr/>
          <p:nvPr/>
        </p:nvGrpSpPr>
        <p:grpSpPr>
          <a:xfrm>
            <a:off x="6372200" y="1371248"/>
            <a:ext cx="2700392" cy="936605"/>
            <a:chOff x="6048071" y="1371248"/>
            <a:chExt cx="2700392" cy="936605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F08931D1-7F4E-4152-BD15-81DC9FFB63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" t="-1" r="70992" b="10363"/>
            <a:stretch/>
          </p:blipFill>
          <p:spPr>
            <a:xfrm>
              <a:off x="6048071" y="1628801"/>
              <a:ext cx="396137" cy="404389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2194A00-9D3B-4E4F-B832-3FAE8A2309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r="23219" b="-412"/>
            <a:stretch/>
          </p:blipFill>
          <p:spPr>
            <a:xfrm>
              <a:off x="6374269" y="1371248"/>
              <a:ext cx="1657073" cy="936605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CCAC37CB-E39C-4D27-B2C2-36BC600581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71894" t="14019" b="-1"/>
            <a:stretch/>
          </p:blipFill>
          <p:spPr>
            <a:xfrm>
              <a:off x="8484590" y="1727200"/>
              <a:ext cx="263873" cy="372172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521014C-AAB1-4A17-831B-982C88AB48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r="53688" b="9607"/>
            <a:stretch/>
          </p:blipFill>
          <p:spPr>
            <a:xfrm>
              <a:off x="8100392" y="1628800"/>
              <a:ext cx="434809" cy="3912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964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0" grpId="0"/>
      <p:bldP spid="56" grpId="0"/>
      <p:bldP spid="52" grpId="0"/>
      <p:bldP spid="54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2E65A808-DBD3-4B06-A700-411C20D2C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680" y="4895386"/>
            <a:ext cx="2304488" cy="621846"/>
          </a:xfrm>
          <a:prstGeom prst="rect">
            <a:avLst/>
          </a:prstGeom>
        </p:spPr>
      </p:pic>
      <p:sp>
        <p:nvSpPr>
          <p:cNvPr id="151554" name="Rectangle 2">
            <a:extLst>
              <a:ext uri="{FF2B5EF4-FFF2-40B4-BE49-F238E27FC236}">
                <a16:creationId xmlns:a16="http://schemas.microsoft.com/office/drawing/2014/main" id="{FD2C7CD2-6740-4D17-BD6E-B094499BAE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3600" dirty="0" err="1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Kination</a:t>
            </a:r>
            <a:r>
              <a:rPr lang="en-GB" sz="36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Gravitational Waves</a:t>
            </a:r>
            <a:endParaRPr lang="en-US" sz="3600" dirty="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Rectangle 55">
            <a:extLst>
              <a:ext uri="{FF2B5EF4-FFF2-40B4-BE49-F238E27FC236}">
                <a16:creationId xmlns:a16="http://schemas.microsoft.com/office/drawing/2014/main" id="{6897990F-F539-4A2B-A9FA-D86BF4F4DE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341438"/>
            <a:ext cx="8435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Inflation generates a scale-invariant superhorizon spectrum of primordial tensor perturbations (gravitational waves - GW)  </a:t>
            </a:r>
            <a:endParaRPr kumimoji="0" lang="en-US" altLang="en-US" sz="2000" b="1" i="0" u="none" strike="noStrike" kern="1200" cap="none" spc="0" normalizeH="0" baseline="0" noProof="0">
              <a:ln>
                <a:noFill/>
              </a:ln>
              <a:solidFill>
                <a:srgbClr val="43FC2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3" name="Rectangle 55">
            <a:extLst>
              <a:ext uri="{FF2B5EF4-FFF2-40B4-BE49-F238E27FC236}">
                <a16:creationId xmlns:a16="http://schemas.microsoft.com/office/drawing/2014/main" id="{5B0E252C-8F8C-4C98-BB2D-2B20C39BB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989138"/>
            <a:ext cx="8229600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Primordial GW are scale-invariant only if they re-enter the horizon during radiation domination because </a:t>
            </a:r>
            <a:r>
              <a:rPr kumimoji="0" lang="el-GR" altLang="en-US" sz="2000" b="1" i="1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ρ</a:t>
            </a:r>
            <a:r>
              <a:rPr kumimoji="0" lang="en-GB" altLang="en-US" sz="2000" b="1" i="0" u="none" strike="noStrike" kern="1200" cap="none" spc="0" normalizeH="0" baseline="-2500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GW</a:t>
            </a:r>
            <a:r>
              <a:rPr kumimoji="0" lang="el-GR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/</a:t>
            </a:r>
            <a:r>
              <a:rPr kumimoji="0" lang="el-GR" altLang="en-US" sz="2000" b="1" i="1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ρ</a:t>
            </a:r>
            <a:r>
              <a:rPr kumimoji="0" lang="el-GR" altLang="en-US" sz="2000" b="1" i="1" u="none" strike="noStrike" kern="1200" cap="none" spc="0" normalizeH="0" baseline="-2500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γ</a:t>
            </a:r>
            <a:r>
              <a:rPr kumimoji="0" lang="el-GR" altLang="en-US" sz="2000" b="1" i="1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l-GR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= 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constant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  <a:endParaRPr kumimoji="0" lang="en-US" altLang="en-US" sz="2000" b="1" i="0" u="none" strike="noStrike" kern="1200" cap="none" spc="0" normalizeH="0" baseline="0" noProof="0">
              <a:ln>
                <a:noFill/>
              </a:ln>
              <a:solidFill>
                <a:srgbClr val="66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9" name="Rectangle 55">
            <a:extLst>
              <a:ext uri="{FF2B5EF4-FFF2-40B4-BE49-F238E27FC236}">
                <a16:creationId xmlns:a16="http://schemas.microsoft.com/office/drawing/2014/main" id="{34744F73-A063-42F7-A194-3E5B14009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636838"/>
            <a:ext cx="770572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During kination </a:t>
            </a:r>
            <a:r>
              <a:rPr kumimoji="0" lang="el-GR" altLang="en-US" sz="2000" b="1" i="1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ρ</a:t>
            </a:r>
            <a:r>
              <a:rPr kumimoji="0" lang="en-GB" altLang="en-US" sz="2000" b="1" i="0" u="none" strike="noStrike" kern="1200" cap="none" spc="0" normalizeH="0" baseline="-2500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GW</a:t>
            </a:r>
            <a:r>
              <a:rPr kumimoji="0" lang="el-GR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/</a:t>
            </a:r>
            <a:r>
              <a:rPr kumimoji="0" lang="el-GR" altLang="en-US" sz="2000" b="1" i="1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ρ</a:t>
            </a:r>
            <a:r>
              <a:rPr kumimoji="0" lang="en-GB" altLang="en-US" sz="2000" b="1" i="0" u="none" strike="noStrike" kern="1200" cap="none" spc="0" normalizeH="0" baseline="-2500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kin</a:t>
            </a:r>
            <a:r>
              <a:rPr kumimoji="0" lang="el-GR" altLang="en-US" sz="2000" b="1" i="1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l-GR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≠ 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constant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so the GW spectrum is a spike</a:t>
            </a:r>
            <a:endParaRPr kumimoji="0" lang="en-US" altLang="en-US" sz="20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D58B36-F6D8-4F1D-BC6E-4D26EDCECD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2957513"/>
            <a:ext cx="4773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The longer kination is the bigger the spike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1" name="Rectangle 55">
            <a:extLst>
              <a:ext uri="{FF2B5EF4-FFF2-40B4-BE49-F238E27FC236}">
                <a16:creationId xmlns:a16="http://schemas.microsoft.com/office/drawing/2014/main" id="{B76D84D9-30E8-43D5-9033-76F35D0790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357563"/>
            <a:ext cx="8229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The most inneficient reheating leads to the longest kination possible, which challenges BBN </a:t>
            </a:r>
            <a:endParaRPr kumimoji="0" lang="en-US" altLang="en-US" sz="2000" b="1" i="0" u="none" strike="noStrike" kern="1200" cap="none" spc="0" normalizeH="0" baseline="0" noProof="0">
              <a:ln>
                <a:noFill/>
              </a:ln>
              <a:solidFill>
                <a:srgbClr val="66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4F0FA65-77C5-4321-8070-41F4B2E8B6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681" t="1717" r="30718" b="81915"/>
          <a:stretch/>
        </p:blipFill>
        <p:spPr>
          <a:xfrm>
            <a:off x="683568" y="4324772"/>
            <a:ext cx="2564141" cy="760412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A5A2B16-289F-4A18-8A23-1C7C092A04D4}"/>
              </a:ext>
            </a:extLst>
          </p:cNvPr>
          <p:cNvGrpSpPr/>
          <p:nvPr/>
        </p:nvGrpSpPr>
        <p:grpSpPr>
          <a:xfrm>
            <a:off x="3563888" y="4365104"/>
            <a:ext cx="4990934" cy="760412"/>
            <a:chOff x="3441350" y="3812009"/>
            <a:chExt cx="4990934" cy="76041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14AF057-FEB1-428B-ACAA-E1AB2EAD74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0907" t="84296" r="53681" b="5173"/>
            <a:stretch/>
          </p:blipFill>
          <p:spPr>
            <a:xfrm>
              <a:off x="3441350" y="3915955"/>
              <a:ext cx="2182622" cy="489219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67FBC7E-793B-40CC-8C2D-DA1E462E90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6277" t="82162" r="15170" b="1468"/>
            <a:stretch/>
          </p:blipFill>
          <p:spPr>
            <a:xfrm>
              <a:off x="6056020" y="3812009"/>
              <a:ext cx="2376264" cy="76041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9482317-7016-4EB1-B66C-9F41089DFB9B}"/>
                </a:ext>
              </a:extLst>
            </p:cNvPr>
            <p:cNvSpPr txBox="1"/>
            <p:nvPr/>
          </p:nvSpPr>
          <p:spPr>
            <a:xfrm>
              <a:off x="5574346" y="4005064"/>
              <a:ext cx="3658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&amp;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7345CC47-7E6C-4044-AFB9-6C22548471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2" t="22230" r="4204" b="49839"/>
          <a:stretch/>
        </p:blipFill>
        <p:spPr>
          <a:xfrm>
            <a:off x="1630637" y="5371827"/>
            <a:ext cx="5882726" cy="129753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13031B6-14A0-4BCF-8352-226CE8078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6364" y="1277047"/>
            <a:ext cx="5015915" cy="416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15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3" grpId="0"/>
      <p:bldP spid="19" grpId="0"/>
      <p:bldP spid="5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55">
            <a:extLst>
              <a:ext uri="{FF2B5EF4-FFF2-40B4-BE49-F238E27FC236}">
                <a16:creationId xmlns:a16="http://schemas.microsoft.com/office/drawing/2014/main" id="{BA74BA47-33DB-41B4-9A82-64B8A6F094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481" y="3069332"/>
            <a:ext cx="8435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Toy-model augmenting Hybrid Inflation with </a:t>
            </a:r>
            <a:r>
              <a:rPr kumimoji="0" lang="el-G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α-</a:t>
            </a: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attractors produces the desired</a:t>
            </a:r>
            <a:r>
              <a:rPr kumimoji="0" lang="en-GB" altLang="en-US" sz="2000" b="1" i="0" u="none" strike="noStrike" kern="1200" cap="none" spc="0" normalizeH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stiff period with </a:t>
            </a:r>
            <a:r>
              <a:rPr kumimoji="0" lang="en-GB" altLang="en-US" sz="2400" b="1" i="1" u="none" strike="noStrike" kern="1200" cap="none" spc="0" normalizeH="0" noProof="0" dirty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kumimoji="0" lang="en-GB" altLang="en-US" sz="2400" b="1" i="0" u="none" strike="noStrike" kern="1200" cap="none" spc="0" normalizeH="0" noProof="0" dirty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≈ 1/2</a:t>
            </a:r>
            <a:r>
              <a:rPr kumimoji="0" lang="en-GB" altLang="en-US" sz="2000" b="1" i="0" u="none" strike="noStrike" kern="1200" cap="none" spc="0" normalizeH="0" noProof="0" dirty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altLang="en-US" sz="2000" b="1" i="0" u="none" strike="noStrike" kern="1200" cap="none" spc="0" normalizeH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and waterfall </a:t>
            </a:r>
            <a:r>
              <a:rPr kumimoji="0" lang="en-GB" altLang="en-US" sz="2000" b="1" i="0" u="none" strike="noStrike" kern="1200" cap="none" spc="0" normalizeH="0" noProof="0" dirty="0" err="1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vev</a:t>
            </a:r>
            <a:r>
              <a:rPr kumimoji="0" lang="en-GB" altLang="en-US" sz="2000" b="1" i="0" u="none" strike="noStrike" kern="1200" cap="none" spc="0" normalizeH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altLang="en-US" sz="2400" b="1" i="1" u="none" strike="noStrike" kern="1200" cap="none" spc="0" normalizeH="0" noProof="0" dirty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kumimoji="0" lang="en-GB" altLang="en-US" sz="2400" b="1" i="0" u="none" strike="noStrike" kern="1200" cap="none" spc="0" normalizeH="0" noProof="0" dirty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≈ 2</a:t>
            </a:r>
            <a:r>
              <a:rPr kumimoji="0" lang="en-GB" altLang="en-US" sz="2400" b="1" i="1" u="none" strike="noStrike" kern="1200" cap="none" spc="0" normalizeH="0" noProof="0" dirty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0" lang="en-GB" altLang="en-US" sz="2400" b="1" i="1" u="none" strike="noStrike" kern="1200" cap="none" spc="0" normalizeH="0" baseline="-25000" noProof="0" dirty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endParaRPr kumimoji="0" lang="en-US" altLang="en-US" sz="2400" b="1" i="1" u="none" strike="noStrike" kern="1200" cap="none" spc="0" normalizeH="0" baseline="-25000" noProof="0" dirty="0">
              <a:ln>
                <a:noFill/>
              </a:ln>
              <a:solidFill>
                <a:srgbClr val="66FF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501D8EB3-730F-49A3-8AF7-89709E3284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681" t="1717" r="30718" b="81915"/>
          <a:stretch/>
        </p:blipFill>
        <p:spPr>
          <a:xfrm>
            <a:off x="683568" y="4324772"/>
            <a:ext cx="2564141" cy="760412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C219608A-E7D0-4313-A586-A326C5D9D0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680" y="4895386"/>
            <a:ext cx="2304488" cy="621846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012EC0FB-DBEB-4B0A-A335-4A111848D5BA}"/>
              </a:ext>
            </a:extLst>
          </p:cNvPr>
          <p:cNvGrpSpPr/>
          <p:nvPr/>
        </p:nvGrpSpPr>
        <p:grpSpPr>
          <a:xfrm>
            <a:off x="3563888" y="4365104"/>
            <a:ext cx="4990934" cy="760412"/>
            <a:chOff x="3441350" y="3812009"/>
            <a:chExt cx="4990934" cy="760412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990F6751-E6F8-4CD8-8150-A4C29AD261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0907" t="84296" r="53681" b="5173"/>
            <a:stretch/>
          </p:blipFill>
          <p:spPr>
            <a:xfrm>
              <a:off x="3441350" y="3915955"/>
              <a:ext cx="2182622" cy="489219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BEF5BEC2-23A3-49CE-A970-23742C07C8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6277" t="82162" r="15170" b="1468"/>
            <a:stretch/>
          </p:blipFill>
          <p:spPr>
            <a:xfrm>
              <a:off x="6056020" y="3812009"/>
              <a:ext cx="2376264" cy="760412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F662CFA-C920-43B1-BD0E-154BCC5CC7DB}"/>
                </a:ext>
              </a:extLst>
            </p:cNvPr>
            <p:cNvSpPr txBox="1"/>
            <p:nvPr/>
          </p:nvSpPr>
          <p:spPr>
            <a:xfrm>
              <a:off x="5574346" y="4005064"/>
              <a:ext cx="3658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&amp;</a:t>
              </a:r>
            </a:p>
          </p:txBody>
        </p:sp>
      </p:grpSp>
      <p:sp>
        <p:nvSpPr>
          <p:cNvPr id="151554" name="Rectangle 2">
            <a:extLst>
              <a:ext uri="{FF2B5EF4-FFF2-40B4-BE49-F238E27FC236}">
                <a16:creationId xmlns:a16="http://schemas.microsoft.com/office/drawing/2014/main" id="{FD2C7CD2-6740-4D17-BD6E-B094499BAE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3600" dirty="0" err="1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Kination</a:t>
            </a:r>
            <a:r>
              <a:rPr lang="en-GB" sz="36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Gravitational Waves</a:t>
            </a:r>
            <a:endParaRPr lang="en-US" sz="3600" dirty="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Rectangle 55">
            <a:extLst>
              <a:ext uri="{FF2B5EF4-FFF2-40B4-BE49-F238E27FC236}">
                <a16:creationId xmlns:a16="http://schemas.microsoft.com/office/drawing/2014/main" id="{6897990F-F539-4A2B-A9FA-D86BF4F4DE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341438"/>
            <a:ext cx="8435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If stiff period were milder from </a:t>
            </a:r>
            <a:r>
              <a:rPr kumimoji="0" lang="en-GB" alt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kination</a:t>
            </a: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proper, then it could be extended to observable frequencies without disturbing BBN 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43FC2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FCF992-F4C6-45CF-8F0D-34FB74E621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2" t="22230" r="4204" b="49839"/>
          <a:stretch/>
        </p:blipFill>
        <p:spPr>
          <a:xfrm>
            <a:off x="1630637" y="5371827"/>
            <a:ext cx="5882726" cy="129753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33FF639-22A5-4D70-B8E3-47077B022C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0747" y="2636912"/>
            <a:ext cx="25137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Figueroa &amp; </a:t>
            </a:r>
            <a:r>
              <a:rPr kumimoji="0" lang="en-GB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Tanin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2019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4CF53FD-2A68-4EC5-9B2C-14CC49A54A06}"/>
              </a:ext>
            </a:extLst>
          </p:cNvPr>
          <p:cNvGrpSpPr/>
          <p:nvPr/>
        </p:nvGrpSpPr>
        <p:grpSpPr>
          <a:xfrm>
            <a:off x="250825" y="1953355"/>
            <a:ext cx="7903038" cy="796195"/>
            <a:chOff x="250825" y="1953355"/>
            <a:chExt cx="7903038" cy="796195"/>
          </a:xfrm>
        </p:grpSpPr>
        <p:sp>
          <p:nvSpPr>
            <p:cNvPr id="53" name="Rectangle 55">
              <a:extLst>
                <a:ext uri="{FF2B5EF4-FFF2-40B4-BE49-F238E27FC236}">
                  <a16:creationId xmlns:a16="http://schemas.microsoft.com/office/drawing/2014/main" id="{5B0E252C-8F8C-4C98-BB2D-2B20C39BBF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1989138"/>
              <a:ext cx="5761335" cy="760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Observable primordial gravitational waves when: with reheating temperature: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D962B94-8642-4B21-9CA7-11F1D1FE59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1981" t="84114" r="20118" b="9892"/>
            <a:stretch/>
          </p:blipFill>
          <p:spPr>
            <a:xfrm>
              <a:off x="3815916" y="2313179"/>
              <a:ext cx="3355067" cy="318571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F1E9D845-F1AB-4C07-A568-796854E307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596" t="75502" r="56313" b="17477"/>
            <a:stretch/>
          </p:blipFill>
          <p:spPr>
            <a:xfrm>
              <a:off x="5946731" y="1953355"/>
              <a:ext cx="2207132" cy="373162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C09A887-8523-44CC-A11D-79010757A6B4}"/>
              </a:ext>
            </a:extLst>
          </p:cNvPr>
          <p:cNvGrpSpPr/>
          <p:nvPr/>
        </p:nvGrpSpPr>
        <p:grpSpPr>
          <a:xfrm>
            <a:off x="3203848" y="4896227"/>
            <a:ext cx="3312368" cy="621005"/>
            <a:chOff x="2915816" y="4464179"/>
            <a:chExt cx="3312368" cy="62100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FCD8271-2558-4FA5-875B-5ABFA4B5D90D}"/>
                </a:ext>
              </a:extLst>
            </p:cNvPr>
            <p:cNvGrpSpPr/>
            <p:nvPr/>
          </p:nvGrpSpPr>
          <p:grpSpPr>
            <a:xfrm>
              <a:off x="4274882" y="4464987"/>
              <a:ext cx="1233222" cy="620197"/>
              <a:chOff x="4130866" y="4464987"/>
              <a:chExt cx="1233222" cy="620197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662E9E5B-7F4A-4A93-94D0-3212450DEBF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388" t="17801" r="72743" b="25826"/>
              <a:stretch/>
            </p:blipFill>
            <p:spPr>
              <a:xfrm>
                <a:off x="4796571" y="4547801"/>
                <a:ext cx="567517" cy="429601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A8D90D1A-68A2-48A9-9A65-51FDB09598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30866" y="4464987"/>
                <a:ext cx="648071" cy="620197"/>
              </a:xfrm>
              <a:prstGeom prst="rect">
                <a:avLst/>
              </a:prstGeom>
            </p:spPr>
          </p:pic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F7AD505-E2DD-4908-BB5C-BF6C3DBCC3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8706" t="92227" r="18168" b="424"/>
            <a:stretch/>
          </p:blipFill>
          <p:spPr>
            <a:xfrm>
              <a:off x="2915816" y="4585424"/>
              <a:ext cx="1467499" cy="42775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138038E-4C42-4DC8-8BA5-250BB487B4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2293" t="51363" r="59390" b="42256"/>
            <a:stretch/>
          </p:blipFill>
          <p:spPr>
            <a:xfrm>
              <a:off x="5527897" y="4464179"/>
              <a:ext cx="700287" cy="404981"/>
            </a:xfrm>
            <a:prstGeom prst="rect">
              <a:avLst/>
            </a:prstGeom>
          </p:spPr>
        </p:pic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CF714625-5EC4-40FC-B8F8-F7C3520389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80" t="52883" r="-579" b="22100"/>
          <a:stretch/>
        </p:blipFill>
        <p:spPr>
          <a:xfrm>
            <a:off x="1753528" y="5435128"/>
            <a:ext cx="6058832" cy="116222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66272E7-232A-4613-9E79-0DAA1E4DC0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76364" y="1268760"/>
            <a:ext cx="5015915" cy="416817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F452F5C-5A3B-4197-91BE-844FBEC9FAB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23728" y="1268760"/>
            <a:ext cx="4908671" cy="417700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B4321081-57D1-4783-BDC9-8B4028BBD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2557" y="3471728"/>
            <a:ext cx="10518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2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KD</a:t>
            </a:r>
            <a:r>
              <a:rPr kumimoji="0" lang="en-GB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418080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50" grpId="0"/>
      <p:bldP spid="26" grpId="0"/>
      <p:bldP spid="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93DB0C6-CDC4-44CE-8032-D070423E6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4" name="Rectangle 2">
            <a:extLst>
              <a:ext uri="{FF2B5EF4-FFF2-40B4-BE49-F238E27FC236}">
                <a16:creationId xmlns:a16="http://schemas.microsoft.com/office/drawing/2014/main" id="{9183DAA0-5747-4B7A-828D-EA9370FB02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36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  <a:endParaRPr lang="en-US" altLang="en-US" sz="3600" dirty="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92" name="Rectangle 70">
            <a:extLst>
              <a:ext uri="{FF2B5EF4-FFF2-40B4-BE49-F238E27FC236}">
                <a16:creationId xmlns:a16="http://schemas.microsoft.com/office/drawing/2014/main" id="{1649442E-E48D-455F-8030-41846A8FA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550" y="1270000"/>
            <a:ext cx="8572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Cosmic Inflation determines the initial conditions of the history of the Universe and leads to a large and uniform Universe</a:t>
            </a:r>
            <a:endParaRPr kumimoji="0" lang="en-US" altLang="en-US" sz="2000" b="1" i="0" u="none" strike="noStrike" kern="1200" cap="none" spc="0" normalizeH="0" baseline="0" noProof="0">
              <a:ln>
                <a:noFill/>
              </a:ln>
              <a:solidFill>
                <a:srgbClr val="43FC2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Rectangle 22">
            <a:extLst>
              <a:ext uri="{FF2B5EF4-FFF2-40B4-BE49-F238E27FC236}">
                <a16:creationId xmlns:a16="http://schemas.microsoft.com/office/drawing/2014/main" id="{F0958C02-AEEB-463F-B24D-B4A631010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844824"/>
            <a:ext cx="856773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Inflation also generates the primordial density perturbations which seed  galaxy formation and are reflected on the primordial CMB anisotropy</a:t>
            </a:r>
          </a:p>
        </p:txBody>
      </p:sp>
      <p:sp>
        <p:nvSpPr>
          <p:cNvPr id="32" name="Rectangle 70">
            <a:extLst>
              <a:ext uri="{FF2B5EF4-FFF2-40B4-BE49-F238E27FC236}">
                <a16:creationId xmlns:a16="http://schemas.microsoft.com/office/drawing/2014/main" id="{C1846661-6FDB-42ED-98EF-1FE62C8D3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492896"/>
            <a:ext cx="85725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Observations suggest that inflation</a:t>
            </a:r>
            <a:r>
              <a:rPr kumimoji="0" lang="en-GB" altLang="en-US" sz="2000" b="1" i="0" u="none" strike="noStrike" kern="1200" cap="none" spc="0" normalizeH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is driven by a single scalar field slowly-rolling down a flat patch of its scalar potential (inflationary plateau)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43FC2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" name="Rectangle 22">
            <a:extLst>
              <a:ext uri="{FF2B5EF4-FFF2-40B4-BE49-F238E27FC236}">
                <a16:creationId xmlns:a16="http://schemas.microsoft.com/office/drawing/2014/main" id="{EBF9FBDC-C25A-4D44-9E80-F95E9C1B12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4221088"/>
            <a:ext cx="8675687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NO </a:t>
            </a:r>
            <a:r>
              <a:rPr kumimoji="0" lang="en-GB" alt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inlation</a:t>
            </a: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is used to model </a:t>
            </a: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Quintessential Inflation</a:t>
            </a:r>
            <a:r>
              <a:rPr kumimoji="0" lang="en-GB" altLang="en-US" sz="2000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GB" altLang="en-US" sz="2000" b="1" dirty="0">
                <a:solidFill>
                  <a:srgbClr val="43FC24"/>
                </a:solidFill>
                <a:latin typeface="Calibri" panose="020F0502020204030204" pitchFamily="34" charset="0"/>
              </a:rPr>
              <a:t>which explains both inflation and Dark Energy. </a:t>
            </a:r>
            <a:endParaRPr kumimoji="0" lang="en-GB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43FC24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8" name="Rectangle 70">
            <a:extLst>
              <a:ext uri="{FF2B5EF4-FFF2-40B4-BE49-F238E27FC236}">
                <a16:creationId xmlns:a16="http://schemas.microsoft.com/office/drawing/2014/main" id="{29A63A1F-ED0D-4591-99B7-BA4F27DA2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4869160"/>
            <a:ext cx="8219256" cy="93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Palatini gravity is a natural framework for model-building quintessential inflation because it “flattens” a runaway potential to generate the inflationary plateau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CC9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Rectangle 70">
            <a:extLst>
              <a:ext uri="{FF2B5EF4-FFF2-40B4-BE49-F238E27FC236}">
                <a16:creationId xmlns:a16="http://schemas.microsoft.com/office/drawing/2014/main" id="{CF164EF8-E9FB-4F4F-A2A6-F9C9E5CAC4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5733256"/>
            <a:ext cx="8676456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NO inflation is typically followed by a stiff period (</a:t>
            </a:r>
            <a:r>
              <a:rPr kumimoji="0" lang="en-GB" alt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kination</a:t>
            </a: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), which generates a spike of primordial gravitational waves, potentially observable by LISA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43FC2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Rectangle 70">
            <a:extLst>
              <a:ext uri="{FF2B5EF4-FFF2-40B4-BE49-F238E27FC236}">
                <a16:creationId xmlns:a16="http://schemas.microsoft.com/office/drawing/2014/main" id="{8FA48199-995A-44B2-9791-280F5BCEAD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3068960"/>
            <a:ext cx="8676456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Typically, after inflation the </a:t>
            </a:r>
            <a:r>
              <a:rPr kumimoji="0" lang="en-GB" alt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inflaton</a:t>
            </a: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field oscillates around its VEV and then decays into</a:t>
            </a:r>
            <a:r>
              <a:rPr kumimoji="0" lang="en-GB" altLang="en-US" sz="2000" b="1" i="0" u="none" strike="noStrike" kern="1200" cap="none" spc="0" normalizeH="0" noProof="0" dirty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the thermal bath of the Hot Big Bang (reheating)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CC9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Rectangle 70">
            <a:extLst>
              <a:ext uri="{FF2B5EF4-FFF2-40B4-BE49-F238E27FC236}">
                <a16:creationId xmlns:a16="http://schemas.microsoft.com/office/drawing/2014/main" id="{359BEB0E-FFB0-4B91-AF75-DCA50A4BD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3645025"/>
            <a:ext cx="8219256" cy="361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 non-oscillatory (NO) inflation, the </a:t>
            </a:r>
            <a:r>
              <a:rPr kumimoji="0" lang="en-GB" alt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inflaton</a:t>
            </a:r>
            <a:r>
              <a:rPr kumimoji="0" lang="en-GB" altLang="en-US" sz="2000" b="1" i="0" u="none" strike="noStrike" kern="1200" cap="none" spc="0" normalizeH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VEV is displaced</a:t>
            </a:r>
            <a:r>
              <a:rPr kumimoji="0" lang="en-GB" altLang="en-US" sz="2000" b="1" i="0" u="none" strike="noStrike" kern="1200" cap="none" spc="0" normalizeH="0" noProof="0" dirty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at infinity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43FC2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Rectangle 70">
            <a:extLst>
              <a:ext uri="{FF2B5EF4-FFF2-40B4-BE49-F238E27FC236}">
                <a16:creationId xmlns:a16="http://schemas.microsoft.com/office/drawing/2014/main" id="{94DEBF41-34DA-483A-BBD8-3C1260AA0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3933056"/>
            <a:ext cx="8676456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Reheating in NO inflation does not occur</a:t>
            </a:r>
            <a:r>
              <a:rPr kumimoji="0" lang="en-GB" altLang="en-US" sz="2000" b="1" i="0" u="none" strike="noStrike" kern="1200" cap="none" spc="0" normalizeH="0" noProof="0" dirty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through the decay of the </a:t>
            </a:r>
            <a:r>
              <a:rPr kumimoji="0" lang="en-GB" altLang="en-US" sz="2000" b="1" i="0" u="none" strike="noStrike" kern="1200" cap="none" spc="0" normalizeH="0" noProof="0" dirty="0" err="1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inflaton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CC9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29" grpId="0"/>
      <p:bldP spid="32" grpId="0"/>
      <p:bldP spid="33" grpId="0"/>
      <p:bldP spid="8" grpId="0"/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>
            <a:extLst>
              <a:ext uri="{FF2B5EF4-FFF2-40B4-BE49-F238E27FC236}">
                <a16:creationId xmlns:a16="http://schemas.microsoft.com/office/drawing/2014/main" id="{124A4F32-7BE7-4364-92E7-C298C2D8C7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4" name="Rectangle 2">
            <a:extLst>
              <a:ext uri="{FF2B5EF4-FFF2-40B4-BE49-F238E27FC236}">
                <a16:creationId xmlns:a16="http://schemas.microsoft.com/office/drawing/2014/main" id="{24B9A80D-5887-46A3-A80D-C5F8107300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36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My book!</a:t>
            </a:r>
            <a:endParaRPr lang="en-US" altLang="en-US" sz="3600" dirty="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B11E22-6C8C-4556-8EAE-B2A1D97B5E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4909" y="1628353"/>
            <a:ext cx="3343275" cy="47529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55507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779B423-0AFD-49F6-A19F-FF301DA5B49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40000" contrast="20000"/>
          </a:blip>
          <a:stretch>
            <a:fillRect/>
          </a:stretch>
        </p:blipFill>
        <p:spPr>
          <a:xfrm>
            <a:off x="-103726" y="1124744"/>
            <a:ext cx="9500262" cy="5760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1554" name="Rectangle 2">
            <a:extLst>
              <a:ext uri="{FF2B5EF4-FFF2-40B4-BE49-F238E27FC236}">
                <a16:creationId xmlns:a16="http://schemas.microsoft.com/office/drawing/2014/main" id="{BF214B13-5C6F-4614-9110-7F31E017C3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36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Cosmic Inflation</a:t>
            </a:r>
            <a:endParaRPr lang="en-US" altLang="en-US" sz="3600" dirty="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65" name="Rectangle 55">
            <a:extLst>
              <a:ext uri="{FF2B5EF4-FFF2-40B4-BE49-F238E27FC236}">
                <a16:creationId xmlns:a16="http://schemas.microsoft.com/office/drawing/2014/main" id="{83EB49CC-2D00-488E-80C9-8038BC310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205038"/>
            <a:ext cx="7993063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FFFFCC"/>
              </a:buClr>
            </a:pPr>
            <a:r>
              <a:rPr lang="en-GB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Cosmic Inflation:</a:t>
            </a:r>
            <a:r>
              <a:rPr lang="el-GR" altLang="en-US" sz="2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GB" altLang="en-US" sz="2000" b="1" dirty="0">
                <a:solidFill>
                  <a:srgbClr val="43FC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Period of accelerated expansion in the Early Universe</a:t>
            </a:r>
            <a:endParaRPr lang="en-US" altLang="en-US" sz="2000" b="1" dirty="0">
              <a:solidFill>
                <a:srgbClr val="43FC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3" name="Rectangle 55">
            <a:extLst>
              <a:ext uri="{FF2B5EF4-FFF2-40B4-BE49-F238E27FC236}">
                <a16:creationId xmlns:a16="http://schemas.microsoft.com/office/drawing/2014/main" id="{1184CCEC-06B2-4AD4-80CC-5CC9F7D981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484313"/>
            <a:ext cx="82296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FFFFCC"/>
              </a:buClr>
            </a:pPr>
            <a:r>
              <a:rPr lang="en-GB" altLang="en-US" sz="2000" b="1" dirty="0">
                <a:solidFill>
                  <a:srgbClr val="43FC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The history of the Universe requires special initial conditions</a:t>
            </a:r>
            <a:endParaRPr lang="en-US" altLang="en-US" sz="2000" b="1" dirty="0">
              <a:solidFill>
                <a:srgbClr val="43FC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6" name="Rectangle 19">
            <a:extLst>
              <a:ext uri="{FF2B5EF4-FFF2-40B4-BE49-F238E27FC236}">
                <a16:creationId xmlns:a16="http://schemas.microsoft.com/office/drawing/2014/main" id="{55D8911F-586D-4CA0-9F9B-8680F26828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847850"/>
            <a:ext cx="4752975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GB" altLang="en-US" sz="2000" b="1" dirty="0">
                <a:solidFill>
                  <a:srgbClr val="FFCC99"/>
                </a:solidFill>
                <a:latin typeface="Calibri" panose="020F0502020204030204" pitchFamily="34" charset="0"/>
              </a:rPr>
              <a:t>Which are arranged by cosmic inflation</a:t>
            </a:r>
          </a:p>
        </p:txBody>
      </p:sp>
      <p:sp>
        <p:nvSpPr>
          <p:cNvPr id="27" name="Rectangle 19">
            <a:extLst>
              <a:ext uri="{FF2B5EF4-FFF2-40B4-BE49-F238E27FC236}">
                <a16:creationId xmlns:a16="http://schemas.microsoft.com/office/drawing/2014/main" id="{DA5C1FC1-5F3E-4DB4-BD54-4155F79D2D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564904"/>
            <a:ext cx="82296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GB" altLang="en-US" sz="2000" b="1" dirty="0">
                <a:solidFill>
                  <a:srgbClr val="FFCC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Inflation produces a Universe large and uniform</a:t>
            </a:r>
            <a:endParaRPr lang="en-GB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" name="Rectangle 55">
            <a:extLst>
              <a:ext uri="{FF2B5EF4-FFF2-40B4-BE49-F238E27FC236}">
                <a16:creationId xmlns:a16="http://schemas.microsoft.com/office/drawing/2014/main" id="{87960C90-EF52-468E-B41C-606C396E8A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271" y="2924944"/>
            <a:ext cx="8785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FFFFCC"/>
              </a:buClr>
            </a:pPr>
            <a:r>
              <a:rPr lang="en-GB" altLang="en-US" sz="2000" b="1" dirty="0">
                <a:solidFill>
                  <a:srgbClr val="FFFF00"/>
                </a:solidFill>
                <a:latin typeface="Calibri" panose="020F0502020204030204" pitchFamily="34" charset="0"/>
              </a:rPr>
              <a:t>Inflationary Paradigm</a:t>
            </a:r>
            <a:r>
              <a:rPr lang="el-GR" altLang="en-US" sz="2000" b="1" dirty="0">
                <a:solidFill>
                  <a:srgbClr val="FFFF00"/>
                </a:solidFill>
                <a:latin typeface="Calibri" panose="020F0502020204030204" pitchFamily="34" charset="0"/>
              </a:rPr>
              <a:t>:</a:t>
            </a:r>
            <a:r>
              <a:rPr lang="el-GR" altLang="en-US" sz="2000" b="1" dirty="0">
                <a:solidFill>
                  <a:srgbClr val="FF3300"/>
                </a:solidFill>
                <a:latin typeface="Calibri" panose="020F0502020204030204" pitchFamily="34" charset="0"/>
              </a:rPr>
              <a:t> </a:t>
            </a:r>
            <a:r>
              <a:rPr lang="el-GR" altLang="en-US" sz="2000" b="1" dirty="0">
                <a:solidFill>
                  <a:srgbClr val="43FC24"/>
                </a:solidFill>
                <a:latin typeface="Calibri" panose="020F0502020204030204" pitchFamily="34" charset="0"/>
              </a:rPr>
              <a:t>Τ</a:t>
            </a:r>
            <a:r>
              <a:rPr lang="en-GB" altLang="en-US" sz="2000" b="1" dirty="0">
                <a:solidFill>
                  <a:srgbClr val="43FC24"/>
                </a:solidFill>
                <a:latin typeface="Calibri" panose="020F0502020204030204" pitchFamily="34" charset="0"/>
              </a:rPr>
              <a:t>he Universe inflates when dominated by the potential 			energy density of a scalar field (</a:t>
            </a:r>
            <a:r>
              <a:rPr lang="en-GB" altLang="en-US" sz="2000" b="1" dirty="0" err="1">
                <a:solidFill>
                  <a:srgbClr val="43FC24"/>
                </a:solidFill>
                <a:latin typeface="Calibri" panose="020F0502020204030204" pitchFamily="34" charset="0"/>
              </a:rPr>
              <a:t>inflaton</a:t>
            </a:r>
            <a:r>
              <a:rPr lang="en-GB" altLang="en-US" sz="2000" b="1" dirty="0">
                <a:solidFill>
                  <a:srgbClr val="43FC24"/>
                </a:solidFill>
                <a:latin typeface="Calibri" panose="020F0502020204030204" pitchFamily="34" charset="0"/>
              </a:rPr>
              <a:t> field)</a:t>
            </a:r>
            <a:endParaRPr lang="en-US" altLang="en-US" sz="2000" b="1" dirty="0">
              <a:solidFill>
                <a:srgbClr val="43FC24"/>
              </a:solidFill>
              <a:latin typeface="Calibri" panose="020F050202020403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9A0C128-470F-4D84-8577-8B35B7C75BC6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3356993"/>
            <a:ext cx="4536852" cy="792087"/>
            <a:chOff x="250825" y="2636590"/>
            <a:chExt cx="4537199" cy="790888"/>
          </a:xfrm>
        </p:grpSpPr>
        <p:sp>
          <p:nvSpPr>
            <p:cNvPr id="12" name="Rectangle 55">
              <a:extLst>
                <a:ext uri="{FF2B5EF4-FFF2-40B4-BE49-F238E27FC236}">
                  <a16:creationId xmlns:a16="http://schemas.microsoft.com/office/drawing/2014/main" id="{D77152E8-912B-4B4B-9068-E7DDE61A8F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2636590"/>
              <a:ext cx="4537199" cy="322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buClr>
                  <a:srgbClr val="FFFFCC"/>
                </a:buClr>
              </a:pPr>
              <a:r>
                <a:rPr lang="en-GB" altLang="en-US" sz="2000" b="1" dirty="0">
                  <a:solidFill>
                    <a:srgbClr val="43FC24"/>
                  </a:solidFill>
                  <a:latin typeface="Calibri" panose="020F0502020204030204" pitchFamily="34" charset="0"/>
                </a:rPr>
                <a:t>Equation of motion: </a:t>
              </a:r>
              <a:endParaRPr lang="en-US" altLang="en-US" sz="2000" b="1" dirty="0">
                <a:solidFill>
                  <a:srgbClr val="43FC24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4F773C41-FE38-48C0-B13F-9760F2C13D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180" y="2951949"/>
              <a:ext cx="3542083" cy="475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713EB6D-D97F-4005-B556-BA8B41959CE1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3401036"/>
            <a:ext cx="4541838" cy="3340332"/>
            <a:chOff x="4643436" y="621805"/>
            <a:chExt cx="4397222" cy="3668912"/>
          </a:xfrm>
        </p:grpSpPr>
        <p:sp>
          <p:nvSpPr>
            <p:cNvPr id="16" name="TextBox 17">
              <a:extLst>
                <a:ext uri="{FF2B5EF4-FFF2-40B4-BE49-F238E27FC236}">
                  <a16:creationId xmlns:a16="http://schemas.microsoft.com/office/drawing/2014/main" id="{6B5362A3-A68D-44E0-95DB-3E03916013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73176" y="3829052"/>
              <a:ext cx="6832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n-US" sz="2400" b="1" i="1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φ</a:t>
              </a:r>
              <a:r>
                <a:rPr lang="en-GB" altLang="en-US" sz="2400" b="1" baseline="-2500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end</a:t>
              </a:r>
            </a:p>
          </p:txBody>
        </p:sp>
        <p:pic>
          <p:nvPicPr>
            <p:cNvPr id="17" name="Picture 15">
              <a:extLst>
                <a:ext uri="{FF2B5EF4-FFF2-40B4-BE49-F238E27FC236}">
                  <a16:creationId xmlns:a16="http://schemas.microsoft.com/office/drawing/2014/main" id="{F5553802-B84A-4350-B412-EA4DDD781F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3436" y="621805"/>
              <a:ext cx="4105027" cy="3352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21">
              <a:extLst>
                <a:ext uri="{FF2B5EF4-FFF2-40B4-BE49-F238E27FC236}">
                  <a16:creationId xmlns:a16="http://schemas.microsoft.com/office/drawing/2014/main" id="{BB9E6D9F-38C1-4BAB-8650-1F2C56274A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8024" y="889296"/>
              <a:ext cx="8459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 b="1" i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 </a:t>
              </a:r>
              <a:r>
                <a:rPr lang="en-US" altLang="en-US" sz="2400" b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l-GR" altLang="en-US" sz="2400" b="1" i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φ</a:t>
              </a:r>
              <a:r>
                <a:rPr lang="en-US" altLang="en-US" sz="2400" b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GB" altLang="en-US" sz="2400" b="1" dirty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22">
              <a:extLst>
                <a:ext uri="{FF2B5EF4-FFF2-40B4-BE49-F238E27FC236}">
                  <a16:creationId xmlns:a16="http://schemas.microsoft.com/office/drawing/2014/main" id="{6A85014E-CB1B-4623-94B7-68E70618D4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76456" y="3690471"/>
              <a:ext cx="36420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n-US" sz="2400" b="1" i="1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φ</a:t>
              </a:r>
              <a:endParaRPr lang="en-GB" altLang="en-US" sz="2400" b="1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957C08AF-7A1A-4226-8043-209B93E3B9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4664943"/>
            <a:ext cx="2068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b="1" dirty="0">
                <a:solidFill>
                  <a:srgbClr val="FFCC66"/>
                </a:solidFill>
              </a:rPr>
              <a:t>INFLATIONARY PLATEAU</a:t>
            </a:r>
          </a:p>
        </p:txBody>
      </p:sp>
      <p:sp>
        <p:nvSpPr>
          <p:cNvPr id="21" name="Rectangle 19">
            <a:extLst>
              <a:ext uri="{FF2B5EF4-FFF2-40B4-BE49-F238E27FC236}">
                <a16:creationId xmlns:a16="http://schemas.microsoft.com/office/drawing/2014/main" id="{54DEAAD7-21C8-4678-8CF1-30177CFA98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194596"/>
            <a:ext cx="3673475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FFFFCC"/>
              </a:buClr>
            </a:pPr>
            <a:r>
              <a:rPr lang="en-GB" altLang="en-US" sz="2000" b="1" dirty="0" err="1">
                <a:solidFill>
                  <a:srgbClr val="43FC24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Inflaton</a:t>
            </a:r>
            <a:r>
              <a:rPr lang="en-GB" altLang="en-US" sz="2000" b="1" dirty="0">
                <a:solidFill>
                  <a:srgbClr val="43FC24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 field slow-rolls down the potential plateau</a:t>
            </a:r>
            <a:endParaRPr lang="en-GB" altLang="en-US" sz="2000" b="1" dirty="0">
              <a:solidFill>
                <a:srgbClr val="43FC24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Rectangle 55">
            <a:extLst>
              <a:ext uri="{FF2B5EF4-FFF2-40B4-BE49-F238E27FC236}">
                <a16:creationId xmlns:a16="http://schemas.microsoft.com/office/drawing/2014/main" id="{F70AD096-9339-4B70-8B4C-1E6C5AF3A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661248"/>
            <a:ext cx="388937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FFFFCC"/>
              </a:buClr>
            </a:pPr>
            <a:r>
              <a:rPr lang="en-GB" altLang="en-US" sz="2000" b="1" dirty="0">
                <a:solidFill>
                  <a:srgbClr val="43FC24"/>
                </a:solidFill>
                <a:latin typeface="Calibri" panose="020F0502020204030204" pitchFamily="34" charset="0"/>
              </a:rPr>
              <a:t>After the end of inflation, the </a:t>
            </a:r>
            <a:r>
              <a:rPr lang="en-GB" altLang="en-US" sz="2000" b="1" dirty="0" err="1">
                <a:solidFill>
                  <a:srgbClr val="43FC24"/>
                </a:solidFill>
                <a:latin typeface="Calibri" panose="020F0502020204030204" pitchFamily="34" charset="0"/>
              </a:rPr>
              <a:t>infaton</a:t>
            </a:r>
            <a:r>
              <a:rPr lang="en-GB" altLang="en-US" sz="2000" b="1" dirty="0">
                <a:solidFill>
                  <a:srgbClr val="43FC24"/>
                </a:solidFill>
                <a:latin typeface="Calibri" panose="020F0502020204030204" pitchFamily="34" charset="0"/>
              </a:rPr>
              <a:t> particles decay into the primordial plasma (reheating)</a:t>
            </a:r>
            <a:endParaRPr lang="en-US" altLang="en-US" sz="2000" b="1" dirty="0">
              <a:solidFill>
                <a:srgbClr val="43FC24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Rectangle 19">
            <a:extLst>
              <a:ext uri="{FF2B5EF4-FFF2-40B4-BE49-F238E27FC236}">
                <a16:creationId xmlns:a16="http://schemas.microsoft.com/office/drawing/2014/main" id="{6222996C-E11B-42EC-B6DB-ECBD6969B8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797152"/>
            <a:ext cx="3241675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FFFFCC"/>
              </a:buClr>
            </a:pPr>
            <a:r>
              <a:rPr lang="en-GB" altLang="en-US" sz="2000" b="1" dirty="0">
                <a:solidFill>
                  <a:srgbClr val="FFCC99"/>
                </a:solidFill>
                <a:latin typeface="Calibri" panose="020F0502020204030204" pitchFamily="34" charset="0"/>
              </a:rPr>
              <a:t>Inflation ends when the potential becomes steep and curved</a:t>
            </a:r>
            <a:endParaRPr lang="en-GB" altLang="en-US" sz="2000" b="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5" grpId="0"/>
      <p:bldP spid="23" grpId="0"/>
      <p:bldP spid="26" grpId="0" autoUpdateAnimBg="0"/>
      <p:bldP spid="27" grpId="0" autoUpdateAnimBg="0"/>
      <p:bldP spid="10" grpId="0"/>
      <p:bldP spid="20" grpId="0"/>
      <p:bldP spid="21" grpId="0" autoUpdateAnimBg="0"/>
      <p:bldP spid="22" grpId="0"/>
      <p:bldP spid="24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>
            <a:extLst>
              <a:ext uri="{FF2B5EF4-FFF2-40B4-BE49-F238E27FC236}">
                <a16:creationId xmlns:a16="http://schemas.microsoft.com/office/drawing/2014/main" id="{56DC1AB6-5F36-40F8-A55B-6A1FE72105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3200" dirty="0">
                <a:solidFill>
                  <a:srgbClr val="FF3300"/>
                </a:solidFill>
              </a:rPr>
              <a:t> </a:t>
            </a:r>
            <a:r>
              <a:rPr lang="en-GB" altLang="en-US" sz="36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Reheating in quintessential inflation</a:t>
            </a:r>
            <a:endParaRPr lang="en-US" altLang="en-US" sz="3600" dirty="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5603" name="Picture 30">
            <a:extLst>
              <a:ext uri="{FF2B5EF4-FFF2-40B4-BE49-F238E27FC236}">
                <a16:creationId xmlns:a16="http://schemas.microsoft.com/office/drawing/2014/main" id="{F4224122-91B0-474C-99CA-05709FFAE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5825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55">
            <a:extLst>
              <a:ext uri="{FF2B5EF4-FFF2-40B4-BE49-F238E27FC236}">
                <a16:creationId xmlns:a16="http://schemas.microsoft.com/office/drawing/2014/main" id="{39A12B54-8FE7-4D20-AFF8-CD6F6EE8F3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341438"/>
            <a:ext cx="8281988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Alternative mechanisms for reheating without the decay of the inflaton:</a:t>
            </a:r>
            <a:endParaRPr kumimoji="0" lang="en-US" altLang="en-US" sz="2000" b="1" i="0" u="none" strike="noStrike" kern="1200" cap="none" spc="0" normalizeH="0" baseline="0" noProof="0">
              <a:ln>
                <a:noFill/>
              </a:ln>
              <a:solidFill>
                <a:srgbClr val="43FC24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tangle 55">
            <a:extLst>
              <a:ext uri="{FF2B5EF4-FFF2-40B4-BE49-F238E27FC236}">
                <a16:creationId xmlns:a16="http://schemas.microsoft.com/office/drawing/2014/main" id="{34C898AC-7DA4-4485-8437-BEEB6A7B63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916113"/>
            <a:ext cx="860425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All light ( </a:t>
            </a:r>
            <a:r>
              <a:rPr kumimoji="0" lang="en-GB" altLang="en-US" sz="2000" b="1" i="1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 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&lt; </a:t>
            </a:r>
            <a:r>
              <a:rPr kumimoji="0" lang="en-GB" altLang="en-US" sz="2000" b="1" i="1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 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) non-conformal fields undergo particle production during inflation 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 subdominant thermal bath with density: </a:t>
            </a:r>
            <a:r>
              <a:rPr kumimoji="0" lang="el-GR" altLang="en-US" sz="2000" b="1" i="1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ρ</a:t>
            </a:r>
            <a:r>
              <a:rPr kumimoji="0" lang="el-GR" altLang="en-US" sz="2000" b="1" i="1" u="none" strike="noStrike" kern="1200" cap="none" spc="0" normalizeH="0" baseline="-2500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γ</a:t>
            </a:r>
            <a:r>
              <a:rPr kumimoji="0" lang="el-GR" altLang="en-US" sz="2000" b="1" i="1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kumimoji="0" lang="el-GR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 </a:t>
            </a:r>
            <a:r>
              <a:rPr kumimoji="0" lang="el-GR" altLang="en-US" sz="2000" b="1" i="1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Η</a:t>
            </a:r>
            <a:r>
              <a:rPr kumimoji="0" lang="el-GR" altLang="en-US" sz="2000" b="1" i="0" u="none" strike="noStrike" kern="1200" cap="none" spc="0" normalizeH="0" baseline="3000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4</a:t>
            </a:r>
            <a:endParaRPr kumimoji="0" lang="en-US" altLang="en-US" sz="2000" b="1" i="0" u="none" strike="noStrike" kern="1200" cap="none" spc="0" normalizeH="0" baseline="30000" noProof="0">
              <a:ln>
                <a:noFill/>
              </a:ln>
              <a:solidFill>
                <a:srgbClr val="66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E3CF3F-0AA4-4B9A-97B7-31BB44519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575" y="1628775"/>
            <a:ext cx="3011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&gt;&gt;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 Gravitational Reheating</a:t>
            </a:r>
            <a:endParaRPr kumimoji="0" lang="en-GB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99AD2D-9D54-45A5-A744-F0385A6FE4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663" y="2452688"/>
            <a:ext cx="53571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But too inefficient: Spike in GWs challenges BBN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439FAC-B9C9-46F9-B4F6-6320D8848E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2781300"/>
            <a:ext cx="24558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&gt;&gt;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 Instant Preheating</a:t>
            </a:r>
            <a:endParaRPr kumimoji="0" lang="en-GB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9B49A7-BEAE-414F-8AFC-32324D89C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3605213"/>
            <a:ext cx="5489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But requires appropriate ESP in inflaton trajectory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98CEF7-A159-41C5-955B-3C15496BC0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3892550"/>
            <a:ext cx="2600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&gt;&gt;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 Curvaton Reheating</a:t>
            </a:r>
            <a:endParaRPr kumimoji="0" lang="en-GB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Rectangle 55">
            <a:extLst>
              <a:ext uri="{FF2B5EF4-FFF2-40B4-BE49-F238E27FC236}">
                <a16:creationId xmlns:a16="http://schemas.microsoft.com/office/drawing/2014/main" id="{22F4693D-D0E0-408C-800E-5C49AF1982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221163"/>
            <a:ext cx="417671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Decay of another spectator field.</a:t>
            </a:r>
            <a:endParaRPr kumimoji="0" lang="en-US" altLang="en-US" sz="2000" b="1" i="0" u="none" strike="noStrike" kern="1200" cap="none" spc="0" normalizeH="0" baseline="30000" noProof="0">
              <a:ln>
                <a:noFill/>
              </a:ln>
              <a:solidFill>
                <a:srgbClr val="66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584888-D188-4B5D-9B43-6D82904F6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4468813"/>
            <a:ext cx="80946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But requires tuned initial conditions, which determine reheating efficiency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F02F26-3C09-49C6-99C9-E58858C356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4757738"/>
            <a:ext cx="21129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&gt;&gt;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 Ricci Reheating</a:t>
            </a:r>
            <a:endParaRPr kumimoji="0" lang="en-GB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AEBF26-19EC-47BA-86B1-B08B7C248C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5661025"/>
            <a:ext cx="3822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&gt;&gt;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 Warm Quintessential Inflation</a:t>
            </a:r>
            <a:endParaRPr kumimoji="0" lang="en-GB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Rectangle 55">
            <a:extLst>
              <a:ext uri="{FF2B5EF4-FFF2-40B4-BE49-F238E27FC236}">
                <a16:creationId xmlns:a16="http://schemas.microsoft.com/office/drawing/2014/main" id="{634294F9-0E32-4D07-B20C-7A6011146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988050"/>
            <a:ext cx="8604250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Dissipation of inflaton’s kinetic energy density during inflation creates subdominant radiation, which eventually takes over after inflation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E69C5E9-A586-468A-B6E7-B64DDC4FD128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5041900"/>
            <a:ext cx="8604250" cy="723900"/>
            <a:chOff x="250825" y="5041307"/>
            <a:chExt cx="8604250" cy="724493"/>
          </a:xfrm>
        </p:grpSpPr>
        <p:sp>
          <p:nvSpPr>
            <p:cNvPr id="25625" name="Rectangle 55">
              <a:extLst>
                <a:ext uri="{FF2B5EF4-FFF2-40B4-BE49-F238E27FC236}">
                  <a16:creationId xmlns:a16="http://schemas.microsoft.com/office/drawing/2014/main" id="{67686B84-180F-4C2C-95AC-1C3AE4E91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5084763"/>
              <a:ext cx="8604250" cy="681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Spectator field with non-minimal coupling: </a:t>
              </a: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			</a:t>
              </a: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(natural). Based on the fact that </a:t>
              </a:r>
              <a:r>
                <a:rPr kumimoji="0" lang="en-GB" altLang="en-US" sz="2000" b="1" i="1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R</a:t>
              </a: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= 3(1-3</a:t>
              </a:r>
              <a:r>
                <a:rPr kumimoji="0" lang="en-GB" altLang="en-US" sz="2000" b="1" i="1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w</a:t>
              </a: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)</a:t>
              </a:r>
              <a:r>
                <a:rPr kumimoji="0" lang="en-GB" altLang="en-US" sz="2000" b="1" i="1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H</a:t>
              </a:r>
              <a:r>
                <a:rPr kumimoji="0" lang="en-GB" altLang="en-US" sz="2000" b="1" i="0" u="none" strike="noStrike" kern="1200" cap="none" spc="0" normalizeH="0" baseline="3000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2</a:t>
              </a: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 changes sign after inflation </a:t>
              </a:r>
              <a:endParaRPr kumimoji="0" lang="en-US" altLang="en-US" sz="2000" b="1" i="0" u="none" strike="noStrike" kern="1200" cap="none" spc="0" normalizeH="0" baseline="3000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pic>
          <p:nvPicPr>
            <p:cNvPr id="25626" name="Picture 15">
              <a:extLst>
                <a:ext uri="{FF2B5EF4-FFF2-40B4-BE49-F238E27FC236}">
                  <a16:creationId xmlns:a16="http://schemas.microsoft.com/office/drawing/2014/main" id="{EB0C30A4-DAD8-4CE1-A4FD-D22D25D250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71" t="-259"/>
            <a:stretch>
              <a:fillRect/>
            </a:stretch>
          </p:blipFill>
          <p:spPr bwMode="auto">
            <a:xfrm>
              <a:off x="5466080" y="5041307"/>
              <a:ext cx="1842224" cy="475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FD1B261-0924-4B16-A09D-A3C4C1C9FAB8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3068638"/>
            <a:ext cx="8604250" cy="681037"/>
            <a:chOff x="250825" y="3068638"/>
            <a:chExt cx="8604250" cy="681037"/>
          </a:xfrm>
        </p:grpSpPr>
        <p:sp>
          <p:nvSpPr>
            <p:cNvPr id="25623" name="Rectangle 55">
              <a:extLst>
                <a:ext uri="{FF2B5EF4-FFF2-40B4-BE49-F238E27FC236}">
                  <a16:creationId xmlns:a16="http://schemas.microsoft.com/office/drawing/2014/main" id="{F3B3D5C6-43A8-4373-B4A2-CABFACE24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3068638"/>
              <a:ext cx="8604250" cy="681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Interaction with another scalar converts a fraction of the inflaton’s kinetic energy density to radiation: </a:t>
              </a:r>
              <a:endParaRPr kumimoji="0" lang="en-US" altLang="en-US" sz="2000" b="1" i="0" u="none" strike="noStrike" kern="1200" cap="none" spc="0" normalizeH="0" baseline="3000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pic>
          <p:nvPicPr>
            <p:cNvPr id="25624" name="Picture 15">
              <a:extLst>
                <a:ext uri="{FF2B5EF4-FFF2-40B4-BE49-F238E27FC236}">
                  <a16:creationId xmlns:a16="http://schemas.microsoft.com/office/drawing/2014/main" id="{C2DC62B0-947B-49F9-9EF4-738075CB26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619" b="5083"/>
            <a:stretch>
              <a:fillRect/>
            </a:stretch>
          </p:blipFill>
          <p:spPr bwMode="auto">
            <a:xfrm>
              <a:off x="3750518" y="3260476"/>
              <a:ext cx="1901602" cy="441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DBB82E6A-0423-4408-9761-69720E525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1038" y="1660525"/>
            <a:ext cx="12334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Ford 1987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5DAE739-1FC2-4EEC-9011-A26E719128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1038" y="2813050"/>
            <a:ext cx="31765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Felder, Kofman &amp; Linde 1999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109004-DA2D-42EC-83B9-ADA0D769CE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563" y="3892550"/>
            <a:ext cx="2917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Bueno Sánchez &amp; KD 2007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C2735A-14E8-46D6-BBF2-9B85A2BBE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563" y="4797425"/>
            <a:ext cx="25257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KD &amp; Markkanen 2018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D7C4F8A-7F81-4521-9332-B3139AACC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563" y="5661025"/>
            <a:ext cx="31543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KD &amp; Donaldson-Wood 2019</a:t>
            </a:r>
          </a:p>
        </p:txBody>
      </p:sp>
    </p:spTree>
    <p:extLst>
      <p:ext uri="{BB962C8B-B14F-4D97-AF65-F5344CB8AC3E}">
        <p14:creationId xmlns:p14="http://schemas.microsoft.com/office/powerpoint/2010/main" val="36623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" grpId="0"/>
      <p:bldP spid="8" grpId="0"/>
      <p:bldP spid="10" grpId="0"/>
      <p:bldP spid="11" grpId="0"/>
      <p:bldP spid="12" grpId="0"/>
      <p:bldP spid="13" grpId="0"/>
      <p:bldP spid="14" grpId="0"/>
      <p:bldP spid="16" grpId="0"/>
      <p:bldP spid="17" grpId="0"/>
      <p:bldP spid="22" grpId="0"/>
      <p:bldP spid="23" grpId="0"/>
      <p:bldP spid="24" grpId="0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>
            <a:extLst>
              <a:ext uri="{FF2B5EF4-FFF2-40B4-BE49-F238E27FC236}">
                <a16:creationId xmlns:a16="http://schemas.microsoft.com/office/drawing/2014/main" id="{E1D297F5-BEAD-4AF9-B0CB-EA84A16774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36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Cosmic Inflation</a:t>
            </a:r>
            <a:endParaRPr lang="en-US" altLang="en-US" sz="3600" dirty="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55">
            <a:extLst>
              <a:ext uri="{FF2B5EF4-FFF2-40B4-BE49-F238E27FC236}">
                <a16:creationId xmlns:a16="http://schemas.microsoft.com/office/drawing/2014/main" id="{38A546F9-469F-47BF-B7B4-CE85B2EA24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268761"/>
            <a:ext cx="8641655" cy="383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FFFFCC"/>
              </a:buClr>
            </a:pPr>
            <a:r>
              <a:rPr lang="en-GB" altLang="en-US" sz="2000" b="1" dirty="0">
                <a:solidFill>
                  <a:srgbClr val="43FC24"/>
                </a:solidFill>
                <a:latin typeface="Calibri" panose="020F0502020204030204" pitchFamily="34" charset="0"/>
              </a:rPr>
              <a:t>In order for galaxies to form, initial perturbations in the density are needed</a:t>
            </a:r>
            <a:endParaRPr lang="en-US" altLang="en-US" sz="2000" b="1" dirty="0">
              <a:solidFill>
                <a:srgbClr val="43FC24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Rectangle 19">
            <a:extLst>
              <a:ext uri="{FF2B5EF4-FFF2-40B4-BE49-F238E27FC236}">
                <a16:creationId xmlns:a16="http://schemas.microsoft.com/office/drawing/2014/main" id="{1BB17447-6171-4F2A-BD9A-E0202AC30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677022"/>
            <a:ext cx="8569756" cy="383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FFFFCC"/>
              </a:buClr>
            </a:pPr>
            <a:r>
              <a:rPr lang="en-GB" altLang="en-US" sz="2000" b="1" dirty="0">
                <a:solidFill>
                  <a:srgbClr val="FFCC99"/>
                </a:solidFill>
                <a:latin typeface="Calibri" panose="020F0502020204030204" pitchFamily="34" charset="0"/>
              </a:rPr>
              <a:t>Inflation generates the Primordial Density Perturbations</a:t>
            </a:r>
            <a:endParaRPr lang="en-GB" altLang="en-US" sz="2400" b="1" i="1" dirty="0">
              <a:solidFill>
                <a:srgbClr val="66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Rectangle 19">
            <a:extLst>
              <a:ext uri="{FF2B5EF4-FFF2-40B4-BE49-F238E27FC236}">
                <a16:creationId xmlns:a16="http://schemas.microsoft.com/office/drawing/2014/main" id="{AD17B2DF-5660-477D-962A-AAD2751AA1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089791"/>
            <a:ext cx="8641655" cy="619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FFFFCC"/>
              </a:buClr>
            </a:pPr>
            <a:r>
              <a:rPr lang="en-GB" altLang="en-US" sz="2000" b="1" dirty="0">
                <a:solidFill>
                  <a:srgbClr val="43FC24"/>
                </a:solidFill>
                <a:latin typeface="Calibri" panose="020F0502020204030204" pitchFamily="34" charset="0"/>
              </a:rPr>
              <a:t>Superluminal expansion amplifies the quantum fluctuations of the </a:t>
            </a:r>
            <a:r>
              <a:rPr lang="en-GB" altLang="en-US" sz="2000" b="1" dirty="0" err="1">
                <a:solidFill>
                  <a:srgbClr val="43FC24"/>
                </a:solidFill>
                <a:latin typeface="Calibri" panose="020F0502020204030204" pitchFamily="34" charset="0"/>
              </a:rPr>
              <a:t>inflaton</a:t>
            </a:r>
            <a:r>
              <a:rPr lang="en-GB" altLang="en-US" sz="2000" b="1" dirty="0">
                <a:solidFill>
                  <a:srgbClr val="43FC24"/>
                </a:solidFill>
                <a:latin typeface="Calibri" panose="020F0502020204030204" pitchFamily="34" charset="0"/>
              </a:rPr>
              <a:t> field to classical perturbations</a:t>
            </a:r>
          </a:p>
        </p:txBody>
      </p:sp>
      <p:sp>
        <p:nvSpPr>
          <p:cNvPr id="12" name="Rectangle 19">
            <a:extLst>
              <a:ext uri="{FF2B5EF4-FFF2-40B4-BE49-F238E27FC236}">
                <a16:creationId xmlns:a16="http://schemas.microsoft.com/office/drawing/2014/main" id="{04024ED8-CBBB-4FC5-A4ED-160B467352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708920"/>
            <a:ext cx="8893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FFFFCC"/>
              </a:buClr>
            </a:pPr>
            <a:r>
              <a:rPr lang="en-GB" altLang="en-US" sz="2000" b="1" dirty="0">
                <a:solidFill>
                  <a:srgbClr val="FFCC99"/>
                </a:solidFill>
                <a:latin typeface="Calibri" panose="020F0502020204030204" pitchFamily="34" charset="0"/>
              </a:rPr>
              <a:t>Consequently, inflation continues a little bit more in some locations than in others </a:t>
            </a:r>
            <a:r>
              <a:rPr lang="en-GB" altLang="en-US" sz="2000" b="1" dirty="0">
                <a:solidFill>
                  <a:srgbClr val="FFCC99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</a:t>
            </a:r>
            <a:r>
              <a:rPr lang="en-GB" altLang="en-US" sz="2000" b="1" dirty="0">
                <a:solidFill>
                  <a:srgbClr val="FFCC99"/>
                </a:solidFill>
                <a:latin typeface="Calibri" panose="020F0502020204030204" pitchFamily="34" charset="0"/>
              </a:rPr>
              <a:t> Primordial Density Perturbations</a:t>
            </a:r>
            <a:endParaRPr lang="en-GB" altLang="en-US" sz="2400" b="1" i="1" dirty="0">
              <a:solidFill>
                <a:srgbClr val="66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59A6A4-5F77-48E3-8496-9E79C74D4A9A}"/>
              </a:ext>
            </a:extLst>
          </p:cNvPr>
          <p:cNvGrpSpPr>
            <a:grpSpLocks/>
          </p:cNvGrpSpPr>
          <p:nvPr/>
        </p:nvGrpSpPr>
        <p:grpSpPr bwMode="auto">
          <a:xfrm>
            <a:off x="4860032" y="3195186"/>
            <a:ext cx="4036765" cy="3402166"/>
            <a:chOff x="4617223" y="1825909"/>
            <a:chExt cx="4423435" cy="3720940"/>
          </a:xfrm>
        </p:grpSpPr>
        <p:pic>
          <p:nvPicPr>
            <p:cNvPr id="11276" name="Picture 12">
              <a:extLst>
                <a:ext uri="{FF2B5EF4-FFF2-40B4-BE49-F238E27FC236}">
                  <a16:creationId xmlns:a16="http://schemas.microsoft.com/office/drawing/2014/main" id="{6AAD09AA-50F2-40BD-BA09-5AC5A98991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7223" y="1825909"/>
              <a:ext cx="4203249" cy="3403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7" name="TextBox 13">
              <a:extLst>
                <a:ext uri="{FF2B5EF4-FFF2-40B4-BE49-F238E27FC236}">
                  <a16:creationId xmlns:a16="http://schemas.microsoft.com/office/drawing/2014/main" id="{2659F6E1-A84E-4A7B-B38B-EA1C670BAC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0222" y="2060848"/>
              <a:ext cx="8459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400" b="1" i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 </a:t>
              </a:r>
              <a:r>
                <a:rPr lang="en-US" altLang="en-US" sz="2400" b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l-GR" altLang="en-US" sz="2400" b="1" i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φ</a:t>
              </a:r>
              <a:r>
                <a:rPr lang="en-US" altLang="en-US" sz="2400" b="1" dirty="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GB" altLang="en-US" sz="2400" b="1" dirty="0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78" name="TextBox 14">
              <a:extLst>
                <a:ext uri="{FF2B5EF4-FFF2-40B4-BE49-F238E27FC236}">
                  <a16:creationId xmlns:a16="http://schemas.microsoft.com/office/drawing/2014/main" id="{479E0146-0A8E-4AE0-BB69-B745C764D2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76456" y="4911551"/>
              <a:ext cx="36420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n-US" sz="2400" b="1" i="1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φ</a:t>
              </a:r>
              <a:endParaRPr lang="en-GB" altLang="en-US" sz="2400" b="1">
                <a:solidFill>
                  <a:srgbClr val="66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79" name="TextBox 15">
              <a:extLst>
                <a:ext uri="{FF2B5EF4-FFF2-40B4-BE49-F238E27FC236}">
                  <a16:creationId xmlns:a16="http://schemas.microsoft.com/office/drawing/2014/main" id="{482B809B-ABA3-4657-A26B-EA7B3D6AB8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89200" y="5085184"/>
              <a:ext cx="6832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n-US" sz="2400" b="1" i="1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φ</a:t>
              </a:r>
              <a:r>
                <a:rPr lang="en-GB" altLang="en-US" sz="2400" b="1" baseline="-25000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end</a:t>
              </a:r>
            </a:p>
          </p:txBody>
        </p:sp>
        <p:sp>
          <p:nvSpPr>
            <p:cNvPr id="11280" name="TextBox 1">
              <a:extLst>
                <a:ext uri="{FF2B5EF4-FFF2-40B4-BE49-F238E27FC236}">
                  <a16:creationId xmlns:a16="http://schemas.microsoft.com/office/drawing/2014/main" id="{4A8F6471-BEA8-40C2-8664-05E854D94E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00192" y="3573016"/>
              <a:ext cx="33855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400" b="1" i="1">
                  <a:solidFill>
                    <a:srgbClr val="66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</a:p>
          </p:txBody>
        </p:sp>
      </p:grpSp>
      <p:sp>
        <p:nvSpPr>
          <p:cNvPr id="17" name="Rectangle 19">
            <a:extLst>
              <a:ext uri="{FF2B5EF4-FFF2-40B4-BE49-F238E27FC236}">
                <a16:creationId xmlns:a16="http://schemas.microsoft.com/office/drawing/2014/main" id="{678C8335-28F9-4CD7-802E-5BF57C063F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429000"/>
            <a:ext cx="4268569" cy="671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FFFFCC"/>
              </a:buClr>
            </a:pPr>
            <a:r>
              <a:rPr lang="el-GR" altLang="en-US" sz="2000" b="1" dirty="0">
                <a:solidFill>
                  <a:srgbClr val="43FC24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 </a:t>
            </a:r>
            <a:r>
              <a:rPr lang="en-GB" altLang="en-US" sz="2000" b="1" dirty="0">
                <a:solidFill>
                  <a:srgbClr val="43FC24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CMB Temperature Perturbations (Sachs-Wolfe )</a:t>
            </a:r>
            <a:r>
              <a:rPr lang="en-US" altLang="en-US" sz="2000" b="1" dirty="0">
                <a:solidFill>
                  <a:srgbClr val="43FC24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solidFill>
                  <a:srgbClr val="66FF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 </a:t>
            </a:r>
            <a:r>
              <a:rPr lang="en-US" altLang="en-US" sz="2000" b="1" dirty="0">
                <a:solidFill>
                  <a:srgbClr val="66FF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10</a:t>
            </a:r>
            <a:r>
              <a:rPr lang="en-US" altLang="en-US" sz="2000" b="1" baseline="30000" dirty="0">
                <a:solidFill>
                  <a:srgbClr val="66FF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-5</a:t>
            </a:r>
            <a:endParaRPr lang="en-GB" altLang="en-US" sz="2400" b="1" i="1" baseline="30000" dirty="0">
              <a:solidFill>
                <a:srgbClr val="66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9">
            <a:extLst>
              <a:ext uri="{FF2B5EF4-FFF2-40B4-BE49-F238E27FC236}">
                <a16:creationId xmlns:a16="http://schemas.microsoft.com/office/drawing/2014/main" id="{598642A4-5E09-41B8-B558-41CDD3687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220319"/>
            <a:ext cx="3384550" cy="648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FFFFCC"/>
              </a:buClr>
            </a:pPr>
            <a:r>
              <a:rPr lang="en-GB" altLang="en-US" sz="2000" b="1" dirty="0">
                <a:solidFill>
                  <a:srgbClr val="FFCC99"/>
                </a:solidFill>
                <a:latin typeface="Calibri" panose="020F0502020204030204" pitchFamily="34" charset="0"/>
              </a:rPr>
              <a:t>Impressive agreement with observations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7B05728-2AF0-435B-8B76-ADA7411F3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448" y="4005064"/>
            <a:ext cx="5004048" cy="25020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E02802A-0D2B-4C78-8CC4-514908994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" t="7791" r="1575" b="7637"/>
          <a:stretch>
            <a:fillRect/>
          </a:stretch>
        </p:blipFill>
        <p:spPr bwMode="auto">
          <a:xfrm>
            <a:off x="4031108" y="3956769"/>
            <a:ext cx="5005388" cy="256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Rectangle 55">
            <a:extLst>
              <a:ext uri="{FF2B5EF4-FFF2-40B4-BE49-F238E27FC236}">
                <a16:creationId xmlns:a16="http://schemas.microsoft.com/office/drawing/2014/main" id="{7FAD2449-BC30-4BA1-A386-440A85B66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941168"/>
            <a:ext cx="2592388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FFFFCC"/>
              </a:buClr>
            </a:pPr>
            <a:r>
              <a:rPr lang="en-GB" altLang="en-US" sz="2000" b="1" dirty="0" err="1">
                <a:solidFill>
                  <a:srgbClr val="43FC24"/>
                </a:solidFill>
                <a:latin typeface="Calibri" panose="020F0502020204030204" pitchFamily="34" charset="0"/>
              </a:rPr>
              <a:t>Primodial</a:t>
            </a:r>
            <a:r>
              <a:rPr lang="en-GB" altLang="en-US" sz="2000" b="1" dirty="0">
                <a:solidFill>
                  <a:srgbClr val="43FC24"/>
                </a:solidFill>
                <a:latin typeface="Calibri" panose="020F0502020204030204" pitchFamily="34" charset="0"/>
              </a:rPr>
              <a:t> Density Perturbations:</a:t>
            </a:r>
          </a:p>
          <a:p>
            <a:pPr eaLnBrk="1" hangingPunct="1">
              <a:lnSpc>
                <a:spcPct val="90000"/>
              </a:lnSpc>
              <a:buClr>
                <a:srgbClr val="FFFFCC"/>
              </a:buClr>
            </a:pPr>
            <a:endParaRPr lang="en-US" altLang="en-US" sz="2000" b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F6CEF4C-D580-494D-81E5-5809B6873F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588" y="5517232"/>
            <a:ext cx="1501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b="1" dirty="0">
                <a:solidFill>
                  <a:srgbClr val="FF33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&gt;&gt;</a:t>
            </a:r>
            <a:r>
              <a:rPr lang="en-GB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 Adiabatic</a:t>
            </a:r>
            <a:endParaRPr lang="en-GB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A97992F-ECC8-44CE-94B7-AE6C034A9D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763" y="5837262"/>
            <a:ext cx="14589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b="1" dirty="0">
                <a:solidFill>
                  <a:srgbClr val="FF33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&gt;&gt;</a:t>
            </a:r>
            <a:r>
              <a:rPr lang="en-GB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 Gaussian</a:t>
            </a:r>
            <a:endParaRPr lang="en-GB" altLang="en-US" sz="2000" b="1" dirty="0">
              <a:latin typeface="Calibri" panose="020F050202020403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39096D4-6BB5-4FB6-BD8E-928152DE5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175" y="6165304"/>
            <a:ext cx="2070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b="1" dirty="0">
                <a:solidFill>
                  <a:srgbClr val="FF33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&gt;&gt;</a:t>
            </a:r>
            <a:r>
              <a:rPr lang="en-GB" altLang="en-US" sz="2000" b="1" dirty="0">
                <a:latin typeface="Calibri" panose="020F0502020204030204" pitchFamily="34" charset="0"/>
                <a:sym typeface="Symbol" panose="05050102010706020507" pitchFamily="18" charset="2"/>
              </a:rPr>
              <a:t> Scale-invariant</a:t>
            </a:r>
            <a:endParaRPr lang="en-GB" altLang="en-US" sz="2000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 autoUpdateAnimBg="0"/>
      <p:bldP spid="31" grpId="0" autoUpdateAnimBg="0"/>
      <p:bldP spid="12" grpId="0" autoUpdateAnimBg="0"/>
      <p:bldP spid="17" grpId="0" autoUpdateAnimBg="0"/>
      <p:bldP spid="18" grpId="0" autoUpdateAnimBg="0"/>
      <p:bldP spid="52" grpId="0"/>
      <p:bldP spid="53" grpId="0"/>
      <p:bldP spid="54" grpId="0"/>
      <p:bldP spid="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>
            <a:extLst>
              <a:ext uri="{FF2B5EF4-FFF2-40B4-BE49-F238E27FC236}">
                <a16:creationId xmlns:a16="http://schemas.microsoft.com/office/drawing/2014/main" id="{16EC9564-B5DF-42D6-9BC4-C81B4BFE44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36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Cosmic Inflation</a:t>
            </a:r>
            <a:endParaRPr lang="en-US" altLang="en-US" sz="3600" dirty="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65" name="Rectangle 55">
            <a:extLst>
              <a:ext uri="{FF2B5EF4-FFF2-40B4-BE49-F238E27FC236}">
                <a16:creationId xmlns:a16="http://schemas.microsoft.com/office/drawing/2014/main" id="{F4D3976C-BC06-4D8C-8E95-1385FEDA1E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414463"/>
            <a:ext cx="8785225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(Approximate) scale-invariance: 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Inflation is quasi-de Sitter:  </a:t>
            </a:r>
            <a:r>
              <a:rPr kumimoji="0" lang="el-GR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ρ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 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constant</a:t>
            </a:r>
            <a:endParaRPr kumimoji="0" lang="en-US" altLang="en-US" sz="2000" b="1" i="0" u="none" strike="noStrike" kern="1200" cap="none" spc="0" normalizeH="0" baseline="0" noProof="0">
              <a:ln>
                <a:noFill/>
              </a:ln>
              <a:solidFill>
                <a:srgbClr val="66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6" name="Rectangle 19">
            <a:extLst>
              <a:ext uri="{FF2B5EF4-FFF2-40B4-BE49-F238E27FC236}">
                <a16:creationId xmlns:a16="http://schemas.microsoft.com/office/drawing/2014/main" id="{4411ACC5-4818-4F50-8BA4-1ABA201D4F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844675"/>
            <a:ext cx="388937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Potential density domination</a:t>
            </a:r>
            <a:r>
              <a:rPr kumimoji="0" lang="en-GB" altLang="en-US" sz="2000" b="1" i="1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 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barotropic parameter:</a:t>
            </a:r>
            <a:endParaRPr kumimoji="0" lang="en-GB" altLang="en-US" sz="2000" b="1" i="0" u="none" strike="noStrike" kern="1200" cap="none" spc="0" normalizeH="0" baseline="30000" noProof="0">
              <a:ln>
                <a:noFill/>
              </a:ln>
              <a:solidFill>
                <a:srgbClr val="66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Rectangle 55">
            <a:extLst>
              <a:ext uri="{FF2B5EF4-FFF2-40B4-BE49-F238E27FC236}">
                <a16:creationId xmlns:a16="http://schemas.microsoft.com/office/drawing/2014/main" id="{F8AD6E0C-AD9F-41D5-823E-1DAE698AF3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636838"/>
            <a:ext cx="54737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Perturbations discriminate between models</a:t>
            </a:r>
            <a:endParaRPr kumimoji="0" lang="en-US" altLang="en-US" sz="20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3" name="Picture 6" descr="talk.pdf - Adobe Acrobat Pro">
            <a:extLst>
              <a:ext uri="{FF2B5EF4-FFF2-40B4-BE49-F238E27FC236}">
                <a16:creationId xmlns:a16="http://schemas.microsoft.com/office/drawing/2014/main" id="{E9FA7963-5A40-48DB-8444-080A84A0810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1" t="35211" r="38866" b="31229"/>
          <a:stretch>
            <a:fillRect/>
          </a:stretch>
        </p:blipFill>
        <p:spPr bwMode="auto">
          <a:xfrm>
            <a:off x="3641725" y="2133600"/>
            <a:ext cx="1362075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>
            <a:extLst>
              <a:ext uri="{FF2B5EF4-FFF2-40B4-BE49-F238E27FC236}">
                <a16:creationId xmlns:a16="http://schemas.microsoft.com/office/drawing/2014/main" id="{084AED14-5E7A-442C-94AD-B448B293D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14" t="18468" r="21652" b="77287"/>
          <a:stretch>
            <a:fillRect/>
          </a:stretch>
        </p:blipFill>
        <p:spPr bwMode="auto">
          <a:xfrm>
            <a:off x="7235825" y="2133600"/>
            <a:ext cx="9366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talk.pdf - Adobe Acrobat Pro">
            <a:extLst>
              <a:ext uri="{FF2B5EF4-FFF2-40B4-BE49-F238E27FC236}">
                <a16:creationId xmlns:a16="http://schemas.microsoft.com/office/drawing/2014/main" id="{E1F82A03-831C-4E75-9540-90BB43C0E3C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89" t="31300" r="19801" b="22244"/>
          <a:stretch>
            <a:fillRect/>
          </a:stretch>
        </p:blipFill>
        <p:spPr bwMode="auto">
          <a:xfrm>
            <a:off x="5076825" y="1844675"/>
            <a:ext cx="21590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D2CE3E98-25AE-4FA5-9E78-59A88754F8A0}"/>
              </a:ext>
            </a:extLst>
          </p:cNvPr>
          <p:cNvGrpSpPr>
            <a:grpSpLocks/>
          </p:cNvGrpSpPr>
          <p:nvPr/>
        </p:nvGrpSpPr>
        <p:grpSpPr bwMode="auto">
          <a:xfrm>
            <a:off x="250824" y="3022600"/>
            <a:ext cx="5076826" cy="693738"/>
            <a:chOff x="250823" y="3023209"/>
            <a:chExt cx="5076373" cy="693103"/>
          </a:xfrm>
        </p:grpSpPr>
        <p:sp>
          <p:nvSpPr>
            <p:cNvPr id="13346" name="Rectangle 19">
              <a:extLst>
                <a:ext uri="{FF2B5EF4-FFF2-40B4-BE49-F238E27FC236}">
                  <a16:creationId xmlns:a16="http://schemas.microsoft.com/office/drawing/2014/main" id="{F75B82E8-6CA3-4C90-8B67-A48EDA1876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3" y="3068960"/>
              <a:ext cx="4176786" cy="647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Spectral index:	 	  tensor-to-scalar ratio: </a:t>
              </a:r>
              <a:r>
                <a:rPr kumimoji="0" lang="en-US" altLang="en-US" sz="2400" b="1" i="1" u="none" strike="noStrike" kern="1200" cap="none" spc="0" normalizeH="0" baseline="0" noProof="0" dirty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  <a:sym typeface="Symbol" panose="05050102010706020507" pitchFamily="18" charset="2"/>
                </a:rPr>
                <a:t>r </a:t>
              </a:r>
              <a:r>
                <a:rPr kumimoji="0" lang="en-US" altLang="en-US" sz="2400" b="0" i="1" u="none" strike="noStrike" kern="1200" cap="none" spc="0" normalizeH="0" baseline="0" noProof="0" dirty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  <a:sym typeface="Symbol" panose="05050102010706020507" pitchFamily="18" charset="2"/>
                </a:rPr>
                <a:t>&lt; </a:t>
              </a:r>
              <a:r>
                <a:rPr kumimoji="0" lang="en-US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  <a:sym typeface="Symbol" panose="05050102010706020507" pitchFamily="18" charset="2"/>
                </a:rPr>
                <a:t>0.036</a:t>
              </a:r>
              <a:endPara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3347" name="Picture 14">
              <a:extLst>
                <a:ext uri="{FF2B5EF4-FFF2-40B4-BE49-F238E27FC236}">
                  <a16:creationId xmlns:a16="http://schemas.microsoft.com/office/drawing/2014/main" id="{F2D349A0-6401-451A-BAEC-E2612096CC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99" t="10693" r="29210" b="86153"/>
            <a:stretch>
              <a:fillRect/>
            </a:stretch>
          </p:blipFill>
          <p:spPr bwMode="auto">
            <a:xfrm>
              <a:off x="2267744" y="3023209"/>
              <a:ext cx="3059452" cy="3337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4403DFA-324C-4D4D-ABF0-437AD1B88B07}"/>
              </a:ext>
            </a:extLst>
          </p:cNvPr>
          <p:cNvGrpSpPr>
            <a:grpSpLocks/>
          </p:cNvGrpSpPr>
          <p:nvPr/>
        </p:nvGrpSpPr>
        <p:grpSpPr bwMode="auto">
          <a:xfrm>
            <a:off x="667569" y="3907399"/>
            <a:ext cx="2632075" cy="1257300"/>
            <a:chOff x="641928" y="3887305"/>
            <a:chExt cx="2631718" cy="1257693"/>
          </a:xfrm>
        </p:grpSpPr>
        <p:sp>
          <p:nvSpPr>
            <p:cNvPr id="13338" name="TextBox 5">
              <a:extLst>
                <a:ext uri="{FF2B5EF4-FFF2-40B4-BE49-F238E27FC236}">
                  <a16:creationId xmlns:a16="http://schemas.microsoft.com/office/drawing/2014/main" id="{BB2173D3-5D12-4C5B-8FAA-559191777A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1928" y="4437112"/>
              <a:ext cx="256192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Spectrum of scalar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perturbations</a:t>
              </a:r>
            </a:p>
          </p:txBody>
        </p:sp>
        <p:grpSp>
          <p:nvGrpSpPr>
            <p:cNvPr id="13339" name="Group 8">
              <a:extLst>
                <a:ext uri="{FF2B5EF4-FFF2-40B4-BE49-F238E27FC236}">
                  <a16:creationId xmlns:a16="http://schemas.microsoft.com/office/drawing/2014/main" id="{10237165-0283-4653-BD3D-468E50C2E1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3568" y="3887305"/>
              <a:ext cx="2590078" cy="551494"/>
              <a:chOff x="683568" y="3887305"/>
              <a:chExt cx="2590078" cy="551494"/>
            </a:xfrm>
          </p:grpSpPr>
          <p:pic>
            <p:nvPicPr>
              <p:cNvPr id="13340" name="Picture 31">
                <a:extLst>
                  <a:ext uri="{FF2B5EF4-FFF2-40B4-BE49-F238E27FC236}">
                    <a16:creationId xmlns:a16="http://schemas.microsoft.com/office/drawing/2014/main" id="{8E95E735-F031-47DA-96A3-33C07DC619C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85" t="29797" r="68291" b="29227"/>
              <a:stretch>
                <a:fillRect/>
              </a:stretch>
            </p:blipFill>
            <p:spPr bwMode="auto">
              <a:xfrm>
                <a:off x="683568" y="3932336"/>
                <a:ext cx="1368152" cy="504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3341" name="Group 7">
                <a:extLst>
                  <a:ext uri="{FF2B5EF4-FFF2-40B4-BE49-F238E27FC236}">
                    <a16:creationId xmlns:a16="http://schemas.microsoft.com/office/drawing/2014/main" id="{E6F86DC5-87D6-43F7-A646-7711E71BE0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9752" y="3887305"/>
                <a:ext cx="933894" cy="333783"/>
                <a:chOff x="3494090" y="4810836"/>
                <a:chExt cx="1507750" cy="490372"/>
              </a:xfrm>
            </p:grpSpPr>
            <p:pic>
              <p:nvPicPr>
                <p:cNvPr id="13343" name="Picture 26">
                  <a:extLst>
                    <a:ext uri="{FF2B5EF4-FFF2-40B4-BE49-F238E27FC236}">
                      <a16:creationId xmlns:a16="http://schemas.microsoft.com/office/drawing/2014/main" id="{CC28702A-7930-4F95-957B-D1D196F08BE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5832" t="68936" r="57069" b="26321"/>
                <a:stretch>
                  <a:fillRect/>
                </a:stretch>
              </p:blipFill>
              <p:spPr bwMode="auto">
                <a:xfrm>
                  <a:off x="3998145" y="4810836"/>
                  <a:ext cx="501847" cy="4903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344" name="Picture 14">
                  <a:extLst>
                    <a:ext uri="{FF2B5EF4-FFF2-40B4-BE49-F238E27FC236}">
                      <a16:creationId xmlns:a16="http://schemas.microsoft.com/office/drawing/2014/main" id="{DCC2EF10-5842-4114-AE3C-E4B97CFDB62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9799" t="10693" r="64185" b="85760"/>
                <a:stretch>
                  <a:fillRect/>
                </a:stretch>
              </p:blipFill>
              <p:spPr bwMode="auto">
                <a:xfrm>
                  <a:off x="3494090" y="4856137"/>
                  <a:ext cx="501847" cy="41953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45" name="Picture 16">
                  <a:extLst>
                    <a:ext uri="{FF2B5EF4-FFF2-40B4-BE49-F238E27FC236}">
                      <a16:creationId xmlns:a16="http://schemas.microsoft.com/office/drawing/2014/main" id="{4E06E6EC-1E77-40F2-9025-FE6BFC54842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1359" t="19016" r="21652" b="77287"/>
                <a:stretch>
                  <a:fillRect/>
                </a:stretch>
              </p:blipFill>
              <p:spPr bwMode="auto">
                <a:xfrm>
                  <a:off x="4499992" y="4924970"/>
                  <a:ext cx="501848" cy="376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3342" name="Picture 31">
                <a:extLst>
                  <a:ext uri="{FF2B5EF4-FFF2-40B4-BE49-F238E27FC236}">
                    <a16:creationId xmlns:a16="http://schemas.microsoft.com/office/drawing/2014/main" id="{7AA28932-F3B3-4201-9389-E71DA3502C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085" t="29720" r="81158" b="29227"/>
              <a:stretch>
                <a:fillRect/>
              </a:stretch>
            </p:blipFill>
            <p:spPr bwMode="auto">
              <a:xfrm>
                <a:off x="2123728" y="3933056"/>
                <a:ext cx="216024" cy="5057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08310CE-4BA4-4AAA-A96D-50DF0F710821}"/>
              </a:ext>
            </a:extLst>
          </p:cNvPr>
          <p:cNvGrpSpPr>
            <a:grpSpLocks/>
          </p:cNvGrpSpPr>
          <p:nvPr/>
        </p:nvGrpSpPr>
        <p:grpSpPr bwMode="auto">
          <a:xfrm>
            <a:off x="611188" y="4868863"/>
            <a:ext cx="3240087" cy="1584325"/>
            <a:chOff x="611560" y="4869160"/>
            <a:chExt cx="3239011" cy="1584176"/>
          </a:xfrm>
        </p:grpSpPr>
        <p:grpSp>
          <p:nvGrpSpPr>
            <p:cNvPr id="13325" name="Group 11">
              <a:extLst>
                <a:ext uri="{FF2B5EF4-FFF2-40B4-BE49-F238E27FC236}">
                  <a16:creationId xmlns:a16="http://schemas.microsoft.com/office/drawing/2014/main" id="{BDEE4FA8-CC59-444F-89A1-82E804DB28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3568" y="4869160"/>
              <a:ext cx="1918008" cy="1061588"/>
              <a:chOff x="5072073" y="5085184"/>
              <a:chExt cx="1918008" cy="1061588"/>
            </a:xfrm>
          </p:grpSpPr>
          <p:pic>
            <p:nvPicPr>
              <p:cNvPr id="13331" name="Picture 27">
                <a:extLst>
                  <a:ext uri="{FF2B5EF4-FFF2-40B4-BE49-F238E27FC236}">
                    <a16:creationId xmlns:a16="http://schemas.microsoft.com/office/drawing/2014/main" id="{14BAAD2E-F3CA-4387-B6C0-8F1542C789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834" t="29301" r="67288" b="62076"/>
              <a:stretch>
                <a:fillRect/>
              </a:stretch>
            </p:blipFill>
            <p:spPr bwMode="auto">
              <a:xfrm>
                <a:off x="5072073" y="5085184"/>
                <a:ext cx="423872" cy="10615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332" name="Picture 6" descr="talk.pdf - Adobe Acrobat Pro">
                <a:extLst>
                  <a:ext uri="{FF2B5EF4-FFF2-40B4-BE49-F238E27FC236}">
                    <a16:creationId xmlns:a16="http://schemas.microsoft.com/office/drawing/2014/main" id="{9E4A733A-5EC7-4AE4-B786-EBACC7D83D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592" t="36430" r="64767" b="31229"/>
              <a:stretch>
                <a:fillRect/>
              </a:stretch>
            </p:blipFill>
            <p:spPr bwMode="auto">
              <a:xfrm>
                <a:off x="5432113" y="5445224"/>
                <a:ext cx="364023" cy="433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333" name="Picture 31">
                <a:extLst>
                  <a:ext uri="{FF2B5EF4-FFF2-40B4-BE49-F238E27FC236}">
                    <a16:creationId xmlns:a16="http://schemas.microsoft.com/office/drawing/2014/main" id="{492A0254-EAD6-4A00-8FEF-17D7205BB26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85" t="29797" r="89087" b="29227"/>
              <a:stretch>
                <a:fillRect/>
              </a:stretch>
            </p:blipFill>
            <p:spPr bwMode="auto">
              <a:xfrm>
                <a:off x="6516217" y="5384692"/>
                <a:ext cx="473864" cy="5645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334" name="Picture 6" descr="talk.pdf - Adobe Acrobat Pro">
                <a:extLst>
                  <a:ext uri="{FF2B5EF4-FFF2-40B4-BE49-F238E27FC236}">
                    <a16:creationId xmlns:a16="http://schemas.microsoft.com/office/drawing/2014/main" id="{B51338B3-E51D-4725-91B5-DF89CEF583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917" t="40846" r="48752" b="31290"/>
              <a:stretch>
                <a:fillRect/>
              </a:stretch>
            </p:blipFill>
            <p:spPr bwMode="auto">
              <a:xfrm>
                <a:off x="6300192" y="5436369"/>
                <a:ext cx="216024" cy="512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3335" name="Group 10">
                <a:extLst>
                  <a:ext uri="{FF2B5EF4-FFF2-40B4-BE49-F238E27FC236}">
                    <a16:creationId xmlns:a16="http://schemas.microsoft.com/office/drawing/2014/main" id="{8DF8254F-8B03-4DEC-9E4B-7618FE5BA3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778692" y="5301208"/>
                <a:ext cx="521500" cy="665981"/>
                <a:chOff x="5778692" y="3518742"/>
                <a:chExt cx="521500" cy="665981"/>
              </a:xfrm>
            </p:grpSpPr>
            <p:pic>
              <p:nvPicPr>
                <p:cNvPr id="13336" name="Picture 21">
                  <a:extLst>
                    <a:ext uri="{FF2B5EF4-FFF2-40B4-BE49-F238E27FC236}">
                      <a16:creationId xmlns:a16="http://schemas.microsoft.com/office/drawing/2014/main" id="{DF8CFCBF-A6E2-403E-BBAE-3D8C65BAA82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0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168" t="33492" r="84187" b="60728"/>
                <a:stretch>
                  <a:fillRect/>
                </a:stretch>
              </p:blipFill>
              <p:spPr bwMode="auto">
                <a:xfrm>
                  <a:off x="5778692" y="3518742"/>
                  <a:ext cx="377481" cy="66598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3337" name="TextBox 9">
                  <a:extLst>
                    <a:ext uri="{FF2B5EF4-FFF2-40B4-BE49-F238E27FC236}">
                      <a16:creationId xmlns:a16="http://schemas.microsoft.com/office/drawing/2014/main" id="{42F680A1-4486-4319-BA2D-1600CC11355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030566" y="3717032"/>
                  <a:ext cx="269626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75000"/>
                    <a:buFont typeface="Wingdings" panose="05000000000000000000" pitchFamily="2" charset="2"/>
                    <a:buChar char="l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anose="05000000000000000000" pitchFamily="2" charset="2"/>
                    <a:buChar char="l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5000"/>
                    <a:buFont typeface="Wingdings" panose="05000000000000000000" pitchFamily="2" charset="2"/>
                    <a:buChar char="l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l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75000"/>
                    <a:buFont typeface="Wingdings" panose="05000000000000000000" pitchFamily="2" charset="2"/>
                    <a:buChar char="l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75000"/>
                    <a:buFont typeface="Wingdings" panose="05000000000000000000" pitchFamily="2" charset="2"/>
                    <a:buChar char="l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75000"/>
                    <a:buFont typeface="Wingdings" panose="05000000000000000000" pitchFamily="2" charset="2"/>
                    <a:buChar char="l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75000"/>
                    <a:buFont typeface="Wingdings" panose="05000000000000000000" pitchFamily="2" charset="2"/>
                    <a:buChar char="l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75000"/>
                    <a:buFont typeface="Wingdings" panose="05000000000000000000" pitchFamily="2" charset="2"/>
                    <a:buChar char="l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altLang="en-US" sz="2400" b="1" i="1" u="none" strike="noStrike" kern="1200" cap="none" spc="0" normalizeH="0" baseline="0" noProof="0">
                      <a:ln>
                        <a:noFill/>
                      </a:ln>
                      <a:solidFill>
                        <a:srgbClr val="66FFFF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t</a:t>
                  </a:r>
                </a:p>
              </p:txBody>
            </p:sp>
          </p:grpSp>
        </p:grpSp>
        <p:grpSp>
          <p:nvGrpSpPr>
            <p:cNvPr id="13326" name="Group 29">
              <a:extLst>
                <a:ext uri="{FF2B5EF4-FFF2-40B4-BE49-F238E27FC236}">
                  <a16:creationId xmlns:a16="http://schemas.microsoft.com/office/drawing/2014/main" id="{D2EDDB0A-2D96-40DC-8B94-FB0681599C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1560" y="5661248"/>
              <a:ext cx="3239011" cy="792088"/>
              <a:chOff x="611560" y="5733256"/>
              <a:chExt cx="3239011" cy="792088"/>
            </a:xfrm>
          </p:grpSpPr>
          <p:grpSp>
            <p:nvGrpSpPr>
              <p:cNvPr id="13327" name="Group 36">
                <a:extLst>
                  <a:ext uri="{FF2B5EF4-FFF2-40B4-BE49-F238E27FC236}">
                    <a16:creationId xmlns:a16="http://schemas.microsoft.com/office/drawing/2014/main" id="{B59B8885-6AB5-449B-8CE0-F198BD916A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1560" y="5733256"/>
                <a:ext cx="521500" cy="665981"/>
                <a:chOff x="5778692" y="3518742"/>
                <a:chExt cx="521500" cy="665981"/>
              </a:xfrm>
            </p:grpSpPr>
            <p:pic>
              <p:nvPicPr>
                <p:cNvPr id="13329" name="Picture 21">
                  <a:extLst>
                    <a:ext uri="{FF2B5EF4-FFF2-40B4-BE49-F238E27FC236}">
                      <a16:creationId xmlns:a16="http://schemas.microsoft.com/office/drawing/2014/main" id="{7490668B-7497-4C87-9E64-2D4AD24F650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0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168" t="33492" r="84187" b="60728"/>
                <a:stretch>
                  <a:fillRect/>
                </a:stretch>
              </p:blipFill>
              <p:spPr bwMode="auto">
                <a:xfrm>
                  <a:off x="5778692" y="3518742"/>
                  <a:ext cx="377481" cy="66598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3330" name="TextBox 38">
                  <a:extLst>
                    <a:ext uri="{FF2B5EF4-FFF2-40B4-BE49-F238E27FC236}">
                      <a16:creationId xmlns:a16="http://schemas.microsoft.com/office/drawing/2014/main" id="{61E51481-19D3-4D0F-B135-AE84F60AB88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030566" y="3717032"/>
                  <a:ext cx="269626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75000"/>
                    <a:buFont typeface="Wingdings" panose="05000000000000000000" pitchFamily="2" charset="2"/>
                    <a:buChar char="l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anose="05000000000000000000" pitchFamily="2" charset="2"/>
                    <a:buChar char="l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5000"/>
                    <a:buFont typeface="Wingdings" panose="05000000000000000000" pitchFamily="2" charset="2"/>
                    <a:buChar char="l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folHlink"/>
                    </a:buClr>
                    <a:buSzPct val="75000"/>
                    <a:buFont typeface="Wingdings" panose="05000000000000000000" pitchFamily="2" charset="2"/>
                    <a:buChar char="l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1"/>
                    </a:buClr>
                    <a:buSzPct val="75000"/>
                    <a:buFont typeface="Wingdings" panose="05000000000000000000" pitchFamily="2" charset="2"/>
                    <a:buChar char="l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75000"/>
                    <a:buFont typeface="Wingdings" panose="05000000000000000000" pitchFamily="2" charset="2"/>
                    <a:buChar char="l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75000"/>
                    <a:buFont typeface="Wingdings" panose="05000000000000000000" pitchFamily="2" charset="2"/>
                    <a:buChar char="l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75000"/>
                    <a:buFont typeface="Wingdings" panose="05000000000000000000" pitchFamily="2" charset="2"/>
                    <a:buChar char="l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75000"/>
                    <a:buFont typeface="Wingdings" panose="05000000000000000000" pitchFamily="2" charset="2"/>
                    <a:buChar char="l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altLang="en-US" sz="2400" b="1" i="1" u="none" strike="noStrike" kern="1200" cap="none" spc="0" normalizeH="0" baseline="0" noProof="0">
                      <a:ln>
                        <a:noFill/>
                      </a:ln>
                      <a:solidFill>
                        <a:srgbClr val="66FFFF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t</a:t>
                  </a:r>
                </a:p>
              </p:txBody>
            </p:sp>
          </p:grpSp>
          <p:sp>
            <p:nvSpPr>
              <p:cNvPr id="13328" name="TextBox 39">
                <a:extLst>
                  <a:ext uri="{FF2B5EF4-FFF2-40B4-BE49-F238E27FC236}">
                    <a16:creationId xmlns:a16="http://schemas.microsoft.com/office/drawing/2014/main" id="{6C61FD45-65C2-4E67-82E9-3E19C47FAE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5984" y="5817458"/>
                <a:ext cx="2704587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75000"/>
                  <a:buFont typeface="Wingdings" panose="05000000000000000000" pitchFamily="2" charset="2"/>
                  <a:buChar char="l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anose="05000000000000000000" pitchFamily="2" charset="2"/>
                  <a:buChar char="l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5000"/>
                  <a:buFont typeface="Wingdings" panose="05000000000000000000" pitchFamily="2" charset="2"/>
                  <a:buChar char="l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75000"/>
                  <a:buFont typeface="Wingdings" panose="05000000000000000000" pitchFamily="2" charset="2"/>
                  <a:buChar char="l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1"/>
                  </a:buClr>
                  <a:buSzPct val="75000"/>
                  <a:buFont typeface="Wingdings" panose="05000000000000000000" pitchFamily="2" charset="2"/>
                  <a:buChar char="l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75000"/>
                  <a:buFont typeface="Wingdings" panose="05000000000000000000" pitchFamily="2" charset="2"/>
                  <a:buChar char="l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75000"/>
                  <a:buFont typeface="Wingdings" panose="05000000000000000000" pitchFamily="2" charset="2"/>
                  <a:buChar char="l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75000"/>
                  <a:buFont typeface="Wingdings" panose="05000000000000000000" pitchFamily="2" charset="2"/>
                  <a:buChar char="l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1"/>
                  </a:buClr>
                  <a:buSzPct val="75000"/>
                  <a:buFont typeface="Wingdings" panose="05000000000000000000" pitchFamily="2" charset="2"/>
                  <a:buChar char="l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Spectrum of tensor 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perturbations</a:t>
                </a:r>
              </a:p>
            </p:txBody>
          </p:sp>
        </p:grpSp>
      </p:grpSp>
      <p:pic>
        <p:nvPicPr>
          <p:cNvPr id="36" name="Picture 35" descr="1807.06211.pdf - Mozilla Firefox">
            <a:extLst>
              <a:ext uri="{FF2B5EF4-FFF2-40B4-BE49-F238E27FC236}">
                <a16:creationId xmlns:a16="http://schemas.microsoft.com/office/drawing/2014/main" id="{25245243-B744-4314-A50E-787EED27B81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7" t="16298" r="10594"/>
          <a:stretch>
            <a:fillRect/>
          </a:stretch>
        </p:blipFill>
        <p:spPr bwMode="auto">
          <a:xfrm>
            <a:off x="3923928" y="3845402"/>
            <a:ext cx="5013697" cy="271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F69EBFCE-59BE-46F6-AAE8-BC900B3C02E3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1363" y="3000860"/>
            <a:ext cx="3408989" cy="3596492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3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5" grpId="0"/>
      <p:bldP spid="26" grpId="0" autoUpdateAnimBg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>
            <a:extLst>
              <a:ext uri="{FF2B5EF4-FFF2-40B4-BE49-F238E27FC236}">
                <a16:creationId xmlns:a16="http://schemas.microsoft.com/office/drawing/2014/main" id="{7DDD7033-CFA2-4D26-BB23-558C29FAE4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36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Quartic Hilltop Inflation</a:t>
            </a:r>
            <a:endParaRPr lang="en-US" altLang="en-US" sz="3600" dirty="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B3BBBFF-34D5-4240-B8CB-A4A3C254072F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370013"/>
            <a:ext cx="5110163" cy="403225"/>
            <a:chOff x="250825" y="1370013"/>
            <a:chExt cx="5110163" cy="403225"/>
          </a:xfrm>
        </p:grpSpPr>
        <p:sp>
          <p:nvSpPr>
            <p:cNvPr id="14354" name="Rectangle 55">
              <a:extLst>
                <a:ext uri="{FF2B5EF4-FFF2-40B4-BE49-F238E27FC236}">
                  <a16:creationId xmlns:a16="http://schemas.microsoft.com/office/drawing/2014/main" id="{89A24220-AA3D-4C15-AA4B-1707C757B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1414463"/>
              <a:ext cx="1657350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43FC24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Potential:</a:t>
              </a: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4355" name="Picture 7">
              <a:extLst>
                <a:ext uri="{FF2B5EF4-FFF2-40B4-BE49-F238E27FC236}">
                  <a16:creationId xmlns:a16="http://schemas.microsoft.com/office/drawing/2014/main" id="{9F6677C6-A0C0-4961-9EA2-70C7B3E473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6588" y="1370013"/>
              <a:ext cx="3454400" cy="403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297" name="Picture 14">
            <a:extLst>
              <a:ext uri="{FF2B5EF4-FFF2-40B4-BE49-F238E27FC236}">
                <a16:creationId xmlns:a16="http://schemas.microsoft.com/office/drawing/2014/main" id="{BD191CCA-C713-408E-ABE9-25B0E0BFB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038" y="2349500"/>
            <a:ext cx="6297612" cy="108902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EACE22AA-EAD8-4162-BDF8-14668C98FD38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836738"/>
            <a:ext cx="4213225" cy="503237"/>
            <a:chOff x="250825" y="1835944"/>
            <a:chExt cx="4213226" cy="503238"/>
          </a:xfrm>
        </p:grpSpPr>
        <p:sp>
          <p:nvSpPr>
            <p:cNvPr id="14352" name="Rectangle 19">
              <a:extLst>
                <a:ext uri="{FF2B5EF4-FFF2-40B4-BE49-F238E27FC236}">
                  <a16:creationId xmlns:a16="http://schemas.microsoft.com/office/drawing/2014/main" id="{244CBAC6-AD8A-45DC-B96C-9B0FCD15F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1917700"/>
              <a:ext cx="2449513" cy="358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Inflation requires: </a:t>
              </a:r>
              <a:endParaRPr kumimoji="0" lang="en-GB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pic>
          <p:nvPicPr>
            <p:cNvPr id="14353" name="Picture 16">
              <a:extLst>
                <a:ext uri="{FF2B5EF4-FFF2-40B4-BE49-F238E27FC236}">
                  <a16:creationId xmlns:a16="http://schemas.microsoft.com/office/drawing/2014/main" id="{07D8C435-C12F-4DA3-91C8-96F4347CC1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469" r="23047" b="2306"/>
            <a:stretch>
              <a:fillRect/>
            </a:stretch>
          </p:blipFill>
          <p:spPr bwMode="auto">
            <a:xfrm>
              <a:off x="2700338" y="1835944"/>
              <a:ext cx="1763713" cy="503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D9521C7-F4EB-416F-9EBF-7CDA9EF11D81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5373688"/>
            <a:ext cx="3313113" cy="1295400"/>
            <a:chOff x="250825" y="5373688"/>
            <a:chExt cx="3313113" cy="1295400"/>
          </a:xfrm>
        </p:grpSpPr>
        <p:sp>
          <p:nvSpPr>
            <p:cNvPr id="14350" name="Rectangle 55">
              <a:extLst>
                <a:ext uri="{FF2B5EF4-FFF2-40B4-BE49-F238E27FC236}">
                  <a16:creationId xmlns:a16="http://schemas.microsoft.com/office/drawing/2014/main" id="{F64FB587-2826-40B5-ABC7-8C0EA4F78B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5373688"/>
              <a:ext cx="3313113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Super-Planckian VEV: </a:t>
              </a:r>
              <a:r>
                <a:rPr kumimoji="0" lang="en-US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				</a:t>
              </a:r>
              <a:r>
                <a:rPr kumimoji="0" lang="en-US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  <a:sym typeface="Symbol" panose="05050102010706020507" pitchFamily="18" charset="2"/>
                </a:rPr>
                <a:t> </a:t>
              </a:r>
              <a:r>
                <a:rPr kumimoji="0" lang="en-US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purturbative orgin of the potential not trustworty</a:t>
              </a:r>
              <a:endPara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4351" name="Picture 17">
              <a:extLst>
                <a:ext uri="{FF2B5EF4-FFF2-40B4-BE49-F238E27FC236}">
                  <a16:creationId xmlns:a16="http://schemas.microsoft.com/office/drawing/2014/main" id="{6784117D-B245-4B57-AC5B-818D1B407B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354"/>
            <a:stretch>
              <a:fillRect/>
            </a:stretch>
          </p:blipFill>
          <p:spPr bwMode="auto">
            <a:xfrm>
              <a:off x="621035" y="5594307"/>
              <a:ext cx="2150765" cy="426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3C6CCDB-C172-4F44-8D90-1105F31D9D3F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3597275"/>
            <a:ext cx="3168650" cy="1560513"/>
            <a:chOff x="250825" y="3811544"/>
            <a:chExt cx="3168650" cy="1560556"/>
          </a:xfrm>
        </p:grpSpPr>
        <p:sp>
          <p:nvSpPr>
            <p:cNvPr id="14348" name="Rectangle 55">
              <a:extLst>
                <a:ext uri="{FF2B5EF4-FFF2-40B4-BE49-F238E27FC236}">
                  <a16:creationId xmlns:a16="http://schemas.microsoft.com/office/drawing/2014/main" id="{782B1008-188D-473E-A7C5-3D9443811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3860800"/>
              <a:ext cx="3168650" cy="151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1" u="none" strike="noStrike" kern="1200" cap="none" spc="0" normalizeH="0" baseline="0" noProof="0">
                  <a:ln>
                    <a:noFill/>
                  </a:ln>
                  <a:solidFill>
                    <a:srgbClr val="66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N</a:t>
              </a: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43FC24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 : number (		) of exponential expansions (efolds) of remaining inflation corespondoing to cosmological scales </a:t>
              </a: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4349" name="Picture 18">
              <a:extLst>
                <a:ext uri="{FF2B5EF4-FFF2-40B4-BE49-F238E27FC236}">
                  <a16:creationId xmlns:a16="http://schemas.microsoft.com/office/drawing/2014/main" id="{B33E0DBF-56F7-4C5B-A670-B95A442593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534"/>
            <a:stretch>
              <a:fillRect/>
            </a:stretch>
          </p:blipFill>
          <p:spPr bwMode="auto">
            <a:xfrm>
              <a:off x="2006877" y="3811544"/>
              <a:ext cx="1109478" cy="4375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A3351073-6A35-49C4-8774-5FE124CFC2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4" y="3811793"/>
            <a:ext cx="3589628" cy="271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4B73DB-95B1-4D20-B385-3F52D39099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525" y="1373188"/>
            <a:ext cx="2619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Boubekeur &amp; Lyth 2005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D4B32C-AE80-495B-A0DF-AE1DD45693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3100" y="1916113"/>
            <a:ext cx="1050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KD 2020</a:t>
            </a:r>
          </a:p>
        </p:txBody>
      </p:sp>
      <p:pic>
        <p:nvPicPr>
          <p:cNvPr id="20" name="Picture 19" descr="1807.06211.pdf - Mozilla Firefox">
            <a:extLst>
              <a:ext uri="{FF2B5EF4-FFF2-40B4-BE49-F238E27FC236}">
                <a16:creationId xmlns:a16="http://schemas.microsoft.com/office/drawing/2014/main" id="{215F35AB-9007-4726-AE21-8A15A301571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7" t="16298" r="10594"/>
          <a:stretch>
            <a:fillRect/>
          </a:stretch>
        </p:blipFill>
        <p:spPr bwMode="auto">
          <a:xfrm>
            <a:off x="3923928" y="3845402"/>
            <a:ext cx="5013697" cy="271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3E2D63F-AA58-4C88-8E79-110F9AFC3A2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17953" r="-8"/>
          <a:stretch/>
        </p:blipFill>
        <p:spPr>
          <a:xfrm>
            <a:off x="4331363" y="3646530"/>
            <a:ext cx="3409287" cy="2950822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>
            <a:extLst>
              <a:ext uri="{FF2B5EF4-FFF2-40B4-BE49-F238E27FC236}">
                <a16:creationId xmlns:a16="http://schemas.microsoft.com/office/drawing/2014/main" id="{FF7CCC3A-517B-4CE0-97A7-59BD81CF6A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3600" dirty="0" err="1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Starobinsky</a:t>
            </a:r>
            <a:r>
              <a:rPr lang="en-GB" altLang="en-US" sz="36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Inflation</a:t>
            </a:r>
            <a:endParaRPr lang="en-US" altLang="en-US" sz="3600" dirty="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17" name="Rectangle 19">
            <a:extLst>
              <a:ext uri="{FF2B5EF4-FFF2-40B4-BE49-F238E27FC236}">
                <a16:creationId xmlns:a16="http://schemas.microsoft.com/office/drawing/2014/main" id="{E98F48B9-69C7-47B4-A05E-C30350825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844675"/>
            <a:ext cx="46815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Quadratic gravity introduces additional degree of freedom (scalaron field)</a:t>
            </a:r>
            <a:endParaRPr kumimoji="0" lang="en-GB" altLang="en-US" sz="2400" b="1" i="1" u="none" strike="noStrike" kern="1200" cap="none" spc="0" normalizeH="0" baseline="0" noProof="0">
              <a:ln>
                <a:noFill/>
              </a:ln>
              <a:solidFill>
                <a:srgbClr val="66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319" name="TextBox 1">
            <a:extLst>
              <a:ext uri="{FF2B5EF4-FFF2-40B4-BE49-F238E27FC236}">
                <a16:creationId xmlns:a16="http://schemas.microsoft.com/office/drawing/2014/main" id="{98991A66-B0BD-4FB8-83BD-7E2D02E2A6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0988" y="1412875"/>
            <a:ext cx="1587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Jordan frame</a:t>
            </a:r>
          </a:p>
        </p:txBody>
      </p:sp>
      <p:sp>
        <p:nvSpPr>
          <p:cNvPr id="13320" name="TextBox 21">
            <a:extLst>
              <a:ext uri="{FF2B5EF4-FFF2-40B4-BE49-F238E27FC236}">
                <a16:creationId xmlns:a16="http://schemas.microsoft.com/office/drawing/2014/main" id="{C9CAD0EE-BB32-4749-8C79-B43ED5BB98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163" y="3028950"/>
            <a:ext cx="1714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Einstein frame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5DE6FA-9667-4E2F-8C5F-3A7F0061622B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304925"/>
            <a:ext cx="4965700" cy="579438"/>
            <a:chOff x="250825" y="1305387"/>
            <a:chExt cx="4965476" cy="578975"/>
          </a:xfrm>
        </p:grpSpPr>
        <p:sp>
          <p:nvSpPr>
            <p:cNvPr id="15385" name="Rectangle 55">
              <a:extLst>
                <a:ext uri="{FF2B5EF4-FFF2-40B4-BE49-F238E27FC236}">
                  <a16:creationId xmlns:a16="http://schemas.microsoft.com/office/drawing/2014/main" id="{5964F69C-AFD1-4CC7-8B6B-AA4D10350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1414463"/>
              <a:ext cx="2449513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43FC24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Lagrangian:</a:t>
              </a: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5386" name="Picture 9">
              <a:extLst>
                <a:ext uri="{FF2B5EF4-FFF2-40B4-BE49-F238E27FC236}">
                  <a16:creationId xmlns:a16="http://schemas.microsoft.com/office/drawing/2014/main" id="{7A69C55D-41C7-42C2-B847-8B14FE0CE9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1305387"/>
              <a:ext cx="3236589" cy="578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3322" name="Picture 11">
            <a:extLst>
              <a:ext uri="{FF2B5EF4-FFF2-40B4-BE49-F238E27FC236}">
                <a16:creationId xmlns:a16="http://schemas.microsoft.com/office/drawing/2014/main" id="{49512DEE-232A-4A00-BCB6-4D2261C34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43"/>
          <a:stretch>
            <a:fillRect/>
          </a:stretch>
        </p:blipFill>
        <p:spPr bwMode="auto">
          <a:xfrm>
            <a:off x="5392738" y="2276475"/>
            <a:ext cx="2058987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4" name="Picture 13">
            <a:extLst>
              <a:ext uri="{FF2B5EF4-FFF2-40B4-BE49-F238E27FC236}">
                <a16:creationId xmlns:a16="http://schemas.microsoft.com/office/drawing/2014/main" id="{4BFA84F5-1347-44BA-A20F-25FF3F251C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816100"/>
            <a:ext cx="2376488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8BED598-DC97-4642-8D6D-0A958F2E6467}"/>
              </a:ext>
            </a:extLst>
          </p:cNvPr>
          <p:cNvGrpSpPr>
            <a:grpSpLocks/>
          </p:cNvGrpSpPr>
          <p:nvPr/>
        </p:nvGrpSpPr>
        <p:grpSpPr bwMode="auto">
          <a:xfrm>
            <a:off x="600075" y="2852738"/>
            <a:ext cx="4835525" cy="1168400"/>
            <a:chOff x="600571" y="2852936"/>
            <a:chExt cx="4835525" cy="1167755"/>
          </a:xfrm>
        </p:grpSpPr>
        <p:pic>
          <p:nvPicPr>
            <p:cNvPr id="15383" name="Picture 14">
              <a:extLst>
                <a:ext uri="{FF2B5EF4-FFF2-40B4-BE49-F238E27FC236}">
                  <a16:creationId xmlns:a16="http://schemas.microsoft.com/office/drawing/2014/main" id="{B56662D4-9B0B-4CB0-8498-F7CD9DA786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571" y="2852936"/>
              <a:ext cx="4835525" cy="646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84" name="Picture 15">
              <a:extLst>
                <a:ext uri="{FF2B5EF4-FFF2-40B4-BE49-F238E27FC236}">
                  <a16:creationId xmlns:a16="http://schemas.microsoft.com/office/drawing/2014/main" id="{8B9155C7-B32A-41DC-B7AB-E3E36DBAE2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691" y="3573016"/>
              <a:ext cx="3097213" cy="447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3327" name="Picture 16">
            <a:extLst>
              <a:ext uri="{FF2B5EF4-FFF2-40B4-BE49-F238E27FC236}">
                <a16:creationId xmlns:a16="http://schemas.microsoft.com/office/drawing/2014/main" id="{307DB360-1720-43CF-A5FF-7A3817E327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781300"/>
            <a:ext cx="4681538" cy="95885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6205A5FA-B194-4EFF-89BB-5FE6D1879AD6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5589588"/>
            <a:ext cx="3241675" cy="1079500"/>
            <a:chOff x="250825" y="5589588"/>
            <a:chExt cx="3241675" cy="1079500"/>
          </a:xfrm>
        </p:grpSpPr>
        <p:sp>
          <p:nvSpPr>
            <p:cNvPr id="15381" name="Rectangle 55">
              <a:extLst>
                <a:ext uri="{FF2B5EF4-FFF2-40B4-BE49-F238E27FC236}">
                  <a16:creationId xmlns:a16="http://schemas.microsoft.com/office/drawing/2014/main" id="{C844C0FA-8AE3-411B-8331-4250528E9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5589588"/>
              <a:ext cx="3241675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43FC24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Non-perturbative coefficient</a:t>
              </a: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5382" name="Picture 17">
              <a:extLst>
                <a:ext uri="{FF2B5EF4-FFF2-40B4-BE49-F238E27FC236}">
                  <a16:creationId xmlns:a16="http://schemas.microsoft.com/office/drawing/2014/main" id="{906B061D-7E32-4C24-84CF-B4205B899B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050" y="6253163"/>
              <a:ext cx="2622550" cy="415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BD9731A-E691-4C5E-BC19-F19A9EB902AB}"/>
              </a:ext>
            </a:extLst>
          </p:cNvPr>
          <p:cNvGrpSpPr>
            <a:grpSpLocks/>
          </p:cNvGrpSpPr>
          <p:nvPr/>
        </p:nvGrpSpPr>
        <p:grpSpPr bwMode="auto">
          <a:xfrm>
            <a:off x="654050" y="4168775"/>
            <a:ext cx="1949450" cy="1276350"/>
            <a:chOff x="654050" y="4168552"/>
            <a:chExt cx="1949450" cy="1276672"/>
          </a:xfrm>
        </p:grpSpPr>
        <p:pic>
          <p:nvPicPr>
            <p:cNvPr id="15379" name="Picture 18">
              <a:extLst>
                <a:ext uri="{FF2B5EF4-FFF2-40B4-BE49-F238E27FC236}">
                  <a16:creationId xmlns:a16="http://schemas.microsoft.com/office/drawing/2014/main" id="{9C20EA6E-AAD7-42AA-83C5-FA0224EFB6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39835"/>
            <a:stretch>
              <a:fillRect/>
            </a:stretch>
          </p:blipFill>
          <p:spPr bwMode="auto">
            <a:xfrm>
              <a:off x="654050" y="4168552"/>
              <a:ext cx="1949450" cy="636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80" name="Picture 19">
              <a:extLst>
                <a:ext uri="{FF2B5EF4-FFF2-40B4-BE49-F238E27FC236}">
                  <a16:creationId xmlns:a16="http://schemas.microsoft.com/office/drawing/2014/main" id="{5BFEDCFC-9545-4EE8-A2DF-94082CA1F6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226"/>
            <a:stretch>
              <a:fillRect/>
            </a:stretch>
          </p:blipFill>
          <p:spPr bwMode="auto">
            <a:xfrm>
              <a:off x="755576" y="4811811"/>
              <a:ext cx="1287462" cy="633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2418C24-10F6-4BE8-B652-616AEBCB6C2B}"/>
              </a:ext>
            </a:extLst>
          </p:cNvPr>
          <p:cNvGrpSpPr>
            <a:grpSpLocks/>
          </p:cNvGrpSpPr>
          <p:nvPr/>
        </p:nvGrpSpPr>
        <p:grpSpPr bwMode="auto">
          <a:xfrm>
            <a:off x="585788" y="2378075"/>
            <a:ext cx="4500562" cy="474663"/>
            <a:chOff x="586074" y="2378238"/>
            <a:chExt cx="4500004" cy="474698"/>
          </a:xfrm>
        </p:grpSpPr>
        <p:pic>
          <p:nvPicPr>
            <p:cNvPr id="15377" name="Picture 12">
              <a:extLst>
                <a:ext uri="{FF2B5EF4-FFF2-40B4-BE49-F238E27FC236}">
                  <a16:creationId xmlns:a16="http://schemas.microsoft.com/office/drawing/2014/main" id="{30A65FDC-EC94-4EA2-8624-B0D80376D4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5" t="17204" r="50000"/>
            <a:stretch>
              <a:fillRect/>
            </a:stretch>
          </p:blipFill>
          <p:spPr bwMode="auto">
            <a:xfrm>
              <a:off x="2987824" y="2378238"/>
              <a:ext cx="2098254" cy="474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378" name="TextBox 21">
              <a:extLst>
                <a:ext uri="{FF2B5EF4-FFF2-40B4-BE49-F238E27FC236}">
                  <a16:creationId xmlns:a16="http://schemas.microsoft.com/office/drawing/2014/main" id="{8FDD2EDC-4736-4EBE-8EB8-729F808F9E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6074" y="2452826"/>
              <a:ext cx="232826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Conformal Xmation: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C95BE5FE-75FD-4363-B09F-CDB55DD14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29" y="3820904"/>
            <a:ext cx="3577883" cy="2700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847AC4-7C7C-406F-AC65-A8B51F396A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1412875"/>
            <a:ext cx="196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Starobinsky 1980</a:t>
            </a:r>
          </a:p>
        </p:txBody>
      </p:sp>
      <p:pic>
        <p:nvPicPr>
          <p:cNvPr id="27" name="Picture 26" descr="1807.06211.pdf - Mozilla Firefox">
            <a:extLst>
              <a:ext uri="{FF2B5EF4-FFF2-40B4-BE49-F238E27FC236}">
                <a16:creationId xmlns:a16="http://schemas.microsoft.com/office/drawing/2014/main" id="{7242A9E3-2987-43CD-B875-3DFFAB1D20C2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7" t="16298" r="10594"/>
          <a:stretch>
            <a:fillRect/>
          </a:stretch>
        </p:blipFill>
        <p:spPr bwMode="auto">
          <a:xfrm>
            <a:off x="3923928" y="3845402"/>
            <a:ext cx="5013697" cy="271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78AEBC3-F614-4D32-B144-7EF7D11A5203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17953" r="-8"/>
          <a:stretch/>
        </p:blipFill>
        <p:spPr>
          <a:xfrm>
            <a:off x="4331363" y="3646530"/>
            <a:ext cx="3409287" cy="2950822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9" grpId="0"/>
      <p:bldP spid="13320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>
            <a:extLst>
              <a:ext uri="{FF2B5EF4-FFF2-40B4-BE49-F238E27FC236}">
                <a16:creationId xmlns:a16="http://schemas.microsoft.com/office/drawing/2014/main" id="{FF839583-0DAE-4D96-B637-417E4447AD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3600" dirty="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Higgs Inflation</a:t>
            </a:r>
            <a:endParaRPr lang="en-US" altLang="en-US" sz="3600" dirty="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Rectangle 19">
            <a:extLst>
              <a:ext uri="{FF2B5EF4-FFF2-40B4-BE49-F238E27FC236}">
                <a16:creationId xmlns:a16="http://schemas.microsoft.com/office/drawing/2014/main" id="{BC0D4D77-6C76-4106-8FB0-82E1D9170E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25" y="5949950"/>
            <a:ext cx="3562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EW Higgs as inflaton </a:t>
            </a:r>
            <a:r>
              <a:rPr kumimoji="0" lang="el-GR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 </a:t>
            </a: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decays to SM known</a:t>
            </a:r>
            <a:endParaRPr kumimoji="0" lang="el-GR" altLang="en-US" sz="2000" b="1" i="0" u="none" strike="noStrike" kern="1200" cap="none" spc="0" normalizeH="0" baseline="0" noProof="0">
              <a:ln>
                <a:noFill/>
              </a:ln>
              <a:solidFill>
                <a:srgbClr val="FFCC9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344" name="TextBox 1">
            <a:extLst>
              <a:ext uri="{FF2B5EF4-FFF2-40B4-BE49-F238E27FC236}">
                <a16:creationId xmlns:a16="http://schemas.microsoft.com/office/drawing/2014/main" id="{F42C4FA1-0C0A-4660-95CA-3AB9F65FD3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7113" y="871538"/>
            <a:ext cx="1587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Jordan frame</a:t>
            </a:r>
          </a:p>
        </p:txBody>
      </p:sp>
      <p:sp>
        <p:nvSpPr>
          <p:cNvPr id="14345" name="TextBox 21">
            <a:extLst>
              <a:ext uri="{FF2B5EF4-FFF2-40B4-BE49-F238E27FC236}">
                <a16:creationId xmlns:a16="http://schemas.microsoft.com/office/drawing/2014/main" id="{424E41E3-2813-47DE-8FE9-BBE485AB65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063" y="3028950"/>
            <a:ext cx="1714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Einstein frame</a:t>
            </a:r>
          </a:p>
        </p:txBody>
      </p:sp>
      <p:pic>
        <p:nvPicPr>
          <p:cNvPr id="14346" name="Picture 4" descr="talk.pdf - Adobe Acrobat Pro">
            <a:extLst>
              <a:ext uri="{FF2B5EF4-FFF2-40B4-BE49-F238E27FC236}">
                <a16:creationId xmlns:a16="http://schemas.microsoft.com/office/drawing/2014/main" id="{61093E0A-03E6-4098-A8FC-EAA34FF0003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9" t="44730" r="4257" b="31430"/>
          <a:stretch>
            <a:fillRect/>
          </a:stretch>
        </p:blipFill>
        <p:spPr bwMode="auto">
          <a:xfrm>
            <a:off x="5454650" y="1987550"/>
            <a:ext cx="350996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42DC6F5-25FA-4861-85EE-AB058F6689E8}"/>
              </a:ext>
            </a:extLst>
          </p:cNvPr>
          <p:cNvGrpSpPr>
            <a:grpSpLocks/>
          </p:cNvGrpSpPr>
          <p:nvPr/>
        </p:nvGrpSpPr>
        <p:grpSpPr bwMode="auto">
          <a:xfrm>
            <a:off x="6973888" y="2600325"/>
            <a:ext cx="2135187" cy="828675"/>
            <a:chOff x="6973316" y="2600077"/>
            <a:chExt cx="2135188" cy="828923"/>
          </a:xfrm>
        </p:grpSpPr>
        <p:pic>
          <p:nvPicPr>
            <p:cNvPr id="16406" name="Picture 27" descr="talk.pdf - Adobe Acrobat Pro">
              <a:extLst>
                <a:ext uri="{FF2B5EF4-FFF2-40B4-BE49-F238E27FC236}">
                  <a16:creationId xmlns:a16="http://schemas.microsoft.com/office/drawing/2014/main" id="{B77B92D4-6DCE-4D27-BFE9-FB93778956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73" t="33952" r="4059" b="27577"/>
            <a:stretch>
              <a:fillRect/>
            </a:stretch>
          </p:blipFill>
          <p:spPr bwMode="auto">
            <a:xfrm>
              <a:off x="7225952" y="3004600"/>
              <a:ext cx="1810544" cy="42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7" name="Picture 151551" descr="talk.pdf - Adobe Acrobat Pro">
              <a:extLst>
                <a:ext uri="{FF2B5EF4-FFF2-40B4-BE49-F238E27FC236}">
                  <a16:creationId xmlns:a16="http://schemas.microsoft.com/office/drawing/2014/main" id="{DA135CE1-1C49-409F-86D4-414F2FFB17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74" t="38327" r="12177" b="34013"/>
            <a:stretch>
              <a:fillRect/>
            </a:stretch>
          </p:blipFill>
          <p:spPr bwMode="auto">
            <a:xfrm>
              <a:off x="6973316" y="2600077"/>
              <a:ext cx="2135188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8BEBA39-B1B9-4A5D-A0AC-C0AB787CB101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358900"/>
            <a:ext cx="8208963" cy="557213"/>
            <a:chOff x="250825" y="1359447"/>
            <a:chExt cx="8209608" cy="557385"/>
          </a:xfrm>
        </p:grpSpPr>
        <p:sp>
          <p:nvSpPr>
            <p:cNvPr id="16404" name="Rectangle 55">
              <a:extLst>
                <a:ext uri="{FF2B5EF4-FFF2-40B4-BE49-F238E27FC236}">
                  <a16:creationId xmlns:a16="http://schemas.microsoft.com/office/drawing/2014/main" id="{E1072586-E040-4807-92AB-00F145CDF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1414463"/>
              <a:ext cx="2449513" cy="42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43FC24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Lagrangian:</a:t>
              </a: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6405" name="Picture 13">
              <a:extLst>
                <a:ext uri="{FF2B5EF4-FFF2-40B4-BE49-F238E27FC236}">
                  <a16:creationId xmlns:a16="http://schemas.microsoft.com/office/drawing/2014/main" id="{26D7B79D-2077-445A-BBEB-3890BC3D3A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9139" y="1359447"/>
              <a:ext cx="6471294" cy="557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D63D453-52EA-4D4C-8527-FE2D3CFF7F56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793875"/>
            <a:ext cx="4687888" cy="842963"/>
            <a:chOff x="250825" y="1793949"/>
            <a:chExt cx="4688235" cy="842963"/>
          </a:xfrm>
        </p:grpSpPr>
        <p:sp>
          <p:nvSpPr>
            <p:cNvPr id="16402" name="Rectangle 19">
              <a:extLst>
                <a:ext uri="{FF2B5EF4-FFF2-40B4-BE49-F238E27FC236}">
                  <a16:creationId xmlns:a16="http://schemas.microsoft.com/office/drawing/2014/main" id="{9E42BA8A-A0F6-4B81-8637-22F341A8FB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1844675"/>
              <a:ext cx="2305050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Conformal transformation:</a:t>
              </a:r>
              <a:endParaRPr kumimoji="0" lang="en-GB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pic>
          <p:nvPicPr>
            <p:cNvPr id="16403" name="Picture 14">
              <a:extLst>
                <a:ext uri="{FF2B5EF4-FFF2-40B4-BE49-F238E27FC236}">
                  <a16:creationId xmlns:a16="http://schemas.microsoft.com/office/drawing/2014/main" id="{D99F2BB5-E990-4645-8E7E-1408341D2C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1793949"/>
              <a:ext cx="2527300" cy="842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4351" name="Picture 15">
            <a:extLst>
              <a:ext uri="{FF2B5EF4-FFF2-40B4-BE49-F238E27FC236}">
                <a16:creationId xmlns:a16="http://schemas.microsoft.com/office/drawing/2014/main" id="{C3ECA090-E6D6-4963-AD6C-ECCC655828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613025"/>
            <a:ext cx="5080000" cy="96043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75E32D46-2775-4ADD-9E2A-C7BAA3CB9299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4868863"/>
            <a:ext cx="3241675" cy="1079500"/>
            <a:chOff x="250825" y="3789363"/>
            <a:chExt cx="3241675" cy="1079500"/>
          </a:xfrm>
        </p:grpSpPr>
        <p:sp>
          <p:nvSpPr>
            <p:cNvPr id="16400" name="Rectangle 55">
              <a:extLst>
                <a:ext uri="{FF2B5EF4-FFF2-40B4-BE49-F238E27FC236}">
                  <a16:creationId xmlns:a16="http://schemas.microsoft.com/office/drawing/2014/main" id="{C075D26A-8C49-4496-9699-316BC7FE9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3789363"/>
              <a:ext cx="3241675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43FC24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Non-perturbative coefficient</a:t>
              </a: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6401" name="Picture 16">
              <a:extLst>
                <a:ext uri="{FF2B5EF4-FFF2-40B4-BE49-F238E27FC236}">
                  <a16:creationId xmlns:a16="http://schemas.microsoft.com/office/drawing/2014/main" id="{60147F72-AFCA-44C2-A4DC-8ABEF0A1A1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775" y="4403725"/>
              <a:ext cx="2663825" cy="465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6C7DFE02-C28B-49E0-B0CA-3C05DD126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595688"/>
            <a:ext cx="1951037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B60C67-0557-48EF-8FB2-F63F945D22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82" y="3811793"/>
            <a:ext cx="3599330" cy="271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CE0B31F-07F1-4064-8CF0-7A19A9331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4238" y="560388"/>
            <a:ext cx="28559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Bezrukov &amp; Shaposhnikov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2008</a:t>
            </a:r>
          </a:p>
        </p:txBody>
      </p:sp>
      <p:pic>
        <p:nvPicPr>
          <p:cNvPr id="24" name="Picture 23" descr="1807.06211.pdf - Mozilla Firefox">
            <a:extLst>
              <a:ext uri="{FF2B5EF4-FFF2-40B4-BE49-F238E27FC236}">
                <a16:creationId xmlns:a16="http://schemas.microsoft.com/office/drawing/2014/main" id="{EA7B93F0-991C-4D0B-8D32-988145FC15C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7" t="16298" r="10594"/>
          <a:stretch>
            <a:fillRect/>
          </a:stretch>
        </p:blipFill>
        <p:spPr bwMode="auto">
          <a:xfrm>
            <a:off x="3923928" y="3845402"/>
            <a:ext cx="5013697" cy="271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8B90712-3F60-4DFC-9FB8-F92DD55D06DE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17953" r="-8"/>
          <a:stretch/>
        </p:blipFill>
        <p:spPr>
          <a:xfrm>
            <a:off x="4331363" y="3646530"/>
            <a:ext cx="3409287" cy="2950822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81081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4344" grpId="0"/>
      <p:bldP spid="14345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>
            <a:extLst>
              <a:ext uri="{FF2B5EF4-FFF2-40B4-BE49-F238E27FC236}">
                <a16:creationId xmlns:a16="http://schemas.microsoft.com/office/drawing/2014/main" id="{D94997A0-88C1-4157-805D-04A8CD186B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altLang="en-US" sz="360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GB" altLang="en-US" sz="360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-attactors</a:t>
            </a:r>
            <a:endParaRPr lang="en-US" altLang="en-US" sz="360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3746204-4F6E-425F-8416-40C347EFFB70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100138"/>
            <a:ext cx="8569325" cy="1262062"/>
            <a:chOff x="250825" y="1100278"/>
            <a:chExt cx="8569325" cy="1262062"/>
          </a:xfrm>
        </p:grpSpPr>
        <p:sp>
          <p:nvSpPr>
            <p:cNvPr id="17429" name="Rectangle 55">
              <a:extLst>
                <a:ext uri="{FF2B5EF4-FFF2-40B4-BE49-F238E27FC236}">
                  <a16:creationId xmlns:a16="http://schemas.microsoft.com/office/drawing/2014/main" id="{8250AC4E-F30C-4176-896F-39B8FBB7B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1342728"/>
              <a:ext cx="8569325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43FC24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Kinetic poles: </a:t>
              </a: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7430" name="Picture 8">
              <a:extLst>
                <a:ext uri="{FF2B5EF4-FFF2-40B4-BE49-F238E27FC236}">
                  <a16:creationId xmlns:a16="http://schemas.microsoft.com/office/drawing/2014/main" id="{9C4CBC6B-2537-4DA5-AA3F-4A261B138F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736" y="1100278"/>
              <a:ext cx="5372100" cy="1262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E2E2AA3-6AFA-459A-A133-624D6356A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1820" y="2020838"/>
            <a:ext cx="3060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Kallosh, Linde &amp; Roest 2013</a:t>
            </a:r>
          </a:p>
        </p:txBody>
      </p:sp>
      <p:pic>
        <p:nvPicPr>
          <p:cNvPr id="23" name="Picture 22" descr="1807.06211.pdf - Mozilla Firefox">
            <a:extLst>
              <a:ext uri="{FF2B5EF4-FFF2-40B4-BE49-F238E27FC236}">
                <a16:creationId xmlns:a16="http://schemas.microsoft.com/office/drawing/2014/main" id="{50CC9915-EAA1-4851-9C7D-562E317D14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7" t="16298" r="10594"/>
          <a:stretch>
            <a:fillRect/>
          </a:stretch>
        </p:blipFill>
        <p:spPr bwMode="auto">
          <a:xfrm>
            <a:off x="3923928" y="3845402"/>
            <a:ext cx="5013697" cy="271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FBF29F7-C1EF-4742-8DBC-A31DE66EB57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17953" r="-8"/>
          <a:stretch/>
        </p:blipFill>
        <p:spPr>
          <a:xfrm>
            <a:off x="4331363" y="3646530"/>
            <a:ext cx="3409287" cy="2950822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799620-FB68-4EA0-A9CB-14A2FCC972E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22" t="2041" r="28503" b="90682"/>
          <a:stretch/>
        </p:blipFill>
        <p:spPr>
          <a:xfrm>
            <a:off x="460134" y="3861048"/>
            <a:ext cx="3391786" cy="479439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4698D3-71A3-4800-A445-AC0A4CA2A20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595" t="14027" r="22256" b="71852"/>
          <a:stretch/>
        </p:blipFill>
        <p:spPr>
          <a:xfrm>
            <a:off x="163669" y="4658756"/>
            <a:ext cx="3832267" cy="8584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012AE0-69ED-48F8-AE22-FBAD54DAAB1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62" t="31058" r="46313" b="49823"/>
          <a:stretch/>
        </p:blipFill>
        <p:spPr>
          <a:xfrm>
            <a:off x="395537" y="2381067"/>
            <a:ext cx="3240360" cy="129385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85B1A76-4D56-45F7-828D-6843C8405A4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3868" t="30539" r="7613" b="50224"/>
          <a:stretch/>
        </p:blipFill>
        <p:spPr>
          <a:xfrm>
            <a:off x="3635896" y="2373069"/>
            <a:ext cx="2376264" cy="130185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C0B03352-C66A-4FAC-8A21-2674A8117462}"/>
              </a:ext>
            </a:extLst>
          </p:cNvPr>
          <p:cNvGrpSpPr/>
          <p:nvPr/>
        </p:nvGrpSpPr>
        <p:grpSpPr>
          <a:xfrm>
            <a:off x="833895" y="5805264"/>
            <a:ext cx="2513969" cy="656496"/>
            <a:chOff x="833895" y="5805264"/>
            <a:chExt cx="2513969" cy="656496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778A2C7-2C39-4C2A-894C-4B4FDF862B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353" t="50481" r="62282" b="40067"/>
            <a:stretch/>
          </p:blipFill>
          <p:spPr>
            <a:xfrm>
              <a:off x="833895" y="5805265"/>
              <a:ext cx="2112505" cy="65649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AF79F05-FE50-4619-A850-8883C58A25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rcRect l="61765" t="35615" r="32954" b="58271"/>
            <a:stretch/>
          </p:blipFill>
          <p:spPr>
            <a:xfrm>
              <a:off x="2987823" y="5805264"/>
              <a:ext cx="360041" cy="556650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>
            <a:extLst>
              <a:ext uri="{FF2B5EF4-FFF2-40B4-BE49-F238E27FC236}">
                <a16:creationId xmlns:a16="http://schemas.microsoft.com/office/drawing/2014/main" id="{D94997A0-88C1-4157-805D-04A8CD186B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altLang="en-US" sz="360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GB" altLang="en-US" sz="3600">
                <a:solidFill>
                  <a:srgbClr val="FF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-attactors</a:t>
            </a:r>
            <a:endParaRPr lang="en-US" altLang="en-US" sz="3600">
              <a:solidFill>
                <a:srgbClr val="FF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3746204-4F6E-425F-8416-40C347EFFB70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100138"/>
            <a:ext cx="8569325" cy="1262062"/>
            <a:chOff x="250825" y="1100278"/>
            <a:chExt cx="8569325" cy="1262062"/>
          </a:xfrm>
        </p:grpSpPr>
        <p:sp>
          <p:nvSpPr>
            <p:cNvPr id="17429" name="Rectangle 55">
              <a:extLst>
                <a:ext uri="{FF2B5EF4-FFF2-40B4-BE49-F238E27FC236}">
                  <a16:creationId xmlns:a16="http://schemas.microsoft.com/office/drawing/2014/main" id="{8250AC4E-F30C-4176-896F-39B8FBB7B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1342728"/>
              <a:ext cx="8569325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43FC24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Kinetic poles: </a:t>
              </a: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7430" name="Picture 8">
              <a:extLst>
                <a:ext uri="{FF2B5EF4-FFF2-40B4-BE49-F238E27FC236}">
                  <a16:creationId xmlns:a16="http://schemas.microsoft.com/office/drawing/2014/main" id="{9C4CBC6B-2537-4DA5-AA3F-4A261B138F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736" y="1100278"/>
              <a:ext cx="5372100" cy="1262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5369" name="Picture 9">
            <a:extLst>
              <a:ext uri="{FF2B5EF4-FFF2-40B4-BE49-F238E27FC236}">
                <a16:creationId xmlns:a16="http://schemas.microsoft.com/office/drawing/2014/main" id="{B2BE26B7-08C5-4C51-9A7F-B42B78908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1772816"/>
            <a:ext cx="2841625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70" name="Picture 10">
            <a:extLst>
              <a:ext uri="{FF2B5EF4-FFF2-40B4-BE49-F238E27FC236}">
                <a16:creationId xmlns:a16="http://schemas.microsoft.com/office/drawing/2014/main" id="{A816B0AB-D478-4ADD-8FC4-87D6A1F8F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205038"/>
            <a:ext cx="4652963" cy="84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B0517EC-CD65-4EB0-A135-6C10C418F8C0}"/>
              </a:ext>
            </a:extLst>
          </p:cNvPr>
          <p:cNvGrpSpPr/>
          <p:nvPr/>
        </p:nvGrpSpPr>
        <p:grpSpPr>
          <a:xfrm>
            <a:off x="250825" y="5733256"/>
            <a:ext cx="2596462" cy="882251"/>
            <a:chOff x="250825" y="5733256"/>
            <a:chExt cx="2596462" cy="882251"/>
          </a:xfrm>
        </p:grpSpPr>
        <p:sp>
          <p:nvSpPr>
            <p:cNvPr id="11" name="Rectangle 55">
              <a:extLst>
                <a:ext uri="{FF2B5EF4-FFF2-40B4-BE49-F238E27FC236}">
                  <a16:creationId xmlns:a16="http://schemas.microsoft.com/office/drawing/2014/main" id="{640CE8A8-2829-4231-96E8-06A7B8F08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5733256"/>
              <a:ext cx="1512863" cy="332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T-model:</a:t>
              </a:r>
              <a:endPara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CC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7428" name="Picture 11">
              <a:extLst>
                <a:ext uri="{FF2B5EF4-FFF2-40B4-BE49-F238E27FC236}">
                  <a16:creationId xmlns:a16="http://schemas.microsoft.com/office/drawing/2014/main" id="{A6E7C1C6-755E-4C43-8577-25BC61E377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150" y="6021288"/>
              <a:ext cx="2243137" cy="594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5372" name="Picture 12">
            <a:extLst>
              <a:ext uri="{FF2B5EF4-FFF2-40B4-BE49-F238E27FC236}">
                <a16:creationId xmlns:a16="http://schemas.microsoft.com/office/drawing/2014/main" id="{40E4FF26-F288-4843-8556-77E35DB54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682875"/>
            <a:ext cx="5988050" cy="67468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4">
            <a:extLst>
              <a:ext uri="{FF2B5EF4-FFF2-40B4-BE49-F238E27FC236}">
                <a16:creationId xmlns:a16="http://schemas.microsoft.com/office/drawing/2014/main" id="{BD3A25EA-C24F-4024-940E-CACB6BB21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954338"/>
            <a:ext cx="48355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">
            <a:extLst>
              <a:ext uri="{FF2B5EF4-FFF2-40B4-BE49-F238E27FC236}">
                <a16:creationId xmlns:a16="http://schemas.microsoft.com/office/drawing/2014/main" id="{E8D68174-F39A-4ABC-8C25-63CD46BCD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5575" y="1425575"/>
            <a:ext cx="11890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non-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canonical</a:t>
            </a:r>
          </a:p>
        </p:txBody>
      </p:sp>
      <p:sp>
        <p:nvSpPr>
          <p:cNvPr id="20" name="TextBox 1">
            <a:extLst>
              <a:ext uri="{FF2B5EF4-FFF2-40B4-BE49-F238E27FC236}">
                <a16:creationId xmlns:a16="http://schemas.microsoft.com/office/drawing/2014/main" id="{C3A9C482-5C72-49C3-8B1D-888A5F4B6A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9313" y="3068638"/>
            <a:ext cx="1189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canonical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CD1568-F894-4992-BBEB-E45FA303189B}"/>
              </a:ext>
            </a:extLst>
          </p:cNvPr>
          <p:cNvGrpSpPr>
            <a:grpSpLocks/>
          </p:cNvGrpSpPr>
          <p:nvPr/>
        </p:nvGrpSpPr>
        <p:grpSpPr bwMode="auto">
          <a:xfrm>
            <a:off x="604838" y="3501008"/>
            <a:ext cx="1951037" cy="1282700"/>
            <a:chOff x="460871" y="5171225"/>
            <a:chExt cx="1950889" cy="1282111"/>
          </a:xfrm>
        </p:grpSpPr>
        <p:pic>
          <p:nvPicPr>
            <p:cNvPr id="17425" name="Picture 14">
              <a:extLst>
                <a:ext uri="{FF2B5EF4-FFF2-40B4-BE49-F238E27FC236}">
                  <a16:creationId xmlns:a16="http://schemas.microsoft.com/office/drawing/2014/main" id="{F5AAE510-E59D-4556-BB0E-B8983AC20B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5804054"/>
              <a:ext cx="1349822" cy="6492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26" name="Picture 1">
              <a:extLst>
                <a:ext uri="{FF2B5EF4-FFF2-40B4-BE49-F238E27FC236}">
                  <a16:creationId xmlns:a16="http://schemas.microsoft.com/office/drawing/2014/main" id="{759F5A40-9671-492E-8D38-337881F051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71" y="5171225"/>
              <a:ext cx="1950889" cy="634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3" name="Picture 22" descr="1807.06211.pdf - Mozilla Firefox">
            <a:extLst>
              <a:ext uri="{FF2B5EF4-FFF2-40B4-BE49-F238E27FC236}">
                <a16:creationId xmlns:a16="http://schemas.microsoft.com/office/drawing/2014/main" id="{50CC9915-EAA1-4851-9C7D-562E317D147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7" t="16298" r="10594"/>
          <a:stretch>
            <a:fillRect/>
          </a:stretch>
        </p:blipFill>
        <p:spPr bwMode="auto">
          <a:xfrm>
            <a:off x="3923928" y="3845402"/>
            <a:ext cx="5013697" cy="271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FBF29F7-C1EF-4742-8DBC-A31DE66EB57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17953" r="-8"/>
          <a:stretch/>
        </p:blipFill>
        <p:spPr>
          <a:xfrm>
            <a:off x="4331363" y="3646530"/>
            <a:ext cx="3409287" cy="2950822"/>
          </a:xfrm>
          <a:prstGeom prst="rect">
            <a:avLst/>
          </a:prstGeom>
          <a:noFill/>
          <a:ln>
            <a:noFill/>
          </a:ln>
          <a:effectLst/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D11A7A75-EB50-4E54-8D29-D4BC245C654C}"/>
              </a:ext>
            </a:extLst>
          </p:cNvPr>
          <p:cNvGrpSpPr/>
          <p:nvPr/>
        </p:nvGrpSpPr>
        <p:grpSpPr>
          <a:xfrm>
            <a:off x="2411859" y="4147040"/>
            <a:ext cx="936005" cy="506096"/>
            <a:chOff x="2555875" y="4399279"/>
            <a:chExt cx="936005" cy="506096"/>
          </a:xfrm>
        </p:grpSpPr>
        <p:pic>
          <p:nvPicPr>
            <p:cNvPr id="15373" name="Picture 13">
              <a:extLst>
                <a:ext uri="{FF2B5EF4-FFF2-40B4-BE49-F238E27FC236}">
                  <a16:creationId xmlns:a16="http://schemas.microsoft.com/office/drawing/2014/main" id="{620A25FB-402D-4AB8-A859-67C89D116EA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646"/>
            <a:stretch/>
          </p:blipFill>
          <p:spPr bwMode="auto">
            <a:xfrm>
              <a:off x="2555875" y="4437063"/>
              <a:ext cx="649209" cy="468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13">
              <a:extLst>
                <a:ext uri="{FF2B5EF4-FFF2-40B4-BE49-F238E27FC236}">
                  <a16:creationId xmlns:a16="http://schemas.microsoft.com/office/drawing/2014/main" id="{1D870579-BDFF-4214-9810-02616A3C74F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853" t="-8068"/>
            <a:stretch/>
          </p:blipFill>
          <p:spPr bwMode="auto">
            <a:xfrm>
              <a:off x="3271520" y="4399279"/>
              <a:ext cx="220360" cy="5060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76A367D-780D-4EC0-A685-D7C0AFB41B67}"/>
              </a:ext>
            </a:extLst>
          </p:cNvPr>
          <p:cNvGrpSpPr/>
          <p:nvPr/>
        </p:nvGrpSpPr>
        <p:grpSpPr>
          <a:xfrm>
            <a:off x="250825" y="4664146"/>
            <a:ext cx="3529087" cy="1285134"/>
            <a:chOff x="250825" y="4664146"/>
            <a:chExt cx="3529087" cy="1285134"/>
          </a:xfrm>
        </p:grpSpPr>
        <p:sp>
          <p:nvSpPr>
            <p:cNvPr id="17427" name="Rectangle 19">
              <a:extLst>
                <a:ext uri="{FF2B5EF4-FFF2-40B4-BE49-F238E27FC236}">
                  <a16:creationId xmlns:a16="http://schemas.microsoft.com/office/drawing/2014/main" id="{5E3EE629-6BD4-498B-95BA-E7F427298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825" y="4664146"/>
              <a:ext cx="1512863" cy="332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75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 algn="l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CC"/>
                </a:buClr>
                <a:buSzPct val="75000"/>
                <a:buFont typeface="Wingdings" panose="05000000000000000000" pitchFamily="2" charset="2"/>
                <a:buChar char="l"/>
                <a:tabLst/>
                <a:defRPr/>
              </a:pPr>
              <a:r>
                <a:rPr kumimoji="0" lang="en-GB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CC99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E-model:</a:t>
              </a:r>
              <a:endParaRPr kumimoji="0" lang="en-GB" alt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2B53CD5-E9B9-47DB-A520-6AFC88721BD0}"/>
                </a:ext>
              </a:extLst>
            </p:cNvPr>
            <p:cNvGrpSpPr/>
            <p:nvPr/>
          </p:nvGrpSpPr>
          <p:grpSpPr>
            <a:xfrm>
              <a:off x="600670" y="4780448"/>
              <a:ext cx="3179242" cy="1168832"/>
              <a:chOff x="600671" y="127676"/>
              <a:chExt cx="3179242" cy="1168832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715CC87D-4E6C-4635-9349-113B9952B72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/>
              <a:srcRect l="5714" t="44901" r="53660" b="-1340"/>
              <a:stretch/>
            </p:blipFill>
            <p:spPr>
              <a:xfrm>
                <a:off x="1403351" y="127676"/>
                <a:ext cx="2376562" cy="1168832"/>
              </a:xfrm>
              <a:prstGeom prst="rect">
                <a:avLst/>
              </a:prstGeom>
            </p:spPr>
          </p:pic>
          <p:pic>
            <p:nvPicPr>
              <p:cNvPr id="27" name="Picture 11">
                <a:extLst>
                  <a:ext uri="{FF2B5EF4-FFF2-40B4-BE49-F238E27FC236}">
                    <a16:creationId xmlns:a16="http://schemas.microsoft.com/office/drawing/2014/main" id="{04A7A845-7383-426F-8926-C4F5C034FC3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0993" b="17"/>
              <a:stretch/>
            </p:blipFill>
            <p:spPr bwMode="auto">
              <a:xfrm>
                <a:off x="600671" y="242493"/>
                <a:ext cx="874985" cy="5941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F6E001A-4072-4EA9-B80C-041D4C4A1158}"/>
              </a:ext>
            </a:extLst>
          </p:cNvPr>
          <p:cNvGrpSpPr/>
          <p:nvPr/>
        </p:nvGrpSpPr>
        <p:grpSpPr>
          <a:xfrm>
            <a:off x="611188" y="2551460"/>
            <a:ext cx="4642447" cy="805532"/>
            <a:chOff x="611188" y="247204"/>
            <a:chExt cx="4642447" cy="805532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E97D7827-61C8-4056-B772-ADC48C665D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45852" t="44901" r="1218" b="17384"/>
            <a:stretch/>
          </p:blipFill>
          <p:spPr>
            <a:xfrm>
              <a:off x="1625838" y="247204"/>
              <a:ext cx="3627797" cy="805532"/>
            </a:xfrm>
            <a:prstGeom prst="rect">
              <a:avLst/>
            </a:prstGeom>
          </p:spPr>
        </p:pic>
        <p:pic>
          <p:nvPicPr>
            <p:cNvPr id="34" name="Picture 12">
              <a:extLst>
                <a:ext uri="{FF2B5EF4-FFF2-40B4-BE49-F238E27FC236}">
                  <a16:creationId xmlns:a16="http://schemas.microsoft.com/office/drawing/2014/main" id="{E003C9CB-F20A-47C6-99CC-29B22FE5BAC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7146" b="4235"/>
            <a:stretch/>
          </p:blipFill>
          <p:spPr bwMode="auto">
            <a:xfrm>
              <a:off x="611188" y="363136"/>
              <a:ext cx="1368524" cy="646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A583C4CD-472A-41FB-81A7-37FFEF2B92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11793"/>
            <a:ext cx="3599330" cy="271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1">
            <a:extLst>
              <a:ext uri="{FF2B5EF4-FFF2-40B4-BE49-F238E27FC236}">
                <a16:creationId xmlns:a16="http://schemas.microsoft.com/office/drawing/2014/main" id="{E80783F4-64C8-412E-B2AB-CDC0106293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9387" y="2564904"/>
            <a:ext cx="14309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Starobinsky</a:t>
            </a:r>
            <a:endParaRPr kumimoji="0" lang="en-GB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FA80C2-B01E-42DE-9D9C-0EC21741C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45105"/>
            <a:ext cx="3600400" cy="268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DEB1B847-E3B9-4C38-85EE-1789353D375D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t="2315" r="1491"/>
          <a:stretch/>
        </p:blipFill>
        <p:spPr>
          <a:xfrm>
            <a:off x="4262960" y="3292165"/>
            <a:ext cx="3358037" cy="348164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633136E-8FF3-4BFD-A332-CF475B95B944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51500" b="7683"/>
          <a:stretch/>
        </p:blipFill>
        <p:spPr>
          <a:xfrm>
            <a:off x="470352" y="548680"/>
            <a:ext cx="2229440" cy="602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631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38" grpId="0"/>
      <p:bldP spid="38" grpId="1"/>
    </p:bldLst>
  </p:timing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105227</TotalTime>
  <Words>1127</Words>
  <Application>Microsoft Office PowerPoint</Application>
  <PresentationFormat>On-screen Show (4:3)</PresentationFormat>
  <Paragraphs>181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Symbol</vt:lpstr>
      <vt:lpstr>Times New Roman</vt:lpstr>
      <vt:lpstr>Wingdings</vt:lpstr>
      <vt:lpstr>Orbit</vt:lpstr>
      <vt:lpstr>PowerPoint Presentation</vt:lpstr>
      <vt:lpstr>Cosmic Inflation</vt:lpstr>
      <vt:lpstr>Cosmic Inflation</vt:lpstr>
      <vt:lpstr>Cosmic Inflation</vt:lpstr>
      <vt:lpstr>Quartic Hilltop Inflation</vt:lpstr>
      <vt:lpstr>Starobinsky Inflation</vt:lpstr>
      <vt:lpstr>Higgs Inflation</vt:lpstr>
      <vt:lpstr>α-attactors</vt:lpstr>
      <vt:lpstr>α-attactors</vt:lpstr>
      <vt:lpstr>No-scale supergravity &amp; α-attactors</vt:lpstr>
      <vt:lpstr>Non-oscillatory Inflation</vt:lpstr>
      <vt:lpstr> Quintessential inflation with α-attractors</vt:lpstr>
      <vt:lpstr> Quintessential inflation in Palatini gravity</vt:lpstr>
      <vt:lpstr> Quintessential inflation in Palatini gravity</vt:lpstr>
      <vt:lpstr>Kination</vt:lpstr>
      <vt:lpstr>Kination and Gravitational Waves</vt:lpstr>
      <vt:lpstr>Kination and Gravitational Waves</vt:lpstr>
      <vt:lpstr>Conclusions</vt:lpstr>
      <vt:lpstr>My book!</vt:lpstr>
      <vt:lpstr> Reheating in quintessential inflation</vt:lpstr>
    </vt:vector>
  </TitlesOfParts>
  <Company>Lancaster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dimopok1</dc:creator>
  <cp:lastModifiedBy>Dimopoulos, Konstantinos</cp:lastModifiedBy>
  <cp:revision>1923</cp:revision>
  <cp:lastPrinted>2013-03-18T17:13:12Z</cp:lastPrinted>
  <dcterms:created xsi:type="dcterms:W3CDTF">2006-11-08T16:24:57Z</dcterms:created>
  <dcterms:modified xsi:type="dcterms:W3CDTF">2022-07-24T18:21:42Z</dcterms:modified>
</cp:coreProperties>
</file>