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4" r:id="rId2"/>
    <p:sldMasterId id="2147483981" r:id="rId3"/>
  </p:sldMasterIdLst>
  <p:notesMasterIdLst>
    <p:notesMasterId r:id="rId56"/>
  </p:notesMasterIdLst>
  <p:handoutMasterIdLst>
    <p:handoutMasterId r:id="rId57"/>
  </p:handoutMasterIdLst>
  <p:sldIdLst>
    <p:sldId id="331" r:id="rId4"/>
    <p:sldId id="507" r:id="rId5"/>
    <p:sldId id="598" r:id="rId6"/>
    <p:sldId id="599" r:id="rId7"/>
    <p:sldId id="600" r:id="rId8"/>
    <p:sldId id="591" r:id="rId9"/>
    <p:sldId id="592" r:id="rId10"/>
    <p:sldId id="487" r:id="rId11"/>
    <p:sldId id="576" r:id="rId12"/>
    <p:sldId id="562" r:id="rId13"/>
    <p:sldId id="563" r:id="rId14"/>
    <p:sldId id="574" r:id="rId15"/>
    <p:sldId id="577" r:id="rId16"/>
    <p:sldId id="575" r:id="rId17"/>
    <p:sldId id="595" r:id="rId18"/>
    <p:sldId id="425" r:id="rId19"/>
    <p:sldId id="429" r:id="rId20"/>
    <p:sldId id="466" r:id="rId21"/>
    <p:sldId id="593" r:id="rId22"/>
    <p:sldId id="565" r:id="rId23"/>
    <p:sldId id="581" r:id="rId24"/>
    <p:sldId id="584" r:id="rId25"/>
    <p:sldId id="513" r:id="rId26"/>
    <p:sldId id="594" r:id="rId27"/>
    <p:sldId id="583" r:id="rId28"/>
    <p:sldId id="582" r:id="rId29"/>
    <p:sldId id="514" r:id="rId30"/>
    <p:sldId id="511" r:id="rId31"/>
    <p:sldId id="512" r:id="rId32"/>
    <p:sldId id="515" r:id="rId33"/>
    <p:sldId id="519" r:id="rId34"/>
    <p:sldId id="520" r:id="rId35"/>
    <p:sldId id="499" r:id="rId36"/>
    <p:sldId id="533" r:id="rId37"/>
    <p:sldId id="536" r:id="rId38"/>
    <p:sldId id="537" r:id="rId39"/>
    <p:sldId id="538" r:id="rId40"/>
    <p:sldId id="543" r:id="rId41"/>
    <p:sldId id="544" r:id="rId42"/>
    <p:sldId id="545" r:id="rId43"/>
    <p:sldId id="542" r:id="rId44"/>
    <p:sldId id="547" r:id="rId45"/>
    <p:sldId id="548" r:id="rId46"/>
    <p:sldId id="549" r:id="rId47"/>
    <p:sldId id="550" r:id="rId48"/>
    <p:sldId id="551" r:id="rId49"/>
    <p:sldId id="573" r:id="rId50"/>
    <p:sldId id="578" r:id="rId51"/>
    <p:sldId id="579" r:id="rId52"/>
    <p:sldId id="580" r:id="rId53"/>
    <p:sldId id="588" r:id="rId54"/>
    <p:sldId id="589" r:id="rId55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507"/>
            <p14:sldId id="598"/>
            <p14:sldId id="599"/>
            <p14:sldId id="600"/>
            <p14:sldId id="591"/>
            <p14:sldId id="592"/>
            <p14:sldId id="487"/>
            <p14:sldId id="576"/>
            <p14:sldId id="562"/>
            <p14:sldId id="563"/>
            <p14:sldId id="574"/>
            <p14:sldId id="577"/>
            <p14:sldId id="575"/>
            <p14:sldId id="595"/>
            <p14:sldId id="425"/>
            <p14:sldId id="429"/>
            <p14:sldId id="466"/>
            <p14:sldId id="593"/>
            <p14:sldId id="565"/>
            <p14:sldId id="581"/>
            <p14:sldId id="584"/>
            <p14:sldId id="513"/>
            <p14:sldId id="594"/>
            <p14:sldId id="583"/>
            <p14:sldId id="582"/>
            <p14:sldId id="514"/>
            <p14:sldId id="511"/>
            <p14:sldId id="512"/>
            <p14:sldId id="515"/>
            <p14:sldId id="519"/>
            <p14:sldId id="520"/>
            <p14:sldId id="499"/>
            <p14:sldId id="533"/>
            <p14:sldId id="536"/>
            <p14:sldId id="537"/>
            <p14:sldId id="538"/>
            <p14:sldId id="543"/>
            <p14:sldId id="544"/>
            <p14:sldId id="545"/>
            <p14:sldId id="542"/>
            <p14:sldId id="547"/>
            <p14:sldId id="548"/>
            <p14:sldId id="549"/>
            <p14:sldId id="550"/>
            <p14:sldId id="551"/>
            <p14:sldId id="573"/>
            <p14:sldId id="578"/>
            <p14:sldId id="579"/>
            <p14:sldId id="580"/>
            <p14:sldId id="588"/>
            <p14:sldId id="58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86"/>
    <a:srgbClr val="C50006"/>
    <a:srgbClr val="DCE6F4"/>
    <a:srgbClr val="EACBCC"/>
    <a:srgbClr val="DFAAAA"/>
    <a:srgbClr val="EFD9DA"/>
    <a:srgbClr val="CC0000"/>
    <a:srgbClr val="E6B7B9"/>
    <a:srgbClr val="3A0001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9" autoAdjust="0"/>
    <p:restoredTop sz="91937" autoAdjust="0"/>
  </p:normalViewPr>
  <p:slideViewPr>
    <p:cSldViewPr snapToObjects="1">
      <p:cViewPr varScale="1">
        <p:scale>
          <a:sx n="133" d="100"/>
          <a:sy n="133" d="100"/>
        </p:scale>
        <p:origin x="-189" y="-5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1" d="100"/>
          <a:sy n="91" d="100"/>
        </p:scale>
        <p:origin x="-2697" y="-45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148-4568-A46E-BBF9124D5AD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148-4568-A46E-BBF9124D5AD1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148-4568-A46E-BBF9124D5AD1}"/>
              </c:ext>
            </c:extLst>
          </c:dPt>
          <c:cat>
            <c:strRef>
              <c:f>Tabelle1!$A$2:$A$4</c:f>
              <c:strCache>
                <c:ptCount val="3"/>
                <c:pt idx="0">
                  <c:v>SM</c:v>
                </c:pt>
                <c:pt idx="1">
                  <c:v>Dark Matter</c:v>
                </c:pt>
                <c:pt idx="2">
                  <c:v>Dark Energy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5</c:v>
                </c:pt>
                <c:pt idx="1">
                  <c:v>20</c:v>
                </c:pt>
                <c:pt idx="2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148-4568-A46E-BBF9124D5A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ayout>
        <c:manualLayout>
          <c:xMode val="edge"/>
          <c:yMode val="edge"/>
          <c:x val="5.0000070622067419E-2"/>
          <c:y val="0.55300010976619807"/>
          <c:w val="0.89999985875586519"/>
          <c:h val="0.345896953774175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2B868A-8C9B-4A8E-B4FB-AFA11C31A9E6}" type="doc">
      <dgm:prSet loTypeId="urn:microsoft.com/office/officeart/2005/8/layout/venn1" loCatId="relationship" qsTypeId="urn:microsoft.com/office/officeart/2005/8/quickstyle/simple1" qsCatId="simple" csTypeId="urn:microsoft.com/office/officeart/2005/8/colors/accent3_2" csCatId="accent3" phldr="1"/>
      <dgm:spPr/>
    </dgm:pt>
    <dgm:pt modelId="{F9E75CBB-ADAF-4C1A-8468-DDF0AD03C0FC}">
      <dgm:prSet phldrT="[Text]" custT="1"/>
      <dgm:spPr>
        <a:solidFill>
          <a:srgbClr val="004986">
            <a:alpha val="40000"/>
          </a:srgbClr>
        </a:solidFill>
        <a:ln>
          <a:solidFill>
            <a:srgbClr val="004986"/>
          </a:solidFill>
        </a:ln>
      </dgm:spPr>
      <dgm:t>
        <a:bodyPr/>
        <a:lstStyle/>
        <a:p>
          <a:endParaRPr lang="en-GB" sz="3500" b="1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CF8F352E-E904-4902-9F1E-81C4318E4342}" type="parTrans" cxnId="{CBF17A83-C362-46F7-8C82-1EE7C57F08A3}">
      <dgm:prSet/>
      <dgm:spPr/>
      <dgm:t>
        <a:bodyPr/>
        <a:lstStyle/>
        <a:p>
          <a:endParaRPr lang="en-GB"/>
        </a:p>
      </dgm:t>
    </dgm:pt>
    <dgm:pt modelId="{64F87A41-7F96-4322-8E67-321458646EA0}" type="sibTrans" cxnId="{CBF17A83-C362-46F7-8C82-1EE7C57F08A3}">
      <dgm:prSet/>
      <dgm:spPr/>
      <dgm:t>
        <a:bodyPr/>
        <a:lstStyle/>
        <a:p>
          <a:endParaRPr lang="en-GB"/>
        </a:p>
      </dgm:t>
    </dgm:pt>
    <dgm:pt modelId="{A1C4A0E7-1743-4653-AEC4-8E810F5B6346}">
      <dgm:prSet phldrT="[Text]" custT="1"/>
      <dgm:spPr>
        <a:solidFill>
          <a:srgbClr val="004986">
            <a:alpha val="68000"/>
          </a:srgbClr>
        </a:solidFill>
        <a:ln>
          <a:solidFill>
            <a:srgbClr val="004986"/>
          </a:solidFill>
        </a:ln>
      </dgm:spPr>
      <dgm:t>
        <a:bodyPr/>
        <a:lstStyle/>
        <a:p>
          <a:pPr algn="l"/>
          <a:endParaRPr lang="en-GB" sz="3500" b="1" dirty="0">
            <a:ln>
              <a:noFill/>
            </a:ln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9A2C7F71-9AAB-4979-BDF8-8CE7C5C5E57E}" type="parTrans" cxnId="{F8073EF6-E7EE-4277-BC0C-2D0783D823DC}">
      <dgm:prSet/>
      <dgm:spPr/>
      <dgm:t>
        <a:bodyPr/>
        <a:lstStyle/>
        <a:p>
          <a:endParaRPr lang="en-GB"/>
        </a:p>
      </dgm:t>
    </dgm:pt>
    <dgm:pt modelId="{ABF537C3-0B6F-4520-8C0F-4C35182E95CA}" type="sibTrans" cxnId="{F8073EF6-E7EE-4277-BC0C-2D0783D823DC}">
      <dgm:prSet/>
      <dgm:spPr/>
      <dgm:t>
        <a:bodyPr/>
        <a:lstStyle/>
        <a:p>
          <a:endParaRPr lang="en-GB"/>
        </a:p>
      </dgm:t>
    </dgm:pt>
    <dgm:pt modelId="{36B41FE7-6D9D-4669-9431-42581BBB4F0E}">
      <dgm:prSet phldrT="[Text]" custT="1"/>
      <dgm:spPr>
        <a:solidFill>
          <a:srgbClr val="004986">
            <a:alpha val="40000"/>
          </a:srgbClr>
        </a:solidFill>
        <a:ln>
          <a:solidFill>
            <a:srgbClr val="004986"/>
          </a:solidFill>
        </a:ln>
      </dgm:spPr>
      <dgm:t>
        <a:bodyPr/>
        <a:lstStyle/>
        <a:p>
          <a:pPr algn="r"/>
          <a:endParaRPr lang="en-GB" sz="3500" b="1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D62A0ED3-550A-42CE-94E4-02FA83D11225}" type="sibTrans" cxnId="{A430A59C-A1C5-494E-9E60-70EA133A29DE}">
      <dgm:prSet/>
      <dgm:spPr/>
      <dgm:t>
        <a:bodyPr/>
        <a:lstStyle/>
        <a:p>
          <a:endParaRPr lang="en-GB"/>
        </a:p>
      </dgm:t>
    </dgm:pt>
    <dgm:pt modelId="{223EB7F0-0821-4F22-958B-978101622E7B}" type="parTrans" cxnId="{A430A59C-A1C5-494E-9E60-70EA133A29DE}">
      <dgm:prSet/>
      <dgm:spPr/>
      <dgm:t>
        <a:bodyPr/>
        <a:lstStyle/>
        <a:p>
          <a:endParaRPr lang="en-GB"/>
        </a:p>
      </dgm:t>
    </dgm:pt>
    <dgm:pt modelId="{E6A474A1-E748-4EB4-9AD7-A7C308B04573}" type="pres">
      <dgm:prSet presAssocID="{6E2B868A-8C9B-4A8E-B4FB-AFA11C31A9E6}" presName="compositeShape" presStyleCnt="0">
        <dgm:presLayoutVars>
          <dgm:chMax val="7"/>
          <dgm:dir/>
          <dgm:resizeHandles val="exact"/>
        </dgm:presLayoutVars>
      </dgm:prSet>
      <dgm:spPr/>
    </dgm:pt>
    <dgm:pt modelId="{A212B7D8-C507-4D8D-9800-089D166CEB9B}" type="pres">
      <dgm:prSet presAssocID="{F9E75CBB-ADAF-4C1A-8468-DDF0AD03C0FC}" presName="circ1" presStyleLbl="vennNode1" presStyleIdx="0" presStyleCnt="3" custLinFactNeighborX="-4992" custLinFactNeighborY="5472"/>
      <dgm:spPr/>
      <dgm:t>
        <a:bodyPr/>
        <a:lstStyle/>
        <a:p>
          <a:endParaRPr lang="en-GB"/>
        </a:p>
      </dgm:t>
    </dgm:pt>
    <dgm:pt modelId="{DF4C65B7-64F8-4AEB-9F47-69649F414F81}" type="pres">
      <dgm:prSet presAssocID="{F9E75CBB-ADAF-4C1A-8468-DDF0AD03C0F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C93762-1840-490E-896D-97858160BEE6}" type="pres">
      <dgm:prSet presAssocID="{36B41FE7-6D9D-4669-9431-42581BBB4F0E}" presName="circ2" presStyleLbl="vennNode1" presStyleIdx="1" presStyleCnt="3" custLinFactNeighborX="-9642" custLinFactNeighborY="-1448"/>
      <dgm:spPr/>
      <dgm:t>
        <a:bodyPr/>
        <a:lstStyle/>
        <a:p>
          <a:endParaRPr lang="en-GB"/>
        </a:p>
      </dgm:t>
    </dgm:pt>
    <dgm:pt modelId="{8C3FFEE6-444C-4BD3-95A0-637058BD60C2}" type="pres">
      <dgm:prSet presAssocID="{36B41FE7-6D9D-4669-9431-42581BBB4F0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F1CC5-1871-48C6-A6E6-6C3B72986109}" type="pres">
      <dgm:prSet presAssocID="{A1C4A0E7-1743-4653-AEC4-8E810F5B6346}" presName="circ3" presStyleLbl="vennNode1" presStyleIdx="2" presStyleCnt="3" custLinFactNeighborX="-2331" custLinFactNeighborY="-928"/>
      <dgm:spPr/>
      <dgm:t>
        <a:bodyPr/>
        <a:lstStyle/>
        <a:p>
          <a:endParaRPr lang="en-GB"/>
        </a:p>
      </dgm:t>
    </dgm:pt>
    <dgm:pt modelId="{D67CEAFE-6981-4937-99F3-5DEEB5213F39}" type="pres">
      <dgm:prSet presAssocID="{A1C4A0E7-1743-4653-AEC4-8E810F5B634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BF17A83-C362-46F7-8C82-1EE7C57F08A3}" srcId="{6E2B868A-8C9B-4A8E-B4FB-AFA11C31A9E6}" destId="{F9E75CBB-ADAF-4C1A-8468-DDF0AD03C0FC}" srcOrd="0" destOrd="0" parTransId="{CF8F352E-E904-4902-9F1E-81C4318E4342}" sibTransId="{64F87A41-7F96-4322-8E67-321458646EA0}"/>
    <dgm:cxn modelId="{A430A59C-A1C5-494E-9E60-70EA133A29DE}" srcId="{6E2B868A-8C9B-4A8E-B4FB-AFA11C31A9E6}" destId="{36B41FE7-6D9D-4669-9431-42581BBB4F0E}" srcOrd="1" destOrd="0" parTransId="{223EB7F0-0821-4F22-958B-978101622E7B}" sibTransId="{D62A0ED3-550A-42CE-94E4-02FA83D11225}"/>
    <dgm:cxn modelId="{52B7BEAA-A858-4BFD-A87C-5DD64E6A964D}" type="presOf" srcId="{36B41FE7-6D9D-4669-9431-42581BBB4F0E}" destId="{70C93762-1840-490E-896D-97858160BEE6}" srcOrd="0" destOrd="0" presId="urn:microsoft.com/office/officeart/2005/8/layout/venn1"/>
    <dgm:cxn modelId="{E22803FD-C930-47AF-93A8-8DD4F04CF233}" type="presOf" srcId="{A1C4A0E7-1743-4653-AEC4-8E810F5B6346}" destId="{D67CEAFE-6981-4937-99F3-5DEEB5213F39}" srcOrd="1" destOrd="0" presId="urn:microsoft.com/office/officeart/2005/8/layout/venn1"/>
    <dgm:cxn modelId="{7CAD458E-8EA7-48FB-A9A1-3C70506A3F49}" type="presOf" srcId="{F9E75CBB-ADAF-4C1A-8468-DDF0AD03C0FC}" destId="{A212B7D8-C507-4D8D-9800-089D166CEB9B}" srcOrd="0" destOrd="0" presId="urn:microsoft.com/office/officeart/2005/8/layout/venn1"/>
    <dgm:cxn modelId="{0257D67C-9DC1-4CCD-8CF5-F13A5B46B576}" type="presOf" srcId="{F9E75CBB-ADAF-4C1A-8468-DDF0AD03C0FC}" destId="{DF4C65B7-64F8-4AEB-9F47-69649F414F81}" srcOrd="1" destOrd="0" presId="urn:microsoft.com/office/officeart/2005/8/layout/venn1"/>
    <dgm:cxn modelId="{F8073EF6-E7EE-4277-BC0C-2D0783D823DC}" srcId="{6E2B868A-8C9B-4A8E-B4FB-AFA11C31A9E6}" destId="{A1C4A0E7-1743-4653-AEC4-8E810F5B6346}" srcOrd="2" destOrd="0" parTransId="{9A2C7F71-9AAB-4979-BDF8-8CE7C5C5E57E}" sibTransId="{ABF537C3-0B6F-4520-8C0F-4C35182E95CA}"/>
    <dgm:cxn modelId="{4B769FC6-093A-41EF-8A53-A3F83DD5416C}" type="presOf" srcId="{A1C4A0E7-1743-4653-AEC4-8E810F5B6346}" destId="{D73F1CC5-1871-48C6-A6E6-6C3B72986109}" srcOrd="0" destOrd="0" presId="urn:microsoft.com/office/officeart/2005/8/layout/venn1"/>
    <dgm:cxn modelId="{65D634A6-6E2D-482E-A32F-FF35EFF82892}" type="presOf" srcId="{36B41FE7-6D9D-4669-9431-42581BBB4F0E}" destId="{8C3FFEE6-444C-4BD3-95A0-637058BD60C2}" srcOrd="1" destOrd="0" presId="urn:microsoft.com/office/officeart/2005/8/layout/venn1"/>
    <dgm:cxn modelId="{9BFCD8CD-B2D0-49D6-B806-55BE9C596C38}" type="presOf" srcId="{6E2B868A-8C9B-4A8E-B4FB-AFA11C31A9E6}" destId="{E6A474A1-E748-4EB4-9AD7-A7C308B04573}" srcOrd="0" destOrd="0" presId="urn:microsoft.com/office/officeart/2005/8/layout/venn1"/>
    <dgm:cxn modelId="{094056A0-6841-4D95-9365-691EB3FE2832}" type="presParOf" srcId="{E6A474A1-E748-4EB4-9AD7-A7C308B04573}" destId="{A212B7D8-C507-4D8D-9800-089D166CEB9B}" srcOrd="0" destOrd="0" presId="urn:microsoft.com/office/officeart/2005/8/layout/venn1"/>
    <dgm:cxn modelId="{0C272852-3831-4FAA-A6A9-84C66F684CCC}" type="presParOf" srcId="{E6A474A1-E748-4EB4-9AD7-A7C308B04573}" destId="{DF4C65B7-64F8-4AEB-9F47-69649F414F81}" srcOrd="1" destOrd="0" presId="urn:microsoft.com/office/officeart/2005/8/layout/venn1"/>
    <dgm:cxn modelId="{6CC98958-A709-4B91-A29A-CD164E71932E}" type="presParOf" srcId="{E6A474A1-E748-4EB4-9AD7-A7C308B04573}" destId="{70C93762-1840-490E-896D-97858160BEE6}" srcOrd="2" destOrd="0" presId="urn:microsoft.com/office/officeart/2005/8/layout/venn1"/>
    <dgm:cxn modelId="{F220171B-0ED4-4DF9-B6F3-08812AF6D0E0}" type="presParOf" srcId="{E6A474A1-E748-4EB4-9AD7-A7C308B04573}" destId="{8C3FFEE6-444C-4BD3-95A0-637058BD60C2}" srcOrd="3" destOrd="0" presId="urn:microsoft.com/office/officeart/2005/8/layout/venn1"/>
    <dgm:cxn modelId="{5F2268F9-BD50-49D1-9184-540CB05CEC8B}" type="presParOf" srcId="{E6A474A1-E748-4EB4-9AD7-A7C308B04573}" destId="{D73F1CC5-1871-48C6-A6E6-6C3B72986109}" srcOrd="4" destOrd="0" presId="urn:microsoft.com/office/officeart/2005/8/layout/venn1"/>
    <dgm:cxn modelId="{7DC7CC05-34F7-4F88-B7BD-88D7CE7D1C25}" type="presParOf" srcId="{E6A474A1-E748-4EB4-9AD7-A7C308B04573}" destId="{D67CEAFE-6981-4937-99F3-5DEEB5213F3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2B7D8-C507-4D8D-9800-089D166CEB9B}">
      <dsp:nvSpPr>
        <dsp:cNvPr id="0" name=""/>
        <dsp:cNvSpPr/>
      </dsp:nvSpPr>
      <dsp:spPr>
        <a:xfrm>
          <a:off x="1333647" y="187693"/>
          <a:ext cx="2484255" cy="2484255"/>
        </a:xfrm>
        <a:prstGeom prst="ellipse">
          <a:avLst/>
        </a:prstGeom>
        <a:solidFill>
          <a:srgbClr val="004986">
            <a:alpha val="40000"/>
          </a:srgbClr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664881" y="622438"/>
        <a:ext cx="1821787" cy="1117914"/>
      </dsp:txXfrm>
    </dsp:sp>
    <dsp:sp modelId="{70C93762-1840-490E-896D-97858160BEE6}">
      <dsp:nvSpPr>
        <dsp:cNvPr id="0" name=""/>
        <dsp:cNvSpPr/>
      </dsp:nvSpPr>
      <dsp:spPr>
        <a:xfrm>
          <a:off x="2114531" y="1568442"/>
          <a:ext cx="2484255" cy="2484255"/>
        </a:xfrm>
        <a:prstGeom prst="ellipse">
          <a:avLst/>
        </a:prstGeom>
        <a:solidFill>
          <a:srgbClr val="004986">
            <a:alpha val="40000"/>
          </a:srgbClr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874299" y="2210208"/>
        <a:ext cx="1490553" cy="1366340"/>
      </dsp:txXfrm>
    </dsp:sp>
    <dsp:sp modelId="{D73F1CC5-1871-48C6-A6E6-6C3B72986109}">
      <dsp:nvSpPr>
        <dsp:cNvPr id="0" name=""/>
        <dsp:cNvSpPr/>
      </dsp:nvSpPr>
      <dsp:spPr>
        <a:xfrm>
          <a:off x="503351" y="1581360"/>
          <a:ext cx="2484255" cy="2484255"/>
        </a:xfrm>
        <a:prstGeom prst="ellipse">
          <a:avLst/>
        </a:prstGeom>
        <a:solidFill>
          <a:srgbClr val="004986">
            <a:alpha val="68000"/>
          </a:srgbClr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>
            <a:ln>
              <a:noFill/>
            </a:ln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737285" y="2223126"/>
        <a:ext cx="1490553" cy="1366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9688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303" y="4862120"/>
            <a:ext cx="5204695" cy="46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49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733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733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0919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091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8293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9167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ED57-AA6D-44F7-A183-601668E8991B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1149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662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96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07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46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8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23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16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7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61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084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8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0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2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9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4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75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1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4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4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360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054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1BC5-3E16-4BCE-8396-4E3CE6EF450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451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544" y="1341438"/>
            <a:ext cx="831768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9225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6" r:id="rId9"/>
    <p:sldLayoutId id="2147484007" r:id="rId10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2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0.wmf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9.bin"/><Relationship Id="rId5" Type="http://schemas.openxmlformats.org/officeDocument/2006/relationships/image" Target="../media/image3.png"/><Relationship Id="rId10" Type="http://schemas.openxmlformats.org/officeDocument/2006/relationships/image" Target="../media/image21.wmf"/><Relationship Id="rId4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9" Type="http://schemas.openxmlformats.org/officeDocument/2006/relationships/oleObject" Target="../embeddings/oleObject8.bin"/><Relationship Id="rId1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47.wmf"/><Relationship Id="rId4" Type="http://schemas.openxmlformats.org/officeDocument/2006/relationships/image" Target="../media/image48.emf"/><Relationship Id="rId9" Type="http://schemas.openxmlformats.org/officeDocument/2006/relationships/oleObject" Target="../embeddings/oleObject15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16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17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1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62.png"/><Relationship Id="rId4" Type="http://schemas.openxmlformats.org/officeDocument/2006/relationships/image" Target="../media/image53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png"/><Relationship Id="rId5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4" Type="http://schemas.openxmlformats.org/officeDocument/2006/relationships/image" Target="../media/image7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77.wmf"/><Relationship Id="rId3" Type="http://schemas.openxmlformats.org/officeDocument/2006/relationships/image" Target="../media/image78.png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6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73.wmf"/><Relationship Id="rId4" Type="http://schemas.openxmlformats.org/officeDocument/2006/relationships/image" Target="../media/image79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75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7" Type="http://schemas.openxmlformats.org/officeDocument/2006/relationships/image" Target="../media/image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83.png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03210" y="4714789"/>
            <a:ext cx="7969249" cy="1090800"/>
          </a:xfrm>
          <a:effectLst/>
        </p:spPr>
        <p:txBody>
          <a:bodyPr/>
          <a:lstStyle/>
          <a:p>
            <a:r>
              <a:rPr lang="en-GB" sz="3200" dirty="0" smtClean="0">
                <a:solidFill>
                  <a:srgbClr val="C00000"/>
                </a:solidFill>
              </a:rPr>
              <a:t>Anomalies in Particle Physics</a:t>
            </a:r>
            <a:endParaRPr lang="de-DE" sz="3200" dirty="0">
              <a:solidFill>
                <a:srgbClr val="C00000"/>
              </a:solidFill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0986" y="3808992"/>
            <a:ext cx="7969249" cy="1348199"/>
          </a:xfrm>
        </p:spPr>
        <p:txBody>
          <a:bodyPr/>
          <a:lstStyle/>
          <a:p>
            <a:r>
              <a:rPr lang="en-GB" sz="3200" dirty="0" smtClean="0">
                <a:solidFill>
                  <a:srgbClr val="004986"/>
                </a:solidFill>
              </a:rPr>
              <a:t>Andreas </a:t>
            </a:r>
            <a:r>
              <a:rPr lang="en-GB" sz="3200" dirty="0" err="1" smtClean="0">
                <a:solidFill>
                  <a:srgbClr val="004986"/>
                </a:solidFill>
              </a:rPr>
              <a:t>Crivellin</a:t>
            </a:r>
            <a:endParaRPr lang="en-GB" sz="3200" dirty="0" smtClean="0">
              <a:solidFill>
                <a:srgbClr val="004986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PSI &amp; UZH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95434" y="5783855"/>
            <a:ext cx="7862069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dirty="0" smtClean="0">
                <a:latin typeface="+mn-lt"/>
              </a:rPr>
              <a:t>PASCOS </a:t>
            </a:r>
            <a:r>
              <a:rPr lang="en-US" sz="2000" b="1" dirty="0" smtClean="0">
                <a:latin typeface="+mn-lt"/>
              </a:rPr>
              <a:t>2022, </a:t>
            </a:r>
            <a:r>
              <a:rPr lang="en-US" sz="2000" b="1" dirty="0" err="1" smtClean="0">
                <a:latin typeface="+mn-lt"/>
              </a:rPr>
              <a:t>Heidelber</a:t>
            </a:r>
            <a:r>
              <a:rPr lang="en-US" sz="2000" b="1" dirty="0" smtClean="0">
                <a:latin typeface="+mn-lt"/>
              </a:rPr>
              <a:t>,</a:t>
            </a:r>
            <a:r>
              <a:rPr lang="en-GB" sz="2000" b="1" smtClean="0">
                <a:latin typeface="+mn-lt"/>
              </a:rPr>
              <a:t> 29.07.2022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8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49931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ogo S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332" y="6165304"/>
            <a:ext cx="1498166" cy="84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452019" y="6401624"/>
            <a:ext cx="7862069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dirty="0" smtClean="0">
                <a:latin typeface="+mn-lt"/>
              </a:rPr>
              <a:t>Work supported by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9042"/>
            <a:ext cx="6427260" cy="1852328"/>
          </a:xfrm>
          <a:prstGeom prst="rect">
            <a:avLst/>
          </a:prstGeom>
        </p:spPr>
      </p:pic>
      <p:sp>
        <p:nvSpPr>
          <p:cNvPr id="10" name="Rectangle 51"/>
          <p:cNvSpPr>
            <a:spLocks noChangeArrowheads="1"/>
          </p:cNvSpPr>
          <p:nvPr/>
        </p:nvSpPr>
        <p:spPr bwMode="auto">
          <a:xfrm>
            <a:off x="468313" y="981075"/>
            <a:ext cx="8229600" cy="518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Theory prediction challenging (hadronic effects</a:t>
            </a:r>
            <a:r>
              <a:rPr lang="en-GB" altLang="en-US" sz="2800" dirty="0">
                <a:latin typeface="Arial" panose="020B0604020202020204" pitchFamily="34" charset="0"/>
              </a:rPr>
              <a:t>)</a:t>
            </a:r>
            <a:endParaRPr lang="en-GB" altLang="en-US" sz="28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Need NP of the order of the SM EW contribution</a:t>
            </a:r>
          </a:p>
          <a:p>
            <a:pPr eaLnBrk="1" hangingPunct="1">
              <a:lnSpc>
                <a:spcPct val="10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Chiral enhancement necessary for heavy NP</a:t>
            </a:r>
          </a:p>
          <a:p>
            <a:pPr eaLnBrk="1" hangingPunct="1">
              <a:lnSpc>
                <a:spcPct val="10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Soon more experimental results from </a:t>
            </a:r>
            <a:r>
              <a:rPr lang="en-GB" altLang="en-US" sz="2800" dirty="0" err="1" smtClean="0">
                <a:latin typeface="Arial" panose="020B0604020202020204" pitchFamily="34" charset="0"/>
              </a:rPr>
              <a:t>Fermilab</a:t>
            </a:r>
            <a:endParaRPr lang="en-GB" altLang="en-US" sz="28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Vanishes for m</a:t>
            </a:r>
            <a:r>
              <a:rPr lang="en-GB" altLang="en-US" sz="2800" baseline="-25000" dirty="0" smtClean="0">
                <a:latin typeface="Arial" panose="020B0604020202020204" pitchFamily="34" charset="0"/>
              </a:rPr>
              <a:t>μ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→0 	       </a:t>
            </a:r>
            <a:r>
              <a:rPr lang="en-GB" altLang="en-US" sz="2800" b="1" dirty="0" smtClean="0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 of LFUV</a:t>
            </a:r>
            <a:endParaRPr lang="en-GB" altLang="en-US" sz="2800" b="1" dirty="0" smtClean="0">
              <a:solidFill>
                <a:srgbClr val="A5002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Anomalous Magnetic Moment</a:t>
            </a:r>
            <a:endParaRPr lang="en-GB" baseline="-25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07504" y="6021288"/>
            <a:ext cx="9144000" cy="558914"/>
            <a:chOff x="42194" y="1460"/>
            <a:chExt cx="6223298" cy="1281906"/>
          </a:xfrm>
        </p:grpSpPr>
        <p:sp>
          <p:nvSpPr>
            <p:cNvPr id="15" name="Rounded Rectangle 14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4.2σ deviation from the SM prediction </a:t>
              </a:r>
              <a:endParaRPr lang="en-GB" sz="3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4205911" y="328301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4986"/>
                </a:solidFill>
              </a:rPr>
              <a:t>T. Aoyama et </a:t>
            </a:r>
            <a:r>
              <a:rPr lang="en-US" dirty="0">
                <a:solidFill>
                  <a:srgbClr val="004986"/>
                </a:solidFill>
              </a:rPr>
              <a:t>al</a:t>
            </a:r>
            <a:r>
              <a:rPr lang="en-US" dirty="0" smtClean="0">
                <a:solidFill>
                  <a:srgbClr val="004986"/>
                </a:solidFill>
              </a:rPr>
              <a:t>., </a:t>
            </a:r>
            <a:r>
              <a:rPr lang="en-US" dirty="0">
                <a:solidFill>
                  <a:srgbClr val="004986"/>
                </a:solidFill>
              </a:rPr>
              <a:t>arXiv:2006.04822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3" name="Left Arrow 15"/>
          <p:cNvSpPr/>
          <p:nvPr/>
        </p:nvSpPr>
        <p:spPr>
          <a:xfrm flipH="1">
            <a:off x="4007049" y="5484521"/>
            <a:ext cx="576064" cy="36004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876617"/>
              </p:ext>
            </p:extLst>
          </p:nvPr>
        </p:nvGraphicFramePr>
        <p:xfrm>
          <a:off x="868363" y="3227388"/>
          <a:ext cx="3248025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04" name="Equation" r:id="rId4" imgW="1460160" imgH="253800" progId="Equation.DSMT4">
                  <p:embed/>
                </p:oleObj>
              </mc:Choice>
              <mc:Fallback>
                <p:oleObj name="Equation" r:id="rId4" imgW="1460160" imgH="253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3227388"/>
                        <a:ext cx="3248025" cy="563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1733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986" y="931473"/>
            <a:ext cx="5691459" cy="364965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Non-Resonant Di-</a:t>
            </a:r>
            <a:r>
              <a:rPr lang="de-DE" dirty="0" err="1" smtClean="0"/>
              <a:t>Leptons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grpSp>
        <p:nvGrpSpPr>
          <p:cNvPr id="9" name="Group 9"/>
          <p:cNvGrpSpPr/>
          <p:nvPr/>
        </p:nvGrpSpPr>
        <p:grpSpPr>
          <a:xfrm>
            <a:off x="44155" y="5949280"/>
            <a:ext cx="9144000" cy="554764"/>
            <a:chOff x="42194" y="1460"/>
            <a:chExt cx="6223298" cy="1281906"/>
          </a:xfrm>
        </p:grpSpPr>
        <p:sp>
          <p:nvSpPr>
            <p:cNvPr id="10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≈3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hint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/>
                <a:t> </a:t>
              </a:r>
              <a:r>
                <a:rPr lang="de-DE" sz="3200" dirty="0" smtClean="0"/>
                <a:t>LFUV</a:t>
              </a:r>
              <a:endParaRPr lang="en-GB" sz="3200" dirty="0"/>
            </a:p>
          </p:txBody>
        </p:sp>
      </p:grpSp>
      <p:sp>
        <p:nvSpPr>
          <p:cNvPr id="12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1119918"/>
            <a:ext cx="8032845" cy="3009972"/>
          </a:xfrm>
        </p:spPr>
        <p:txBody>
          <a:bodyPr/>
          <a:lstStyle/>
          <a:p>
            <a:r>
              <a:rPr lang="de-DE" altLang="en-US" sz="2800" dirty="0" err="1" smtClean="0"/>
              <a:t>Excess</a:t>
            </a:r>
            <a:r>
              <a:rPr lang="de-DE" altLang="en-US" sz="2800" dirty="0" smtClean="0"/>
              <a:t> in </a:t>
            </a:r>
            <a:br>
              <a:rPr lang="de-DE" altLang="en-US" sz="2800" dirty="0" smtClean="0"/>
            </a:br>
            <a:r>
              <a:rPr lang="de-DE" altLang="en-US" sz="2800" dirty="0" smtClean="0"/>
              <a:t>di-</a:t>
            </a:r>
            <a:r>
              <a:rPr lang="de-DE" altLang="en-US" sz="2800" dirty="0" err="1" smtClean="0"/>
              <a:t>electrons</a:t>
            </a:r>
            <a:r>
              <a:rPr lang="de-DE" altLang="en-US" sz="2800" dirty="0" smtClean="0"/>
              <a:t> at</a:t>
            </a:r>
            <a:br>
              <a:rPr lang="de-DE" altLang="en-US" sz="2800" dirty="0" smtClean="0"/>
            </a:br>
            <a:r>
              <a:rPr lang="de-DE" altLang="en-US" sz="2800" dirty="0" err="1" smtClean="0"/>
              <a:t>m</a:t>
            </a:r>
            <a:r>
              <a:rPr lang="de-DE" altLang="en-US" sz="2800" baseline="-25000" dirty="0" err="1" smtClean="0"/>
              <a:t>ee</a:t>
            </a:r>
            <a:r>
              <a:rPr lang="de-DE" altLang="en-US" sz="2800" dirty="0" smtClean="0"/>
              <a:t>&gt;1800GeV</a:t>
            </a:r>
          </a:p>
          <a:p>
            <a:r>
              <a:rPr lang="de-DE" sz="2800" dirty="0" err="1" smtClean="0"/>
              <a:t>Observed</a:t>
            </a:r>
            <a:r>
              <a:rPr lang="de-DE" sz="2800" dirty="0" smtClean="0"/>
              <a:t>: </a:t>
            </a:r>
            <a:br>
              <a:rPr lang="de-DE" sz="2800" dirty="0" smtClean="0"/>
            </a:br>
            <a:r>
              <a:rPr lang="de-DE" sz="2800" dirty="0" smtClean="0"/>
              <a:t>44 </a:t>
            </a:r>
            <a:r>
              <a:rPr lang="de-DE" sz="2800" dirty="0" err="1" smtClean="0"/>
              <a:t>events</a:t>
            </a:r>
            <a:endParaRPr lang="de-DE" sz="2800" dirty="0"/>
          </a:p>
          <a:p>
            <a:r>
              <a:rPr lang="de-DE" sz="2800" dirty="0" err="1" smtClean="0"/>
              <a:t>Expected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29.2 </a:t>
            </a:r>
            <a:r>
              <a:rPr lang="de-DE" sz="2800" dirty="0"/>
              <a:t>± </a:t>
            </a:r>
            <a:r>
              <a:rPr lang="de-DE" sz="2800" dirty="0" smtClean="0"/>
              <a:t>3.6 </a:t>
            </a:r>
            <a:r>
              <a:rPr lang="de-DE" sz="2800" dirty="0" err="1" smtClean="0"/>
              <a:t>events</a:t>
            </a:r>
            <a:endParaRPr lang="de-DE" sz="2800" dirty="0" smtClean="0"/>
          </a:p>
          <a:p>
            <a:r>
              <a:rPr lang="de-DE" altLang="en-US" sz="2800" dirty="0" smtClean="0"/>
              <a:t>Also </a:t>
            </a:r>
            <a:r>
              <a:rPr lang="de-DE" altLang="en-US" sz="2800" dirty="0"/>
              <a:t>ATLAS (2006.12946) </a:t>
            </a:r>
            <a:r>
              <a:rPr lang="de-DE" altLang="en-US" sz="2800" dirty="0" err="1" smtClean="0"/>
              <a:t>and</a:t>
            </a:r>
            <a:r>
              <a:rPr lang="de-DE" altLang="en-US" sz="2800" dirty="0" smtClean="0"/>
              <a:t> </a:t>
            </a:r>
            <a:r>
              <a:rPr lang="de-DE" altLang="en-US" sz="2800" dirty="0"/>
              <a:t>HERA (1902.03048) </a:t>
            </a:r>
            <a:r>
              <a:rPr lang="de-DE" altLang="en-US" sz="2800" dirty="0" err="1" smtClean="0"/>
              <a:t>observe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slightly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more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electrons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than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expected</a:t>
            </a:r>
            <a:r>
              <a:rPr lang="de-DE" altLang="en-US" sz="2800" dirty="0" smtClean="0"/>
              <a:t>. </a:t>
            </a:r>
          </a:p>
          <a:p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 smtClean="0"/>
              <a:t>excess</a:t>
            </a:r>
            <a:r>
              <a:rPr lang="de-DE" sz="2800" dirty="0" smtClean="0"/>
              <a:t> in </a:t>
            </a:r>
            <a:r>
              <a:rPr lang="de-DE" sz="2800" dirty="0" err="1" smtClean="0"/>
              <a:t>muon</a:t>
            </a:r>
            <a:r>
              <a:rPr lang="de-DE" sz="2800" dirty="0" smtClean="0"/>
              <a:t> </a:t>
            </a:r>
            <a:r>
              <a:rPr lang="de-DE" sz="2800" dirty="0" err="1" smtClean="0"/>
              <a:t>data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 </a:t>
            </a:r>
            <a:endParaRPr lang="de-DE" altLang="en-US" sz="2800" dirty="0" smtClean="0">
              <a:latin typeface="Calibri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6444208" y="1119918"/>
            <a:ext cx="259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CMS: arXiv:2103.02708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038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rgbClr val="A50021"/>
                </a:solidFill>
              </a:rPr>
              <a:t>Cabibbo</a:t>
            </a:r>
            <a:r>
              <a:rPr lang="de-CH" dirty="0" smtClean="0">
                <a:solidFill>
                  <a:srgbClr val="A50021"/>
                </a:solidFill>
              </a:rPr>
              <a:t> Angle </a:t>
            </a:r>
            <a:r>
              <a:rPr lang="de-CH" dirty="0" err="1" smtClean="0">
                <a:solidFill>
                  <a:srgbClr val="A50021"/>
                </a:solidFill>
              </a:rPr>
              <a:t>Anomaly</a:t>
            </a:r>
            <a:r>
              <a:rPr lang="de-CH" dirty="0" smtClean="0">
                <a:solidFill>
                  <a:srgbClr val="A50021"/>
                </a:solidFill>
              </a:rPr>
              <a:t> (CAA)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3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tension</a:t>
              </a:r>
              <a:r>
                <a:rPr lang="de-DE" sz="3200" dirty="0" smtClean="0"/>
                <a:t>, </a:t>
              </a:r>
              <a:r>
                <a:rPr lang="de-DE" sz="3200" dirty="0" err="1" smtClean="0"/>
                <a:t>can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be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interpreted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as</a:t>
              </a:r>
              <a:r>
                <a:rPr lang="de-DE" sz="3200" dirty="0" smtClean="0"/>
                <a:t> LFUV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468313" y="981075"/>
            <a:ext cx="8229600" cy="518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Deficit in first row and first column CKM </a:t>
            </a:r>
            <a:r>
              <a:rPr lang="en-GB" altLang="en-US" sz="2600" dirty="0" err="1" smtClean="0">
                <a:latin typeface="Arial" panose="020B0604020202020204" pitchFamily="34" charset="0"/>
              </a:rPr>
              <a:t>unitarity</a:t>
            </a: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NP in the determination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of       from beta decays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needed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Can be interpreted as</a:t>
            </a:r>
          </a:p>
          <a:p>
            <a:pPr lvl="1" eaLnBrk="1" hangingPunct="1">
              <a:lnSpc>
                <a:spcPct val="110000"/>
              </a:lnSpc>
              <a:spcBef>
                <a:spcPct val="25000"/>
              </a:spcBef>
              <a:buClr>
                <a:srgbClr val="00498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100" dirty="0" smtClean="0">
                <a:latin typeface="Arial" panose="020B0604020202020204" pitchFamily="34" charset="0"/>
              </a:rPr>
              <a:t>NP in beta decays</a:t>
            </a:r>
          </a:p>
          <a:p>
            <a:pPr lvl="1" eaLnBrk="1" hangingPunct="1">
              <a:lnSpc>
                <a:spcPct val="110000"/>
              </a:lnSpc>
              <a:spcBef>
                <a:spcPct val="25000"/>
              </a:spcBef>
              <a:buClr>
                <a:srgbClr val="00498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100" dirty="0" smtClean="0">
                <a:latin typeface="Arial" panose="020B0604020202020204" pitchFamily="34" charset="0"/>
              </a:rPr>
              <a:t>NP in the Fermi constant</a:t>
            </a:r>
          </a:p>
          <a:p>
            <a:pPr lvl="1" eaLnBrk="1" hangingPunct="1">
              <a:lnSpc>
                <a:spcPct val="110000"/>
              </a:lnSpc>
              <a:spcBef>
                <a:spcPct val="25000"/>
              </a:spcBef>
              <a:buClr>
                <a:srgbClr val="00498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100" dirty="0" smtClean="0">
                <a:latin typeface="Arial" panose="020B0604020202020204" pitchFamily="34" charset="0"/>
              </a:rPr>
              <a:t>LFUV (modified Wµ</a:t>
            </a:r>
            <a:r>
              <a:rPr lang="el-GR" altLang="en-US" sz="2100" dirty="0" smtClean="0">
                <a:latin typeface="Arial" panose="020B0604020202020204" pitchFamily="34" charset="0"/>
              </a:rPr>
              <a:t>ν</a:t>
            </a:r>
            <a:r>
              <a:rPr lang="de-DE" altLang="en-US" sz="2100" dirty="0" smtClean="0">
                <a:latin typeface="Arial" panose="020B0604020202020204" pitchFamily="34" charset="0"/>
              </a:rPr>
              <a:t> </a:t>
            </a:r>
            <a:r>
              <a:rPr lang="de-DE" altLang="en-US" sz="2100" dirty="0" err="1" smtClean="0">
                <a:latin typeface="Arial" panose="020B0604020202020204" pitchFamily="34" charset="0"/>
              </a:rPr>
              <a:t>coupling</a:t>
            </a:r>
            <a:r>
              <a:rPr lang="de-DE" altLang="en-US" sz="2100" dirty="0" smtClean="0">
                <a:latin typeface="Arial" panose="020B0604020202020204" pitchFamily="34" charset="0"/>
              </a:rPr>
              <a:t>)</a:t>
            </a:r>
            <a:endParaRPr lang="en-GB" altLang="en-US" sz="2700" dirty="0">
              <a:latin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331083"/>
              </p:ext>
            </p:extLst>
          </p:nvPr>
        </p:nvGraphicFramePr>
        <p:xfrm>
          <a:off x="1030669" y="1498600"/>
          <a:ext cx="4173537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62" name="Equation" r:id="rId6" imgW="2120760" imgH="533160" progId="Equation.DSMT4">
                  <p:embed/>
                </p:oleObj>
              </mc:Choice>
              <mc:Fallback>
                <p:oleObj name="Equation" r:id="rId6" imgW="212076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30669" y="1498600"/>
                        <a:ext cx="4173537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8056" name="Picture 5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468" y="2492896"/>
            <a:ext cx="427747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009049"/>
              </p:ext>
            </p:extLst>
          </p:nvPr>
        </p:nvGraphicFramePr>
        <p:xfrm>
          <a:off x="5483359" y="1758414"/>
          <a:ext cx="925512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63" name="Equation" r:id="rId9" imgW="469800" imgH="253800" progId="Equation.DSMT4">
                  <p:embed/>
                </p:oleObj>
              </mc:Choice>
              <mc:Fallback>
                <p:oleObj name="Equation" r:id="rId9" imgW="469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3359" y="1758414"/>
                        <a:ext cx="925512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742663"/>
              </p:ext>
            </p:extLst>
          </p:nvPr>
        </p:nvGraphicFramePr>
        <p:xfrm>
          <a:off x="1297624" y="2996952"/>
          <a:ext cx="488092" cy="544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64" name="Equation" r:id="rId11" imgW="215640" imgH="241200" progId="Equation.DSMT4">
                  <p:embed/>
                </p:oleObj>
              </mc:Choice>
              <mc:Fallback>
                <p:oleObj name="Equation" r:id="rId11" imgW="2156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7624" y="2996952"/>
                        <a:ext cx="488092" cy="5447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074104"/>
              </p:ext>
            </p:extLst>
          </p:nvPr>
        </p:nvGraphicFramePr>
        <p:xfrm>
          <a:off x="4777270" y="3717032"/>
          <a:ext cx="1727234" cy="242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65" name="Equation" r:id="rId13" imgW="1625400" imgH="228600" progId="Equation.DSMT4">
                  <p:embed/>
                </p:oleObj>
              </mc:Choice>
              <mc:Fallback>
                <p:oleObj name="Equation" r:id="rId13" imgW="1625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7270" y="3717032"/>
                        <a:ext cx="1727234" cy="242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5483359" y="2258477"/>
            <a:ext cx="61926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AC, </a:t>
            </a:r>
            <a:r>
              <a:rPr lang="en-GB" sz="1400" dirty="0" err="1" smtClean="0"/>
              <a:t>Hoferichter</a:t>
            </a:r>
            <a:r>
              <a:rPr lang="en-GB" sz="1400" dirty="0" smtClean="0"/>
              <a:t>, </a:t>
            </a:r>
            <a:r>
              <a:rPr lang="en-GB" sz="1400" dirty="0" err="1" smtClean="0"/>
              <a:t>Manzari</a:t>
            </a:r>
            <a:r>
              <a:rPr lang="en-GB" sz="1400" dirty="0" smtClean="0"/>
              <a:t>, PRL </a:t>
            </a:r>
            <a:r>
              <a:rPr lang="en-GB" sz="1400" dirty="0"/>
              <a:t>127 (2021)</a:t>
            </a:r>
          </a:p>
        </p:txBody>
      </p:sp>
    </p:spTree>
    <p:extLst>
      <p:ext uri="{BB962C8B-B14F-4D97-AF65-F5344CB8AC3E}">
        <p14:creationId xmlns:p14="http://schemas.microsoft.com/office/powerpoint/2010/main" val="11294817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A50021"/>
                </a:solidFill>
              </a:rPr>
              <a:t>EW fit: W mass </a:t>
            </a:r>
            <a:r>
              <a:rPr lang="de-CH" dirty="0" err="1" smtClean="0">
                <a:solidFill>
                  <a:srgbClr val="A50021"/>
                </a:solidFill>
              </a:rPr>
              <a:t>and</a:t>
            </a:r>
            <a:r>
              <a:rPr lang="de-CH" dirty="0" smtClean="0">
                <a:solidFill>
                  <a:srgbClr val="A50021"/>
                </a:solidFill>
              </a:rPr>
              <a:t> </a:t>
            </a:r>
            <a:r>
              <a:rPr lang="de-CH" dirty="0" err="1" smtClean="0">
                <a:solidFill>
                  <a:srgbClr val="A50021"/>
                </a:solidFill>
              </a:rPr>
              <a:t>Z</a:t>
            </a:r>
            <a:r>
              <a:rPr lang="de-CH" dirty="0" err="1" smtClean="0">
                <a:solidFill>
                  <a:srgbClr val="A50021"/>
                </a:solidFill>
                <a:latin typeface="Times New Roman"/>
                <a:cs typeface="Times New Roman"/>
              </a:rPr>
              <a:t>→bb</a:t>
            </a:r>
            <a:r>
              <a:rPr lang="de-CH" dirty="0">
                <a:solidFill>
                  <a:srgbClr val="A50021"/>
                </a:solidFill>
                <a:latin typeface="Times New Roman"/>
                <a:cs typeface="Times New Roman"/>
              </a:rPr>
              <a:t>,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Related to LFUV?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468313" y="981075"/>
            <a:ext cx="8229600" cy="518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3000" dirty="0" smtClean="0">
                <a:latin typeface="+mn-lt"/>
              </a:rPr>
              <a:t>3.7 </a:t>
            </a:r>
            <a:r>
              <a:rPr lang="el-GR" altLang="en-US" sz="3000" dirty="0" smtClean="0">
                <a:latin typeface="+mn-lt"/>
              </a:rPr>
              <a:t>σ</a:t>
            </a:r>
            <a:r>
              <a:rPr lang="en-US" altLang="en-US" sz="3000" dirty="0" smtClean="0">
                <a:latin typeface="+mn-lt"/>
              </a:rPr>
              <a:t> tension </a:t>
            </a:r>
            <a:br>
              <a:rPr lang="en-US" altLang="en-US" sz="3000" dirty="0" smtClean="0">
                <a:latin typeface="+mn-lt"/>
              </a:rPr>
            </a:br>
            <a:r>
              <a:rPr lang="en-US" altLang="en-US" sz="3000" dirty="0" smtClean="0">
                <a:latin typeface="+mn-lt"/>
              </a:rPr>
              <a:t>in the W mass </a:t>
            </a:r>
            <a:br>
              <a:rPr lang="en-US" altLang="en-US" sz="3000" dirty="0" smtClean="0">
                <a:latin typeface="+mn-lt"/>
              </a:rPr>
            </a:br>
            <a:r>
              <a:rPr lang="en-US" altLang="en-US" sz="3000" dirty="0" smtClean="0">
                <a:latin typeface="+mn-lt"/>
              </a:rPr>
              <a:t>using a </a:t>
            </a:r>
            <a:br>
              <a:rPr lang="en-US" altLang="en-US" sz="3000" dirty="0" smtClean="0">
                <a:latin typeface="+mn-lt"/>
              </a:rPr>
            </a:br>
            <a:r>
              <a:rPr lang="en-US" altLang="en-US" sz="3000" dirty="0" smtClean="0">
                <a:latin typeface="+mn-lt"/>
              </a:rPr>
              <a:t>conservative </a:t>
            </a:r>
            <a:br>
              <a:rPr lang="en-US" altLang="en-US" sz="3000" dirty="0" smtClean="0">
                <a:latin typeface="+mn-lt"/>
              </a:rPr>
            </a:br>
            <a:r>
              <a:rPr lang="en-US" altLang="en-US" sz="3000" dirty="0" smtClean="0">
                <a:latin typeface="+mn-lt"/>
              </a:rPr>
              <a:t>error </a:t>
            </a:r>
            <a:br>
              <a:rPr lang="en-US" altLang="en-US" sz="3000" dirty="0" smtClean="0">
                <a:latin typeface="+mn-lt"/>
              </a:rPr>
            </a:br>
            <a:r>
              <a:rPr lang="en-US" altLang="en-US" sz="3000" dirty="0" smtClean="0">
                <a:latin typeface="+mn-lt"/>
              </a:rPr>
              <a:t>combination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3000" dirty="0" smtClean="0">
                <a:latin typeface="+mn-lt"/>
              </a:rPr>
              <a:t>2 </a:t>
            </a:r>
            <a:r>
              <a:rPr lang="el-GR" altLang="en-US" sz="3000" dirty="0">
                <a:latin typeface="+mn-lt"/>
              </a:rPr>
              <a:t>σ</a:t>
            </a:r>
            <a:r>
              <a:rPr lang="en-US" altLang="en-US" sz="3000" dirty="0">
                <a:latin typeface="+mn-lt"/>
              </a:rPr>
              <a:t> </a:t>
            </a:r>
            <a:r>
              <a:rPr lang="en-US" altLang="en-US" sz="3000" dirty="0" smtClean="0">
                <a:latin typeface="+mn-lt"/>
              </a:rPr>
              <a:t>tension </a:t>
            </a:r>
            <a:br>
              <a:rPr lang="en-US" altLang="en-US" sz="3000" dirty="0" smtClean="0">
                <a:latin typeface="+mn-lt"/>
              </a:rPr>
            </a:br>
            <a:r>
              <a:rPr lang="en-US" altLang="en-US" sz="3000" dirty="0" smtClean="0">
                <a:latin typeface="+mn-lt"/>
              </a:rPr>
              <a:t>in </a:t>
            </a:r>
            <a:r>
              <a:rPr lang="en-US" altLang="en-US" sz="3000" dirty="0" err="1" smtClean="0">
                <a:latin typeface="+mn-lt"/>
              </a:rPr>
              <a:t>Z</a:t>
            </a:r>
            <a:r>
              <a:rPr lang="en-US" altLang="en-US" sz="3000" dirty="0" err="1" smtClean="0">
                <a:latin typeface="+mn-lt"/>
                <a:cs typeface="Times New Roman"/>
              </a:rPr>
              <a:t>→bb</a:t>
            </a:r>
            <a:r>
              <a:rPr lang="en-GB" altLang="en-US" sz="3000" dirty="0">
                <a:latin typeface="+mn-lt"/>
              </a:rPr>
              <a:t/>
            </a:r>
            <a:br>
              <a:rPr lang="en-GB" altLang="en-US" sz="3000" dirty="0">
                <a:latin typeface="+mn-lt"/>
              </a:rPr>
            </a:br>
            <a:r>
              <a:rPr lang="en-GB" altLang="en-US" sz="3000" dirty="0" smtClean="0">
                <a:latin typeface="+mn-lt"/>
              </a:rPr>
              <a:t>from LEP</a:t>
            </a:r>
            <a:endParaRPr lang="en-US" altLang="en-US" sz="3000" dirty="0" smtClean="0">
              <a:latin typeface="+mn-lt"/>
              <a:cs typeface="Times New Roman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026" y="861516"/>
            <a:ext cx="509718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6798358" y="3717032"/>
            <a:ext cx="2793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2204.04204</a:t>
            </a:r>
          </a:p>
        </p:txBody>
      </p:sp>
    </p:spTree>
    <p:extLst>
      <p:ext uri="{BB962C8B-B14F-4D97-AF65-F5344CB8AC3E}">
        <p14:creationId xmlns:p14="http://schemas.microsoft.com/office/powerpoint/2010/main" val="1618794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99102"/>
            <a:ext cx="7738768" cy="508500"/>
          </a:xfrm>
        </p:spPr>
        <p:txBody>
          <a:bodyPr/>
          <a:lstStyle/>
          <a:p>
            <a:r>
              <a:rPr lang="en-GB" sz="3600" dirty="0" smtClean="0">
                <a:solidFill>
                  <a:srgbClr val="A50021"/>
                </a:solidFill>
              </a:rPr>
              <a:t>Hints for New Physics</a:t>
            </a:r>
            <a:endParaRPr lang="en-GB" sz="3600" dirty="0">
              <a:solidFill>
                <a:srgbClr val="A5002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21" name="Rechteck 24"/>
          <p:cNvSpPr/>
          <p:nvPr/>
        </p:nvSpPr>
        <p:spPr bwMode="auto">
          <a:xfrm>
            <a:off x="4759234" y="4804750"/>
            <a:ext cx="3971654" cy="2433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8" y="1680589"/>
            <a:ext cx="5792319" cy="463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1475656" y="1272058"/>
            <a:ext cx="3600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500" dirty="0" smtClean="0">
                <a:solidFill>
                  <a:srgbClr val="004986"/>
                </a:solidFill>
              </a:rPr>
              <a:t>AC, M. </a:t>
            </a:r>
            <a:r>
              <a:rPr lang="de-DE" sz="1500" dirty="0" err="1" smtClean="0">
                <a:solidFill>
                  <a:srgbClr val="004986"/>
                </a:solidFill>
              </a:rPr>
              <a:t>Hoferichter</a:t>
            </a:r>
            <a:r>
              <a:rPr lang="de-DE" sz="1500" dirty="0" smtClean="0">
                <a:solidFill>
                  <a:srgbClr val="004986"/>
                </a:solidFill>
              </a:rPr>
              <a:t>, Science </a:t>
            </a:r>
            <a:r>
              <a:rPr lang="de-DE" sz="1500" dirty="0">
                <a:solidFill>
                  <a:srgbClr val="004986"/>
                </a:solidFill>
              </a:rPr>
              <a:t>374 (2021)</a:t>
            </a:r>
          </a:p>
        </p:txBody>
      </p:sp>
      <p:grpSp>
        <p:nvGrpSpPr>
          <p:cNvPr id="11" name="Group 12"/>
          <p:cNvGrpSpPr/>
          <p:nvPr/>
        </p:nvGrpSpPr>
        <p:grpSpPr>
          <a:xfrm>
            <a:off x="5802726" y="1556792"/>
            <a:ext cx="1426980" cy="1368152"/>
            <a:chOff x="3206506" y="-12996"/>
            <a:chExt cx="1587832" cy="1587832"/>
          </a:xfrm>
        </p:grpSpPr>
        <p:sp>
          <p:nvSpPr>
            <p:cNvPr id="12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dirty="0" err="1" smtClean="0"/>
                <a:t>m</a:t>
              </a:r>
              <a:r>
                <a:rPr lang="en-GB" sz="2800" baseline="-25000" dirty="0" err="1" smtClean="0"/>
                <a:t>W</a:t>
              </a:r>
              <a:r>
                <a:rPr lang="en-GB" sz="2800" baseline="-25000" dirty="0" smtClean="0"/>
                <a:t/>
              </a:r>
              <a:br>
                <a:rPr lang="en-GB" sz="2800" baseline="-25000" dirty="0" smtClean="0"/>
              </a:br>
              <a:r>
                <a:rPr lang="en-GB" sz="2800" dirty="0" smtClean="0"/>
                <a:t>≈3-4</a:t>
              </a:r>
              <a:r>
                <a:rPr lang="el-GR" sz="2800" dirty="0" smtClean="0"/>
                <a:t>σ</a:t>
              </a:r>
              <a:endParaRPr lang="en-GB" sz="2800" kern="1200" dirty="0" smtClean="0"/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7290728" y="1556792"/>
            <a:ext cx="1440160" cy="1359768"/>
            <a:chOff x="3206506" y="-12996"/>
            <a:chExt cx="1587832" cy="1587832"/>
          </a:xfrm>
        </p:grpSpPr>
        <p:sp>
          <p:nvSpPr>
            <p:cNvPr id="15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err="1" smtClean="0"/>
                <a:t>Z</a:t>
              </a:r>
              <a:r>
                <a:rPr lang="en-US" sz="2800" dirty="0" err="1" smtClean="0">
                  <a:latin typeface="Times New Roman"/>
                  <a:cs typeface="Times New Roman"/>
                </a:rPr>
                <a:t>→bb</a:t>
              </a:r>
              <a:endParaRPr lang="en-GB" sz="2800" kern="1200" dirty="0" smtClean="0"/>
            </a:p>
          </p:txBody>
        </p:sp>
      </p:grpSp>
      <p:grpSp>
        <p:nvGrpSpPr>
          <p:cNvPr id="22" name="Group 12"/>
          <p:cNvGrpSpPr/>
          <p:nvPr/>
        </p:nvGrpSpPr>
        <p:grpSpPr>
          <a:xfrm>
            <a:off x="6640084" y="3739623"/>
            <a:ext cx="1440160" cy="1359768"/>
            <a:chOff x="3206506" y="-12996"/>
            <a:chExt cx="1587832" cy="1587832"/>
          </a:xfrm>
        </p:grpSpPr>
        <p:sp>
          <p:nvSpPr>
            <p:cNvPr id="23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C50006"/>
            </a:solidFill>
            <a:ln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dirty="0" smtClean="0"/>
                <a:t>γγ</a:t>
              </a:r>
              <a:r>
                <a:rPr lang="en-US" sz="2800" dirty="0"/>
                <a:t/>
              </a:r>
              <a:br>
                <a:rPr lang="en-US" sz="2800" dirty="0"/>
              </a:br>
              <a:r>
                <a:rPr lang="el-GR" sz="2800" dirty="0" smtClean="0"/>
                <a:t>ττ</a:t>
              </a:r>
              <a:endParaRPr lang="en-GB" sz="2800" kern="1200" dirty="0" smtClean="0"/>
            </a:p>
          </p:txBody>
        </p:sp>
      </p:grpSp>
      <p:grpSp>
        <p:nvGrpSpPr>
          <p:cNvPr id="25" name="Group 12"/>
          <p:cNvGrpSpPr/>
          <p:nvPr/>
        </p:nvGrpSpPr>
        <p:grpSpPr>
          <a:xfrm>
            <a:off x="6619992" y="5215896"/>
            <a:ext cx="1440160" cy="1359768"/>
            <a:chOff x="3206506" y="-12996"/>
            <a:chExt cx="1587832" cy="1587832"/>
          </a:xfrm>
        </p:grpSpPr>
        <p:sp>
          <p:nvSpPr>
            <p:cNvPr id="27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C5000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smtClean="0"/>
                <a:t>4b</a:t>
              </a:r>
              <a:br>
                <a:rPr lang="en-US" sz="2800" dirty="0" smtClean="0"/>
              </a:br>
              <a:r>
                <a:rPr lang="en-US" sz="2800" dirty="0" smtClean="0"/>
                <a:t>bb</a:t>
              </a:r>
              <a:r>
                <a:rPr lang="el-GR" sz="2800" dirty="0" smtClean="0"/>
                <a:t>ττ</a:t>
              </a:r>
              <a:endParaRPr lang="en-GB" sz="2800" kern="1200" dirty="0" smtClean="0"/>
            </a:p>
          </p:txBody>
        </p:sp>
      </p:grpSp>
      <p:sp>
        <p:nvSpPr>
          <p:cNvPr id="29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1119918"/>
            <a:ext cx="8032845" cy="3009972"/>
          </a:xfrm>
        </p:spPr>
        <p:txBody>
          <a:bodyPr/>
          <a:lstStyle/>
          <a:p>
            <a:r>
              <a:rPr lang="de-DE" altLang="en-US" sz="3200" dirty="0" smtClean="0"/>
              <a:t>LFUV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800" dirty="0" smtClean="0"/>
              <a:t> </a:t>
            </a:r>
            <a:endParaRPr lang="de-DE" altLang="en-US" sz="2800" dirty="0" smtClean="0">
              <a:latin typeface="Calibri"/>
            </a:endParaRPr>
          </a:p>
        </p:txBody>
      </p:sp>
      <p:sp>
        <p:nvSpPr>
          <p:cNvPr id="30" name="Inhaltsplatzhalter 1"/>
          <p:cNvSpPr txBox="1">
            <a:spLocks/>
          </p:cNvSpPr>
          <p:nvPr/>
        </p:nvSpPr>
        <p:spPr>
          <a:xfrm>
            <a:off x="5967287" y="980728"/>
            <a:ext cx="8032845" cy="3009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DE" altLang="en-US" sz="3200" dirty="0" smtClean="0"/>
              <a:t>EW observables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800" dirty="0" smtClean="0"/>
              <a:t> </a:t>
            </a:r>
            <a:endParaRPr lang="de-DE" altLang="en-US" sz="2800" dirty="0" smtClean="0">
              <a:latin typeface="Calibri"/>
            </a:endParaRPr>
          </a:p>
        </p:txBody>
      </p:sp>
      <p:sp>
        <p:nvSpPr>
          <p:cNvPr id="31" name="Inhaltsplatzhalter 1"/>
          <p:cNvSpPr txBox="1">
            <a:spLocks/>
          </p:cNvSpPr>
          <p:nvPr/>
        </p:nvSpPr>
        <p:spPr>
          <a:xfrm>
            <a:off x="6159094" y="3212976"/>
            <a:ext cx="2733386" cy="3009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DE" altLang="en-US" sz="3200" dirty="0" err="1" smtClean="0"/>
              <a:t>Direct</a:t>
            </a:r>
            <a:r>
              <a:rPr lang="de-DE" altLang="en-US" sz="3200" dirty="0" smtClean="0"/>
              <a:t> </a:t>
            </a:r>
            <a:r>
              <a:rPr lang="de-DE" altLang="en-US" sz="3200" dirty="0" err="1" smtClean="0"/>
              <a:t>searches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 </a:t>
            </a:r>
            <a:endParaRPr lang="de-DE" altLang="en-US" sz="3200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125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208912" cy="585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err="1" smtClean="0">
                <a:solidFill>
                  <a:srgbClr val="A50021"/>
                </a:solidFill>
              </a:rPr>
              <a:t>Expanations</a:t>
            </a:r>
            <a:endParaRPr lang="en-GB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05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-72953" y="1988840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/>
              <a:t>Simultaneous Explanations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37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Vector </a:t>
            </a:r>
            <a:r>
              <a:rPr lang="en-GB" dirty="0" err="1" smtClean="0"/>
              <a:t>Leptoquark</a:t>
            </a:r>
            <a:r>
              <a:rPr lang="en-GB" dirty="0" smtClean="0"/>
              <a:t> SU(2) Singlet</a:t>
            </a:r>
            <a:endParaRPr lang="en-GB" dirty="0"/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200" dirty="0" smtClean="0"/>
              <a:t> Left-handed effect in </a:t>
            </a:r>
            <a:r>
              <a:rPr lang="en-US" altLang="en-US" sz="3200" dirty="0" err="1"/>
              <a:t>b</a:t>
            </a:r>
            <a:r>
              <a:rPr lang="en-US" altLang="en-US" sz="3200" dirty="0" err="1">
                <a:latin typeface="Calibri" panose="020F0502020204030204" pitchFamily="34" charset="0"/>
              </a:rPr>
              <a:t>→</a:t>
            </a:r>
            <a:r>
              <a:rPr lang="en-US" altLang="en-US" sz="3200" dirty="0" err="1" smtClean="0">
                <a:latin typeface="Calibri" panose="020F0502020204030204" pitchFamily="34" charset="0"/>
              </a:rPr>
              <a:t>s</a:t>
            </a:r>
            <a:r>
              <a:rPr lang="el-GR" altLang="en-US" sz="3200" dirty="0" smtClean="0">
                <a:latin typeface="Calibri" panose="020F0502020204030204" pitchFamily="34" charset="0"/>
              </a:rPr>
              <a:t>μμ</a:t>
            </a:r>
            <a:endParaRPr lang="en-US" altLang="en-US" sz="3200" baseline="-25000" dirty="0"/>
          </a:p>
          <a:p>
            <a:r>
              <a:rPr lang="en-US" altLang="en-US" sz="3200" dirty="0" smtClean="0"/>
              <a:t> Left-handed vector current in R(D) and R(D*)</a:t>
            </a:r>
          </a:p>
          <a:p>
            <a:r>
              <a:rPr lang="en-US" altLang="en-US" sz="3200" dirty="0" smtClean="0"/>
              <a:t> No effect in </a:t>
            </a:r>
            <a:r>
              <a:rPr lang="en-US" altLang="en-US" sz="3200" dirty="0" err="1" smtClean="0"/>
              <a:t>b</a:t>
            </a:r>
            <a:r>
              <a:rPr lang="en-US" altLang="en-US" sz="3200" dirty="0" err="1" smtClean="0">
                <a:latin typeface="Calibri" panose="020F0502020204030204" pitchFamily="34" charset="0"/>
              </a:rPr>
              <a:t>→s</a:t>
            </a:r>
            <a:r>
              <a:rPr lang="el-GR" altLang="en-US" sz="3200" dirty="0" smtClean="0">
                <a:latin typeface="Calibri" panose="020F0502020204030204" pitchFamily="34" charset="0"/>
              </a:rPr>
              <a:t>νν</a:t>
            </a:r>
            <a:endParaRPr lang="en-US" altLang="en-US" sz="3200" dirty="0" smtClean="0"/>
          </a:p>
          <a:p>
            <a:r>
              <a:rPr lang="en-US" altLang="en-US" sz="3200" dirty="0" smtClean="0"/>
              <a:t> No proton decay</a:t>
            </a:r>
          </a:p>
          <a:p>
            <a:r>
              <a:rPr lang="en-US" altLang="en-US" sz="3200" dirty="0"/>
              <a:t> </a:t>
            </a:r>
            <a:r>
              <a:rPr lang="en-US" altLang="en-US" sz="3200" dirty="0" smtClean="0"/>
              <a:t>Contained within the </a:t>
            </a:r>
            <a:r>
              <a:rPr lang="en-US" altLang="en-US" sz="3200" dirty="0" err="1" smtClean="0"/>
              <a:t>Pati</a:t>
            </a:r>
            <a:r>
              <a:rPr lang="en-US" altLang="en-US" sz="3200" dirty="0" smtClean="0"/>
              <a:t>-Salam model</a:t>
            </a:r>
          </a:p>
          <a:p>
            <a:r>
              <a:rPr lang="en-US" altLang="en-US" sz="3200" dirty="0" smtClean="0"/>
              <a:t> Massive vector bosons </a:t>
            </a:r>
          </a:p>
          <a:p>
            <a:pPr lvl="1"/>
            <a:r>
              <a:rPr lang="en-US" altLang="en-US" sz="3200" dirty="0"/>
              <a:t> </a:t>
            </a:r>
            <a:r>
              <a:rPr lang="en-US" altLang="en-US" sz="3200" dirty="0" smtClean="0"/>
              <a:t>Non-</a:t>
            </a:r>
            <a:r>
              <a:rPr lang="en-US" altLang="en-US" sz="3200" dirty="0" err="1" smtClean="0"/>
              <a:t>renormalizable</a:t>
            </a:r>
            <a:r>
              <a:rPr lang="en-US" altLang="en-US" sz="3200" dirty="0" smtClean="0"/>
              <a:t> without Higgs mechanism</a:t>
            </a:r>
          </a:p>
          <a:p>
            <a:pPr lvl="1"/>
            <a:r>
              <a:rPr lang="en-US" altLang="en-US" sz="3200" dirty="0"/>
              <a:t> </a:t>
            </a:r>
            <a:r>
              <a:rPr lang="en-US" altLang="en-US" sz="3200" dirty="0" err="1" smtClean="0"/>
              <a:t>Pati</a:t>
            </a:r>
            <a:r>
              <a:rPr lang="en-US" altLang="en-US" sz="3200" dirty="0" smtClean="0"/>
              <a:t> Salam not possible at the </a:t>
            </a:r>
            <a:r>
              <a:rPr lang="en-US" altLang="en-US" sz="3200" dirty="0" err="1" smtClean="0"/>
              <a:t>Tev</a:t>
            </a:r>
            <a:r>
              <a:rPr lang="en-US" altLang="en-US" sz="3200" dirty="0" smtClean="0"/>
              <a:t> scale because of K</a:t>
            </a:r>
            <a:r>
              <a:rPr lang="en-US" altLang="en-US" sz="3200" baseline="-25000" dirty="0" smtClean="0"/>
              <a:t>L</a:t>
            </a:r>
            <a:r>
              <a:rPr lang="en-US" altLang="en-US" sz="3200" dirty="0" smtClean="0">
                <a:latin typeface="Calibri" panose="020F0502020204030204" pitchFamily="34" charset="0"/>
              </a:rPr>
              <a:t>→</a:t>
            </a:r>
            <a:r>
              <a:rPr lang="el-GR" altLang="en-US" sz="3200" dirty="0" smtClean="0">
                <a:latin typeface="Calibri" panose="020F0502020204030204" pitchFamily="34" charset="0"/>
              </a:rPr>
              <a:t>μ</a:t>
            </a:r>
            <a:r>
              <a:rPr lang="en-GB" altLang="en-US" sz="3200" dirty="0" smtClean="0">
                <a:latin typeface="Calibri" panose="020F0502020204030204" pitchFamily="34" charset="0"/>
              </a:rPr>
              <a:t>e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and K</a:t>
            </a:r>
            <a:r>
              <a:rPr lang="en-US" altLang="en-US" sz="3200" dirty="0" smtClean="0">
                <a:latin typeface="Calibri" panose="020F0502020204030204" pitchFamily="34" charset="0"/>
              </a:rPr>
              <a:t>→</a:t>
            </a:r>
            <a:r>
              <a:rPr lang="el-GR" altLang="en-US" sz="3200" dirty="0" smtClean="0">
                <a:latin typeface="Calibri" panose="020F0502020204030204" pitchFamily="34" charset="0"/>
              </a:rPr>
              <a:t>πμ</a:t>
            </a:r>
            <a:r>
              <a:rPr lang="en-GB" altLang="en-US" sz="3200" dirty="0">
                <a:latin typeface="Calibri" panose="020F0502020204030204" pitchFamily="34" charset="0"/>
              </a:rPr>
              <a:t>e</a:t>
            </a:r>
            <a:r>
              <a:rPr lang="en-US" altLang="en-US" sz="3200" dirty="0"/>
              <a:t> </a:t>
            </a:r>
          </a:p>
          <a:p>
            <a:pPr lvl="1"/>
            <a:endParaRPr lang="en-US" altLang="en-US" sz="3200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Good solution, but difficult UV completion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946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Perfect agreement with data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/>
                <a:t>Pati</a:t>
              </a:r>
              <a:r>
                <a:rPr lang="en-GB" sz="3200" dirty="0"/>
                <a:t>-Salam LQ can explain the flavour anomalies</a:t>
              </a:r>
            </a:p>
          </p:txBody>
        </p:sp>
      </p:grp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7180929" cy="492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00250" y="980930"/>
            <a:ext cx="151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</p:spTree>
    <p:extLst>
      <p:ext uri="{BB962C8B-B14F-4D97-AF65-F5344CB8AC3E}">
        <p14:creationId xmlns:p14="http://schemas.microsoft.com/office/powerpoint/2010/main" val="36808395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8931" y="5661248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Simple model provides combined explanation</a:t>
              </a:r>
              <a:endParaRPr lang="en-GB" sz="3200" dirty="0"/>
            </a:p>
          </p:txBody>
        </p:sp>
      </p:grp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>
                <a:solidFill>
                  <a:srgbClr val="A50021"/>
                </a:solidFill>
              </a:rPr>
              <a:t>Model for </a:t>
            </a:r>
            <a:r>
              <a:rPr lang="en-GB" sz="3200" dirty="0" err="1" smtClean="0">
                <a:solidFill>
                  <a:srgbClr val="A50021"/>
                </a:solidFill>
              </a:rPr>
              <a:t>b</a:t>
            </a:r>
            <a:r>
              <a:rPr lang="en-GB" sz="3200" i="1" dirty="0" err="1" smtClean="0">
                <a:solidFill>
                  <a:srgbClr val="A50021"/>
                </a:solidFill>
              </a:rPr>
              <a:t>→</a:t>
            </a:r>
            <a:r>
              <a:rPr lang="en-GB" sz="3200" dirty="0" err="1" smtClean="0">
                <a:solidFill>
                  <a:srgbClr val="A50021"/>
                </a:solidFill>
              </a:rPr>
              <a:t>s</a:t>
            </a:r>
            <a:r>
              <a:rPr lang="en-GB" sz="3200" dirty="0" smtClean="0">
                <a:solidFill>
                  <a:srgbClr val="A50021"/>
                </a:solidFill>
              </a:rPr>
              <a:t>ℓℓ, CAA, Z</a:t>
            </a:r>
            <a:r>
              <a:rPr lang="en-GB" sz="3200" dirty="0" smtClean="0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→bb &amp; </a:t>
            </a:r>
            <a:r>
              <a:rPr lang="el-GR" sz="3200" dirty="0" smtClean="0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sz="3200" dirty="0" smtClean="0">
                <a:solidFill>
                  <a:srgbClr val="A50021"/>
                </a:solidFill>
              </a:rPr>
              <a:t> → </a:t>
            </a:r>
            <a:r>
              <a:rPr lang="el-GR" sz="3200" dirty="0" smtClean="0">
                <a:solidFill>
                  <a:srgbClr val="A500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μνν</a:t>
            </a:r>
            <a:r>
              <a:rPr lang="en-GB" sz="3200" dirty="0" smtClean="0">
                <a:solidFill>
                  <a:srgbClr val="A50021"/>
                </a:solidFill>
              </a:rPr>
              <a:t> </a:t>
            </a:r>
            <a:endParaRPr lang="en-GB" dirty="0">
              <a:solidFill>
                <a:srgbClr val="A50021"/>
              </a:solidFill>
            </a:endParaRPr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2" y="2261956"/>
            <a:ext cx="861084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877863"/>
            <a:ext cx="4723931" cy="139860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505640" y="2014861"/>
            <a:ext cx="2770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solidFill>
                  <a:srgbClr val="004986"/>
                </a:solidFill>
              </a:rPr>
              <a:t>AC, C.A. </a:t>
            </a:r>
            <a:r>
              <a:rPr lang="de-DE" sz="1400" dirty="0" err="1" smtClean="0">
                <a:solidFill>
                  <a:srgbClr val="004986"/>
                </a:solidFill>
              </a:rPr>
              <a:t>Manzari</a:t>
            </a:r>
            <a:r>
              <a:rPr lang="de-DE" sz="1400" dirty="0" smtClean="0">
                <a:solidFill>
                  <a:srgbClr val="004986"/>
                </a:solidFill>
              </a:rPr>
              <a:t> et al. PRL</a:t>
            </a:r>
            <a:r>
              <a:rPr lang="de-DE" sz="1400" dirty="0">
                <a:solidFill>
                  <a:srgbClr val="004986"/>
                </a:solidFill>
              </a:rPr>
              <a:t> 127 </a:t>
            </a:r>
            <a:r>
              <a:rPr lang="de-DE" sz="1400" dirty="0" smtClean="0">
                <a:solidFill>
                  <a:srgbClr val="004986"/>
                </a:solidFill>
              </a:rPr>
              <a:t>2021</a:t>
            </a:r>
            <a:endParaRPr lang="de-DE" sz="1400" dirty="0">
              <a:solidFill>
                <a:srgbClr val="004986"/>
              </a:solidFill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L</a:t>
            </a:r>
            <a:r>
              <a:rPr lang="en-GB" altLang="en-US" sz="2800" baseline="-25000" dirty="0" smtClean="0">
                <a:latin typeface="+mn-lt"/>
              </a:rPr>
              <a:t>µ</a:t>
            </a:r>
            <a:r>
              <a:rPr lang="en-GB" altLang="en-US" sz="2800" dirty="0" smtClean="0">
                <a:latin typeface="+mn-lt"/>
              </a:rPr>
              <a:t>-L</a:t>
            </a:r>
            <a:r>
              <a:rPr lang="el-GR" altLang="en-US" sz="2800" baseline="-25000" dirty="0" smtClean="0">
                <a:latin typeface="+mn-lt"/>
              </a:rPr>
              <a:t>τ</a:t>
            </a:r>
            <a:r>
              <a:rPr lang="en-GB" altLang="en-US" sz="2800" dirty="0" smtClean="0">
                <a:latin typeface="+mn-lt"/>
              </a:rPr>
              <a:t> model with 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vector-like quarks</a:t>
            </a:r>
            <a:endParaRPr lang="en-GB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66435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smtClean="0"/>
              <a:t>Outline</a:t>
            </a:r>
            <a:endParaRPr lang="de-CH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539552" y="908720"/>
            <a:ext cx="8242502" cy="5448449"/>
          </a:xfrm>
        </p:spPr>
        <p:txBody>
          <a:bodyPr/>
          <a:lstStyle/>
          <a:p>
            <a:r>
              <a:rPr lang="en-US" sz="2800" smtClean="0"/>
              <a:t>Introduction</a:t>
            </a:r>
          </a:p>
          <a:p>
            <a:r>
              <a:rPr lang="en-US" sz="2800" smtClean="0"/>
              <a:t>Status </a:t>
            </a:r>
            <a:r>
              <a:rPr lang="en-US" sz="2800" dirty="0" smtClean="0"/>
              <a:t>of the anomalies</a:t>
            </a:r>
          </a:p>
          <a:p>
            <a:pPr lvl="1">
              <a:lnSpc>
                <a:spcPct val="100000"/>
              </a:lnSpc>
            </a:pP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dirty="0" err="1" smtClean="0">
                <a:solidFill>
                  <a:srgbClr val="004986"/>
                </a:solidFill>
              </a:rPr>
              <a:t>b</a:t>
            </a:r>
            <a:r>
              <a:rPr lang="en-US" sz="2800" dirty="0" err="1" smtClean="0">
                <a:solidFill>
                  <a:srgbClr val="004986"/>
                </a:solidFill>
                <a:latin typeface="Calibri"/>
                <a:cs typeface="Calibri"/>
              </a:rPr>
              <a:t>→s</a:t>
            </a:r>
            <a:r>
              <a:rPr lang="en-US" sz="2800" dirty="0" smtClean="0">
                <a:solidFill>
                  <a:srgbClr val="004986"/>
                </a:solidFill>
                <a:latin typeface="Calibri"/>
                <a:cs typeface="Calibri"/>
              </a:rPr>
              <a:t>µµ</a:t>
            </a:r>
            <a:endParaRPr lang="en-US" sz="2800" dirty="0" smtClean="0">
              <a:solidFill>
                <a:srgbClr val="004986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</a:t>
            </a:r>
            <a:r>
              <a:rPr lang="en-US" sz="2800" dirty="0" err="1" smtClean="0">
                <a:solidFill>
                  <a:srgbClr val="004986"/>
                </a:solidFill>
              </a:rPr>
              <a:t>b</a:t>
            </a:r>
            <a:r>
              <a:rPr lang="en-US" sz="2800" dirty="0" err="1" smtClean="0">
                <a:solidFill>
                  <a:srgbClr val="004986"/>
                </a:solidFill>
                <a:latin typeface="Calibri"/>
                <a:cs typeface="Calibri"/>
              </a:rPr>
              <a:t>→c</a:t>
            </a:r>
            <a:r>
              <a:rPr lang="el-GR" sz="2800" dirty="0" smtClean="0">
                <a:solidFill>
                  <a:srgbClr val="004986"/>
                </a:solidFill>
                <a:latin typeface="Calibri"/>
                <a:cs typeface="Calibri"/>
              </a:rPr>
              <a:t>τν</a:t>
            </a:r>
            <a:endParaRPr lang="de-DE" sz="2800" dirty="0" smtClean="0">
              <a:solidFill>
                <a:srgbClr val="004986"/>
              </a:solidFill>
              <a:latin typeface="Calibri"/>
              <a:cs typeface="Calibri"/>
            </a:endParaRP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a</a:t>
            </a:r>
            <a:r>
              <a:rPr lang="en-US" sz="2800" baseline="-25000" dirty="0" smtClean="0">
                <a:solidFill>
                  <a:srgbClr val="004986"/>
                </a:solidFill>
              </a:rPr>
              <a:t>µ</a:t>
            </a: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</a:t>
            </a:r>
            <a:r>
              <a:rPr lang="en-US" sz="2800" dirty="0" err="1" smtClean="0">
                <a:solidFill>
                  <a:srgbClr val="004986"/>
                </a:solidFill>
              </a:rPr>
              <a:t>Cabibbo</a:t>
            </a:r>
            <a:r>
              <a:rPr lang="en-US" sz="2800" dirty="0" smtClean="0">
                <a:solidFill>
                  <a:srgbClr val="004986"/>
                </a:solidFill>
              </a:rPr>
              <a:t> Angle Anomaly</a:t>
            </a: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Non-resonant </a:t>
            </a:r>
            <a:r>
              <a:rPr lang="en-US" sz="2800" dirty="0">
                <a:solidFill>
                  <a:srgbClr val="004986"/>
                </a:solidFill>
              </a:rPr>
              <a:t>di-leptons</a:t>
            </a:r>
            <a:endParaRPr lang="en-US" sz="2800" baseline="-25000" dirty="0">
              <a:solidFill>
                <a:srgbClr val="004986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EW fit: W mass and </a:t>
            </a:r>
            <a:r>
              <a:rPr lang="en-US" sz="2800" dirty="0" err="1" smtClean="0">
                <a:solidFill>
                  <a:srgbClr val="004986"/>
                </a:solidFill>
              </a:rPr>
              <a:t>Z</a:t>
            </a:r>
            <a:r>
              <a:rPr lang="en-US" sz="2800" dirty="0" err="1" smtClean="0">
                <a:solidFill>
                  <a:srgbClr val="004986"/>
                </a:solidFill>
                <a:latin typeface="Times New Roman"/>
                <a:cs typeface="Times New Roman"/>
              </a:rPr>
              <a:t>→bb</a:t>
            </a:r>
            <a:endParaRPr lang="en-US" sz="2800" dirty="0" smtClean="0">
              <a:solidFill>
                <a:srgbClr val="004986"/>
              </a:solidFill>
            </a:endParaRPr>
          </a:p>
          <a:p>
            <a:r>
              <a:rPr lang="en-US" sz="2800" dirty="0" smtClean="0"/>
              <a:t>Explanations of the </a:t>
            </a:r>
            <a:r>
              <a:rPr lang="en-US" sz="2800" dirty="0" err="1" smtClean="0"/>
              <a:t>Flavour</a:t>
            </a:r>
            <a:r>
              <a:rPr lang="en-US" sz="2800" dirty="0" smtClean="0"/>
              <a:t> anomalies</a:t>
            </a:r>
            <a:endParaRPr lang="en-US" sz="2800" dirty="0"/>
          </a:p>
          <a:p>
            <a:r>
              <a:rPr lang="en-US" sz="2800" dirty="0" smtClean="0"/>
              <a:t>Common </a:t>
            </a:r>
            <a:r>
              <a:rPr lang="en-US" sz="2800" dirty="0"/>
              <a:t>Explanations </a:t>
            </a:r>
            <a:endParaRPr lang="en-US" sz="2800" dirty="0" smtClean="0"/>
          </a:p>
          <a:p>
            <a:r>
              <a:rPr lang="en-US" sz="2800" dirty="0" smtClean="0"/>
              <a:t>Conclusions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30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CAA </a:t>
            </a:r>
            <a:r>
              <a:rPr lang="de-DE" dirty="0" err="1" smtClean="0"/>
              <a:t>and</a:t>
            </a:r>
            <a:r>
              <a:rPr lang="de-DE" dirty="0" smtClean="0"/>
              <a:t> Non-Resonant Di-</a:t>
            </a:r>
            <a:r>
              <a:rPr lang="de-DE" dirty="0" err="1" smtClean="0"/>
              <a:t>Leptons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grpSp>
        <p:nvGrpSpPr>
          <p:cNvPr id="9" name="Group 9"/>
          <p:cNvGrpSpPr/>
          <p:nvPr/>
        </p:nvGrpSpPr>
        <p:grpSpPr>
          <a:xfrm>
            <a:off x="44155" y="5949280"/>
            <a:ext cx="9144000" cy="554764"/>
            <a:chOff x="42194" y="1460"/>
            <a:chExt cx="6223298" cy="1281906"/>
          </a:xfrm>
        </p:grpSpPr>
        <p:sp>
          <p:nvSpPr>
            <p:cNvPr id="10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200" dirty="0" smtClean="0"/>
                <a:t>4.5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better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than</a:t>
              </a:r>
              <a:r>
                <a:rPr lang="de-DE" sz="3200" dirty="0" smtClean="0"/>
                <a:t> SM, </a:t>
              </a:r>
              <a:r>
                <a:rPr lang="de-DE" sz="3200" dirty="0" err="1" smtClean="0"/>
                <a:t>prediction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R(</a:t>
              </a:r>
              <a:r>
                <a:rPr lang="el-GR" sz="3200" dirty="0" smtClean="0"/>
                <a:t>π</a:t>
              </a:r>
              <a:r>
                <a:rPr lang="de-DE" sz="3200" dirty="0" smtClean="0"/>
                <a:t>)</a:t>
              </a:r>
              <a:endParaRPr lang="en-GB" sz="3200" dirty="0"/>
            </a:p>
          </p:txBody>
        </p:sp>
      </p:grpSp>
      <p:sp>
        <p:nvSpPr>
          <p:cNvPr id="38" name="Rechteck 37"/>
          <p:cNvSpPr/>
          <p:nvPr/>
        </p:nvSpPr>
        <p:spPr bwMode="auto">
          <a:xfrm>
            <a:off x="7524328" y="116632"/>
            <a:ext cx="1512168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921015"/>
            <a:ext cx="7969324" cy="487115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2132856"/>
            <a:ext cx="3957297" cy="28918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131840" y="3018040"/>
            <a:ext cx="3836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AC, C. </a:t>
            </a:r>
            <a:r>
              <a:rPr lang="en-GB" dirty="0" err="1" smtClean="0"/>
              <a:t>Manzari</a:t>
            </a:r>
            <a:r>
              <a:rPr lang="en-GB" dirty="0" smtClean="0"/>
              <a:t>, M. </a:t>
            </a:r>
            <a:r>
              <a:rPr lang="en-GB" dirty="0" err="1" smtClean="0"/>
              <a:t>Montull</a:t>
            </a:r>
            <a:r>
              <a:rPr lang="en-GB" dirty="0" smtClean="0"/>
              <a:t>, 2103.12003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213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056" y="1744956"/>
            <a:ext cx="4987652" cy="464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err="1" smtClean="0">
                <a:solidFill>
                  <a:srgbClr val="A50021"/>
                </a:solidFill>
              </a:rPr>
              <a:t>b</a:t>
            </a:r>
            <a:r>
              <a:rPr lang="en-GB" sz="3200" i="1" dirty="0" err="1" smtClean="0">
                <a:solidFill>
                  <a:srgbClr val="A50021"/>
                </a:solidFill>
              </a:rPr>
              <a:t>→</a:t>
            </a:r>
            <a:r>
              <a:rPr lang="en-GB" sz="3200" dirty="0" err="1" smtClean="0">
                <a:solidFill>
                  <a:srgbClr val="A50021"/>
                </a:solidFill>
              </a:rPr>
              <a:t>s</a:t>
            </a:r>
            <a:r>
              <a:rPr lang="en-GB" sz="3200" dirty="0" smtClean="0">
                <a:solidFill>
                  <a:srgbClr val="A50021"/>
                </a:solidFill>
              </a:rPr>
              <a:t>ℓℓ, W mass and Z’ mixing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+mn-lt"/>
              </a:rPr>
              <a:t>Z-Z’ mixing can leads to a shift in the predictions of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the W mass and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can explain the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tension in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the EW fit</a:t>
            </a:r>
            <a:br>
              <a:rPr lang="en-US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         LFU effect 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in </a:t>
            </a:r>
            <a:r>
              <a:rPr lang="en-GB" altLang="en-US" sz="2800" dirty="0" err="1">
                <a:latin typeface="+mn-lt"/>
              </a:rPr>
              <a:t>b→s</a:t>
            </a:r>
            <a:r>
              <a:rPr lang="en-GB" altLang="en-US" sz="2800" dirty="0">
                <a:latin typeface="+mn-lt"/>
              </a:rPr>
              <a:t>ℓℓ</a:t>
            </a:r>
            <a:endParaRPr lang="en-US" altLang="en-US" sz="2800" dirty="0" smtClean="0">
              <a:latin typeface="+mn-lt"/>
            </a:endParaRPr>
          </a:p>
        </p:txBody>
      </p:sp>
      <p:sp>
        <p:nvSpPr>
          <p:cNvPr id="15" name="Left Arrow 15"/>
          <p:cNvSpPr/>
          <p:nvPr/>
        </p:nvSpPr>
        <p:spPr>
          <a:xfrm flipH="1">
            <a:off x="936277" y="3232080"/>
            <a:ext cx="576064" cy="36004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7" name="Group 17"/>
          <p:cNvGrpSpPr/>
          <p:nvPr/>
        </p:nvGrpSpPr>
        <p:grpSpPr>
          <a:xfrm>
            <a:off x="495247" y="3468596"/>
            <a:ext cx="3096344" cy="3684389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Interesting correlations between </a:t>
              </a:r>
              <a:r>
                <a:rPr lang="en-GB" altLang="en-US" sz="3200" dirty="0" err="1"/>
                <a:t>b→</a:t>
              </a:r>
              <a:r>
                <a:rPr lang="en-GB" altLang="en-US" sz="3200" dirty="0" err="1" smtClean="0"/>
                <a:t>s</a:t>
              </a:r>
              <a:r>
                <a:rPr lang="en-GB" altLang="en-US" sz="3200" dirty="0" smtClean="0"/>
                <a:t>ℓℓ</a:t>
              </a:r>
              <a:r>
                <a:rPr lang="en-US" altLang="en-US" sz="3200" dirty="0" smtClean="0"/>
                <a:t> and the EW fit</a:t>
              </a:r>
              <a:r>
                <a:rPr lang="en-GB" sz="3200" dirty="0" smtClean="0"/>
                <a:t> </a:t>
              </a:r>
              <a:endParaRPr lang="en-GB" sz="3200" dirty="0"/>
            </a:p>
          </p:txBody>
        </p:sp>
      </p:grpSp>
      <p:sp>
        <p:nvSpPr>
          <p:cNvPr id="4" name="Rechteck 3"/>
          <p:cNvSpPr/>
          <p:nvPr/>
        </p:nvSpPr>
        <p:spPr>
          <a:xfrm>
            <a:off x="7020272" y="1772816"/>
            <a:ext cx="168014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AC, M. </a:t>
            </a:r>
            <a:r>
              <a:rPr lang="de-DE" dirty="0" err="1" smtClean="0"/>
              <a:t>Alguero</a:t>
            </a:r>
            <a:r>
              <a:rPr lang="de-DE" dirty="0" smtClean="0"/>
              <a:t>, </a:t>
            </a:r>
            <a:br>
              <a:rPr lang="de-DE" dirty="0" smtClean="0"/>
            </a:br>
            <a:r>
              <a:rPr lang="de-DE" dirty="0" smtClean="0"/>
              <a:t>C.A. </a:t>
            </a:r>
            <a:r>
              <a:rPr lang="de-DE" dirty="0" err="1" smtClean="0"/>
              <a:t>Manzari</a:t>
            </a:r>
            <a:r>
              <a:rPr lang="de-DE" dirty="0" smtClean="0"/>
              <a:t>, </a:t>
            </a:r>
            <a:br>
              <a:rPr lang="de-DE" dirty="0" smtClean="0"/>
            </a:br>
            <a:r>
              <a:rPr lang="de-DE" dirty="0" smtClean="0"/>
              <a:t>J. Matias </a:t>
            </a:r>
            <a:br>
              <a:rPr lang="de-DE" dirty="0" smtClean="0"/>
            </a:br>
            <a:r>
              <a:rPr lang="de-DE" dirty="0" smtClean="0"/>
              <a:t>2201.08170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8496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smtClean="0">
                <a:solidFill>
                  <a:srgbClr val="A50021"/>
                </a:solidFill>
              </a:rPr>
              <a:t>Conclusions</a:t>
            </a:r>
            <a:endParaRPr lang="en-GB" dirty="0">
              <a:solidFill>
                <a:srgbClr val="A50021"/>
              </a:solidFill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868024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96180" y="1052736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Many intriguing anomalies emerged in the last years: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LFUV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EW observables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Direct LHC searches</a:t>
            </a:r>
          </a:p>
        </p:txBody>
      </p:sp>
      <p:grpSp>
        <p:nvGrpSpPr>
          <p:cNvPr id="22" name="Group 17"/>
          <p:cNvGrpSpPr/>
          <p:nvPr/>
        </p:nvGrpSpPr>
        <p:grpSpPr>
          <a:xfrm>
            <a:off x="5148064" y="1268760"/>
            <a:ext cx="3096344" cy="2939549"/>
            <a:chOff x="2250" y="-1597616"/>
            <a:chExt cx="6091499" cy="3600400"/>
          </a:xfrm>
        </p:grpSpPr>
        <p:sp>
          <p:nvSpPr>
            <p:cNvPr id="23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The Standard Model is crumbling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47768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2276872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Backup</a:t>
            </a:r>
            <a:endParaRPr lang="en-GB" sz="66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2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eft Arrow 22"/>
          <p:cNvSpPr/>
          <p:nvPr/>
        </p:nvSpPr>
        <p:spPr>
          <a:xfrm rot="5400000">
            <a:off x="2031153" y="2019530"/>
            <a:ext cx="1316528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5" name="Left Arrow 22"/>
          <p:cNvSpPr/>
          <p:nvPr/>
        </p:nvSpPr>
        <p:spPr>
          <a:xfrm rot="5400000">
            <a:off x="286932" y="2141722"/>
            <a:ext cx="1480143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4" name="Left Arrow 22"/>
          <p:cNvSpPr/>
          <p:nvPr/>
        </p:nvSpPr>
        <p:spPr>
          <a:xfrm rot="16200000">
            <a:off x="2154484" y="3970823"/>
            <a:ext cx="1091712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2" name="Left Arrow 22"/>
          <p:cNvSpPr/>
          <p:nvPr/>
        </p:nvSpPr>
        <p:spPr>
          <a:xfrm rot="18048593">
            <a:off x="2968138" y="3782548"/>
            <a:ext cx="1651806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3" name="Left Arrow 22"/>
          <p:cNvSpPr/>
          <p:nvPr/>
        </p:nvSpPr>
        <p:spPr>
          <a:xfrm rot="13773156">
            <a:off x="785292" y="3863678"/>
            <a:ext cx="1595197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1" name="Left Arrow 22"/>
          <p:cNvSpPr/>
          <p:nvPr/>
        </p:nvSpPr>
        <p:spPr>
          <a:xfrm rot="5400000">
            <a:off x="3757717" y="2004597"/>
            <a:ext cx="1219428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8931" y="5661248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Simple model provides combined explanation</a:t>
              </a:r>
              <a:endParaRPr lang="en-GB" sz="3200" dirty="0"/>
            </a:p>
          </p:txBody>
        </p:sp>
      </p:grp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/>
              <a:t>Model for </a:t>
            </a:r>
            <a:r>
              <a:rPr lang="en-GB" sz="3200" dirty="0" err="1" smtClean="0"/>
              <a:t>b</a:t>
            </a:r>
            <a:r>
              <a:rPr lang="en-GB" sz="3200" i="1" dirty="0" err="1" smtClean="0"/>
              <a:t>→</a:t>
            </a:r>
            <a:r>
              <a:rPr lang="en-GB" sz="3200" dirty="0" err="1" smtClean="0"/>
              <a:t>s</a:t>
            </a:r>
            <a:r>
              <a:rPr lang="en-GB" sz="3200" dirty="0" smtClean="0"/>
              <a:t>ℓℓ, CAA, Z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→bb and </a:t>
            </a:r>
            <a:r>
              <a:rPr lang="el-G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sz="3200" dirty="0" smtClean="0"/>
              <a:t> → </a:t>
            </a:r>
            <a:r>
              <a:rPr lang="el-G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μνν</a:t>
            </a:r>
            <a:r>
              <a:rPr lang="en-GB" sz="3200" dirty="0" smtClean="0"/>
              <a:t> </a:t>
            </a:r>
            <a:endParaRPr lang="en-GB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471372" y="2781639"/>
            <a:ext cx="1080000" cy="1080000"/>
            <a:chOff x="3791768" y="252617"/>
            <a:chExt cx="1587782" cy="1587782"/>
          </a:xfrm>
        </p:grpSpPr>
        <p:sp>
          <p:nvSpPr>
            <p:cNvPr id="16" name="Ellipse 15"/>
            <p:cNvSpPr/>
            <p:nvPr/>
          </p:nvSpPr>
          <p:spPr>
            <a:xfrm>
              <a:off x="3791768" y="252617"/>
              <a:ext cx="1587782" cy="158778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lipse 4"/>
            <p:cNvSpPr/>
            <p:nvPr/>
          </p:nvSpPr>
          <p:spPr>
            <a:xfrm>
              <a:off x="4024293" y="485142"/>
              <a:ext cx="1122732" cy="1122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Q</a:t>
              </a:r>
              <a:r>
                <a:rPr lang="en-GB" sz="2800" kern="1200" baseline="-25000" dirty="0" smtClean="0"/>
                <a:t>L,R</a:t>
              </a:r>
              <a:br>
                <a:rPr lang="en-GB" sz="2800" kern="1200" baseline="-25000" dirty="0" smtClean="0"/>
              </a:br>
              <a:r>
                <a:rPr lang="en-GB" sz="2800" kern="1200" dirty="0" smtClean="0"/>
                <a:t>D</a:t>
              </a:r>
              <a:r>
                <a:rPr lang="en-GB" sz="2800" kern="1200" baseline="-25000" dirty="0" smtClean="0"/>
                <a:t>L,R</a:t>
              </a:r>
              <a:endParaRPr lang="en-GB" sz="2800" kern="1200" baseline="-25000" dirty="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817492" y="2856119"/>
            <a:ext cx="1080000" cy="1080000"/>
            <a:chOff x="3791768" y="252617"/>
            <a:chExt cx="1587782" cy="1587782"/>
          </a:xfrm>
        </p:grpSpPr>
        <p:sp>
          <p:nvSpPr>
            <p:cNvPr id="23" name="Ellipse 22"/>
            <p:cNvSpPr/>
            <p:nvPr/>
          </p:nvSpPr>
          <p:spPr>
            <a:xfrm>
              <a:off x="3791768" y="252617"/>
              <a:ext cx="1587782" cy="158778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Ellipse 4"/>
            <p:cNvSpPr/>
            <p:nvPr/>
          </p:nvSpPr>
          <p:spPr>
            <a:xfrm>
              <a:off x="4024293" y="485142"/>
              <a:ext cx="1122732" cy="1122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kern="1200" dirty="0" smtClean="0"/>
                <a:t>Φ</a:t>
              </a:r>
              <a:r>
                <a:rPr lang="de-DE" sz="2800" kern="1200" baseline="30000" dirty="0" smtClean="0"/>
                <a:t>+</a:t>
              </a:r>
              <a:endParaRPr lang="en-GB" sz="2800" kern="1200" baseline="30000" dirty="0"/>
            </a:p>
          </p:txBody>
        </p:sp>
      </p:grpSp>
      <p:grpSp>
        <p:nvGrpSpPr>
          <p:cNvPr id="25" name="Group 12"/>
          <p:cNvGrpSpPr/>
          <p:nvPr/>
        </p:nvGrpSpPr>
        <p:grpSpPr>
          <a:xfrm>
            <a:off x="2157757" y="2817445"/>
            <a:ext cx="1080000" cy="1080000"/>
            <a:chOff x="3206506" y="-12996"/>
            <a:chExt cx="1587832" cy="1587832"/>
          </a:xfrm>
        </p:grpSpPr>
        <p:sp>
          <p:nvSpPr>
            <p:cNvPr id="26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Z’</a:t>
              </a:r>
              <a:endParaRPr lang="en-GB" sz="2800" kern="1200" dirty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875945" y="4963862"/>
            <a:ext cx="1626943" cy="739719"/>
            <a:chOff x="7589031" y="1385548"/>
            <a:chExt cx="1508393" cy="1206714"/>
          </a:xfrm>
        </p:grpSpPr>
        <p:sp>
          <p:nvSpPr>
            <p:cNvPr id="29" name="Abgerundetes Rechteck 28"/>
            <p:cNvSpPr/>
            <p:nvPr/>
          </p:nvSpPr>
          <p:spPr>
            <a:xfrm>
              <a:off x="7589031" y="138554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Abgerundetes Rechteck 4"/>
            <p:cNvSpPr/>
            <p:nvPr/>
          </p:nvSpPr>
          <p:spPr>
            <a:xfrm>
              <a:off x="7624374" y="142089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400" kern="1200" dirty="0" err="1" smtClean="0">
                  <a:solidFill>
                    <a:srgbClr val="004986"/>
                  </a:solidFill>
                </a:rPr>
                <a:t>b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Arial Narrow" panose="020B0606020202030204" pitchFamily="34" charset="0"/>
                </a:rPr>
                <a:t>→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s</a:t>
              </a:r>
              <a:r>
                <a:rPr lang="el-GR" sz="3400" kern="1200" dirty="0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μμ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1969240" y="993157"/>
            <a:ext cx="1440357" cy="712301"/>
            <a:chOff x="5478008" y="918945"/>
            <a:chExt cx="1508368" cy="1206695"/>
          </a:xfrm>
        </p:grpSpPr>
        <p:sp>
          <p:nvSpPr>
            <p:cNvPr id="32" name="Abgerundetes Rechteck 31"/>
            <p:cNvSpPr/>
            <p:nvPr/>
          </p:nvSpPr>
          <p:spPr>
            <a:xfrm>
              <a:off x="5478008" y="918945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Abgerundetes Rechteck 4"/>
            <p:cNvSpPr/>
            <p:nvPr/>
          </p:nvSpPr>
          <p:spPr>
            <a:xfrm>
              <a:off x="5513351" y="954288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3500" kern="1200" dirty="0" smtClean="0">
                  <a:solidFill>
                    <a:srgbClr val="004986"/>
                  </a:solidFill>
                </a:rPr>
                <a:t>τ</a:t>
              </a:r>
              <a:r>
                <a:rPr lang="el-GR" sz="3500" kern="1200" dirty="0" smtClean="0">
                  <a:solidFill>
                    <a:srgbClr val="00498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→μνν</a:t>
              </a:r>
              <a:endParaRPr lang="en-GB" sz="3500" kern="1200" baseline="-250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3715538" y="993156"/>
            <a:ext cx="1247571" cy="728205"/>
            <a:chOff x="800757" y="1373298"/>
            <a:chExt cx="1508393" cy="1206714"/>
          </a:xfrm>
        </p:grpSpPr>
        <p:sp>
          <p:nvSpPr>
            <p:cNvPr id="35" name="Abgerundetes Rechteck 34"/>
            <p:cNvSpPr/>
            <p:nvPr/>
          </p:nvSpPr>
          <p:spPr>
            <a:xfrm>
              <a:off x="800757" y="137329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Abgerundetes Rechteck 4"/>
            <p:cNvSpPr/>
            <p:nvPr/>
          </p:nvSpPr>
          <p:spPr>
            <a:xfrm>
              <a:off x="836100" y="140864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400" kern="1200" dirty="0" smtClean="0">
                  <a:solidFill>
                    <a:srgbClr val="004986"/>
                  </a:solidFill>
                </a:rPr>
                <a:t>CAA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436645" y="993158"/>
            <a:ext cx="1327043" cy="728204"/>
            <a:chOff x="5478008" y="918945"/>
            <a:chExt cx="1508368" cy="1206695"/>
          </a:xfrm>
        </p:grpSpPr>
        <p:sp>
          <p:nvSpPr>
            <p:cNvPr id="38" name="Abgerundetes Rechteck 37"/>
            <p:cNvSpPr/>
            <p:nvPr/>
          </p:nvSpPr>
          <p:spPr>
            <a:xfrm>
              <a:off x="5478008" y="918945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Abgerundetes Rechteck 4"/>
            <p:cNvSpPr/>
            <p:nvPr/>
          </p:nvSpPr>
          <p:spPr>
            <a:xfrm>
              <a:off x="5513351" y="954288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000" kern="1200" dirty="0" smtClean="0">
                  <a:solidFill>
                    <a:srgbClr val="004986"/>
                  </a:solidFill>
                </a:rPr>
                <a:t>Z</a:t>
              </a:r>
              <a:r>
                <a:rPr lang="el-GR" sz="3000" dirty="0">
                  <a:solidFill>
                    <a:srgbClr val="00498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→ </a:t>
              </a:r>
              <a:r>
                <a:rPr lang="de-DE" sz="3000" kern="1200" dirty="0" err="1" smtClean="0">
                  <a:solidFill>
                    <a:srgbClr val="004986"/>
                  </a:solidFill>
                </a:rPr>
                <a:t>bb</a:t>
              </a:r>
              <a:endParaRPr lang="en-GB" sz="3000" kern="1200" baseline="-25000" dirty="0">
                <a:solidFill>
                  <a:srgbClr val="004986"/>
                </a:solidFill>
              </a:endParaRPr>
            </a:p>
          </p:txBody>
        </p:sp>
      </p:grpSp>
      <p:pic>
        <p:nvPicPr>
          <p:cNvPr id="40" name="Grafik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481" y="919657"/>
            <a:ext cx="3896604" cy="3665850"/>
          </a:xfrm>
          <a:prstGeom prst="rect">
            <a:avLst/>
          </a:prstGeom>
        </p:spPr>
      </p:pic>
      <p:sp>
        <p:nvSpPr>
          <p:cNvPr id="48" name="Textfeld 47"/>
          <p:cNvSpPr txBox="1"/>
          <p:nvPr/>
        </p:nvSpPr>
        <p:spPr>
          <a:xfrm rot="5400000">
            <a:off x="2193021" y="4317846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 penguin</a:t>
            </a:r>
          </a:p>
        </p:txBody>
      </p:sp>
      <p:sp>
        <p:nvSpPr>
          <p:cNvPr id="49" name="Textfeld 48"/>
          <p:cNvSpPr txBox="1"/>
          <p:nvPr/>
        </p:nvSpPr>
        <p:spPr>
          <a:xfrm rot="17990751">
            <a:off x="3242546" y="4119012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 penguin</a:t>
            </a:r>
          </a:p>
        </p:txBody>
      </p:sp>
      <p:sp>
        <p:nvSpPr>
          <p:cNvPr id="50" name="Textfeld 49"/>
          <p:cNvSpPr txBox="1"/>
          <p:nvPr/>
        </p:nvSpPr>
        <p:spPr>
          <a:xfrm rot="2920634">
            <a:off x="1137503" y="4031152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 penguin</a:t>
            </a:r>
            <a:b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</a:br>
            <a:r>
              <a:rPr lang="en-GB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Zsb</a:t>
            </a: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coupling</a:t>
            </a:r>
          </a:p>
        </p:txBody>
      </p:sp>
      <p:sp>
        <p:nvSpPr>
          <p:cNvPr id="51" name="Textfeld 50"/>
          <p:cNvSpPr txBox="1"/>
          <p:nvPr/>
        </p:nvSpPr>
        <p:spPr>
          <a:xfrm rot="16200000">
            <a:off x="516515" y="2045496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Zbb</a:t>
            </a:r>
            <a:endParaRPr lang="en-GB" kern="1000" spc="30" dirty="0" smtClean="0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  <p:sp>
        <p:nvSpPr>
          <p:cNvPr id="52" name="Textfeld 51"/>
          <p:cNvSpPr txBox="1"/>
          <p:nvPr/>
        </p:nvSpPr>
        <p:spPr>
          <a:xfrm rot="16200000">
            <a:off x="2193021" y="2053546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box</a:t>
            </a:r>
          </a:p>
        </p:txBody>
      </p:sp>
      <p:sp>
        <p:nvSpPr>
          <p:cNvPr id="53" name="Textfeld 52"/>
          <p:cNvSpPr txBox="1"/>
          <p:nvPr/>
        </p:nvSpPr>
        <p:spPr>
          <a:xfrm rot="16200000">
            <a:off x="3870289" y="2155527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Tree-level</a:t>
            </a: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4689328" y="4487482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+mn-lt"/>
              </a:rPr>
              <a:t>Z’ penguin + modified </a:t>
            </a:r>
            <a:r>
              <a:rPr lang="en-US" altLang="en-US" sz="2800" dirty="0" err="1" smtClean="0">
                <a:latin typeface="+mn-lt"/>
              </a:rPr>
              <a:t>Zsb</a:t>
            </a:r>
            <a:r>
              <a:rPr lang="en-US" altLang="en-US" sz="2800" dirty="0" smtClean="0">
                <a:latin typeface="+mn-lt"/>
              </a:rPr>
              <a:t>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coupling give very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good fit to </a:t>
            </a:r>
            <a:r>
              <a:rPr lang="en-US" altLang="en-US" sz="2800" dirty="0" err="1" smtClean="0">
                <a:latin typeface="+mn-lt"/>
              </a:rPr>
              <a:t>b</a:t>
            </a:r>
            <a:r>
              <a:rPr lang="en-US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→sll</a:t>
            </a:r>
            <a:r>
              <a:rPr lang="en-US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data</a:t>
            </a:r>
            <a:endParaRPr lang="en-US" altLang="en-US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7209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eft Arrow 37"/>
          <p:cNvSpPr/>
          <p:nvPr/>
        </p:nvSpPr>
        <p:spPr>
          <a:xfrm rot="20081315">
            <a:off x="4284473" y="2326667"/>
            <a:ext cx="3373402" cy="48461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Left Arrow 37"/>
          <p:cNvSpPr/>
          <p:nvPr/>
        </p:nvSpPr>
        <p:spPr>
          <a:xfrm rot="16200000">
            <a:off x="5013657" y="1659552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Left Arrow 37"/>
          <p:cNvSpPr/>
          <p:nvPr/>
        </p:nvSpPr>
        <p:spPr>
          <a:xfrm rot="16200000">
            <a:off x="7095223" y="1554023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9" name="Left Arrow 37"/>
          <p:cNvSpPr/>
          <p:nvPr/>
        </p:nvSpPr>
        <p:spPr>
          <a:xfrm rot="2252398">
            <a:off x="6131655" y="4846797"/>
            <a:ext cx="2089997" cy="65991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Left Arrow 37"/>
          <p:cNvSpPr/>
          <p:nvPr/>
        </p:nvSpPr>
        <p:spPr>
          <a:xfrm rot="2252398">
            <a:off x="1940185" y="4956976"/>
            <a:ext cx="2089997" cy="65991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3" name="Left Arrow 37"/>
          <p:cNvSpPr/>
          <p:nvPr/>
        </p:nvSpPr>
        <p:spPr>
          <a:xfrm rot="13080794">
            <a:off x="3811331" y="1763656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2" name="Left Arrow 37"/>
          <p:cNvSpPr/>
          <p:nvPr/>
        </p:nvSpPr>
        <p:spPr>
          <a:xfrm rot="9339843">
            <a:off x="1474567" y="4792862"/>
            <a:ext cx="3865377" cy="64797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1" name="Left Arrow 37"/>
          <p:cNvSpPr/>
          <p:nvPr/>
        </p:nvSpPr>
        <p:spPr>
          <a:xfrm rot="7908612">
            <a:off x="3861670" y="5062826"/>
            <a:ext cx="1656933" cy="57394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0" name="Left Arrow 37"/>
          <p:cNvSpPr/>
          <p:nvPr/>
        </p:nvSpPr>
        <p:spPr>
          <a:xfrm rot="5400000">
            <a:off x="7061953" y="5033429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6" name="Left Arrow 37"/>
          <p:cNvSpPr/>
          <p:nvPr/>
        </p:nvSpPr>
        <p:spPr>
          <a:xfrm rot="19218985">
            <a:off x="6101602" y="1944011"/>
            <a:ext cx="2062333" cy="70518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9" name="Left Arrow 37"/>
          <p:cNvSpPr/>
          <p:nvPr/>
        </p:nvSpPr>
        <p:spPr>
          <a:xfrm rot="5400000">
            <a:off x="5029873" y="5084139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8" name="Left Arrow 37"/>
          <p:cNvSpPr/>
          <p:nvPr/>
        </p:nvSpPr>
        <p:spPr>
          <a:xfrm rot="5400000">
            <a:off x="2980229" y="5084138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5" name="Left Arrow 37"/>
          <p:cNvSpPr/>
          <p:nvPr/>
        </p:nvSpPr>
        <p:spPr>
          <a:xfrm rot="16200000">
            <a:off x="2917591" y="1577044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4" name="Left Arrow 37"/>
          <p:cNvSpPr/>
          <p:nvPr/>
        </p:nvSpPr>
        <p:spPr>
          <a:xfrm rot="5400000">
            <a:off x="790031" y="5084139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3" name="Left Arrow 37"/>
          <p:cNvSpPr/>
          <p:nvPr/>
        </p:nvSpPr>
        <p:spPr>
          <a:xfrm rot="16200000">
            <a:off x="792315" y="1577045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Implications for FCC-</a:t>
            </a:r>
            <a:r>
              <a:rPr lang="en-GB" sz="3600" dirty="0" err="1" smtClean="0"/>
              <a:t>ee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28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7059690" y="1057301"/>
            <a:ext cx="1728000" cy="900000"/>
            <a:chOff x="823676" y="195157"/>
            <a:chExt cx="1508368" cy="1206695"/>
          </a:xfrm>
        </p:grpSpPr>
        <p:sp>
          <p:nvSpPr>
            <p:cNvPr id="31" name="Abgerundetes Rechteck 30"/>
            <p:cNvSpPr/>
            <p:nvPr/>
          </p:nvSpPr>
          <p:spPr>
            <a:xfrm>
              <a:off x="823676" y="195157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Abgerundetes Rechteck 4"/>
            <p:cNvSpPr/>
            <p:nvPr/>
          </p:nvSpPr>
          <p:spPr>
            <a:xfrm>
              <a:off x="859019" y="230500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500" kern="1200" spc="3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R(D</a:t>
              </a:r>
              <a:r>
                <a:rPr lang="de-CH" sz="3500" kern="1200" spc="30" baseline="3000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(</a:t>
              </a:r>
              <a:r>
                <a:rPr lang="de-CH" sz="3500" kern="1200" spc="3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*</a:t>
              </a:r>
              <a:r>
                <a:rPr lang="de-CH" sz="3500" kern="1200" spc="30" baseline="3000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)</a:t>
              </a:r>
              <a:r>
                <a:rPr lang="de-CH" sz="3500" kern="1200" spc="3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)</a:t>
              </a:r>
              <a:endParaRPr lang="en-GB" sz="35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2944695" y="5597088"/>
            <a:ext cx="1728000" cy="900000"/>
            <a:chOff x="7589031" y="1385548"/>
            <a:chExt cx="1508393" cy="1206714"/>
          </a:xfrm>
        </p:grpSpPr>
        <p:sp>
          <p:nvSpPr>
            <p:cNvPr id="44" name="Abgerundetes Rechteck 43"/>
            <p:cNvSpPr/>
            <p:nvPr/>
          </p:nvSpPr>
          <p:spPr>
            <a:xfrm>
              <a:off x="7589031" y="138554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Abgerundetes Rechteck 4"/>
            <p:cNvSpPr/>
            <p:nvPr/>
          </p:nvSpPr>
          <p:spPr>
            <a:xfrm>
              <a:off x="7624374" y="142089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400" kern="1200" dirty="0" err="1" smtClean="0">
                  <a:solidFill>
                    <a:srgbClr val="004986"/>
                  </a:solidFill>
                </a:rPr>
                <a:t>b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Arial Narrow" panose="020B0606020202030204" pitchFamily="34" charset="0"/>
                </a:rPr>
                <a:t>→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s</a:t>
              </a:r>
              <a:r>
                <a:rPr lang="el-GR" sz="3400" kern="1200" dirty="0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μμ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sp>
        <p:nvSpPr>
          <p:cNvPr id="57" name="Rechteck 56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86" name="Group 12"/>
          <p:cNvGrpSpPr/>
          <p:nvPr/>
        </p:nvGrpSpPr>
        <p:grpSpPr>
          <a:xfrm>
            <a:off x="5077389" y="2992554"/>
            <a:ext cx="1620000" cy="1620000"/>
            <a:chOff x="3206506" y="-12996"/>
            <a:chExt cx="1587832" cy="1587832"/>
          </a:xfrm>
        </p:grpSpPr>
        <p:sp>
          <p:nvSpPr>
            <p:cNvPr id="87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dirty="0" smtClean="0"/>
                <a:t>5x10</a:t>
              </a:r>
              <a:r>
                <a:rPr lang="en-GB" sz="3100" baseline="30000" dirty="0" smtClean="0"/>
                <a:t>12 </a:t>
              </a:r>
              <a:r>
                <a:rPr lang="en-GB" sz="3100" dirty="0"/>
                <a:t/>
              </a:r>
              <a:br>
                <a:rPr lang="en-GB" sz="3100" dirty="0"/>
              </a:br>
              <a:r>
                <a:rPr lang="en-GB" sz="3100" dirty="0"/>
                <a:t>Z</a:t>
              </a:r>
              <a:endParaRPr lang="en-GB" sz="2800" kern="1200" dirty="0"/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7079200" y="2936192"/>
            <a:ext cx="1620000" cy="1620000"/>
            <a:chOff x="3206506" y="-12996"/>
            <a:chExt cx="1587832" cy="1587832"/>
          </a:xfrm>
        </p:grpSpPr>
        <p:sp>
          <p:nvSpPr>
            <p:cNvPr id="90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dirty="0" smtClean="0"/>
                <a:t>3x10</a:t>
              </a:r>
              <a:r>
                <a:rPr lang="en-GB" sz="3100" baseline="30000" dirty="0" smtClean="0"/>
                <a:t>11 </a:t>
              </a:r>
              <a:r>
                <a:rPr lang="en-GB" sz="3100" dirty="0"/>
                <a:t/>
              </a:r>
              <a:br>
                <a:rPr lang="en-GB" sz="3100" dirty="0"/>
              </a:br>
              <a:r>
                <a:rPr lang="el-GR" sz="3100" dirty="0" smtClean="0"/>
                <a:t>τ</a:t>
              </a:r>
              <a:endParaRPr lang="en-GB" sz="2800" kern="1200" dirty="0"/>
            </a:p>
          </p:txBody>
        </p:sp>
      </p:grpSp>
      <p:grpSp>
        <p:nvGrpSpPr>
          <p:cNvPr id="92" name="Group 12"/>
          <p:cNvGrpSpPr/>
          <p:nvPr/>
        </p:nvGrpSpPr>
        <p:grpSpPr>
          <a:xfrm>
            <a:off x="2947334" y="2972608"/>
            <a:ext cx="1620000" cy="1620000"/>
            <a:chOff x="3206506" y="-12996"/>
            <a:chExt cx="1587832" cy="1587832"/>
          </a:xfrm>
        </p:grpSpPr>
        <p:sp>
          <p:nvSpPr>
            <p:cNvPr id="93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4" name="Oval 4"/>
            <p:cNvSpPr/>
            <p:nvPr/>
          </p:nvSpPr>
          <p:spPr>
            <a:xfrm>
              <a:off x="3278514" y="232533"/>
              <a:ext cx="1440159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dirty="0" smtClean="0"/>
                <a:t>1.5x10</a:t>
              </a:r>
              <a:r>
                <a:rPr lang="en-GB" sz="3100" baseline="30000" dirty="0" smtClean="0"/>
                <a:t>12 </a:t>
              </a:r>
              <a:r>
                <a:rPr lang="en-GB" sz="3100" dirty="0"/>
                <a:t/>
              </a:r>
              <a:br>
                <a:rPr lang="en-GB" sz="3100" dirty="0"/>
              </a:br>
              <a:r>
                <a:rPr lang="de-DE" sz="3100" dirty="0" smtClean="0"/>
                <a:t>b</a:t>
              </a:r>
              <a:endParaRPr lang="en-GB" sz="3100" kern="1200" dirty="0"/>
            </a:p>
          </p:txBody>
        </p:sp>
      </p:grpSp>
      <p:grpSp>
        <p:nvGrpSpPr>
          <p:cNvPr id="95" name="Gruppieren 94"/>
          <p:cNvGrpSpPr/>
          <p:nvPr/>
        </p:nvGrpSpPr>
        <p:grpSpPr>
          <a:xfrm>
            <a:off x="5031341" y="5599421"/>
            <a:ext cx="1728000" cy="900000"/>
            <a:chOff x="5478008" y="918945"/>
            <a:chExt cx="1508368" cy="1206695"/>
          </a:xfrm>
        </p:grpSpPr>
        <p:sp>
          <p:nvSpPr>
            <p:cNvPr id="96" name="Abgerundetes Rechteck 95"/>
            <p:cNvSpPr/>
            <p:nvPr/>
          </p:nvSpPr>
          <p:spPr>
            <a:xfrm>
              <a:off x="5478008" y="918945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7" name="Abgerundetes Rechteck 4"/>
            <p:cNvSpPr/>
            <p:nvPr/>
          </p:nvSpPr>
          <p:spPr>
            <a:xfrm>
              <a:off x="5513351" y="954288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000" kern="1200" dirty="0" smtClean="0">
                  <a:solidFill>
                    <a:srgbClr val="004986"/>
                  </a:solidFill>
                </a:rPr>
                <a:t>a</a:t>
              </a:r>
              <a:r>
                <a:rPr lang="el-GR" sz="4000" kern="1200" baseline="-25000" dirty="0" smtClean="0">
                  <a:solidFill>
                    <a:srgbClr val="004986"/>
                  </a:solidFill>
                </a:rPr>
                <a:t>μ</a:t>
              </a:r>
              <a:endParaRPr lang="en-GB" sz="4000" kern="1200" baseline="-250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98" name="Gruppieren 97"/>
          <p:cNvGrpSpPr/>
          <p:nvPr/>
        </p:nvGrpSpPr>
        <p:grpSpPr>
          <a:xfrm>
            <a:off x="754497" y="5581247"/>
            <a:ext cx="1728000" cy="900000"/>
            <a:chOff x="800757" y="1373298"/>
            <a:chExt cx="1508393" cy="1206714"/>
          </a:xfrm>
        </p:grpSpPr>
        <p:sp>
          <p:nvSpPr>
            <p:cNvPr id="99" name="Abgerundetes Rechteck 98"/>
            <p:cNvSpPr/>
            <p:nvPr/>
          </p:nvSpPr>
          <p:spPr>
            <a:xfrm>
              <a:off x="800757" y="137329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0" name="Abgerundetes Rechteck 4"/>
            <p:cNvSpPr/>
            <p:nvPr/>
          </p:nvSpPr>
          <p:spPr>
            <a:xfrm>
              <a:off x="836100" y="140864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400" kern="1200" dirty="0" smtClean="0">
                  <a:solidFill>
                    <a:srgbClr val="004986"/>
                  </a:solidFill>
                </a:rPr>
                <a:t>CAA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101" name="Group 12"/>
          <p:cNvGrpSpPr/>
          <p:nvPr/>
        </p:nvGrpSpPr>
        <p:grpSpPr>
          <a:xfrm>
            <a:off x="856047" y="2946090"/>
            <a:ext cx="1620000" cy="1620000"/>
            <a:chOff x="3206506" y="-12996"/>
            <a:chExt cx="1587832" cy="1587832"/>
          </a:xfrm>
        </p:grpSpPr>
        <p:sp>
          <p:nvSpPr>
            <p:cNvPr id="102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Oval 4"/>
            <p:cNvSpPr/>
            <p:nvPr/>
          </p:nvSpPr>
          <p:spPr>
            <a:xfrm>
              <a:off x="3319764" y="232533"/>
              <a:ext cx="1270407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000" dirty="0" err="1" smtClean="0"/>
                <a:t>e</a:t>
              </a:r>
              <a:r>
                <a:rPr lang="en-GB" sz="3000" baseline="30000" dirty="0" err="1" smtClean="0"/>
                <a:t>+</a:t>
              </a:r>
              <a:r>
                <a:rPr lang="en-GB" sz="3000" dirty="0" err="1" smtClean="0"/>
                <a:t>e</a:t>
              </a:r>
              <a:r>
                <a:rPr lang="en-GB" sz="3000" baseline="30000" dirty="0" smtClean="0"/>
                <a:t>-</a:t>
              </a:r>
              <a:r>
                <a:rPr lang="en-GB" sz="3000" dirty="0" smtClean="0">
                  <a:latin typeface="Calibri"/>
                  <a:cs typeface="Calibri"/>
                </a:rPr>
                <a:t>→</a:t>
              </a:r>
              <a:r>
                <a:rPr lang="en-GB" sz="3000" dirty="0" err="1" smtClean="0">
                  <a:latin typeface="Calibri"/>
                  <a:cs typeface="Calibri"/>
                </a:rPr>
                <a:t>ff</a:t>
              </a:r>
              <a:endParaRPr lang="en-GB" sz="3000" kern="1200" dirty="0"/>
            </a:p>
          </p:txBody>
        </p:sp>
      </p:grpSp>
      <p:grpSp>
        <p:nvGrpSpPr>
          <p:cNvPr id="104" name="Gruppieren 103"/>
          <p:cNvGrpSpPr/>
          <p:nvPr/>
        </p:nvGrpSpPr>
        <p:grpSpPr>
          <a:xfrm>
            <a:off x="7092280" y="5598884"/>
            <a:ext cx="1728000" cy="900000"/>
            <a:chOff x="7589031" y="1385548"/>
            <a:chExt cx="1508393" cy="1206714"/>
          </a:xfrm>
        </p:grpSpPr>
        <p:sp>
          <p:nvSpPr>
            <p:cNvPr id="105" name="Abgerundetes Rechteck 104"/>
            <p:cNvSpPr/>
            <p:nvPr/>
          </p:nvSpPr>
          <p:spPr>
            <a:xfrm>
              <a:off x="7589031" y="138554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6" name="Abgerundetes Rechteck 4"/>
            <p:cNvSpPr/>
            <p:nvPr/>
          </p:nvSpPr>
          <p:spPr>
            <a:xfrm>
              <a:off x="7624374" y="142089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3000" kern="1200" dirty="0" smtClean="0">
                  <a:solidFill>
                    <a:srgbClr val="004986"/>
                  </a:solidFill>
                  <a:latin typeface="Calibri"/>
                  <a:cs typeface="Calibri"/>
                </a:rPr>
                <a:t>τ</a:t>
              </a:r>
              <a:r>
                <a:rPr lang="en-GB" sz="3000" dirty="0" smtClean="0">
                  <a:solidFill>
                    <a:srgbClr val="004986"/>
                  </a:solidFill>
                  <a:cs typeface="Calibri"/>
                </a:rPr>
                <a:t> </a:t>
              </a:r>
              <a:r>
                <a:rPr lang="en-GB" sz="3000" dirty="0">
                  <a:solidFill>
                    <a:srgbClr val="004986"/>
                  </a:solidFill>
                  <a:cs typeface="Calibri"/>
                </a:rPr>
                <a:t>→</a:t>
              </a:r>
              <a:r>
                <a:rPr lang="en-GB" sz="3000" dirty="0" smtClean="0">
                  <a:solidFill>
                    <a:srgbClr val="004986"/>
                  </a:solidFill>
                  <a:cs typeface="Calibri"/>
                </a:rPr>
                <a:t>µ</a:t>
              </a:r>
              <a:r>
                <a:rPr lang="el-GR" sz="3000" dirty="0" smtClean="0">
                  <a:solidFill>
                    <a:srgbClr val="004986"/>
                  </a:solidFill>
                  <a:cs typeface="Calibri"/>
                </a:rPr>
                <a:t>νν</a:t>
              </a:r>
              <a:endParaRPr lang="en-GB" sz="30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107" name="Gruppieren 106"/>
          <p:cNvGrpSpPr/>
          <p:nvPr/>
        </p:nvGrpSpPr>
        <p:grpSpPr>
          <a:xfrm>
            <a:off x="2839334" y="1081590"/>
            <a:ext cx="1728000" cy="900000"/>
            <a:chOff x="1086177" y="1408641"/>
            <a:chExt cx="2676098" cy="1381266"/>
          </a:xfrm>
        </p:grpSpPr>
        <p:sp>
          <p:nvSpPr>
            <p:cNvPr id="108" name="Abgerundetes Rechteck 107"/>
            <p:cNvSpPr/>
            <p:nvPr/>
          </p:nvSpPr>
          <p:spPr>
            <a:xfrm>
              <a:off x="1086177" y="1408641"/>
              <a:ext cx="2676098" cy="1381266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9" name="Abgerundetes Rechteck 4"/>
            <p:cNvSpPr/>
            <p:nvPr/>
          </p:nvSpPr>
          <p:spPr>
            <a:xfrm>
              <a:off x="1771539" y="1531259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3400" dirty="0" smtClean="0">
                  <a:solidFill>
                    <a:srgbClr val="004986"/>
                  </a:solidFill>
                </a:rPr>
                <a:t>Δ</a:t>
              </a:r>
              <a:r>
                <a:rPr lang="de-DE" sz="3400" dirty="0" smtClean="0">
                  <a:solidFill>
                    <a:srgbClr val="004986"/>
                  </a:solidFill>
                </a:rPr>
                <a:t>A</a:t>
              </a:r>
              <a:r>
                <a:rPr lang="de-DE" sz="3400" baseline="-25000" dirty="0" smtClean="0">
                  <a:solidFill>
                    <a:srgbClr val="004986"/>
                  </a:solidFill>
                </a:rPr>
                <a:t>FB</a:t>
              </a:r>
              <a:endParaRPr lang="en-GB" sz="3400" kern="1200" baseline="-250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748047" y="1066881"/>
            <a:ext cx="1728000" cy="900000"/>
            <a:chOff x="800757" y="1373298"/>
            <a:chExt cx="1508393" cy="1206714"/>
          </a:xfrm>
        </p:grpSpPr>
        <p:sp>
          <p:nvSpPr>
            <p:cNvPr id="111" name="Abgerundetes Rechteck 110"/>
            <p:cNvSpPr/>
            <p:nvPr/>
          </p:nvSpPr>
          <p:spPr>
            <a:xfrm>
              <a:off x="800757" y="137329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2" name="Abgerundetes Rechteck 4"/>
            <p:cNvSpPr/>
            <p:nvPr/>
          </p:nvSpPr>
          <p:spPr>
            <a:xfrm>
              <a:off x="836100" y="140864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400" dirty="0" err="1" smtClean="0">
                  <a:solidFill>
                    <a:srgbClr val="004986"/>
                  </a:solidFill>
                </a:rPr>
                <a:t>pp</a:t>
              </a:r>
              <a:r>
                <a:rPr lang="de-DE" sz="3400" dirty="0" err="1" smtClean="0">
                  <a:solidFill>
                    <a:srgbClr val="004986"/>
                  </a:solidFill>
                  <a:latin typeface="Calibri"/>
                  <a:cs typeface="Calibri"/>
                </a:rPr>
                <a:t>→</a:t>
              </a:r>
              <a:r>
                <a:rPr lang="de-DE" sz="3400" dirty="0" err="1" smtClean="0">
                  <a:solidFill>
                    <a:srgbClr val="004986"/>
                  </a:solidFill>
                </a:rPr>
                <a:t>e</a:t>
              </a:r>
              <a:r>
                <a:rPr lang="de-DE" sz="3400" kern="1200" baseline="30000" dirty="0" err="1" smtClean="0">
                  <a:solidFill>
                    <a:srgbClr val="004986"/>
                  </a:solidFill>
                </a:rPr>
                <a:t>+</a:t>
              </a:r>
              <a:r>
                <a:rPr lang="de-DE" sz="3400" kern="1200" dirty="0" err="1" smtClean="0">
                  <a:solidFill>
                    <a:srgbClr val="004986"/>
                  </a:solidFill>
                </a:rPr>
                <a:t>e</a:t>
              </a:r>
              <a:r>
                <a:rPr lang="de-DE" sz="3400" kern="1200" baseline="30000" dirty="0" smtClean="0">
                  <a:solidFill>
                    <a:srgbClr val="004986"/>
                  </a:solidFill>
                </a:rPr>
                <a:t>-</a:t>
              </a:r>
              <a:endParaRPr lang="en-GB" sz="3400" kern="1200" baseline="30000" dirty="0">
                <a:solidFill>
                  <a:srgbClr val="004986"/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475656" y="49411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LQ</a:t>
            </a:r>
            <a:b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</a:b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W’</a:t>
            </a:r>
          </a:p>
        </p:txBody>
      </p:sp>
      <p:sp>
        <p:nvSpPr>
          <p:cNvPr id="55" name="Textfeld 54"/>
          <p:cNvSpPr txBox="1"/>
          <p:nvPr/>
        </p:nvSpPr>
        <p:spPr>
          <a:xfrm rot="20130636">
            <a:off x="4163233" y="44656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VLQ, VLL</a:t>
            </a:r>
          </a:p>
        </p:txBody>
      </p:sp>
      <p:sp>
        <p:nvSpPr>
          <p:cNvPr id="58" name="Textfeld 57"/>
          <p:cNvSpPr txBox="1"/>
          <p:nvPr/>
        </p:nvSpPr>
        <p:spPr>
          <a:xfrm rot="18757456">
            <a:off x="4625827" y="49003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Z’, loop</a:t>
            </a:r>
          </a:p>
        </p:txBody>
      </p:sp>
      <p:sp>
        <p:nvSpPr>
          <p:cNvPr id="60" name="Textfeld 59"/>
          <p:cNvSpPr txBox="1"/>
          <p:nvPr/>
        </p:nvSpPr>
        <p:spPr>
          <a:xfrm rot="2278358">
            <a:off x="6347136" y="48297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VLL</a:t>
            </a:r>
          </a:p>
        </p:txBody>
      </p:sp>
      <p:grpSp>
        <p:nvGrpSpPr>
          <p:cNvPr id="63" name="Gruppieren 62"/>
          <p:cNvGrpSpPr/>
          <p:nvPr/>
        </p:nvGrpSpPr>
        <p:grpSpPr>
          <a:xfrm>
            <a:off x="4932040" y="1083661"/>
            <a:ext cx="1728000" cy="900000"/>
            <a:chOff x="823676" y="195157"/>
            <a:chExt cx="1508368" cy="1206695"/>
          </a:xfrm>
        </p:grpSpPr>
        <p:sp>
          <p:nvSpPr>
            <p:cNvPr id="64" name="Abgerundetes Rechteck 63"/>
            <p:cNvSpPr/>
            <p:nvPr/>
          </p:nvSpPr>
          <p:spPr>
            <a:xfrm>
              <a:off x="823676" y="195157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Abgerundetes Rechteck 4"/>
            <p:cNvSpPr/>
            <p:nvPr/>
          </p:nvSpPr>
          <p:spPr>
            <a:xfrm>
              <a:off x="859019" y="230500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500" kern="1200" spc="30" dirty="0" err="1" smtClean="0">
                  <a:solidFill>
                    <a:srgbClr val="004986"/>
                  </a:solidFill>
                  <a:latin typeface="+mn-lt"/>
                  <a:cs typeface="Franklin Gothic Book"/>
                </a:rPr>
                <a:t>Z</a:t>
              </a:r>
              <a:r>
                <a:rPr lang="de-CH" sz="3500" kern="1200" spc="30" dirty="0" err="1" smtClean="0">
                  <a:solidFill>
                    <a:srgbClr val="004986"/>
                  </a:solidFill>
                  <a:latin typeface="Calibri"/>
                  <a:cs typeface="Calibri"/>
                </a:rPr>
                <a:t>→bb</a:t>
              </a:r>
              <a:endParaRPr lang="en-GB" sz="3500" kern="1200" dirty="0">
                <a:solidFill>
                  <a:srgbClr val="00498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7177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555" y="2447748"/>
            <a:ext cx="3319981" cy="312849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solidFill>
                  <a:srgbClr val="004986"/>
                </a:solidFill>
              </a:rPr>
              <a:t>Outlook: Physics at Future Colliders</a:t>
            </a:r>
            <a:endParaRPr lang="en-GB" sz="3600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206312" y="6681466"/>
            <a:ext cx="499063" cy="176534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28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Flavour Anomalies require NP at the 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scale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This new particles in general also affect EW precision observables</a:t>
            </a:r>
          </a:p>
          <a:p>
            <a:pPr marL="0" indent="0">
              <a:buSzPct val="100000"/>
              <a:buNone/>
              <a:defRPr/>
            </a:pPr>
            <a:endParaRPr lang="en-GB" altLang="en-US" sz="2800" dirty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 smtClean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Flavour is directly linked 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to the Higgs boson</a:t>
            </a:r>
            <a:endParaRPr lang="en-GB" altLang="en-US" sz="2800" dirty="0">
              <a:latin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09575" y="5269411"/>
            <a:ext cx="8554913" cy="1588590"/>
            <a:chOff x="2250" y="-1597616"/>
            <a:chExt cx="6091499" cy="3600400"/>
          </a:xfrm>
        </p:grpSpPr>
        <p:sp>
          <p:nvSpPr>
            <p:cNvPr id="11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Flavour Anomalies (if confirmed) strengthen the physics case for future colliders significantly</a:t>
              </a:r>
              <a:endParaRPr lang="en-GB" sz="3200" dirty="0"/>
            </a:p>
          </p:txBody>
        </p:sp>
      </p:grpSp>
      <p:sp>
        <p:nvSpPr>
          <p:cNvPr id="13" name="Left Arrow 37"/>
          <p:cNvSpPr/>
          <p:nvPr/>
        </p:nvSpPr>
        <p:spPr>
          <a:xfrm rot="10800000">
            <a:off x="899592" y="1561357"/>
            <a:ext cx="631061" cy="35547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1550046" y="1492873"/>
            <a:ext cx="700704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6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Direct</a:t>
            </a:r>
            <a:r>
              <a:rPr kumimoji="0" lang="de-DE" altLang="de-DE" sz="26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de-DE" altLang="de-DE" sz="26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Searches</a:t>
            </a:r>
            <a:r>
              <a:rPr kumimoji="0" lang="de-DE" altLang="de-DE" sz="26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at HL-LHC,</a:t>
            </a:r>
            <a:r>
              <a:rPr kumimoji="0" lang="de-DE" altLang="de-DE" sz="26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HE-LHC, FCC-pp</a:t>
            </a:r>
            <a:endParaRPr kumimoji="0" lang="de-DE" altLang="de-DE" sz="2600" b="0" i="0" u="none" strike="noStrike" cap="none" normalizeH="0" baseline="-25000" dirty="0" smtClean="0">
              <a:ln>
                <a:noFill/>
              </a:ln>
              <a:solidFill>
                <a:srgbClr val="004986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Left Arrow 37"/>
          <p:cNvSpPr/>
          <p:nvPr/>
        </p:nvSpPr>
        <p:spPr>
          <a:xfrm rot="10800000">
            <a:off x="918985" y="3001517"/>
            <a:ext cx="631061" cy="35547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1575312" y="2928300"/>
            <a:ext cx="2856872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6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Z </a:t>
            </a:r>
            <a:r>
              <a:rPr kumimoji="0" lang="de-DE" altLang="de-DE" sz="26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decays</a:t>
            </a:r>
            <a:r>
              <a:rPr kumimoji="0" lang="de-DE" altLang="de-DE" sz="26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at CLIC</a:t>
            </a:r>
            <a:r>
              <a:rPr kumimoji="0" lang="de-DE" altLang="de-DE" sz="26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</a:t>
            </a:r>
            <a:br>
              <a:rPr kumimoji="0" lang="de-DE" altLang="de-DE" sz="26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de-DE" altLang="de-DE" sz="2600" b="0" i="0" u="none" strike="noStrike" cap="none" normalizeH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and</a:t>
            </a:r>
            <a:r>
              <a:rPr kumimoji="0" lang="de-DE" altLang="de-DE" sz="26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de-DE" altLang="de-DE" sz="26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FCC-</a:t>
            </a:r>
            <a:r>
              <a:rPr kumimoji="0" lang="de-DE" altLang="de-DE" sz="26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ee</a:t>
            </a:r>
            <a:endParaRPr kumimoji="0" lang="de-DE" altLang="de-DE" sz="2600" b="0" i="0" u="none" strike="noStrike" cap="none" normalizeH="0" baseline="-25000" dirty="0" smtClean="0">
              <a:ln>
                <a:noFill/>
              </a:ln>
              <a:solidFill>
                <a:srgbClr val="004986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Left Arrow 37"/>
          <p:cNvSpPr/>
          <p:nvPr/>
        </p:nvSpPr>
        <p:spPr>
          <a:xfrm rot="10800000">
            <a:off x="899592" y="4957727"/>
            <a:ext cx="631061" cy="35547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ectangle 40"/>
          <p:cNvSpPr>
            <a:spLocks noChangeArrowheads="1"/>
          </p:cNvSpPr>
          <p:nvPr/>
        </p:nvSpPr>
        <p:spPr bwMode="auto">
          <a:xfrm>
            <a:off x="1580298" y="4861989"/>
            <a:ext cx="181492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6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CLIC, FCC</a:t>
            </a:r>
            <a:endParaRPr kumimoji="0" lang="de-DE" altLang="de-DE" sz="2600" b="0" i="0" u="none" strike="noStrike" cap="none" normalizeH="0" baseline="-25000" dirty="0" smtClean="0">
              <a:ln>
                <a:noFill/>
              </a:ln>
              <a:solidFill>
                <a:srgbClr val="004986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r="61768" b="57290"/>
          <a:stretch/>
        </p:blipFill>
        <p:spPr>
          <a:xfrm>
            <a:off x="4725029" y="3479529"/>
            <a:ext cx="720080" cy="847535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t="42743" r="34158" b="20046"/>
          <a:stretch/>
        </p:blipFill>
        <p:spPr>
          <a:xfrm>
            <a:off x="4725029" y="4257930"/>
            <a:ext cx="1240082" cy="738424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/>
          <a:srcRect t="83240" r="15889"/>
          <a:stretch/>
        </p:blipFill>
        <p:spPr>
          <a:xfrm>
            <a:off x="4696849" y="5079228"/>
            <a:ext cx="1584176" cy="332607"/>
          </a:xfrm>
          <a:prstGeom prst="rect">
            <a:avLst/>
          </a:prstGeom>
        </p:spPr>
      </p:pic>
      <p:sp>
        <p:nvSpPr>
          <p:cNvPr id="21" name="Rectangle 40"/>
          <p:cNvSpPr>
            <a:spLocks noChangeArrowheads="1"/>
          </p:cNvSpPr>
          <p:nvPr/>
        </p:nvSpPr>
        <p:spPr bwMode="auto">
          <a:xfrm>
            <a:off x="6299581" y="4579132"/>
            <a:ext cx="24080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LQ in</a:t>
            </a:r>
            <a:r>
              <a:rPr kumimoji="0" lang="de-DE" altLang="de-DE" sz="20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de-DE" altLang="de-DE" sz="2000" b="0" i="0" u="none" strike="noStrike" cap="none" normalizeH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Higgs</a:t>
            </a:r>
            <a:r>
              <a:rPr kumimoji="0" lang="de-DE" altLang="de-DE" sz="20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de-DE" altLang="de-DE" sz="2000" b="0" i="0" u="none" strike="noStrike" cap="none" normalizeH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Arial Unicode MS" panose="020B0604020202020204" pitchFamily="34" charset="-128"/>
              </a:rPr>
              <a:t>decays</a:t>
            </a:r>
            <a:endParaRPr kumimoji="0" lang="de-DE" altLang="de-DE" sz="2000" b="0" i="0" u="none" strike="noStrike" cap="none" normalizeH="0" baseline="-25000" dirty="0" smtClean="0">
              <a:ln>
                <a:noFill/>
              </a:ln>
              <a:solidFill>
                <a:srgbClr val="004986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7647564" y="256294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004986"/>
                </a:solidFill>
              </a:rPr>
              <a:t>2006.10758</a:t>
            </a:r>
            <a:endParaRPr lang="en-GB" sz="14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09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004986"/>
                </a:solidFill>
              </a:rPr>
              <a:t>Z’ model with U(2) flavour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2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52" y="980027"/>
            <a:ext cx="7344816" cy="500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6948264" y="980027"/>
            <a:ext cx="2333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L. </a:t>
            </a:r>
            <a:r>
              <a:rPr lang="it-IT" sz="1200" dirty="0" err="1"/>
              <a:t>Calibbi</a:t>
            </a:r>
            <a:r>
              <a:rPr lang="it-IT" sz="1200" dirty="0"/>
              <a:t>, </a:t>
            </a:r>
            <a:r>
              <a:rPr lang="it-IT" sz="1200" dirty="0" smtClean="0"/>
              <a:t>AC, F. Kirk</a:t>
            </a:r>
            <a:r>
              <a:rPr lang="it-IT" sz="1200" dirty="0"/>
              <a:t>, </a:t>
            </a:r>
            <a:r>
              <a:rPr lang="it-IT" sz="1200" dirty="0" smtClean="0"/>
              <a:t>C. A. </a:t>
            </a:r>
            <a:r>
              <a:rPr lang="it-IT" sz="1200" dirty="0" err="1"/>
              <a:t>Manzari</a:t>
            </a:r>
            <a:r>
              <a:rPr lang="it-IT" sz="1200" dirty="0"/>
              <a:t>, </a:t>
            </a:r>
            <a:r>
              <a:rPr lang="it-IT" sz="1200" dirty="0" smtClean="0"/>
              <a:t>L. </a:t>
            </a:r>
            <a:r>
              <a:rPr lang="it-IT" sz="1200" dirty="0"/>
              <a:t>Vernazza.</a:t>
            </a:r>
            <a:br>
              <a:rPr lang="it-IT" sz="1200" dirty="0"/>
            </a:br>
            <a:r>
              <a:rPr lang="it-IT" sz="1200" dirty="0"/>
              <a:t>arXiv:1910.00014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92140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CP violation in Kaon decays: </a:t>
            </a:r>
            <a:r>
              <a:rPr lang="el-GR" dirty="0" smtClean="0">
                <a:solidFill>
                  <a:srgbClr val="004986"/>
                </a:solidFill>
              </a:rPr>
              <a:t>ε</a:t>
            </a:r>
            <a:r>
              <a:rPr lang="en-GB" dirty="0" smtClean="0">
                <a:solidFill>
                  <a:srgbClr val="004986"/>
                </a:solidFill>
              </a:rPr>
              <a:t>‘/</a:t>
            </a:r>
            <a:r>
              <a:rPr lang="el-GR" dirty="0">
                <a:solidFill>
                  <a:srgbClr val="004986"/>
                </a:solidFill>
              </a:rPr>
              <a:t> </a:t>
            </a:r>
            <a:r>
              <a:rPr lang="el-GR" dirty="0" smtClean="0">
                <a:solidFill>
                  <a:srgbClr val="004986"/>
                </a:solidFill>
              </a:rPr>
              <a:t>ε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87" y="2533060"/>
            <a:ext cx="6753076" cy="88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67" y="3381134"/>
            <a:ext cx="8174776" cy="863600"/>
          </a:xfrm>
          <a:prstGeom prst="rect">
            <a:avLst/>
          </a:prstGeom>
        </p:spPr>
      </p:pic>
      <p:sp>
        <p:nvSpPr>
          <p:cNvPr id="2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ε: indirect CP violation in Kaon decays</a:t>
            </a:r>
          </a:p>
          <a:p>
            <a:pPr lvl="1"/>
            <a:r>
              <a:rPr lang="en-US" altLang="en-US" sz="3000" dirty="0"/>
              <a:t> </a:t>
            </a:r>
            <a:r>
              <a:rPr lang="en-US" altLang="en-US" sz="3000" dirty="0" smtClean="0"/>
              <a:t>K</a:t>
            </a:r>
            <a:r>
              <a:rPr lang="en-US" altLang="en-US" sz="3000" baseline="-25000" dirty="0" smtClean="0"/>
              <a:t>L</a:t>
            </a:r>
            <a:r>
              <a:rPr lang="en-US" altLang="en-US" sz="3000" dirty="0" smtClean="0"/>
              <a:t> and K</a:t>
            </a:r>
            <a:r>
              <a:rPr lang="en-US" altLang="en-US" sz="3000" baseline="-25000" dirty="0" smtClean="0"/>
              <a:t>S</a:t>
            </a:r>
            <a:r>
              <a:rPr lang="en-US" altLang="en-US" sz="3000" dirty="0" smtClean="0"/>
              <a:t> are not CP eigenstates due to mixing</a:t>
            </a:r>
          </a:p>
          <a:p>
            <a:r>
              <a:rPr lang="en-US" altLang="en-US" sz="3000" dirty="0" smtClean="0"/>
              <a:t>ε': direct CP violation in Kaon decays</a:t>
            </a:r>
          </a:p>
          <a:p>
            <a:endParaRPr lang="en-US" altLang="en-US" sz="3000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27" name="Rounded Rectangle 26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Measurement ≈3</a:t>
              </a:r>
              <a:r>
                <a:rPr lang="el-GR" sz="3200" dirty="0" smtClean="0"/>
                <a:t>σ</a:t>
              </a:r>
              <a:r>
                <a:rPr lang="en-GB" sz="3200" dirty="0" smtClean="0"/>
                <a:t> above the SM prediction</a:t>
              </a:r>
              <a:endParaRPr lang="en-GB" sz="3200" kern="12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377" y="4611322"/>
            <a:ext cx="3655801" cy="457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57" y="5257987"/>
            <a:ext cx="3808126" cy="469900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4499992" y="4619148"/>
            <a:ext cx="20917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err="1" smtClean="0">
                <a:solidFill>
                  <a:srgbClr val="004986"/>
                </a:solidFill>
              </a:rPr>
              <a:t>Buras</a:t>
            </a:r>
            <a:r>
              <a:rPr lang="de-CH" dirty="0" smtClean="0">
                <a:solidFill>
                  <a:srgbClr val="004986"/>
                </a:solidFill>
              </a:rPr>
              <a:t> et al.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289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rgbClr val="004986"/>
                </a:solidFill>
              </a:rPr>
              <a:t>Hadronic</a:t>
            </a:r>
            <a:r>
              <a:rPr lang="de-CH" dirty="0" smtClean="0">
                <a:solidFill>
                  <a:srgbClr val="004986"/>
                </a:solidFill>
              </a:rPr>
              <a:t> B </a:t>
            </a:r>
            <a:r>
              <a:rPr lang="de-CH" dirty="0" err="1" smtClean="0">
                <a:solidFill>
                  <a:srgbClr val="004986"/>
                </a:solidFill>
              </a:rPr>
              <a:t>decays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8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939872"/>
            <a:ext cx="8339405" cy="4289328"/>
          </a:xfrm>
        </p:spPr>
        <p:txBody>
          <a:bodyPr/>
          <a:lstStyle/>
          <a:p>
            <a:pPr>
              <a:defRPr/>
            </a:pPr>
            <a:r>
              <a:rPr lang="en-US" altLang="en-US" sz="3400" dirty="0" smtClean="0"/>
              <a:t> Longstanding </a:t>
            </a:r>
            <a:r>
              <a:rPr lang="en-US" altLang="en-US" sz="3200" dirty="0" smtClean="0"/>
              <a:t>B</a:t>
            </a:r>
            <a:r>
              <a:rPr lang="en-US" altLang="en-US" sz="3200" dirty="0" smtClean="0">
                <a:latin typeface="Calibri"/>
                <a:cs typeface="Calibri"/>
              </a:rPr>
              <a:t>→</a:t>
            </a:r>
            <a:r>
              <a:rPr lang="el-GR" altLang="en-US" sz="3200" dirty="0" smtClean="0">
                <a:latin typeface="Calibri"/>
                <a:cs typeface="Calibri"/>
              </a:rPr>
              <a:t>π</a:t>
            </a:r>
            <a:r>
              <a:rPr lang="en-US" altLang="en-US" sz="3200" dirty="0" smtClean="0"/>
              <a:t>K Puzzle</a:t>
            </a:r>
          </a:p>
          <a:p>
            <a:pPr>
              <a:defRPr/>
            </a:pPr>
            <a:endParaRPr lang="en-US" altLang="en-US" sz="3200" dirty="0"/>
          </a:p>
          <a:p>
            <a:pPr>
              <a:defRPr/>
            </a:pPr>
            <a:endParaRPr lang="en-US" altLang="en-US" sz="3200" dirty="0" smtClean="0"/>
          </a:p>
          <a:p>
            <a:pPr marL="0" indent="0">
              <a:buNone/>
              <a:defRPr/>
            </a:pPr>
            <a:endParaRPr lang="en-US" altLang="en-US" sz="3200" dirty="0" smtClean="0"/>
          </a:p>
          <a:p>
            <a:pPr>
              <a:defRPr/>
            </a:pPr>
            <a:r>
              <a:rPr lang="en-US" altLang="en-US" sz="3200" dirty="0" smtClean="0"/>
              <a:t>More observables like</a:t>
            </a:r>
            <a:endParaRPr lang="en-US" altLang="en-US" sz="3200" dirty="0"/>
          </a:p>
          <a:p>
            <a:pPr marL="0" indent="0">
              <a:buNone/>
              <a:defRPr/>
            </a:pPr>
            <a:endParaRPr lang="en-US" altLang="en-US" sz="3200" dirty="0" smtClean="0"/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Global fit </a:t>
              </a:r>
              <a:r>
                <a:rPr lang="de-CH" sz="3200" dirty="0" err="1" smtClean="0"/>
                <a:t>to</a:t>
              </a:r>
              <a:r>
                <a:rPr lang="de-CH" sz="3200" dirty="0" smtClean="0"/>
                <a:t> </a:t>
              </a:r>
              <a:r>
                <a:rPr lang="de-CH" sz="3200" dirty="0" err="1" smtClean="0"/>
                <a:t>data</a:t>
              </a:r>
              <a:r>
                <a:rPr lang="de-CH" sz="3200" dirty="0" smtClean="0"/>
                <a:t>: 2-3</a:t>
              </a:r>
              <a:r>
                <a:rPr lang="el-GR" sz="3200" dirty="0" smtClean="0"/>
                <a:t>σ</a:t>
              </a:r>
              <a:endParaRPr lang="en-GB" sz="3200" dirty="0"/>
            </a:p>
          </p:txBody>
        </p:sp>
      </p:grp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405207"/>
              </p:ext>
            </p:extLst>
          </p:nvPr>
        </p:nvGraphicFramePr>
        <p:xfrm>
          <a:off x="467544" y="1537167"/>
          <a:ext cx="5472608" cy="1631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20" name="Equation" r:id="rId4" imgW="2806560" imgH="838080" progId="Equation.DSMT4">
                  <p:embed/>
                </p:oleObj>
              </mc:Choice>
              <mc:Fallback>
                <p:oleObj name="Equation" r:id="rId4" imgW="2806560" imgH="83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1537167"/>
                        <a:ext cx="5472608" cy="1631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820820"/>
              </p:ext>
            </p:extLst>
          </p:nvPr>
        </p:nvGraphicFramePr>
        <p:xfrm>
          <a:off x="467544" y="3755056"/>
          <a:ext cx="5218712" cy="2050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21" name="Equation" r:id="rId6" imgW="2844720" imgH="1117440" progId="Equation.DSMT4">
                  <p:embed/>
                </p:oleObj>
              </mc:Choice>
              <mc:Fallback>
                <p:oleObj name="Equation" r:id="rId6" imgW="284472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7544" y="3755056"/>
                        <a:ext cx="5218712" cy="2050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4208396" y="19156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dirty="0" smtClean="0"/>
              <a:t>L. Hofer</a:t>
            </a:r>
            <a:r>
              <a:rPr lang="de-CH" dirty="0"/>
              <a:t>, </a:t>
            </a:r>
            <a:r>
              <a:rPr lang="de-CH" dirty="0" smtClean="0"/>
              <a:t>D. Scherer, L. </a:t>
            </a:r>
            <a:r>
              <a:rPr lang="de-CH" dirty="0" err="1" smtClean="0"/>
              <a:t>Vernazza</a:t>
            </a:r>
            <a:r>
              <a:rPr lang="de-CH" dirty="0"/>
              <a:t>, </a:t>
            </a:r>
            <a:r>
              <a:rPr lang="de-CH" dirty="0" smtClean="0"/>
              <a:t>arXiv:1011.6319 </a:t>
            </a:r>
            <a:r>
              <a:rPr lang="de-CH" dirty="0"/>
              <a:t>[</a:t>
            </a:r>
            <a:r>
              <a:rPr lang="de-CH" dirty="0" err="1"/>
              <a:t>hep-ph</a:t>
            </a:r>
            <a:r>
              <a:rPr lang="de-CH" dirty="0" smtClean="0"/>
              <a:t>]</a:t>
            </a:r>
            <a:endParaRPr lang="en-GB" dirty="0"/>
          </a:p>
        </p:txBody>
      </p:sp>
      <p:grpSp>
        <p:nvGrpSpPr>
          <p:cNvPr id="16" name="Group 19"/>
          <p:cNvGrpSpPr/>
          <p:nvPr/>
        </p:nvGrpSpPr>
        <p:grpSpPr>
          <a:xfrm>
            <a:off x="6053149" y="1124744"/>
            <a:ext cx="2771800" cy="2304256"/>
            <a:chOff x="42194" y="-37789"/>
            <a:chExt cx="6223298" cy="1281906"/>
          </a:xfrm>
        </p:grpSpPr>
        <p:sp>
          <p:nvSpPr>
            <p:cNvPr id="17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42194" y="193486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CP </a:t>
              </a:r>
              <a:r>
                <a:rPr lang="de-CH" sz="3200" dirty="0" err="1" smtClean="0"/>
                <a:t>and</a:t>
              </a:r>
              <a:endParaRPr lang="de-CH" sz="3200" dirty="0" smtClean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 </a:t>
              </a:r>
              <a:r>
                <a:rPr lang="de-CH" sz="3200" dirty="0" err="1" smtClean="0"/>
                <a:t>isospin</a:t>
              </a:r>
              <a:endParaRPr lang="de-CH" sz="3200" dirty="0" smtClean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 </a:t>
              </a:r>
              <a:r>
                <a:rPr lang="de-CH" sz="3200" dirty="0" err="1" smtClean="0"/>
                <a:t>violation</a:t>
              </a:r>
              <a:endParaRPr lang="de-CH" sz="3200" dirty="0" smtClean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 </a:t>
              </a:r>
              <a:r>
                <a:rPr lang="de-CH" sz="3200" dirty="0" err="1" smtClean="0"/>
                <a:t>needed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19"/>
          <p:cNvGrpSpPr/>
          <p:nvPr/>
        </p:nvGrpSpPr>
        <p:grpSpPr>
          <a:xfrm>
            <a:off x="6053149" y="3755936"/>
            <a:ext cx="2771800" cy="1714970"/>
            <a:chOff x="42194" y="-37789"/>
            <a:chExt cx="6223298" cy="1281906"/>
          </a:xfrm>
        </p:grpSpPr>
        <p:sp>
          <p:nvSpPr>
            <p:cNvPr id="2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42194" y="193486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err="1" smtClean="0"/>
                <a:t>Similar</a:t>
              </a:r>
              <a:endParaRPr lang="de-CH" sz="3200" dirty="0"/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err="1" smtClean="0"/>
                <a:t>picture</a:t>
              </a:r>
              <a:r>
                <a:rPr lang="de-CH" sz="3200" dirty="0" smtClean="0"/>
                <a:t> </a:t>
              </a:r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in D </a:t>
              </a:r>
              <a:r>
                <a:rPr lang="de-CH" sz="3200" dirty="0" err="1" smtClean="0"/>
                <a:t>decays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14187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err="1" smtClean="0"/>
              <a:t>Physics</a:t>
            </a:r>
            <a:r>
              <a:rPr lang="de-CH" sz="3600" dirty="0" smtClean="0"/>
              <a:t> </a:t>
            </a:r>
            <a:r>
              <a:rPr lang="de-CH" sz="3600" dirty="0" err="1" smtClean="0"/>
              <a:t>Beyond</a:t>
            </a:r>
            <a:r>
              <a:rPr lang="de-CH" sz="3600" dirty="0" smtClean="0"/>
              <a:t> </a:t>
            </a:r>
            <a:r>
              <a:rPr lang="de-CH" sz="3600" dirty="0" err="1" smtClean="0"/>
              <a:t>the</a:t>
            </a:r>
            <a:r>
              <a:rPr lang="de-CH" sz="3600" dirty="0" smtClean="0"/>
              <a:t> Standard Model</a:t>
            </a:r>
            <a:endParaRPr lang="de-CH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73812" y="1124744"/>
            <a:ext cx="7560840" cy="5448449"/>
          </a:xfrm>
        </p:spPr>
        <p:txBody>
          <a:bodyPr/>
          <a:lstStyle/>
          <a:p>
            <a:r>
              <a:rPr lang="en-US" sz="3200" dirty="0" smtClean="0"/>
              <a:t>Dark Matter existence established at cosmological scales</a:t>
            </a:r>
          </a:p>
          <a:p>
            <a:pPr lvl="1"/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004986"/>
                </a:solidFill>
              </a:rPr>
              <a:t>New weakly interacting particles</a:t>
            </a:r>
          </a:p>
          <a:p>
            <a:r>
              <a:rPr lang="en-US" sz="3200" dirty="0" smtClean="0"/>
              <a:t>Neutrinos not exactly massless</a:t>
            </a:r>
            <a:endParaRPr lang="en-US" sz="3200" dirty="0"/>
          </a:p>
          <a:p>
            <a:pPr lvl="1"/>
            <a:r>
              <a:rPr lang="en-US" sz="3200" dirty="0" smtClean="0">
                <a:solidFill>
                  <a:srgbClr val="004986"/>
                </a:solidFill>
              </a:rPr>
              <a:t> Right-handed (sterile) neutrinos</a:t>
            </a:r>
            <a:endParaRPr lang="en-US" sz="3200" dirty="0">
              <a:solidFill>
                <a:srgbClr val="004986"/>
              </a:solidFill>
            </a:endParaRPr>
          </a:p>
          <a:p>
            <a:r>
              <a:rPr lang="en-US" sz="3200" dirty="0" smtClean="0"/>
              <a:t>Matter anti-matter asymmetry</a:t>
            </a:r>
            <a:endParaRPr lang="en-US" sz="3200" b="1" dirty="0" smtClean="0"/>
          </a:p>
          <a:p>
            <a:pPr lvl="1"/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004986"/>
                </a:solidFill>
              </a:rPr>
              <a:t>Additional CP violating interactions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039557" y="3525895"/>
            <a:ext cx="17908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writescience.wordpress.com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0602" y="4986198"/>
            <a:ext cx="8314509" cy="1823734"/>
            <a:chOff x="2250" y="-1597616"/>
            <a:chExt cx="6091499" cy="3600400"/>
          </a:xfrm>
        </p:grpSpPr>
        <p:sp>
          <p:nvSpPr>
            <p:cNvPr id="17" name="Rounded Rectangle 16"/>
            <p:cNvSpPr/>
            <p:nvPr/>
          </p:nvSpPr>
          <p:spPr>
            <a:xfrm>
              <a:off x="2250" y="-869754"/>
              <a:ext cx="6091499" cy="2153120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The SM must be </a:t>
              </a:r>
              <a:r>
                <a:rPr lang="en-GB" sz="3200" dirty="0" smtClean="0"/>
                <a:t>extended!    </a:t>
              </a:r>
              <a:br>
                <a:rPr lang="en-GB" sz="3200" dirty="0" smtClean="0"/>
              </a:br>
              <a:r>
                <a:rPr lang="en-GB" sz="3200" dirty="0" smtClean="0"/>
                <a:t>What </a:t>
              </a:r>
              <a:r>
                <a:rPr lang="en-GB" sz="3200" dirty="0"/>
                <a:t>is the </a:t>
              </a:r>
              <a:r>
                <a:rPr lang="en-GB" sz="3200" dirty="0" smtClean="0"/>
                <a:t>underlying fundamental theory?</a:t>
              </a:r>
              <a:endParaRPr lang="en-GB" sz="3200" dirty="0"/>
            </a:p>
          </p:txBody>
        </p:sp>
      </p:grpSp>
      <p:graphicFrame>
        <p:nvGraphicFramePr>
          <p:cNvPr id="10" name="Diagramm 9"/>
          <p:cNvGraphicFramePr/>
          <p:nvPr>
            <p:extLst/>
          </p:nvPr>
        </p:nvGraphicFramePr>
        <p:xfrm>
          <a:off x="6299104" y="1351070"/>
          <a:ext cx="2831976" cy="3507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69842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004986"/>
                </a:solidFill>
              </a:rPr>
              <a:t>ε</a:t>
            </a:r>
            <a:r>
              <a:rPr lang="en-GB" dirty="0" smtClean="0">
                <a:solidFill>
                  <a:srgbClr val="004986"/>
                </a:solidFill>
              </a:rPr>
              <a:t>‘/</a:t>
            </a:r>
            <a:r>
              <a:rPr lang="el-GR" dirty="0">
                <a:solidFill>
                  <a:srgbClr val="004986"/>
                </a:solidFill>
              </a:rPr>
              <a:t> </a:t>
            </a:r>
            <a:r>
              <a:rPr lang="el-GR" dirty="0" smtClean="0">
                <a:solidFill>
                  <a:srgbClr val="004986"/>
                </a:solidFill>
              </a:rPr>
              <a:t>ε</a:t>
            </a:r>
            <a:r>
              <a:rPr lang="en-GB" dirty="0" smtClean="0">
                <a:solidFill>
                  <a:srgbClr val="004986"/>
                </a:solidFill>
              </a:rPr>
              <a:t> explanations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W</a:t>
            </a:r>
            <a:r>
              <a:rPr lang="en-US" altLang="en-US" sz="3000" baseline="-25000" dirty="0" smtClean="0"/>
              <a:t>R</a:t>
            </a:r>
            <a:r>
              <a:rPr lang="en-US" altLang="en-US" sz="3000" dirty="0" smtClean="0"/>
              <a:t> coupling </a:t>
            </a:r>
          </a:p>
          <a:p>
            <a:endParaRPr lang="en-GB" altLang="en-US" sz="2900" dirty="0" smtClean="0"/>
          </a:p>
          <a:p>
            <a:r>
              <a:rPr lang="en-GB" altLang="en-US" sz="2900" dirty="0" smtClean="0"/>
              <a:t>Z’ (also for </a:t>
            </a:r>
            <a:r>
              <a:rPr lang="el-GR" altLang="en-US" sz="2900" dirty="0" smtClean="0"/>
              <a:t>Δ</a:t>
            </a:r>
            <a:r>
              <a:rPr lang="de-CH" altLang="en-US" sz="2900" dirty="0" smtClean="0"/>
              <a:t>A</a:t>
            </a:r>
            <a:r>
              <a:rPr lang="de-CH" altLang="en-US" sz="2900" baseline="-25000" dirty="0" smtClean="0"/>
              <a:t>CP</a:t>
            </a:r>
            <a:r>
              <a:rPr lang="en-GB" altLang="en-US" sz="2900" dirty="0" smtClean="0"/>
              <a:t>)</a:t>
            </a:r>
            <a:br>
              <a:rPr lang="en-GB" altLang="en-US" sz="2900" dirty="0" smtClean="0"/>
            </a:br>
            <a:endParaRPr lang="en-GB" altLang="en-US" sz="2900" dirty="0" smtClean="0"/>
          </a:p>
          <a:p>
            <a:endParaRPr lang="en-GB" altLang="en-US" sz="2900" dirty="0" smtClean="0"/>
          </a:p>
          <a:p>
            <a:r>
              <a:rPr lang="en-GB" altLang="en-US" sz="2900" dirty="0" smtClean="0"/>
              <a:t>MSSM</a:t>
            </a:r>
            <a:endParaRPr lang="en-GB" altLang="en-US" sz="3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648303" y="1412776"/>
            <a:ext cx="5160721" cy="512142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39883" y="2304947"/>
            <a:ext cx="25808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A. Buras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et al. 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arXiv:1507.08672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A. Buras </a:t>
            </a:r>
            <a:r>
              <a:rPr lang="en-GB" dirty="0">
                <a:solidFill>
                  <a:srgbClr val="004986"/>
                </a:solidFill>
              </a:rPr>
              <a:t>and </a:t>
            </a:r>
            <a:r>
              <a:rPr lang="en-GB" dirty="0" smtClean="0">
                <a:solidFill>
                  <a:srgbClr val="004986"/>
                </a:solidFill>
              </a:rPr>
              <a:t>F. De Fazio, 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arXiv:1512.02869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9883" y="3741031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T. </a:t>
            </a:r>
            <a:r>
              <a:rPr lang="en-GB" dirty="0" err="1" smtClean="0">
                <a:solidFill>
                  <a:srgbClr val="004986"/>
                </a:solidFill>
              </a:rPr>
              <a:t>Kitahara</a:t>
            </a:r>
            <a:r>
              <a:rPr lang="en-GB" dirty="0">
                <a:solidFill>
                  <a:srgbClr val="004986"/>
                </a:solidFill>
              </a:rPr>
              <a:t>, U</a:t>
            </a:r>
            <a:r>
              <a:rPr lang="en-GB" dirty="0" smtClean="0">
                <a:solidFill>
                  <a:srgbClr val="004986"/>
                </a:solidFill>
              </a:rPr>
              <a:t>. </a:t>
            </a:r>
            <a:r>
              <a:rPr lang="en-GB" dirty="0" err="1" smtClean="0">
                <a:solidFill>
                  <a:srgbClr val="004986"/>
                </a:solidFill>
              </a:rPr>
              <a:t>Nierste</a:t>
            </a:r>
            <a:r>
              <a:rPr lang="en-GB" dirty="0" smtClean="0">
                <a:solidFill>
                  <a:srgbClr val="004986"/>
                </a:solidFill>
              </a:rPr>
              <a:t>, 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P. </a:t>
            </a:r>
            <a:r>
              <a:rPr lang="en-GB" dirty="0" err="1" smtClean="0">
                <a:solidFill>
                  <a:srgbClr val="004986"/>
                </a:solidFill>
              </a:rPr>
              <a:t>Tremper</a:t>
            </a:r>
            <a:r>
              <a:rPr lang="en-GB" dirty="0" smtClean="0">
                <a:solidFill>
                  <a:srgbClr val="004986"/>
                </a:solidFill>
              </a:rPr>
              <a:t>, arXiv:1604.07400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M. Endo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et al. arXiv:1608.01444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</a:t>
            </a:r>
            <a:r>
              <a:rPr lang="en-GB" dirty="0">
                <a:solidFill>
                  <a:srgbClr val="004986"/>
                </a:solidFill>
              </a:rPr>
              <a:t>. </a:t>
            </a:r>
            <a:r>
              <a:rPr lang="en-GB" dirty="0" err="1">
                <a:solidFill>
                  <a:srgbClr val="004986"/>
                </a:solidFill>
              </a:rPr>
              <a:t>Crivellin</a:t>
            </a:r>
            <a:r>
              <a:rPr lang="en-GB" dirty="0">
                <a:solidFill>
                  <a:srgbClr val="004986"/>
                </a:solidFill>
              </a:rPr>
              <a:t>, G. </a:t>
            </a:r>
            <a:r>
              <a:rPr lang="en-GB" dirty="0" err="1">
                <a:solidFill>
                  <a:srgbClr val="004986"/>
                </a:solidFill>
              </a:rPr>
              <a:t>D'Ambrosio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/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T</a:t>
            </a:r>
            <a:r>
              <a:rPr lang="en-GB" dirty="0">
                <a:solidFill>
                  <a:srgbClr val="004986"/>
                </a:solidFill>
              </a:rPr>
              <a:t>. </a:t>
            </a:r>
            <a:r>
              <a:rPr lang="en-GB" dirty="0" err="1">
                <a:solidFill>
                  <a:srgbClr val="004986"/>
                </a:solidFill>
              </a:rPr>
              <a:t>Kitahara</a:t>
            </a:r>
            <a:r>
              <a:rPr lang="en-GB" dirty="0">
                <a:solidFill>
                  <a:srgbClr val="004986"/>
                </a:solidFill>
              </a:rPr>
              <a:t> and U. </a:t>
            </a:r>
            <a:r>
              <a:rPr lang="en-GB" dirty="0" err="1" smtClean="0">
                <a:solidFill>
                  <a:srgbClr val="004986"/>
                </a:solidFill>
              </a:rPr>
              <a:t>Nierste</a:t>
            </a:r>
            <a:r>
              <a:rPr lang="en-GB" dirty="0" smtClean="0">
                <a:solidFill>
                  <a:srgbClr val="004986"/>
                </a:solidFill>
              </a:rPr>
              <a:t>,</a:t>
            </a:r>
            <a:br>
              <a:rPr lang="en-GB" dirty="0" smtClean="0">
                <a:solidFill>
                  <a:srgbClr val="004986"/>
                </a:solidFill>
              </a:rPr>
            </a:br>
            <a:r>
              <a:rPr lang="en-GB" dirty="0" smtClean="0">
                <a:solidFill>
                  <a:srgbClr val="004986"/>
                </a:solidFill>
              </a:rPr>
              <a:t>arXiv:1703.05786</a:t>
            </a:r>
            <a:endParaRPr lang="en-GB" dirty="0">
              <a:solidFill>
                <a:srgbClr val="004986"/>
              </a:solidFill>
            </a:endParaRPr>
          </a:p>
          <a:p>
            <a:endParaRPr lang="en-GB" dirty="0">
              <a:solidFill>
                <a:srgbClr val="004986"/>
              </a:solidFill>
            </a:endParaRPr>
          </a:p>
        </p:txBody>
      </p:sp>
      <p:graphicFrame>
        <p:nvGraphicFramePr>
          <p:cNvPr id="22" name="Object 20"/>
          <p:cNvGraphicFramePr>
            <a:graphicFrameLocks noChangeAspect="1"/>
          </p:cNvGraphicFramePr>
          <p:nvPr>
            <p:extLst/>
          </p:nvPr>
        </p:nvGraphicFramePr>
        <p:xfrm>
          <a:off x="1149088" y="5893205"/>
          <a:ext cx="7667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76" name="Equation" r:id="rId5" imgW="317160" imgH="177480" progId="Equation.DSMT4">
                  <p:embed/>
                </p:oleObj>
              </mc:Choice>
              <mc:Fallback>
                <p:oleObj name="Equation" r:id="rId5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088" y="5893205"/>
                        <a:ext cx="76676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1"/>
          <p:cNvGraphicFramePr>
            <a:graphicFrameLocks noChangeAspect="1"/>
          </p:cNvGraphicFramePr>
          <p:nvPr>
            <p:extLst/>
          </p:nvPr>
        </p:nvGraphicFramePr>
        <p:xfrm>
          <a:off x="1149088" y="5377601"/>
          <a:ext cx="21780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77" name="Equation" r:id="rId7" imgW="939600" imgH="203040" progId="Equation.DSMT4">
                  <p:embed/>
                </p:oleObj>
              </mc:Choice>
              <mc:Fallback>
                <p:oleObj name="Equation" r:id="rId7" imgW="939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088" y="5377601"/>
                        <a:ext cx="2178050" cy="469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34521" y="5983907"/>
            <a:ext cx="539750" cy="360363"/>
          </a:xfrm>
          <a:prstGeom prst="rect">
            <a:avLst/>
          </a:prstGeom>
          <a:solidFill>
            <a:srgbClr val="82911A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27587" y="5364322"/>
            <a:ext cx="539750" cy="360362"/>
          </a:xfrm>
          <a:prstGeom prst="rect">
            <a:avLst/>
          </a:prstGeom>
          <a:solidFill>
            <a:srgbClr val="0044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/>
          </a:p>
        </p:txBody>
      </p:sp>
      <p:graphicFrame>
        <p:nvGraphicFramePr>
          <p:cNvPr id="26" name="Object 20"/>
          <p:cNvGraphicFramePr>
            <a:graphicFrameLocks noChangeAspect="1"/>
          </p:cNvGraphicFramePr>
          <p:nvPr>
            <p:extLst/>
          </p:nvPr>
        </p:nvGraphicFramePr>
        <p:xfrm>
          <a:off x="4404249" y="884401"/>
          <a:ext cx="38020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78" name="Equation" r:id="rId9" imgW="1574640" imgH="228600" progId="Equation.DSMT4">
                  <p:embed/>
                </p:oleObj>
              </mc:Choice>
              <mc:Fallback>
                <p:oleObj name="Equation" r:id="rId9" imgW="1574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4249" y="884401"/>
                        <a:ext cx="38020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883" y="152362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V. </a:t>
            </a:r>
            <a:r>
              <a:rPr lang="en-GB" dirty="0" err="1">
                <a:solidFill>
                  <a:srgbClr val="004986"/>
                </a:solidFill>
              </a:rPr>
              <a:t>Cirigliano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et </a:t>
            </a:r>
            <a:r>
              <a:rPr lang="en-GB" dirty="0">
                <a:solidFill>
                  <a:srgbClr val="004986"/>
                </a:solidFill>
              </a:rPr>
              <a:t>al. </a:t>
            </a:r>
            <a:r>
              <a:rPr lang="en-GB" dirty="0" smtClean="0">
                <a:solidFill>
                  <a:srgbClr val="004986"/>
                </a:solidFill>
              </a:rPr>
              <a:t>arXiv:1612.03914 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822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QCD corrections to the Matching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5549"/>
          <a:stretch/>
        </p:blipFill>
        <p:spPr>
          <a:xfrm>
            <a:off x="409574" y="916020"/>
            <a:ext cx="8534827" cy="225511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65364"/>
          <a:stretch/>
        </p:blipFill>
        <p:spPr>
          <a:xfrm>
            <a:off x="835761" y="3268950"/>
            <a:ext cx="4045351" cy="1989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237579"/>
            <a:ext cx="3329754" cy="2240480"/>
          </a:xfrm>
          <a:prstGeom prst="rect">
            <a:avLst/>
          </a:prstGeom>
        </p:spPr>
      </p:pic>
      <p:sp>
        <p:nvSpPr>
          <p:cNvPr id="25" name="Inhaltsplatzhalter 1"/>
          <p:cNvSpPr>
            <a:spLocks noGrp="1"/>
          </p:cNvSpPr>
          <p:nvPr>
            <p:ph sz="quarter" idx="13"/>
          </p:nvPr>
        </p:nvSpPr>
        <p:spPr>
          <a:xfrm>
            <a:off x="339883" y="5260654"/>
            <a:ext cx="8350514" cy="3197495"/>
          </a:xfrm>
        </p:spPr>
        <p:txBody>
          <a:bodyPr/>
          <a:lstStyle/>
          <a:p>
            <a:r>
              <a:rPr lang="en-US" altLang="en-US" sz="3200" dirty="0"/>
              <a:t> </a:t>
            </a:r>
            <a:r>
              <a:rPr lang="en-GB" altLang="en-US" sz="3200" dirty="0"/>
              <a:t>Perform matching</a:t>
            </a:r>
          </a:p>
          <a:p>
            <a:r>
              <a:rPr lang="en-GB" altLang="en-US" sz="3200" dirty="0"/>
              <a:t> Correct for 4-dimensional </a:t>
            </a:r>
            <a:r>
              <a:rPr lang="en-GB" altLang="en-US" sz="3200" dirty="0" err="1"/>
              <a:t>Fierz</a:t>
            </a:r>
            <a:r>
              <a:rPr lang="en-GB" altLang="en-US" sz="3200" dirty="0"/>
              <a:t> identities</a:t>
            </a:r>
            <a:endParaRPr lang="en-US" altLang="en-US" sz="3200" dirty="0"/>
          </a:p>
        </p:txBody>
      </p:sp>
      <p:pic>
        <p:nvPicPr>
          <p:cNvPr id="11" name="Picture 2" descr="Bildergebnis für uzh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057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Results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Slightly weaker LHC constraints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80728"/>
            <a:ext cx="8372479" cy="4491552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28906" y="54790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J. </a:t>
            </a:r>
            <a:r>
              <a:rPr lang="en-US" sz="1800" dirty="0" err="1">
                <a:solidFill>
                  <a:srgbClr val="004986"/>
                </a:solidFill>
              </a:rPr>
              <a:t>Aebischer</a:t>
            </a:r>
            <a:r>
              <a:rPr lang="en-US" sz="1800" dirty="0">
                <a:solidFill>
                  <a:srgbClr val="004986"/>
                </a:solidFill>
              </a:rPr>
              <a:t>, AC, C. </a:t>
            </a:r>
            <a:r>
              <a:rPr lang="en-US" sz="1800" dirty="0" err="1">
                <a:solidFill>
                  <a:srgbClr val="004986"/>
                </a:solidFill>
              </a:rPr>
              <a:t>Greub</a:t>
            </a:r>
            <a:r>
              <a:rPr lang="en-US" sz="1800" dirty="0">
                <a:solidFill>
                  <a:srgbClr val="004986"/>
                </a:solidFill>
              </a:rPr>
              <a:t>, 1811.08907</a:t>
            </a:r>
            <a:endParaRPr lang="de-CH" sz="18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18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Correlations the neutron EDM with S1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Effect in B predicts measurable </a:t>
              </a:r>
              <a:r>
                <a:rPr lang="en-GB" sz="3200" dirty="0" err="1" smtClean="0"/>
                <a:t>nEDM</a:t>
              </a:r>
              <a:r>
                <a:rPr lang="en-GB" sz="3200" dirty="0" smtClean="0"/>
                <a:t> effect</a:t>
              </a:r>
              <a:endParaRPr lang="en-GB" sz="3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28906" y="54790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J. </a:t>
            </a:r>
            <a:r>
              <a:rPr lang="en-US" sz="1800" dirty="0" err="1">
                <a:solidFill>
                  <a:srgbClr val="004986"/>
                </a:solidFill>
              </a:rPr>
              <a:t>Aebischer</a:t>
            </a:r>
            <a:r>
              <a:rPr lang="en-US" sz="1800" dirty="0">
                <a:solidFill>
                  <a:srgbClr val="004986"/>
                </a:solidFill>
              </a:rPr>
              <a:t>, AC, </a:t>
            </a:r>
            <a:r>
              <a:rPr lang="en-US" sz="1800" dirty="0" smtClean="0">
                <a:solidFill>
                  <a:srgbClr val="004986"/>
                </a:solidFill>
              </a:rPr>
              <a:t>F. </a:t>
            </a:r>
            <a:r>
              <a:rPr lang="en-US" sz="1800" dirty="0" err="1" smtClean="0">
                <a:solidFill>
                  <a:srgbClr val="004986"/>
                </a:solidFill>
              </a:rPr>
              <a:t>Saturnino</a:t>
            </a:r>
            <a:r>
              <a:rPr lang="en-US" sz="1800" dirty="0" smtClean="0">
                <a:solidFill>
                  <a:srgbClr val="004986"/>
                </a:solidFill>
              </a:rPr>
              <a:t>, 1905.xxx</a:t>
            </a:r>
            <a:endParaRPr lang="de-CH" sz="1800" dirty="0">
              <a:solidFill>
                <a:srgbClr val="004986"/>
              </a:solidFill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58" y="1158539"/>
            <a:ext cx="7832465" cy="463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724128" y="948384"/>
            <a:ext cx="31641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W.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Dekens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,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J. de </a:t>
            </a:r>
            <a:r>
              <a:rPr lang="en-GB" altLang="en-US" sz="1800" dirty="0" err="1">
                <a:solidFill>
                  <a:srgbClr val="004986"/>
                </a:solidFill>
                <a:latin typeface="+mn-lt"/>
              </a:rPr>
              <a:t>Vries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,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M. Jung, </a:t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K. K.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Vos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, arXiv:1809.09114 </a:t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F.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Saturnino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arxiv:1905:08257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563888" y="4581128"/>
            <a:ext cx="13003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1905:08257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0753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), </a:t>
            </a:r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dirty="0" err="1">
                <a:solidFill>
                  <a:srgbClr val="004986"/>
                </a:solidFill>
                <a:latin typeface="Calibri" panose="020F0502020204030204" pitchFamily="34" charset="0"/>
              </a:rPr>
              <a:t>→</a:t>
            </a:r>
            <a:r>
              <a:rPr lang="en-GB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s</a:t>
            </a:r>
            <a:r>
              <a:rPr lang="el-GR" dirty="0" smtClean="0">
                <a:solidFill>
                  <a:srgbClr val="004986"/>
                </a:solidFill>
                <a:latin typeface="Calibri" panose="020F0502020204030204" pitchFamily="34" charset="0"/>
              </a:rPr>
              <a:t>νν</a:t>
            </a:r>
            <a:r>
              <a:rPr lang="en-GB" dirty="0" smtClean="0">
                <a:solidFill>
                  <a:srgbClr val="004986"/>
                </a:solidFill>
                <a:latin typeface="Calibri" panose="020F0502020204030204" pitchFamily="34" charset="0"/>
              </a:rPr>
              <a:t> with 2</a:t>
            </a:r>
            <a:r>
              <a:rPr lang="en-GB" dirty="0" smtClean="0">
                <a:solidFill>
                  <a:srgbClr val="004986"/>
                </a:solidFill>
              </a:rPr>
              <a:t> Scalar LQs</a:t>
            </a:r>
            <a:endParaRPr lang="en-GB" dirty="0">
              <a:solidFill>
                <a:srgbClr val="00498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3" y="1082098"/>
            <a:ext cx="7379497" cy="524913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300191" y="4422625"/>
            <a:ext cx="2736305" cy="2147497"/>
            <a:chOff x="42194" y="1460"/>
            <a:chExt cx="6223298" cy="1281906"/>
          </a:xfrm>
        </p:grpSpPr>
        <p:sp>
          <p:nvSpPr>
            <p:cNvPr id="13" name="Rounded Rectangle 12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3200" dirty="0"/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649921" y="4751835"/>
          <a:ext cx="2268538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35" name="Equation" r:id="rId4" imgW="812520" imgH="533160" progId="Equation.DSMT4">
                  <p:embed/>
                </p:oleObj>
              </mc:Choice>
              <mc:Fallback>
                <p:oleObj name="Equation" r:id="rId4" imgW="8125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49921" y="4751835"/>
                        <a:ext cx="2268538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58311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6021288"/>
            <a:ext cx="9144000" cy="645912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Works for a</a:t>
              </a:r>
              <a:r>
                <a:rPr lang="en-GB" sz="3200" baseline="-25000" dirty="0"/>
                <a:t>e</a:t>
              </a:r>
              <a:r>
                <a:rPr lang="en-GB" sz="3200" dirty="0"/>
                <a:t> but tension with a</a:t>
              </a:r>
              <a:r>
                <a:rPr lang="el-GR" sz="3200" baseline="-25000" dirty="0"/>
                <a:t>μ</a:t>
              </a:r>
              <a:endParaRPr lang="en-GB" sz="3200" baseline="-25000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8880"/>
          <a:stretch/>
        </p:blipFill>
        <p:spPr>
          <a:xfrm>
            <a:off x="200680" y="941985"/>
            <a:ext cx="3939272" cy="39070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7666"/>
          <a:stretch/>
        </p:blipFill>
        <p:spPr>
          <a:xfrm>
            <a:off x="4805605" y="955145"/>
            <a:ext cx="3979620" cy="38338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1364" t="35310" r="42918" b="51650"/>
          <a:stretch/>
        </p:blipFill>
        <p:spPr>
          <a:xfrm>
            <a:off x="611560" y="4882164"/>
            <a:ext cx="2577576" cy="87213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67544" y="183862"/>
            <a:ext cx="7738768" cy="508500"/>
          </a:xfrm>
        </p:spPr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Model with new vector-like leptons</a:t>
            </a:r>
            <a:endParaRPr lang="en-GB" baseline="-25000" dirty="0">
              <a:solidFill>
                <a:srgbClr val="004986"/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/>
        </p:nvPicPr>
        <p:blipFill rotWithShape="1">
          <a:blip r:embed="rId2"/>
          <a:srcRect l="41364" t="47101" r="42918" b="34263"/>
          <a:stretch/>
        </p:blipFill>
        <p:spPr>
          <a:xfrm>
            <a:off x="3189136" y="4887581"/>
            <a:ext cx="2376264" cy="1148994"/>
          </a:xfrm>
          <a:prstGeom prst="rect">
            <a:avLst/>
          </a:prstGeom>
        </p:spPr>
      </p:pic>
      <p:sp>
        <p:nvSpPr>
          <p:cNvPr id="12" name="Rectangle 1"/>
          <p:cNvSpPr/>
          <p:nvPr/>
        </p:nvSpPr>
        <p:spPr>
          <a:xfrm>
            <a:off x="6565251" y="5013854"/>
            <a:ext cx="2232248" cy="84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AC</a:t>
            </a:r>
            <a:r>
              <a:rPr lang="en-GB" dirty="0">
                <a:solidFill>
                  <a:srgbClr val="004986"/>
                </a:solidFill>
              </a:rPr>
              <a:t>, </a:t>
            </a:r>
            <a:r>
              <a:rPr lang="en-GB" dirty="0" smtClean="0">
                <a:solidFill>
                  <a:srgbClr val="004986"/>
                </a:solidFill>
              </a:rPr>
              <a:t>M</a:t>
            </a:r>
            <a:r>
              <a:rPr lang="en-GB" dirty="0">
                <a:solidFill>
                  <a:srgbClr val="004986"/>
                </a:solidFill>
              </a:rPr>
              <a:t>. </a:t>
            </a:r>
            <a:r>
              <a:rPr lang="en-GB" dirty="0" err="1" smtClean="0">
                <a:solidFill>
                  <a:srgbClr val="004986"/>
                </a:solidFill>
              </a:rPr>
              <a:t>Hoferichter</a:t>
            </a:r>
            <a:r>
              <a:rPr lang="en-GB" dirty="0" smtClean="0">
                <a:solidFill>
                  <a:srgbClr val="004986"/>
                </a:solidFill>
              </a:rPr>
              <a:t>, P</a:t>
            </a:r>
            <a:r>
              <a:rPr lang="en-GB" dirty="0">
                <a:solidFill>
                  <a:srgbClr val="004986"/>
                </a:solidFill>
              </a:rPr>
              <a:t>. </a:t>
            </a:r>
            <a:r>
              <a:rPr lang="en-GB" dirty="0" smtClean="0">
                <a:solidFill>
                  <a:srgbClr val="004986"/>
                </a:solidFill>
              </a:rPr>
              <a:t>Schmidt-</a:t>
            </a:r>
            <a:r>
              <a:rPr lang="en-GB" dirty="0" err="1" smtClean="0">
                <a:solidFill>
                  <a:srgbClr val="004986"/>
                </a:solidFill>
              </a:rPr>
              <a:t>Wellenburg</a:t>
            </a:r>
            <a:r>
              <a:rPr lang="en-GB" dirty="0" smtClean="0">
                <a:solidFill>
                  <a:srgbClr val="004986"/>
                </a:solidFill>
              </a:rPr>
              <a:t>, arXiv:1807.11484</a:t>
            </a:r>
            <a:endParaRPr lang="en-GB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2108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610350"/>
            <a:ext cx="7072775" cy="4093178"/>
          </a:xfrm>
          <a:prstGeom prst="rect">
            <a:avLst/>
          </a:prstGeom>
        </p:spPr>
      </p:pic>
      <p:sp>
        <p:nvSpPr>
          <p:cNvPr id="10" name="Rectangle 51"/>
          <p:cNvSpPr>
            <a:spLocks noChangeArrowheads="1"/>
          </p:cNvSpPr>
          <p:nvPr/>
        </p:nvSpPr>
        <p:spPr bwMode="auto">
          <a:xfrm>
            <a:off x="468313" y="981075"/>
            <a:ext cx="8229600" cy="518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Arial" panose="020B0604020202020204" pitchFamily="34" charset="0"/>
              </a:rPr>
              <a:t>New </a:t>
            </a:r>
            <a:r>
              <a:rPr lang="en-GB" altLang="en-US" sz="2800" dirty="0" err="1" smtClean="0">
                <a:latin typeface="Arial" panose="020B0604020202020204" pitchFamily="34" charset="0"/>
              </a:rPr>
              <a:t>BMWc</a:t>
            </a:r>
            <a:r>
              <a:rPr lang="en-GB" altLang="en-US" sz="2800" dirty="0" smtClean="0">
                <a:latin typeface="Arial" panose="020B0604020202020204" pitchFamily="34" charset="0"/>
              </a:rPr>
              <a:t> lattice QCD result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Hadronic Vacuum Polarization</a:t>
            </a:r>
            <a:endParaRPr lang="en-GB" baseline="-25000" dirty="0">
              <a:solidFill>
                <a:srgbClr val="004986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07504" y="5921746"/>
            <a:ext cx="9144000" cy="658456"/>
            <a:chOff x="42194" y="1460"/>
            <a:chExt cx="6223298" cy="1281906"/>
          </a:xfrm>
        </p:grpSpPr>
        <p:sp>
          <p:nvSpPr>
            <p:cNvPr id="15" name="Rounded Rectangle 14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Up to 4σ tension in EW fit</a:t>
              </a:r>
              <a:endParaRPr lang="en-GB" sz="3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373653"/>
              </p:ext>
            </p:extLst>
          </p:nvPr>
        </p:nvGraphicFramePr>
        <p:xfrm>
          <a:off x="1631298" y="3493888"/>
          <a:ext cx="169545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48" name="Equation" r:id="rId4" imgW="761760" imgH="203040" progId="Equation.DSMT4">
                  <p:embed/>
                </p:oleObj>
              </mc:Choice>
              <mc:Fallback>
                <p:oleObj name="Equation" r:id="rId4" imgW="7617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298" y="3493888"/>
                        <a:ext cx="1695450" cy="450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hteck 16"/>
          <p:cNvSpPr/>
          <p:nvPr/>
        </p:nvSpPr>
        <p:spPr>
          <a:xfrm>
            <a:off x="5813260" y="5268336"/>
            <a:ext cx="3243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A.C. M. </a:t>
            </a:r>
            <a:r>
              <a:rPr lang="de-CH" dirty="0" err="1" smtClean="0">
                <a:solidFill>
                  <a:srgbClr val="004986"/>
                </a:solidFill>
              </a:rPr>
              <a:t>Hoferichter</a:t>
            </a:r>
            <a:r>
              <a:rPr lang="de-CH" dirty="0" smtClean="0">
                <a:solidFill>
                  <a:srgbClr val="004986"/>
                </a:solidFill>
              </a:rPr>
              <a:t>, C. </a:t>
            </a:r>
            <a:r>
              <a:rPr lang="de-CH" dirty="0" err="1" smtClean="0">
                <a:solidFill>
                  <a:srgbClr val="004986"/>
                </a:solidFill>
              </a:rPr>
              <a:t>Manzari</a:t>
            </a:r>
            <a:r>
              <a:rPr lang="de-CH" dirty="0" smtClean="0">
                <a:solidFill>
                  <a:srgbClr val="004986"/>
                </a:solidFill>
              </a:rPr>
              <a:t>, M. </a:t>
            </a:r>
            <a:r>
              <a:rPr lang="de-CH" dirty="0" err="1" smtClean="0">
                <a:solidFill>
                  <a:srgbClr val="004986"/>
                </a:solidFill>
              </a:rPr>
              <a:t>Montull</a:t>
            </a:r>
            <a:r>
              <a:rPr lang="de-CH" dirty="0" smtClean="0">
                <a:solidFill>
                  <a:srgbClr val="004986"/>
                </a:solidFill>
              </a:rPr>
              <a:t> 2003.04886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1955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4986"/>
                </a:solidFill>
              </a:rPr>
              <a:t>b→c</a:t>
            </a:r>
            <a:r>
              <a:rPr lang="el-GR" dirty="0" smtClean="0">
                <a:solidFill>
                  <a:srgbClr val="004986"/>
                </a:solidFill>
              </a:rPr>
              <a:t>τν</a:t>
            </a:r>
            <a:r>
              <a:rPr lang="de-CH" dirty="0" smtClean="0">
                <a:solidFill>
                  <a:srgbClr val="004986"/>
                </a:solidFill>
              </a:rPr>
              <a:t> Global</a:t>
            </a:r>
            <a:r>
              <a:rPr lang="en-GB" dirty="0" smtClean="0">
                <a:solidFill>
                  <a:srgbClr val="004986"/>
                </a:solidFill>
              </a:rPr>
              <a:t> </a:t>
            </a:r>
            <a:r>
              <a:rPr lang="en-GB" dirty="0">
                <a:solidFill>
                  <a:srgbClr val="004986"/>
                </a:solidFill>
              </a:rPr>
              <a:t>F</a:t>
            </a:r>
            <a:r>
              <a:rPr lang="en-GB" dirty="0" smtClean="0">
                <a:solidFill>
                  <a:srgbClr val="004986"/>
                </a:solidFill>
              </a:rPr>
              <a:t>it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55879"/>
            <a:ext cx="5055096" cy="481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29738" y="1335590"/>
            <a:ext cx="20917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M. Blanke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/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A.C., </a:t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T. </a:t>
            </a:r>
            <a:r>
              <a:rPr lang="de-CH" dirty="0" err="1" smtClean="0">
                <a:solidFill>
                  <a:srgbClr val="004986"/>
                </a:solidFill>
              </a:rPr>
              <a:t>Kitahara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/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M. </a:t>
            </a:r>
            <a:r>
              <a:rPr lang="de-CH" dirty="0" err="1" smtClean="0">
                <a:solidFill>
                  <a:srgbClr val="004986"/>
                </a:solidFill>
              </a:rPr>
              <a:t>Moscati</a:t>
            </a:r>
            <a:r>
              <a:rPr lang="de-CH" dirty="0">
                <a:solidFill>
                  <a:srgbClr val="004986"/>
                </a:solidFill>
              </a:rPr>
              <a:t>, </a:t>
            </a:r>
            <a:r>
              <a:rPr lang="de-CH" dirty="0" smtClean="0">
                <a:solidFill>
                  <a:srgbClr val="004986"/>
                </a:solidFill>
              </a:rPr>
              <a:t/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U. </a:t>
            </a:r>
            <a:r>
              <a:rPr lang="de-CH" dirty="0" err="1" smtClean="0">
                <a:solidFill>
                  <a:srgbClr val="004986"/>
                </a:solidFill>
              </a:rPr>
              <a:t>Nierste</a:t>
            </a:r>
            <a:r>
              <a:rPr lang="de-CH" dirty="0" smtClean="0">
                <a:solidFill>
                  <a:srgbClr val="004986"/>
                </a:solidFill>
              </a:rPr>
              <a:t>, </a:t>
            </a:r>
            <a:br>
              <a:rPr lang="de-CH" dirty="0" smtClean="0">
                <a:solidFill>
                  <a:srgbClr val="004986"/>
                </a:solidFill>
              </a:rPr>
            </a:br>
            <a:r>
              <a:rPr lang="de-CH" dirty="0" smtClean="0">
                <a:solidFill>
                  <a:srgbClr val="004986"/>
                </a:solidFill>
              </a:rPr>
              <a:t>I. </a:t>
            </a:r>
            <a:r>
              <a:rPr lang="de-CH" dirty="0" err="1" smtClean="0">
                <a:solidFill>
                  <a:srgbClr val="004986"/>
                </a:solidFill>
              </a:rPr>
              <a:t>Nišandžić</a:t>
            </a:r>
            <a:r>
              <a:rPr lang="de-CH" dirty="0" smtClean="0">
                <a:solidFill>
                  <a:srgbClr val="004986"/>
                </a:solidFill>
              </a:rPr>
              <a:t>, 1905.08253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891357" y="2814326"/>
            <a:ext cx="20917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>
                <a:solidFill>
                  <a:srgbClr val="004986"/>
                </a:solidFill>
              </a:rPr>
              <a:t>1905.08253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7" name="Group 12"/>
          <p:cNvGrpSpPr/>
          <p:nvPr/>
        </p:nvGrpSpPr>
        <p:grpSpPr>
          <a:xfrm>
            <a:off x="2899" y="5895648"/>
            <a:ext cx="9144000" cy="672561"/>
            <a:chOff x="44167" y="1460"/>
            <a:chExt cx="6223298" cy="1281906"/>
          </a:xfrm>
        </p:grpSpPr>
        <p:sp>
          <p:nvSpPr>
            <p:cNvPr id="18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44167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Global fit give up to 4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preference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NP</a:t>
              </a:r>
              <a:endParaRPr lang="en-GB" sz="3200" dirty="0"/>
            </a:p>
          </p:txBody>
        </p:sp>
      </p:grpSp>
      <p:sp>
        <p:nvSpPr>
          <p:cNvPr id="20" name="Rectangle 51"/>
          <p:cNvSpPr>
            <a:spLocks noChangeArrowheads="1"/>
          </p:cNvSpPr>
          <p:nvPr/>
        </p:nvSpPr>
        <p:spPr bwMode="auto">
          <a:xfrm>
            <a:off x="327891" y="1383434"/>
            <a:ext cx="82296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de-DE" altLang="en-US" sz="2800" dirty="0" smtClean="0">
                <a:latin typeface="+mn-lt"/>
              </a:rPr>
              <a:t>Pure </a:t>
            </a:r>
            <a:r>
              <a:rPr lang="de-DE" altLang="en-US" sz="2800" dirty="0" err="1" smtClean="0">
                <a:latin typeface="+mn-lt"/>
              </a:rPr>
              <a:t>scalar</a:t>
            </a:r>
            <a:r>
              <a:rPr lang="de-DE" altLang="en-US" sz="2800" dirty="0" smtClean="0">
                <a:latin typeface="+mn-lt"/>
              </a:rPr>
              <a:t>-tensor </a:t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explenations</a:t>
            </a:r>
            <a:r>
              <a:rPr lang="de-DE" altLang="en-US" sz="2800" dirty="0" smtClean="0">
                <a:latin typeface="+mn-lt"/>
              </a:rPr>
              <a:t> in </a:t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tension</a:t>
            </a:r>
            <a:r>
              <a:rPr lang="de-DE" altLang="en-US" sz="2800" dirty="0" smtClean="0">
                <a:latin typeface="+mn-lt"/>
              </a:rPr>
              <a:t/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with</a:t>
            </a:r>
            <a:r>
              <a:rPr lang="de-DE" altLang="en-US" sz="2800" dirty="0" smtClean="0">
                <a:latin typeface="+mn-lt"/>
              </a:rPr>
              <a:t> </a:t>
            </a:r>
            <a:r>
              <a:rPr lang="de-DE" altLang="en-US" sz="2800" dirty="0" err="1" smtClean="0">
                <a:latin typeface="+mn-lt"/>
              </a:rPr>
              <a:t>the</a:t>
            </a:r>
            <a:r>
              <a:rPr lang="de-DE" altLang="en-US" sz="2800" dirty="0" smtClean="0">
                <a:latin typeface="+mn-lt"/>
              </a:rPr>
              <a:t> </a:t>
            </a:r>
            <a:r>
              <a:rPr lang="de-DE" altLang="en-US" sz="2800" dirty="0" err="1" smtClean="0">
                <a:latin typeface="+mn-lt"/>
              </a:rPr>
              <a:t>B</a:t>
            </a:r>
            <a:r>
              <a:rPr lang="de-DE" altLang="en-US" sz="2800" baseline="-25000" dirty="0" err="1">
                <a:latin typeface="+mn-lt"/>
              </a:rPr>
              <a:t>c</a:t>
            </a:r>
            <a:r>
              <a:rPr lang="de-DE" altLang="en-US" sz="2800" dirty="0" smtClean="0">
                <a:latin typeface="+mn-lt"/>
              </a:rPr>
              <a:t> </a:t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lifetime</a:t>
            </a:r>
            <a:endParaRPr lang="de-DE" altLang="en-US" sz="2800" dirty="0" smtClean="0">
              <a:latin typeface="+mn-lt"/>
            </a:endParaRPr>
          </a:p>
          <a:p>
            <a:pPr eaLnBrk="1" hangingPunct="1"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de-DE" altLang="en-US" sz="2800" dirty="0" smtClean="0">
                <a:latin typeface="+mn-lt"/>
              </a:rPr>
              <a:t>Pure </a:t>
            </a:r>
            <a:r>
              <a:rPr lang="de-DE" altLang="en-US" sz="2800" dirty="0" err="1" smtClean="0">
                <a:latin typeface="+mn-lt"/>
              </a:rPr>
              <a:t>left-handed</a:t>
            </a:r>
            <a:r>
              <a:rPr lang="de-DE" altLang="en-US" sz="2800" dirty="0" smtClean="0">
                <a:latin typeface="+mn-lt"/>
              </a:rPr>
              <a:t> </a:t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vector</a:t>
            </a:r>
            <a:r>
              <a:rPr lang="de-DE" altLang="en-US" sz="2800" dirty="0" smtClean="0">
                <a:latin typeface="+mn-lt"/>
              </a:rPr>
              <a:t>, i.e. </a:t>
            </a:r>
            <a:r>
              <a:rPr lang="de-DE" altLang="en-US" sz="2800" dirty="0" err="1" smtClean="0">
                <a:latin typeface="+mn-lt"/>
              </a:rPr>
              <a:t>contribution</a:t>
            </a:r>
            <a:r>
              <a:rPr lang="de-DE" altLang="en-US" sz="2800" dirty="0" smtClean="0">
                <a:latin typeface="+mn-lt"/>
              </a:rPr>
              <a:t> </a:t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to</a:t>
            </a:r>
            <a:r>
              <a:rPr lang="de-DE" altLang="en-US" sz="2800" dirty="0" smtClean="0">
                <a:latin typeface="+mn-lt"/>
              </a:rPr>
              <a:t> </a:t>
            </a:r>
            <a:r>
              <a:rPr lang="de-DE" altLang="en-US" sz="2800" dirty="0" err="1" smtClean="0">
                <a:latin typeface="+mn-lt"/>
              </a:rPr>
              <a:t>the</a:t>
            </a:r>
            <a:r>
              <a:rPr lang="de-DE" altLang="en-US" sz="2800" dirty="0" smtClean="0">
                <a:latin typeface="+mn-lt"/>
              </a:rPr>
              <a:t> SM </a:t>
            </a:r>
            <a:r>
              <a:rPr lang="de-DE" altLang="en-US" sz="2800" dirty="0" err="1" smtClean="0">
                <a:latin typeface="+mn-lt"/>
              </a:rPr>
              <a:t>operator</a:t>
            </a:r>
            <a:r>
              <a:rPr lang="de-DE" altLang="en-US" sz="2800" dirty="0" smtClean="0">
                <a:latin typeface="+mn-lt"/>
              </a:rPr>
              <a:t> </a:t>
            </a:r>
            <a:br>
              <a:rPr lang="de-DE" altLang="en-US" sz="2800" dirty="0" smtClean="0">
                <a:latin typeface="+mn-lt"/>
              </a:rPr>
            </a:br>
            <a:r>
              <a:rPr lang="de-DE" altLang="en-US" sz="2800" dirty="0" err="1" smtClean="0">
                <a:latin typeface="+mn-lt"/>
              </a:rPr>
              <a:t>gives</a:t>
            </a:r>
            <a:r>
              <a:rPr lang="de-DE" altLang="en-US" sz="2800" dirty="0" smtClean="0">
                <a:latin typeface="+mn-lt"/>
              </a:rPr>
              <a:t> </a:t>
            </a:r>
            <a:r>
              <a:rPr lang="de-DE" altLang="en-US" sz="2800" dirty="0" err="1" smtClean="0">
                <a:latin typeface="+mn-lt"/>
              </a:rPr>
              <a:t>good</a:t>
            </a:r>
            <a:r>
              <a:rPr lang="de-DE" altLang="en-US" sz="2800" dirty="0" smtClean="0">
                <a:latin typeface="+mn-lt"/>
              </a:rPr>
              <a:t> fit</a:t>
            </a:r>
            <a:endParaRPr lang="en-US" altLang="en-US" sz="2800" dirty="0" smtClean="0">
              <a:latin typeface="+mn-lt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endParaRPr lang="en-US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endParaRPr lang="en-US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  <a:spcBef>
                <a:spcPct val="25000"/>
              </a:spcBef>
              <a:defRPr/>
            </a:pPr>
            <a:endParaRPr lang="en-US" altLang="en-US" sz="2600" dirty="0" smtClean="0">
              <a:latin typeface="Arial" panose="020B0604020202020204" pitchFamily="34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2845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2276872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Scalar</a:t>
            </a:r>
          </a:p>
          <a:p>
            <a:pPr lvl="0" algn="ctr">
              <a:defRPr/>
            </a:pPr>
            <a:r>
              <a:rPr lang="en-GB" sz="6600" dirty="0" err="1" smtClean="0">
                <a:solidFill>
                  <a:srgbClr val="004986"/>
                </a:solidFill>
              </a:rPr>
              <a:t>Leptoquarks</a:t>
            </a:r>
            <a:endParaRPr lang="en-GB" sz="6600" dirty="0">
              <a:solidFill>
                <a:srgbClr val="004986"/>
              </a:solidFill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1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Two Scalar </a:t>
            </a:r>
            <a:r>
              <a:rPr lang="en-GB" dirty="0" err="1" smtClean="0">
                <a:solidFill>
                  <a:srgbClr val="004986"/>
                </a:solidFill>
              </a:rPr>
              <a:t>Leptoquarks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 smtClean="0"/>
              <a:t> 	scalar </a:t>
            </a:r>
            <a:r>
              <a:rPr lang="en-US" altLang="en-US" sz="3000" dirty="0" err="1"/>
              <a:t>l</a:t>
            </a:r>
            <a:r>
              <a:rPr lang="en-US" altLang="en-US" sz="3000" dirty="0" err="1" smtClean="0"/>
              <a:t>eptoquark</a:t>
            </a:r>
            <a:r>
              <a:rPr lang="en-US" altLang="en-US" sz="3000" dirty="0" smtClean="0"/>
              <a:t> singlet with Y=-2/3</a:t>
            </a:r>
          </a:p>
          <a:p>
            <a:r>
              <a:rPr lang="en-US" altLang="en-US" sz="3000" dirty="0" smtClean="0"/>
              <a:t> 	scalar </a:t>
            </a:r>
            <a:r>
              <a:rPr lang="en-US" altLang="en-US" sz="3000" dirty="0" err="1" smtClean="0"/>
              <a:t>leptoquark</a:t>
            </a:r>
            <a:r>
              <a:rPr lang="en-US" altLang="en-US" sz="3000" dirty="0" smtClean="0"/>
              <a:t> triplet with Y</a:t>
            </a:r>
            <a:r>
              <a:rPr lang="en-US" altLang="en-US" sz="3000" dirty="0"/>
              <a:t>=-</a:t>
            </a:r>
            <a:r>
              <a:rPr lang="en-US" altLang="en-US" sz="3000" dirty="0" smtClean="0"/>
              <a:t>2/3</a:t>
            </a:r>
            <a:endParaRPr lang="en-US" altLang="en-US" sz="3000" dirty="0"/>
          </a:p>
          <a:p>
            <a:endParaRPr lang="en-US" altLang="en-US" sz="3000" dirty="0" smtClean="0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346155" y="114946"/>
            <a:ext cx="2213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D. Mueller, T. 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Ota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arxiv:1703.09226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68199"/>
          <a:stretch/>
        </p:blipFill>
        <p:spPr>
          <a:xfrm>
            <a:off x="467544" y="2064755"/>
            <a:ext cx="3762836" cy="208432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720364" y="889536"/>
          <a:ext cx="614159" cy="690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04" name="Equation" r:id="rId4" imgW="203040" imgH="228600" progId="Equation.DSMT4">
                  <p:embed/>
                </p:oleObj>
              </mc:Choice>
              <mc:Fallback>
                <p:oleObj name="Equation" r:id="rId4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0364" y="889536"/>
                        <a:ext cx="614159" cy="690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700418" y="1384522"/>
          <a:ext cx="65405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05" name="Equation" r:id="rId6" imgW="215640" imgH="228600" progId="Equation.DSMT4">
                  <p:embed/>
                </p:oleObj>
              </mc:Choice>
              <mc:Fallback>
                <p:oleObj name="Equation" r:id="rId6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0418" y="1384522"/>
                        <a:ext cx="654050" cy="69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33462" r="32637"/>
          <a:stretch/>
        </p:blipFill>
        <p:spPr>
          <a:xfrm>
            <a:off x="354329" y="4322194"/>
            <a:ext cx="3989265" cy="20729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68219"/>
          <a:stretch/>
        </p:blipFill>
        <p:spPr>
          <a:xfrm>
            <a:off x="4321351" y="2063531"/>
            <a:ext cx="3686039" cy="204306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4321350" y="4451897"/>
            <a:ext cx="4456751" cy="1771011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Constructive in R(D</a:t>
              </a:r>
              <a:r>
                <a:rPr lang="en-GB" sz="3200" baseline="30000" dirty="0" smtClean="0"/>
                <a:t>(</a:t>
              </a:r>
              <a:r>
                <a:rPr lang="en-GB" sz="3200" dirty="0" smtClean="0"/>
                <a:t>*</a:t>
              </a:r>
              <a:r>
                <a:rPr lang="en-GB" sz="3200" baseline="30000" dirty="0" smtClean="0"/>
                <a:t>)</a:t>
              </a:r>
              <a:r>
                <a:rPr lang="en-GB" sz="3200" dirty="0" smtClean="0"/>
                <a:t>)</a:t>
              </a:r>
            </a:p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Destructive in </a:t>
              </a:r>
              <a:r>
                <a:rPr lang="en-GB" sz="3200" dirty="0" err="1" smtClean="0"/>
                <a:t>b</a:t>
              </a:r>
              <a:r>
                <a:rPr lang="en-GB" sz="3200" dirty="0" err="1" smtClean="0">
                  <a:latin typeface="Calibri" panose="020F0502020204030204" pitchFamily="34" charset="0"/>
                </a:rPr>
                <a:t>→s</a:t>
              </a:r>
              <a:r>
                <a:rPr lang="el-GR" sz="3200" dirty="0" smtClean="0">
                  <a:latin typeface="Calibri" panose="020F0502020204030204" pitchFamily="34" charset="0"/>
                </a:rPr>
                <a:t>μμ</a:t>
              </a:r>
              <a:endParaRPr lang="en-GB" sz="3200" dirty="0"/>
            </a:p>
          </p:txBody>
        </p:sp>
      </p:grpSp>
      <p:sp>
        <p:nvSpPr>
          <p:cNvPr id="13" name="Rechteck 12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85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err="1" smtClean="0"/>
              <a:t>Discovering</a:t>
            </a:r>
            <a:r>
              <a:rPr lang="de-CH" sz="3600" dirty="0" smtClean="0"/>
              <a:t> New </a:t>
            </a:r>
            <a:r>
              <a:rPr lang="de-CH" sz="3600" dirty="0" err="1" smtClean="0"/>
              <a:t>Physics</a:t>
            </a:r>
            <a:endParaRPr lang="de-CH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039557" y="3525895"/>
            <a:ext cx="17908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writescience.wordpress.com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24128" y="33149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36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NP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516216" y="25739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Dark </a:t>
            </a:r>
            <a:b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</a:b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Matter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5662972" y="405591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Dark </a:t>
            </a:r>
            <a:b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</a:b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Matter</a:t>
            </a:r>
          </a:p>
        </p:txBody>
      </p:sp>
      <p:sp>
        <p:nvSpPr>
          <p:cNvPr id="25" name="Inhaltsplatzhalter 1"/>
          <p:cNvSpPr>
            <a:spLocks noGrp="1"/>
          </p:cNvSpPr>
          <p:nvPr>
            <p:ph sz="quarter" idx="13"/>
          </p:nvPr>
        </p:nvSpPr>
        <p:spPr>
          <a:xfrm>
            <a:off x="442284" y="989941"/>
            <a:ext cx="7560840" cy="5448449"/>
          </a:xfrm>
        </p:spPr>
        <p:txBody>
          <a:bodyPr/>
          <a:lstStyle/>
          <a:p>
            <a:r>
              <a:rPr lang="en-US" sz="3200" dirty="0"/>
              <a:t>Cosmic Frontier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Cosmic rays and neutrinos</a:t>
            </a:r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Dark </a:t>
            </a:r>
            <a:r>
              <a:rPr lang="en-US" sz="2600" dirty="0">
                <a:solidFill>
                  <a:srgbClr val="004986"/>
                </a:solidFill>
              </a:rPr>
              <a:t>Matter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Dark Energy</a:t>
            </a:r>
          </a:p>
          <a:p>
            <a:r>
              <a:rPr lang="en-US" sz="3200" dirty="0" smtClean="0"/>
              <a:t>Energy Frontier</a:t>
            </a:r>
          </a:p>
          <a:p>
            <a:pPr lvl="1"/>
            <a:r>
              <a:rPr lang="en-US" sz="2600" b="1" dirty="0" smtClean="0">
                <a:solidFill>
                  <a:srgbClr val="C00000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LHC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Future colliders</a:t>
            </a:r>
          </a:p>
          <a:p>
            <a:r>
              <a:rPr lang="en-US" sz="3200" dirty="0" smtClean="0"/>
              <a:t>Intensity Frontier</a:t>
            </a:r>
            <a:endParaRPr lang="en-US" sz="3200" b="1" dirty="0" smtClean="0"/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</a:t>
            </a:r>
            <a:r>
              <a:rPr lang="en-US" sz="2600" dirty="0" err="1" smtClean="0">
                <a:solidFill>
                  <a:srgbClr val="004986"/>
                </a:solidFill>
              </a:rPr>
              <a:t>Flavour</a:t>
            </a:r>
            <a:endParaRPr lang="en-US" sz="2600" dirty="0">
              <a:solidFill>
                <a:srgbClr val="004986"/>
              </a:solidFill>
            </a:endParaRPr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Neutrino-less double-</a:t>
            </a:r>
            <a:r>
              <a:rPr lang="el-GR" sz="2600" dirty="0" smtClean="0">
                <a:solidFill>
                  <a:srgbClr val="004986"/>
                </a:solidFill>
              </a:rPr>
              <a:t>β</a:t>
            </a:r>
            <a:r>
              <a:rPr lang="de-DE" sz="2600" dirty="0" smtClean="0">
                <a:solidFill>
                  <a:srgbClr val="004986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decay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Test of fundamental symmetries</a:t>
            </a:r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Proton decay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38" name="Diagramm 14"/>
          <p:cNvGraphicFramePr/>
          <p:nvPr>
            <p:extLst>
              <p:ext uri="{D42A27DB-BD31-4B8C-83A1-F6EECF244321}">
                <p14:modId xmlns:p14="http://schemas.microsoft.com/office/powerpoint/2010/main" val="399238702"/>
              </p:ext>
            </p:extLst>
          </p:nvPr>
        </p:nvGraphicFramePr>
        <p:xfrm>
          <a:off x="3635896" y="872750"/>
          <a:ext cx="5399578" cy="4140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hteck 7"/>
          <p:cNvSpPr/>
          <p:nvPr/>
        </p:nvSpPr>
        <p:spPr>
          <a:xfrm>
            <a:off x="5688515" y="3145319"/>
            <a:ext cx="989856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2444750">
              <a:lnSpc>
                <a:spcPct val="5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CH" sz="3000" b="1" dirty="0" smtClean="0">
                <a:solidFill>
                  <a:schemeClr val="bg1"/>
                </a:solidFill>
                <a:latin typeface="+mn-lt"/>
              </a:rPr>
              <a:t>NP</a:t>
            </a:r>
            <a:endParaRPr lang="en-GB" sz="3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493623" y="3512343"/>
            <a:ext cx="1584176" cy="8341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Intensity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Frontier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5724128" y="1244250"/>
            <a:ext cx="1584176" cy="8341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Energy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Frontier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6857254" y="3478140"/>
            <a:ext cx="1584176" cy="8341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Cosmic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Frontier</a:t>
            </a:r>
          </a:p>
        </p:txBody>
      </p:sp>
      <p:pic>
        <p:nvPicPr>
          <p:cNvPr id="39" name="Picture 2" descr="Bildergebnis für uzh logo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18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hteck 4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7035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), </a:t>
            </a:r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dirty="0" err="1">
                <a:solidFill>
                  <a:srgbClr val="004986"/>
                </a:solidFill>
                <a:latin typeface="Calibri" panose="020F0502020204030204" pitchFamily="34" charset="0"/>
              </a:rPr>
              <a:t>→</a:t>
            </a:r>
            <a:r>
              <a:rPr lang="en-GB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s</a:t>
            </a:r>
            <a:r>
              <a:rPr lang="de-CH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ll</a:t>
            </a:r>
            <a:r>
              <a:rPr lang="en-GB" dirty="0" smtClean="0">
                <a:solidFill>
                  <a:srgbClr val="004986"/>
                </a:solidFill>
                <a:latin typeface="Calibri" panose="020F0502020204030204" pitchFamily="34" charset="0"/>
              </a:rPr>
              <a:t> and a</a:t>
            </a:r>
            <a:r>
              <a:rPr lang="en-GB" baseline="-25000" dirty="0" smtClean="0">
                <a:solidFill>
                  <a:srgbClr val="004986"/>
                </a:solidFill>
                <a:latin typeface="Calibri" panose="020F0502020204030204" pitchFamily="34" charset="0"/>
              </a:rPr>
              <a:t>µ</a:t>
            </a:r>
            <a:endParaRPr lang="en-GB" baseline="-25000" dirty="0">
              <a:solidFill>
                <a:srgbClr val="004986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649921" y="4751835"/>
          <a:ext cx="2268538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1" name="Equation" r:id="rId3" imgW="812520" imgH="533160" progId="Equation.DSMT4">
                  <p:embed/>
                </p:oleObj>
              </mc:Choice>
              <mc:Fallback>
                <p:oleObj name="Equation" r:id="rId3" imgW="8125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49921" y="4751835"/>
                        <a:ext cx="2268538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9" y="1612657"/>
            <a:ext cx="848497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0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4 benchmark points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724128" y="948384"/>
            <a:ext cx="27297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D. Mueller, F.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Saturnino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arxiv:1912.04224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3552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Important Loop-Effects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200" dirty="0"/>
              <a:t> Explanation of </a:t>
            </a:r>
            <a:r>
              <a:rPr lang="en-US" altLang="en-US" sz="3200" dirty="0" err="1"/>
              <a:t>b</a:t>
            </a:r>
            <a:r>
              <a:rPr lang="en-US" altLang="en-US" sz="3200" dirty="0" err="1">
                <a:latin typeface="Calibri" panose="020F0502020204030204" pitchFamily="34" charset="0"/>
              </a:rPr>
              <a:t>→c</a:t>
            </a:r>
            <a:r>
              <a:rPr lang="el-GR" altLang="en-US" sz="3200" dirty="0">
                <a:latin typeface="Calibri" panose="020F0502020204030204" pitchFamily="34" charset="0"/>
              </a:rPr>
              <a:t>τν</a:t>
            </a:r>
            <a:r>
              <a:rPr lang="en-GB" altLang="en-US" sz="3200" dirty="0">
                <a:latin typeface="Calibri" panose="020F0502020204030204" pitchFamily="34" charset="0"/>
              </a:rPr>
              <a:t> requires large b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and s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couplings (follows from SU(2) invariance)</a:t>
            </a:r>
            <a:endParaRPr lang="en-US" altLang="en-US" sz="3200" baseline="-25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Large loop effects in </a:t>
              </a:r>
              <a:r>
                <a:rPr lang="en-US" altLang="en-US" sz="3200" dirty="0" err="1"/>
                <a:t>b</a:t>
              </a:r>
              <a:r>
                <a:rPr lang="en-US" altLang="en-US" sz="3200" dirty="0" err="1">
                  <a:latin typeface="Calibri" panose="020F0502020204030204" pitchFamily="34" charset="0"/>
                </a:rPr>
                <a:t>→s</a:t>
              </a:r>
              <a:r>
                <a:rPr lang="el-GR" altLang="en-US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/>
                <a:t> </a:t>
              </a:r>
            </a:p>
          </p:txBody>
        </p:sp>
      </p:grpSp>
      <p:sp>
        <p:nvSpPr>
          <p:cNvPr id="12" name="Rectangle 8"/>
          <p:cNvSpPr/>
          <p:nvPr/>
        </p:nvSpPr>
        <p:spPr>
          <a:xfrm>
            <a:off x="6392895" y="5356038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22" y="2420888"/>
            <a:ext cx="8116556" cy="282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368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 and </a:t>
            </a:r>
            <a:r>
              <a:rPr lang="en-GB" dirty="0" err="1">
                <a:solidFill>
                  <a:srgbClr val="004986"/>
                </a:solidFill>
              </a:rPr>
              <a:t>b→s</a:t>
            </a:r>
            <a:r>
              <a:rPr lang="el-GR" dirty="0">
                <a:solidFill>
                  <a:srgbClr val="004986"/>
                </a:solidFill>
              </a:rPr>
              <a:t>ττ</a:t>
            </a:r>
            <a:endParaRPr lang="en-GB" sz="3000" dirty="0">
              <a:solidFill>
                <a:srgbClr val="004986"/>
              </a:solidFill>
            </a:endParaRPr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/>
              <a:t> Large couplings to the second generation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62285" y="1459300"/>
            <a:ext cx="2094280" cy="4843818"/>
            <a:chOff x="2250" y="-1597616"/>
            <a:chExt cx="6091499" cy="3600400"/>
          </a:xfrm>
        </p:grpSpPr>
        <p:sp>
          <p:nvSpPr>
            <p:cNvPr id="7" name="Rounded Rectangle 6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1024" y="-1597616"/>
              <a:ext cx="6053951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/>
                <a:t>b→s</a:t>
              </a:r>
              <a:r>
                <a:rPr lang="el-GR" sz="3200" dirty="0"/>
                <a:t>ττ</a:t>
              </a:r>
              <a:endParaRPr lang="en-GB" sz="3200" dirty="0"/>
            </a:p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v</a:t>
              </a:r>
              <a:r>
                <a:rPr lang="en-GB" sz="3200" kern="1200" dirty="0"/>
                <a:t>ery strongly enhanced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42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5148064" y="6076375"/>
            <a:ext cx="3995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B. </a:t>
            </a:r>
            <a:r>
              <a:rPr lang="en-GB" dirty="0" err="1">
                <a:solidFill>
                  <a:srgbClr val="004986"/>
                </a:solidFill>
              </a:rPr>
              <a:t>Capdevila</a:t>
            </a:r>
            <a:r>
              <a:rPr lang="en-GB" dirty="0">
                <a:solidFill>
                  <a:srgbClr val="004986"/>
                </a:solidFill>
              </a:rPr>
              <a:t>, AC, S. </a:t>
            </a:r>
            <a:r>
              <a:rPr lang="en-GB" dirty="0" err="1">
                <a:solidFill>
                  <a:srgbClr val="004986"/>
                </a:solidFill>
              </a:rPr>
              <a:t>Descotes-Genon</a:t>
            </a:r>
            <a:r>
              <a:rPr lang="en-GB" dirty="0">
                <a:solidFill>
                  <a:srgbClr val="004986"/>
                </a:solidFill>
              </a:rPr>
              <a:t>, L. Hofer and J. Matias, PRL.120.181802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0" y="1668716"/>
            <a:ext cx="5770503" cy="438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9147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Important Loop-Effects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0" y="5661248"/>
            <a:ext cx="9144000" cy="1005952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Explanation </a:t>
              </a:r>
              <a:r>
                <a:rPr lang="en-GB" sz="3200" dirty="0"/>
                <a:t>of </a:t>
              </a:r>
              <a:r>
                <a:rPr lang="en-GB" sz="3200" dirty="0" err="1"/>
                <a:t>b→c</a:t>
              </a:r>
              <a:r>
                <a:rPr lang="el-GR" sz="3200" dirty="0"/>
                <a:t>τν </a:t>
              </a:r>
              <a:r>
                <a:rPr lang="de-DE" sz="3200" dirty="0" err="1" smtClean="0"/>
                <a:t>leads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to</a:t>
              </a:r>
              <a:r>
                <a:rPr lang="de-DE" sz="3200" dirty="0" smtClean="0"/>
                <a:t> </a:t>
              </a:r>
              <a:br>
                <a:rPr lang="de-DE" sz="3200" dirty="0" smtClean="0"/>
              </a:br>
              <a:r>
                <a:rPr lang="de-DE" sz="3200" dirty="0" smtClean="0"/>
                <a:t>l</a:t>
              </a:r>
              <a:r>
                <a:rPr lang="en-GB" sz="3200" dirty="0" err="1" smtClean="0"/>
                <a:t>oop</a:t>
              </a:r>
              <a:r>
                <a:rPr lang="en-GB" sz="3200" dirty="0" smtClean="0"/>
                <a:t> </a:t>
              </a:r>
              <a:r>
                <a:rPr lang="en-GB" sz="3200" dirty="0"/>
                <a:t>effects in </a:t>
              </a:r>
              <a:r>
                <a:rPr lang="en-US" altLang="en-US" sz="3200" dirty="0" err="1"/>
                <a:t>b</a:t>
              </a:r>
              <a:r>
                <a:rPr lang="en-US" altLang="en-US" sz="3200" dirty="0" err="1">
                  <a:latin typeface="Calibri" panose="020F0502020204030204" pitchFamily="34" charset="0"/>
                </a:rPr>
                <a:t>→s</a:t>
              </a:r>
              <a:r>
                <a:rPr lang="el-GR" altLang="en-US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/>
                <a:t> 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2270"/>
          <a:stretch/>
        </p:blipFill>
        <p:spPr>
          <a:xfrm>
            <a:off x="4973530" y="1813411"/>
            <a:ext cx="4062966" cy="3542627"/>
          </a:xfrm>
          <a:prstGeom prst="rect">
            <a:avLst/>
          </a:prstGeom>
        </p:spPr>
      </p:pic>
      <p:sp>
        <p:nvSpPr>
          <p:cNvPr id="12" name="Rectangle 8"/>
          <p:cNvSpPr/>
          <p:nvPr/>
        </p:nvSpPr>
        <p:spPr>
          <a:xfrm>
            <a:off x="7450228" y="3467730"/>
            <a:ext cx="151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1050576"/>
            <a:ext cx="8350514" cy="2234408"/>
          </a:xfrm>
        </p:spPr>
        <p:txBody>
          <a:bodyPr/>
          <a:lstStyle/>
          <a:p>
            <a:r>
              <a:rPr lang="en-US" altLang="en-US" sz="3200" dirty="0" smtClean="0"/>
              <a:t> Explanation of </a:t>
            </a:r>
            <a:r>
              <a:rPr lang="en-US" altLang="en-US" sz="3200" dirty="0" err="1" smtClean="0"/>
              <a:t>b</a:t>
            </a:r>
            <a:r>
              <a:rPr lang="en-US" altLang="en-US" sz="3200" dirty="0" err="1" smtClean="0">
                <a:latin typeface="Calibri" panose="020F0502020204030204" pitchFamily="34" charset="0"/>
              </a:rPr>
              <a:t>→c</a:t>
            </a:r>
            <a:r>
              <a:rPr lang="el-GR" altLang="en-US" sz="3200" dirty="0" smtClean="0">
                <a:latin typeface="Calibri" panose="020F0502020204030204" pitchFamily="34" charset="0"/>
              </a:rPr>
              <a:t>τν</a:t>
            </a:r>
            <a:r>
              <a:rPr lang="en-GB" altLang="en-US" sz="3200" dirty="0" smtClean="0">
                <a:latin typeface="Calibri" panose="020F0502020204030204" pitchFamily="34" charset="0"/>
              </a:rPr>
              <a:t> requires large LQ-b</a:t>
            </a:r>
            <a:r>
              <a:rPr lang="el-GR" altLang="en-US" sz="3200" dirty="0" smtClean="0">
                <a:latin typeface="Calibri" panose="020F0502020204030204" pitchFamily="34" charset="0"/>
              </a:rPr>
              <a:t>τ</a:t>
            </a:r>
            <a:r>
              <a:rPr lang="de-DE" altLang="en-US" sz="3200" dirty="0" smtClean="0">
                <a:latin typeface="Calibri" panose="020F0502020204030204" pitchFamily="34" charset="0"/>
              </a:rPr>
              <a:t> </a:t>
            </a:r>
            <a:r>
              <a:rPr lang="de-DE" altLang="en-US" sz="3200" dirty="0" err="1" smtClean="0">
                <a:latin typeface="Calibri" panose="020F0502020204030204" pitchFamily="34" charset="0"/>
              </a:rPr>
              <a:t>and</a:t>
            </a:r>
            <a:r>
              <a:rPr lang="en-GB" altLang="en-US" sz="3200" dirty="0" smtClean="0">
                <a:latin typeface="Calibri" panose="020F0502020204030204" pitchFamily="34" charset="0"/>
              </a:rPr>
              <a:t> LQ-c-</a:t>
            </a:r>
            <a:r>
              <a:rPr lang="el-GR" altLang="en-US" sz="3200" dirty="0" smtClean="0">
                <a:latin typeface="Calibri" panose="020F0502020204030204" pitchFamily="34" charset="0"/>
              </a:rPr>
              <a:t>ν</a:t>
            </a:r>
            <a:r>
              <a:rPr lang="el-GR" altLang="en-US" sz="3200" baseline="-25000" dirty="0" smtClean="0">
                <a:latin typeface="Calibri" panose="020F0502020204030204" pitchFamily="34" charset="0"/>
              </a:rPr>
              <a:t>τ</a:t>
            </a:r>
            <a:r>
              <a:rPr lang="de-DE" altLang="en-US" sz="3200" dirty="0" smtClean="0">
                <a:latin typeface="Calibri" panose="020F0502020204030204" pitchFamily="34" charset="0"/>
              </a:rPr>
              <a:t> </a:t>
            </a:r>
            <a:r>
              <a:rPr lang="de-DE" altLang="en-US" sz="3200" dirty="0" err="1" smtClean="0">
                <a:latin typeface="Calibri" panose="020F0502020204030204" pitchFamily="34" charset="0"/>
              </a:rPr>
              <a:t>couplings</a:t>
            </a:r>
            <a:endParaRPr lang="de-DE" altLang="en-US" sz="3200" dirty="0" smtClean="0">
              <a:latin typeface="Calibri" panose="020F0502020204030204" pitchFamily="34" charset="0"/>
            </a:endParaRPr>
          </a:p>
          <a:p>
            <a:r>
              <a:rPr lang="en-GB" altLang="en-US" sz="3200" dirty="0" smtClean="0">
                <a:latin typeface="Calibri" panose="020F0502020204030204" pitchFamily="34" charset="0"/>
              </a:rPr>
              <a:t> Via SU(2) invariance this </a:t>
            </a:r>
            <a:br>
              <a:rPr lang="en-GB" altLang="en-US" sz="3200" dirty="0" smtClean="0">
                <a:latin typeface="Calibri" panose="020F0502020204030204" pitchFamily="34" charset="0"/>
              </a:rPr>
            </a:br>
            <a:r>
              <a:rPr lang="en-GB" altLang="en-US" sz="3200" dirty="0" smtClean="0">
                <a:latin typeface="Calibri" panose="020F0502020204030204" pitchFamily="34" charset="0"/>
              </a:rPr>
              <a:t>leads to large effects in </a:t>
            </a:r>
            <a:br>
              <a:rPr lang="en-GB" altLang="en-US" sz="3200" dirty="0" smtClean="0">
                <a:latin typeface="Calibri" panose="020F0502020204030204" pitchFamily="34" charset="0"/>
              </a:rPr>
            </a:br>
            <a:r>
              <a:rPr lang="en-GB" altLang="en-US" sz="3200" dirty="0" err="1" smtClean="0">
                <a:latin typeface="Calibri" panose="020F0502020204030204" pitchFamily="34" charset="0"/>
              </a:rPr>
              <a:t>b</a:t>
            </a:r>
            <a:r>
              <a:rPr lang="en-GB" alt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</a:t>
            </a:r>
            <a:r>
              <a:rPr lang="el-GR" alt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ττ</a:t>
            </a:r>
            <a:r>
              <a:rPr lang="de-DE" alt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processes</a:t>
            </a:r>
            <a:r>
              <a:rPr lang="en-GB" altLang="en-US" sz="3200" dirty="0" smtClean="0">
                <a:latin typeface="Calibri" panose="020F0502020204030204" pitchFamily="34" charset="0"/>
              </a:rPr>
              <a:t> </a:t>
            </a:r>
          </a:p>
          <a:p>
            <a:r>
              <a:rPr lang="en-GB" altLang="en-US" sz="3200" dirty="0" smtClean="0">
                <a:latin typeface="Calibri" panose="020F0502020204030204" pitchFamily="34" charset="0"/>
              </a:rPr>
              <a:t>Closing the tau-loop gives a LFU</a:t>
            </a:r>
            <a:br>
              <a:rPr lang="en-GB" altLang="en-US" sz="3200" dirty="0" smtClean="0">
                <a:latin typeface="Calibri" panose="020F0502020204030204" pitchFamily="34" charset="0"/>
              </a:rPr>
            </a:br>
            <a:r>
              <a:rPr lang="en-GB" altLang="en-US" sz="3200" dirty="0" smtClean="0">
                <a:latin typeface="Calibri" panose="020F0502020204030204" pitchFamily="34" charset="0"/>
              </a:rPr>
              <a:t>effect in </a:t>
            </a:r>
            <a:r>
              <a:rPr lang="en-GB" altLang="en-US" sz="3200" dirty="0" err="1">
                <a:latin typeface="Calibri" panose="020F0502020204030204" pitchFamily="34" charset="0"/>
              </a:rPr>
              <a:t>b</a:t>
            </a:r>
            <a:r>
              <a:rPr lang="en-GB" alt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alt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sll</a:t>
            </a:r>
            <a:endParaRPr lang="en-GB" altLang="en-US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Effect goes in the right direction</a:t>
            </a:r>
            <a:r>
              <a:rPr lang="en-GB" altLang="en-US" sz="3200" dirty="0">
                <a:latin typeface="Calibri" panose="020F0502020204030204" pitchFamily="34" charset="0"/>
              </a:rPr>
              <a:t/>
            </a:r>
            <a:br>
              <a:rPr lang="en-GB" altLang="en-US" sz="3200" dirty="0">
                <a:latin typeface="Calibri" panose="020F0502020204030204" pitchFamily="34" charset="0"/>
              </a:rPr>
            </a:br>
            <a:endParaRPr lang="en-GB" altLang="en-US" sz="3200" dirty="0" smtClean="0">
              <a:latin typeface="Calibri" panose="020F050202020403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59832" y="4365104"/>
            <a:ext cx="2699792" cy="46802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M. </a:t>
            </a: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Algueró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, B. Capdevila, S. </a:t>
            </a: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Descotes-Genon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, P. </a:t>
            </a: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Masjuan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, J. Matias, PRD,</a:t>
            </a:r>
            <a:r>
              <a:rPr kumimoji="0" lang="de-DE" altLang="de-DE" sz="10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 2019</a:t>
            </a:r>
            <a:r>
              <a:rPr kumimoji="0" lang="de-DE" altLang="de-DE" sz="4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rgbClr val="004986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0517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Vector LQ Phenomenology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Compatible with constraints for generic couplings</a:t>
              </a:r>
            </a:p>
          </p:txBody>
        </p:sp>
      </p:grp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6854973" cy="493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192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Possible UV completions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80728"/>
            <a:ext cx="8350514" cy="5616624"/>
          </a:xfrm>
        </p:spPr>
        <p:txBody>
          <a:bodyPr/>
          <a:lstStyle/>
          <a:p>
            <a:r>
              <a:rPr lang="en-US" altLang="en-US" sz="2600" dirty="0"/>
              <a:t> </a:t>
            </a:r>
            <a:r>
              <a:rPr lang="de-CH" altLang="en-US" sz="2600" dirty="0"/>
              <a:t>SU(4)×SU(3)’×SU(2)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×U(1)</a:t>
            </a:r>
            <a:r>
              <a:rPr lang="de-CH" altLang="en-US" sz="2600" baseline="-25000" dirty="0"/>
              <a:t>Y</a:t>
            </a:r>
            <a:r>
              <a:rPr lang="de-CH" altLang="en-US" sz="2600" dirty="0"/>
              <a:t> + </a:t>
            </a:r>
            <a:r>
              <a:rPr lang="de-CH" altLang="en-US" sz="2600" dirty="0" err="1"/>
              <a:t>Vector</a:t>
            </a:r>
            <a:r>
              <a:rPr lang="de-CH" altLang="en-US" sz="2600" dirty="0"/>
              <a:t>-like </a:t>
            </a:r>
            <a:r>
              <a:rPr lang="de-CH" altLang="en-US" sz="2600" dirty="0" err="1"/>
              <a:t>fermions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it-IT" dirty="0">
                <a:solidFill>
                  <a:srgbClr val="004986"/>
                </a:solidFill>
              </a:rPr>
              <a:t>L. Di Luzio, A. </a:t>
            </a:r>
            <a:r>
              <a:rPr lang="it-IT" dirty="0" err="1">
                <a:solidFill>
                  <a:srgbClr val="004986"/>
                </a:solidFill>
              </a:rPr>
              <a:t>Greljo</a:t>
            </a:r>
            <a:r>
              <a:rPr lang="it-IT" dirty="0">
                <a:solidFill>
                  <a:srgbClr val="004986"/>
                </a:solidFill>
              </a:rPr>
              <a:t>, M. </a:t>
            </a:r>
            <a:r>
              <a:rPr lang="it-IT" dirty="0" err="1">
                <a:solidFill>
                  <a:srgbClr val="004986"/>
                </a:solidFill>
              </a:rPr>
              <a:t>Nardecchia</a:t>
            </a:r>
            <a:r>
              <a:rPr lang="it-IT" dirty="0">
                <a:solidFill>
                  <a:srgbClr val="004986"/>
                </a:solidFill>
              </a:rPr>
              <a:t>, arXiv:1708.08450 </a:t>
            </a:r>
            <a:endParaRPr lang="de-CH" dirty="0">
              <a:solidFill>
                <a:srgbClr val="004986"/>
              </a:solidFill>
            </a:endParaRPr>
          </a:p>
          <a:p>
            <a:r>
              <a:rPr lang="en-US" altLang="en-US" sz="2600" dirty="0"/>
              <a:t> </a:t>
            </a:r>
            <a:r>
              <a:rPr lang="de-CH" altLang="en-US" sz="2600" dirty="0"/>
              <a:t>SU(4)×U(2)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×SU(2)</a:t>
            </a:r>
            <a:r>
              <a:rPr lang="de-CH" altLang="en-US" sz="2600" baseline="-25000" dirty="0"/>
              <a:t>R</a:t>
            </a:r>
            <a:r>
              <a:rPr lang="de-CH" altLang="en-US" sz="2600" dirty="0"/>
              <a:t> + </a:t>
            </a:r>
            <a:r>
              <a:rPr lang="de-CH" altLang="en-US" sz="2600" dirty="0" err="1"/>
              <a:t>Vector</a:t>
            </a:r>
            <a:r>
              <a:rPr lang="de-CH" altLang="en-US" sz="2600" dirty="0"/>
              <a:t>-like </a:t>
            </a:r>
            <a:r>
              <a:rPr lang="de-CH" altLang="en-US" sz="2600" dirty="0" err="1"/>
              <a:t>fermions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it-IT" dirty="0">
                <a:solidFill>
                  <a:srgbClr val="004986"/>
                </a:solidFill>
              </a:rPr>
              <a:t>L. </a:t>
            </a:r>
            <a:r>
              <a:rPr lang="it-IT" dirty="0" err="1">
                <a:solidFill>
                  <a:srgbClr val="004986"/>
                </a:solidFill>
              </a:rPr>
              <a:t>Calibbi</a:t>
            </a:r>
            <a:r>
              <a:rPr lang="it-IT" dirty="0">
                <a:solidFill>
                  <a:srgbClr val="004986"/>
                </a:solidFill>
              </a:rPr>
              <a:t>, AC, T. Li, arXiv:1709.00692</a:t>
            </a:r>
            <a:r>
              <a:rPr lang="en-US" altLang="en-US" dirty="0"/>
              <a:t> </a:t>
            </a:r>
          </a:p>
          <a:p>
            <a:r>
              <a:rPr lang="en-US" altLang="en-US" sz="2600" dirty="0"/>
              <a:t> SU(4)</a:t>
            </a:r>
            <a:r>
              <a:rPr lang="de-CH" altLang="en-US" sz="2600" dirty="0" smtClean="0"/>
              <a:t>×</a:t>
            </a:r>
            <a:r>
              <a:rPr lang="en-US" altLang="en-US" sz="2600" dirty="0" smtClean="0"/>
              <a:t>SU(4</a:t>
            </a:r>
            <a:r>
              <a:rPr lang="en-US" altLang="en-US" sz="2600" dirty="0"/>
              <a:t>)</a:t>
            </a:r>
            <a:r>
              <a:rPr lang="de-CH" altLang="en-US" sz="2600" dirty="0" smtClean="0"/>
              <a:t>×</a:t>
            </a:r>
            <a:r>
              <a:rPr lang="en-US" altLang="en-US" sz="2600" dirty="0" smtClean="0"/>
              <a:t>SU(4</a:t>
            </a:r>
            <a:r>
              <a:rPr lang="en-US" altLang="en-US" sz="2600" dirty="0"/>
              <a:t>)</a:t>
            </a:r>
            <a:br>
              <a:rPr lang="en-US" altLang="en-US" sz="2600" dirty="0"/>
            </a:br>
            <a:r>
              <a:rPr lang="it-IT" altLang="en-US" dirty="0">
                <a:solidFill>
                  <a:srgbClr val="004986"/>
                </a:solidFill>
              </a:rPr>
              <a:t>M. Bordone, C. </a:t>
            </a:r>
            <a:r>
              <a:rPr lang="it-IT" altLang="en-US" dirty="0" err="1">
                <a:solidFill>
                  <a:srgbClr val="004986"/>
                </a:solidFill>
              </a:rPr>
              <a:t>Cornella</a:t>
            </a:r>
            <a:r>
              <a:rPr lang="it-IT" altLang="en-US" dirty="0">
                <a:solidFill>
                  <a:srgbClr val="004986"/>
                </a:solidFill>
              </a:rPr>
              <a:t>, J. </a:t>
            </a:r>
            <a:r>
              <a:rPr lang="it-IT" altLang="en-US" dirty="0" err="1">
                <a:solidFill>
                  <a:srgbClr val="004986"/>
                </a:solidFill>
              </a:rPr>
              <a:t>Fuentes</a:t>
            </a:r>
            <a:r>
              <a:rPr lang="it-IT" altLang="en-US" dirty="0">
                <a:solidFill>
                  <a:srgbClr val="004986"/>
                </a:solidFill>
              </a:rPr>
              <a:t>-Martin, G. </a:t>
            </a:r>
            <a:r>
              <a:rPr lang="it-IT" altLang="en-US" dirty="0" err="1">
                <a:solidFill>
                  <a:srgbClr val="004986"/>
                </a:solidFill>
              </a:rPr>
              <a:t>Isidori</a:t>
            </a:r>
            <a:r>
              <a:rPr lang="it-IT" altLang="en-US" dirty="0">
                <a:solidFill>
                  <a:srgbClr val="004986"/>
                </a:solidFill>
              </a:rPr>
              <a:t>, arXiv:1712.01368</a:t>
            </a:r>
            <a:endParaRPr lang="en-US" altLang="en-US" dirty="0">
              <a:solidFill>
                <a:srgbClr val="004986"/>
              </a:solidFill>
            </a:endParaRPr>
          </a:p>
          <a:p>
            <a:r>
              <a:rPr lang="de-CH" altLang="en-US" sz="2600" dirty="0"/>
              <a:t> </a:t>
            </a:r>
            <a:r>
              <a:rPr lang="de-CH" altLang="en-US" sz="2600"/>
              <a:t>SU(4</a:t>
            </a:r>
            <a:r>
              <a:rPr lang="de-CH" altLang="en-US" sz="2600" smtClean="0"/>
              <a:t>)×SU(2)</a:t>
            </a:r>
            <a:r>
              <a:rPr lang="de-CH" altLang="en-US" sz="2600" baseline="-25000" smtClean="0"/>
              <a:t>L</a:t>
            </a:r>
            <a:r>
              <a:rPr lang="de-CH" altLang="en-US" sz="2600" smtClean="0"/>
              <a:t>×SU(2)</a:t>
            </a:r>
            <a:r>
              <a:rPr lang="de-CH" altLang="en-US" sz="2600" baseline="-25000" smtClean="0"/>
              <a:t>R</a:t>
            </a:r>
            <a:r>
              <a:rPr lang="de-CH" altLang="en-US" sz="2600" smtClean="0"/>
              <a:t> </a:t>
            </a:r>
            <a:r>
              <a:rPr lang="de-CH" altLang="en-US" sz="2600" dirty="0" err="1"/>
              <a:t>including</a:t>
            </a:r>
            <a:r>
              <a:rPr lang="de-CH" altLang="en-US" sz="2600" dirty="0"/>
              <a:t> </a:t>
            </a:r>
            <a:r>
              <a:rPr lang="de-CH" altLang="en-US" sz="2600" dirty="0" err="1"/>
              <a:t>scalar</a:t>
            </a:r>
            <a:r>
              <a:rPr lang="de-CH" altLang="en-US" sz="2600" dirty="0"/>
              <a:t> LQs </a:t>
            </a:r>
            <a:r>
              <a:rPr lang="de-CH" altLang="en-US" sz="2600" dirty="0" err="1"/>
              <a:t>and</a:t>
            </a:r>
            <a:r>
              <a:rPr lang="de-CH" altLang="en-US" sz="2600" dirty="0"/>
              <a:t> </a:t>
            </a:r>
            <a:br>
              <a:rPr lang="de-CH" altLang="en-US" sz="2600" dirty="0"/>
            </a:br>
            <a:r>
              <a:rPr lang="de-CH" altLang="en-US" sz="2600" dirty="0"/>
              <a:t> light </a:t>
            </a:r>
            <a:r>
              <a:rPr lang="de-CH" altLang="en-US" sz="2600" dirty="0" err="1"/>
              <a:t>right-handed</a:t>
            </a:r>
            <a:r>
              <a:rPr lang="de-CH" altLang="en-US" sz="2600" dirty="0"/>
              <a:t> </a:t>
            </a:r>
            <a:r>
              <a:rPr lang="de-CH" altLang="en-US" sz="2600" dirty="0" err="1"/>
              <a:t>neutrinos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de-CH" altLang="en-US" dirty="0">
                <a:solidFill>
                  <a:srgbClr val="004986"/>
                </a:solidFill>
              </a:rPr>
              <a:t>J. </a:t>
            </a:r>
            <a:r>
              <a:rPr lang="de-CH" altLang="en-US" dirty="0" err="1">
                <a:solidFill>
                  <a:srgbClr val="004986"/>
                </a:solidFill>
              </a:rPr>
              <a:t>Heeck</a:t>
            </a:r>
            <a:r>
              <a:rPr lang="de-CH" altLang="en-US" dirty="0">
                <a:solidFill>
                  <a:srgbClr val="004986"/>
                </a:solidFill>
              </a:rPr>
              <a:t>, D. </a:t>
            </a:r>
            <a:r>
              <a:rPr lang="de-CH" altLang="en-US" dirty="0" err="1">
                <a:solidFill>
                  <a:srgbClr val="004986"/>
                </a:solidFill>
              </a:rPr>
              <a:t>Teresi</a:t>
            </a:r>
            <a:r>
              <a:rPr lang="de-CH" altLang="en-US" dirty="0">
                <a:solidFill>
                  <a:srgbClr val="004986"/>
                </a:solidFill>
              </a:rPr>
              <a:t>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de-CH" altLang="en-US" dirty="0">
                <a:solidFill>
                  <a:srgbClr val="004986"/>
                </a:solidFill>
              </a:rPr>
              <a:t>1808.07492 </a:t>
            </a:r>
            <a:endParaRPr lang="en-US" altLang="en-US" dirty="0">
              <a:solidFill>
                <a:srgbClr val="004986"/>
              </a:solidFill>
            </a:endParaRPr>
          </a:p>
          <a:p>
            <a:r>
              <a:rPr lang="en-US" altLang="en-US" sz="2600" dirty="0"/>
              <a:t> SU(8) might even explain ɛ’/ɛ</a:t>
            </a:r>
            <a:br>
              <a:rPr lang="en-US" altLang="en-US" sz="2600" dirty="0"/>
            </a:br>
            <a:r>
              <a:rPr lang="en-US" altLang="en-US" dirty="0">
                <a:solidFill>
                  <a:srgbClr val="004986"/>
                </a:solidFill>
              </a:rPr>
              <a:t>S. </a:t>
            </a:r>
            <a:r>
              <a:rPr lang="en-US" altLang="en-US" dirty="0" err="1">
                <a:solidFill>
                  <a:srgbClr val="004986"/>
                </a:solidFill>
              </a:rPr>
              <a:t>Matsuzaki</a:t>
            </a:r>
            <a:r>
              <a:rPr lang="en-US" altLang="en-US" dirty="0">
                <a:solidFill>
                  <a:srgbClr val="004986"/>
                </a:solidFill>
              </a:rPr>
              <a:t>, K. </a:t>
            </a:r>
            <a:r>
              <a:rPr lang="en-US" altLang="en-US" dirty="0" err="1">
                <a:solidFill>
                  <a:srgbClr val="004986"/>
                </a:solidFill>
              </a:rPr>
              <a:t>Nishiwaki</a:t>
            </a:r>
            <a:r>
              <a:rPr lang="en-US" altLang="en-US" dirty="0">
                <a:solidFill>
                  <a:srgbClr val="004986"/>
                </a:solidFill>
              </a:rPr>
              <a:t> and K. Yamamoto,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en-US" altLang="en-US" dirty="0">
                <a:solidFill>
                  <a:srgbClr val="004986"/>
                </a:solidFill>
              </a:rPr>
              <a:t>1806.02312</a:t>
            </a:r>
          </a:p>
          <a:p>
            <a:r>
              <a:rPr lang="en-US" altLang="en-US" sz="2600" dirty="0"/>
              <a:t> </a:t>
            </a:r>
            <a:r>
              <a:rPr lang="de-CH" altLang="en-US" sz="2600" dirty="0"/>
              <a:t>SU(4</a:t>
            </a:r>
            <a:r>
              <a:rPr lang="de-CH" altLang="en-US" sz="2600" dirty="0" smtClean="0"/>
              <a:t>)×SU(2)</a:t>
            </a:r>
            <a:r>
              <a:rPr lang="de-CH" altLang="en-US" sz="2600" baseline="-25000" dirty="0" smtClean="0"/>
              <a:t>L</a:t>
            </a:r>
            <a:r>
              <a:rPr lang="de-CH" altLang="en-US" sz="2600" dirty="0" smtClean="0"/>
              <a:t>×SU(2)</a:t>
            </a:r>
            <a:r>
              <a:rPr lang="de-CH" altLang="en-US" sz="2600" baseline="-25000" dirty="0" smtClean="0"/>
              <a:t>R</a:t>
            </a:r>
            <a:r>
              <a:rPr lang="de-CH" altLang="en-US" sz="2600" dirty="0" smtClean="0"/>
              <a:t> </a:t>
            </a:r>
            <a:r>
              <a:rPr lang="de-CH" altLang="en-US" sz="2600" dirty="0"/>
              <a:t>in RS </a:t>
            </a:r>
            <a:r>
              <a:rPr lang="de-CH" altLang="en-US" sz="2600" dirty="0" err="1"/>
              <a:t>background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de-CH" altLang="en-US" dirty="0">
                <a:solidFill>
                  <a:srgbClr val="004986"/>
                </a:solidFill>
              </a:rPr>
              <a:t>M. Blanke, AC,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de-CH" dirty="0">
                <a:solidFill>
                  <a:srgbClr val="004986"/>
                </a:solidFill>
              </a:rPr>
              <a:t>1801.07256</a:t>
            </a:r>
            <a:endParaRPr lang="de-CH" altLang="en-US" dirty="0">
              <a:solidFill>
                <a:srgbClr val="004986"/>
              </a:solidFill>
            </a:endParaRPr>
          </a:p>
          <a:p>
            <a:endParaRPr lang="de-CH" altLang="en-US" sz="2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Good solution, but challenging UV completion</a:t>
              </a:r>
            </a:p>
          </p:txBody>
        </p:sp>
      </p:grpSp>
      <p:pic>
        <p:nvPicPr>
          <p:cNvPr id="7" name="Picture 2" descr="Bildergebnis für uzh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 bwMode="auto">
          <a:xfrm>
            <a:off x="7164288" y="183862"/>
            <a:ext cx="1944216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846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4986"/>
                </a:solidFill>
              </a:rPr>
              <a:t>Pati</a:t>
            </a:r>
            <a:r>
              <a:rPr lang="en-GB" dirty="0">
                <a:solidFill>
                  <a:srgbClr val="004986"/>
                </a:solidFill>
              </a:rPr>
              <a:t>-Salam RS Phenomenology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2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Model </a:t>
              </a:r>
              <a:r>
                <a:rPr lang="en-GB" sz="3200" dirty="0"/>
                <a:t>well motivated + limited but sizable effect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23" y="980728"/>
            <a:ext cx="8723357" cy="44776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" t="9453" r="1111"/>
          <a:stretch/>
        </p:blipFill>
        <p:spPr>
          <a:xfrm>
            <a:off x="395536" y="5467834"/>
            <a:ext cx="4320480" cy="21706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012160" y="55763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M. </a:t>
            </a:r>
            <a:r>
              <a:rPr lang="en-US" sz="1800" dirty="0" err="1">
                <a:solidFill>
                  <a:srgbClr val="004986"/>
                </a:solidFill>
              </a:rPr>
              <a:t>Blanke</a:t>
            </a:r>
            <a:r>
              <a:rPr lang="en-US" sz="1800" dirty="0">
                <a:solidFill>
                  <a:srgbClr val="004986"/>
                </a:solidFill>
              </a:rPr>
              <a:t>, AC, PRL 2018</a:t>
            </a:r>
            <a:endParaRPr lang="de-CH" sz="1800" dirty="0">
              <a:solidFill>
                <a:srgbClr val="004986"/>
              </a:solidFill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2633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962" y="1053417"/>
            <a:ext cx="5027902" cy="45376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004986"/>
                </a:solidFill>
              </a:rPr>
              <a:t>τ</a:t>
            </a:r>
            <a:r>
              <a:rPr lang="el-GR" dirty="0" smtClean="0">
                <a:solidFill>
                  <a:srgbClr val="0049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→μνν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47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≈2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hint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LFUV in tau </a:t>
              </a:r>
              <a:r>
                <a:rPr lang="de-DE" sz="3200" dirty="0" err="1" smtClean="0"/>
                <a:t>decays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468312" y="981075"/>
            <a:ext cx="8346949" cy="468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Ratios of </a:t>
            </a:r>
            <a:r>
              <a:rPr lang="en-GB" altLang="en-US" sz="2600" dirty="0" err="1" smtClean="0">
                <a:latin typeface="Arial" panose="020B0604020202020204" pitchFamily="34" charset="0"/>
              </a:rPr>
              <a:t>leptonic</a:t>
            </a:r>
            <a:r>
              <a:rPr lang="en-GB" altLang="en-US" sz="2600" dirty="0" smtClean="0">
                <a:latin typeface="Arial" panose="020B0604020202020204" pitchFamily="34" charset="0"/>
              </a:rPr>
              <a:t/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tau decays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10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NP in muon decay too 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constrained from EW data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700" dirty="0">
              <a:latin typeface="Arial" panose="020B0604020202020204" pitchFamily="34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25000"/>
              </a:spcBef>
              <a:buSzPct val="100000"/>
              <a:buNone/>
              <a:defRPr/>
            </a:pPr>
            <a:endParaRPr lang="en-GB" altLang="en-US" sz="27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700" dirty="0" smtClean="0">
              <a:latin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617906"/>
              </p:ext>
            </p:extLst>
          </p:nvPr>
        </p:nvGraphicFramePr>
        <p:xfrm>
          <a:off x="482197" y="1916322"/>
          <a:ext cx="3152775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0" name="Equation" r:id="rId7" imgW="2171520" imgH="2031840" progId="Equation.DSMT4">
                  <p:embed/>
                </p:oleObj>
              </mc:Choice>
              <mc:Fallback>
                <p:oleObj name="Equation" r:id="rId7" imgW="2171520" imgH="2031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2197" y="1916322"/>
                        <a:ext cx="3152775" cy="294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02307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06" y="3573016"/>
            <a:ext cx="4030794" cy="194265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004986"/>
                </a:solidFill>
              </a:rPr>
              <a:t>τ</a:t>
            </a:r>
            <a:r>
              <a:rPr lang="el-GR" dirty="0">
                <a:solidFill>
                  <a:srgbClr val="0049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→μνν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48</a:t>
            </a:fld>
            <a:endParaRPr lang="de-DE" dirty="0"/>
          </a:p>
        </p:txBody>
      </p:sp>
      <p:grpSp>
        <p:nvGrpSpPr>
          <p:cNvPr id="9" name="Group 9"/>
          <p:cNvGrpSpPr/>
          <p:nvPr/>
        </p:nvGrpSpPr>
        <p:grpSpPr>
          <a:xfrm>
            <a:off x="44155" y="5949280"/>
            <a:ext cx="9144000" cy="554764"/>
            <a:chOff x="42194" y="1460"/>
            <a:chExt cx="6223298" cy="1281906"/>
          </a:xfrm>
        </p:grpSpPr>
        <p:sp>
          <p:nvSpPr>
            <p:cNvPr id="10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4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hint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modified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neutrino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couplings</a:t>
              </a:r>
              <a:endParaRPr lang="en-GB" sz="3200" dirty="0"/>
            </a:p>
          </p:txBody>
        </p:sp>
      </p:grpSp>
      <p:sp>
        <p:nvSpPr>
          <p:cNvPr id="12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4144413" cy="3009972"/>
          </a:xfrm>
        </p:spPr>
        <p:txBody>
          <a:bodyPr/>
          <a:lstStyle/>
          <a:p>
            <a:r>
              <a:rPr lang="de-DE" altLang="en-US" sz="2800" dirty="0" smtClean="0"/>
              <a:t>L</a:t>
            </a:r>
            <a:r>
              <a:rPr lang="el-GR" altLang="en-US" sz="2800" baseline="-25000" dirty="0" smtClean="0"/>
              <a:t>μ</a:t>
            </a:r>
            <a:r>
              <a:rPr lang="de-DE" altLang="en-US" sz="2800" dirty="0" smtClean="0"/>
              <a:t>-L</a:t>
            </a:r>
            <a:r>
              <a:rPr lang="el-GR" altLang="en-US" sz="2800" baseline="-25000" dirty="0" smtClean="0"/>
              <a:t>τ</a:t>
            </a:r>
            <a:r>
              <a:rPr lang="de-DE" altLang="en-US" sz="2800" dirty="0" smtClean="0"/>
              <a:t> Z‘ (box </a:t>
            </a:r>
            <a:r>
              <a:rPr lang="de-DE" altLang="en-US" sz="2800" dirty="0" err="1" smtClean="0"/>
              <a:t>diagrams</a:t>
            </a:r>
            <a:r>
              <a:rPr lang="de-DE" altLang="en-US" sz="2800" dirty="0" smtClean="0"/>
              <a:t>)</a:t>
            </a:r>
          </a:p>
          <a:p>
            <a:r>
              <a:rPr lang="de-DE" altLang="en-US" sz="2800" dirty="0" smtClean="0"/>
              <a:t>LFV </a:t>
            </a:r>
            <a:r>
              <a:rPr lang="de-DE" altLang="en-US" sz="2800" dirty="0" err="1" smtClean="0"/>
              <a:t>violating</a:t>
            </a:r>
            <a:r>
              <a:rPr lang="de-DE" altLang="en-US" sz="2800" dirty="0" smtClean="0"/>
              <a:t> Z‘</a:t>
            </a:r>
          </a:p>
          <a:p>
            <a:r>
              <a:rPr lang="de-DE" altLang="en-US" sz="2800" dirty="0" err="1" smtClean="0"/>
              <a:t>Modified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Wl</a:t>
            </a:r>
            <a:r>
              <a:rPr lang="de-DE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couplings</a:t>
            </a:r>
            <a:endParaRPr lang="de-DE" altLang="en-US" sz="2800" dirty="0" smtClean="0"/>
          </a:p>
          <a:p>
            <a:r>
              <a:rPr lang="de-DE" altLang="en-US" sz="2800" dirty="0" smtClean="0"/>
              <a:t>W‘</a:t>
            </a:r>
          </a:p>
          <a:p>
            <a:r>
              <a:rPr lang="de-DE" altLang="en-US" sz="2800" dirty="0" err="1"/>
              <a:t>Singly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charged</a:t>
            </a:r>
            <a:r>
              <a:rPr lang="de-DE" altLang="en-US" sz="2800" dirty="0"/>
              <a:t> </a:t>
            </a:r>
            <a:r>
              <a:rPr lang="de-DE" altLang="en-US" sz="2800" dirty="0" err="1" smtClean="0"/>
              <a:t>scalar</a:t>
            </a:r>
            <a:r>
              <a:rPr lang="de-DE" altLang="en-US" sz="2800" dirty="0"/>
              <a:t/>
            </a:r>
            <a:br>
              <a:rPr lang="de-DE" altLang="en-US" sz="2800" dirty="0"/>
            </a:br>
            <a:endParaRPr lang="de-DE" altLang="en-US" sz="2800" dirty="0" smtClean="0">
              <a:latin typeface="Calibri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340768"/>
            <a:ext cx="4650776" cy="421402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499992" y="5513230"/>
            <a:ext cx="44905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4986"/>
                </a:solidFill>
              </a:rPr>
              <a:t>A.C., F. Kirk</a:t>
            </a:r>
            <a:r>
              <a:rPr lang="en-GB" sz="1400" dirty="0">
                <a:solidFill>
                  <a:srgbClr val="004986"/>
                </a:solidFill>
              </a:rPr>
              <a:t>, C</a:t>
            </a:r>
            <a:r>
              <a:rPr lang="en-GB" sz="1400" dirty="0" smtClean="0">
                <a:solidFill>
                  <a:srgbClr val="004986"/>
                </a:solidFill>
              </a:rPr>
              <a:t>. </a:t>
            </a:r>
            <a:r>
              <a:rPr lang="en-GB" sz="1400" dirty="0" err="1" smtClean="0">
                <a:solidFill>
                  <a:srgbClr val="004986"/>
                </a:solidFill>
              </a:rPr>
              <a:t>Manzari</a:t>
            </a:r>
            <a:r>
              <a:rPr lang="en-GB" sz="1400" dirty="0" smtClean="0">
                <a:solidFill>
                  <a:srgbClr val="004986"/>
                </a:solidFill>
              </a:rPr>
              <a:t>, L. </a:t>
            </a:r>
            <a:r>
              <a:rPr lang="en-GB" sz="1400" dirty="0" err="1" smtClean="0">
                <a:solidFill>
                  <a:srgbClr val="004986"/>
                </a:solidFill>
              </a:rPr>
              <a:t>Panizzi</a:t>
            </a:r>
            <a:r>
              <a:rPr lang="en-GB" sz="1400" dirty="0" smtClean="0">
                <a:solidFill>
                  <a:srgbClr val="004986"/>
                </a:solidFill>
              </a:rPr>
              <a:t>, arXiv:2012.09845</a:t>
            </a:r>
            <a:endParaRPr lang="en-GB" sz="1400" dirty="0">
              <a:solidFill>
                <a:srgbClr val="004986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632280" y="1074556"/>
            <a:ext cx="5148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Singly charged scalar</a:t>
            </a:r>
            <a:endParaRPr lang="en-GB" dirty="0">
              <a:solidFill>
                <a:srgbClr val="004986"/>
              </a:solidFill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463359"/>
              </p:ext>
            </p:extLst>
          </p:nvPr>
        </p:nvGraphicFramePr>
        <p:xfrm>
          <a:off x="316106" y="3735310"/>
          <a:ext cx="3175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0" name="Equation" r:id="rId5" imgW="126720" imgH="139680" progId="Equation.DSMT4">
                  <p:embed/>
                </p:oleObj>
              </mc:Choice>
              <mc:Fallback>
                <p:oleObj name="Equation" r:id="rId5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6106" y="3735310"/>
                        <a:ext cx="317500" cy="304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515880"/>
              </p:ext>
            </p:extLst>
          </p:nvPr>
        </p:nvGraphicFramePr>
        <p:xfrm>
          <a:off x="3875301" y="4377031"/>
          <a:ext cx="3810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1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75301" y="4377031"/>
                        <a:ext cx="381000" cy="3603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395697"/>
              </p:ext>
            </p:extLst>
          </p:nvPr>
        </p:nvGraphicFramePr>
        <p:xfrm>
          <a:off x="3813175" y="3646488"/>
          <a:ext cx="4445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2" name="Equation" r:id="rId9" imgW="177480" imgH="241200" progId="Equation.DSMT4">
                  <p:embed/>
                </p:oleObj>
              </mc:Choice>
              <mc:Fallback>
                <p:oleObj name="Equation" r:id="rId9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13175" y="3646488"/>
                        <a:ext cx="444500" cy="527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334295"/>
              </p:ext>
            </p:extLst>
          </p:nvPr>
        </p:nvGraphicFramePr>
        <p:xfrm>
          <a:off x="3917950" y="4997450"/>
          <a:ext cx="412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3" name="Equation" r:id="rId11" imgW="164880" imgH="228600" progId="Equation.DSMT4">
                  <p:embed/>
                </p:oleObj>
              </mc:Choice>
              <mc:Fallback>
                <p:oleObj name="Equation" r:id="rId11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17950" y="4997450"/>
                        <a:ext cx="412750" cy="498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434534"/>
              </p:ext>
            </p:extLst>
          </p:nvPr>
        </p:nvGraphicFramePr>
        <p:xfrm>
          <a:off x="1542869" y="4291907"/>
          <a:ext cx="4762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4" name="Equation" r:id="rId13" imgW="190440" imgH="228600" progId="Equation.DSMT4">
                  <p:embed/>
                </p:oleObj>
              </mc:Choice>
              <mc:Fallback>
                <p:oleObj name="Equation" r:id="rId13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42869" y="4291907"/>
                        <a:ext cx="476250" cy="498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76687"/>
              </p:ext>
            </p:extLst>
          </p:nvPr>
        </p:nvGraphicFramePr>
        <p:xfrm>
          <a:off x="1554163" y="3373438"/>
          <a:ext cx="539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5" name="Equation" r:id="rId15" imgW="215640" imgH="228600" progId="Equation.DSMT4">
                  <p:embed/>
                </p:oleObj>
              </mc:Choice>
              <mc:Fallback>
                <p:oleObj name="Equation" r:id="rId15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54163" y="3373438"/>
                        <a:ext cx="539750" cy="498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203643"/>
              </p:ext>
            </p:extLst>
          </p:nvPr>
        </p:nvGraphicFramePr>
        <p:xfrm>
          <a:off x="1919823" y="4733925"/>
          <a:ext cx="5397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6" name="Equation" r:id="rId17" imgW="215640" imgH="241200" progId="Equation.DSMT4">
                  <p:embed/>
                </p:oleObj>
              </mc:Choice>
              <mc:Fallback>
                <p:oleObj name="Equation" r:id="rId17" imgW="2156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19823" y="4733925"/>
                        <a:ext cx="539750" cy="527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90062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+mn-lt"/>
              </a:rPr>
              <a:t>W’ effects in LFU and EW observables</a:t>
            </a:r>
            <a:endParaRPr lang="en-US" altLang="en-US" sz="2800" dirty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+mn-lt"/>
              </a:rPr>
              <a:t>Z’ effects in LHC di-jet and di-lepton tail searches </a:t>
            </a: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W’ Explanation of </a:t>
            </a:r>
            <a:r>
              <a:rPr lang="en-GB" sz="3600" dirty="0" smtClean="0"/>
              <a:t>CAA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49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465" y="2142552"/>
            <a:ext cx="8244903" cy="3654552"/>
          </a:xfrm>
          <a:prstGeom prst="rect">
            <a:avLst/>
          </a:prstGeom>
        </p:spPr>
      </p:pic>
      <p:grpSp>
        <p:nvGrpSpPr>
          <p:cNvPr id="17" name="Group 17"/>
          <p:cNvGrpSpPr/>
          <p:nvPr/>
        </p:nvGrpSpPr>
        <p:grpSpPr>
          <a:xfrm>
            <a:off x="408931" y="5661248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R(</a:t>
              </a:r>
              <a:r>
                <a:rPr lang="en-GB" sz="3200" dirty="0" err="1" smtClean="0"/>
                <a:t>V</a:t>
              </a:r>
              <a:r>
                <a:rPr lang="en-GB" sz="3200" baseline="-25000" dirty="0" err="1" smtClean="0"/>
                <a:t>us</a:t>
              </a:r>
              <a:r>
                <a:rPr lang="en-GB" sz="3200" dirty="0" smtClean="0"/>
                <a:t>) can be explained by a left-handed W’</a:t>
              </a:r>
              <a:endParaRPr lang="en-GB" sz="3200" dirty="0"/>
            </a:p>
          </p:txBody>
        </p:sp>
      </p:grp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2096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7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906129"/>
            <a:ext cx="8496944" cy="5448449"/>
          </a:xfrm>
        </p:spPr>
        <p:txBody>
          <a:bodyPr/>
          <a:lstStyle/>
          <a:p>
            <a:r>
              <a:rPr lang="en-US" sz="2800" dirty="0" err="1" smtClean="0"/>
              <a:t>Perfrom</a:t>
            </a:r>
            <a:r>
              <a:rPr lang="en-US" sz="2800" dirty="0" smtClean="0"/>
              <a:t> high-statistics measurements to search for the quantum effects of new particles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8747"/>
            <a:ext cx="7128792" cy="508500"/>
          </a:xfrm>
        </p:spPr>
        <p:txBody>
          <a:bodyPr/>
          <a:lstStyle/>
          <a:p>
            <a:r>
              <a:rPr lang="en-US" sz="3600" dirty="0" smtClean="0"/>
              <a:t>Indirect Searches for New Physics</a:t>
            </a:r>
            <a:endParaRPr lang="en-US" sz="3600" dirty="0"/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11560" y="2484121"/>
            <a:ext cx="7594752" cy="7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39234" y="5393470"/>
            <a:ext cx="8342819" cy="1525934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Flavour observables </a:t>
              </a:r>
              <a:r>
                <a:rPr lang="en-GB" sz="3200" dirty="0" smtClean="0"/>
                <a:t>can be </a:t>
              </a:r>
              <a:r>
                <a:rPr lang="en-GB" sz="3200" dirty="0"/>
                <a:t>sensitive to higher energy scales than </a:t>
              </a:r>
              <a:r>
                <a:rPr lang="en-GB" sz="3200" dirty="0" smtClean="0"/>
                <a:t>collider </a:t>
              </a:r>
              <a:r>
                <a:rPr lang="en-GB" sz="3200" dirty="0"/>
                <a:t>searches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7544" y="1959634"/>
            <a:ext cx="3359612" cy="613182"/>
            <a:chOff x="3206506" y="-12996"/>
            <a:chExt cx="1587832" cy="1587832"/>
          </a:xfrm>
        </p:grpSpPr>
        <p:sp>
          <p:nvSpPr>
            <p:cNvPr id="22" name="Oval 21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Experiment</a:t>
              </a:r>
              <a:endParaRPr lang="en-GB" sz="28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7544" y="3449642"/>
            <a:ext cx="3359612" cy="586993"/>
            <a:chOff x="3206506" y="-12996"/>
            <a:chExt cx="1587832" cy="1587832"/>
          </a:xfrm>
        </p:grpSpPr>
        <p:sp>
          <p:nvSpPr>
            <p:cNvPr id="25" name="Oval 24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Standard Model</a:t>
              </a:r>
              <a:endParaRPr lang="en-GB" sz="2800" kern="1200" dirty="0"/>
            </a:p>
          </p:txBody>
        </p:sp>
      </p:grpSp>
      <p:sp>
        <p:nvSpPr>
          <p:cNvPr id="27" name="Not Equal 26"/>
          <p:cNvSpPr/>
          <p:nvPr/>
        </p:nvSpPr>
        <p:spPr bwMode="auto">
          <a:xfrm>
            <a:off x="1718987" y="2661226"/>
            <a:ext cx="829265" cy="666946"/>
          </a:xfrm>
          <a:prstGeom prst="mathNotEqual">
            <a:avLst/>
          </a:prstGeom>
          <a:solidFill>
            <a:srgbClr val="DCE6F4"/>
          </a:solidFill>
          <a:ln w="19050" cap="flat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EACBCC"/>
              </a:solidFill>
              <a:effectLst/>
              <a:latin typeface="Times" charset="0"/>
            </a:endParaRPr>
          </a:p>
        </p:txBody>
      </p:sp>
      <p:sp>
        <p:nvSpPr>
          <p:cNvPr id="28" name="Up Arrow 27"/>
          <p:cNvSpPr/>
          <p:nvPr/>
        </p:nvSpPr>
        <p:spPr bwMode="auto">
          <a:xfrm flipV="1">
            <a:off x="1690531" y="4167676"/>
            <a:ext cx="886178" cy="503119"/>
          </a:xfrm>
          <a:prstGeom prst="upArrow">
            <a:avLst>
              <a:gd name="adj1" fmla="val 50000"/>
              <a:gd name="adj2" fmla="val 48285"/>
            </a:avLst>
          </a:prstGeom>
          <a:solidFill>
            <a:srgbClr val="DCE6F4"/>
          </a:solidFill>
          <a:ln w="19050" cap="flat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67544" y="4728940"/>
            <a:ext cx="3359612" cy="586993"/>
            <a:chOff x="3206506" y="-12996"/>
            <a:chExt cx="1587832" cy="1587832"/>
          </a:xfrm>
        </p:grpSpPr>
        <p:sp>
          <p:nvSpPr>
            <p:cNvPr id="30" name="Oval 29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New Physics</a:t>
              </a:r>
              <a:endParaRPr lang="en-GB" sz="2800" kern="12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85210" y="1979911"/>
            <a:ext cx="4896844" cy="3503086"/>
            <a:chOff x="1187324" y="1069341"/>
            <a:chExt cx="7042438" cy="4393379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"/>
            <a:stretch/>
          </p:blipFill>
          <p:spPr bwMode="auto">
            <a:xfrm>
              <a:off x="1187324" y="1069341"/>
              <a:ext cx="7042438" cy="4393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7" name="Group 36"/>
            <p:cNvGrpSpPr/>
            <p:nvPr/>
          </p:nvGrpSpPr>
          <p:grpSpPr>
            <a:xfrm>
              <a:off x="2255763" y="1951330"/>
              <a:ext cx="4168175" cy="2931776"/>
              <a:chOff x="2320003" y="2531226"/>
              <a:chExt cx="3865768" cy="2808312"/>
            </a:xfrm>
          </p:grpSpPr>
          <p:sp>
            <p:nvSpPr>
              <p:cNvPr id="40" name="TextBox 39"/>
              <p:cNvSpPr txBox="1"/>
              <p:nvPr/>
            </p:nvSpPr>
            <p:spPr>
              <a:xfrm rot="19214600">
                <a:off x="2970713" y="3145738"/>
                <a:ext cx="3215058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3200" kern="1000" spc="50" dirty="0" smtClean="0">
                    <a:solidFill>
                      <a:srgbClr val="004986"/>
                    </a:solidFill>
                    <a:latin typeface="+mn-lt"/>
                    <a:cs typeface="Franklin Gothic Book"/>
                  </a:rPr>
                  <a:t>Flavour observables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6200000">
                <a:off x="1373047" y="3478182"/>
                <a:ext cx="2808312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3000" kern="1000" spc="30" dirty="0" smtClean="0">
                    <a:latin typeface="+mn-lt"/>
                    <a:cs typeface="Franklin Gothic Book"/>
                  </a:rPr>
                  <a:t>Direct searches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4640141" y="4720270"/>
              <a:ext cx="707578" cy="4817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PSI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39997" y="4736491"/>
              <a:ext cx="1066369" cy="47664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PSI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99433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50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926578"/>
            <a:ext cx="5061348" cy="4936186"/>
          </a:xfrm>
          <a:prstGeom prst="rect">
            <a:avLst/>
          </a:prstGeom>
        </p:spPr>
      </p:pic>
      <p:sp>
        <p:nvSpPr>
          <p:cNvPr id="13" name="Title 3"/>
          <p:cNvSpPr txBox="1">
            <a:spLocks/>
          </p:cNvSpPr>
          <p:nvPr/>
        </p:nvSpPr>
        <p:spPr bwMode="auto">
          <a:xfrm>
            <a:off x="493057" y="189505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/>
              <a:t>Vector Triplet in </a:t>
            </a:r>
            <a:r>
              <a:rPr lang="en-GB" sz="3600" dirty="0" smtClean="0"/>
              <a:t>R(</a:t>
            </a:r>
            <a:r>
              <a:rPr lang="en-GB" sz="3600" dirty="0" err="1" smtClean="0"/>
              <a:t>V</a:t>
            </a:r>
            <a:r>
              <a:rPr lang="en-GB" sz="3600" baseline="-25000" dirty="0" err="1" smtClean="0"/>
              <a:t>us</a:t>
            </a:r>
            <a:r>
              <a:rPr lang="en-GB" sz="3600" dirty="0" smtClean="0"/>
              <a:t>) &amp; </a:t>
            </a:r>
            <a:r>
              <a:rPr lang="en-GB" sz="3600" dirty="0" err="1"/>
              <a:t>b→</a:t>
            </a:r>
            <a:r>
              <a:rPr lang="en-GB" sz="3600" dirty="0" err="1" smtClean="0"/>
              <a:t>sll</a:t>
            </a:r>
            <a:r>
              <a:rPr lang="en-GB" sz="3600" dirty="0" smtClean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8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sp>
        <p:nvSpPr>
          <p:cNvPr id="20" name="Rechteck 19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Region preferred by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EW fit overlaps with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err="1" smtClean="0">
                <a:latin typeface="+mn-lt"/>
              </a:rPr>
              <a:t>b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→sll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region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Correlations 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en-GB" altLang="en-US" sz="2800" dirty="0" smtClean="0">
                <a:latin typeface="+mn-lt"/>
              </a:rPr>
              <a:t/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e.g. π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μν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/π→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eν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R(K</a:t>
            </a:r>
            <a:r>
              <a:rPr lang="en-GB" alt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alt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 are 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predicted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Global fit significantly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</a:p>
        </p:txBody>
      </p:sp>
    </p:spTree>
    <p:extLst>
      <p:ext uri="{BB962C8B-B14F-4D97-AF65-F5344CB8AC3E}">
        <p14:creationId xmlns:p14="http://schemas.microsoft.com/office/powerpoint/2010/main" val="25828182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err="1">
                <a:latin typeface="+mn-lt"/>
              </a:rPr>
              <a:t>Chirally</a:t>
            </a:r>
            <a:r>
              <a:rPr lang="en-US" altLang="en-US" dirty="0">
                <a:latin typeface="+mn-lt"/>
              </a:rPr>
              <a:t> enhanced effects via top-loops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</a:t>
            </a:r>
            <a:r>
              <a:rPr lang="el-GR" baseline="-25000" dirty="0"/>
              <a:t>μ</a:t>
            </a:r>
            <a:r>
              <a:rPr lang="en-GB" dirty="0" smtClean="0"/>
              <a:t> vs Z</a:t>
            </a:r>
            <a:r>
              <a:rPr lang="en-GB" dirty="0"/>
              <a:t>→</a:t>
            </a:r>
            <a:r>
              <a:rPr lang="el-GR" dirty="0" smtClean="0"/>
              <a:t>μμ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7544" y="5599571"/>
            <a:ext cx="8278048" cy="1143918"/>
            <a:chOff x="2249" y="-1597616"/>
            <a:chExt cx="6091500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49" y="-869755"/>
              <a:ext cx="6091500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Z</a:t>
              </a:r>
              <a:r>
                <a:rPr lang="en-GB" sz="3200" dirty="0">
                  <a:latin typeface="Calibri" panose="020F0502020204030204" pitchFamily="34" charset="0"/>
                </a:rPr>
                <a:t>→</a:t>
              </a:r>
              <a:r>
                <a:rPr lang="el-GR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>
                  <a:latin typeface="Calibri" panose="020F0502020204030204" pitchFamily="34" charset="0"/>
                </a:rPr>
                <a:t> at future colliders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51</a:t>
            </a:fld>
            <a:endParaRPr lang="de-DE" dirty="0"/>
          </a:p>
        </p:txBody>
      </p:sp>
      <p:pic>
        <p:nvPicPr>
          <p:cNvPr id="19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hteck 1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61" y="1494637"/>
            <a:ext cx="8875818" cy="349631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937232" y="4947084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004986"/>
                </a:solidFill>
                <a:latin typeface="+mn-lt"/>
              </a:rPr>
              <a:t>Left-, </a:t>
            </a:r>
            <a:r>
              <a:rPr lang="it-IT" sz="2000" dirty="0" smtClean="0">
                <a:solidFill>
                  <a:srgbClr val="004986"/>
                </a:solidFill>
                <a:latin typeface="+mn-lt"/>
              </a:rPr>
              <a:t>right-</a:t>
            </a:r>
            <a:r>
              <a:rPr lang="it-IT" sz="2000" dirty="0" err="1" smtClean="0">
                <a:solidFill>
                  <a:srgbClr val="004986"/>
                </a:solidFill>
                <a:latin typeface="+mn-lt"/>
              </a:rPr>
              <a:t>handed</a:t>
            </a:r>
            <a:r>
              <a:rPr lang="it-IT" sz="2000" dirty="0" smtClean="0">
                <a:solidFill>
                  <a:srgbClr val="004986"/>
                </a:solidFill>
                <a:latin typeface="+mn-lt"/>
              </a:rPr>
              <a:t> </a:t>
            </a:r>
            <a:r>
              <a:rPr lang="it-IT" sz="2000" dirty="0" err="1" smtClean="0">
                <a:solidFill>
                  <a:srgbClr val="004986"/>
                </a:solidFill>
                <a:latin typeface="+mn-lt"/>
              </a:rPr>
              <a:t>muon</a:t>
            </a:r>
            <a:r>
              <a:rPr lang="it-IT" sz="2000" dirty="0" smtClean="0">
                <a:solidFill>
                  <a:srgbClr val="004986"/>
                </a:solidFill>
                <a:latin typeface="+mn-lt"/>
              </a:rPr>
              <a:t>-top c</a:t>
            </a:r>
            <a:r>
              <a:rPr lang="en-GB" sz="2000" dirty="0" err="1" smtClean="0">
                <a:solidFill>
                  <a:srgbClr val="004986"/>
                </a:solidFill>
                <a:latin typeface="+mn-lt"/>
              </a:rPr>
              <a:t>oupling</a:t>
            </a:r>
            <a:endParaRPr lang="it-IT" sz="2000" dirty="0">
              <a:solidFill>
                <a:srgbClr val="004986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27198" y="4919774"/>
            <a:ext cx="28147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4986"/>
                </a:solidFill>
                <a:latin typeface="+mn-lt"/>
              </a:rPr>
              <a:t>E. Leskow, A.C</a:t>
            </a:r>
            <a:r>
              <a:rPr lang="it-IT" sz="1400" dirty="0" smtClean="0">
                <a:solidFill>
                  <a:srgbClr val="004986"/>
                </a:solidFill>
                <a:latin typeface="+mn-lt"/>
              </a:rPr>
              <a:t>., G</a:t>
            </a:r>
            <a:r>
              <a:rPr lang="it-IT" sz="1400" dirty="0">
                <a:solidFill>
                  <a:srgbClr val="004986"/>
                </a:solidFill>
                <a:latin typeface="+mn-lt"/>
              </a:rPr>
              <a:t>. D'Ambrosio, </a:t>
            </a:r>
            <a:br>
              <a:rPr lang="it-IT" sz="1400" dirty="0">
                <a:solidFill>
                  <a:srgbClr val="004986"/>
                </a:solidFill>
                <a:latin typeface="+mn-lt"/>
              </a:rPr>
            </a:br>
            <a:r>
              <a:rPr lang="it-IT" sz="1400" dirty="0">
                <a:solidFill>
                  <a:srgbClr val="004986"/>
                </a:solidFill>
                <a:latin typeface="+mn-lt"/>
              </a:rPr>
              <a:t>D. </a:t>
            </a:r>
            <a:r>
              <a:rPr lang="it-IT" sz="1400" dirty="0" smtClean="0">
                <a:solidFill>
                  <a:srgbClr val="004986"/>
                </a:solidFill>
                <a:latin typeface="+mn-lt"/>
              </a:rPr>
              <a:t>Müller 1612.06858</a:t>
            </a:r>
            <a:br>
              <a:rPr lang="it-IT" sz="1400" dirty="0" smtClean="0">
                <a:solidFill>
                  <a:srgbClr val="004986"/>
                </a:solidFill>
                <a:latin typeface="+mn-lt"/>
              </a:rPr>
            </a:br>
            <a:r>
              <a:rPr lang="it-IT" sz="1400" dirty="0" smtClean="0">
                <a:solidFill>
                  <a:srgbClr val="004986"/>
                </a:solidFill>
                <a:latin typeface="+mn-lt"/>
              </a:rPr>
              <a:t>A.C, </a:t>
            </a:r>
            <a:r>
              <a:rPr lang="it-IT" sz="1400" dirty="0">
                <a:solidFill>
                  <a:srgbClr val="004986"/>
                </a:solidFill>
                <a:latin typeface="+mn-lt"/>
              </a:rPr>
              <a:t>C</a:t>
            </a:r>
            <a:r>
              <a:rPr lang="it-IT" sz="1400" dirty="0" smtClean="0">
                <a:solidFill>
                  <a:srgbClr val="004986"/>
                </a:solidFill>
                <a:latin typeface="+mn-lt"/>
              </a:rPr>
              <a:t>. </a:t>
            </a:r>
            <a:r>
              <a:rPr lang="it-IT" sz="1400" dirty="0" err="1" smtClean="0">
                <a:solidFill>
                  <a:srgbClr val="004986"/>
                </a:solidFill>
                <a:latin typeface="+mn-lt"/>
              </a:rPr>
              <a:t>Greub</a:t>
            </a:r>
            <a:r>
              <a:rPr lang="it-IT" sz="1400" dirty="0">
                <a:solidFill>
                  <a:srgbClr val="004986"/>
                </a:solidFill>
                <a:latin typeface="+mn-lt"/>
              </a:rPr>
              <a:t>, D</a:t>
            </a:r>
            <a:r>
              <a:rPr lang="it-IT" sz="1400" dirty="0" smtClean="0">
                <a:solidFill>
                  <a:srgbClr val="004986"/>
                </a:solidFill>
                <a:latin typeface="+mn-lt"/>
              </a:rPr>
              <a:t>. Müller, </a:t>
            </a:r>
            <a:r>
              <a:rPr lang="it-IT" sz="1400" dirty="0" err="1" smtClean="0">
                <a:solidFill>
                  <a:srgbClr val="004986"/>
                </a:solidFill>
                <a:latin typeface="+mn-lt"/>
              </a:rPr>
              <a:t>F.Saturnino</a:t>
            </a:r>
            <a:r>
              <a:rPr lang="it-IT" sz="1400" dirty="0" smtClean="0">
                <a:solidFill>
                  <a:srgbClr val="004986"/>
                </a:solidFill>
                <a:latin typeface="+mn-lt"/>
              </a:rPr>
              <a:t>, </a:t>
            </a:r>
            <a:r>
              <a:rPr lang="en-GB" sz="1400" dirty="0" smtClean="0">
                <a:solidFill>
                  <a:srgbClr val="004986"/>
                </a:solidFill>
                <a:latin typeface="+mn-lt"/>
              </a:rPr>
              <a:t>2010.06593</a:t>
            </a:r>
            <a:endParaRPr lang="en-GB" sz="1400" dirty="0">
              <a:solidFill>
                <a:srgbClr val="004986"/>
              </a:solidFill>
              <a:latin typeface="+mn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155516"/>
              </p:ext>
            </p:extLst>
          </p:nvPr>
        </p:nvGraphicFramePr>
        <p:xfrm>
          <a:off x="860205" y="5003823"/>
          <a:ext cx="683569" cy="594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4" name="Equation" r:id="rId6" imgW="291960" imgH="253800" progId="Equation.DSMT4">
                  <p:embed/>
                </p:oleObj>
              </mc:Choice>
              <mc:Fallback>
                <p:oleObj name="Equation" r:id="rId6" imgW="2919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0205" y="5003823"/>
                        <a:ext cx="683569" cy="594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8980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8747"/>
            <a:ext cx="7128792" cy="508500"/>
          </a:xfrm>
        </p:spPr>
        <p:txBody>
          <a:bodyPr/>
          <a:lstStyle/>
          <a:p>
            <a:r>
              <a:rPr lang="en-US" sz="3600" dirty="0" smtClean="0"/>
              <a:t>Global Fit to the CKM Matrix</a:t>
            </a:r>
            <a:endParaRPr lang="en-US" sz="3600" dirty="0"/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11560" y="2484121"/>
            <a:ext cx="7594752" cy="7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90560" y="5699136"/>
            <a:ext cx="8342819" cy="1042132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Still room for New Physics </a:t>
              </a:r>
              <a:r>
                <a:rPr lang="en-GB" sz="3200" dirty="0"/>
                <a:t>effects of O(10</a:t>
              </a:r>
              <a:r>
                <a:rPr lang="en-GB" sz="3200" dirty="0" smtClean="0"/>
                <a:t>%)</a:t>
              </a:r>
              <a:endParaRPr lang="en-GB" sz="3200" dirty="0"/>
            </a:p>
          </p:txBody>
        </p:sp>
      </p:grpSp>
      <p:pic>
        <p:nvPicPr>
          <p:cNvPr id="104450" name="Picture 2" descr="Global fit to the CKM matrix performed by the CKMfitter collaboration [3] shown in the ρ-η plane defined as ρ + iη = − V * ub V ud V * cb V c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940" y="872496"/>
            <a:ext cx="4896544" cy="488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16271" y="988375"/>
            <a:ext cx="4170196" cy="4574392"/>
          </a:xfrm>
        </p:spPr>
        <p:txBody>
          <a:bodyPr/>
          <a:lstStyle/>
          <a:p>
            <a:r>
              <a:rPr lang="en-US" sz="3200" dirty="0" smtClean="0"/>
              <a:t>Tree-level determinations of CKM elements (with light leptons) agree with </a:t>
            </a:r>
            <a:r>
              <a:rPr lang="el-GR" sz="3200" dirty="0" smtClean="0"/>
              <a:t>Δ</a:t>
            </a:r>
            <a:r>
              <a:rPr lang="de-DE" sz="3200" dirty="0" smtClean="0"/>
              <a:t>F=2 </a:t>
            </a:r>
            <a:r>
              <a:rPr lang="de-DE" sz="3200" dirty="0" err="1" smtClean="0"/>
              <a:t>processes</a:t>
            </a:r>
            <a:endParaRPr lang="en-US" sz="3200" dirty="0"/>
          </a:p>
          <a:p>
            <a:r>
              <a:rPr lang="en-US" sz="3200" dirty="0" smtClean="0">
                <a:solidFill>
                  <a:srgbClr val="004986"/>
                </a:solidFill>
              </a:rPr>
              <a:t> </a:t>
            </a:r>
            <a:r>
              <a:rPr lang="en-GB" sz="3200" dirty="0"/>
              <a:t>Picture of CKM Flavour violation </a:t>
            </a:r>
            <a:r>
              <a:rPr lang="en-GB" sz="3200" dirty="0" smtClean="0"/>
              <a:t>established, but sub leading NP possible</a:t>
            </a:r>
            <a:endParaRPr lang="en-US" sz="3200" dirty="0" smtClean="0">
              <a:solidFill>
                <a:srgbClr val="004986"/>
              </a:solidFill>
            </a:endParaRP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594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350888" y="5723189"/>
            <a:ext cx="8431166" cy="1071776"/>
            <a:chOff x="2250" y="-1597616"/>
            <a:chExt cx="6091499" cy="3600400"/>
          </a:xfrm>
        </p:grpSpPr>
        <p:sp>
          <p:nvSpPr>
            <p:cNvPr id="15" name="Rounded Rectangle 14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LFUV in B decays &gt;4</a:t>
              </a:r>
              <a:r>
                <a:rPr lang="el-GR" sz="3200" dirty="0" smtClean="0"/>
                <a:t>σ</a:t>
              </a:r>
              <a:endParaRPr lang="en-GB" sz="3200" kern="12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73812" y="980729"/>
            <a:ext cx="4098188" cy="4464496"/>
          </a:xfrm>
        </p:spPr>
        <p:txBody>
          <a:bodyPr/>
          <a:lstStyle/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Muon and electron masses can be neglected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        </a:t>
            </a:r>
            <a:r>
              <a:rPr lang="en-US" sz="2800" b="1" dirty="0" smtClean="0">
                <a:solidFill>
                  <a:srgbClr val="A50021"/>
                </a:solidFill>
              </a:rPr>
              <a:t>Clean prediction</a:t>
            </a:r>
            <a:endParaRPr lang="en-US" sz="2800" dirty="0" smtClean="0"/>
          </a:p>
          <a:p>
            <a:r>
              <a:rPr lang="en-US" sz="2800" dirty="0" smtClean="0"/>
              <a:t>Supported by</a:t>
            </a:r>
          </a:p>
          <a:p>
            <a:pPr marL="355600" lvl="2" indent="0">
              <a:buNone/>
            </a:pPr>
            <a:r>
              <a:rPr lang="en-US" sz="2800" dirty="0" smtClean="0"/>
              <a:t>   </a:t>
            </a:r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13" name="Title 3"/>
          <p:cNvSpPr txBox="1">
            <a:spLocks/>
          </p:cNvSpPr>
          <p:nvPr/>
        </p:nvSpPr>
        <p:spPr bwMode="auto">
          <a:xfrm>
            <a:off x="546878" y="209006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>
                <a:solidFill>
                  <a:srgbClr val="A50021"/>
                </a:solidFill>
              </a:rPr>
              <a:t>LFUV in </a:t>
            </a:r>
            <a:r>
              <a:rPr lang="en-GB" dirty="0" err="1" smtClean="0">
                <a:solidFill>
                  <a:srgbClr val="A50021"/>
                </a:solidFill>
              </a:rPr>
              <a:t>b→s</a:t>
            </a:r>
            <a:r>
              <a:rPr lang="de-DE" dirty="0" smtClean="0">
                <a:solidFill>
                  <a:srgbClr val="A50021"/>
                </a:solidFill>
              </a:rPr>
              <a:t>ℓ</a:t>
            </a:r>
            <a:r>
              <a:rPr lang="en-GB" baseline="30000" dirty="0" smtClean="0">
                <a:solidFill>
                  <a:srgbClr val="A50021"/>
                </a:solidFill>
              </a:rPr>
              <a:t>+</a:t>
            </a:r>
            <a:r>
              <a:rPr lang="de-DE" dirty="0" smtClean="0">
                <a:solidFill>
                  <a:srgbClr val="A50021"/>
                </a:solidFill>
              </a:rPr>
              <a:t>ℓ</a:t>
            </a:r>
            <a:r>
              <a:rPr lang="en-GB" baseline="30000" dirty="0" smtClean="0">
                <a:solidFill>
                  <a:srgbClr val="A50021"/>
                </a:solidFill>
              </a:rPr>
              <a:t>-</a:t>
            </a:r>
            <a:endParaRPr lang="en-GB" dirty="0">
              <a:solidFill>
                <a:srgbClr val="A50021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596752" y="4835525"/>
          <a:ext cx="4002738" cy="912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20" name="Equation" r:id="rId3" imgW="2006280" imgH="457200" progId="Equation.DSMT4">
                  <p:embed/>
                </p:oleObj>
              </mc:Choice>
              <mc:Fallback>
                <p:oleObj name="Equation" r:id="rId3" imgW="2006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6752" y="4835525"/>
                        <a:ext cx="4002738" cy="912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/>
          </p:nvPr>
        </p:nvGraphicFramePr>
        <p:xfrm>
          <a:off x="473812" y="1000551"/>
          <a:ext cx="3018068" cy="1747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21" name="Equation" r:id="rId5" imgW="1447560" imgH="838080" progId="Equation.DSMT4">
                  <p:embed/>
                </p:oleObj>
              </mc:Choice>
              <mc:Fallback>
                <p:oleObj name="Equation" r:id="rId5" imgW="1447560" imgH="83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812" y="1000551"/>
                        <a:ext cx="3018068" cy="1747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eft Arrow 15"/>
          <p:cNvSpPr/>
          <p:nvPr/>
        </p:nvSpPr>
        <p:spPr>
          <a:xfrm flipH="1">
            <a:off x="596752" y="3845346"/>
            <a:ext cx="576064" cy="36004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6015" y="860382"/>
            <a:ext cx="4104308" cy="2597721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916" y="3472190"/>
            <a:ext cx="3727539" cy="236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903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12" name="Picture 8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810" y="1577632"/>
            <a:ext cx="4724298" cy="439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Fit is </a:t>
              </a:r>
              <a:r>
                <a:rPr lang="en-GB" sz="3200" dirty="0" smtClean="0"/>
                <a:t>&gt;7 </a:t>
              </a:r>
              <a:r>
                <a:rPr lang="en-GB" sz="3200" dirty="0"/>
                <a:t>σ better than </a:t>
              </a:r>
              <a:r>
                <a:rPr lang="en-GB" sz="3200" dirty="0" smtClean="0"/>
                <a:t>the </a:t>
              </a:r>
              <a:r>
                <a:rPr lang="en-GB" sz="3200" dirty="0"/>
                <a:t>SM</a:t>
              </a: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436563" y="941005"/>
            <a:ext cx="8208963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latin typeface="Arial" panose="020B0604020202020204" pitchFamily="34" charset="0"/>
              </a:rPr>
              <a:t>Perform global model independent fit to include all observables (≈180)</a:t>
            </a:r>
            <a:endParaRPr lang="en-US" altLang="en-US" sz="2800" dirty="0">
              <a:latin typeface="Arial" panose="020B0604020202020204" pitchFamily="34" charset="0"/>
            </a:endParaRP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latin typeface="Arial" panose="020B0604020202020204" pitchFamily="34" charset="0"/>
              </a:rPr>
              <a:t>Several NP hypothesis </a:t>
            </a:r>
            <a:br>
              <a:rPr lang="en-US" altLang="en-US" sz="2800" dirty="0" smtClean="0">
                <a:latin typeface="Arial" panose="020B0604020202020204" pitchFamily="34" charset="0"/>
              </a:rPr>
            </a:br>
            <a:r>
              <a:rPr lang="en-US" altLang="en-US" sz="2800" dirty="0" smtClean="0">
                <a:latin typeface="Arial" panose="020B0604020202020204" pitchFamily="34" charset="0"/>
              </a:rPr>
              <a:t>give a good fit to data</a:t>
            </a:r>
            <a:r>
              <a:rPr lang="en-US" altLang="en-US" sz="2800" dirty="0">
                <a:latin typeface="Arial" panose="020B0604020202020204" pitchFamily="34" charset="0"/>
              </a:rPr>
              <a:t/>
            </a:r>
            <a:br>
              <a:rPr lang="en-US" altLang="en-US" sz="2800" dirty="0">
                <a:latin typeface="Arial" panose="020B0604020202020204" pitchFamily="34" charset="0"/>
              </a:rPr>
            </a:br>
            <a:r>
              <a:rPr lang="en-US" altLang="en-US" sz="2800" dirty="0" smtClean="0">
                <a:latin typeface="Arial" panose="020B0604020202020204" pitchFamily="34" charset="0"/>
              </a:rPr>
              <a:t>significantly preferred </a:t>
            </a:r>
            <a:br>
              <a:rPr lang="en-US" altLang="en-US" sz="2800" dirty="0" smtClean="0">
                <a:latin typeface="Arial" panose="020B0604020202020204" pitchFamily="34" charset="0"/>
              </a:rPr>
            </a:br>
            <a:r>
              <a:rPr lang="en-US" altLang="en-US" sz="2800" dirty="0" smtClean="0">
                <a:latin typeface="Arial" panose="020B0604020202020204" pitchFamily="34" charset="0"/>
              </a:rPr>
              <a:t>over the SM</a:t>
            </a:r>
            <a:r>
              <a:rPr lang="en-US" altLang="en-US" dirty="0" smtClean="0">
                <a:latin typeface="+mn-lt"/>
              </a:rPr>
              <a:t/>
            </a:r>
            <a:br>
              <a:rPr lang="en-US" altLang="en-US" dirty="0" smtClean="0">
                <a:latin typeface="+mn-lt"/>
              </a:rPr>
            </a:br>
            <a:r>
              <a:rPr lang="en-US" altLang="en-US" dirty="0" smtClean="0">
                <a:latin typeface="+mn-lt"/>
              </a:rPr>
              <a:t>hypothesis</a:t>
            </a:r>
            <a:endParaRPr lang="en-US" altLang="en-US" sz="2800" dirty="0" smtClean="0">
              <a:latin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A50021"/>
                </a:solidFill>
              </a:rPr>
              <a:t>Global Fit to </a:t>
            </a:r>
            <a:r>
              <a:rPr lang="en-GB" dirty="0" err="1" smtClean="0">
                <a:solidFill>
                  <a:srgbClr val="A50021"/>
                </a:solidFill>
              </a:rPr>
              <a:t>b</a:t>
            </a:r>
            <a:r>
              <a:rPr lang="en-GB" dirty="0" err="1">
                <a:solidFill>
                  <a:srgbClr val="A50021"/>
                </a:solidFill>
              </a:rPr>
              <a:t>→</a:t>
            </a:r>
            <a:r>
              <a:rPr lang="en-GB" dirty="0" err="1" smtClean="0">
                <a:solidFill>
                  <a:srgbClr val="A50021"/>
                </a:solidFill>
              </a:rPr>
              <a:t>s</a:t>
            </a:r>
            <a:r>
              <a:rPr lang="el-GR" dirty="0">
                <a:solidFill>
                  <a:srgbClr val="A50021"/>
                </a:solidFill>
              </a:rPr>
              <a:t>μ</a:t>
            </a:r>
            <a:r>
              <a:rPr lang="en-GB" baseline="30000" dirty="0">
                <a:solidFill>
                  <a:srgbClr val="A50021"/>
                </a:solidFill>
              </a:rPr>
              <a:t>+</a:t>
            </a:r>
            <a:r>
              <a:rPr lang="el-GR" dirty="0">
                <a:solidFill>
                  <a:srgbClr val="A50021"/>
                </a:solidFill>
              </a:rPr>
              <a:t>μ</a:t>
            </a:r>
            <a:r>
              <a:rPr lang="en-GB" baseline="30000" dirty="0">
                <a:solidFill>
                  <a:srgbClr val="A50021"/>
                </a:solidFill>
              </a:rPr>
              <a:t>-</a:t>
            </a:r>
            <a:r>
              <a:rPr lang="en-GB" dirty="0" smtClean="0">
                <a:solidFill>
                  <a:srgbClr val="A50021"/>
                </a:solidFill>
              </a:rPr>
              <a:t> Data</a:t>
            </a:r>
            <a:endParaRPr lang="en-GB" dirty="0">
              <a:solidFill>
                <a:srgbClr val="A50021"/>
              </a:solidFill>
            </a:endParaRPr>
          </a:p>
        </p:txBody>
      </p:sp>
      <p:graphicFrame>
        <p:nvGraphicFramePr>
          <p:cNvPr id="29" name="Object 4"/>
          <p:cNvGraphicFramePr>
            <a:graphicFrameLocks noChangeAspect="1"/>
          </p:cNvGraphicFramePr>
          <p:nvPr>
            <p:extLst/>
          </p:nvPr>
        </p:nvGraphicFramePr>
        <p:xfrm>
          <a:off x="843279" y="4307772"/>
          <a:ext cx="3140075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7" name="Equation" r:id="rId4" imgW="1269720" imgH="533160" progId="Equation.DSMT4">
                  <p:embed/>
                </p:oleObj>
              </mc:Choice>
              <mc:Fallback>
                <p:oleObj name="Equation" r:id="rId4" imgW="126972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279" y="4307772"/>
                        <a:ext cx="3140075" cy="132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22" name="Rechteck 2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897336" y="1871756"/>
            <a:ext cx="18485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arXiv:2104.08921 </a:t>
            </a:r>
          </a:p>
        </p:txBody>
      </p:sp>
    </p:spTree>
    <p:extLst>
      <p:ext uri="{BB962C8B-B14F-4D97-AF65-F5344CB8AC3E}">
        <p14:creationId xmlns:p14="http://schemas.microsoft.com/office/powerpoint/2010/main" val="21983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1" name="Picture 131" descr="https://hflav-eos.web.cern.ch/hflav-eos/semi/spring19/r_dtaunu/rdrds_spring20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964" y="1385304"/>
            <a:ext cx="6693403" cy="438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268" name="Text Box 34"/>
          <p:cNvSpPr txBox="1">
            <a:spLocks noChangeArrowheads="1"/>
          </p:cNvSpPr>
          <p:nvPr/>
        </p:nvSpPr>
        <p:spPr bwMode="auto">
          <a:xfrm>
            <a:off x="1076325" y="5634038"/>
            <a:ext cx="8243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127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085958"/>
              </p:ext>
            </p:extLst>
          </p:nvPr>
        </p:nvGraphicFramePr>
        <p:xfrm>
          <a:off x="2003425" y="941388"/>
          <a:ext cx="412750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4" name="Equation" r:id="rId4" imgW="2158920" imgH="304560" progId="Equation.DSMT4">
                  <p:embed/>
                </p:oleObj>
              </mc:Choice>
              <mc:Fallback>
                <p:oleObj name="Equation" r:id="rId4" imgW="215892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3425" y="941388"/>
                        <a:ext cx="4127500" cy="58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0" y="5517232"/>
            <a:ext cx="9144000" cy="1050977"/>
            <a:chOff x="42194" y="1460"/>
            <a:chExt cx="6223298" cy="1281906"/>
          </a:xfrm>
        </p:grpSpPr>
        <p:sp>
          <p:nvSpPr>
            <p:cNvPr id="14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All measurements </a:t>
              </a:r>
              <a:r>
                <a:rPr lang="en-GB" sz="3200" dirty="0"/>
                <a:t>above the SM </a:t>
              </a:r>
              <a:r>
                <a:rPr lang="en-GB" sz="3200" dirty="0" smtClean="0"/>
                <a:t>prediction</a:t>
              </a:r>
              <a:r>
                <a:rPr lang="en-GB" sz="3200" dirty="0"/>
                <a:t/>
              </a:r>
              <a:br>
                <a:rPr lang="en-GB" sz="3200" dirty="0"/>
              </a:br>
              <a:r>
                <a:rPr lang="en-GB" sz="3200" dirty="0" smtClean="0"/>
                <a:t>O(10%) constructive effect at 3σ preferred </a:t>
              </a:r>
              <a:endParaRPr lang="en-GB" sz="3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467544" y="183862"/>
            <a:ext cx="7738768" cy="508500"/>
          </a:xfrm>
        </p:spPr>
        <p:txBody>
          <a:bodyPr/>
          <a:lstStyle/>
          <a:p>
            <a:r>
              <a:rPr lang="en-GB" dirty="0" err="1" smtClean="0"/>
              <a:t>b→c</a:t>
            </a:r>
            <a:r>
              <a:rPr lang="el-GR" dirty="0" smtClean="0"/>
              <a:t>τν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6084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268" name="Text Box 34"/>
          <p:cNvSpPr txBox="1">
            <a:spLocks noChangeArrowheads="1"/>
          </p:cNvSpPr>
          <p:nvPr/>
        </p:nvSpPr>
        <p:spPr bwMode="auto">
          <a:xfrm>
            <a:off x="1076325" y="5634038"/>
            <a:ext cx="8243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6009574"/>
            <a:ext cx="9144000" cy="558635"/>
            <a:chOff x="42194" y="1460"/>
            <a:chExt cx="6223298" cy="1281906"/>
          </a:xfrm>
        </p:grpSpPr>
        <p:sp>
          <p:nvSpPr>
            <p:cNvPr id="14" name="Rounded Rectangle 13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Hint for scalar/tensor </a:t>
              </a:r>
              <a:r>
                <a:rPr lang="en-GB" sz="3200" dirty="0"/>
                <a:t>NP </a:t>
              </a:r>
              <a:r>
                <a:rPr lang="en-GB" sz="3200" dirty="0" smtClean="0"/>
                <a:t>in </a:t>
              </a:r>
              <a:r>
                <a:rPr lang="en-GB" sz="3200" dirty="0" err="1" smtClean="0"/>
                <a:t>b</a:t>
              </a:r>
              <a:r>
                <a:rPr lang="en-GB" sz="3200" dirty="0" err="1"/>
                <a:t>→c</a:t>
              </a:r>
              <a:r>
                <a:rPr lang="en-GB" sz="3200" dirty="0"/>
                <a:t>µ</a:t>
              </a:r>
              <a:r>
                <a:rPr lang="el-GR" sz="3200" dirty="0"/>
                <a:t>ν</a:t>
              </a:r>
              <a:r>
                <a:rPr lang="en-GB" sz="3200" dirty="0" smtClean="0"/>
                <a:t> </a:t>
              </a:r>
              <a:endParaRPr lang="en-GB" sz="3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467544" y="183862"/>
            <a:ext cx="7738768" cy="508500"/>
          </a:xfrm>
        </p:spPr>
        <p:txBody>
          <a:bodyPr/>
          <a:lstStyle/>
          <a:p>
            <a:r>
              <a:rPr lang="el-GR" dirty="0" smtClean="0"/>
              <a:t>Δ</a:t>
            </a:r>
            <a:r>
              <a:rPr lang="de-DE" dirty="0" smtClean="0"/>
              <a:t>A</a:t>
            </a:r>
            <a:r>
              <a:rPr lang="de-DE" baseline="-25000" dirty="0" smtClean="0"/>
              <a:t>FB</a:t>
            </a:r>
            <a:r>
              <a:rPr lang="en-GB" dirty="0" smtClean="0"/>
              <a:t> in </a:t>
            </a:r>
            <a:r>
              <a:rPr lang="en-GB" dirty="0"/>
              <a:t>B</a:t>
            </a:r>
            <a:r>
              <a:rPr lang="en-GB" dirty="0" smtClean="0"/>
              <a:t>→D*l</a:t>
            </a:r>
            <a:r>
              <a:rPr lang="el-GR" dirty="0" smtClean="0"/>
              <a:t>ν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aphicFrame>
        <p:nvGraphicFramePr>
          <p:cNvPr id="18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220521"/>
              </p:ext>
            </p:extLst>
          </p:nvPr>
        </p:nvGraphicFramePr>
        <p:xfrm>
          <a:off x="740064" y="960223"/>
          <a:ext cx="4964113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4" name="Equation" r:id="rId3" imgW="2628720" imgH="279360" progId="Equation.DSMT4">
                  <p:embed/>
                </p:oleObj>
              </mc:Choice>
              <mc:Fallback>
                <p:oleObj name="Equation" r:id="rId3" imgW="262872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064" y="960223"/>
                        <a:ext cx="4964113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87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00081"/>
            <a:ext cx="5040560" cy="4146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4597519" y="4725144"/>
            <a:ext cx="1266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2104.02094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49307" y="969374"/>
            <a:ext cx="8615181" cy="515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latin typeface="Arial" panose="020B0604020202020204" pitchFamily="34" charset="0"/>
              </a:rPr>
              <a:t> 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latin typeface="Arial" panose="020B0604020202020204" pitchFamily="34" charset="0"/>
              </a:rPr>
              <a:t>4σ deviation found 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>
                <a:latin typeface="Arial" panose="020B0604020202020204" pitchFamily="34" charset="0"/>
              </a:rPr>
              <a:t>by </a:t>
            </a:r>
            <a:r>
              <a:rPr lang="en-GB" altLang="en-US" sz="2600" dirty="0" smtClean="0">
                <a:latin typeface="Arial" panose="020B0604020202020204" pitchFamily="34" charset="0"/>
              </a:rPr>
              <a:t>2104.02094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based on BELLE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data 1809.03290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latin typeface="Arial" panose="020B0604020202020204" pitchFamily="34" charset="0"/>
              </a:rPr>
              <a:t>Scalar and/or 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tensor operators 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required for an 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angular asymmetry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GB" altLang="en-US" sz="2600" dirty="0" smtClean="0">
                <a:latin typeface="Arial" panose="020B0604020202020204" pitchFamily="34" charset="0"/>
              </a:rPr>
              <a:t>g-2 and </a:t>
            </a:r>
            <a:r>
              <a:rPr lang="en-GB" altLang="en-US" sz="2600" dirty="0" err="1" smtClean="0">
                <a:latin typeface="Arial" panose="020B0604020202020204" pitchFamily="34" charset="0"/>
              </a:rPr>
              <a:t>b</a:t>
            </a:r>
            <a:r>
              <a:rPr lang="en-GB" altLang="en-US" sz="2600" dirty="0" err="1" smtClean="0">
                <a:latin typeface="Calibri"/>
                <a:cs typeface="Calibri"/>
              </a:rPr>
              <a:t>→s</a:t>
            </a:r>
            <a:r>
              <a:rPr lang="en-GB" altLang="en-US" sz="2600" dirty="0" smtClean="0">
                <a:latin typeface="Calibri"/>
                <a:cs typeface="Calibri"/>
              </a:rPr>
              <a:t>µµ </a:t>
            </a:r>
            <a:br>
              <a:rPr lang="en-GB" altLang="en-US" sz="2600" dirty="0" smtClean="0">
                <a:latin typeface="Calibri"/>
                <a:cs typeface="Calibri"/>
              </a:rPr>
            </a:br>
            <a:r>
              <a:rPr lang="en-GB" altLang="en-US" sz="2600" dirty="0" smtClean="0">
                <a:latin typeface="Calibri"/>
                <a:cs typeface="Calibri"/>
              </a:rPr>
              <a:t>motivate new physics</a:t>
            </a:r>
            <a:br>
              <a:rPr lang="en-GB" altLang="en-US" sz="2600" dirty="0" smtClean="0">
                <a:latin typeface="Calibri"/>
                <a:cs typeface="Calibri"/>
              </a:rPr>
            </a:br>
            <a:r>
              <a:rPr lang="en-GB" altLang="en-US" sz="2600" dirty="0" smtClean="0">
                <a:latin typeface="Calibri"/>
                <a:cs typeface="Calibri"/>
              </a:rPr>
              <a:t>related to muons</a:t>
            </a:r>
            <a:r>
              <a:rPr lang="en-GB" altLang="en-US" sz="2600" dirty="0" smtClean="0">
                <a:latin typeface="Arial" panose="020B0604020202020204" pitchFamily="34" charset="0"/>
              </a:rPr>
              <a:t> 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altLang="en-US" sz="2600" dirty="0" smtClean="0">
              <a:latin typeface="Arial" panose="020B0604020202020204" pitchFamily="34" charset="0"/>
            </a:endParaRPr>
          </a:p>
          <a:p>
            <a:pPr marL="0" indent="0">
              <a:buSzPct val="100000"/>
              <a:buNone/>
            </a:pPr>
            <a:endParaRPr lang="en-US" altLang="en-US" sz="2600" dirty="0">
              <a:latin typeface="Arial" panose="020B0604020202020204" pitchFamily="34" charset="0"/>
            </a:endParaRPr>
          </a:p>
          <a:p>
            <a:pPr marL="0" indent="0">
              <a:buSzPct val="100000"/>
              <a:buNone/>
            </a:pPr>
            <a:endParaRPr lang="en-US" altLang="en-US" sz="2600" dirty="0" smtClean="0">
              <a:latin typeface="Arial" panose="020B0604020202020204" pitchFamily="34" charset="0"/>
            </a:endParaRP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altLang="en-US" sz="2600" dirty="0">
              <a:latin typeface="Arial" panose="020B0604020202020204" pitchFamily="34" charset="0"/>
            </a:endParaRPr>
          </a:p>
          <a:p>
            <a:pPr marL="0" indent="0">
              <a:buSzPct val="100000"/>
              <a:buNone/>
            </a:pPr>
            <a:r>
              <a:rPr lang="en-US" altLang="en-US" sz="2600" dirty="0" smtClean="0">
                <a:latin typeface="Arial" panose="020B0604020202020204" pitchFamily="34" charset="0"/>
              </a:rPr>
              <a:t> </a:t>
            </a:r>
            <a:endParaRPr lang="en-US" altLang="en-US" sz="2600" dirty="0">
              <a:latin typeface="Arial" panose="020B0604020202020204" pitchFamily="34" charset="0"/>
            </a:endParaRPr>
          </a:p>
        </p:txBody>
      </p:sp>
      <p:pic>
        <p:nvPicPr>
          <p:cNvPr id="14030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49205"/>
            <a:ext cx="8136904" cy="493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39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1658</Words>
  <Application>Microsoft Office PowerPoint</Application>
  <PresentationFormat>Bildschirmpräsentation (4:3)</PresentationFormat>
  <Paragraphs>413</Paragraphs>
  <Slides>52</Slides>
  <Notes>7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52</vt:i4>
      </vt:variant>
    </vt:vector>
  </HeadingPairs>
  <TitlesOfParts>
    <vt:vector size="56" baseType="lpstr">
      <vt:lpstr>PSI PowerPoint Master english</vt:lpstr>
      <vt:lpstr>1_Custom Design</vt:lpstr>
      <vt:lpstr>Custom Design</vt:lpstr>
      <vt:lpstr>Equation</vt:lpstr>
      <vt:lpstr>Anomalies in Particle Physics</vt:lpstr>
      <vt:lpstr>Outline</vt:lpstr>
      <vt:lpstr>Physics Beyond the Standard Model</vt:lpstr>
      <vt:lpstr>Discovering New Physics</vt:lpstr>
      <vt:lpstr>Indirect Searches for New Physics</vt:lpstr>
      <vt:lpstr>PowerPoint-Präsentation</vt:lpstr>
      <vt:lpstr>Global Fit to b→sμ+μ- Data</vt:lpstr>
      <vt:lpstr>b→cτν</vt:lpstr>
      <vt:lpstr>ΔAFB in B→D*lν</vt:lpstr>
      <vt:lpstr>Muon Anomalous Magnetic Moment</vt:lpstr>
      <vt:lpstr>Non-Resonant Di-Leptons</vt:lpstr>
      <vt:lpstr>Cabibbo Angle Anomaly (CAA)</vt:lpstr>
      <vt:lpstr>EW fit: W mass and Z→bb,</vt:lpstr>
      <vt:lpstr>Hints for New Physics</vt:lpstr>
      <vt:lpstr>PowerPoint-Präsentation</vt:lpstr>
      <vt:lpstr>PowerPoint-Präsentation</vt:lpstr>
      <vt:lpstr>Vector Leptoquark SU(2) Singlet</vt:lpstr>
      <vt:lpstr>Perfect agreement with data</vt:lpstr>
      <vt:lpstr>PowerPoint-Präsentation</vt:lpstr>
      <vt:lpstr>CAA and Non-Resonant Di-Leptons</vt:lpstr>
      <vt:lpstr>PowerPoint-Präsentation</vt:lpstr>
      <vt:lpstr>PowerPoint-Präsentation</vt:lpstr>
      <vt:lpstr>PowerPoint-Präsentation</vt:lpstr>
      <vt:lpstr>PowerPoint-Präsentation</vt:lpstr>
      <vt:lpstr>Implications for FCC-ee</vt:lpstr>
      <vt:lpstr>Outlook: Physics at Future Colliders</vt:lpstr>
      <vt:lpstr>Z’ model with U(2) flavour</vt:lpstr>
      <vt:lpstr>CP violation in Kaon decays: ε‘/ ε</vt:lpstr>
      <vt:lpstr>Hadronic B decays</vt:lpstr>
      <vt:lpstr>ε‘/ ε explanations</vt:lpstr>
      <vt:lpstr>QCD corrections to the Matching</vt:lpstr>
      <vt:lpstr>Results</vt:lpstr>
      <vt:lpstr>Correlations the neutron EDM with S1</vt:lpstr>
      <vt:lpstr>R(D(*)), b→sνν with 2 Scalar LQs</vt:lpstr>
      <vt:lpstr>Model with new vector-like leptons</vt:lpstr>
      <vt:lpstr>Hadronic Vacuum Polarization</vt:lpstr>
      <vt:lpstr>b→cτν Global Fit</vt:lpstr>
      <vt:lpstr>PowerPoint-Präsentation</vt:lpstr>
      <vt:lpstr>Two Scalar Leptoquarks</vt:lpstr>
      <vt:lpstr>R(D(*)), b→sll and aµ</vt:lpstr>
      <vt:lpstr>Important Loop-Effects</vt:lpstr>
      <vt:lpstr>R(D(*)) and b→sττ</vt:lpstr>
      <vt:lpstr>Important Loop-Effects</vt:lpstr>
      <vt:lpstr>Vector LQ Phenomenology</vt:lpstr>
      <vt:lpstr>Possible UV completions</vt:lpstr>
      <vt:lpstr>Pati-Salam RS Phenomenology</vt:lpstr>
      <vt:lpstr>τ→μνν</vt:lpstr>
      <vt:lpstr>τ→μνν</vt:lpstr>
      <vt:lpstr>W’ Explanation of CAA</vt:lpstr>
      <vt:lpstr>PowerPoint-Präsentation</vt:lpstr>
      <vt:lpstr>aμ vs Z→μμ</vt:lpstr>
      <vt:lpstr>Global Fit to the CKM Matrix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Crivellin Andreas</dc:creator>
  <cp:lastModifiedBy>Andreas Crivellin</cp:lastModifiedBy>
  <cp:revision>712</cp:revision>
  <cp:lastPrinted>2021-10-14T12:13:19Z</cp:lastPrinted>
  <dcterms:created xsi:type="dcterms:W3CDTF">2016-11-10T14:03:25Z</dcterms:created>
  <dcterms:modified xsi:type="dcterms:W3CDTF">2022-07-29T00:06:34Z</dcterms:modified>
</cp:coreProperties>
</file>