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emf" ContentType="image/x-emf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2"/>
    <p:restoredTop sz="95439"/>
  </p:normalViewPr>
  <p:slideViewPr>
    <p:cSldViewPr snapToGrid="0" snapToObjects="1">
      <p:cViewPr varScale="1">
        <p:scale>
          <a:sx n="45" d="100"/>
          <a:sy n="45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Fact information</a:t>
            </a:r>
          </a:p>
        </p:txBody>
      </p:sp>
      <p:sp>
        <p:nvSpPr>
          <p:cNvPr id="107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Attribution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41297804_1296x1457.jpeg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15009552_2264x1509.jpeg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740519873_3318x2212.jpeg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740519873_3318x2212.jpeg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</p:spPr>
        <p:txBody>
          <a:bodyPr/>
          <a:lstStyle>
            <a:lvl1pPr algn="l" defTabSz="2438338">
              <a:defRPr sz="8500" b="1" spc="-17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Title</a:t>
            </a:r>
          </a:p>
        </p:txBody>
      </p:sp>
      <p:sp>
        <p:nvSpPr>
          <p:cNvPr id="15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Slide Subtitle</a:t>
            </a:r>
          </a:p>
        </p:txBody>
      </p:sp>
      <p:sp>
        <p:nvSpPr>
          <p:cNvPr id="15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</p:spPr>
        <p:txBody>
          <a:bodyPr/>
          <a:lstStyle>
            <a:lvl1pPr marL="609600" indent="-609600">
              <a:spcBef>
                <a:spcPts val="4500"/>
              </a:spcBef>
              <a:buSzPct val="123000"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1219200" indent="-609600">
              <a:spcBef>
                <a:spcPts val="4500"/>
              </a:spcBef>
              <a:buSzPct val="123000"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828800" indent="-609600">
              <a:spcBef>
                <a:spcPts val="4500"/>
              </a:spcBef>
              <a:buSzPct val="123000"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2438400" indent="-609600">
              <a:spcBef>
                <a:spcPts val="4500"/>
              </a:spcBef>
              <a:buSzPct val="123000"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3048000" indent="-609600">
              <a:spcBef>
                <a:spcPts val="4500"/>
              </a:spcBef>
              <a:buSzPct val="123000"/>
              <a:defRPr sz="4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519873_3318x2212.jpe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000" spc="-29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3" name="Image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1" name="Image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Slide Subtitl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63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Section Title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Slide Subtitle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0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Agenda Subtitle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1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12" Type="http://schemas.openxmlformats.org/officeDocument/2006/relationships/image" Target="../media/image30.png"/><Relationship Id="rId2" Type="http://schemas.openxmlformats.org/officeDocument/2006/relationships/video" Target="../media/media4.mov"/><Relationship Id="rId1" Type="http://schemas.microsoft.com/office/2007/relationships/media" Target="../media/media4.mov"/><Relationship Id="rId6" Type="http://schemas.openxmlformats.org/officeDocument/2006/relationships/image" Target="../media/image7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5" Type="http://schemas.openxmlformats.org/officeDocument/2006/relationships/image" Target="../media/image29.png"/><Relationship Id="rId10" Type="http://schemas.openxmlformats.org/officeDocument/2006/relationships/image" Target="../media/image28.png"/><Relationship Id="rId4" Type="http://schemas.openxmlformats.org/officeDocument/2006/relationships/image" Target="../media/image33.png"/><Relationship Id="rId9" Type="http://schemas.openxmlformats.org/officeDocument/2006/relationships/image" Target="../media/image16.png"/><Relationship Id="rId1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12" Type="http://schemas.openxmlformats.org/officeDocument/2006/relationships/image" Target="../media/image19.png"/><Relationship Id="rId2" Type="http://schemas.openxmlformats.org/officeDocument/2006/relationships/video" Target="../media/media5.mov"/><Relationship Id="rId1" Type="http://schemas.microsoft.com/office/2007/relationships/media" Target="../media/media5.mov"/><Relationship Id="rId6" Type="http://schemas.openxmlformats.org/officeDocument/2006/relationships/image" Target="../media/image7.png"/><Relationship Id="rId11" Type="http://schemas.openxmlformats.org/officeDocument/2006/relationships/image" Target="../media/image37.png"/><Relationship Id="rId5" Type="http://schemas.openxmlformats.org/officeDocument/2006/relationships/image" Target="../media/image6.png"/><Relationship Id="rId10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6.mov"/><Relationship Id="rId1" Type="http://schemas.microsoft.com/office/2007/relationships/media" Target="../media/media6.mov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6.mov"/><Relationship Id="rId1" Type="http://schemas.microsoft.com/office/2007/relationships/media" Target="../media/media6.mov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7.mov"/><Relationship Id="rId1" Type="http://schemas.microsoft.com/office/2007/relationships/media" Target="../media/media7.mov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7.mov"/><Relationship Id="rId1" Type="http://schemas.microsoft.com/office/2007/relationships/media" Target="../media/media7.mov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7.mov"/><Relationship Id="rId1" Type="http://schemas.microsoft.com/office/2007/relationships/media" Target="../media/media7.mov"/><Relationship Id="rId6" Type="http://schemas.openxmlformats.org/officeDocument/2006/relationships/image" Target="../media/image41.png"/><Relationship Id="rId11" Type="http://schemas.openxmlformats.org/officeDocument/2006/relationships/image" Target="../media/image51.png"/><Relationship Id="rId5" Type="http://schemas.openxmlformats.org/officeDocument/2006/relationships/image" Target="../media/image40.png"/><Relationship Id="rId10" Type="http://schemas.openxmlformats.org/officeDocument/2006/relationships/image" Target="../media/image50.png"/><Relationship Id="rId4" Type="http://schemas.openxmlformats.org/officeDocument/2006/relationships/image" Target="../media/image47.png"/><Relationship Id="rId9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8.mov"/><Relationship Id="rId1" Type="http://schemas.microsoft.com/office/2007/relationships/media" Target="../media/media8.mov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8.mov"/><Relationship Id="rId1" Type="http://schemas.microsoft.com/office/2007/relationships/media" Target="../media/media8.mov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50.png"/><Relationship Id="rId4" Type="http://schemas.openxmlformats.org/officeDocument/2006/relationships/image" Target="../media/image52.png"/><Relationship Id="rId9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42.png"/><Relationship Id="rId2" Type="http://schemas.openxmlformats.org/officeDocument/2006/relationships/video" Target="../media/media8.mov"/><Relationship Id="rId1" Type="http://schemas.microsoft.com/office/2007/relationships/media" Target="../media/media8.mov"/><Relationship Id="rId6" Type="http://schemas.openxmlformats.org/officeDocument/2006/relationships/image" Target="../media/image41.png"/><Relationship Id="rId11" Type="http://schemas.openxmlformats.org/officeDocument/2006/relationships/image" Target="../media/image54.png"/><Relationship Id="rId5" Type="http://schemas.openxmlformats.org/officeDocument/2006/relationships/image" Target="../media/image40.png"/><Relationship Id="rId10" Type="http://schemas.openxmlformats.org/officeDocument/2006/relationships/image" Target="../media/image50.png"/><Relationship Id="rId4" Type="http://schemas.openxmlformats.org/officeDocument/2006/relationships/image" Target="../media/image52.png"/><Relationship Id="rId9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12" Type="http://schemas.openxmlformats.org/officeDocument/2006/relationships/image" Target="../media/image19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7.png"/><Relationship Id="rId11" Type="http://schemas.openxmlformats.org/officeDocument/2006/relationships/image" Target="../media/image18.png"/><Relationship Id="rId5" Type="http://schemas.openxmlformats.org/officeDocument/2006/relationships/image" Target="../media/image6.png"/><Relationship Id="rId10" Type="http://schemas.openxmlformats.org/officeDocument/2006/relationships/image" Target="../media/image17.png"/><Relationship Id="rId4" Type="http://schemas.openxmlformats.org/officeDocument/2006/relationships/image" Target="../media/image15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10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12" Type="http://schemas.openxmlformats.org/officeDocument/2006/relationships/image" Target="../media/image19.png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7.png"/><Relationship Id="rId11" Type="http://schemas.openxmlformats.org/officeDocument/2006/relationships/image" Target="../media/image26.png"/><Relationship Id="rId5" Type="http://schemas.openxmlformats.org/officeDocument/2006/relationships/image" Target="../media/image6.png"/><Relationship Id="rId10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0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8.png"/><Relationship Id="rId12" Type="http://schemas.openxmlformats.org/officeDocument/2006/relationships/image" Target="../media/image19.png"/><Relationship Id="rId2" Type="http://schemas.openxmlformats.org/officeDocument/2006/relationships/video" Target="../media/media3.mov"/><Relationship Id="rId1" Type="http://schemas.microsoft.com/office/2007/relationships/media" Target="../media/media3.mov"/><Relationship Id="rId6" Type="http://schemas.openxmlformats.org/officeDocument/2006/relationships/image" Target="../media/image7.png"/><Relationship Id="rId11" Type="http://schemas.openxmlformats.org/officeDocument/2006/relationships/image" Target="../media/image29.png"/><Relationship Id="rId5" Type="http://schemas.openxmlformats.org/officeDocument/2006/relationships/image" Target="../media/image6.png"/><Relationship Id="rId15" Type="http://schemas.openxmlformats.org/officeDocument/2006/relationships/image" Target="../media/image32.png"/><Relationship Id="rId10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1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July 27th 2022"/>
          <p:cNvSpPr txBox="1">
            <a:spLocks noGrp="1"/>
          </p:cNvSpPr>
          <p:nvPr>
            <p:ph type="body" idx="21"/>
          </p:nvPr>
        </p:nvSpPr>
        <p:spPr>
          <a:xfrm>
            <a:off x="1219200" y="11986019"/>
            <a:ext cx="21945599" cy="60593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defTabSz="412750"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July 27th 2022</a:t>
            </a:r>
          </a:p>
        </p:txBody>
      </p:sp>
      <p:sp>
        <p:nvSpPr>
          <p:cNvPr id="162" name="Kink-antikink scattering in a quantum vacuum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Kink-antikink scattering in a quantum vacuum</a:t>
            </a:r>
          </a:p>
        </p:txBody>
      </p:sp>
      <p:sp>
        <p:nvSpPr>
          <p:cNvPr id="163" name="George Zahariade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George Zahariade</a:t>
            </a:r>
          </a:p>
        </p:txBody>
      </p:sp>
      <p:pic>
        <p:nvPicPr>
          <p:cNvPr id="164" name="logo_ifae.gif" descr="logo_ifae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290395" y="8873494"/>
            <a:ext cx="3803210" cy="15688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65984" y="1111288"/>
            <a:ext cx="7908622" cy="1882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122811" y="693576"/>
            <a:ext cx="7605437" cy="2717676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E. Sfakianakis, M. Mukhopadhyay, T. Vachaspati, GZ, JHEP 04 (2022) 118"/>
          <p:cNvSpPr txBox="1"/>
          <p:nvPr/>
        </p:nvSpPr>
        <p:spPr>
          <a:xfrm>
            <a:off x="5554745" y="10904987"/>
            <a:ext cx="13274511" cy="6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3100">
                <a:latin typeface="Graphik"/>
                <a:ea typeface="Graphik"/>
                <a:cs typeface="Graphik"/>
                <a:sym typeface="Graphik"/>
              </a:defRPr>
            </a:pPr>
            <a:r>
              <a:t>E. Sfakianakis, M. Mukhopadhyay, T. Vachaspati, GZ, </a:t>
            </a:r>
            <a:r>
              <a:rPr>
                <a:latin typeface="Graphik Medium"/>
                <a:ea typeface="Graphik Medium"/>
                <a:cs typeface="Graphik Medium"/>
                <a:sym typeface="Graphik Medium"/>
              </a:rPr>
              <a:t>JHEP 04 (2022) 118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BreatherSmall.mov" descr="BreatherSmall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2471400" y="6032500"/>
            <a:ext cx="5969000" cy="4429627"/>
          </a:xfrm>
          <a:prstGeom prst="rect">
            <a:avLst/>
          </a:prstGeom>
          <a:ln w="12700">
            <a:miter lim="400000"/>
          </a:ln>
        </p:spPr>
      </p:pic>
      <p:sp>
        <p:nvSpPr>
          <p:cNvPr id="280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281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287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28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3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8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6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4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8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7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85" name="Rectangle Rectangle" descr="Rectangle Rectangle"/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88" name="Equation"/>
              <p:cNvSpPr txBox="1"/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28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blipFill>
                <a:blip r:embed="rId9"/>
                <a:stretch>
                  <a:fillRect l="-1128" t="-1709" r="-2005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9" name="Kink-antikink bound state"/>
          <p:cNvSpPr txBox="1"/>
          <p:nvPr/>
        </p:nvSpPr>
        <p:spPr>
          <a:xfrm>
            <a:off x="10904357" y="5057323"/>
            <a:ext cx="4459537" cy="1496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Kink-antikink bound state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0" name="Equation"/>
              <p:cNvSpPr txBox="1"/>
              <p:nvPr/>
            </p:nvSpPr>
            <p:spPr>
              <a:xfrm>
                <a:off x="15953747" y="5055266"/>
                <a:ext cx="7165713" cy="150022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𝜂𝜔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sz="4800"/>
              </a:p>
            </p:txBody>
          </p:sp>
        </mc:Choice>
        <mc:Fallback>
          <p:sp>
            <p:nvSpPr>
              <p:cNvPr id="29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3747" y="5055266"/>
                <a:ext cx="7165713" cy="1500226"/>
              </a:xfrm>
              <a:prstGeom prst="rect">
                <a:avLst/>
              </a:prstGeom>
              <a:blipFill>
                <a:blip r:embed="rId10"/>
                <a:stretch>
                  <a:fillRect l="-3717" t="-3361" b="-1932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0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7612" y="-5352"/>
                  <a:pt x="14812" y="-5400"/>
                  <a:pt x="2160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pic>
        <p:nvPicPr>
          <p:cNvPr id="292" name="Rectangle Rectangle" descr="Rectangle Rectangle"/>
          <p:cNvPicPr>
            <a:picLocks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2426525" y="6656713"/>
            <a:ext cx="6070601" cy="3797301"/>
          </a:xfrm>
          <a:prstGeom prst="rect">
            <a:avLst/>
          </a:prstGeom>
        </p:spPr>
      </p:pic>
      <p:pic>
        <p:nvPicPr>
          <p:cNvPr id="294" name="Line Line" descr="Line Line"/>
          <p:cNvPicPr>
            <a:picLocks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 rot="7504345">
            <a:off x="20129594" y="4347796"/>
            <a:ext cx="1436804" cy="4013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6" name="Equation"/>
              <p:cNvSpPr txBox="1"/>
              <p:nvPr/>
            </p:nvSpPr>
            <p:spPr>
              <a:xfrm>
                <a:off x="19988606" y="3120257"/>
                <a:ext cx="3291289" cy="84445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sz="3600"/>
              </a:p>
            </p:txBody>
          </p:sp>
        </mc:Choice>
        <mc:Fallback>
          <p:sp>
            <p:nvSpPr>
              <p:cNvPr id="29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8606" y="3120257"/>
                <a:ext cx="3291289" cy="844450"/>
              </a:xfrm>
              <a:prstGeom prst="rect">
                <a:avLst/>
              </a:prstGeom>
              <a:blipFill>
                <a:blip r:embed="rId13"/>
                <a:stretch>
                  <a:fillRect l="-5000" r="-11923" b="-149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7" name="Small breather"/>
          <p:cNvSpPr txBox="1"/>
          <p:nvPr/>
        </p:nvSpPr>
        <p:spPr>
          <a:xfrm>
            <a:off x="18392323" y="8742893"/>
            <a:ext cx="499126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Small breather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8" name="Equation"/>
              <p:cNvSpPr txBox="1"/>
              <p:nvPr/>
            </p:nvSpPr>
            <p:spPr>
              <a:xfrm>
                <a:off x="19928698" y="7945828"/>
                <a:ext cx="1918516" cy="61064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5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sz="5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≲</m:t>
                      </m:r>
                      <m:r>
                        <a:rPr sz="5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5800"/>
              </a:p>
            </p:txBody>
          </p:sp>
        </mc:Choice>
        <mc:Fallback>
          <p:sp>
            <p:nvSpPr>
              <p:cNvPr id="29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8698" y="7945828"/>
                <a:ext cx="1918516" cy="610642"/>
              </a:xfrm>
              <a:prstGeom prst="rect">
                <a:avLst/>
              </a:prstGeom>
              <a:blipFill>
                <a:blip r:embed="rId14"/>
                <a:stretch>
                  <a:fillRect l="-9211" r="-20395" b="-5918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9" name="Equation"/>
              <p:cNvSpPr txBox="1"/>
              <p:nvPr/>
            </p:nvSpPr>
            <p:spPr>
              <a:xfrm>
                <a:off x="11214107" y="10839564"/>
                <a:ext cx="10676064" cy="145432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𝑏𝑜𝑢𝑛𝑑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=16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ad>
                        <m:radPr>
                          <m:degHide m:val="on"/>
                          <m:ctrlP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1−(</m:t>
                          </m:r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sz="6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6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6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&lt;2</m:t>
                      </m:r>
                      <m:sSub>
                        <m:sSubPr>
                          <m:ctrlP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29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4107" y="10839564"/>
                <a:ext cx="10676064" cy="1454329"/>
              </a:xfrm>
              <a:prstGeom prst="rect">
                <a:avLst/>
              </a:prstGeom>
              <a:blipFill>
                <a:blip r:embed="rId15"/>
                <a:stretch>
                  <a:fillRect l="-2375" r="-12827" b="-260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7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Scattering.mov" descr="Scattering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2471400" y="6032500"/>
            <a:ext cx="5969000" cy="4429627"/>
          </a:xfrm>
          <a:prstGeom prst="rect">
            <a:avLst/>
          </a:prstGeom>
          <a:ln w="12700">
            <a:miter lim="400000"/>
          </a:ln>
        </p:spPr>
      </p:pic>
      <p:sp>
        <p:nvSpPr>
          <p:cNvPr id="303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304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310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305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6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30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6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07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307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7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08" name="Rectangle Rectangle" descr="Rectangle Rectangle"/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11" name="Equation"/>
              <p:cNvSpPr txBox="1"/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31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blipFill>
                <a:blip r:embed="rId9"/>
                <a:stretch>
                  <a:fillRect l="-1128" t="-1709" r="-2005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2" name="Kink-antikink scattering state"/>
          <p:cNvSpPr txBox="1"/>
          <p:nvPr/>
        </p:nvSpPr>
        <p:spPr>
          <a:xfrm>
            <a:off x="10904357" y="5057323"/>
            <a:ext cx="4459537" cy="1496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Kink-antikink scattering state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3" name="Equation"/>
              <p:cNvSpPr txBox="1"/>
              <p:nvPr/>
            </p:nvSpPr>
            <p:spPr>
              <a:xfrm>
                <a:off x="15953747" y="5055266"/>
                <a:ext cx="7556588" cy="150022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sinh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𝑚𝑣𝑡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sz="4800"/>
              </a:p>
            </p:txBody>
          </p:sp>
        </mc:Choice>
        <mc:Fallback>
          <p:sp>
            <p:nvSpPr>
              <p:cNvPr id="31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3747" y="5055266"/>
                <a:ext cx="7556588" cy="1500226"/>
              </a:xfrm>
              <a:prstGeom prst="rect">
                <a:avLst/>
              </a:prstGeom>
              <a:blipFill>
                <a:blip r:embed="rId10"/>
                <a:stretch>
                  <a:fillRect l="-3523" t="-3361" b="-1932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8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7612" y="-5352"/>
                  <a:pt x="14812" y="-5400"/>
                  <a:pt x="2160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5" name="Equation"/>
              <p:cNvSpPr txBox="1"/>
              <p:nvPr/>
            </p:nvSpPr>
            <p:spPr>
              <a:xfrm>
                <a:off x="12356844" y="10956570"/>
                <a:ext cx="6198112" cy="74326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𝑠𝑐𝑎𝑡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=16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≥2</m:t>
                      </m:r>
                      <m:sSub>
                        <m:sSubPr>
                          <m:ctrlP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31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56844" y="10956570"/>
                <a:ext cx="6198112" cy="743260"/>
              </a:xfrm>
              <a:prstGeom prst="rect">
                <a:avLst/>
              </a:prstGeom>
              <a:blipFill>
                <a:blip r:embed="rId11"/>
                <a:stretch>
                  <a:fillRect l="-4090" r="-16360" b="-6610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6" name="Rectangle Rectangle" descr="Rectangle Rectangle"/>
          <p:cNvPicPr>
            <a:picLocks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2426525" y="6656713"/>
            <a:ext cx="6070601" cy="37973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02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B6E76B-4E6A-CE4E-A6C9-A91E67FD2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Quantum radiation: no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no backreaction</a:t>
            </a:r>
          </a:p>
        </p:txBody>
      </p:sp>
      <p:pic>
        <p:nvPicPr>
          <p:cNvPr id="333" name="WOBkrxn_v1l3m1.mov" descr="WOBkrxn_v1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8939" y="3193518"/>
            <a:ext cx="22066122" cy="7328964"/>
          </a:xfrm>
          <a:prstGeom prst="rect">
            <a:avLst/>
          </a:prstGeom>
        </p:spPr>
      </p:pic>
      <p:pic>
        <p:nvPicPr>
          <p:cNvPr id="334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336" name="Given by exact sG solution"/>
          <p:cNvSpPr txBox="1"/>
          <p:nvPr/>
        </p:nvSpPr>
        <p:spPr>
          <a:xfrm>
            <a:off x="2119973" y="11924196"/>
            <a:ext cx="6439917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exact sG solution</a:t>
            </a:r>
          </a:p>
        </p:txBody>
      </p:sp>
      <p:pic>
        <p:nvPicPr>
          <p:cNvPr id="337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39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39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0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340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00" fill="hold"/>
                                        <p:tgtEl>
                                          <p:spTgt spid="3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3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Quantum radiation: no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no backreaction</a:t>
            </a:r>
          </a:p>
        </p:txBody>
      </p:sp>
      <p:pic>
        <p:nvPicPr>
          <p:cNvPr id="343" name="WOBkrxn_v1l3m1.mov" descr="WOBkrxn_v1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8939" y="3193518"/>
            <a:ext cx="22066122" cy="7328964"/>
          </a:xfrm>
          <a:prstGeom prst="rect">
            <a:avLst/>
          </a:prstGeom>
        </p:spPr>
      </p:pic>
      <p:pic>
        <p:nvPicPr>
          <p:cNvPr id="344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346" name="Given by exact sG solution"/>
          <p:cNvSpPr txBox="1"/>
          <p:nvPr/>
        </p:nvSpPr>
        <p:spPr>
          <a:xfrm>
            <a:off x="2119973" y="11924196"/>
            <a:ext cx="6439917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exact sG solution</a:t>
            </a:r>
          </a:p>
        </p:txBody>
      </p:sp>
      <p:pic>
        <p:nvPicPr>
          <p:cNvPr id="347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49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49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2" name="Image"/>
          <p:cNvGrpSpPr/>
          <p:nvPr/>
        </p:nvGrpSpPr>
        <p:grpSpPr>
          <a:xfrm>
            <a:off x="6946900" y="3924300"/>
            <a:ext cx="10502900" cy="9393005"/>
            <a:chOff x="0" y="0"/>
            <a:chExt cx="10502900" cy="9393004"/>
          </a:xfrm>
        </p:grpSpPr>
        <p:pic>
          <p:nvPicPr>
            <p:cNvPr id="351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0800" y="50800"/>
              <a:ext cx="10401300" cy="929140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50" name="Image" descr="Image"/>
            <p:cNvPicPr>
              <a:picLocks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10502900" cy="9393005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00" fill="hold"/>
                                        <p:tgtEl>
                                          <p:spTgt spid="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4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1ADC2D-2175-BC4A-A74C-0FC68A7D4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Quantum radiation: with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with backreaction</a:t>
            </a:r>
          </a:p>
        </p:txBody>
      </p:sp>
      <p:pic>
        <p:nvPicPr>
          <p:cNvPr id="369" name="Bkrxn_v2l3m1.mov" descr="Bkrxn_v2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5700" y="3187700"/>
            <a:ext cx="22059900" cy="7214081"/>
          </a:xfrm>
          <a:prstGeom prst="rect">
            <a:avLst/>
          </a:prstGeom>
        </p:spPr>
      </p:pic>
      <p:pic>
        <p:nvPicPr>
          <p:cNvPr id="370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372" name="Given by backreacted sG solution"/>
          <p:cNvSpPr txBox="1"/>
          <p:nvPr/>
        </p:nvSpPr>
        <p:spPr>
          <a:xfrm>
            <a:off x="1281519" y="11924196"/>
            <a:ext cx="811682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backreacted sG solution</a:t>
            </a:r>
          </a:p>
        </p:txBody>
      </p:sp>
      <p:pic>
        <p:nvPicPr>
          <p:cNvPr id="373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75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75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6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37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83" fill="hold"/>
                                        <p:tgtEl>
                                          <p:spTgt spid="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6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Quantum radiation: with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with backreaction</a:t>
            </a:r>
          </a:p>
        </p:txBody>
      </p:sp>
      <p:pic>
        <p:nvPicPr>
          <p:cNvPr id="379" name="Bkrxn_v2l3m1.mov" descr="Bkrxn_v2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5700" y="3187700"/>
            <a:ext cx="22059900" cy="7214081"/>
          </a:xfrm>
          <a:prstGeom prst="rect">
            <a:avLst/>
          </a:prstGeom>
        </p:spPr>
      </p:pic>
      <p:pic>
        <p:nvPicPr>
          <p:cNvPr id="380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382" name="Given by backreacted sG solution"/>
          <p:cNvSpPr txBox="1"/>
          <p:nvPr/>
        </p:nvSpPr>
        <p:spPr>
          <a:xfrm>
            <a:off x="1281519" y="11924196"/>
            <a:ext cx="811682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backreacted sG solution</a:t>
            </a:r>
          </a:p>
        </p:txBody>
      </p:sp>
      <p:pic>
        <p:nvPicPr>
          <p:cNvPr id="383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85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85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6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38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89" name="Image"/>
          <p:cNvGrpSpPr/>
          <p:nvPr/>
        </p:nvGrpSpPr>
        <p:grpSpPr>
          <a:xfrm>
            <a:off x="6946900" y="3924300"/>
            <a:ext cx="10490200" cy="9381661"/>
            <a:chOff x="0" y="0"/>
            <a:chExt cx="10490200" cy="9381660"/>
          </a:xfrm>
        </p:grpSpPr>
        <p:pic>
          <p:nvPicPr>
            <p:cNvPr id="388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0800" y="50800"/>
              <a:ext cx="10388600" cy="928006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87" name="Image" descr="Image"/>
            <p:cNvPicPr>
              <a:picLocks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10490200" cy="938166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83" fill="hold"/>
                                        <p:tgtEl>
                                          <p:spTgt spid="3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79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Quantum radiation: with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with backreaction</a:t>
            </a:r>
          </a:p>
        </p:txBody>
      </p:sp>
      <p:pic>
        <p:nvPicPr>
          <p:cNvPr id="392" name="Bkrxn_v2l3m1.mov" descr="Bkrxn_v2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5700" y="3187700"/>
            <a:ext cx="22059900" cy="7214081"/>
          </a:xfrm>
          <a:prstGeom prst="rect">
            <a:avLst/>
          </a:prstGeom>
        </p:spPr>
      </p:pic>
      <p:pic>
        <p:nvPicPr>
          <p:cNvPr id="393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395" name="Given by backreacted sG solution"/>
          <p:cNvSpPr txBox="1"/>
          <p:nvPr/>
        </p:nvSpPr>
        <p:spPr>
          <a:xfrm>
            <a:off x="1281519" y="11924196"/>
            <a:ext cx="811682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backreacted sG solution</a:t>
            </a:r>
          </a:p>
        </p:txBody>
      </p:sp>
      <p:pic>
        <p:nvPicPr>
          <p:cNvPr id="396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98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398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99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=0.2,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399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2" name="Image"/>
          <p:cNvGrpSpPr/>
          <p:nvPr/>
        </p:nvGrpSpPr>
        <p:grpSpPr>
          <a:xfrm>
            <a:off x="6946900" y="3924300"/>
            <a:ext cx="10490200" cy="9381661"/>
            <a:chOff x="0" y="0"/>
            <a:chExt cx="10490200" cy="9381660"/>
          </a:xfrm>
        </p:grpSpPr>
        <p:pic>
          <p:nvPicPr>
            <p:cNvPr id="401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0800" y="50800"/>
              <a:ext cx="10388600" cy="928006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00" name="Image" descr="Image"/>
            <p:cNvPicPr>
              <a:picLocks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10490200" cy="9381661"/>
            </a:xfrm>
            <a:prstGeom prst="rect">
              <a:avLst/>
            </a:prstGeom>
            <a:effectLst/>
          </p:spPr>
        </p:pic>
      </p:grpSp>
      <p:pic>
        <p:nvPicPr>
          <p:cNvPr id="403" name="NO BOUND STATE NO BOUND STATE" descr="NO BOUND STATE NO BOUND STATE"/>
          <p:cNvPicPr>
            <a:picLocks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18900000">
            <a:off x="-303995" y="5791440"/>
            <a:ext cx="11606531" cy="20066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83" fill="hold"/>
                                        <p:tgtEl>
                                          <p:spTgt spid="3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392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" name="Bkrxn_v1l3m1.mov" descr="Bkrxn_v1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5700" y="3187700"/>
            <a:ext cx="22059900" cy="7214081"/>
          </a:xfrm>
          <a:prstGeom prst="rect">
            <a:avLst/>
          </a:prstGeom>
        </p:spPr>
      </p:pic>
      <p:sp>
        <p:nvSpPr>
          <p:cNvPr id="406" name="Quantum radiation: with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with backreaction</a:t>
            </a:r>
          </a:p>
        </p:txBody>
      </p:sp>
      <p:pic>
        <p:nvPicPr>
          <p:cNvPr id="407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409" name="Given by backreacted sG solution"/>
          <p:cNvSpPr txBox="1"/>
          <p:nvPr/>
        </p:nvSpPr>
        <p:spPr>
          <a:xfrm>
            <a:off x="1281519" y="11924196"/>
            <a:ext cx="811682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backreacted sG solution</a:t>
            </a:r>
          </a:p>
        </p:txBody>
      </p:sp>
      <p:pic>
        <p:nvPicPr>
          <p:cNvPr id="410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12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412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3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41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83" fill="hold"/>
                                        <p:tgtEl>
                                          <p:spTgt spid="4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05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Motiv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Motivation</a:t>
            </a:r>
          </a:p>
        </p:txBody>
      </p:sp>
      <p:sp>
        <p:nvSpPr>
          <p:cNvPr id="170" name="Topological defects: classical field theory solutions topologically distinct from the trivial vacuum; localized energy density; stability; shape preservation…"/>
          <p:cNvSpPr txBox="1">
            <a:spLocks noGrp="1"/>
          </p:cNvSpPr>
          <p:nvPr>
            <p:ph type="body" idx="1"/>
          </p:nvPr>
        </p:nvSpPr>
        <p:spPr>
          <a:xfrm>
            <a:off x="1219200" y="3542069"/>
            <a:ext cx="21948577" cy="8954731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Topological defects: classical field theory solutions topologically distinct from the trivial vacuum; localized energy density; stability; shape preservation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Produced e.g. during phase transitions when some symmetry is spontaneously broken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Relevant for early universe cosmology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Classified by their dimensionality as well as the type of broken symmetry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Dimension 0: Monopoles (broken </a:t>
            </a:r>
            <a:r>
              <a:rPr i="1"/>
              <a:t>SO(3)</a:t>
            </a:r>
            <a:r>
              <a:t> symmetry)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Dimension 1: Strings (broken </a:t>
            </a:r>
            <a:r>
              <a:rPr i="1"/>
              <a:t>U(1)</a:t>
            </a:r>
            <a:r>
              <a:t> symmetry)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Codimension 1: Domain walls or </a:t>
            </a:r>
            <a:r>
              <a:rPr>
                <a:latin typeface="Graphik Semibold"/>
                <a:ea typeface="Graphik Semibold"/>
                <a:cs typeface="Graphik Semibold"/>
                <a:sym typeface="Graphik Semibold"/>
              </a:rPr>
              <a:t>kinks</a:t>
            </a:r>
            <a:r>
              <a:t> in </a:t>
            </a:r>
            <a:r>
              <a:rPr i="1"/>
              <a:t>d</a:t>
            </a:r>
            <a:r>
              <a:t>=1 (broken discrete symmetry)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Topological defects interact in complex ways with each other</a:t>
            </a:r>
          </a:p>
        </p:txBody>
      </p:sp>
      <p:sp>
        <p:nvSpPr>
          <p:cNvPr id="171" name="Topological defect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Topological defects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Bkrxn_v1l3m1.mov" descr="Bkrxn_v1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5700" y="3187700"/>
            <a:ext cx="22059900" cy="7214081"/>
          </a:xfrm>
          <a:prstGeom prst="rect">
            <a:avLst/>
          </a:prstGeom>
        </p:spPr>
      </p:pic>
      <p:sp>
        <p:nvSpPr>
          <p:cNvPr id="416" name="Quantum radiation: with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with backreaction</a:t>
            </a:r>
          </a:p>
        </p:txBody>
      </p:sp>
      <p:pic>
        <p:nvPicPr>
          <p:cNvPr id="417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419" name="Given by backreacted sG solution"/>
          <p:cNvSpPr txBox="1"/>
          <p:nvPr/>
        </p:nvSpPr>
        <p:spPr>
          <a:xfrm>
            <a:off x="1281519" y="11924196"/>
            <a:ext cx="811682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backreacted sG solution</a:t>
            </a:r>
          </a:p>
        </p:txBody>
      </p:sp>
      <p:pic>
        <p:nvPicPr>
          <p:cNvPr id="420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22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422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3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42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6" name="Image"/>
          <p:cNvGrpSpPr/>
          <p:nvPr/>
        </p:nvGrpSpPr>
        <p:grpSpPr>
          <a:xfrm>
            <a:off x="6946900" y="3924300"/>
            <a:ext cx="10490200" cy="9381661"/>
            <a:chOff x="0" y="0"/>
            <a:chExt cx="10490200" cy="9381660"/>
          </a:xfrm>
        </p:grpSpPr>
        <p:pic>
          <p:nvPicPr>
            <p:cNvPr id="425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0800" y="50800"/>
              <a:ext cx="10388600" cy="928006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24" name="Image" descr="Image"/>
            <p:cNvPicPr>
              <a:picLocks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10490200" cy="938166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83" fill="hold"/>
                                        <p:tgtEl>
                                          <p:spTgt spid="4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15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Bkrxn_v1l3m1.mov" descr="Bkrxn_v1l3m1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5700" y="3187700"/>
            <a:ext cx="22059900" cy="7214081"/>
          </a:xfrm>
          <a:prstGeom prst="rect">
            <a:avLst/>
          </a:prstGeom>
        </p:spPr>
      </p:pic>
      <p:sp>
        <p:nvSpPr>
          <p:cNvPr id="429" name="Quantum radiation: with backrea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Quantum radiation: with backreaction</a:t>
            </a:r>
          </a:p>
        </p:txBody>
      </p:sp>
      <p:pic>
        <p:nvPicPr>
          <p:cNvPr id="430" name="Line Line" descr="Line Lin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7383652">
            <a:off x="4292803" y="10927555"/>
            <a:ext cx="2084820" cy="401378"/>
          </a:xfrm>
          <a:prstGeom prst="rect">
            <a:avLst/>
          </a:prstGeom>
        </p:spPr>
      </p:pic>
      <p:sp>
        <p:nvSpPr>
          <p:cNvPr id="432" name="Given by backreacted sG solution"/>
          <p:cNvSpPr txBox="1"/>
          <p:nvPr/>
        </p:nvSpPr>
        <p:spPr>
          <a:xfrm>
            <a:off x="1281519" y="11924196"/>
            <a:ext cx="811682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Given by backreacted sG solution</a:t>
            </a:r>
          </a:p>
        </p:txBody>
      </p:sp>
      <p:pic>
        <p:nvPicPr>
          <p:cNvPr id="433" name="Line Line" descr="Line Line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5206669">
            <a:off x="17699636" y="10912551"/>
            <a:ext cx="2053897" cy="4013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35" name="Renormalized energy density in"/>
              <p:cNvSpPr txBox="1"/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40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Renormalized energy density in </a:t>
                </a:r>
                <a14:m>
                  <m:oMath xmlns:m="http://schemas.openxmlformats.org/officeDocument/2006/math">
                    <m:r>
                      <a:rPr sz="43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435" name="Renormalized energy density i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7476" y="11848505"/>
                <a:ext cx="8081075" cy="921002"/>
              </a:xfrm>
              <a:prstGeom prst="rect">
                <a:avLst/>
              </a:prstGeom>
              <a:blipFill>
                <a:blip r:embed="rId7"/>
                <a:stretch>
                  <a:fillRect l="-3297" t="-2740" r="-2512" b="-1369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6" name="Text"/>
              <p:cNvSpPr txBox="1"/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>
                <a:lvl1pPr>
                  <a:defRPr>
                    <a:latin typeface="Geneva"/>
                    <a:ea typeface="Geneva"/>
                    <a:cs typeface="Geneva"/>
                    <a:sym typeface="Geneva"/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=0.3,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43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96930" y="10904178"/>
                <a:ext cx="3190140" cy="482601"/>
              </a:xfrm>
              <a:prstGeom prst="rect">
                <a:avLst/>
              </a:prstGeom>
              <a:blipFill>
                <a:blip r:embed="rId8"/>
                <a:stretch>
                  <a:fillRect l="-2372" r="-395" b="-2564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9" name="Image"/>
          <p:cNvGrpSpPr/>
          <p:nvPr/>
        </p:nvGrpSpPr>
        <p:grpSpPr>
          <a:xfrm>
            <a:off x="6946900" y="3924300"/>
            <a:ext cx="10490200" cy="9381661"/>
            <a:chOff x="0" y="0"/>
            <a:chExt cx="10490200" cy="9381660"/>
          </a:xfrm>
        </p:grpSpPr>
        <p:pic>
          <p:nvPicPr>
            <p:cNvPr id="438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0800" y="50800"/>
              <a:ext cx="10388600" cy="928006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37" name="Image" descr="Image"/>
            <p:cNvPicPr>
              <a:picLocks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10490200" cy="9381661"/>
            </a:xfrm>
            <a:prstGeom prst="rect">
              <a:avLst/>
            </a:prstGeom>
            <a:effectLst/>
          </p:spPr>
        </p:pic>
      </p:grpSp>
      <p:pic>
        <p:nvPicPr>
          <p:cNvPr id="440" name="BOUND STATE FORMS BOUND STATE FORMS" descr="BOUND STATE FORMS BOUND STATE FORMS"/>
          <p:cNvPicPr>
            <a:picLocks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 rot="18900000">
            <a:off x="-1623525" y="5791440"/>
            <a:ext cx="14245591" cy="20066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83" fill="hold"/>
                                        <p:tgtEl>
                                          <p:spTgt spid="4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28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8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akeawa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Takeaway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3" name="Bursts of radiation at moments of maximum acceleration (highest degree of non-adiabaticity)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1219200" y="3542069"/>
                <a:ext cx="21948577" cy="8954731"/>
              </a:xfrm>
              <a:prstGeom prst="rect">
                <a:avLst/>
              </a:prstGeom>
            </p:spPr>
            <p:txBody>
              <a:bodyPr/>
              <a:lstStyle/>
              <a:p>
                <a:pPr marL="496951" indent="-496951" defTabSz="2218888">
                  <a:spcBef>
                    <a:spcPts val="2100"/>
                  </a:spcBef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Bursts of radiation at moments of maximum acceleration (highest degree of non-adiabaticity)</a:t>
                </a:r>
              </a:p>
              <a:p>
                <a:pPr marL="496951" indent="-496951" defTabSz="2218888">
                  <a:spcBef>
                    <a:spcPts val="2100"/>
                  </a:spcBef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Quantum radiation leads to breather-like bound states (if initial burst is powerful enough)</a:t>
                </a:r>
              </a:p>
              <a:p>
                <a:pPr marL="496951" indent="-496951" defTabSz="2218888">
                  <a:spcBef>
                    <a:spcPts val="2100"/>
                  </a:spcBef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Production of breather-like objects gets easier as</a:t>
                </a:r>
              </a:p>
              <a:p>
                <a:pPr marL="993902" lvl="1" indent="-496951" defTabSz="2218888">
                  <a:spcBef>
                    <a:spcPts val="2100"/>
                  </a:spcBef>
                  <a:buChar char="-"/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14:m>
                  <m:oMath xmlns:m="http://schemas.openxmlformats.org/officeDocument/2006/math">
                    <m:r>
                      <a:rPr sz="53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t> (relative velocity) decreases</a:t>
                </a:r>
              </a:p>
              <a:p>
                <a:pPr marL="993902" lvl="1" indent="-496951" defTabSz="2218888">
                  <a:spcBef>
                    <a:spcPts val="2100"/>
                  </a:spcBef>
                  <a:buChar char="-"/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14:m>
                  <m:oMath xmlns:m="http://schemas.openxmlformats.org/officeDocument/2006/math">
                    <m:r>
                      <a:rPr sz="5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t> (interaction with radiation) increases</a:t>
                </a:r>
              </a:p>
              <a:p>
                <a:pPr marL="993902" lvl="1" indent="-496951" defTabSz="2218888">
                  <a:spcBef>
                    <a:spcPts val="2100"/>
                  </a:spcBef>
                  <a:buChar char="-"/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14:m>
                  <m:oMath xmlns:m="http://schemas.openxmlformats.org/officeDocument/2006/math">
                    <m:r>
                      <a:rPr sz="49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t> (mass of radiation field) decreases</a:t>
                </a:r>
              </a:p>
              <a:p>
                <a:pPr marL="496951" indent="-496951" defTabSz="2218888">
                  <a:spcBef>
                    <a:spcPts val="2100"/>
                  </a:spcBef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Evaporation of such states occurs via jumps between breathers of smaller and smaller amplitude (formation of a long lived oscillon-like object in some cases)</a:t>
                </a:r>
              </a:p>
              <a:p>
                <a:pPr marL="496951" indent="-496951" defTabSz="2218888">
                  <a:spcBef>
                    <a:spcPts val="2100"/>
                  </a:spcBef>
                  <a:defRPr sz="4004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Toy model for gravitational collapse in the presence of Hawking radiation?</a:t>
                </a:r>
              </a:p>
            </p:txBody>
          </p:sp>
        </mc:Choice>
        <mc:Fallback>
          <p:sp>
            <p:nvSpPr>
              <p:cNvPr id="443" name="Bursts of radiation at moments of maximum acceleration (highest degree of non-adiabaticity)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219200" y="3542069"/>
                <a:ext cx="21948577" cy="8954731"/>
              </a:xfrm>
              <a:prstGeom prst="rect">
                <a:avLst/>
              </a:prstGeom>
              <a:blipFill>
                <a:blip r:embed="rId2"/>
                <a:stretch>
                  <a:fillRect l="-2083" t="-6374" r="-34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4" name="Kink-antikink scattering is inelastic in the presence of quantum radia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Kink-antikink scattering is inelastic in the presence of quantum radiation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8" name="Image"/>
          <p:cNvGrpSpPr/>
          <p:nvPr/>
        </p:nvGrpSpPr>
        <p:grpSpPr>
          <a:xfrm>
            <a:off x="263886" y="8634464"/>
            <a:ext cx="7761694" cy="4641683"/>
            <a:chOff x="0" y="0"/>
            <a:chExt cx="7761692" cy="4641682"/>
          </a:xfrm>
        </p:grpSpPr>
        <p:pic>
          <p:nvPicPr>
            <p:cNvPr id="44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800" y="50800"/>
              <a:ext cx="7660093" cy="454008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46" name="Image" descr="Imag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761693" cy="4641683"/>
            </a:xfrm>
            <a:prstGeom prst="rect">
              <a:avLst/>
            </a:prstGeom>
            <a:effectLst/>
          </p:spPr>
        </p:pic>
      </p:grpSp>
      <p:sp>
        <p:nvSpPr>
          <p:cNvPr id="449" name="Additional slide: decay or not decay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Additional slide: decay or not decay?</a:t>
            </a:r>
          </a:p>
        </p:txBody>
      </p:sp>
      <p:grpSp>
        <p:nvGrpSpPr>
          <p:cNvPr id="452" name="Image"/>
          <p:cNvGrpSpPr/>
          <p:nvPr/>
        </p:nvGrpSpPr>
        <p:grpSpPr>
          <a:xfrm>
            <a:off x="11841823" y="2614384"/>
            <a:ext cx="11944280" cy="10473933"/>
            <a:chOff x="0" y="0"/>
            <a:chExt cx="11944278" cy="10473932"/>
          </a:xfrm>
        </p:grpSpPr>
        <p:pic>
          <p:nvPicPr>
            <p:cNvPr id="451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0800" y="50800"/>
              <a:ext cx="11842679" cy="1037233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50" name="Image" descr="Imag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1944279" cy="10473933"/>
            </a:xfrm>
            <a:prstGeom prst="rect">
              <a:avLst/>
            </a:prstGeom>
            <a:effectLst/>
          </p:spPr>
        </p:pic>
      </p:grpSp>
      <p:grpSp>
        <p:nvGrpSpPr>
          <p:cNvPr id="455" name="Image"/>
          <p:cNvGrpSpPr/>
          <p:nvPr/>
        </p:nvGrpSpPr>
        <p:grpSpPr>
          <a:xfrm>
            <a:off x="1785471" y="2596967"/>
            <a:ext cx="6590616" cy="3947593"/>
            <a:chOff x="0" y="0"/>
            <a:chExt cx="6590614" cy="3947592"/>
          </a:xfrm>
        </p:grpSpPr>
        <p:pic>
          <p:nvPicPr>
            <p:cNvPr id="45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0800" y="50800"/>
              <a:ext cx="6489016" cy="384599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53" name="Image" descr="Image"/>
            <p:cNvPicPr>
              <a:picLocks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6590615" cy="3947593"/>
            </a:xfrm>
            <a:prstGeom prst="rect">
              <a:avLst/>
            </a:prstGeom>
            <a:effectLst/>
          </p:spPr>
        </p:pic>
      </p:grpSp>
      <p:grpSp>
        <p:nvGrpSpPr>
          <p:cNvPr id="458" name="Image"/>
          <p:cNvGrpSpPr/>
          <p:nvPr/>
        </p:nvGrpSpPr>
        <p:grpSpPr>
          <a:xfrm>
            <a:off x="6489103" y="6395979"/>
            <a:ext cx="6929202" cy="4148271"/>
            <a:chOff x="0" y="0"/>
            <a:chExt cx="6929201" cy="4148270"/>
          </a:xfrm>
        </p:grpSpPr>
        <p:pic>
          <p:nvPicPr>
            <p:cNvPr id="457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0800" y="50800"/>
              <a:ext cx="6827602" cy="404667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56" name="Image" descr="Image"/>
            <p:cNvPicPr>
              <a:picLocks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6929202" cy="414827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2" name="Image"/>
          <p:cNvGrpSpPr/>
          <p:nvPr/>
        </p:nvGrpSpPr>
        <p:grpSpPr>
          <a:xfrm>
            <a:off x="12643605" y="6341151"/>
            <a:ext cx="10992181" cy="6556370"/>
            <a:chOff x="0" y="0"/>
            <a:chExt cx="10992180" cy="6556368"/>
          </a:xfrm>
        </p:grpSpPr>
        <p:pic>
          <p:nvPicPr>
            <p:cNvPr id="46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0800" y="50800"/>
              <a:ext cx="10890581" cy="645476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60" name="Image" descr="Image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0992181" cy="6556369"/>
            </a:xfrm>
            <a:prstGeom prst="rect">
              <a:avLst/>
            </a:prstGeom>
            <a:effectLst/>
          </p:spPr>
        </p:pic>
      </p:grpSp>
      <p:sp>
        <p:nvSpPr>
          <p:cNvPr id="463" name="Additional slide: from breather to breath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2292038">
              <a:defRPr sz="7896" b="0" spc="-157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Additional slide: from breather to breather</a:t>
            </a:r>
          </a:p>
        </p:txBody>
      </p:sp>
      <p:grpSp>
        <p:nvGrpSpPr>
          <p:cNvPr id="466" name="Image"/>
          <p:cNvGrpSpPr/>
          <p:nvPr/>
        </p:nvGrpSpPr>
        <p:grpSpPr>
          <a:xfrm>
            <a:off x="498407" y="2867664"/>
            <a:ext cx="13414004" cy="7091064"/>
            <a:chOff x="0" y="0"/>
            <a:chExt cx="13414002" cy="7091062"/>
          </a:xfrm>
        </p:grpSpPr>
        <p:pic>
          <p:nvPicPr>
            <p:cNvPr id="465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0800" y="50800"/>
              <a:ext cx="13312403" cy="698946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64" name="Image" descr="Imag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3414003" cy="709106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Motiv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Motivation</a:t>
            </a:r>
          </a:p>
        </p:txBody>
      </p:sp>
      <p:sp>
        <p:nvSpPr>
          <p:cNvPr id="174" name="Topological defects: classical field theory solutions topologically distinct from the trivial vacuum; localized energy density; stability; shape preservation…"/>
          <p:cNvSpPr txBox="1">
            <a:spLocks noGrp="1"/>
          </p:cNvSpPr>
          <p:nvPr>
            <p:ph type="body" idx="1"/>
          </p:nvPr>
        </p:nvSpPr>
        <p:spPr>
          <a:xfrm>
            <a:off x="1219200" y="3542069"/>
            <a:ext cx="21948577" cy="8954731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Topological defects: classical field theory solutions topologically distinct from the trivial vacuum; localized energy density; stability; shape preservation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Produced e.g. during phase transitions when some symmetry is spontaneously broken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Relevant for early universe cosmology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Classified by their dimensionality as well as the type of broken symmetry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Dimension 0: Monopoles (broken </a:t>
            </a:r>
            <a:r>
              <a:rPr i="1"/>
              <a:t>SO(3)</a:t>
            </a:r>
            <a:r>
              <a:t> symmetry)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Dimension 1: Strings (broken </a:t>
            </a:r>
            <a:r>
              <a:rPr i="1"/>
              <a:t>U(1)</a:t>
            </a:r>
            <a:r>
              <a:t> symmetry)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Codimension 1: Domain walls or </a:t>
            </a:r>
            <a:r>
              <a:rPr>
                <a:latin typeface="Graphik Semibold"/>
                <a:ea typeface="Graphik Semibold"/>
                <a:cs typeface="Graphik Semibold"/>
                <a:sym typeface="Graphik Semibold"/>
              </a:rPr>
              <a:t>kinks</a:t>
            </a:r>
            <a:r>
              <a:t> in </a:t>
            </a:r>
            <a:r>
              <a:rPr i="1"/>
              <a:t>d</a:t>
            </a:r>
            <a:r>
              <a:t>=1 (broken discrete symmetry)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Topological defects interact in complex ways with each other</a:t>
            </a:r>
          </a:p>
        </p:txBody>
      </p:sp>
      <p:sp>
        <p:nvSpPr>
          <p:cNvPr id="175" name="Topological defect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Topological defects</a:t>
            </a:r>
          </a:p>
        </p:txBody>
      </p:sp>
      <p:pic>
        <p:nvPicPr>
          <p:cNvPr id="176" name="CLASSICAL CLASSICAL" descr="CLASSICAL CLASSICAL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900000">
            <a:off x="5496579" y="7016134"/>
            <a:ext cx="7680961" cy="20066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Motiv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Motivation</a:t>
            </a:r>
          </a:p>
        </p:txBody>
      </p:sp>
      <p:sp>
        <p:nvSpPr>
          <p:cNvPr id="179" name="Topological defects: classical field theory solutions topologically distinct from the trivial vacuum; localized energy density; stability; shape preservation…"/>
          <p:cNvSpPr txBox="1">
            <a:spLocks noGrp="1"/>
          </p:cNvSpPr>
          <p:nvPr>
            <p:ph type="body" idx="1"/>
          </p:nvPr>
        </p:nvSpPr>
        <p:spPr>
          <a:xfrm>
            <a:off x="1219200" y="3542069"/>
            <a:ext cx="21948577" cy="8954731"/>
          </a:xfrm>
          <a:prstGeom prst="rect">
            <a:avLst/>
          </a:prstGeom>
        </p:spPr>
        <p:txBody>
          <a:bodyPr/>
          <a:lstStyle/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Topological defects: classical field theory solutions topologically distinct from the trivial vacuum; localized energy density; stability; shape preservation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Produced e.g. during phase transitions when some symmetry is spontaneously broken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Relevant for early universe cosmology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Classified by their dimensionality as well as the type of broken symmetry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Dimension 0: Monopoles (broken </a:t>
            </a:r>
            <a:r>
              <a:rPr i="1"/>
              <a:t>SO(3)</a:t>
            </a:r>
            <a:r>
              <a:t> symmetry)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Dimension 1: Strings (broken </a:t>
            </a:r>
            <a:r>
              <a:rPr i="1"/>
              <a:t>U(1)</a:t>
            </a:r>
            <a:r>
              <a:t> symmetry)</a:t>
            </a:r>
          </a:p>
          <a:p>
            <a:pPr lvl="1">
              <a:buChar char="-"/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Codimension 1: Domain walls or </a:t>
            </a:r>
            <a:r>
              <a:rPr>
                <a:latin typeface="Graphik Semibold"/>
                <a:ea typeface="Graphik Semibold"/>
                <a:cs typeface="Graphik Semibold"/>
                <a:sym typeface="Graphik Semibold"/>
              </a:rPr>
              <a:t>kinks</a:t>
            </a:r>
            <a:r>
              <a:t> in </a:t>
            </a:r>
            <a:r>
              <a:rPr i="1"/>
              <a:t>d</a:t>
            </a:r>
            <a:r>
              <a:t>=1 (broken discrete symmetry)</a:t>
            </a:r>
          </a:p>
          <a:p>
            <a:pPr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Topological defects interact in complex ways with each other</a:t>
            </a:r>
          </a:p>
        </p:txBody>
      </p:sp>
      <p:sp>
        <p:nvSpPr>
          <p:cNvPr id="180" name="Topological defect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Topological defects</a:t>
            </a:r>
          </a:p>
        </p:txBody>
      </p:sp>
      <p:pic>
        <p:nvPicPr>
          <p:cNvPr id="181" name="CLASSICAL CLASSICAL" descr="CLASSICAL CLASSICAL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8900000">
            <a:off x="5496579" y="7016134"/>
            <a:ext cx="7680961" cy="20066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</p:pic>
      <p:pic>
        <p:nvPicPr>
          <p:cNvPr id="182" name="QUANTUM??? QUANTUM???" descr="QUANTUM??? QUANTUM???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8900000">
            <a:off x="11970896" y="7016134"/>
            <a:ext cx="9307831" cy="2006601"/>
          </a:xfrm>
          <a:prstGeom prst="rect">
            <a:avLst/>
          </a:prstGeom>
          <a:effectLst>
            <a:outerShdw blurRad="190500" dist="8455" dir="5400000" rotWithShape="0">
              <a:srgbClr val="000000"/>
            </a:outerShdw>
          </a:effectLst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185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191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18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7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187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3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8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188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4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9" name="Rectangle Rectangle" descr="Rectangle Rectangl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2" name="Equation"/>
              <p:cNvSpPr txBox="1"/>
              <p:nvPr/>
            </p:nvSpPr>
            <p:spPr>
              <a:xfrm>
                <a:off x="7701598" y="3275586"/>
                <a:ext cx="10192662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19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92662" cy="1469313"/>
              </a:xfrm>
              <a:prstGeom prst="rect">
                <a:avLst/>
              </a:prstGeom>
              <a:blipFill>
                <a:blip r:embed="rId6"/>
                <a:stretch>
                  <a:fillRect l="-746" t="-1709" r="-1617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3" name="Kink"/>
          <p:cNvSpPr txBox="1"/>
          <p:nvPr/>
        </p:nvSpPr>
        <p:spPr>
          <a:xfrm>
            <a:off x="11713616" y="5329332"/>
            <a:ext cx="1343344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Kink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4" name="Equation"/>
              <p:cNvSpPr txBox="1"/>
              <p:nvPr/>
            </p:nvSpPr>
            <p:spPr>
              <a:xfrm>
                <a:off x="13702300" y="5322949"/>
                <a:ext cx="5891112" cy="75041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4800" dirty="0"/>
              </a:p>
            </p:txBody>
          </p:sp>
        </mc:Choice>
        <mc:Fallback>
          <p:sp>
            <p:nvSpPr>
              <p:cNvPr id="19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2300" y="5322949"/>
                <a:ext cx="5891112" cy="750418"/>
              </a:xfrm>
              <a:prstGeom prst="rect">
                <a:avLst/>
              </a:prstGeom>
              <a:blipFill>
                <a:blip r:embed="rId7"/>
                <a:stretch>
                  <a:fillRect l="-4731" r="-8817" b="-3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0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7612" y="-5352"/>
                  <a:pt x="14812" y="-5400"/>
                  <a:pt x="2160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grpSp>
        <p:nvGrpSpPr>
          <p:cNvPr id="198" name="Image"/>
          <p:cNvGrpSpPr/>
          <p:nvPr/>
        </p:nvGrpSpPr>
        <p:grpSpPr>
          <a:xfrm>
            <a:off x="12429326" y="6657566"/>
            <a:ext cx="6065000" cy="3795595"/>
            <a:chOff x="0" y="0"/>
            <a:chExt cx="6064998" cy="3795594"/>
          </a:xfrm>
        </p:grpSpPr>
        <p:pic>
          <p:nvPicPr>
            <p:cNvPr id="197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0800" y="50800"/>
              <a:ext cx="5963399" cy="369399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6" name="Image" descr="Image"/>
            <p:cNvPicPr>
              <a:picLocks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6064999" cy="3795595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99" name="Equation"/>
              <p:cNvSpPr txBox="1"/>
              <p:nvPr/>
            </p:nvSpPr>
            <p:spPr>
              <a:xfrm>
                <a:off x="19341453" y="8179056"/>
                <a:ext cx="2762807" cy="75261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19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1453" y="8179056"/>
                <a:ext cx="2762807" cy="752614"/>
              </a:xfrm>
              <a:prstGeom prst="rect">
                <a:avLst/>
              </a:prstGeom>
              <a:blipFill>
                <a:blip r:embed="rId10"/>
                <a:stretch>
                  <a:fillRect l="-9174" r="-19266" b="-4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Kboost.mov" descr="Kboost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2477325" y="6036335"/>
            <a:ext cx="5969001" cy="4429627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204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210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205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6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06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6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07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07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7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08" name="Rectangle Rectangle" descr="Rectangle Rectangle"/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11" name="Equation"/>
              <p:cNvSpPr txBox="1"/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21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blipFill>
                <a:blip r:embed="rId9"/>
                <a:stretch>
                  <a:fillRect l="-1128" t="-1709" r="-2005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2" name="Kink"/>
          <p:cNvSpPr txBox="1"/>
          <p:nvPr/>
        </p:nvSpPr>
        <p:spPr>
          <a:xfrm>
            <a:off x="11713616" y="5329332"/>
            <a:ext cx="1343344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Kink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3" name="Equation"/>
              <p:cNvSpPr txBox="1"/>
              <p:nvPr/>
            </p:nvSpPr>
            <p:spPr>
              <a:xfrm>
                <a:off x="13820669" y="5320974"/>
                <a:ext cx="6679859" cy="75041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𝑣𝑡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4800" dirty="0"/>
              </a:p>
            </p:txBody>
          </p:sp>
        </mc:Choice>
        <mc:Fallback>
          <p:sp>
            <p:nvSpPr>
              <p:cNvPr id="21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0669" y="5320974"/>
                <a:ext cx="6679859" cy="750418"/>
              </a:xfrm>
              <a:prstGeom prst="rect">
                <a:avLst/>
              </a:prstGeom>
              <a:blipFill>
                <a:blip r:embed="rId10"/>
                <a:stretch>
                  <a:fillRect l="-3985" r="-11575" b="-3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8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7612" y="-5352"/>
                  <a:pt x="14812" y="-5400"/>
                  <a:pt x="2160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Equation"/>
              <p:cNvSpPr txBox="1"/>
              <p:nvPr/>
            </p:nvSpPr>
            <p:spPr>
              <a:xfrm>
                <a:off x="19341453" y="8179056"/>
                <a:ext cx="3092157" cy="75261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21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1453" y="8179056"/>
                <a:ext cx="3092157" cy="752614"/>
              </a:xfrm>
              <a:prstGeom prst="rect">
                <a:avLst/>
              </a:prstGeom>
              <a:blipFill>
                <a:blip r:embed="rId11"/>
                <a:stretch>
                  <a:fillRect l="-8197" r="-22131" b="-6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6" name="Rectangle Rectangle" descr="Rectangle Rectangle"/>
          <p:cNvPicPr>
            <a:picLocks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2426525" y="6656713"/>
            <a:ext cx="6070601" cy="37973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2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221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227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222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3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2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3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4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24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4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25" name="Rectangle Rectangle" descr="Rectangle Rectangle"/>
            <p:cNvPicPr>
              <a:picLocks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8" name="Equation"/>
              <p:cNvSpPr txBox="1"/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22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blipFill>
                <a:blip r:embed="rId6"/>
                <a:stretch>
                  <a:fillRect l="-1128" t="-1709" r="-2005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9" name="Antikink"/>
          <p:cNvSpPr txBox="1"/>
          <p:nvPr/>
        </p:nvSpPr>
        <p:spPr>
          <a:xfrm>
            <a:off x="10738263" y="5329332"/>
            <a:ext cx="2318697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Antikink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0" name="Equation"/>
              <p:cNvSpPr txBox="1"/>
              <p:nvPr/>
            </p:nvSpPr>
            <p:spPr>
              <a:xfrm>
                <a:off x="13816600" y="5266338"/>
                <a:ext cx="5891112" cy="75041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4800" dirty="0"/>
              </a:p>
            </p:txBody>
          </p:sp>
        </mc:Choice>
        <mc:Fallback>
          <p:sp>
            <p:nvSpPr>
              <p:cNvPr id="23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6600" y="5266338"/>
                <a:ext cx="5891112" cy="750418"/>
              </a:xfrm>
              <a:prstGeom prst="rect">
                <a:avLst/>
              </a:prstGeom>
              <a:blipFill>
                <a:blip r:embed="rId7"/>
                <a:stretch>
                  <a:fillRect l="-4516" t="-1667" r="-8817" b="-3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6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21600" y="16200"/>
                </a:moveTo>
                <a:cubicBezTo>
                  <a:pt x="13988" y="-5352"/>
                  <a:pt x="6788" y="-5400"/>
                  <a:pt x="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2" name="Equation"/>
              <p:cNvSpPr txBox="1"/>
              <p:nvPr/>
            </p:nvSpPr>
            <p:spPr>
              <a:xfrm>
                <a:off x="19341453" y="8179056"/>
                <a:ext cx="2762807" cy="6067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23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1453" y="8179056"/>
                <a:ext cx="2762807" cy="606701"/>
              </a:xfrm>
              <a:prstGeom prst="rect">
                <a:avLst/>
              </a:prstGeom>
              <a:blipFill>
                <a:blip r:embed="rId8"/>
                <a:stretch>
                  <a:fillRect l="-9174" r="-19266" b="-6734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5" name="Image"/>
          <p:cNvGrpSpPr/>
          <p:nvPr/>
        </p:nvGrpSpPr>
        <p:grpSpPr>
          <a:xfrm>
            <a:off x="12426525" y="6655831"/>
            <a:ext cx="6070601" cy="3799065"/>
            <a:chOff x="0" y="0"/>
            <a:chExt cx="6070600" cy="3799063"/>
          </a:xfrm>
        </p:grpSpPr>
        <p:pic>
          <p:nvPicPr>
            <p:cNvPr id="234" name="Image" descr="Image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50800" y="50800"/>
              <a:ext cx="5969000" cy="369746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3" name="Image" descr="Image"/>
            <p:cNvPicPr>
              <a:picLocks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0" y="0"/>
              <a:ext cx="6070600" cy="379906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AKboost.mov" descr="AKboost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2477325" y="6036335"/>
            <a:ext cx="5969001" cy="4429627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240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246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241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2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42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6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3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43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7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4" name="Rectangle Rectangle" descr="Rectangle Rectangle"/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47" name="Equation"/>
              <p:cNvSpPr txBox="1"/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24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blipFill>
                <a:blip r:embed="rId9"/>
                <a:stretch>
                  <a:fillRect l="-1128" t="-1709" r="-2005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8" name="Antikink"/>
          <p:cNvSpPr txBox="1"/>
          <p:nvPr/>
        </p:nvSpPr>
        <p:spPr>
          <a:xfrm>
            <a:off x="10744200" y="5329332"/>
            <a:ext cx="2324100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Antikink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9" name="Equation"/>
              <p:cNvSpPr txBox="1"/>
              <p:nvPr/>
            </p:nvSpPr>
            <p:spPr>
              <a:xfrm>
                <a:off x="13845175" y="5264857"/>
                <a:ext cx="6679859" cy="75041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sz="48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𝑣𝑡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sz="4800" dirty="0"/>
              </a:p>
            </p:txBody>
          </p:sp>
        </mc:Choice>
        <mc:Fallback>
          <p:sp>
            <p:nvSpPr>
              <p:cNvPr id="24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5175" y="5264857"/>
                <a:ext cx="6679859" cy="750418"/>
              </a:xfrm>
              <a:prstGeom prst="rect">
                <a:avLst/>
              </a:prstGeom>
              <a:blipFill>
                <a:blip r:embed="rId10"/>
                <a:stretch>
                  <a:fillRect l="-3985" t="-1667" r="-11575" b="-3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4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21600" y="16200"/>
                </a:moveTo>
                <a:cubicBezTo>
                  <a:pt x="13988" y="-5352"/>
                  <a:pt x="6788" y="-5400"/>
                  <a:pt x="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1" name="Equation"/>
              <p:cNvSpPr txBox="1"/>
              <p:nvPr/>
            </p:nvSpPr>
            <p:spPr>
              <a:xfrm>
                <a:off x="19341453" y="8179056"/>
                <a:ext cx="3092157" cy="69527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25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41453" y="8179056"/>
                <a:ext cx="3092157" cy="695275"/>
              </a:xfrm>
              <a:prstGeom prst="rect">
                <a:avLst/>
              </a:prstGeom>
              <a:blipFill>
                <a:blip r:embed="rId11"/>
                <a:stretch>
                  <a:fillRect l="-8197" r="-22131" b="-7857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2" name="Rectangle Rectangle" descr="Rectangle Rectangle"/>
          <p:cNvPicPr>
            <a:picLocks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2426525" y="6656713"/>
            <a:ext cx="6070601" cy="379730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38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BreatherLarge.mov" descr="BreatherLarge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2471400" y="6032500"/>
            <a:ext cx="5969000" cy="4429627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Laboratory: sine-Gordon mode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r>
              <a:t>Laboratory: sine-Gordon model</a:t>
            </a:r>
          </a:p>
        </p:txBody>
      </p:sp>
      <p:sp>
        <p:nvSpPr>
          <p:cNvPr id="258" name="Elementary zoology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t>Elementary zoology</a:t>
            </a:r>
          </a:p>
        </p:txBody>
      </p:sp>
      <p:grpSp>
        <p:nvGrpSpPr>
          <p:cNvPr id="264" name="Group"/>
          <p:cNvGrpSpPr/>
          <p:nvPr/>
        </p:nvGrpSpPr>
        <p:grpSpPr>
          <a:xfrm>
            <a:off x="1594898" y="5226970"/>
            <a:ext cx="8051350" cy="6048357"/>
            <a:chOff x="-50800" y="-50800"/>
            <a:chExt cx="8051348" cy="6048356"/>
          </a:xfrm>
        </p:grpSpPr>
        <p:pic>
          <p:nvPicPr>
            <p:cNvPr id="259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74423" y="1262825"/>
              <a:ext cx="6534017" cy="404746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0" name="Equation"/>
                <p:cNvSpPr txBox="1"/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60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89057" y="287373"/>
                  <a:ext cx="904749" cy="451613"/>
                </a:xfrm>
                <a:prstGeom prst="rect">
                  <a:avLst/>
                </a:prstGeom>
                <a:blipFill>
                  <a:blip r:embed="rId6"/>
                  <a:stretch>
                    <a:fillRect l="-19444" r="-48611" b="-81081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1" name="Equation"/>
                <p:cNvSpPr txBox="1"/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lnSpc>
                      <a:spcPct val="100000"/>
                    </a:lnSpc>
                    <a:defRPr sz="1800"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sz="4000"/>
                </a:p>
              </p:txBody>
            </p:sp>
          </mc:Choice>
          <mc:Fallback>
            <p:sp>
              <p:nvSpPr>
                <p:cNvPr id="261" name="Equation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8493" y="4810865"/>
                  <a:ext cx="289053" cy="451613"/>
                </a:xfrm>
                <a:prstGeom prst="rect">
                  <a:avLst/>
                </a:prstGeom>
                <a:blipFill>
                  <a:blip r:embed="rId7"/>
                  <a:stretch>
                    <a:fillRect l="-70833" r="-91667" b="-78378"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62" name="Rectangle Rectangle" descr="Rectangle Rectangle"/>
            <p:cNvPicPr>
              <a:picLocks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50800" y="-50800"/>
              <a:ext cx="8051349" cy="6048357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65" name="Equation"/>
              <p:cNvSpPr txBox="1"/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1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𝑆𝐺</m:t>
                          </m:r>
                        </m:sub>
                      </m:sSub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limUpp>
                            <m:limUppPr>
                              <m:ctrlP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UppPr>
                            <m:e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lim>
                              <m:r>
                                <a:rPr sz="5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·</m:t>
                              </m:r>
                            </m:lim>
                          </m:limUp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ar-AE" sz="51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ar-AE" sz="51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sz="5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(1−</m:t>
                      </m:r>
                      <m:r>
                        <m:rPr>
                          <m:sty m:val="p"/>
                        </m:rP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5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5100" dirty="0"/>
              </a:p>
            </p:txBody>
          </p:sp>
        </mc:Choice>
        <mc:Fallback>
          <p:sp>
            <p:nvSpPr>
              <p:cNvPr id="26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598" y="3275586"/>
                <a:ext cx="10122708" cy="1469313"/>
              </a:xfrm>
              <a:prstGeom prst="rect">
                <a:avLst/>
              </a:prstGeom>
              <a:blipFill>
                <a:blip r:embed="rId9"/>
                <a:stretch>
                  <a:fillRect l="-1128" t="-1709" r="-2005" b="-1282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6" name="Kink-antikink bound state"/>
          <p:cNvSpPr txBox="1"/>
          <p:nvPr/>
        </p:nvSpPr>
        <p:spPr>
          <a:xfrm>
            <a:off x="10904357" y="5057323"/>
            <a:ext cx="4459537" cy="1496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4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Kink-antikink bound state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7" name="Equation"/>
              <p:cNvSpPr txBox="1"/>
              <p:nvPr/>
            </p:nvSpPr>
            <p:spPr>
              <a:xfrm>
                <a:off x="15953747" y="5055266"/>
                <a:ext cx="7165713" cy="150022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=+4</m:t>
                      </m:r>
                      <m:r>
                        <m:rPr>
                          <m:sty m:val="p"/>
                        </m:rP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arctan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cosh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𝜂𝜔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sz="4800"/>
              </a:p>
            </p:txBody>
          </p:sp>
        </mc:Choice>
        <mc:Fallback>
          <p:sp>
            <p:nvSpPr>
              <p:cNvPr id="26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53747" y="5055266"/>
                <a:ext cx="7165713" cy="1500226"/>
              </a:xfrm>
              <a:prstGeom prst="rect">
                <a:avLst/>
              </a:prstGeom>
              <a:blipFill>
                <a:blip r:embed="rId10"/>
                <a:stretch>
                  <a:fillRect l="-3717" t="-3361" b="-19328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7" name="Connection Line"/>
          <p:cNvSpPr/>
          <p:nvPr/>
        </p:nvSpPr>
        <p:spPr>
          <a:xfrm>
            <a:off x="6013933" y="6130080"/>
            <a:ext cx="880774" cy="11116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200" extrusionOk="0">
                <a:moveTo>
                  <a:pt x="0" y="16200"/>
                </a:moveTo>
                <a:cubicBezTo>
                  <a:pt x="7612" y="-5352"/>
                  <a:pt x="14812" y="-5400"/>
                  <a:pt x="21600" y="16057"/>
                </a:cubicBezTo>
              </a:path>
            </a:pathLst>
          </a:custGeom>
          <a:ln w="76200">
            <a:solidFill>
              <a:schemeClr val="accent5"/>
            </a:solidFill>
            <a:miter lim="400000"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9" name="Equation"/>
              <p:cNvSpPr txBox="1"/>
              <p:nvPr/>
            </p:nvSpPr>
            <p:spPr>
              <a:xfrm>
                <a:off x="11214107" y="10839564"/>
                <a:ext cx="10676064" cy="145432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62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𝑏𝑜𝑢𝑛𝑑</m:t>
                          </m:r>
                        </m:sub>
                      </m:sSub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=16</m:t>
                      </m:r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ad>
                        <m:radPr>
                          <m:degHide m:val="on"/>
                          <m:ctrlP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1−(</m:t>
                          </m:r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sSup>
                            <m:sSupPr>
                              <m:ctrlPr>
                                <a:rPr sz="6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6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6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sz="6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&lt;2</m:t>
                      </m:r>
                      <m:sSub>
                        <m:sSubPr>
                          <m:ctrlP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sz="6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</m:oMath>
                  </m:oMathPara>
                </a14:m>
                <a:endParaRPr sz="6200"/>
              </a:p>
            </p:txBody>
          </p:sp>
        </mc:Choice>
        <mc:Fallback>
          <p:sp>
            <p:nvSpPr>
              <p:cNvPr id="269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4107" y="10839564"/>
                <a:ext cx="10676064" cy="1454329"/>
              </a:xfrm>
              <a:prstGeom prst="rect">
                <a:avLst/>
              </a:prstGeom>
              <a:blipFill>
                <a:blip r:embed="rId11"/>
                <a:stretch>
                  <a:fillRect l="-2375" r="-12827" b="-260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0" name="Rectangle Rectangle" descr="Rectangle Rectangle"/>
          <p:cNvPicPr>
            <a:picLocks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2426525" y="6656713"/>
            <a:ext cx="6070601" cy="3797301"/>
          </a:xfrm>
          <a:prstGeom prst="rect">
            <a:avLst/>
          </a:prstGeom>
        </p:spPr>
      </p:pic>
      <p:pic>
        <p:nvPicPr>
          <p:cNvPr id="272" name="Line Line" descr="Line Line"/>
          <p:cNvPicPr>
            <a:picLocks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 rot="7504345">
            <a:off x="20129594" y="4347796"/>
            <a:ext cx="1436804" cy="4013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4" name="Equation"/>
              <p:cNvSpPr txBox="1"/>
              <p:nvPr/>
            </p:nvSpPr>
            <p:spPr>
              <a:xfrm>
                <a:off x="19988606" y="3120257"/>
                <a:ext cx="3291289" cy="84445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sz="3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  <m:sSup>
                            <m:sSupPr>
                              <m:ctrlPr>
                                <a:rPr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</m:oMath>
                  </m:oMathPara>
                </a14:m>
                <a:endParaRPr sz="3600"/>
              </a:p>
            </p:txBody>
          </p:sp>
        </mc:Choice>
        <mc:Fallback>
          <p:sp>
            <p:nvSpPr>
              <p:cNvPr id="27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8606" y="3120257"/>
                <a:ext cx="3291289" cy="844450"/>
              </a:xfrm>
              <a:prstGeom prst="rect">
                <a:avLst/>
              </a:prstGeom>
              <a:blipFill>
                <a:blip r:embed="rId14"/>
                <a:stretch>
                  <a:fillRect l="-5000" r="-11923" b="-149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5" name="Equation"/>
              <p:cNvSpPr txBox="1"/>
              <p:nvPr/>
            </p:nvSpPr>
            <p:spPr>
              <a:xfrm>
                <a:off x="19837359" y="8045268"/>
                <a:ext cx="2101194" cy="41176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5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sz="5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sz="5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5800"/>
              </a:p>
            </p:txBody>
          </p:sp>
        </mc:Choice>
        <mc:Fallback>
          <p:sp>
            <p:nvSpPr>
              <p:cNvPr id="27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37359" y="8045268"/>
                <a:ext cx="2101194" cy="411761"/>
              </a:xfrm>
              <a:prstGeom prst="rect">
                <a:avLst/>
              </a:prstGeom>
              <a:blipFill>
                <a:blip r:embed="rId15"/>
                <a:stretch>
                  <a:fillRect l="-8434" r="-15060" b="-123529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6" name="Large breather"/>
          <p:cNvSpPr txBox="1"/>
          <p:nvPr/>
        </p:nvSpPr>
        <p:spPr>
          <a:xfrm>
            <a:off x="18392323" y="8742893"/>
            <a:ext cx="4991265" cy="769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40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r>
              <a:t>Large breather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" fill="hold"/>
                                        <p:tgtEl>
                                          <p:spTgt spid="2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56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944</Words>
  <Application>Microsoft Macintosh PowerPoint</Application>
  <PresentationFormat>Custom</PresentationFormat>
  <Paragraphs>139</Paragraphs>
  <Slides>24</Slides>
  <Notes>0</Notes>
  <HiddenSlides>0</HiddenSlides>
  <MMClips>13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Cambria Math</vt:lpstr>
      <vt:lpstr>Canela Bold</vt:lpstr>
      <vt:lpstr>Canela Deck Regular</vt:lpstr>
      <vt:lpstr>Canela Regular</vt:lpstr>
      <vt:lpstr>Canela Text Regular</vt:lpstr>
      <vt:lpstr>Geneva</vt:lpstr>
      <vt:lpstr>Graphik</vt:lpstr>
      <vt:lpstr>Graphik Medium</vt:lpstr>
      <vt:lpstr>Graphik Semibold</vt:lpstr>
      <vt:lpstr>Helvetica Neue</vt:lpstr>
      <vt:lpstr>23_ClassicWhite</vt:lpstr>
      <vt:lpstr>Kink-antikink scattering in a quantum vacuum</vt:lpstr>
      <vt:lpstr>Motivation</vt:lpstr>
      <vt:lpstr>Motivation</vt:lpstr>
      <vt:lpstr>Motivation</vt:lpstr>
      <vt:lpstr>Laboratory: sine-Gordon model</vt:lpstr>
      <vt:lpstr>Laboratory: sine-Gordon model</vt:lpstr>
      <vt:lpstr>Laboratory: sine-Gordon model</vt:lpstr>
      <vt:lpstr>Laboratory: sine-Gordon model</vt:lpstr>
      <vt:lpstr>Laboratory: sine-Gordon model</vt:lpstr>
      <vt:lpstr>Laboratory: sine-Gordon model</vt:lpstr>
      <vt:lpstr>Laboratory: sine-Gordon model</vt:lpstr>
      <vt:lpstr>PowerPoint Presentation</vt:lpstr>
      <vt:lpstr>Quantum radiation: no backreaction</vt:lpstr>
      <vt:lpstr>Quantum radiation: no backreaction</vt:lpstr>
      <vt:lpstr>PowerPoint Presentation</vt:lpstr>
      <vt:lpstr>Quantum radiation: with backreaction</vt:lpstr>
      <vt:lpstr>Quantum radiation: with backreaction</vt:lpstr>
      <vt:lpstr>Quantum radiation: with backreaction</vt:lpstr>
      <vt:lpstr>Quantum radiation: with backreaction</vt:lpstr>
      <vt:lpstr>Quantum radiation: with backreaction</vt:lpstr>
      <vt:lpstr>Quantum radiation: with backreaction</vt:lpstr>
      <vt:lpstr>Takeaway</vt:lpstr>
      <vt:lpstr>Additional slide: decay or not decay?</vt:lpstr>
      <vt:lpstr>Additional slide: from breather to breather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Kink-antikink scattering in a quantum vacuum</dc:title>
  <cp:lastModifiedBy>George Zahariade</cp:lastModifiedBy>
  <cp:revision>4</cp:revision>
  <dcterms:modified xsi:type="dcterms:W3CDTF">2022-07-27T09:17:59Z</dcterms:modified>
</cp:coreProperties>
</file>