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F5F0C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7CED4">
              <a:alpha val="2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254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5DC123">
              <a:alpha val="19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2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105381"/>
              <a:satOff val="14341"/>
              <a:lumOff val="1080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105381"/>
              <a:satOff val="14341"/>
              <a:lumOff val="10801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4576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/>
    <p:restoredTop sz="94694"/>
  </p:normalViewPr>
  <p:slideViewPr>
    <p:cSldViewPr snapToGrid="0" snapToObjects="1">
      <p:cViewPr varScale="1">
        <p:scale>
          <a:sx n="85" d="100"/>
          <a:sy n="85" d="100"/>
        </p:scale>
        <p:origin x="5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4" name="Shape 14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270000" y="6362700"/>
            <a:ext cx="10464800" cy="5334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8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270000" y="4254500"/>
            <a:ext cx="10464800" cy="7112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2400"/>
              </a:spcBef>
              <a:buSzTx/>
              <a:buNone/>
              <a:defRPr sz="4000"/>
            </a:lvl1pPr>
          </a:lstStyle>
          <a:p>
            <a:r>
              <a:t>“Type a quote here.”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21"/>
          </p:nvPr>
        </p:nvSpPr>
        <p:spPr>
          <a:xfrm>
            <a:off x="-812800" y="0"/>
            <a:ext cx="146304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21"/>
          </p:nvPr>
        </p:nvSpPr>
        <p:spPr>
          <a:xfrm>
            <a:off x="1600200" y="330200"/>
            <a:ext cx="9779001" cy="65193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5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2192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21"/>
          </p:nvPr>
        </p:nvSpPr>
        <p:spPr>
          <a:xfrm>
            <a:off x="1600200" y="330200"/>
            <a:ext cx="9779001" cy="65193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2192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21"/>
          </p:nvPr>
        </p:nvSpPr>
        <p:spPr>
          <a:xfrm>
            <a:off x="6642100" y="762000"/>
            <a:ext cx="5494867" cy="8242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762000"/>
            <a:ext cx="5334000" cy="40005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5003800"/>
            <a:ext cx="5334000" cy="4000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21"/>
          </p:nvPr>
        </p:nvSpPr>
        <p:spPr>
          <a:xfrm>
            <a:off x="6718300" y="1054100"/>
            <a:ext cx="5334000" cy="8001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81000" indent="-381000">
              <a:spcBef>
                <a:spcPts val="3800"/>
              </a:spcBef>
              <a:defRPr sz="2800"/>
            </a:lvl1pPr>
            <a:lvl2pPr marL="762000" indent="-381000">
              <a:spcBef>
                <a:spcPts val="3800"/>
              </a:spcBef>
              <a:defRPr sz="2800"/>
            </a:lvl2pPr>
            <a:lvl3pPr marL="1143000" indent="-381000">
              <a:spcBef>
                <a:spcPts val="3800"/>
              </a:spcBef>
              <a:defRPr sz="2800"/>
            </a:lvl3pPr>
            <a:lvl4pPr marL="1524000" indent="-381000">
              <a:spcBef>
                <a:spcPts val="3800"/>
              </a:spcBef>
              <a:defRPr sz="2800"/>
            </a:lvl4pPr>
            <a:lvl5pPr marL="1905000" indent="-381000">
              <a:spcBef>
                <a:spcPts val="38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21"/>
          </p:nvPr>
        </p:nvSpPr>
        <p:spPr>
          <a:xfrm>
            <a:off x="6464300" y="5067300"/>
            <a:ext cx="5943600" cy="3962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22"/>
          </p:nvPr>
        </p:nvSpPr>
        <p:spPr>
          <a:xfrm>
            <a:off x="6464300" y="762000"/>
            <a:ext cx="5848350" cy="3898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23"/>
          </p:nvPr>
        </p:nvSpPr>
        <p:spPr>
          <a:xfrm>
            <a:off x="723900" y="723900"/>
            <a:ext cx="5638801" cy="845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406400"/>
            <a:ext cx="11099800" cy="2120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572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9144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13716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18288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22860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27432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32004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36576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41148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54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6.jpeg"/><Relationship Id="rId4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3" Type="http://schemas.openxmlformats.org/officeDocument/2006/relationships/image" Target="../media/image68.jpeg"/><Relationship Id="rId7" Type="http://schemas.openxmlformats.org/officeDocument/2006/relationships/image" Target="../media/image71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5" Type="http://schemas.openxmlformats.org/officeDocument/2006/relationships/image" Target="../media/image69.jpeg"/><Relationship Id="rId10" Type="http://schemas.openxmlformats.org/officeDocument/2006/relationships/image" Target="../media/image74.jpeg"/><Relationship Id="rId4" Type="http://schemas.openxmlformats.org/officeDocument/2006/relationships/image" Target="../media/image11.png"/><Relationship Id="rId9" Type="http://schemas.openxmlformats.org/officeDocument/2006/relationships/image" Target="../media/image7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8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he Big Bang in the Lab:…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514095">
              <a:defRPr sz="7040"/>
            </a:pPr>
            <a:r>
              <a:t>The Big Bang in the Lab:</a:t>
            </a:r>
          </a:p>
          <a:p>
            <a:pPr defTabSz="514095">
              <a:defRPr sz="7040"/>
            </a:pPr>
            <a:r>
              <a:t>Table Top Experiments of Reheating After Inflation</a:t>
            </a:r>
          </a:p>
        </p:txBody>
      </p:sp>
      <p:sp>
        <p:nvSpPr>
          <p:cNvPr id="147" name="Jonathan Braden…"/>
          <p:cNvSpPr txBox="1">
            <a:spLocks noGrp="1"/>
          </p:cNvSpPr>
          <p:nvPr>
            <p:ph type="subTitle" sz="quarter" idx="1"/>
          </p:nvPr>
        </p:nvSpPr>
        <p:spPr>
          <a:xfrm>
            <a:off x="1270000" y="5232400"/>
            <a:ext cx="10464800" cy="1130300"/>
          </a:xfrm>
          <a:prstGeom prst="rect">
            <a:avLst/>
          </a:prstGeom>
        </p:spPr>
        <p:txBody>
          <a:bodyPr/>
          <a:lstStyle/>
          <a:p>
            <a:pPr algn="r"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Jonathan Braden</a:t>
            </a:r>
          </a:p>
          <a:p>
            <a:pPr algn="r">
              <a:defRPr sz="2600"/>
            </a:pPr>
            <a:r>
              <a:t>Canadian Institute for Theoretical Astrophysics</a:t>
            </a:r>
          </a:p>
        </p:txBody>
      </p:sp>
      <p:sp>
        <p:nvSpPr>
          <p:cNvPr id="148" name="PASCOS 2022 @ Heidelberg, July 25, 2022"/>
          <p:cNvSpPr txBox="1"/>
          <p:nvPr/>
        </p:nvSpPr>
        <p:spPr>
          <a:xfrm>
            <a:off x="2770886" y="8788400"/>
            <a:ext cx="7463029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r>
              <a:t>PASCOS 2022 @ Heidelberg, July 25, 2022</a:t>
            </a:r>
          </a:p>
        </p:txBody>
      </p:sp>
      <p:sp>
        <p:nvSpPr>
          <p:cNvPr id="149" name="[in prep]…"/>
          <p:cNvSpPr txBox="1"/>
          <p:nvPr/>
        </p:nvSpPr>
        <p:spPr>
          <a:xfrm>
            <a:off x="9373107" y="6610350"/>
            <a:ext cx="2387093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sz="2000"/>
            </a:pPr>
            <a:r>
              <a:t>[in prep]</a:t>
            </a:r>
          </a:p>
          <a:p>
            <a:pPr algn="r">
              <a:defRPr sz="2000"/>
            </a:pPr>
            <a:r>
              <a:t>Related work :</a:t>
            </a:r>
          </a:p>
          <a:p>
            <a:pPr algn="r">
              <a:defRPr sz="2000"/>
            </a:pPr>
            <a:r>
              <a:t>JHEP 07 (2018) 014</a:t>
            </a:r>
          </a:p>
          <a:p>
            <a:pPr algn="r">
              <a:defRPr sz="2000"/>
            </a:pPr>
            <a:r>
              <a:t>JHEP 10 (2019) 174</a:t>
            </a:r>
          </a:p>
        </p:txBody>
      </p:sp>
      <p:pic>
        <p:nvPicPr>
          <p:cNvPr id="150" name="CITA_FullColour_Horizontal_onBlack.jpg" descr="CITA_FullColour_Horizontal_onBla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400" y="6447434"/>
            <a:ext cx="5435394" cy="164663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Rounded Rectangle"/>
          <p:cNvSpPr/>
          <p:nvPr/>
        </p:nvSpPr>
        <p:spPr>
          <a:xfrm>
            <a:off x="381000" y="3971540"/>
            <a:ext cx="12059494" cy="1270001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25" name="Small Density Fluctua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37463">
              <a:defRPr sz="7360"/>
            </a:lvl1pPr>
          </a:lstStyle>
          <a:p>
            <a:r>
              <a:t>Small Density Fluctuations</a:t>
            </a:r>
          </a:p>
        </p:txBody>
      </p:sp>
      <p:pic>
        <p:nvPicPr>
          <p:cNvPr id="226" name="path-integral-w.pdf" descr="path-integral-w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8908" y="2274406"/>
            <a:ext cx="4906984" cy="13693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27" name="new-vars-w.pdf" descr="new-vars-w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714" y="4172461"/>
            <a:ext cx="11483372" cy="868158"/>
          </a:xfrm>
          <a:prstGeom prst="rect">
            <a:avLst/>
          </a:prstGeom>
          <a:ln w="12700">
            <a:miter lim="400000"/>
          </a:ln>
        </p:spPr>
      </p:pic>
      <p:pic>
        <p:nvPicPr>
          <p:cNvPr id="228" name="l-full-w.pdf" descr="l-full-w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8853" y="5552440"/>
            <a:ext cx="10012694" cy="3703321"/>
          </a:xfrm>
          <a:prstGeom prst="rect">
            <a:avLst/>
          </a:prstGeom>
          <a:ln w="12700">
            <a:miter lim="400000"/>
          </a:ln>
        </p:spPr>
      </p:pic>
      <p:sp>
        <p:nvSpPr>
          <p:cNvPr id="229" name="Rounded Rectangle"/>
          <p:cNvSpPr/>
          <p:nvPr/>
        </p:nvSpPr>
        <p:spPr>
          <a:xfrm>
            <a:off x="6148585" y="6711181"/>
            <a:ext cx="707630" cy="1385838"/>
          </a:xfrm>
          <a:prstGeom prst="roundRect">
            <a:avLst>
              <a:gd name="adj" fmla="val 35255"/>
            </a:avLst>
          </a:prstGeom>
          <a:ln w="50800">
            <a:solidFill>
              <a:srgbClr val="A9203E"/>
            </a:solidFill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30" name="Rounded Rectangle"/>
          <p:cNvSpPr/>
          <p:nvPr/>
        </p:nvSpPr>
        <p:spPr>
          <a:xfrm>
            <a:off x="5656064" y="5397233"/>
            <a:ext cx="5293122" cy="1318587"/>
          </a:xfrm>
          <a:prstGeom prst="roundRect">
            <a:avLst>
              <a:gd name="adj" fmla="val 16586"/>
            </a:avLst>
          </a:prstGeom>
          <a:ln w="50800">
            <a:solidFill>
              <a:srgbClr val="00A421"/>
            </a:solidFill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mall Density Fluctua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37463">
              <a:defRPr sz="7360"/>
            </a:lvl1pPr>
          </a:lstStyle>
          <a:p>
            <a:r>
              <a:t>Small Density Fluctuations</a:t>
            </a:r>
          </a:p>
        </p:txBody>
      </p:sp>
      <p:pic>
        <p:nvPicPr>
          <p:cNvPr id="233" name="path-int-eff-w.pdf" descr="path-int-eff-w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8926" y="3397773"/>
            <a:ext cx="3492939" cy="1132846"/>
          </a:xfrm>
          <a:prstGeom prst="rect">
            <a:avLst/>
          </a:prstGeom>
          <a:ln w="12700">
            <a:miter lim="400000"/>
          </a:ln>
        </p:spPr>
      </p:pic>
      <p:sp>
        <p:nvSpPr>
          <p:cNvPr id="234" name="A convenient variable is"/>
          <p:cNvSpPr txBox="1"/>
          <p:nvPr/>
        </p:nvSpPr>
        <p:spPr>
          <a:xfrm>
            <a:off x="500824" y="2582434"/>
            <a:ext cx="4179952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r>
              <a:t>A convenient variable is</a:t>
            </a:r>
          </a:p>
        </p:txBody>
      </p:sp>
      <p:sp>
        <p:nvSpPr>
          <p:cNvPr id="235" name="Integrate out fluctuations in number density"/>
          <p:cNvSpPr txBox="1"/>
          <p:nvPr/>
        </p:nvSpPr>
        <p:spPr>
          <a:xfrm>
            <a:off x="436498" y="3684796"/>
            <a:ext cx="7483603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r>
              <a:t>Integrate out fluctuations in number density</a:t>
            </a:r>
          </a:p>
        </p:txBody>
      </p:sp>
      <p:sp>
        <p:nvSpPr>
          <p:cNvPr id="236" name="Relative phase governed by sine-Gordon model"/>
          <p:cNvSpPr txBox="1"/>
          <p:nvPr/>
        </p:nvSpPr>
        <p:spPr>
          <a:xfrm>
            <a:off x="2358834" y="4985262"/>
            <a:ext cx="8287132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r>
              <a:t>Relative phase governed by sine-Gordon model</a:t>
            </a:r>
          </a:p>
        </p:txBody>
      </p:sp>
      <p:pic>
        <p:nvPicPr>
          <p:cNvPr id="240" name="Line Line" descr="Line Lin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017983" y="7442200"/>
            <a:ext cx="10686625" cy="76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42" name="Equation"/>
              <p:cNvSpPr txBox="1"/>
              <p:nvPr/>
            </p:nvSpPr>
            <p:spPr>
              <a:xfrm>
                <a:off x="4903477" y="2636516"/>
                <a:ext cx="2308846" cy="450609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38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sz="38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sz="38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sz="380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242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3477" y="2636516"/>
                <a:ext cx="2308846" cy="450609"/>
              </a:xfrm>
              <a:prstGeom prst="rect">
                <a:avLst/>
              </a:prstGeom>
              <a:blipFill>
                <a:blip r:embed="rId4"/>
                <a:stretch>
                  <a:fillRect l="-7104" r="-18033" b="-69444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3" name="Equation"/>
              <p:cNvSpPr txBox="1"/>
              <p:nvPr/>
            </p:nvSpPr>
            <p:spPr>
              <a:xfrm>
                <a:off x="2602218" y="5866250"/>
                <a:ext cx="7518154" cy="1112857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3800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r>
                        <a:rPr sz="38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sz="38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limUpp>
                                <m:limUppPr>
                                  <m:ctrlPr>
                                    <a:rPr sz="38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limUppPr>
                                <m:e>
                                  <m:r>
                                    <a:rPr sz="38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lim>
                                  <m:r>
                                    <a:rPr sz="38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  <m:t>·</m:t>
                                  </m:r>
                                </m:lim>
                              </m:limUpp>
                            </m:e>
                            <m:sup>
                              <m:r>
                                <a:rPr sz="38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sz="38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f>
                        <m:fPr>
                          <m:ctrlP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𝛻𝜑</m:t>
                          </m:r>
                          <m:sSup>
                            <m:sSupPr>
                              <m:ctrlPr>
                                <a:rPr sz="38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8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sz="38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sz="38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sz="38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𝜈</m:t>
                      </m:r>
                      <m:r>
                        <m:rPr>
                          <m:sty m:val="p"/>
                        </m:rPr>
                        <a:rPr sz="38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Λcos</m:t>
                      </m:r>
                      <m:r>
                        <a:rPr sz="38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sz="38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sz="380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243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2218" y="5866250"/>
                <a:ext cx="7518154" cy="1112857"/>
              </a:xfrm>
              <a:prstGeom prst="rect">
                <a:avLst/>
              </a:prstGeom>
              <a:blipFill>
                <a:blip r:embed="rId5"/>
                <a:stretch>
                  <a:fillRect l="-1686" r="-675" b="-24719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picture containing text, device, gauge&#10;&#10;Description automatically generated">
            <a:extLst>
              <a:ext uri="{FF2B5EF4-FFF2-40B4-BE49-F238E27FC236}">
                <a16:creationId xmlns:a16="http://schemas.microsoft.com/office/drawing/2014/main" id="{811C08B7-E574-7747-87F3-7504BAEEA7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884" y="7835900"/>
            <a:ext cx="10287000" cy="1511300"/>
          </a:xfrm>
          <a:prstGeom prst="rect">
            <a:avLst/>
          </a:prstGeom>
        </p:spPr>
      </p:pic>
      <p:pic>
        <p:nvPicPr>
          <p:cNvPr id="244" name="Sine-Gordon Model Sine-Gordon Model" descr="Sine-Gordon Model Sine-Gordon Model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 rot="18900000">
            <a:off x="720325" y="3516040"/>
            <a:ext cx="10870646" cy="2730501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  <a:reflection stA="50000" endPos="40000" dir="5400000" sy="-100000" algn="bl" rotWithShape="0"/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1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Homogeneous Background Evolu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84886">
              <a:defRPr sz="6640"/>
            </a:lvl1pPr>
          </a:lstStyle>
          <a:p>
            <a:r>
              <a:t>Homogeneous Background Evolution</a:t>
            </a:r>
          </a:p>
        </p:txBody>
      </p:sp>
      <p:sp>
        <p:nvSpPr>
          <p:cNvPr id="247" name="Two periodic motion types…"/>
          <p:cNvSpPr txBox="1"/>
          <p:nvPr/>
        </p:nvSpPr>
        <p:spPr>
          <a:xfrm>
            <a:off x="7580094" y="7324984"/>
            <a:ext cx="4570858" cy="14732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000"/>
            </a:pPr>
            <a:r>
              <a:t>Two periodic motion types</a:t>
            </a:r>
          </a:p>
          <a:p>
            <a:pPr>
              <a:defRPr sz="3000"/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Black</a:t>
            </a:r>
            <a:r>
              <a:t> - single minimum</a:t>
            </a:r>
          </a:p>
          <a:p>
            <a:pPr>
              <a:defRPr sz="3000"/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Red</a:t>
            </a:r>
            <a:r>
              <a:t> - scan minima</a:t>
            </a:r>
          </a:p>
        </p:txBody>
      </p:sp>
      <p:pic>
        <p:nvPicPr>
          <p:cNvPr id="248" name="sine-potential.pdf" descr="sine-potential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6792" y="2554598"/>
            <a:ext cx="6428176" cy="3961662"/>
          </a:xfrm>
          <a:prstGeom prst="rect">
            <a:avLst/>
          </a:prstGeom>
          <a:ln w="12700">
            <a:miter lim="400000"/>
          </a:ln>
        </p:spPr>
      </p:pic>
      <p:sp>
        <p:nvSpPr>
          <p:cNvPr id="249" name="Line"/>
          <p:cNvSpPr/>
          <p:nvPr/>
        </p:nvSpPr>
        <p:spPr>
          <a:xfrm>
            <a:off x="8177777" y="2804690"/>
            <a:ext cx="3375492" cy="1"/>
          </a:xfrm>
          <a:prstGeom prst="line">
            <a:avLst/>
          </a:prstGeom>
          <a:ln w="25400">
            <a:solidFill>
              <a:srgbClr val="FF26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50" name="Line"/>
          <p:cNvSpPr/>
          <p:nvPr/>
        </p:nvSpPr>
        <p:spPr>
          <a:xfrm>
            <a:off x="9831353" y="4458320"/>
            <a:ext cx="270967" cy="8242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78" h="21139" extrusionOk="0">
                <a:moveTo>
                  <a:pt x="333" y="147"/>
                </a:moveTo>
                <a:cubicBezTo>
                  <a:pt x="-1222" y="12212"/>
                  <a:pt x="2742" y="21600"/>
                  <a:pt x="10775" y="21121"/>
                </a:cubicBezTo>
                <a:cubicBezTo>
                  <a:pt x="15548" y="20837"/>
                  <a:pt x="19227" y="11869"/>
                  <a:pt x="20378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  <p:pic>
        <p:nvPicPr>
          <p:cNvPr id="251" name="bg-evolution.pdf" descr="bg-evolution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337" y="6176567"/>
            <a:ext cx="5304236" cy="3326855"/>
          </a:xfrm>
          <a:prstGeom prst="rect">
            <a:avLst/>
          </a:prstGeom>
          <a:ln w="12700">
            <a:miter lim="400000"/>
          </a:ln>
        </p:spPr>
      </p:pic>
      <p:pic>
        <p:nvPicPr>
          <p:cNvPr id="252" name="phase-plane-nu0.05.pdf" descr="phase-plane-nu0.05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338" y="2541802"/>
            <a:ext cx="5304235" cy="332685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Background Period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Background Period</a:t>
            </a:r>
          </a:p>
        </p:txBody>
      </p:sp>
      <p:pic>
        <p:nvPicPr>
          <p:cNvPr id="255" name="bg-period-contours.pdf" descr="bg-period-contours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263" y="2259005"/>
            <a:ext cx="9112377" cy="5715348"/>
          </a:xfrm>
          <a:prstGeom prst="rect">
            <a:avLst/>
          </a:prstGeom>
          <a:ln w="12700">
            <a:miter lim="400000"/>
          </a:ln>
        </p:spPr>
      </p:pic>
      <p:sp>
        <p:nvSpPr>
          <p:cNvPr id="256" name="Period matches SG for"/>
          <p:cNvSpPr txBox="1"/>
          <p:nvPr/>
        </p:nvSpPr>
        <p:spPr>
          <a:xfrm>
            <a:off x="3511384" y="8610162"/>
            <a:ext cx="3993080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000"/>
            </a:pPr>
            <a:r>
              <a:rPr dirty="0"/>
              <a:t>Period matches SG for</a:t>
            </a:r>
          </a:p>
        </p:txBody>
      </p:sp>
      <p:pic>
        <p:nvPicPr>
          <p:cNvPr id="3" name="Picture 2" descr="A picture containing text, road, outdoor, gauge&#10;&#10;Description automatically generated">
            <a:extLst>
              <a:ext uri="{FF2B5EF4-FFF2-40B4-BE49-F238E27FC236}">
                <a16:creationId xmlns:a16="http://schemas.microsoft.com/office/drawing/2014/main" id="{69BA597D-0AF5-3BE3-F2D5-8043C1394B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464" y="8568314"/>
            <a:ext cx="1244600" cy="5588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Our old friend the sine-Gordon model"/>
          <p:cNvSpPr txBox="1"/>
          <p:nvPr/>
        </p:nvSpPr>
        <p:spPr>
          <a:xfrm>
            <a:off x="1561655" y="6152026"/>
            <a:ext cx="6480430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r>
              <a:rPr dirty="0"/>
              <a:t>Our old friend the sine-Gordon model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8D820A-488E-CC2F-140E-0D9D6B565C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385" y="5240262"/>
            <a:ext cx="6616700" cy="812800"/>
          </a:xfrm>
          <a:prstGeom prst="rect">
            <a:avLst/>
          </a:prstGeom>
        </p:spPr>
      </p:pic>
      <p:sp>
        <p:nvSpPr>
          <p:cNvPr id="258" name="Perturbation Equa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Perturbation Equations</a:t>
            </a:r>
          </a:p>
        </p:txBody>
      </p:sp>
      <p:pic>
        <p:nvPicPr>
          <p:cNvPr id="259" name="Screen Shot 2022-06-21 at 3.49.41 PM.png" descr="Screen Shot 2022-06-21 at 3.49.41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923" y="3243502"/>
            <a:ext cx="8354742" cy="4993796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60" name="Periodic   and    solutions"/>
              <p:cNvSpPr txBox="1"/>
              <p:nvPr/>
            </p:nvSpPr>
            <p:spPr>
              <a:xfrm>
                <a:off x="2440704" y="8607965"/>
                <a:ext cx="8123391" cy="66567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3000"/>
                </a:pPr>
                <a:r>
                  <a:t>Periodic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sz="36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sz="36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</m:bar>
                  </m:oMath>
                </a14:m>
                <a: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3650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sz="3650" i="1">
                                <a:solidFill>
                                  <a:srgbClr val="FEFEF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sty m:val="p"/>
                              </m:rPr>
                              <a:rPr sz="3650" i="1">
                                <a:solidFill>
                                  <a:srgbClr val="FEFEFE"/>
                                </a:solidFill>
                                <a:latin typeface="Cambria Math" panose="02040503050406030204" pitchFamily="18" charset="0"/>
                              </a:rPr>
                              <m:t>Π</m:t>
                            </m:r>
                          </m:e>
                        </m:bar>
                      </m:e>
                      <m:sub>
                        <m:r>
                          <a:rPr sz="36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</m:sub>
                    </m:sSub>
                  </m:oMath>
                </a14:m>
                <a:r>
                  <a:t> </a:t>
                </a:r>
                <a14:m>
                  <m:oMath xmlns:m="http://schemas.openxmlformats.org/officeDocument/2006/math">
                    <m:r>
                      <a:rPr sz="390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⟹</m:t>
                    </m:r>
                  </m:oMath>
                </a14:m>
                <a:r>
                  <a:t>solutions </a:t>
                </a:r>
                <a14:m>
                  <m:oMath xmlns:m="http://schemas.openxmlformats.org/officeDocument/2006/math">
                    <m:r>
                      <a:rPr sz="36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𝛿</m:t>
                    </m:r>
                    <m:r>
                      <a:rPr sz="36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𝐲</m:t>
                    </m:r>
                    <m:r>
                      <a:rPr sz="36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sz="36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𝐏</m:t>
                    </m:r>
                    <m:r>
                      <a:rPr sz="36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36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sz="36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)</m:t>
                    </m:r>
                    <m:sSup>
                      <m:sSupPr>
                        <m:ctrlPr>
                          <a:rPr sz="36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36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sz="36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sz="36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t> </a:t>
                </a:r>
              </a:p>
            </p:txBody>
          </p:sp>
        </mc:Choice>
        <mc:Fallback>
          <p:sp>
            <p:nvSpPr>
              <p:cNvPr id="260" name="Periodic   and    solutions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0704" y="8607965"/>
                <a:ext cx="8123391" cy="665670"/>
              </a:xfrm>
              <a:prstGeom prst="rect">
                <a:avLst/>
              </a:prstGeom>
              <a:blipFill>
                <a:blip r:embed="rId4"/>
                <a:stretch>
                  <a:fillRect l="-4063" r="-1406" b="-2592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3" name="Equation"/>
              <p:cNvSpPr txBox="1"/>
              <p:nvPr/>
            </p:nvSpPr>
            <p:spPr>
              <a:xfrm>
                <a:off x="9880631" y="4269104"/>
                <a:ext cx="1709580" cy="81915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𝐲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𝐲</m:t>
                      </m:r>
                    </m:oMath>
                  </m:oMathPara>
                </a14:m>
                <a:endParaRPr sz="300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263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80631" y="4269104"/>
                <a:ext cx="1709580" cy="819151"/>
              </a:xfrm>
              <a:prstGeom prst="rect">
                <a:avLst/>
              </a:prstGeom>
              <a:blipFill>
                <a:blip r:embed="rId5"/>
                <a:stretch>
                  <a:fillRect l="-10370" t="-4615" r="-14074" b="-21538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4" name="Equation"/>
              <p:cNvSpPr txBox="1"/>
              <p:nvPr/>
            </p:nvSpPr>
            <p:spPr>
              <a:xfrm>
                <a:off x="9867931" y="5577713"/>
                <a:ext cx="2296946" cy="325375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3000" dirty="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264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7931" y="5577713"/>
                <a:ext cx="2296946" cy="325375"/>
              </a:xfrm>
              <a:prstGeom prst="rect">
                <a:avLst/>
              </a:prstGeom>
              <a:blipFill>
                <a:blip r:embed="rId6"/>
                <a:stretch>
                  <a:fillRect l="-6044" t="-3846" r="-19231" b="-92308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5" name="Positive real part…"/>
          <p:cNvSpPr txBox="1"/>
          <p:nvPr/>
        </p:nvSpPr>
        <p:spPr>
          <a:xfrm>
            <a:off x="10160256" y="7264399"/>
            <a:ext cx="2547329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1900"/>
            </a:pPr>
            <a:r>
              <a:t>Positive real part</a:t>
            </a:r>
          </a:p>
          <a:p>
            <a:pPr algn="l">
              <a:defRPr sz="1900"/>
            </a:pPr>
            <a:r>
              <a:t>=&gt; exponential growth</a:t>
            </a:r>
          </a:p>
        </p:txBody>
      </p:sp>
      <p:sp>
        <p:nvSpPr>
          <p:cNvPr id="266" name="Line"/>
          <p:cNvSpPr/>
          <p:nvPr/>
        </p:nvSpPr>
        <p:spPr>
          <a:xfrm flipH="1">
            <a:off x="10288478" y="8152312"/>
            <a:ext cx="300803" cy="451088"/>
          </a:xfrm>
          <a:prstGeom prst="line">
            <a:avLst/>
          </a:prstGeom>
          <a:ln w="254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19A1A3D5-FD56-81BE-7D3C-C79064F6579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3849" y="2131108"/>
            <a:ext cx="4737100" cy="660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476623-F5F6-C09A-F761-9632EEA579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920" y="1975358"/>
            <a:ext cx="10033000" cy="10414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8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31" dur="1000" fill="hold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ntr" presetSubtype="0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" grpId="11" animBg="1" advAuto="0"/>
      <p:bldP spid="259" grpId="3" animBg="1" advAuto="0"/>
      <p:bldP spid="259" grpId="9" animBg="1" advAuto="0"/>
      <p:bldP spid="260" grpId="6" animBg="1" advAuto="0"/>
      <p:bldP spid="263" grpId="4" animBg="1" advAuto="0"/>
      <p:bldP spid="264" grpId="5" animBg="1" advAuto="0"/>
      <p:bldP spid="265" grpId="7" animBg="1" advAuto="0"/>
      <p:bldP spid="266" grpId="8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70" name="Linear Instability ( )"/>
              <p:cNvSpPr txBox="1">
                <a:spLocks noGrp="1"/>
              </p:cNvSpPr>
              <p:nvPr>
                <p:ph type="title"/>
              </p:nvPr>
            </p:nvSpPr>
            <p:spPr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r>
                  <a:rPr sz="6000" dirty="0"/>
                  <a:t>Linear Instability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6000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60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60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  <m:r>
                      <a:rPr sz="600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=0.25</m:t>
                    </m:r>
                    <m:r>
                      <a:rPr sz="600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sz="6000" dirty="0"/>
                  <a:t>)</a:t>
                </a:r>
              </a:p>
            </p:txBody>
          </p:sp>
        </mc:Choice>
        <mc:Fallback>
          <p:sp>
            <p:nvSpPr>
              <p:cNvPr id="270" name="Linear Instability ( )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prstGeom prst="rect">
                <a:avLst/>
              </a:prstGeom>
              <a:blipFill>
                <a:blip r:embed="rId2"/>
                <a:stretch>
                  <a:fillRect l="-2743" r="-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1" name="floquet_vary_nu_phi0.25pi.pdf" descr="floquet_vary_nu_phi0.25pi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4029" y="2522874"/>
            <a:ext cx="10536742" cy="66128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73" name="Linear Instability ( )"/>
              <p:cNvSpPr txBox="1">
                <a:spLocks noGrp="1"/>
              </p:cNvSpPr>
              <p:nvPr>
                <p:ph type="title"/>
              </p:nvPr>
            </p:nvSpPr>
            <p:spPr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r>
                  <a:rPr sz="6000" dirty="0"/>
                  <a:t>Linear Instability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6000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60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60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  <m:r>
                      <a:rPr sz="600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=0.75</m:t>
                    </m:r>
                    <m:r>
                      <a:rPr sz="600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sz="6000" dirty="0"/>
                  <a:t>)</a:t>
                </a:r>
              </a:p>
            </p:txBody>
          </p:sp>
        </mc:Choice>
        <mc:Fallback>
          <p:sp>
            <p:nvSpPr>
              <p:cNvPr id="273" name="Linear Instability ( )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prstGeom prst="rect">
                <a:avLst/>
              </a:prstGeom>
              <a:blipFill>
                <a:blip r:embed="rId2"/>
                <a:stretch>
                  <a:fillRect l="-2743" r="-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4" name="floquet_vary_nu_phi0.75pi.pdf" descr="floquet_vary_nu_phi0.75pi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1900" y="2527300"/>
            <a:ext cx="10541000" cy="66155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What About Nonlinearity"/>
          <p:cNvSpPr txBox="1">
            <a:spLocks noGrp="1"/>
          </p:cNvSpPr>
          <p:nvPr>
            <p:ph type="title"/>
          </p:nvPr>
        </p:nvSpPr>
        <p:spPr>
          <a:xfrm>
            <a:off x="952500" y="3816350"/>
            <a:ext cx="11099800" cy="2120900"/>
          </a:xfrm>
          <a:prstGeom prst="rect">
            <a:avLst/>
          </a:prstGeom>
        </p:spPr>
        <p:txBody>
          <a:bodyPr/>
          <a:lstStyle/>
          <a:p>
            <a:r>
              <a:t>What About Nonlinearity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1D Analog Preheat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1D Analog Preheating</a:t>
            </a:r>
          </a:p>
        </p:txBody>
      </p:sp>
      <p:pic>
        <p:nvPicPr>
          <p:cNvPr id="279" name="preheating-1d-dphi.pdf" descr="preheating-1d-dphi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8089" y="2271334"/>
            <a:ext cx="5450914" cy="3418853"/>
          </a:xfrm>
          <a:prstGeom prst="rect">
            <a:avLst/>
          </a:prstGeom>
          <a:ln w="12700">
            <a:miter lim="400000"/>
          </a:ln>
        </p:spPr>
      </p:pic>
      <p:sp>
        <p:nvSpPr>
          <p:cNvPr id="280" name="Early : Linear (Floquet) theory…"/>
          <p:cNvSpPr txBox="1"/>
          <p:nvPr/>
        </p:nvSpPr>
        <p:spPr>
          <a:xfrm>
            <a:off x="6373890" y="6773353"/>
            <a:ext cx="6479312" cy="185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Early : Linear (Floquet) theory</a:t>
            </a:r>
          </a:p>
          <a:p>
            <a:pPr algn="l"/>
            <a:r>
              <a:t>Intermediate : Rescattering</a:t>
            </a:r>
          </a:p>
          <a:p>
            <a:pPr algn="l"/>
            <a:r>
              <a:t>Late : Solitary waves</a:t>
            </a:r>
          </a:p>
        </p:txBody>
      </p:sp>
      <p:pic>
        <p:nvPicPr>
          <p:cNvPr id="281" name="spectrum-phi-1d-0.pdf" descr="spectrum-phi-1d-0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122" y="6063851"/>
            <a:ext cx="5450794" cy="3418852"/>
          </a:xfrm>
          <a:prstGeom prst="rect">
            <a:avLst/>
          </a:prstGeom>
          <a:ln w="12700">
            <a:miter lim="400000"/>
          </a:ln>
        </p:spPr>
      </p:pic>
      <p:pic>
        <p:nvPicPr>
          <p:cNvPr id="282" name="spectrum-phi-1d-1.pdf" descr="spectrum-phi-1d-1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205" y="6063851"/>
            <a:ext cx="5450794" cy="3418852"/>
          </a:xfrm>
          <a:prstGeom prst="rect">
            <a:avLst/>
          </a:prstGeom>
          <a:ln w="12700">
            <a:miter lim="400000"/>
          </a:ln>
        </p:spPr>
      </p:pic>
      <p:pic>
        <p:nvPicPr>
          <p:cNvPr id="283" name="spectrum-phi-1d-2.pdf" descr="spectrum-phi-1d-2.pd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7205" y="6063851"/>
            <a:ext cx="5450794" cy="3418852"/>
          </a:xfrm>
          <a:prstGeom prst="rect">
            <a:avLst/>
          </a:prstGeom>
          <a:ln w="12700">
            <a:miter lim="400000"/>
          </a:ln>
        </p:spPr>
      </p:pic>
      <p:pic>
        <p:nvPicPr>
          <p:cNvPr id="284" name="spectrum-phi-1d-3.pdf" descr="spectrum-phi-1d-3.pd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7205" y="6063851"/>
            <a:ext cx="5450794" cy="3418852"/>
          </a:xfrm>
          <a:prstGeom prst="rect">
            <a:avLst/>
          </a:prstGeom>
          <a:ln w="12700">
            <a:miter lim="400000"/>
          </a:ln>
        </p:spPr>
      </p:pic>
      <p:pic>
        <p:nvPicPr>
          <p:cNvPr id="285" name="preheat-1d-phi.mp4" descr="preheat-1d-phi.mp4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95616" y="2271334"/>
            <a:ext cx="5457806" cy="34188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367" fill="hold"/>
                                        <p:tgtEl>
                                          <p:spTgt spid="28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19" fill="hold" display="0">
                  <p:stCondLst>
                    <p:cond delay="indefinite"/>
                  </p:stCondLst>
                </p:cTn>
                <p:tgtEl>
                  <p:spTgt spid="285"/>
                </p:tgtEl>
              </p:cMediaNode>
            </p:video>
            <p:seq concurrent="1" prevAc="none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28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5"/>
                  </p:tgtEl>
                </p:cond>
              </p:nextCondLst>
            </p:seq>
          </p:childTnLst>
        </p:cTn>
      </p:par>
    </p:tnLst>
    <p:bldLst>
      <p:bldP spid="282" grpId="2" animBg="1" advAuto="0"/>
      <p:bldP spid="283" grpId="3" animBg="1" advAuto="0"/>
      <p:bldP spid="284" grpId="4" animBg="1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3D Analog Preheat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3D Analog Preheating</a:t>
            </a:r>
          </a:p>
        </p:txBody>
      </p:sp>
      <p:pic>
        <p:nvPicPr>
          <p:cNvPr id="288" name="output.mp4" descr="output.mp4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909686" y="2679700"/>
            <a:ext cx="9185428" cy="5753891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89" name="Field Momentum   with mean removed"/>
              <p:cNvSpPr txBox="1"/>
              <p:nvPr/>
            </p:nvSpPr>
            <p:spPr>
              <a:xfrm>
                <a:off x="2216343" y="8941051"/>
                <a:ext cx="8572114" cy="7106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r>
                  <a:t>Field Momentum 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sz="4650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sz="46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lim>
                        <m:r>
                          <a:rPr sz="46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·</m:t>
                        </m:r>
                      </m:lim>
                    </m:limUpp>
                  </m:oMath>
                </a14:m>
                <a:r>
                  <a:t> with mean removed</a:t>
                </a:r>
              </a:p>
            </p:txBody>
          </p:sp>
        </mc:Choice>
        <mc:Fallback>
          <p:sp>
            <p:nvSpPr>
              <p:cNvPr id="289" name="Field Momentum   with mean removed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6343" y="8941051"/>
                <a:ext cx="8572114" cy="710698"/>
              </a:xfrm>
              <a:prstGeom prst="rect">
                <a:avLst/>
              </a:prstGeom>
              <a:blipFill>
                <a:blip r:embed="rId5"/>
                <a:stretch>
                  <a:fillRect l="-3107" r="-3107" b="-4642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12" fill="hold"/>
                                        <p:tgtEl>
                                          <p:spTgt spid="2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288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Screen Shot 2020-01-08 at 02.18.06.png" descr="Screen Shot 2020-01-08 at 02.18.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4873"/>
            <a:ext cx="13004800" cy="9368454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7644049-8420-884E-95FF-010EAEA153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6500" y="2508250"/>
            <a:ext cx="10591800" cy="47371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3D Analog Preheat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3D Analog Preheating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2" name="Field Momentum   with mean removed"/>
              <p:cNvSpPr txBox="1"/>
              <p:nvPr/>
            </p:nvSpPr>
            <p:spPr>
              <a:xfrm>
                <a:off x="2216343" y="8941051"/>
                <a:ext cx="8572114" cy="7106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r>
                  <a:t>Field Momentum 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sz="4650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sz="46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lim>
                        <m:r>
                          <a:rPr sz="46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·</m:t>
                        </m:r>
                      </m:lim>
                    </m:limUpp>
                  </m:oMath>
                </a14:m>
                <a:r>
                  <a:t> with mean removed</a:t>
                </a:r>
              </a:p>
            </p:txBody>
          </p:sp>
        </mc:Choice>
        <mc:Fallback>
          <p:sp>
            <p:nvSpPr>
              <p:cNvPr id="292" name="Field Momentum   with mean removed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6343" y="8941051"/>
                <a:ext cx="8572114" cy="710698"/>
              </a:xfrm>
              <a:prstGeom prst="rect">
                <a:avLst/>
              </a:prstGeom>
              <a:blipFill>
                <a:blip r:embed="rId2"/>
                <a:stretch>
                  <a:fillRect l="-3107" r="-3107" b="-4642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3" name="preheat-slice-2d-01456.png" descr="preheat-slice-2d-0145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3809" y="2166643"/>
            <a:ext cx="5350321" cy="3357857"/>
          </a:xfrm>
          <a:prstGeom prst="rect">
            <a:avLst/>
          </a:prstGeom>
          <a:ln w="12700">
            <a:miter lim="400000"/>
          </a:ln>
        </p:spPr>
      </p:pic>
      <p:pic>
        <p:nvPicPr>
          <p:cNvPr id="294" name="preheat-slice-2d-01992.png" descr="preheat-slice-2d-0199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3810" y="5630774"/>
            <a:ext cx="5350319" cy="3357857"/>
          </a:xfrm>
          <a:prstGeom prst="rect">
            <a:avLst/>
          </a:prstGeom>
          <a:ln w="12700">
            <a:miter lim="400000"/>
          </a:ln>
        </p:spPr>
      </p:pic>
      <p:pic>
        <p:nvPicPr>
          <p:cNvPr id="295" name="preheat-slice-2d-01602.png" descr="preheat-slice-2d-0160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350" y="5630774"/>
            <a:ext cx="5350320" cy="3357857"/>
          </a:xfrm>
          <a:prstGeom prst="rect">
            <a:avLst/>
          </a:prstGeom>
          <a:ln w="12700">
            <a:miter lim="400000"/>
          </a:ln>
        </p:spPr>
      </p:pic>
      <p:pic>
        <p:nvPicPr>
          <p:cNvPr id="296" name="preheat-slice-2d-01162.png" descr="preheat-slice-2d-0116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8350" y="2166643"/>
            <a:ext cx="5350319" cy="335785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BUT …"/>
          <p:cNvSpPr txBox="1"/>
          <p:nvPr/>
        </p:nvSpPr>
        <p:spPr>
          <a:xfrm>
            <a:off x="5175374" y="8242299"/>
            <a:ext cx="2654053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BUT …</a:t>
            </a:r>
          </a:p>
        </p:txBody>
      </p:sp>
      <p:pic>
        <p:nvPicPr>
          <p:cNvPr id="299" name="BeFunky-collage-19-2.jpeg" descr="BeFunky-collage-19-2.jpeg"/>
          <p:cNvPicPr>
            <a:picLocks noChangeAspect="1"/>
          </p:cNvPicPr>
          <p:nvPr/>
        </p:nvPicPr>
        <p:blipFill>
          <a:blip r:embed="rId2"/>
          <a:srcRect l="9749" r="19521"/>
          <a:stretch>
            <a:fillRect/>
          </a:stretch>
        </p:blipFill>
        <p:spPr>
          <a:xfrm>
            <a:off x="972542" y="408235"/>
            <a:ext cx="11059667" cy="747568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… Real BECs are Trapped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31622">
              <a:defRPr sz="7280"/>
            </a:lvl1pPr>
          </a:lstStyle>
          <a:p>
            <a:r>
              <a:t>… Real BECs are Trapped</a:t>
            </a:r>
          </a:p>
        </p:txBody>
      </p:sp>
      <p:pic>
        <p:nvPicPr>
          <p:cNvPr id="302" name="GPE-eqn-w.pdf" descr="GPE-eqn-w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4613" y="2625089"/>
            <a:ext cx="10195574" cy="118872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3" name="Line Line" descr="Line Lin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2700000">
            <a:off x="5636124" y="3124160"/>
            <a:ext cx="1986552" cy="19050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05" name="=0 homogeneous:       inhomogeneous"/>
              <p:cNvSpPr txBox="1"/>
              <p:nvPr/>
            </p:nvSpPr>
            <p:spPr>
              <a:xfrm>
                <a:off x="1106714" y="4050754"/>
                <a:ext cx="10791371" cy="57845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3000"/>
                </a:pPr>
                <a14:m>
                  <m:oMath xmlns:m="http://schemas.openxmlformats.org/officeDocument/2006/math">
                    <m:r>
                      <a:rPr sz="39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r>
                      <a:rPr sz="39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39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sz="39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t>=0 homogeneous: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sz="32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sz="32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bar>
                  </m:oMath>
                </a14:m>
                <a:r>
                  <a:t>   </a:t>
                </a:r>
                <a14:m>
                  <m:oMath xmlns:m="http://schemas.openxmlformats.org/officeDocument/2006/math">
                    <m:r>
                      <a:rPr sz="39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sz="39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r>
                      <a:rPr sz="39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39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sz="395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)≠0</m:t>
                    </m:r>
                  </m:oMath>
                </a14:m>
                <a:r>
                  <a:t> inhomogeneous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sz="37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sz="37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bar>
                    <m:r>
                      <a:rPr sz="370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370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sz="370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/>
              </a:p>
            </p:txBody>
          </p:sp>
        </mc:Choice>
        <mc:Fallback>
          <p:sp>
            <p:nvSpPr>
              <p:cNvPr id="305" name="=0 homogeneous:       inhomogeneous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714" y="4050754"/>
                <a:ext cx="10791371" cy="578456"/>
              </a:xfrm>
              <a:prstGeom prst="rect">
                <a:avLst/>
              </a:prstGeom>
              <a:blipFill>
                <a:blip r:embed="rId4"/>
                <a:stretch>
                  <a:fillRect l="-4000" r="-4353" b="-4255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6" name="Does parametric resonance still work?"/>
          <p:cNvSpPr txBox="1"/>
          <p:nvPr/>
        </p:nvSpPr>
        <p:spPr>
          <a:xfrm>
            <a:off x="2019727" y="8648699"/>
            <a:ext cx="8965346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4200"/>
              </a:spcBef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Does parametric resonance still work?</a:t>
            </a:r>
          </a:p>
        </p:txBody>
      </p:sp>
      <p:pic>
        <p:nvPicPr>
          <p:cNvPr id="307" name="magneto-optical-trap.jpeg" descr="magneto-optical-trap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4293" y="5066457"/>
            <a:ext cx="4496214" cy="35312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6" dur="1000" fill="hold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" grpId="1" animBg="1" advAuto="0"/>
      <p:bldP spid="305" grpId="2" animBg="1" advAuto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Dimensional Redu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Dimensional Reduction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0" name="Equation"/>
              <p:cNvSpPr txBox="1"/>
              <p:nvPr/>
            </p:nvSpPr>
            <p:spPr>
              <a:xfrm>
                <a:off x="3295671" y="8263206"/>
                <a:ext cx="5802575" cy="1126588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p>
                          </m:sSup>
                        </m:den>
                      </m:f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den>
                      </m:f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∫</m:t>
                          </m:r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sSup>
                            <m:sSupPr>
                              <m:ctrlP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∫</m:t>
                          </m:r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∫</m:t>
                          </m:r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sSup>
                            <m:sSupPr>
                              <m:ctrlP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∫</m:t>
                          </m:r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sSup>
                            <m:sSupPr>
                              <m:ctrlP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sz="300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310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5671" y="8263206"/>
                <a:ext cx="5802575" cy="1126588"/>
              </a:xfrm>
              <a:prstGeom prst="rect">
                <a:avLst/>
              </a:prstGeom>
              <a:blipFill>
                <a:blip r:embed="rId2"/>
                <a:stretch>
                  <a:fillRect l="-2402" t="-5556" r="-3275" b="-1111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1" name="Idea : Integrate out trapped directions"/>
          <p:cNvSpPr txBox="1"/>
          <p:nvPr/>
        </p:nvSpPr>
        <p:spPr>
          <a:xfrm>
            <a:off x="1958117" y="2209796"/>
            <a:ext cx="8313181" cy="6858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lnSpc>
                <a:spcPct val="10000"/>
              </a:lnSpc>
              <a:spcBef>
                <a:spcPts val="4200"/>
              </a:spcBef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Idea</a:t>
            </a:r>
            <a:r>
              <a:t> : Integrate out trapped directions</a:t>
            </a:r>
          </a:p>
        </p:txBody>
      </p:sp>
      <p:pic>
        <p:nvPicPr>
          <p:cNvPr id="312" name="Glazed-Donut.jpeg" descr="Glazed-Donut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411" y="3299109"/>
            <a:ext cx="4658508" cy="3050994"/>
          </a:xfrm>
          <a:prstGeom prst="rect">
            <a:avLst/>
          </a:prstGeom>
          <a:ln w="12700">
            <a:miter lim="400000"/>
          </a:ln>
        </p:spPr>
      </p:pic>
      <p:pic>
        <p:nvPicPr>
          <p:cNvPr id="313" name="GPE-eqn-w.pdf" descr="GPE-eqn-w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4540" y="6753608"/>
            <a:ext cx="10195574" cy="1188721"/>
          </a:xfrm>
          <a:prstGeom prst="rect">
            <a:avLst/>
          </a:prstGeom>
          <a:ln w="12700">
            <a:miter lim="400000"/>
          </a:ln>
        </p:spPr>
      </p:pic>
      <p:pic>
        <p:nvPicPr>
          <p:cNvPr id="314" name="bec-ring-trap.jpeg" descr="bec-ring-trap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9250" y="3299109"/>
            <a:ext cx="3050994" cy="3050994"/>
          </a:xfrm>
          <a:prstGeom prst="rect">
            <a:avLst/>
          </a:prstGeom>
          <a:ln w="12700">
            <a:miter lim="400000"/>
          </a:ln>
        </p:spPr>
      </p:pic>
      <p:sp>
        <p:nvSpPr>
          <p:cNvPr id="315" name="Ring Trap"/>
          <p:cNvSpPr txBox="1"/>
          <p:nvPr/>
        </p:nvSpPr>
        <p:spPr>
          <a:xfrm>
            <a:off x="9586442" y="5236505"/>
            <a:ext cx="2188516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Ring Trap</a:t>
            </a:r>
          </a:p>
        </p:txBody>
      </p:sp>
      <p:pic>
        <p:nvPicPr>
          <p:cNvPr id="316" name="Oval Oval" descr="Oval Oval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478514" y="6969512"/>
            <a:ext cx="909985" cy="965197"/>
          </a:xfrm>
          <a:prstGeom prst="rect">
            <a:avLst/>
          </a:prstGeom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</p:pic>
      <p:pic>
        <p:nvPicPr>
          <p:cNvPr id="317" name="bec-cigar.jpeg" descr="bec-cigar.jpe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78007" y="3547984"/>
            <a:ext cx="5048786" cy="2553244"/>
          </a:xfrm>
          <a:prstGeom prst="rect">
            <a:avLst/>
          </a:prstGeom>
          <a:ln w="12700">
            <a:miter lim="400000"/>
          </a:ln>
        </p:spPr>
      </p:pic>
      <p:pic>
        <p:nvPicPr>
          <p:cNvPr id="318" name="japanese-pancake.jpeg" descr="japanese-pancake.jpe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6411" y="3299109"/>
            <a:ext cx="4658508" cy="3269128"/>
          </a:xfrm>
          <a:prstGeom prst="rect">
            <a:avLst/>
          </a:prstGeom>
          <a:ln w="12700">
            <a:miter lim="400000"/>
          </a:ln>
        </p:spPr>
      </p:pic>
      <p:sp>
        <p:nvSpPr>
          <p:cNvPr id="319" name="Cigar Trap"/>
          <p:cNvSpPr txBox="1"/>
          <p:nvPr/>
        </p:nvSpPr>
        <p:spPr>
          <a:xfrm>
            <a:off x="9492818" y="4297554"/>
            <a:ext cx="2375764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Cigar Trap</a:t>
            </a:r>
          </a:p>
        </p:txBody>
      </p:sp>
      <p:sp>
        <p:nvSpPr>
          <p:cNvPr id="320" name="Pancake Trap"/>
          <p:cNvSpPr txBox="1"/>
          <p:nvPr/>
        </p:nvSpPr>
        <p:spPr>
          <a:xfrm>
            <a:off x="9270657" y="3450526"/>
            <a:ext cx="3074086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Pancake Trap</a:t>
            </a:r>
          </a:p>
        </p:txBody>
      </p:sp>
      <p:pic>
        <p:nvPicPr>
          <p:cNvPr id="321" name="3D-collimation-of-BEC_small.png" descr="3D-collimation-of-BEC_small.png"/>
          <p:cNvPicPr>
            <a:picLocks noChangeAspect="1"/>
          </p:cNvPicPr>
          <p:nvPr/>
        </p:nvPicPr>
        <p:blipFill>
          <a:blip r:embed="rId9"/>
          <a:srcRect l="5304" t="66289" r="53977" b="10288"/>
          <a:stretch>
            <a:fillRect/>
          </a:stretch>
        </p:blipFill>
        <p:spPr>
          <a:xfrm>
            <a:off x="4807454" y="4007839"/>
            <a:ext cx="4294755" cy="1862295"/>
          </a:xfrm>
          <a:prstGeom prst="rect">
            <a:avLst/>
          </a:prstGeom>
          <a:ln w="12700">
            <a:miter lim="400000"/>
          </a:ln>
        </p:spPr>
      </p:pic>
      <p:pic>
        <p:nvPicPr>
          <p:cNvPr id="322" name="sausage.jpg" descr="sausage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800" y="3564480"/>
            <a:ext cx="4866800" cy="27383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1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2" grpId="11" animBg="1" advAuto="0"/>
      <p:bldP spid="314" grpId="12" animBg="1" advAuto="0"/>
      <p:bldP spid="315" grpId="13" animBg="1" advAuto="0"/>
      <p:bldP spid="317" grpId="7" animBg="1" advAuto="0"/>
      <p:bldP spid="317" grpId="10" animBg="1" advAuto="0"/>
      <p:bldP spid="318" grpId="1" animBg="1" advAuto="0"/>
      <p:bldP spid="318" grpId="5" animBg="1" advAuto="0"/>
      <p:bldP spid="319" grpId="8" animBg="1" advAuto="0"/>
      <p:bldP spid="320" grpId="2" animBg="1" advAuto="0"/>
      <p:bldP spid="321" grpId="3" animBg="1" advAuto="0"/>
      <p:bldP spid="321" grpId="4" animBg="1" advAuto="0"/>
      <p:bldP spid="322" grpId="6" animBg="1" advAuto="0"/>
      <p:bldP spid="322" grpId="9" animBg="1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Harmonic Trap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Harmonic Trap</a:t>
            </a:r>
          </a:p>
        </p:txBody>
      </p:sp>
      <p:pic>
        <p:nvPicPr>
          <p:cNvPr id="325" name="lperp-eff.pdf" descr="lperp-eff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5251" y="2337031"/>
            <a:ext cx="5584357" cy="3504739"/>
          </a:xfrm>
          <a:prstGeom prst="rect">
            <a:avLst/>
          </a:prstGeom>
          <a:ln w="12700">
            <a:miter lim="400000"/>
          </a:ln>
        </p:spPr>
      </p:pic>
      <p:pic>
        <p:nvPicPr>
          <p:cNvPr id="327" name="bg-profiles.pdf" descr="bg-profiles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111" y="5467628"/>
            <a:ext cx="5928215" cy="3720544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28" name="Equation"/>
              <p:cNvSpPr txBox="1"/>
              <p:nvPr/>
            </p:nvSpPr>
            <p:spPr>
              <a:xfrm>
                <a:off x="372418" y="4020184"/>
                <a:ext cx="5705602" cy="97663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25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sSub>
                        <m:sSubPr>
                          <m:ctrlPr>
                            <a:rPr sz="25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5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sz="25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sz="25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sz="25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sz="25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sz="25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sz="25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sz="25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  <m:t>ℏ</m:t>
                                  </m:r>
                                </m:e>
                                <m:sup>
                                  <m:r>
                                    <a:rPr sz="25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sz="25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sz="25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sSubSup>
                            <m:sSubSupPr>
                              <m:ctrlPr>
                                <a:rPr sz="25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25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𝛻</m:t>
                              </m:r>
                            </m:e>
                            <m:sub>
                              <m:r>
                                <a:rPr sz="25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  <m:sup>
                              <m:r>
                                <a:rPr sz="25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sz="25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sz="25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25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sz="25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trap</m:t>
                              </m:r>
                            </m:sub>
                          </m:sSub>
                          <m:r>
                            <a:rPr sz="25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sz="25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25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sz="25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r>
                            <a:rPr sz="25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)+</m:t>
                          </m:r>
                          <m:sSup>
                            <m:sSupPr>
                              <m:ctrlPr>
                                <a:rPr sz="25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25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sz="25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p>
                          </m:sSup>
                          <m:sSup>
                            <m:sSupPr>
                              <m:ctrlPr>
                                <a:rPr sz="25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sz="25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sz="2500" i="1">
                                          <a:solidFill>
                                            <a:srgbClr val="FEFEFE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sz="2500" i="1">
                                          <a:solidFill>
                                            <a:srgbClr val="FEFEFE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  <m:sub>
                                      <m:r>
                                        <a:rPr sz="2500" i="1">
                                          <a:solidFill>
                                            <a:srgbClr val="FEFEFE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sz="25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sSub>
                        <m:sSubPr>
                          <m:ctrlPr>
                            <a:rPr sz="25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5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sz="25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</m:oMath>
                  </m:oMathPara>
                </a14:m>
                <a:endParaRPr sz="250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328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418" y="4020184"/>
                <a:ext cx="5705602" cy="976631"/>
              </a:xfrm>
              <a:prstGeom prst="rect">
                <a:avLst/>
              </a:prstGeom>
              <a:blipFill>
                <a:blip r:embed="rId4"/>
                <a:stretch>
                  <a:fillRect l="-2000" r="-60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9" name="Equation"/>
              <p:cNvSpPr txBox="1"/>
              <p:nvPr/>
            </p:nvSpPr>
            <p:spPr>
              <a:xfrm>
                <a:off x="525297" y="2406548"/>
                <a:ext cx="3072603" cy="81229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bSup>
                        <m:sSubSupPr>
                          <m:ctrlP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bSup>
                        <m:sSubSupPr>
                          <m:ctrlP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sz="300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329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297" y="2406548"/>
                <a:ext cx="3072603" cy="812293"/>
              </a:xfrm>
              <a:prstGeom prst="rect">
                <a:avLst/>
              </a:prstGeom>
              <a:blipFill>
                <a:blip r:embed="rId5"/>
                <a:stretch>
                  <a:fillRect l="-4115" t="-3077" r="-14815" b="-200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0" name="Equation"/>
              <p:cNvSpPr txBox="1"/>
              <p:nvPr/>
            </p:nvSpPr>
            <p:spPr>
              <a:xfrm>
                <a:off x="4362733" y="2363360"/>
                <a:ext cx="1679714" cy="898669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sz="3000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Q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ℏ</m:t>
                          </m:r>
                        </m:num>
                        <m:den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sSub>
                            <m:sSubPr>
                              <m:ctrlP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sz="300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330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2733" y="2363360"/>
                <a:ext cx="1679714" cy="898669"/>
              </a:xfrm>
              <a:prstGeom prst="rect">
                <a:avLst/>
              </a:prstGeom>
              <a:blipFill>
                <a:blip r:embed="rId6"/>
                <a:stretch>
                  <a:fillRect l="-7519" t="-2817" r="-7519" b="-15493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picture containing text, blackboard, road, outdoor&#10;&#10;Description automatically generated">
            <a:extLst>
              <a:ext uri="{FF2B5EF4-FFF2-40B4-BE49-F238E27FC236}">
                <a16:creationId xmlns:a16="http://schemas.microsoft.com/office/drawing/2014/main" id="{35A44A46-40B0-C660-197B-7CEA73523D6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7774" y="6794500"/>
            <a:ext cx="3975100" cy="16510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Background Evolu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Background Evolution</a:t>
            </a:r>
          </a:p>
        </p:txBody>
      </p:sp>
      <p:pic>
        <p:nvPicPr>
          <p:cNvPr id="333" name="trapped-condensate-bg-g1.pdf" descr="trapped-condensate-bg-g1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4782" y="3003490"/>
            <a:ext cx="8155236" cy="5118220"/>
          </a:xfrm>
          <a:prstGeom prst="rect">
            <a:avLst/>
          </a:prstGeom>
          <a:ln w="12700">
            <a:miter lim="400000"/>
          </a:ln>
        </p:spPr>
      </p:pic>
      <p:sp>
        <p:nvSpPr>
          <p:cNvPr id="334" name="Evolution matches dimensionally reduced simulations"/>
          <p:cNvSpPr txBox="1"/>
          <p:nvPr/>
        </p:nvSpPr>
        <p:spPr>
          <a:xfrm>
            <a:off x="823188" y="2222499"/>
            <a:ext cx="11637824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Evolution matches dimensionally reduced simulations</a:t>
            </a:r>
          </a:p>
        </p:txBody>
      </p:sp>
      <p:sp>
        <p:nvSpPr>
          <p:cNvPr id="335" name="Is trapping maintained with parametric resonance?"/>
          <p:cNvSpPr txBox="1"/>
          <p:nvPr/>
        </p:nvSpPr>
        <p:spPr>
          <a:xfrm>
            <a:off x="738727" y="8724899"/>
            <a:ext cx="11806747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4200"/>
              </a:spcBef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Is trapping maintained with parametric resonance?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Preheating in a Trap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Preheating in a Trap</a:t>
            </a:r>
          </a:p>
        </p:txBody>
      </p:sp>
      <p:pic>
        <p:nvPicPr>
          <p:cNvPr id="338" name="preheat-trap.mp4" descr="preheat-trap.mp4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84013" y="2722089"/>
            <a:ext cx="9636774" cy="6036622"/>
          </a:xfrm>
          <a:prstGeom prst="rect">
            <a:avLst/>
          </a:prstGeom>
          <a:ln w="12700">
            <a:miter lim="400000"/>
          </a:ln>
        </p:spPr>
      </p:pic>
      <p:sp>
        <p:nvSpPr>
          <p:cNvPr id="339" name="Line"/>
          <p:cNvSpPr/>
          <p:nvPr/>
        </p:nvSpPr>
        <p:spPr>
          <a:xfrm flipV="1">
            <a:off x="11823700" y="3062781"/>
            <a:ext cx="0" cy="5355238"/>
          </a:xfrm>
          <a:prstGeom prst="line">
            <a:avLst/>
          </a:prstGeom>
          <a:ln w="25400">
            <a:solidFill>
              <a:srgbClr val="FFFFFF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40" name="Trapping Direction"/>
          <p:cNvSpPr txBox="1"/>
          <p:nvPr/>
        </p:nvSpPr>
        <p:spPr>
          <a:xfrm rot="16200000">
            <a:off x="10213657" y="5397500"/>
            <a:ext cx="4083686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Trapping Direction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400" fill="hold"/>
                                        <p:tgtEl>
                                          <p:spTgt spid="3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338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Preheating in a Trap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Preheating in a Trap</a:t>
            </a:r>
          </a:p>
        </p:txBody>
      </p:sp>
      <p:pic>
        <p:nvPicPr>
          <p:cNvPr id="343" name="preheat-trap-0018.png" descr="preheat-trap-00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49" y="2274309"/>
            <a:ext cx="5487128" cy="3443718"/>
          </a:xfrm>
          <a:prstGeom prst="rect">
            <a:avLst/>
          </a:prstGeom>
          <a:ln w="12700">
            <a:miter lim="400000"/>
          </a:ln>
        </p:spPr>
      </p:pic>
      <p:pic>
        <p:nvPicPr>
          <p:cNvPr id="344" name="preheat-trap-0206.png" descr="preheat-trap-020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7502" y="2274309"/>
            <a:ext cx="5487127" cy="3443718"/>
          </a:xfrm>
          <a:prstGeom prst="rect">
            <a:avLst/>
          </a:prstGeom>
          <a:ln w="12700">
            <a:miter lim="400000"/>
          </a:ln>
        </p:spPr>
      </p:pic>
      <p:pic>
        <p:nvPicPr>
          <p:cNvPr id="345" name="preheat-trap-0279.png" descr="preheat-trap-027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850" y="5918159"/>
            <a:ext cx="5487127" cy="3443718"/>
          </a:xfrm>
          <a:prstGeom prst="rect">
            <a:avLst/>
          </a:prstGeom>
          <a:ln w="12700">
            <a:miter lim="400000"/>
          </a:ln>
        </p:spPr>
      </p:pic>
      <p:pic>
        <p:nvPicPr>
          <p:cNvPr id="346" name="preheat-trap-0500.png" descr="preheat-trap-050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7502" y="5918159"/>
            <a:ext cx="5487127" cy="3443718"/>
          </a:xfrm>
          <a:prstGeom prst="rect">
            <a:avLst/>
          </a:prstGeom>
          <a:ln w="12700">
            <a:miter lim="400000"/>
          </a:ln>
        </p:spPr>
      </p:pic>
      <p:sp>
        <p:nvSpPr>
          <p:cNvPr id="347" name="Trapping Direction"/>
          <p:cNvSpPr txBox="1"/>
          <p:nvPr/>
        </p:nvSpPr>
        <p:spPr>
          <a:xfrm rot="16200000">
            <a:off x="10467657" y="5397500"/>
            <a:ext cx="4083686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Trapping Direction</a:t>
            </a:r>
          </a:p>
        </p:txBody>
      </p:sp>
      <p:sp>
        <p:nvSpPr>
          <p:cNvPr id="348" name="Line"/>
          <p:cNvSpPr/>
          <p:nvPr/>
        </p:nvSpPr>
        <p:spPr>
          <a:xfrm flipV="1">
            <a:off x="11988799" y="3062781"/>
            <a:ext cx="1" cy="5355238"/>
          </a:xfrm>
          <a:prstGeom prst="line">
            <a:avLst/>
          </a:prstGeom>
          <a:ln w="25400">
            <a:solidFill>
              <a:srgbClr val="FFFFFF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Effective 1D Field Evolu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519937">
              <a:defRPr sz="7119"/>
            </a:lvl1pPr>
          </a:lstStyle>
          <a:p>
            <a:r>
              <a:t>Effective 1D Field Evolution</a:t>
            </a:r>
          </a:p>
        </p:txBody>
      </p:sp>
      <p:pic>
        <p:nvPicPr>
          <p:cNvPr id="351" name="preheat-trap-eff1d.pdf" descr="preheat-trap-eff1d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561" y="2394351"/>
            <a:ext cx="10669678" cy="66920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ummar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Summary</a:t>
            </a:r>
          </a:p>
        </p:txBody>
      </p:sp>
      <p:sp>
        <p:nvSpPr>
          <p:cNvPr id="354" name="Coupled dilute gas Bose-Einstein condensates can behave as relativistic fields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411479" indent="-411479" defTabSz="525779">
              <a:spcBef>
                <a:spcPts val="3700"/>
              </a:spcBef>
              <a:defRPr sz="3420"/>
            </a:pPr>
            <a:r>
              <a:t>Coupled dilute gas Bose-Einstein condensates can behave as relativistic fields</a:t>
            </a:r>
          </a:p>
          <a:p>
            <a:pPr marL="411479" indent="-411479" defTabSz="525779">
              <a:spcBef>
                <a:spcPts val="3700"/>
              </a:spcBef>
              <a:defRPr sz="3420"/>
            </a:pPr>
            <a:r>
              <a:t>Setups exist to mimic end-of-inflation</a:t>
            </a:r>
            <a:br/>
            <a:r>
              <a:t>(self-induced parametric resonance -&gt; nonlinearity)</a:t>
            </a:r>
          </a:p>
          <a:p>
            <a:pPr marL="411479" indent="-411479" defTabSz="525779">
              <a:spcBef>
                <a:spcPts val="3700"/>
              </a:spcBef>
              <a:defRPr sz="3420"/>
            </a:pPr>
            <a:r>
              <a:t>Linear theory : BEC and cosmological calculation match, deviations controlled by tunable parameter</a:t>
            </a:r>
          </a:p>
          <a:p>
            <a:pPr marL="411479" indent="-411479" defTabSz="525779">
              <a:spcBef>
                <a:spcPts val="3700"/>
              </a:spcBef>
              <a:defRPr sz="3420"/>
            </a:pPr>
            <a:r>
              <a:t>Solitary waves in nonlinear regime</a:t>
            </a:r>
          </a:p>
          <a:p>
            <a:pPr marL="411479" indent="-411479" defTabSz="525779">
              <a:spcBef>
                <a:spcPts val="3700"/>
              </a:spcBef>
              <a:defRPr sz="3420"/>
            </a:pPr>
            <a:r>
              <a:t>Persists in more realistic case of trapped BEC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reheating (linear theory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43305">
              <a:defRPr sz="7440"/>
            </a:lvl1pPr>
          </a:lstStyle>
          <a:p>
            <a:r>
              <a:t> Preheating (linear theory)</a:t>
            </a:r>
          </a:p>
        </p:txBody>
      </p:sp>
      <p:pic>
        <p:nvPicPr>
          <p:cNvPr id="155" name="lame-chart-nice.pdf" descr="lame-chart-nic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6654" y="4284824"/>
            <a:ext cx="6561788" cy="4044006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In linear theory,…"/>
          <p:cNvSpPr txBox="1"/>
          <p:nvPr/>
        </p:nvSpPr>
        <p:spPr>
          <a:xfrm>
            <a:off x="339122" y="6700074"/>
            <a:ext cx="4419601" cy="147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000"/>
            </a:pPr>
            <a:r>
              <a:t>In linear theory,   </a:t>
            </a:r>
          </a:p>
          <a:p>
            <a:pPr>
              <a:defRPr sz="3000"/>
            </a:pPr>
            <a:r>
              <a:t>acts as an external driver</a:t>
            </a:r>
          </a:p>
          <a:p>
            <a:pPr>
              <a:defRPr sz="3000"/>
            </a:pPr>
            <a:r>
              <a:t>for the fluctuations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9" name="Equation"/>
              <p:cNvSpPr txBox="1"/>
              <p:nvPr/>
            </p:nvSpPr>
            <p:spPr>
              <a:xfrm>
                <a:off x="7971080" y="2745476"/>
                <a:ext cx="2332936" cy="1029869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38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sz="38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38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sz="38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sz="380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159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1080" y="2745476"/>
                <a:ext cx="2332936" cy="1029869"/>
              </a:xfrm>
              <a:prstGeom prst="rect">
                <a:avLst/>
              </a:prstGeom>
              <a:blipFill>
                <a:blip r:embed="rId3"/>
                <a:stretch>
                  <a:fillRect l="-7027" t="-2439" r="-15676" b="-2195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0" name="Equation"/>
              <p:cNvSpPr txBox="1"/>
              <p:nvPr/>
            </p:nvSpPr>
            <p:spPr>
              <a:xfrm>
                <a:off x="3819145" y="6570884"/>
                <a:ext cx="302591" cy="501905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sz="38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bar>
                    </m:oMath>
                  </m:oMathPara>
                </a14:m>
                <a:endParaRPr sz="3800" dirty="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160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9145" y="6570884"/>
                <a:ext cx="302591" cy="501905"/>
              </a:xfrm>
              <a:prstGeom prst="rect">
                <a:avLst/>
              </a:prstGeom>
              <a:blipFill>
                <a:blip r:embed="rId4"/>
                <a:stretch>
                  <a:fillRect l="-68000" r="-80000" b="-675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1" name="Full treatment includes backreaction and rescattering"/>
          <p:cNvSpPr txBox="1"/>
          <p:nvPr/>
        </p:nvSpPr>
        <p:spPr>
          <a:xfrm>
            <a:off x="704964" y="8838310"/>
            <a:ext cx="11594872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Full treatment includes backreaction and rescattering</a:t>
            </a:r>
          </a:p>
        </p:txBody>
      </p:sp>
      <p:sp>
        <p:nvSpPr>
          <p:cNvPr id="162" name="[e.g. Traschen, Bradendberger /…"/>
          <p:cNvSpPr txBox="1"/>
          <p:nvPr/>
        </p:nvSpPr>
        <p:spPr>
          <a:xfrm>
            <a:off x="8683631" y="1905000"/>
            <a:ext cx="4324338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300"/>
            </a:pPr>
            <a:r>
              <a:t>[e.g. Traschen, Bradendberger /</a:t>
            </a:r>
          </a:p>
          <a:p>
            <a:pPr algn="r">
              <a:defRPr sz="2300"/>
            </a:pPr>
            <a:r>
              <a:t>Kofman, Linde, Starobinski]</a:t>
            </a:r>
          </a:p>
        </p:txBody>
      </p:sp>
      <p:pic>
        <p:nvPicPr>
          <p:cNvPr id="3" name="Picture 2" descr="A picture containing text, blackboard&#10;&#10;Description automatically generated">
            <a:extLst>
              <a:ext uri="{FF2B5EF4-FFF2-40B4-BE49-F238E27FC236}">
                <a16:creationId xmlns:a16="http://schemas.microsoft.com/office/drawing/2014/main" id="{21144A07-B269-15F2-FFDC-6FD5551846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22" y="3329892"/>
            <a:ext cx="5334000" cy="24384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6" name="Screen Shot 2020-11-06 at 12.20.29 PM.png" descr="Screen Shot 2020-11-06 at 12.20.2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743" y="1700268"/>
            <a:ext cx="11727314" cy="63530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Full realizations in nonlinear simula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84886">
              <a:defRPr sz="6640"/>
            </a:lvl1pPr>
          </a:lstStyle>
          <a:p>
            <a:r>
              <a:t>Full realizations in nonlinear simulations</a:t>
            </a:r>
          </a:p>
        </p:txBody>
      </p:sp>
      <p:pic>
        <p:nvPicPr>
          <p:cNvPr id="359" name="preheating-bec-field.pdf" descr="preheating-bec-field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0" y="2964417"/>
            <a:ext cx="11099800" cy="640605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lnrho_phi4_hires.mp4" descr="lnrho_phi4_hires.mp4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981200" y="0"/>
            <a:ext cx="9753600" cy="9753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164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Analogue Systems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Analogue Systems?</a:t>
            </a:r>
          </a:p>
        </p:txBody>
      </p:sp>
      <p:pic>
        <p:nvPicPr>
          <p:cNvPr id="167" name="Bose_Einstein_condensate-5a79c76b04d1cf00379eb32a.png" descr="Bose_Einstein_condensate-5a79c76b04d1cf00379eb32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982" y="2420846"/>
            <a:ext cx="10754836" cy="707186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Bose_Einstein_condensate-5a79c76b04d1cf00379eb32a.png" descr="Bose_Einstein_condensate-5a79c76b04d1cf00379eb32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478" y="701402"/>
            <a:ext cx="5553960" cy="3652018"/>
          </a:xfrm>
          <a:prstGeom prst="rect">
            <a:avLst/>
          </a:prstGeom>
          <a:ln w="12700">
            <a:miter lim="400000"/>
          </a:ln>
        </p:spPr>
      </p:pic>
      <p:pic>
        <p:nvPicPr>
          <p:cNvPr id="170" name="GPE-eqn-w.pdf" descr="GPE-eqn-w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478" y="7814230"/>
            <a:ext cx="5553960" cy="647547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" name="leff-w.pdf" descr="leff-w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0596" y="2283430"/>
            <a:ext cx="5702636" cy="739801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Line"/>
          <p:cNvSpPr/>
          <p:nvPr/>
        </p:nvSpPr>
        <p:spPr>
          <a:xfrm flipH="1">
            <a:off x="4413987" y="4688448"/>
            <a:ext cx="1" cy="2790754"/>
          </a:xfrm>
          <a:prstGeom prst="line">
            <a:avLst/>
          </a:prstGeom>
          <a:ln w="254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73" name="Finite number effects…"/>
          <p:cNvSpPr txBox="1"/>
          <p:nvPr/>
        </p:nvSpPr>
        <p:spPr>
          <a:xfrm>
            <a:off x="797266" y="5053808"/>
            <a:ext cx="3448051" cy="182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lnSpc>
                <a:spcPct val="150000"/>
              </a:lnSpc>
              <a:defRPr sz="2800"/>
            </a:pPr>
            <a:r>
              <a:t>Finite number effects</a:t>
            </a:r>
          </a:p>
          <a:p>
            <a:pPr>
              <a:lnSpc>
                <a:spcPct val="150000"/>
              </a:lnSpc>
              <a:defRPr sz="2800"/>
            </a:pPr>
            <a:r>
              <a:t>Trapping Potential</a:t>
            </a:r>
          </a:p>
          <a:p>
            <a:pPr>
              <a:lnSpc>
                <a:spcPct val="150000"/>
              </a:lnSpc>
              <a:defRPr sz="2800"/>
            </a:pPr>
            <a:r>
              <a:t>Finite Temperature</a:t>
            </a:r>
          </a:p>
        </p:txBody>
      </p:sp>
      <p:sp>
        <p:nvSpPr>
          <p:cNvPr id="174" name="Line"/>
          <p:cNvSpPr/>
          <p:nvPr/>
        </p:nvSpPr>
        <p:spPr>
          <a:xfrm flipV="1">
            <a:off x="5805197" y="3518666"/>
            <a:ext cx="1390413" cy="3851388"/>
          </a:xfrm>
          <a:prstGeom prst="line">
            <a:avLst/>
          </a:prstGeom>
          <a:ln w="254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  <p:pic>
        <p:nvPicPr>
          <p:cNvPr id="175" name="lnrho_volraytrace_phi40090.png" descr="lnrho_volraytrace_phi4009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5403" y="3530704"/>
            <a:ext cx="4635911" cy="4635910"/>
          </a:xfrm>
          <a:prstGeom prst="rect">
            <a:avLst/>
          </a:prstGeom>
          <a:ln w="12700">
            <a:miter lim="400000"/>
          </a:ln>
        </p:spPr>
      </p:pic>
      <p:sp>
        <p:nvSpPr>
          <p:cNvPr id="176" name="This Talk"/>
          <p:cNvSpPr txBox="1"/>
          <p:nvPr/>
        </p:nvSpPr>
        <p:spPr>
          <a:xfrm>
            <a:off x="5504510" y="5025674"/>
            <a:ext cx="1737644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This Talk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Building an Analogue System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6400"/>
            </a:lvl1pPr>
          </a:lstStyle>
          <a:p>
            <a:r>
              <a:t>Building an Analogue System</a:t>
            </a:r>
          </a:p>
        </p:txBody>
      </p:sp>
      <p:pic>
        <p:nvPicPr>
          <p:cNvPr id="179" name="bec-trap.png" descr="bec-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300" y="6286500"/>
            <a:ext cx="3225800" cy="3124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0" name="bec-trap.png" descr="bec-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8100" y="2844800"/>
            <a:ext cx="3225800" cy="3124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1" name="death-star-2.jpg" descr="death-star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4596" y="4042416"/>
            <a:ext cx="7014904" cy="3945884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[Fialko, Opanchuk, Sidorov, Drummond, and Brand]…"/>
          <p:cNvSpPr txBox="1"/>
          <p:nvPr/>
        </p:nvSpPr>
        <p:spPr>
          <a:xfrm>
            <a:off x="6741708" y="2247896"/>
            <a:ext cx="6075681" cy="10160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/>
            </a:pPr>
            <a:r>
              <a:t>[Fialko, Opanchuk, Sidorov, Drummond, and Brand] </a:t>
            </a:r>
          </a:p>
          <a:p>
            <a:pPr>
              <a:defRPr sz="2000"/>
            </a:pPr>
            <a:r>
              <a:t>[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JB</a:t>
            </a:r>
            <a:r>
              <a:t>, Johnson, Peiris, Weinfurtner]</a:t>
            </a:r>
          </a:p>
          <a:p>
            <a:pPr>
              <a:defRPr sz="2000"/>
            </a:pPr>
            <a:r>
              <a:t>[Billam, Gregory, Michel, and Moss]</a:t>
            </a:r>
          </a:p>
        </p:txBody>
      </p:sp>
      <p:sp>
        <p:nvSpPr>
          <p:cNvPr id="183" name="Important Scale : Healing Length…"/>
          <p:cNvSpPr txBox="1"/>
          <p:nvPr/>
        </p:nvSpPr>
        <p:spPr>
          <a:xfrm>
            <a:off x="5970661" y="7994667"/>
            <a:ext cx="6062775" cy="147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000" b="1">
                <a:latin typeface="Helvetica"/>
                <a:ea typeface="Helvetica"/>
                <a:cs typeface="Helvetica"/>
                <a:sym typeface="Helvetica"/>
              </a:defRPr>
            </a:pPr>
            <a:r>
              <a:t>Important Scale : Healing Length</a:t>
            </a:r>
          </a:p>
          <a:p>
            <a:pPr>
              <a:defRPr sz="3000"/>
            </a:pPr>
            <a:r>
              <a:t>Crossover between wave and </a:t>
            </a:r>
          </a:p>
          <a:p>
            <a:pPr>
              <a:defRPr sz="3000"/>
            </a:pPr>
            <a:r>
              <a:t>particle dispersion relationship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" grpId="1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Modelling BEC Dynamic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54990">
              <a:defRPr sz="7600"/>
            </a:lvl1pPr>
          </a:lstStyle>
          <a:p>
            <a:r>
              <a:t>Modelling BEC Dynamics</a:t>
            </a:r>
          </a:p>
        </p:txBody>
      </p:sp>
      <p:pic>
        <p:nvPicPr>
          <p:cNvPr id="186" name="psi_operator-w.pdf" descr="psi_operator-w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7900" y="2407920"/>
            <a:ext cx="3429000" cy="685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7" name="GPE-eqn-w.pdf" descr="GPE-eqn-w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4613" y="3736340"/>
            <a:ext cx="10195574" cy="1188721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KE"/>
          <p:cNvSpPr txBox="1"/>
          <p:nvPr/>
        </p:nvSpPr>
        <p:spPr>
          <a:xfrm>
            <a:off x="1685518" y="6032499"/>
            <a:ext cx="731064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KE</a:t>
            </a:r>
          </a:p>
        </p:txBody>
      </p:sp>
      <p:sp>
        <p:nvSpPr>
          <p:cNvPr id="189" name="PE"/>
          <p:cNvSpPr txBox="1"/>
          <p:nvPr/>
        </p:nvSpPr>
        <p:spPr>
          <a:xfrm>
            <a:off x="4226331" y="6032499"/>
            <a:ext cx="704038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PE</a:t>
            </a:r>
          </a:p>
        </p:txBody>
      </p:sp>
      <p:pic>
        <p:nvPicPr>
          <p:cNvPr id="190" name="hamiltonian-density-psi-w.pdf" descr="hamiltonian-density-psi-w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99" y="7925707"/>
            <a:ext cx="11704602" cy="1030334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S-wave"/>
          <p:cNvSpPr txBox="1"/>
          <p:nvPr/>
        </p:nvSpPr>
        <p:spPr>
          <a:xfrm>
            <a:off x="6854418" y="6032499"/>
            <a:ext cx="1696264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S-wave</a:t>
            </a:r>
          </a:p>
        </p:txBody>
      </p:sp>
      <p:sp>
        <p:nvSpPr>
          <p:cNvPr id="192" name="Conversion"/>
          <p:cNvSpPr txBox="1"/>
          <p:nvPr/>
        </p:nvSpPr>
        <p:spPr>
          <a:xfrm>
            <a:off x="9765245" y="6082483"/>
            <a:ext cx="2554810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Conversion</a:t>
            </a:r>
          </a:p>
        </p:txBody>
      </p:sp>
      <p:sp>
        <p:nvSpPr>
          <p:cNvPr id="193" name="Double Arrow"/>
          <p:cNvSpPr/>
          <p:nvPr/>
        </p:nvSpPr>
        <p:spPr>
          <a:xfrm rot="19800000">
            <a:off x="2006401" y="5332276"/>
            <a:ext cx="1696264" cy="293008"/>
          </a:xfrm>
          <a:prstGeom prst="leftRightArrow">
            <a:avLst>
              <a:gd name="adj1" fmla="val 32000"/>
              <a:gd name="adj2" fmla="val 158665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94" name="Double Arrow"/>
          <p:cNvSpPr/>
          <p:nvPr/>
        </p:nvSpPr>
        <p:spPr>
          <a:xfrm rot="16200000">
            <a:off x="3851017" y="7241253"/>
            <a:ext cx="1454666" cy="293008"/>
          </a:xfrm>
          <a:prstGeom prst="leftRightArrow">
            <a:avLst>
              <a:gd name="adj1" fmla="val 32000"/>
              <a:gd name="adj2" fmla="val 158665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95" name="Double Arrow"/>
          <p:cNvSpPr/>
          <p:nvPr/>
        </p:nvSpPr>
        <p:spPr>
          <a:xfrm rot="16200000">
            <a:off x="10099417" y="5363210"/>
            <a:ext cx="1454666" cy="293008"/>
          </a:xfrm>
          <a:prstGeom prst="leftRightArrow">
            <a:avLst>
              <a:gd name="adj1" fmla="val 32000"/>
              <a:gd name="adj2" fmla="val 158665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96" name="Double Arrow"/>
          <p:cNvSpPr/>
          <p:nvPr/>
        </p:nvSpPr>
        <p:spPr>
          <a:xfrm rot="18900000">
            <a:off x="6316864" y="7241253"/>
            <a:ext cx="1696264" cy="293008"/>
          </a:xfrm>
          <a:prstGeom prst="leftRightArrow">
            <a:avLst>
              <a:gd name="adj1" fmla="val 32000"/>
              <a:gd name="adj2" fmla="val 158665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97" name="Double Arrow"/>
          <p:cNvSpPr/>
          <p:nvPr/>
        </p:nvSpPr>
        <p:spPr>
          <a:xfrm rot="16200000">
            <a:off x="7163265" y="5363210"/>
            <a:ext cx="1499985" cy="293008"/>
          </a:xfrm>
          <a:prstGeom prst="leftRightArrow">
            <a:avLst>
              <a:gd name="adj1" fmla="val 32000"/>
              <a:gd name="adj2" fmla="val 158665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98" name="Double Arrow"/>
          <p:cNvSpPr/>
          <p:nvPr/>
        </p:nvSpPr>
        <p:spPr>
          <a:xfrm rot="19800000">
            <a:off x="4648001" y="5080000"/>
            <a:ext cx="1696264" cy="293008"/>
          </a:xfrm>
          <a:prstGeom prst="leftRightArrow">
            <a:avLst>
              <a:gd name="adj1" fmla="val 32000"/>
              <a:gd name="adj2" fmla="val 158665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99" name="Double Arrow"/>
          <p:cNvSpPr/>
          <p:nvPr/>
        </p:nvSpPr>
        <p:spPr>
          <a:xfrm rot="15000000">
            <a:off x="1610931" y="7241253"/>
            <a:ext cx="1461219" cy="293008"/>
          </a:xfrm>
          <a:prstGeom prst="leftRightArrow">
            <a:avLst>
              <a:gd name="adj1" fmla="val 32000"/>
              <a:gd name="adj2" fmla="val 158665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00" name="Double Arrow"/>
          <p:cNvSpPr/>
          <p:nvPr/>
        </p:nvSpPr>
        <p:spPr>
          <a:xfrm rot="18900000">
            <a:off x="9376210" y="7241253"/>
            <a:ext cx="1499985" cy="293008"/>
          </a:xfrm>
          <a:prstGeom prst="leftRightArrow">
            <a:avLst>
              <a:gd name="adj1" fmla="val 32000"/>
              <a:gd name="adj2" fmla="val 158665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  <p:pic>
        <p:nvPicPr>
          <p:cNvPr id="201" name="Line Line" descr="Line Line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2700000">
            <a:off x="5509124" y="4235449"/>
            <a:ext cx="1986552" cy="190501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" grpId="1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BECs and Relativit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BECs and Relativity</a:t>
            </a:r>
          </a:p>
        </p:txBody>
      </p:sp>
      <p:pic>
        <p:nvPicPr>
          <p:cNvPr id="205" name="rho-pert-w.pdf" descr="rho-pert-w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793" y="4692843"/>
            <a:ext cx="4572014" cy="502921"/>
          </a:xfrm>
          <a:prstGeom prst="rect">
            <a:avLst/>
          </a:prstGeom>
          <a:ln w="12700">
            <a:miter lim="400000"/>
          </a:ln>
        </p:spPr>
      </p:pic>
      <p:sp>
        <p:nvSpPr>
          <p:cNvPr id="206" name="Can. Momentum…"/>
          <p:cNvSpPr txBox="1"/>
          <p:nvPr/>
        </p:nvSpPr>
        <p:spPr>
          <a:xfrm>
            <a:off x="3946804" y="3319895"/>
            <a:ext cx="2406092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400"/>
            </a:pPr>
            <a:r>
              <a:t>Can. Momentum</a:t>
            </a:r>
          </a:p>
          <a:p>
            <a:pPr>
              <a:defRPr sz="2400"/>
            </a:pPr>
            <a:r>
              <a:t>(Particle density)</a:t>
            </a:r>
          </a:p>
        </p:txBody>
      </p:sp>
      <p:sp>
        <p:nvSpPr>
          <p:cNvPr id="207" name="Can. Position…"/>
          <p:cNvSpPr txBox="1"/>
          <p:nvPr/>
        </p:nvSpPr>
        <p:spPr>
          <a:xfrm>
            <a:off x="7497041" y="3357448"/>
            <a:ext cx="2468272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400"/>
            </a:pPr>
            <a:r>
              <a:t>Can. Position</a:t>
            </a:r>
          </a:p>
          <a:p>
            <a:pPr>
              <a:defRPr sz="2400"/>
            </a:pPr>
            <a:r>
              <a:t>(Complex phase)</a:t>
            </a:r>
          </a:p>
        </p:txBody>
      </p:sp>
      <p:sp>
        <p:nvSpPr>
          <p:cNvPr id="208" name="Arrow"/>
          <p:cNvSpPr/>
          <p:nvPr/>
        </p:nvSpPr>
        <p:spPr>
          <a:xfrm rot="18900000">
            <a:off x="5892951" y="2933326"/>
            <a:ext cx="770580" cy="303016"/>
          </a:xfrm>
          <a:prstGeom prst="rightArrow">
            <a:avLst>
              <a:gd name="adj1" fmla="val 32000"/>
              <a:gd name="adj2" fmla="val 125737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09" name="Arrow"/>
          <p:cNvSpPr/>
          <p:nvPr/>
        </p:nvSpPr>
        <p:spPr>
          <a:xfrm rot="13500000">
            <a:off x="7699363" y="2806326"/>
            <a:ext cx="1115091" cy="303016"/>
          </a:xfrm>
          <a:prstGeom prst="rightArrow">
            <a:avLst>
              <a:gd name="adj1" fmla="val 32000"/>
              <a:gd name="adj2" fmla="val 125737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  <p:pic>
        <p:nvPicPr>
          <p:cNvPr id="210" name="dens-phase-neg.pdf" descr="dens-phase-neg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5079" y="2190786"/>
            <a:ext cx="2834641" cy="59436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13" name="Assumptions"/>
          <p:cNvGrpSpPr/>
          <p:nvPr/>
        </p:nvGrpSpPr>
        <p:grpSpPr>
          <a:xfrm>
            <a:off x="1367777" y="4345559"/>
            <a:ext cx="3360446" cy="1270001"/>
            <a:chOff x="0" y="0"/>
            <a:chExt cx="3360445" cy="1270000"/>
          </a:xfrm>
        </p:grpSpPr>
        <p:sp>
          <p:nvSpPr>
            <p:cNvPr id="212" name="Assumptions"/>
            <p:cNvSpPr txBox="1"/>
            <p:nvPr/>
          </p:nvSpPr>
          <p:spPr>
            <a:xfrm>
              <a:off x="215899" y="139700"/>
              <a:ext cx="2928647" cy="7112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hueOff val="7068528"/>
                    <a:satOff val="-63217"/>
                    <a:lumOff val="21330"/>
                  </a:schemeClr>
                </a:gs>
                <a:gs pos="100000">
                  <a:schemeClr val="accent6">
                    <a:hueOff val="10811956"/>
                    <a:satOff val="-58544"/>
                    <a:lumOff val="-9736"/>
                  </a:schemeClr>
                </a:gs>
              </a:gsLst>
              <a:lin ang="5400000" scaled="0"/>
            </a:grad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Assumptions</a:t>
              </a:r>
            </a:p>
          </p:txBody>
        </p:sp>
        <p:pic>
          <p:nvPicPr>
            <p:cNvPr id="211" name="Assumptions Assumptions" descr="Assumptions Assumptions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360446" cy="1270000"/>
            </a:xfrm>
            <a:prstGeom prst="rect">
              <a:avLst/>
            </a:prstGeom>
            <a:effectLst/>
          </p:spPr>
        </p:pic>
      </p:grpSp>
      <p:sp>
        <p:nvSpPr>
          <p:cNvPr id="214" name="1) Homogeneous"/>
          <p:cNvSpPr txBox="1"/>
          <p:nvPr/>
        </p:nvSpPr>
        <p:spPr>
          <a:xfrm>
            <a:off x="5833109" y="5954940"/>
            <a:ext cx="2468881" cy="469901"/>
          </a:xfrm>
          <a:prstGeom prst="rect">
            <a:avLst/>
          </a:prstGeom>
          <a:gradFill>
            <a:gsLst>
              <a:gs pos="0">
                <a:srgbClr val="F8FFFD"/>
              </a:gs>
              <a:gs pos="100000">
                <a:schemeClr val="accent6">
                  <a:hueOff val="10811956"/>
                  <a:satOff val="-58544"/>
                  <a:lumOff val="-9736"/>
                </a:schemeClr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FF2600"/>
                </a:solidFill>
              </a:defRPr>
            </a:lvl1pPr>
          </a:lstStyle>
          <a:p>
            <a:r>
              <a:t>1) Homogeneous</a:t>
            </a:r>
          </a:p>
        </p:txBody>
      </p:sp>
      <p:sp>
        <p:nvSpPr>
          <p:cNvPr id="215" name="2) Small"/>
          <p:cNvSpPr txBox="1"/>
          <p:nvPr/>
        </p:nvSpPr>
        <p:spPr>
          <a:xfrm>
            <a:off x="9165183" y="5951539"/>
            <a:ext cx="1214934" cy="469901"/>
          </a:xfrm>
          <a:prstGeom prst="rect">
            <a:avLst/>
          </a:prstGeom>
          <a:gradFill>
            <a:gsLst>
              <a:gs pos="0">
                <a:srgbClr val="F8FFFD"/>
              </a:gs>
              <a:gs pos="100000">
                <a:schemeClr val="accent6">
                  <a:hueOff val="10811956"/>
                  <a:satOff val="-58544"/>
                  <a:lumOff val="-9736"/>
                </a:schemeClr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FF2600"/>
                </a:solidFill>
              </a:defRPr>
            </a:lvl1pPr>
          </a:lstStyle>
          <a:p>
            <a:r>
              <a:t>2) Small</a:t>
            </a:r>
          </a:p>
        </p:txBody>
      </p:sp>
      <p:sp>
        <p:nvSpPr>
          <p:cNvPr id="216" name="Arrow"/>
          <p:cNvSpPr/>
          <p:nvPr/>
        </p:nvSpPr>
        <p:spPr>
          <a:xfrm rot="18900000">
            <a:off x="7041658" y="5419906"/>
            <a:ext cx="760175" cy="303015"/>
          </a:xfrm>
          <a:prstGeom prst="rightArrow">
            <a:avLst>
              <a:gd name="adj1" fmla="val 32000"/>
              <a:gd name="adj2" fmla="val 125737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17" name="Arrow"/>
          <p:cNvSpPr/>
          <p:nvPr/>
        </p:nvSpPr>
        <p:spPr>
          <a:xfrm rot="13500000">
            <a:off x="8921788" y="5312917"/>
            <a:ext cx="626042" cy="303015"/>
          </a:xfrm>
          <a:prstGeom prst="rightArrow">
            <a:avLst>
              <a:gd name="adj1" fmla="val 32000"/>
              <a:gd name="adj2" fmla="val 125737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8" name="First Hint: Relativistic Dispersion for"/>
              <p:cNvSpPr txBox="1"/>
              <p:nvPr/>
            </p:nvSpPr>
            <p:spPr>
              <a:xfrm>
                <a:off x="1372269" y="7081271"/>
                <a:ext cx="10260262" cy="59143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3000"/>
                </a:pPr>
                <a:r>
                  <a:rPr b="1">
                    <a:latin typeface="Helvetica"/>
                    <a:ea typeface="Helvetica"/>
                    <a:cs typeface="Helvetica"/>
                    <a:sym typeface="Helvetica"/>
                  </a:rPr>
                  <a:t>First Hint</a:t>
                </a:r>
                <a:r>
                  <a:t>: Relativistic Dispersion for </a:t>
                </a:r>
                <a14:m>
                  <m:oMath xmlns:m="http://schemas.openxmlformats.org/officeDocument/2006/math">
                    <m:r>
                      <a:rPr sz="370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sz="3700" i="1">
                        <a:solidFill>
                          <a:srgbClr val="FEFEFE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sz="37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7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370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heal</m:t>
                        </m:r>
                      </m:sub>
                    </m:sSub>
                  </m:oMath>
                </a14:m>
                <a:r>
                  <a:t>                      </a:t>
                </a:r>
              </a:p>
            </p:txBody>
          </p:sp>
        </mc:Choice>
        <mc:Fallback>
          <p:sp>
            <p:nvSpPr>
              <p:cNvPr id="218" name="First Hint: Relativistic Dispersion for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2269" y="7081271"/>
                <a:ext cx="10260262" cy="591435"/>
              </a:xfrm>
              <a:prstGeom prst="rect">
                <a:avLst/>
              </a:prstGeom>
              <a:blipFill>
                <a:blip r:embed="rId5"/>
                <a:stretch>
                  <a:fillRect l="-3465" t="-2083" r="-3465" b="-3333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9" name="Equation"/>
              <p:cNvSpPr txBox="1"/>
              <p:nvPr/>
            </p:nvSpPr>
            <p:spPr>
              <a:xfrm>
                <a:off x="1187909" y="8069285"/>
                <a:ext cx="4705148" cy="1171957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sz="3000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ℏ</m:t>
                          </m:r>
                        </m:e>
                        <m:sup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p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sz="30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sz="30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p>
                                  <m:r>
                                    <a:rPr sz="30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sz="30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sz="30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sz="30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  <m:t>heal</m:t>
                                  </m:r>
                                </m:sub>
                                <m:sup>
                                  <m:r>
                                    <a:rPr sz="30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</m:oMath>
                  </m:oMathPara>
                </a14:m>
                <a:endParaRPr sz="300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219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909" y="8069285"/>
                <a:ext cx="4705148" cy="1171957"/>
              </a:xfrm>
              <a:prstGeom prst="rect">
                <a:avLst/>
              </a:prstGeom>
              <a:blipFill>
                <a:blip r:embed="rId6"/>
                <a:stretch>
                  <a:fillRect l="-2957" r="-6452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0" name="Equation"/>
              <p:cNvSpPr txBox="1"/>
              <p:nvPr/>
            </p:nvSpPr>
            <p:spPr>
              <a:xfrm>
                <a:off x="7255616" y="8087835"/>
                <a:ext cx="3992668" cy="957058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sz="3000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heal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𝑚𝑔</m:t>
                          </m:r>
                          <m:bar>
                            <m:barPr>
                              <m:pos m:val="top"/>
                              <m:ctrlP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bar>
                        </m:num>
                        <m:den>
                          <m:sSup>
                            <m:sSupPr>
                              <m:ctrlP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sz="3000" i="1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</a:rPr>
                        <m:t>=4</m:t>
                      </m:r>
                      <m:f>
                        <m:fPr>
                          <m:ctrlP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  <m:bar>
                            <m:barPr>
                              <m:pos m:val="top"/>
                              <m:ctrlP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bar>
                        </m:den>
                      </m:f>
                      <m:f>
                        <m:fPr>
                          <m:ctrlPr>
                            <a:rPr sz="3000" i="1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bar>
                                <m:barPr>
                                  <m:pos m:val="top"/>
                                  <m:ctrlPr>
                                    <a:rPr sz="30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sz="3000" i="1">
                                      <a:solidFill>
                                        <a:srgbClr val="FEFEFE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bar>
                            </m:e>
                            <m:sup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FEFEFE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sz="300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220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5616" y="8087835"/>
                <a:ext cx="3992668" cy="957058"/>
              </a:xfrm>
              <a:prstGeom prst="rect">
                <a:avLst/>
              </a:prstGeom>
              <a:blipFill>
                <a:blip r:embed="rId7"/>
                <a:stretch>
                  <a:fillRect l="-3492" r="-12381" b="-23377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2" name="Useful limit"/>
          <p:cNvSpPr txBox="1"/>
          <p:nvPr/>
        </p:nvSpPr>
        <p:spPr>
          <a:xfrm>
            <a:off x="433895" y="5986119"/>
            <a:ext cx="1977010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r>
              <a:t>Useful limit</a:t>
            </a:r>
          </a:p>
        </p:txBody>
      </p:sp>
      <p:pic>
        <p:nvPicPr>
          <p:cNvPr id="3" name="Picture 2" descr="A picture containing text, gauge, device&#10;&#10;Description automatically generated">
            <a:extLst>
              <a:ext uri="{FF2B5EF4-FFF2-40B4-BE49-F238E27FC236}">
                <a16:creationId xmlns:a16="http://schemas.microsoft.com/office/drawing/2014/main" id="{25B31729-49F9-AA1A-9535-DF16A559C70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483" y="5874589"/>
            <a:ext cx="2032000" cy="8890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Gradient">
  <a:themeElements>
    <a:clrScheme name="Gradient">
      <a:dk1>
        <a:srgbClr val="FF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accent1"/>
            </a:gs>
            <a:gs pos="100000">
              <a:schemeClr val="accent1">
                <a:hueOff val="321133"/>
                <a:satOff val="-12043"/>
                <a:lumOff val="-7113"/>
              </a:schemeClr>
            </a:gs>
          </a:gsLst>
          <a:lin ang="5400000" scaled="0"/>
        </a:gradFill>
        <a:ln w="12700" cap="flat">
          <a:noFill/>
          <a:miter lim="400000"/>
        </a:ln>
        <a:effectLst>
          <a:outerShdw blurRad="76200" dir="18900000" rotWithShape="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23998" dir="2700000" rotWithShape="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Gradient">
  <a:themeElements>
    <a:clrScheme name="Gradient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accent1"/>
            </a:gs>
            <a:gs pos="100000">
              <a:schemeClr val="accent1">
                <a:hueOff val="321133"/>
                <a:satOff val="-12043"/>
                <a:lumOff val="-7113"/>
              </a:schemeClr>
            </a:gs>
          </a:gsLst>
          <a:lin ang="5400000" scaled="0"/>
        </a:gradFill>
        <a:ln w="12700" cap="flat">
          <a:noFill/>
          <a:miter lim="400000"/>
        </a:ln>
        <a:effectLst>
          <a:outerShdw blurRad="76200" dir="18900000" rotWithShape="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23998" dir="2700000" rotWithShape="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874F17B-530F-DD4A-9F17-2601E7781276}">
  <we:reference id="4b785c87-866c-4bad-85d8-5d1ae467ac9a" version="3.1.0.0" store="EXCatalog" storeType="EXCatalog"/>
  <we:alternateReferences>
    <we:reference id="WA104381909" version="3.1.0.0" store="en-CA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528</Words>
  <Application>Microsoft Macintosh PowerPoint</Application>
  <PresentationFormat>Custom</PresentationFormat>
  <Paragraphs>107</Paragraphs>
  <Slides>31</Slides>
  <Notes>0</Notes>
  <HiddenSlides>5</HiddenSlides>
  <MMClips>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Cambria Math</vt:lpstr>
      <vt:lpstr>Helvetica</vt:lpstr>
      <vt:lpstr>Helvetica Light</vt:lpstr>
      <vt:lpstr>Helvetica Neue</vt:lpstr>
      <vt:lpstr>Gradient</vt:lpstr>
      <vt:lpstr>The Big Bang in the Lab: Table Top Experiments of Reheating After Inflation</vt:lpstr>
      <vt:lpstr>PowerPoint Presentation</vt:lpstr>
      <vt:lpstr> Preheating (linear theory)</vt:lpstr>
      <vt:lpstr>PowerPoint Presentation</vt:lpstr>
      <vt:lpstr>Analogue Systems?</vt:lpstr>
      <vt:lpstr>PowerPoint Presentation</vt:lpstr>
      <vt:lpstr>Building an Analogue System</vt:lpstr>
      <vt:lpstr>Modelling BEC Dynamics</vt:lpstr>
      <vt:lpstr>BECs and Relativity</vt:lpstr>
      <vt:lpstr>Small Density Fluctuations</vt:lpstr>
      <vt:lpstr>Small Density Fluctuations</vt:lpstr>
      <vt:lpstr>Homogeneous Background Evolution</vt:lpstr>
      <vt:lpstr>Background Period</vt:lpstr>
      <vt:lpstr>Perturbation Equations</vt:lpstr>
      <vt:lpstr>Linear Instability (ϕ_max=0.25π)</vt:lpstr>
      <vt:lpstr>Linear Instability (ϕ_max=0.75π)</vt:lpstr>
      <vt:lpstr>What About Nonlinearity</vt:lpstr>
      <vt:lpstr>1D Analog Preheating</vt:lpstr>
      <vt:lpstr>3D Analog Preheating</vt:lpstr>
      <vt:lpstr>3D Analog Preheating</vt:lpstr>
      <vt:lpstr>PowerPoint Presentation</vt:lpstr>
      <vt:lpstr>… Real BECs are Trapped</vt:lpstr>
      <vt:lpstr>Dimensional Reduction</vt:lpstr>
      <vt:lpstr>Harmonic Trap</vt:lpstr>
      <vt:lpstr>Background Evolution</vt:lpstr>
      <vt:lpstr>Preheating in a Trap</vt:lpstr>
      <vt:lpstr>Preheating in a Trap</vt:lpstr>
      <vt:lpstr>Effective 1D Field Evolution</vt:lpstr>
      <vt:lpstr>Summary</vt:lpstr>
      <vt:lpstr>PowerPoint Presentation</vt:lpstr>
      <vt:lpstr>Full realizations in nonlinear simulations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Big Bang in the Lab: Table Top Experiments of Reheating After Inflation</dc:title>
  <cp:lastModifiedBy>Jonathan Braden</cp:lastModifiedBy>
  <cp:revision>4</cp:revision>
  <dcterms:modified xsi:type="dcterms:W3CDTF">2022-07-25T12:32:17Z</dcterms:modified>
</cp:coreProperties>
</file>