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8" r:id="rId7"/>
    <p:sldId id="262" r:id="rId8"/>
    <p:sldId id="269" r:id="rId9"/>
    <p:sldId id="270" r:id="rId10"/>
    <p:sldId id="263" r:id="rId11"/>
    <p:sldId id="264" r:id="rId12"/>
    <p:sldId id="272" r:id="rId13"/>
    <p:sldId id="273" r:id="rId14"/>
    <p:sldId id="274" r:id="rId15"/>
    <p:sldId id="266" r:id="rId16"/>
    <p:sldId id="267" r:id="rId17"/>
    <p:sldId id="275" r:id="rId18"/>
    <p:sldId id="276" r:id="rId19"/>
    <p:sldId id="277" r:id="rId20"/>
    <p:sldId id="278" r:id="rId2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88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FD9B2E-44FF-C14D-6996-ED4B09261C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8E5F7DD-58E1-9636-941F-B1DF7C6EEE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B42DD69-7FCF-5631-D40B-38973B103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617F9-2041-4E13-9053-62BA2DDB27F8}" type="datetimeFigureOut">
              <a:rPr lang="nl-NL" smtClean="0"/>
              <a:t>25-7-2022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406DF75-A876-CB4C-4656-4560127A0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30793AA-18BB-A2E3-9AC7-37F32DF2C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12998-E89C-4ACE-9976-12C39D2A2B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9706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A2665A-C9A3-622B-EFF3-8CD6136F1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33D9ADF-B4FF-438E-0D74-832F570106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CDC9E4E-085A-7500-6543-6FF322551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617F9-2041-4E13-9053-62BA2DDB27F8}" type="datetimeFigureOut">
              <a:rPr lang="nl-NL" smtClean="0"/>
              <a:t>25-7-2022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3522A45-956B-06BF-B29A-515664E2B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44DCBB4-7268-4B7C-CB85-68F3C49D7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12998-E89C-4ACE-9976-12C39D2A2B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6854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FF94FA8C-1762-87DE-9EAF-56A4A320CB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262D0E6-BC71-F72E-0F02-7326C86E8E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A8D1B4C-4FDD-E1EA-426F-F1B0B25D8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617F9-2041-4E13-9053-62BA2DDB27F8}" type="datetimeFigureOut">
              <a:rPr lang="nl-NL" smtClean="0"/>
              <a:t>25-7-2022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D8EAA81-05B2-CC96-684A-EBFAA0DD8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4E0BDBE-D916-5367-475B-A2B37A08E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12998-E89C-4ACE-9976-12C39D2A2B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7106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11032A-4AD7-ABFF-78AB-588B7081D7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23DF79C-4964-0C69-965B-8F764E99CB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0012A32-AD1C-9E28-9B9C-2759E5215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617F9-2041-4E13-9053-62BA2DDB27F8}" type="datetimeFigureOut">
              <a:rPr lang="nl-NL" smtClean="0"/>
              <a:t>25-7-2022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3C56F6D-0D36-AF1D-1489-38BFC02A4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3172650-7A01-25A4-A0A5-694A2AAB6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12998-E89C-4ACE-9976-12C39D2A2B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230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30FCD7-B7EC-48E0-AE18-C07B07F0A1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23D57AA-65EE-281F-9D97-22BC6B57E3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A5D31D7-57F6-43A6-6EAD-73F42F0ED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617F9-2041-4E13-9053-62BA2DDB27F8}" type="datetimeFigureOut">
              <a:rPr lang="nl-NL" smtClean="0"/>
              <a:t>25-7-2022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BFDE743-94F0-68A3-C625-217F153F2A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818A974-365B-139A-B22B-046783511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12998-E89C-4ACE-9976-12C39D2A2B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6615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2E2741-D412-DD86-5BCE-545A91835E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08E463D-CABD-041B-949C-5799CDB854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A545AD9-0A0D-5322-2584-4DA054785C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BA31A5C-06A7-B931-7626-0F1C87EC8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617F9-2041-4E13-9053-62BA2DDB27F8}" type="datetimeFigureOut">
              <a:rPr lang="nl-NL" smtClean="0"/>
              <a:t>25-7-2022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4AAFAB4-EF90-A40A-188B-E79B5E387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850A097-A880-218B-B5D2-CE1D0BF61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12998-E89C-4ACE-9976-12C39D2A2B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6102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90E704-1FC4-A0CE-9303-7F9EEE4AE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536F84D-6056-EBF7-B7DB-69B7396643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E69B2E6-AD28-D6B4-036B-E108F2981D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E2EEBC85-8A2F-A381-D85C-10C418E0CD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F9C07A0-020C-3FB4-9BEE-6888B889CA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80B926E8-5848-9C20-E782-EE3CE344A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617F9-2041-4E13-9053-62BA2DDB27F8}" type="datetimeFigureOut">
              <a:rPr lang="nl-NL" smtClean="0"/>
              <a:t>25-7-2022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5F4BDDF5-A9D0-376D-4A0B-331CEB5D8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150442F5-C5A7-C5A0-CD32-97112566A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12998-E89C-4ACE-9976-12C39D2A2B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83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84F4DB-A04E-5080-E51F-F3E9493B18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983BBDB3-3633-5007-DB37-A6C57C331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617F9-2041-4E13-9053-62BA2DDB27F8}" type="datetimeFigureOut">
              <a:rPr lang="nl-NL" smtClean="0"/>
              <a:t>25-7-2022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DEFE428-944A-ABF6-F557-131295E06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F4CD5798-3D9E-203A-349C-9AAD7AF14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12998-E89C-4ACE-9976-12C39D2A2B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1555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CD6DE8E0-7E5F-ABE8-0F70-75920E437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617F9-2041-4E13-9053-62BA2DDB27F8}" type="datetimeFigureOut">
              <a:rPr lang="nl-NL" smtClean="0"/>
              <a:t>25-7-2022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C63B8F88-4FB0-02FA-AF68-27EB6CA76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13861606-9495-72D2-EEDE-68E02EE5B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12998-E89C-4ACE-9976-12C39D2A2B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132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C97F9A-29AB-6530-B72C-427A2A9B8A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DB914C4-D25F-8BFD-DF51-32EB9826B9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C00F323-B04D-560E-9B04-317552900A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793E9B7-3BF6-69B2-B8A3-B00D48AE74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617F9-2041-4E13-9053-62BA2DDB27F8}" type="datetimeFigureOut">
              <a:rPr lang="nl-NL" smtClean="0"/>
              <a:t>25-7-2022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4F1D0D9-75F4-A859-CB31-1B1E566B3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1F4C1DF-635D-056F-1EDA-606F69052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12998-E89C-4ACE-9976-12C39D2A2B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7098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C36EF3-ED45-FB1B-5A6F-94C535FC05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FF6B8225-B231-FDAC-4F2D-859C3A9645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EC9C071-0BEB-9E37-ED90-FD124E1991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51F5688-BDBD-54BA-9CDB-F37C75F66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617F9-2041-4E13-9053-62BA2DDB27F8}" type="datetimeFigureOut">
              <a:rPr lang="nl-NL" smtClean="0"/>
              <a:t>25-7-2022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8F5BA7F-A5F6-6D44-2848-CB7726C0C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E779971-3973-F118-F7A2-5F72C435F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12998-E89C-4ACE-9976-12C39D2A2B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1952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E73DC2F5-DAF6-0128-7B7D-AB8D0384F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7D2347C-9476-7A5E-BBC7-FC3373D85E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3BAE016-9EF8-DF6F-D705-AB1030072A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617F9-2041-4E13-9053-62BA2DDB27F8}" type="datetimeFigureOut">
              <a:rPr lang="nl-NL" smtClean="0"/>
              <a:t>25-7-2022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E2D25B7-399A-196A-5432-DD299FFAE1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3F65728-9314-E8C7-0A11-6AB0D03F08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312998-E89C-4ACE-9976-12C39D2A2B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0207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microsoft.com/office/2007/relationships/media" Target="../media/media2.mp4"/><Relationship Id="rId7" Type="http://schemas.openxmlformats.org/officeDocument/2006/relationships/image" Target="../media/image20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9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2.mp4"/><Relationship Id="rId9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0EA027-C766-E6A3-57A7-F821A854FB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756" y="2423698"/>
            <a:ext cx="9144000" cy="1005302"/>
          </a:xfrm>
        </p:spPr>
        <p:txBody>
          <a:bodyPr/>
          <a:lstStyle/>
          <a:p>
            <a:r>
              <a:rPr lang="nl-NL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Multi-Field Oscillons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02D71A4-14B2-4D07-16C2-B96262710D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34547" y="3957810"/>
            <a:ext cx="9144000" cy="1260233"/>
          </a:xfrm>
        </p:spPr>
        <p:txBody>
          <a:bodyPr>
            <a:normAutofit/>
          </a:bodyPr>
          <a:lstStyle/>
          <a:p>
            <a:pPr algn="l"/>
            <a:r>
              <a:rPr lang="nl-NL" sz="1800" dirty="0">
                <a:solidFill>
                  <a:schemeClr val="bg1"/>
                </a:solidFill>
              </a:rPr>
              <a:t>Fabio van Dissel, </a:t>
            </a:r>
            <a:r>
              <a:rPr lang="nl-NL" sz="1800" i="1" dirty="0">
                <a:solidFill>
                  <a:schemeClr val="bg1"/>
                </a:solidFill>
              </a:rPr>
              <a:t>27/07/2022</a:t>
            </a:r>
            <a:endParaRPr lang="nl-NL" sz="1800" dirty="0">
              <a:solidFill>
                <a:schemeClr val="bg1"/>
              </a:solidFill>
            </a:endParaRPr>
          </a:p>
          <a:p>
            <a:pPr algn="l"/>
            <a:r>
              <a:rPr lang="nl-NL" sz="1800" i="1" dirty="0">
                <a:solidFill>
                  <a:schemeClr val="bg1"/>
                </a:solidFill>
              </a:rPr>
              <a:t>PASCOS 2022 Parallel </a:t>
            </a:r>
            <a:r>
              <a:rPr lang="nl-NL" sz="1800" i="1" dirty="0" err="1">
                <a:solidFill>
                  <a:schemeClr val="bg1"/>
                </a:solidFill>
              </a:rPr>
              <a:t>session</a:t>
            </a:r>
            <a:r>
              <a:rPr lang="nl-NL" sz="1800" i="1" dirty="0">
                <a:solidFill>
                  <a:schemeClr val="bg1"/>
                </a:solidFill>
              </a:rPr>
              <a:t> C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4A9A0A19-C53A-8295-BA6C-38322DF914D3}"/>
              </a:ext>
            </a:extLst>
          </p:cNvPr>
          <p:cNvSpPr/>
          <p:nvPr/>
        </p:nvSpPr>
        <p:spPr>
          <a:xfrm>
            <a:off x="-79513" y="6142382"/>
            <a:ext cx="238539" cy="8945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5" name="Ondertitel 2">
            <a:extLst>
              <a:ext uri="{FF2B5EF4-FFF2-40B4-BE49-F238E27FC236}">
                <a16:creationId xmlns:a16="http://schemas.microsoft.com/office/drawing/2014/main" id="{68AE68E7-3D44-8AAE-BD7C-2A6DA20057ED}"/>
              </a:ext>
            </a:extLst>
          </p:cNvPr>
          <p:cNvSpPr txBox="1">
            <a:spLocks/>
          </p:cNvSpPr>
          <p:nvPr/>
        </p:nvSpPr>
        <p:spPr>
          <a:xfrm>
            <a:off x="2498035" y="3353559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</a:t>
            </a:r>
            <a:r>
              <a:rPr lang="nl-NL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complicated</a:t>
            </a:r>
            <a:r>
              <a:rPr lang="nl-NL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but relevant </a:t>
            </a:r>
            <a:r>
              <a:rPr lang="nl-NL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phenomenon</a:t>
            </a:r>
            <a:endParaRPr lang="nl-NL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59841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30576E-D85B-BB01-1AA7-EBD462050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768"/>
            <a:ext cx="10515600" cy="1325563"/>
          </a:xfrm>
        </p:spPr>
        <p:txBody>
          <a:bodyPr/>
          <a:lstStyle/>
          <a:p>
            <a:r>
              <a:rPr lang="nl-NL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Semiclassical</a:t>
            </a:r>
            <a:r>
              <a:rPr lang="nl-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nl-NL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Instability</a:t>
            </a:r>
            <a:endParaRPr lang="nl-N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98F897F1-5DAD-4817-6544-DDB79778651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547333"/>
                <a:ext cx="10515600" cy="4351338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lnSpc>
                    <a:spcPct val="150000"/>
                  </a:lnSpc>
                  <a:buNone/>
                </a:pPr>
                <a:r>
                  <a:rPr lang="nl-NL" dirty="0"/>
                  <a:t>Single-Field Oscillons </a:t>
                </a:r>
                <a:r>
                  <a:rPr lang="nl-NL" dirty="0" err="1"/>
                  <a:t>interact</a:t>
                </a:r>
                <a:r>
                  <a:rPr lang="nl-NL" dirty="0"/>
                  <a:t> </a:t>
                </a:r>
                <a:r>
                  <a:rPr lang="nl-NL" dirty="0" err="1"/>
                  <a:t>with</a:t>
                </a:r>
                <a:r>
                  <a:rPr lang="nl-NL" dirty="0"/>
                  <a:t> </a:t>
                </a:r>
                <a:r>
                  <a:rPr lang="nl-NL" dirty="0" err="1"/>
                  <a:t>the</a:t>
                </a:r>
                <a:r>
                  <a:rPr lang="nl-NL" dirty="0"/>
                  <a:t> Quantum </a:t>
                </a:r>
                <a:r>
                  <a:rPr lang="nl-NL" dirty="0" err="1"/>
                  <a:t>Vacuum</a:t>
                </a:r>
                <a:r>
                  <a:rPr lang="nl-NL" dirty="0"/>
                  <a:t> of </a:t>
                </a:r>
                <a:r>
                  <a:rPr lang="nl-NL" dirty="0" err="1"/>
                  <a:t>other</a:t>
                </a:r>
                <a:r>
                  <a:rPr lang="nl-NL" dirty="0"/>
                  <a:t> fields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nl-NL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nl-NL" i="1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nl-NL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nl-NL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acc>
                        <m:accPr>
                          <m:chr m:val="̂"/>
                          <m:ctrlPr>
                            <a:rPr lang="nl-NL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nl-NL" i="1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</m:acc>
                      <m:r>
                        <a:rPr lang="nl-NL" i="1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nl-NL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nl-NL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nl-NL" i="1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>
                          <m:r>
                            <a:rPr lang="nl-NL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nl-NL" i="1"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̂"/>
                          <m:ctrlPr>
                            <a:rPr lang="nl-NL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nl-NL" i="1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</m:acc>
                      <m:r>
                        <a:rPr lang="nl-NL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nl-NL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l-NL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p>
                          <m:r>
                            <a:rPr lang="nl-NL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′′</m:t>
                          </m:r>
                        </m:sup>
                      </m:sSup>
                      <m:d>
                        <m:dPr>
                          <m:ctrlPr>
                            <a:rPr lang="nl-NL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nl-NL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l-NL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nl-NL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𝑜𝑠𝑐</m:t>
                              </m:r>
                            </m:sub>
                          </m:sSub>
                        </m:e>
                      </m:d>
                      <m:acc>
                        <m:accPr>
                          <m:chr m:val="̂"/>
                          <m:ctrlPr>
                            <a:rPr lang="nl-NL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nl-NL" i="1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</m:acc>
                      <m:r>
                        <a:rPr lang="nl-NL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nl-NL" dirty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nl-NL" dirty="0"/>
                  <a:t>In </a:t>
                </a:r>
                <a:r>
                  <a:rPr lang="nl-NL" dirty="0" err="1"/>
                  <a:t>principle</a:t>
                </a:r>
                <a:r>
                  <a:rPr lang="nl-NL" dirty="0"/>
                  <a:t>, </a:t>
                </a:r>
                <a:r>
                  <a:rPr lang="nl-NL" dirty="0" err="1"/>
                  <a:t>the</a:t>
                </a:r>
                <a:r>
                  <a:rPr lang="nl-NL" dirty="0"/>
                  <a:t> system is </a:t>
                </a:r>
                <a:r>
                  <a:rPr lang="nl-NL" dirty="0" err="1"/>
                  <a:t>described</a:t>
                </a:r>
                <a:r>
                  <a:rPr lang="nl-NL" dirty="0"/>
                  <a:t> </a:t>
                </a:r>
                <a:r>
                  <a:rPr lang="nl-NL" dirty="0" err="1"/>
                  <a:t>by</a:t>
                </a:r>
                <a:r>
                  <a:rPr lang="nl-NL" dirty="0"/>
                  <a:t> </a:t>
                </a:r>
                <a:r>
                  <a:rPr lang="nl-NL" dirty="0" err="1"/>
                  <a:t>Floquet</a:t>
                </a:r>
                <a:r>
                  <a:rPr lang="nl-NL" dirty="0"/>
                  <a:t> </a:t>
                </a:r>
                <a:r>
                  <a:rPr lang="nl-NL" dirty="0" err="1"/>
                  <a:t>theory</a:t>
                </a:r>
                <a:endParaRPr lang="nl-NL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nl-NL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</m:acc>
                      <m:r>
                        <a:rPr lang="nl-NL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lit/>
                        </m:rPr>
                        <a:rPr lang="nl-NL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i="1">
                          <a:latin typeface="Cambria Math" panose="02040503050406030204" pitchFamily="18" charset="0"/>
                        </a:rPr>
                        <m:t>∼</m:t>
                      </m:r>
                      <m:acc>
                        <m:accPr>
                          <m:chr m:val="̂"/>
                          <m:ctrlPr>
                            <a:rPr lang="nl-NL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nl-NL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acc>
                      <m:d>
                        <m:dPr>
                          <m:ctrlPr>
                            <a:rPr lang="nl-NL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nl-NL" i="1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nl-NL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nl-NL" i="1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nl-NL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l-NL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nl-NL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  <m:r>
                            <a:rPr lang="nl-NL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nl-NL" dirty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nl-NL" dirty="0" err="1"/>
                  <a:t>Instabilities</a:t>
                </a:r>
                <a:r>
                  <a:rPr lang="nl-NL" dirty="0"/>
                  <a:t> are </a:t>
                </a:r>
                <a:r>
                  <a:rPr lang="nl-NL" dirty="0" err="1"/>
                  <a:t>encoded</a:t>
                </a:r>
                <a:r>
                  <a:rPr lang="nl-NL" dirty="0"/>
                  <a:t> in </a:t>
                </a:r>
                <a14:m>
                  <m:oMath xmlns:m="http://schemas.openxmlformats.org/officeDocument/2006/math">
                    <m:r>
                      <a:rPr lang="nl-NL" b="0" i="1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</a:rPr>
                      <m:t>ℜ</m:t>
                    </m:r>
                    <m:r>
                      <a:rPr lang="nl-NL" b="0" i="1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nl-NL" b="0" i="1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nl-NL" b="0" i="1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nl-NL" dirty="0">
                  <a:solidFill>
                    <a:srgbClr val="00B0F0"/>
                  </a:solidFill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nl-NL" b="1" dirty="0" err="1"/>
                  <a:t>What</a:t>
                </a:r>
                <a:r>
                  <a:rPr lang="nl-NL" b="1" dirty="0"/>
                  <a:t> </a:t>
                </a:r>
                <a:r>
                  <a:rPr lang="nl-NL" b="1" dirty="0" err="1"/>
                  <a:t>happens</a:t>
                </a:r>
                <a:r>
                  <a:rPr lang="nl-NL" b="1" dirty="0"/>
                  <a:t> </a:t>
                </a:r>
                <a:r>
                  <a:rPr lang="nl-NL" b="1" dirty="0" err="1"/>
                  <a:t>with</a:t>
                </a:r>
                <a:r>
                  <a:rPr lang="nl-NL" b="1" dirty="0"/>
                  <a:t> </a:t>
                </a:r>
                <a:r>
                  <a:rPr lang="nl-NL" b="1" dirty="0" err="1"/>
                  <a:t>backreaction</a:t>
                </a:r>
                <a:r>
                  <a:rPr lang="nl-NL" b="1" dirty="0"/>
                  <a:t>?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nl-NL" dirty="0"/>
              </a:p>
            </p:txBody>
          </p:sp>
        </mc:Choice>
        <mc:Fallback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98F897F1-5DAD-4817-6544-DDB79778651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547333"/>
                <a:ext cx="10515600" cy="4351338"/>
              </a:xfrm>
              <a:blipFill>
                <a:blip r:embed="rId2"/>
                <a:stretch>
                  <a:fillRect l="-1217" r="-754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541836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30576E-D85B-BB01-1AA7-EBD462050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768"/>
            <a:ext cx="10515600" cy="1325563"/>
          </a:xfrm>
        </p:spPr>
        <p:txBody>
          <a:bodyPr/>
          <a:lstStyle/>
          <a:p>
            <a:r>
              <a:rPr lang="nl-NL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Emergence</a:t>
            </a:r>
            <a:endParaRPr lang="nl-N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8F897F1-5DAD-4817-6544-DDB797786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2331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Search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unstable</a:t>
            </a:r>
            <a:r>
              <a:rPr lang="nl-NL" dirty="0"/>
              <a:t> modes</a:t>
            </a:r>
          </a:p>
          <a:p>
            <a:pPr marL="0" indent="0">
              <a:buNone/>
            </a:pPr>
            <a:r>
              <a:rPr lang="nl-NL" i="1" dirty="0" err="1"/>
              <a:t>Initialize</a:t>
            </a:r>
            <a:r>
              <a:rPr lang="nl-NL" i="1" dirty="0"/>
              <a:t> </a:t>
            </a:r>
            <a:r>
              <a:rPr lang="nl-NL" i="1" dirty="0" err="1"/>
              <a:t>with</a:t>
            </a:r>
            <a:r>
              <a:rPr lang="nl-NL" i="1" dirty="0"/>
              <a:t> </a:t>
            </a:r>
            <a:r>
              <a:rPr lang="nl-NL" i="1" dirty="0" err="1"/>
              <a:t>Classical</a:t>
            </a:r>
            <a:r>
              <a:rPr lang="nl-NL" i="1" dirty="0"/>
              <a:t> </a:t>
            </a:r>
            <a:r>
              <a:rPr lang="nl-NL" i="1" dirty="0" err="1"/>
              <a:t>Fluctuations</a:t>
            </a:r>
            <a:endParaRPr lang="nl-NL" i="1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3B432368-C447-9F60-D5C2-D271E30C745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36"/>
          <a:stretch/>
        </p:blipFill>
        <p:spPr>
          <a:xfrm>
            <a:off x="2961032" y="2361682"/>
            <a:ext cx="6269935" cy="348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4063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30576E-D85B-BB01-1AA7-EBD462050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768"/>
            <a:ext cx="10515600" cy="1325563"/>
          </a:xfrm>
        </p:spPr>
        <p:txBody>
          <a:bodyPr/>
          <a:lstStyle/>
          <a:p>
            <a:r>
              <a:rPr lang="nl-NL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Emergence</a:t>
            </a:r>
            <a:endParaRPr lang="nl-N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8F897F1-5DAD-4817-6544-DDB797786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2331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nl-NL" b="1" dirty="0" err="1"/>
              <a:t>Exponential</a:t>
            </a:r>
            <a:r>
              <a:rPr lang="nl-NL" b="1" dirty="0"/>
              <a:t> </a:t>
            </a:r>
            <a:r>
              <a:rPr lang="nl-NL" b="1" dirty="0" err="1"/>
              <a:t>Growth</a:t>
            </a:r>
            <a:r>
              <a:rPr lang="nl-NL" b="1" dirty="0"/>
              <a:t> </a:t>
            </a:r>
            <a:r>
              <a:rPr lang="nl-NL" b="1" dirty="0" err="1"/>
              <a:t>and</a:t>
            </a:r>
            <a:r>
              <a:rPr lang="nl-NL" b="1" dirty="0"/>
              <a:t> Multi-Field </a:t>
            </a:r>
            <a:r>
              <a:rPr lang="nl-NL" b="1" dirty="0" err="1"/>
              <a:t>Oscillon</a:t>
            </a:r>
            <a:r>
              <a:rPr lang="nl-NL" b="1" dirty="0"/>
              <a:t> </a:t>
            </a:r>
            <a:r>
              <a:rPr lang="nl-NL" b="1" dirty="0" err="1"/>
              <a:t>Formation</a:t>
            </a:r>
            <a:endParaRPr lang="nl-NL" b="1" dirty="0"/>
          </a:p>
          <a:p>
            <a:pPr marL="0" indent="0">
              <a:buNone/>
            </a:pPr>
            <a:r>
              <a:rPr lang="nl-NL" i="1" dirty="0"/>
              <a:t>Different Colors = Different </a:t>
            </a:r>
            <a:r>
              <a:rPr lang="nl-NL" i="1" dirty="0" err="1"/>
              <a:t>Frequency</a:t>
            </a:r>
            <a:endParaRPr lang="nl-NL" i="1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65784059-BA50-A8C1-9992-78C20B96535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>
          <a:xfrm>
            <a:off x="838200" y="2558797"/>
            <a:ext cx="4711148" cy="3085664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8F61914D-14DE-ADE2-CF67-42082F3E35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8191" y="2678060"/>
            <a:ext cx="4629492" cy="2847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3012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30576E-D85B-BB01-1AA7-EBD462050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768"/>
            <a:ext cx="10515600" cy="1325563"/>
          </a:xfrm>
        </p:spPr>
        <p:txBody>
          <a:bodyPr/>
          <a:lstStyle/>
          <a:p>
            <a:r>
              <a:rPr lang="nl-NL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Emergence</a:t>
            </a:r>
            <a:r>
              <a:rPr lang="nl-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nl-NL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Preheating</a:t>
            </a:r>
            <a:endParaRPr lang="nl-N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ijdelijke aanduiding voor inhoud 2">
            <a:extLst>
              <a:ext uri="{FF2B5EF4-FFF2-40B4-BE49-F238E27FC236}">
                <a16:creationId xmlns:a16="http://schemas.microsoft.com/office/drawing/2014/main" id="{2A3A6BE3-0FCB-3209-4732-6F97B90620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1783"/>
            <a:ext cx="10515600" cy="51637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600" b="1" dirty="0">
                <a:latin typeface="Minion Pro" panose="02040503050306020203" pitchFamily="18" charset="0"/>
              </a:rPr>
              <a:t>Field </a:t>
            </a:r>
            <a:r>
              <a:rPr lang="nl-NL" sz="2600" b="1" dirty="0" err="1">
                <a:latin typeface="Minion Pro" panose="02040503050306020203" pitchFamily="18" charset="0"/>
              </a:rPr>
              <a:t>Fragmentation</a:t>
            </a:r>
            <a:r>
              <a:rPr lang="nl-NL" sz="2600" b="1" dirty="0">
                <a:latin typeface="Minion Pro" panose="02040503050306020203" pitchFamily="18" charset="0"/>
              </a:rPr>
              <a:t> in </a:t>
            </a:r>
            <a:r>
              <a:rPr lang="nl-NL" sz="2600" b="1" dirty="0" err="1">
                <a:latin typeface="Minion Pro" panose="02040503050306020203" pitchFamily="18" charset="0"/>
              </a:rPr>
              <a:t>Preheating</a:t>
            </a:r>
            <a:r>
              <a:rPr lang="nl-NL" sz="2600" b="1" dirty="0">
                <a:latin typeface="Minion Pro" panose="02040503050306020203" pitchFamily="18" charset="0"/>
              </a:rPr>
              <a:t>: New Scenario</a:t>
            </a:r>
          </a:p>
          <a:p>
            <a:pPr marL="0" indent="0">
              <a:buNone/>
            </a:pPr>
            <a:endParaRPr lang="nl-NL" sz="2600" b="1" dirty="0">
              <a:latin typeface="Minion Pro" panose="02040503050306020203" pitchFamily="18" charset="0"/>
            </a:endParaRPr>
          </a:p>
          <a:p>
            <a:pPr marL="0" indent="0">
              <a:buNone/>
            </a:pPr>
            <a:endParaRPr lang="nl-NL" sz="2600" b="1" dirty="0">
              <a:latin typeface="Minion Pro" panose="02040503050306020203" pitchFamily="18" charset="0"/>
            </a:endParaRPr>
          </a:p>
          <a:p>
            <a:pPr marL="0" indent="0">
              <a:buNone/>
            </a:pPr>
            <a:endParaRPr lang="nl-NL" sz="2600" b="1" dirty="0">
              <a:latin typeface="Minion Pro" panose="02040503050306020203" pitchFamily="18" charset="0"/>
            </a:endParaRPr>
          </a:p>
          <a:p>
            <a:pPr marL="0" indent="0">
              <a:buNone/>
            </a:pPr>
            <a:endParaRPr lang="nl-NL" sz="2600" b="1" dirty="0">
              <a:latin typeface="Minion Pro" panose="02040503050306020203" pitchFamily="18" charset="0"/>
            </a:endParaRPr>
          </a:p>
          <a:p>
            <a:pPr marL="0" indent="0">
              <a:buNone/>
            </a:pPr>
            <a:endParaRPr lang="nl-NL" sz="2600" b="1" dirty="0">
              <a:latin typeface="Minion Pro" panose="02040503050306020203" pitchFamily="18" charset="0"/>
            </a:endParaRPr>
          </a:p>
          <a:p>
            <a:pPr marL="0" indent="0">
              <a:buNone/>
            </a:pPr>
            <a:endParaRPr lang="nl-NL" sz="2600" b="1" dirty="0">
              <a:latin typeface="Minion Pro" panose="02040503050306020203" pitchFamily="18" charset="0"/>
            </a:endParaRPr>
          </a:p>
          <a:p>
            <a:pPr marL="0" indent="0">
              <a:buNone/>
            </a:pPr>
            <a:endParaRPr lang="nl-NL" sz="2600" b="1" dirty="0">
              <a:latin typeface="Minion Pro" panose="02040503050306020203" pitchFamily="18" charset="0"/>
            </a:endParaRPr>
          </a:p>
          <a:p>
            <a:pPr marL="0" indent="0">
              <a:buNone/>
            </a:pPr>
            <a:endParaRPr lang="nl-NL" sz="2600" b="1" dirty="0">
              <a:latin typeface="Minion Pro" panose="02040503050306020203" pitchFamily="18" charset="0"/>
            </a:endParaRPr>
          </a:p>
          <a:p>
            <a:pPr marL="0" indent="0">
              <a:buNone/>
            </a:pPr>
            <a:r>
              <a:rPr lang="nl-NL" sz="2600" b="1" dirty="0">
                <a:latin typeface="Minion Pro" panose="02040503050306020203" pitchFamily="18" charset="0"/>
              </a:rPr>
              <a:t>					</a:t>
            </a:r>
          </a:p>
        </p:txBody>
      </p:sp>
      <p:pic>
        <p:nvPicPr>
          <p:cNvPr id="10" name="Energy density two-field oscillon condensation">
            <a:hlinkClick r:id="" action="ppaction://media"/>
            <a:extLst>
              <a:ext uri="{FF2B5EF4-FFF2-40B4-BE49-F238E27FC236}">
                <a16:creationId xmlns:a16="http://schemas.microsoft.com/office/drawing/2014/main" id="{D721D504-E500-900F-3C1D-D077A97CC8A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096000" y="1883737"/>
            <a:ext cx="5605783" cy="3735387"/>
          </a:xfrm>
          <a:prstGeom prst="rect">
            <a:avLst/>
          </a:prstGeom>
        </p:spPr>
      </p:pic>
      <p:pic>
        <p:nvPicPr>
          <p:cNvPr id="11" name="real space two-field oscillon condensation">
            <a:hlinkClick r:id="" action="ppaction://media"/>
            <a:extLst>
              <a:ext uri="{FF2B5EF4-FFF2-40B4-BE49-F238E27FC236}">
                <a16:creationId xmlns:a16="http://schemas.microsoft.com/office/drawing/2014/main" id="{42CE0D0B-C57F-5719-B266-C391B0FF2284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7"/>
          <a:srcRect r="5098"/>
          <a:stretch/>
        </p:blipFill>
        <p:spPr>
          <a:xfrm>
            <a:off x="775967" y="1883737"/>
            <a:ext cx="5320033" cy="37353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kstvak 12">
                <a:extLst>
                  <a:ext uri="{FF2B5EF4-FFF2-40B4-BE49-F238E27FC236}">
                    <a16:creationId xmlns:a16="http://schemas.microsoft.com/office/drawing/2014/main" id="{FDAE2D5C-363F-0F4F-2C55-47DEA5A30815}"/>
                  </a:ext>
                </a:extLst>
              </p:cNvPr>
              <p:cNvSpPr txBox="1"/>
              <p:nvPr/>
            </p:nvSpPr>
            <p:spPr>
              <a:xfrm>
                <a:off x="1575352" y="2405269"/>
                <a:ext cx="113563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𝐹𝑖𝑒𝑙𝑑𝑠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𝜒</m:t>
                      </m:r>
                    </m:oMath>
                  </m:oMathPara>
                </a14:m>
                <a:endParaRPr lang="nl-NL" dirty="0"/>
              </a:p>
            </p:txBody>
          </p:sp>
        </mc:Choice>
        <mc:Fallback xmlns="">
          <p:sp>
            <p:nvSpPr>
              <p:cNvPr id="13" name="Tekstvak 12">
                <a:extLst>
                  <a:ext uri="{FF2B5EF4-FFF2-40B4-BE49-F238E27FC236}">
                    <a16:creationId xmlns:a16="http://schemas.microsoft.com/office/drawing/2014/main" id="{FDAE2D5C-363F-0F4F-2C55-47DEA5A30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5352" y="2405269"/>
                <a:ext cx="1135631" cy="276999"/>
              </a:xfrm>
              <a:prstGeom prst="rect">
                <a:avLst/>
              </a:prstGeom>
              <a:blipFill>
                <a:blip r:embed="rId8"/>
                <a:stretch>
                  <a:fillRect l="-4813" r="-4278" b="-33333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kstvak 13">
                <a:extLst>
                  <a:ext uri="{FF2B5EF4-FFF2-40B4-BE49-F238E27FC236}">
                    <a16:creationId xmlns:a16="http://schemas.microsoft.com/office/drawing/2014/main" id="{B7AE1CE4-AB15-2BC7-9048-2A29C0E85E11}"/>
                  </a:ext>
                </a:extLst>
              </p:cNvPr>
              <p:cNvSpPr txBox="1"/>
              <p:nvPr/>
            </p:nvSpPr>
            <p:spPr>
              <a:xfrm>
                <a:off x="6848232" y="2405269"/>
                <a:ext cx="187666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𝐸𝑛𝑒𝑟𝑔𝑦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𝐷𝑒𝑛𝑠𝑖𝑡𝑦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𝜌</m:t>
                      </m:r>
                    </m:oMath>
                  </m:oMathPara>
                </a14:m>
                <a:endParaRPr lang="nl-NL" dirty="0"/>
              </a:p>
            </p:txBody>
          </p:sp>
        </mc:Choice>
        <mc:Fallback xmlns="">
          <p:sp>
            <p:nvSpPr>
              <p:cNvPr id="14" name="Tekstvak 13">
                <a:extLst>
                  <a:ext uri="{FF2B5EF4-FFF2-40B4-BE49-F238E27FC236}">
                    <a16:creationId xmlns:a16="http://schemas.microsoft.com/office/drawing/2014/main" id="{B7AE1CE4-AB15-2BC7-9048-2A29C0E85E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8232" y="2405269"/>
                <a:ext cx="1876668" cy="276999"/>
              </a:xfrm>
              <a:prstGeom prst="rect">
                <a:avLst/>
              </a:prstGeom>
              <a:blipFill>
                <a:blip r:embed="rId9"/>
                <a:stretch>
                  <a:fillRect l="-3571" t="-4444" r="-2273" b="-35556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9553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33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233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 vol="80000">
                <p:cTn id="21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video>
              <p:cMediaNode vol="80000">
                <p:cTn id="22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30576E-D85B-BB01-1AA7-EBD462050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768"/>
            <a:ext cx="10515600" cy="1325563"/>
          </a:xfrm>
        </p:spPr>
        <p:txBody>
          <a:bodyPr/>
          <a:lstStyle/>
          <a:p>
            <a:r>
              <a:rPr lang="nl-NL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Emergence</a:t>
            </a:r>
            <a:r>
              <a:rPr lang="nl-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nl-NL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Preheating</a:t>
            </a:r>
            <a:endParaRPr lang="nl-N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ijdelijke aanduiding voor inhoud 2">
            <a:extLst>
              <a:ext uri="{FF2B5EF4-FFF2-40B4-BE49-F238E27FC236}">
                <a16:creationId xmlns:a16="http://schemas.microsoft.com/office/drawing/2014/main" id="{2A3A6BE3-0FCB-3209-4732-6F97B90620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1783"/>
            <a:ext cx="10515600" cy="516372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sz="2600" dirty="0">
                <a:latin typeface="Minion Pro" panose="02040503050306020203" pitchFamily="18" charset="0"/>
              </a:rPr>
              <a:t>In </a:t>
            </a:r>
            <a:r>
              <a:rPr lang="nl-NL" sz="2600" dirty="0" err="1">
                <a:latin typeface="Minion Pro" panose="02040503050306020203" pitchFamily="18" charset="0"/>
              </a:rPr>
              <a:t>this</a:t>
            </a:r>
            <a:r>
              <a:rPr lang="nl-NL" sz="2600" dirty="0">
                <a:latin typeface="Minion Pro" panose="02040503050306020203" pitchFamily="18" charset="0"/>
              </a:rPr>
              <a:t> scenario </a:t>
            </a:r>
            <a:r>
              <a:rPr lang="nl-NL" sz="2600" dirty="0" err="1">
                <a:latin typeface="Minion Pro" panose="02040503050306020203" pitchFamily="18" charset="0"/>
              </a:rPr>
              <a:t>the</a:t>
            </a:r>
            <a:r>
              <a:rPr lang="nl-NL" sz="2600" dirty="0">
                <a:latin typeface="Minion Pro" panose="02040503050306020203" pitchFamily="18" charset="0"/>
              </a:rPr>
              <a:t> </a:t>
            </a:r>
            <a:r>
              <a:rPr lang="nl-NL" sz="2600" dirty="0" err="1">
                <a:latin typeface="Minion Pro" panose="02040503050306020203" pitchFamily="18" charset="0"/>
              </a:rPr>
              <a:t>fragmentation</a:t>
            </a:r>
            <a:r>
              <a:rPr lang="nl-NL" sz="2600" dirty="0">
                <a:latin typeface="Minion Pro" panose="02040503050306020203" pitchFamily="18" charset="0"/>
              </a:rPr>
              <a:t> </a:t>
            </a:r>
            <a:r>
              <a:rPr lang="nl-NL" sz="2600" dirty="0" err="1">
                <a:latin typeface="Minion Pro" panose="02040503050306020203" pitchFamily="18" charset="0"/>
              </a:rPr>
              <a:t>occurs</a:t>
            </a:r>
            <a:r>
              <a:rPr lang="nl-NL" sz="2600" dirty="0">
                <a:latin typeface="Minion Pro" panose="02040503050306020203" pitchFamily="18" charset="0"/>
              </a:rPr>
              <a:t> in </a:t>
            </a:r>
            <a:r>
              <a:rPr lang="nl-NL" sz="2600" dirty="0" err="1">
                <a:latin typeface="Minion Pro" panose="02040503050306020203" pitchFamily="18" charset="0"/>
              </a:rPr>
              <a:t>four</a:t>
            </a:r>
            <a:r>
              <a:rPr lang="nl-NL" sz="2600" dirty="0">
                <a:latin typeface="Minion Pro" panose="02040503050306020203" pitchFamily="18" charset="0"/>
              </a:rPr>
              <a:t> </a:t>
            </a:r>
            <a:r>
              <a:rPr lang="nl-NL" sz="2600" dirty="0" err="1">
                <a:latin typeface="Minion Pro" panose="02040503050306020203" pitchFamily="18" charset="0"/>
              </a:rPr>
              <a:t>distinct</a:t>
            </a:r>
            <a:r>
              <a:rPr lang="nl-NL" sz="2600" dirty="0">
                <a:latin typeface="Minion Pro" panose="02040503050306020203" pitchFamily="18" charset="0"/>
              </a:rPr>
              <a:t> </a:t>
            </a:r>
            <a:r>
              <a:rPr lang="nl-NL" sz="2600" dirty="0" err="1">
                <a:latin typeface="Minion Pro" panose="02040503050306020203" pitchFamily="18" charset="0"/>
              </a:rPr>
              <a:t>phases</a:t>
            </a:r>
            <a:endParaRPr lang="nl-NL" sz="2600" dirty="0">
              <a:latin typeface="Minion Pro" panose="02040503050306020203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nl-NL" sz="2600" b="1" dirty="0" err="1">
                <a:latin typeface="Minion Pro" panose="02040503050306020203" pitchFamily="18" charset="0"/>
              </a:rPr>
              <a:t>Fragmentation</a:t>
            </a:r>
            <a:r>
              <a:rPr lang="nl-NL" sz="2600" b="1" dirty="0">
                <a:latin typeface="Minion Pro" panose="02040503050306020203" pitchFamily="18" charset="0"/>
              </a:rPr>
              <a:t> of </a:t>
            </a:r>
            <a:r>
              <a:rPr lang="nl-NL" sz="2600" b="1" dirty="0" err="1">
                <a:latin typeface="Minion Pro" panose="02040503050306020203" pitchFamily="18" charset="0"/>
              </a:rPr>
              <a:t>the</a:t>
            </a:r>
            <a:r>
              <a:rPr lang="nl-NL" sz="2600" b="1" dirty="0">
                <a:latin typeface="Minion Pro" panose="02040503050306020203" pitchFamily="18" charset="0"/>
              </a:rPr>
              <a:t> </a:t>
            </a:r>
            <a:r>
              <a:rPr lang="nl-NL" sz="2600" b="1" dirty="0" err="1">
                <a:latin typeface="Minion Pro" panose="02040503050306020203" pitchFamily="18" charset="0"/>
              </a:rPr>
              <a:t>Inflaton</a:t>
            </a:r>
            <a:endParaRPr lang="nl-NL" sz="2600" b="1" dirty="0">
              <a:latin typeface="Minion Pro" panose="02040503050306020203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nl-NL" sz="2600" b="1" dirty="0" err="1">
                <a:latin typeface="Minion Pro" panose="02040503050306020203" pitchFamily="18" charset="0"/>
              </a:rPr>
              <a:t>Inflaton</a:t>
            </a:r>
            <a:r>
              <a:rPr lang="nl-NL" sz="2600" b="1" dirty="0">
                <a:latin typeface="Minion Pro" panose="02040503050306020203" pitchFamily="18" charset="0"/>
              </a:rPr>
              <a:t> </a:t>
            </a:r>
            <a:r>
              <a:rPr lang="nl-NL" sz="2600" b="1" dirty="0" err="1">
                <a:latin typeface="Minion Pro" panose="02040503050306020203" pitchFamily="18" charset="0"/>
              </a:rPr>
              <a:t>settles</a:t>
            </a:r>
            <a:r>
              <a:rPr lang="nl-NL" sz="2600" b="1" dirty="0">
                <a:latin typeface="Minion Pro" panose="02040503050306020203" pitchFamily="18" charset="0"/>
              </a:rPr>
              <a:t> </a:t>
            </a:r>
            <a:r>
              <a:rPr lang="nl-NL" sz="2600" b="1" dirty="0" err="1">
                <a:latin typeface="Minion Pro" panose="02040503050306020203" pitchFamily="18" charset="0"/>
              </a:rPr>
              <a:t>into</a:t>
            </a:r>
            <a:r>
              <a:rPr lang="nl-NL" sz="2600" b="1" dirty="0">
                <a:latin typeface="Minion Pro" panose="02040503050306020203" pitchFamily="18" charset="0"/>
              </a:rPr>
              <a:t> Single-Field oscillons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600" b="1" dirty="0">
                <a:latin typeface="Minion Pro" panose="02040503050306020203" pitchFamily="18" charset="0"/>
              </a:rPr>
              <a:t>The Single-Field oscillons (</a:t>
            </a:r>
            <a:r>
              <a:rPr lang="nl-NL" sz="2600" b="1" dirty="0" err="1">
                <a:latin typeface="Minion Pro" panose="02040503050306020203" pitchFamily="18" charset="0"/>
              </a:rPr>
              <a:t>sometimes</a:t>
            </a:r>
            <a:r>
              <a:rPr lang="nl-NL" sz="2600" b="1" dirty="0">
                <a:latin typeface="Minion Pro" panose="02040503050306020203" pitchFamily="18" charset="0"/>
              </a:rPr>
              <a:t>) </a:t>
            </a:r>
            <a:r>
              <a:rPr lang="nl-NL" sz="2600" b="1" dirty="0" err="1">
                <a:latin typeface="Minion Pro" panose="02040503050306020203" pitchFamily="18" charset="0"/>
              </a:rPr>
              <a:t>excite</a:t>
            </a:r>
            <a:r>
              <a:rPr lang="nl-NL" sz="2600" b="1" dirty="0">
                <a:latin typeface="Minion Pro" panose="02040503050306020203" pitchFamily="18" charset="0"/>
              </a:rPr>
              <a:t> </a:t>
            </a:r>
            <a:r>
              <a:rPr lang="nl-NL" sz="2600" b="1" dirty="0" err="1">
                <a:latin typeface="Minion Pro" panose="02040503050306020203" pitchFamily="18" charset="0"/>
              </a:rPr>
              <a:t>instabilities</a:t>
            </a:r>
            <a:r>
              <a:rPr lang="nl-NL" sz="2600" b="1" dirty="0">
                <a:latin typeface="Minion Pro" panose="02040503050306020203" pitchFamily="18" charset="0"/>
              </a:rPr>
              <a:t> in </a:t>
            </a:r>
            <a:r>
              <a:rPr lang="nl-NL" sz="2600" b="1" dirty="0" err="1">
                <a:latin typeface="Minion Pro" panose="02040503050306020203" pitchFamily="18" charset="0"/>
              </a:rPr>
              <a:t>the</a:t>
            </a:r>
            <a:r>
              <a:rPr lang="nl-NL" sz="2600" b="1" dirty="0">
                <a:latin typeface="Minion Pro" panose="02040503050306020203" pitchFamily="18" charset="0"/>
              </a:rPr>
              <a:t> spectator field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600" b="1" dirty="0" err="1">
                <a:latin typeface="Minion Pro" panose="02040503050306020203" pitchFamily="18" charset="0"/>
              </a:rPr>
              <a:t>Composite</a:t>
            </a:r>
            <a:r>
              <a:rPr lang="nl-NL" sz="2600" b="1" dirty="0">
                <a:latin typeface="Minion Pro" panose="02040503050306020203" pitchFamily="18" charset="0"/>
              </a:rPr>
              <a:t> oscillons are </a:t>
            </a:r>
            <a:r>
              <a:rPr lang="nl-NL" sz="2600" b="1" dirty="0" err="1">
                <a:latin typeface="Minion Pro" panose="02040503050306020203" pitchFamily="18" charset="0"/>
              </a:rPr>
              <a:t>formed</a:t>
            </a:r>
            <a:endParaRPr lang="nl-NL" sz="2600" b="1" dirty="0">
              <a:latin typeface="Minion Pro" panose="02040503050306020203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nl-NL" sz="2600" b="1" dirty="0">
              <a:latin typeface="Minion Pro" panose="02040503050306020203" pitchFamily="18" charset="0"/>
            </a:endParaRPr>
          </a:p>
          <a:p>
            <a:pPr marL="0" indent="0">
              <a:buNone/>
            </a:pPr>
            <a:endParaRPr lang="nl-NL" sz="2600" b="1" dirty="0">
              <a:latin typeface="Minion Pro" panose="02040503050306020203" pitchFamily="18" charset="0"/>
            </a:endParaRPr>
          </a:p>
          <a:p>
            <a:pPr marL="0" indent="0">
              <a:buNone/>
            </a:pPr>
            <a:endParaRPr lang="nl-NL" sz="2600" b="1" dirty="0">
              <a:latin typeface="Minion Pro" panose="02040503050306020203" pitchFamily="18" charset="0"/>
            </a:endParaRPr>
          </a:p>
          <a:p>
            <a:pPr marL="0" indent="0">
              <a:buNone/>
            </a:pPr>
            <a:endParaRPr lang="nl-NL" sz="2600" b="1" dirty="0">
              <a:latin typeface="Minion Pro" panose="02040503050306020203" pitchFamily="18" charset="0"/>
            </a:endParaRPr>
          </a:p>
          <a:p>
            <a:pPr marL="0" indent="0">
              <a:buNone/>
            </a:pPr>
            <a:endParaRPr lang="nl-NL" sz="2600" b="1" dirty="0">
              <a:latin typeface="Minion Pro" panose="02040503050306020203" pitchFamily="18" charset="0"/>
            </a:endParaRPr>
          </a:p>
          <a:p>
            <a:pPr marL="0" indent="0">
              <a:buNone/>
            </a:pPr>
            <a:endParaRPr lang="nl-NL" sz="2600" b="1" dirty="0">
              <a:latin typeface="Minion Pro" panose="02040503050306020203" pitchFamily="18" charset="0"/>
            </a:endParaRPr>
          </a:p>
          <a:p>
            <a:pPr marL="0" indent="0">
              <a:buNone/>
            </a:pPr>
            <a:endParaRPr lang="nl-NL" sz="2600" b="1" dirty="0">
              <a:latin typeface="Minion Pro" panose="02040503050306020203" pitchFamily="18" charset="0"/>
            </a:endParaRPr>
          </a:p>
          <a:p>
            <a:pPr marL="0" indent="0">
              <a:buNone/>
            </a:pPr>
            <a:endParaRPr lang="nl-NL" sz="2600" b="1" dirty="0">
              <a:latin typeface="Minion Pro" panose="02040503050306020203" pitchFamily="18" charset="0"/>
            </a:endParaRPr>
          </a:p>
          <a:p>
            <a:pPr marL="0" indent="0">
              <a:buNone/>
            </a:pPr>
            <a:r>
              <a:rPr lang="nl-NL" sz="2600" b="1" dirty="0">
                <a:latin typeface="Minion Pro" panose="02040503050306020203" pitchFamily="18" charset="0"/>
              </a:rPr>
              <a:t>					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ADB93142-6D0B-2008-3C69-2A9A981D6EF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5570" t="23333" r="3887" b="14058"/>
          <a:stretch/>
        </p:blipFill>
        <p:spPr>
          <a:xfrm>
            <a:off x="924341" y="3339549"/>
            <a:ext cx="3289852" cy="2292283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5DBA33CD-E858-AC91-2637-82A17F99C60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690" t="15362" r="19049" b="19276"/>
          <a:stretch/>
        </p:blipFill>
        <p:spPr>
          <a:xfrm>
            <a:off x="6096000" y="3339549"/>
            <a:ext cx="3008939" cy="2292283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4C65C816-D44B-CC4B-54AE-7AFFC264DB56}"/>
              </a:ext>
            </a:extLst>
          </p:cNvPr>
          <p:cNvSpPr txBox="1"/>
          <p:nvPr/>
        </p:nvSpPr>
        <p:spPr>
          <a:xfrm>
            <a:off x="2176673" y="5570091"/>
            <a:ext cx="293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1 Spectator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1F2A6F3A-6AD5-654B-B461-C31EF2ABBDAD}"/>
              </a:ext>
            </a:extLst>
          </p:cNvPr>
          <p:cNvSpPr txBox="1"/>
          <p:nvPr/>
        </p:nvSpPr>
        <p:spPr>
          <a:xfrm>
            <a:off x="7079974" y="5560152"/>
            <a:ext cx="293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2 Spectators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F8C52C8-DC2A-9B80-AA45-7AE0BAD0D401}"/>
              </a:ext>
            </a:extLst>
          </p:cNvPr>
          <p:cNvSpPr txBox="1"/>
          <p:nvPr/>
        </p:nvSpPr>
        <p:spPr>
          <a:xfrm>
            <a:off x="4214193" y="3548270"/>
            <a:ext cx="19878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dirty="0"/>
              <a:t>Total</a:t>
            </a:r>
            <a:endParaRPr lang="nl-NL" sz="1600" b="1" dirty="0">
              <a:solidFill>
                <a:srgbClr val="0070C0"/>
              </a:solidFill>
            </a:endParaRPr>
          </a:p>
          <a:p>
            <a:endParaRPr lang="nl-NL" sz="1600" b="1" dirty="0">
              <a:solidFill>
                <a:srgbClr val="0070C0"/>
              </a:solidFill>
            </a:endParaRPr>
          </a:p>
          <a:p>
            <a:r>
              <a:rPr lang="nl-NL" sz="1600" b="1" dirty="0">
                <a:solidFill>
                  <a:srgbClr val="0070C0"/>
                </a:solidFill>
              </a:rPr>
              <a:t>Single Component</a:t>
            </a:r>
          </a:p>
          <a:p>
            <a:endParaRPr lang="nl-NL" sz="1600" b="1" dirty="0">
              <a:solidFill>
                <a:srgbClr val="00B0F0"/>
              </a:solidFill>
            </a:endParaRPr>
          </a:p>
          <a:p>
            <a:r>
              <a:rPr lang="nl-NL" sz="1600" b="1" dirty="0" err="1">
                <a:solidFill>
                  <a:srgbClr val="FF0000"/>
                </a:solidFill>
              </a:rPr>
              <a:t>Two</a:t>
            </a:r>
            <a:r>
              <a:rPr lang="nl-NL" sz="1600" b="1" dirty="0">
                <a:solidFill>
                  <a:srgbClr val="FF0000"/>
                </a:solidFill>
              </a:rPr>
              <a:t> Component</a:t>
            </a:r>
          </a:p>
          <a:p>
            <a:endParaRPr lang="nl-NL" sz="1600" b="1" dirty="0">
              <a:solidFill>
                <a:srgbClr val="00B0F0"/>
              </a:solidFill>
            </a:endParaRP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F257D4E3-BF01-8875-3F85-E3D1922B208C}"/>
              </a:ext>
            </a:extLst>
          </p:cNvPr>
          <p:cNvSpPr txBox="1"/>
          <p:nvPr/>
        </p:nvSpPr>
        <p:spPr>
          <a:xfrm>
            <a:off x="9098312" y="3220280"/>
            <a:ext cx="198782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dirty="0"/>
              <a:t>Total</a:t>
            </a:r>
            <a:endParaRPr lang="nl-NL" sz="1600" b="1" dirty="0">
              <a:solidFill>
                <a:srgbClr val="0070C0"/>
              </a:solidFill>
            </a:endParaRPr>
          </a:p>
          <a:p>
            <a:endParaRPr lang="nl-NL" sz="1600" b="1" dirty="0">
              <a:solidFill>
                <a:srgbClr val="0070C0"/>
              </a:solidFill>
            </a:endParaRPr>
          </a:p>
          <a:p>
            <a:r>
              <a:rPr lang="nl-NL" sz="1600" b="1" dirty="0">
                <a:solidFill>
                  <a:srgbClr val="0070C0"/>
                </a:solidFill>
              </a:rPr>
              <a:t>Single Component</a:t>
            </a:r>
          </a:p>
          <a:p>
            <a:endParaRPr lang="nl-NL" sz="1600" b="1" dirty="0">
              <a:solidFill>
                <a:srgbClr val="00B0F0"/>
              </a:solidFill>
            </a:endParaRPr>
          </a:p>
          <a:p>
            <a:r>
              <a:rPr lang="nl-NL" sz="1600" b="1" dirty="0">
                <a:solidFill>
                  <a:schemeClr val="accent4">
                    <a:lumMod val="75000"/>
                  </a:schemeClr>
                </a:solidFill>
              </a:rPr>
              <a:t>Total Multi</a:t>
            </a:r>
          </a:p>
          <a:p>
            <a:endParaRPr lang="nl-NL" sz="1600" b="1" dirty="0">
              <a:solidFill>
                <a:srgbClr val="FF0000"/>
              </a:solidFill>
            </a:endParaRPr>
          </a:p>
          <a:p>
            <a:r>
              <a:rPr lang="nl-NL" sz="1600" b="1" dirty="0">
                <a:solidFill>
                  <a:srgbClr val="00B050"/>
                </a:solidFill>
              </a:rPr>
              <a:t>Three Component</a:t>
            </a:r>
          </a:p>
          <a:p>
            <a:endParaRPr lang="nl-NL" sz="1600" b="1" dirty="0">
              <a:solidFill>
                <a:srgbClr val="FF0000"/>
              </a:solidFill>
            </a:endParaRPr>
          </a:p>
          <a:p>
            <a:r>
              <a:rPr lang="nl-NL" sz="1600" b="1" dirty="0" err="1">
                <a:solidFill>
                  <a:srgbClr val="FF0000"/>
                </a:solidFill>
              </a:rPr>
              <a:t>Two</a:t>
            </a:r>
            <a:r>
              <a:rPr lang="nl-NL" sz="1600" b="1" dirty="0">
                <a:solidFill>
                  <a:srgbClr val="FF0000"/>
                </a:solidFill>
              </a:rPr>
              <a:t> Component</a:t>
            </a:r>
          </a:p>
          <a:p>
            <a:endParaRPr lang="nl-NL" sz="16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9986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30576E-D85B-BB01-1AA7-EBD462050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768"/>
            <a:ext cx="10515600" cy="1325563"/>
          </a:xfrm>
        </p:spPr>
        <p:txBody>
          <a:bodyPr/>
          <a:lstStyle/>
          <a:p>
            <a:r>
              <a:rPr lang="nl-NL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Novel</a:t>
            </a:r>
            <a:r>
              <a:rPr lang="nl-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nl-NL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Effects</a:t>
            </a:r>
            <a:r>
              <a:rPr lang="nl-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8F897F1-5DAD-4817-6544-DDB7977865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err="1"/>
              <a:t>Instabilities</a:t>
            </a:r>
            <a:r>
              <a:rPr lang="nl-NL" b="1" dirty="0"/>
              <a:t> in </a:t>
            </a:r>
            <a:r>
              <a:rPr lang="nl-NL" b="1" dirty="0" err="1"/>
              <a:t>the</a:t>
            </a:r>
            <a:r>
              <a:rPr lang="nl-NL" b="1" dirty="0"/>
              <a:t> </a:t>
            </a:r>
            <a:r>
              <a:rPr lang="nl-NL" b="1" dirty="0" err="1"/>
              <a:t>Vacuum</a:t>
            </a:r>
            <a:r>
              <a:rPr lang="nl-NL" b="1" dirty="0"/>
              <a:t> alter Single Field </a:t>
            </a:r>
            <a:r>
              <a:rPr lang="nl-NL" b="1" dirty="0" err="1"/>
              <a:t>predictions</a:t>
            </a:r>
            <a:endParaRPr lang="nl-NL" b="1" dirty="0"/>
          </a:p>
          <a:p>
            <a:pPr lvl="1"/>
            <a:r>
              <a:rPr lang="nl-NL" dirty="0"/>
              <a:t>Extra </a:t>
            </a:r>
            <a:r>
              <a:rPr lang="nl-NL" dirty="0" err="1"/>
              <a:t>Linear</a:t>
            </a:r>
            <a:r>
              <a:rPr lang="nl-NL" dirty="0"/>
              <a:t> </a:t>
            </a:r>
            <a:r>
              <a:rPr lang="nl-NL" dirty="0" err="1"/>
              <a:t>Radiation</a:t>
            </a:r>
            <a:r>
              <a:rPr lang="nl-NL" dirty="0"/>
              <a:t> Channel </a:t>
            </a:r>
            <a:r>
              <a:rPr lang="nl-NL" dirty="0" err="1"/>
              <a:t>otherwise</a:t>
            </a:r>
            <a:r>
              <a:rPr lang="nl-NL" dirty="0"/>
              <a:t> </a:t>
            </a:r>
            <a:r>
              <a:rPr lang="nl-NL" i="1" dirty="0"/>
              <a:t>[arXiv:1003.3459 Hertzberg]</a:t>
            </a:r>
            <a:endParaRPr lang="nl-NL" dirty="0"/>
          </a:p>
          <a:p>
            <a:endParaRPr lang="nl-NL" b="1" dirty="0"/>
          </a:p>
          <a:p>
            <a:r>
              <a:rPr lang="nl-NL" b="1" dirty="0"/>
              <a:t>In </a:t>
            </a:r>
            <a:r>
              <a:rPr lang="nl-NL" b="1" dirty="0" err="1"/>
              <a:t>some</a:t>
            </a:r>
            <a:r>
              <a:rPr lang="nl-NL" b="1" dirty="0"/>
              <a:t> cases </a:t>
            </a:r>
            <a:r>
              <a:rPr lang="nl-NL" b="1" dirty="0" err="1"/>
              <a:t>the</a:t>
            </a:r>
            <a:r>
              <a:rPr lang="nl-NL" b="1" dirty="0"/>
              <a:t> full </a:t>
            </a:r>
            <a:r>
              <a:rPr lang="nl-NL" b="1" dirty="0" err="1"/>
              <a:t>nonlinear</a:t>
            </a:r>
            <a:r>
              <a:rPr lang="nl-NL" b="1" dirty="0"/>
              <a:t> </a:t>
            </a:r>
            <a:r>
              <a:rPr lang="nl-NL" b="1" dirty="0" err="1"/>
              <a:t>theory</a:t>
            </a:r>
            <a:r>
              <a:rPr lang="nl-NL" b="1" dirty="0"/>
              <a:t> </a:t>
            </a:r>
            <a:r>
              <a:rPr lang="nl-NL" b="1" dirty="0" err="1"/>
              <a:t>will</a:t>
            </a:r>
            <a:r>
              <a:rPr lang="nl-NL" b="1" dirty="0"/>
              <a:t> support </a:t>
            </a:r>
            <a:r>
              <a:rPr lang="nl-NL" b="1" dirty="0" err="1"/>
              <a:t>multi</a:t>
            </a:r>
            <a:r>
              <a:rPr lang="nl-NL" b="1" dirty="0"/>
              <a:t>-component oscillons</a:t>
            </a:r>
          </a:p>
          <a:p>
            <a:pPr lvl="1"/>
            <a:r>
              <a:rPr lang="nl-NL" dirty="0" err="1"/>
              <a:t>Preheating</a:t>
            </a:r>
            <a:r>
              <a:rPr lang="nl-NL" dirty="0"/>
              <a:t> </a:t>
            </a:r>
            <a:r>
              <a:rPr lang="nl-NL" dirty="0" err="1"/>
              <a:t>singatures</a:t>
            </a:r>
            <a:r>
              <a:rPr lang="nl-NL" dirty="0"/>
              <a:t> (GW)?</a:t>
            </a:r>
          </a:p>
        </p:txBody>
      </p:sp>
    </p:spTree>
    <p:extLst>
      <p:ext uri="{BB962C8B-B14F-4D97-AF65-F5344CB8AC3E}">
        <p14:creationId xmlns:p14="http://schemas.microsoft.com/office/powerpoint/2010/main" val="22435615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30576E-D85B-BB01-1AA7-EBD462050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768"/>
            <a:ext cx="10515600" cy="1325563"/>
          </a:xfrm>
        </p:spPr>
        <p:txBody>
          <a:bodyPr/>
          <a:lstStyle/>
          <a:p>
            <a:r>
              <a:rPr lang="nl-NL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Conclusions</a:t>
            </a:r>
            <a:endParaRPr lang="nl-N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8F897F1-5DAD-4817-6544-DDB797786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2331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Oscillons have </a:t>
            </a:r>
            <a:r>
              <a:rPr lang="nl-NL" dirty="0" err="1"/>
              <a:t>provided</a:t>
            </a:r>
            <a:r>
              <a:rPr lang="nl-NL" dirty="0"/>
              <a:t> </a:t>
            </a:r>
            <a:r>
              <a:rPr lang="nl-NL" dirty="0" err="1"/>
              <a:t>promising</a:t>
            </a:r>
            <a:r>
              <a:rPr lang="nl-NL" dirty="0"/>
              <a:t> </a:t>
            </a:r>
            <a:r>
              <a:rPr lang="nl-NL" dirty="0" err="1"/>
              <a:t>probes</a:t>
            </a:r>
            <a:r>
              <a:rPr lang="nl-NL" dirty="0"/>
              <a:t> of </a:t>
            </a:r>
            <a:r>
              <a:rPr lang="nl-NL" dirty="0" err="1"/>
              <a:t>scalar</a:t>
            </a:r>
            <a:r>
              <a:rPr lang="nl-NL" dirty="0"/>
              <a:t> </a:t>
            </a:r>
            <a:r>
              <a:rPr lang="nl-NL" dirty="0" err="1"/>
              <a:t>theories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Understanding </a:t>
            </a:r>
            <a:r>
              <a:rPr lang="nl-NL" dirty="0" err="1"/>
              <a:t>their</a:t>
            </a:r>
            <a:r>
              <a:rPr lang="nl-NL" dirty="0"/>
              <a:t> Multi-Component Nature </a:t>
            </a:r>
            <a:r>
              <a:rPr lang="nl-NL" dirty="0" err="1"/>
              <a:t>could</a:t>
            </a:r>
            <a:r>
              <a:rPr lang="nl-NL" dirty="0"/>
              <a:t> </a:t>
            </a:r>
            <a:r>
              <a:rPr lang="nl-NL" dirty="0" err="1"/>
              <a:t>reveal</a:t>
            </a:r>
            <a:r>
              <a:rPr lang="nl-NL" dirty="0"/>
              <a:t> new </a:t>
            </a:r>
            <a:r>
              <a:rPr lang="nl-NL" dirty="0" err="1"/>
              <a:t>aspects</a:t>
            </a:r>
            <a:r>
              <a:rPr lang="nl-NL" dirty="0"/>
              <a:t> of BSM </a:t>
            </a:r>
            <a:r>
              <a:rPr lang="nl-NL" dirty="0" err="1"/>
              <a:t>theories</a:t>
            </a:r>
            <a:r>
              <a:rPr lang="nl-NL" dirty="0"/>
              <a:t> </a:t>
            </a:r>
            <a:r>
              <a:rPr lang="nl-NL" dirty="0" err="1"/>
              <a:t>where</a:t>
            </a:r>
            <a:r>
              <a:rPr lang="nl-NL" dirty="0"/>
              <a:t> </a:t>
            </a:r>
            <a:r>
              <a:rPr lang="nl-NL" dirty="0" err="1"/>
              <a:t>scalars</a:t>
            </a:r>
            <a:r>
              <a:rPr lang="nl-NL" dirty="0"/>
              <a:t> are prevalent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Here I </a:t>
            </a:r>
            <a:r>
              <a:rPr lang="nl-NL" dirty="0" err="1"/>
              <a:t>highlighted</a:t>
            </a:r>
            <a:r>
              <a:rPr lang="nl-NL" dirty="0"/>
              <a:t> </a:t>
            </a:r>
            <a:r>
              <a:rPr lang="nl-NL" dirty="0" err="1"/>
              <a:t>some</a:t>
            </a:r>
            <a:r>
              <a:rPr lang="nl-NL" dirty="0"/>
              <a:t> </a:t>
            </a:r>
            <a:r>
              <a:rPr lang="nl-NL" dirty="0" err="1"/>
              <a:t>novel</a:t>
            </a:r>
            <a:r>
              <a:rPr lang="nl-NL" dirty="0"/>
              <a:t> </a:t>
            </a:r>
            <a:r>
              <a:rPr lang="nl-NL" dirty="0" err="1"/>
              <a:t>effects</a:t>
            </a:r>
            <a:r>
              <a:rPr lang="nl-NL" dirty="0"/>
              <a:t> </a:t>
            </a:r>
            <a:r>
              <a:rPr lang="nl-NL" dirty="0" err="1"/>
              <a:t>using</a:t>
            </a:r>
            <a:r>
              <a:rPr lang="nl-NL" dirty="0"/>
              <a:t> a toy model </a:t>
            </a:r>
            <a:r>
              <a:rPr lang="nl-NL" dirty="0" err="1"/>
              <a:t>focusing</a:t>
            </a:r>
            <a:r>
              <a:rPr lang="nl-NL" dirty="0"/>
              <a:t> on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effects</a:t>
            </a:r>
            <a:r>
              <a:rPr lang="nl-NL" dirty="0"/>
              <a:t> of </a:t>
            </a:r>
            <a:r>
              <a:rPr lang="nl-NL" dirty="0" err="1"/>
              <a:t>vacuum</a:t>
            </a:r>
            <a:r>
              <a:rPr lang="nl-NL" dirty="0"/>
              <a:t> </a:t>
            </a:r>
            <a:r>
              <a:rPr lang="nl-NL" dirty="0" err="1"/>
              <a:t>instabilities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how</a:t>
            </a:r>
            <a:r>
              <a:rPr lang="nl-NL" dirty="0"/>
              <a:t> </a:t>
            </a:r>
            <a:r>
              <a:rPr lang="nl-NL" dirty="0" err="1"/>
              <a:t>multi</a:t>
            </a:r>
            <a:r>
              <a:rPr lang="nl-NL" dirty="0"/>
              <a:t>-field oscillons </a:t>
            </a:r>
            <a:r>
              <a:rPr lang="nl-NL" dirty="0" err="1"/>
              <a:t>could</a:t>
            </a:r>
            <a:r>
              <a:rPr lang="nl-NL" dirty="0"/>
              <a:t> </a:t>
            </a:r>
            <a:r>
              <a:rPr lang="nl-NL" dirty="0" err="1"/>
              <a:t>emerge</a:t>
            </a:r>
            <a:r>
              <a:rPr lang="nl-NL" dirty="0"/>
              <a:t> </a:t>
            </a:r>
            <a:r>
              <a:rPr lang="nl-NL" dirty="0" err="1"/>
              <a:t>naturally</a:t>
            </a:r>
            <a:r>
              <a:rPr lang="nl-NL" dirty="0"/>
              <a:t> </a:t>
            </a:r>
            <a:r>
              <a:rPr lang="nl-NL" dirty="0" err="1"/>
              <a:t>during</a:t>
            </a:r>
            <a:r>
              <a:rPr lang="nl-NL" dirty="0"/>
              <a:t> </a:t>
            </a:r>
            <a:r>
              <a:rPr lang="nl-NL" dirty="0" err="1"/>
              <a:t>preheating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494221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3A0B4D70-6BF3-9F7D-FC7F-B9732084D2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16523"/>
            <a:ext cx="10515600" cy="1325563"/>
          </a:xfrm>
        </p:spPr>
        <p:txBody>
          <a:bodyPr/>
          <a:lstStyle/>
          <a:p>
            <a:pPr algn="ctr"/>
            <a:r>
              <a:rPr lang="nl-NL" dirty="0" err="1"/>
              <a:t>Thank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9127001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30576E-D85B-BB01-1AA7-EBD462050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768"/>
            <a:ext cx="10515600" cy="1325563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Computing </a:t>
            </a:r>
            <a:r>
              <a:rPr lang="nl-NL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Radiation</a:t>
            </a:r>
            <a:endParaRPr lang="nl-N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98F897F1-5DAD-4817-6544-DDB79778651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726235"/>
                <a:ext cx="10515600" cy="4351338"/>
              </a:xfrm>
            </p:spPr>
            <p:txBody>
              <a:bodyPr>
                <a:normAutofit fontScale="55000" lnSpcReduction="20000"/>
              </a:bodyPr>
              <a:lstStyle/>
              <a:p>
                <a:pPr marL="0" indent="0">
                  <a:lnSpc>
                    <a:spcPct val="170000"/>
                  </a:lnSpc>
                  <a:buNone/>
                </a:pPr>
                <a:r>
                  <a:rPr lang="nl-NL" dirty="0"/>
                  <a:t>The </a:t>
                </a:r>
                <a:r>
                  <a:rPr lang="nl-NL" dirty="0" err="1"/>
                  <a:t>oscillon</a:t>
                </a:r>
                <a:r>
                  <a:rPr lang="nl-NL" dirty="0"/>
                  <a:t> </a:t>
                </a:r>
                <a:r>
                  <a:rPr lang="nl-NL" dirty="0" err="1"/>
                  <a:t>expansion</a:t>
                </a:r>
                <a:r>
                  <a:rPr lang="nl-NL" dirty="0"/>
                  <a:t> is </a:t>
                </a:r>
                <a:r>
                  <a:rPr lang="nl-NL" dirty="0" err="1"/>
                  <a:t>not</a:t>
                </a:r>
                <a:r>
                  <a:rPr lang="nl-NL" dirty="0"/>
                  <a:t> </a:t>
                </a:r>
                <a:r>
                  <a:rPr lang="nl-NL" dirty="0" err="1"/>
                  <a:t>closed</a:t>
                </a:r>
                <a:r>
                  <a:rPr lang="nl-NL" dirty="0"/>
                  <a:t> </a:t>
                </a:r>
                <a:r>
                  <a:rPr lang="nl-NL" dirty="0" err="1"/>
                  <a:t>and</a:t>
                </a:r>
                <a:r>
                  <a:rPr lang="nl-NL" dirty="0"/>
                  <a:t> </a:t>
                </a:r>
                <a:r>
                  <a:rPr lang="nl-NL" dirty="0" err="1"/>
                  <a:t>higher</a:t>
                </a:r>
                <a:r>
                  <a:rPr lang="nl-NL" dirty="0"/>
                  <a:t> </a:t>
                </a:r>
                <a:r>
                  <a:rPr lang="nl-NL" dirty="0" err="1"/>
                  <a:t>harmonics</a:t>
                </a:r>
                <a:r>
                  <a:rPr lang="nl-NL" dirty="0"/>
                  <a:t> </a:t>
                </a:r>
                <a:r>
                  <a:rPr lang="nl-NL" dirty="0" err="1"/>
                  <a:t>obey</a:t>
                </a:r>
                <a:r>
                  <a:rPr lang="nl-NL" dirty="0"/>
                  <a:t> </a:t>
                </a:r>
                <a:r>
                  <a:rPr lang="nl-NL" dirty="0" err="1"/>
                  <a:t>radiation</a:t>
                </a:r>
                <a:r>
                  <a:rPr lang="nl-NL" dirty="0"/>
                  <a:t> </a:t>
                </a:r>
                <a:r>
                  <a:rPr lang="nl-NL" dirty="0" err="1"/>
                  <a:t>boundary</a:t>
                </a:r>
                <a:r>
                  <a:rPr lang="nl-NL" dirty="0"/>
                  <a:t> </a:t>
                </a:r>
                <a:r>
                  <a:rPr lang="nl-NL" dirty="0" err="1"/>
                  <a:t>conditions</a:t>
                </a:r>
                <a:endParaRPr lang="nl-NL" dirty="0"/>
              </a:p>
              <a:p>
                <a:pPr marL="0" indent="0">
                  <a:lnSpc>
                    <a:spcPct val="170000"/>
                  </a:lnSpc>
                  <a:buNone/>
                </a:pPr>
                <a:r>
                  <a:rPr lang="nl-NL" dirty="0"/>
                  <a:t>We </a:t>
                </a:r>
                <a:r>
                  <a:rPr lang="nl-NL" dirty="0" err="1"/>
                  <a:t>can</a:t>
                </a:r>
                <a:r>
                  <a:rPr lang="nl-NL" dirty="0"/>
                  <a:t> </a:t>
                </a:r>
                <a:r>
                  <a:rPr lang="nl-NL" dirty="0" err="1"/>
                  <a:t>write</a:t>
                </a:r>
                <a:r>
                  <a:rPr lang="nl-NL" dirty="0"/>
                  <a:t> </a:t>
                </a:r>
                <a:r>
                  <a:rPr lang="nl-NL" dirty="0" err="1"/>
                  <a:t>an</a:t>
                </a:r>
                <a:r>
                  <a:rPr lang="nl-NL" dirty="0"/>
                  <a:t> </a:t>
                </a:r>
                <a:r>
                  <a:rPr lang="nl-NL" dirty="0" err="1"/>
                  <a:t>approximate</a:t>
                </a:r>
                <a:r>
                  <a:rPr lang="nl-NL" dirty="0"/>
                  <a:t> EOM </a:t>
                </a:r>
                <a:r>
                  <a:rPr lang="nl-NL" dirty="0" err="1"/>
                  <a:t>for</a:t>
                </a:r>
                <a:r>
                  <a:rPr lang="nl-NL" dirty="0"/>
                  <a:t> </a:t>
                </a:r>
                <a:r>
                  <a:rPr lang="nl-NL" dirty="0" err="1"/>
                  <a:t>radiation</a:t>
                </a:r>
                <a:endParaRPr lang="nl-NL" dirty="0"/>
              </a:p>
              <a:p>
                <a:pPr marL="0" indent="0">
                  <a:lnSpc>
                    <a:spcPct val="17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̈"/>
                              <m:ctrlP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</m:acc>
                        </m:e>
                        <m:sub>
                          <m:r>
                            <a:rPr lang="nl-NL" b="0" i="1" dirty="0" smtClean="0">
                              <a:latin typeface="Cambria Math" panose="02040503050406030204" pitchFamily="18" charset="0"/>
                            </a:rPr>
                            <m:t>𝑟𝑎𝑑</m:t>
                          </m:r>
                        </m:sub>
                      </m:sSub>
                      <m:r>
                        <a:rPr lang="nl-NL" b="0" i="1" dirty="0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nl-NL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nl-NL" b="0" i="0" dirty="0" smtClean="0">
                              <a:latin typeface="Cambria Math" panose="020405030504060302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nl-NL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nl-NL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b="0" i="1" dirty="0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nl-NL" b="0" i="1" dirty="0" smtClean="0">
                              <a:latin typeface="Cambria Math" panose="02040503050406030204" pitchFamily="18" charset="0"/>
                            </a:rPr>
                            <m:t>𝑟𝑎𝑑</m:t>
                          </m:r>
                        </m:sub>
                      </m:sSub>
                      <m:r>
                        <a:rPr lang="nl-NL" b="0" i="1" dirty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nl-NL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b="0" i="1" dirty="0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nl-NL" b="0" i="1" dirty="0" smtClean="0">
                              <a:latin typeface="Cambria Math" panose="02040503050406030204" pitchFamily="18" charset="0"/>
                            </a:rPr>
                            <m:t>𝑟𝑎𝑑</m:t>
                          </m:r>
                        </m:sub>
                      </m:sSub>
                      <m:r>
                        <a:rPr lang="nl-NL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nl-NL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b="0" i="1" dirty="0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nl-NL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d>
                        <m:dPr>
                          <m:ctrlPr>
                            <a:rPr lang="nl-NL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nl-NL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l-NL" b="0" i="1" dirty="0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nl-NL" b="0" i="1" dirty="0" smtClean="0">
                                  <a:latin typeface="Cambria Math" panose="02040503050406030204" pitchFamily="18" charset="0"/>
                                </a:rPr>
                                <m:t>𝑜𝑠𝑐</m:t>
                              </m:r>
                            </m:sub>
                          </m:sSub>
                        </m:e>
                      </m:d>
                      <m:r>
                        <a:rPr lang="nl-NL" b="0" i="1" dirty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nl-NL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b="0" i="1" dirty="0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nl-NL" b="0" i="1" dirty="0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  <m:r>
                        <a:rPr lang="nl-NL" b="0" i="1" dirty="0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nl-NL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b="0" i="1" dirty="0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nl-NL" b="0" i="1" dirty="0" smtClean="0">
                              <a:latin typeface="Cambria Math" panose="02040503050406030204" pitchFamily="18" charset="0"/>
                            </a:rPr>
                            <m:t>𝑜𝑠𝑐</m:t>
                          </m:r>
                        </m:sub>
                      </m:sSub>
                      <m:r>
                        <a:rPr lang="nl-NL" b="0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nl-NL" dirty="0"/>
              </a:p>
              <a:p>
                <a:pPr marL="0" indent="0">
                  <a:lnSpc>
                    <a:spcPct val="170000"/>
                  </a:lnSpc>
                  <a:buNone/>
                </a:pPr>
                <a:r>
                  <a:rPr lang="nl-NL" dirty="0"/>
                  <a:t>We </a:t>
                </a:r>
                <a:r>
                  <a:rPr lang="nl-NL" dirty="0" err="1"/>
                  <a:t>can</a:t>
                </a:r>
                <a:r>
                  <a:rPr lang="nl-NL" dirty="0"/>
                  <a:t> </a:t>
                </a:r>
                <a:r>
                  <a:rPr lang="nl-NL" dirty="0" err="1"/>
                  <a:t>find</a:t>
                </a:r>
                <a:r>
                  <a:rPr lang="nl-NL" dirty="0"/>
                  <a:t> </a:t>
                </a:r>
                <a:r>
                  <a:rPr lang="nl-NL" dirty="0" err="1"/>
                  <a:t>the</a:t>
                </a:r>
                <a:r>
                  <a:rPr lang="nl-NL" dirty="0"/>
                  <a:t> solution </a:t>
                </a:r>
                <a:r>
                  <a:rPr lang="nl-NL" dirty="0" err="1"/>
                  <a:t>for</a:t>
                </a:r>
                <a:r>
                  <a:rPr lang="nl-NL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𝑟𝑎𝑑</m:t>
                        </m:r>
                      </m:sub>
                    </m:sSub>
                  </m:oMath>
                </a14:m>
                <a:r>
                  <a:rPr lang="nl-NL" dirty="0"/>
                  <a:t> numerically</a:t>
                </a:r>
              </a:p>
              <a:p>
                <a:pPr marL="0" indent="0">
                  <a:lnSpc>
                    <a:spcPct val="170000"/>
                  </a:lnSpc>
                  <a:buNone/>
                </a:pPr>
                <a:r>
                  <a:rPr lang="nl-NL" dirty="0" err="1"/>
                  <a:t>From</a:t>
                </a:r>
                <a:r>
                  <a:rPr lang="nl-NL" dirty="0"/>
                  <a:t> </a:t>
                </a:r>
                <a:r>
                  <a:rPr lang="nl-NL" dirty="0" err="1"/>
                  <a:t>this</a:t>
                </a:r>
                <a:endParaRPr lang="nl-NL" dirty="0"/>
              </a:p>
              <a:p>
                <a:pPr marL="0" indent="0">
                  <a:lnSpc>
                    <a:spcPct val="17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𝐹𝐿𝑈𝑋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̇"/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</m:acc>
                      <m:sSub>
                        <m:sSub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𝛿</m:t>
                      </m:r>
                    </m:oMath>
                  </m:oMathPara>
                </a14:m>
                <a:endParaRPr lang="nl-NL" dirty="0"/>
              </a:p>
              <a:p>
                <a:pPr marL="0" indent="0">
                  <a:lnSpc>
                    <a:spcPct val="170000"/>
                  </a:lnSpc>
                  <a:buNone/>
                </a:pPr>
                <a:r>
                  <a:rPr lang="nl-NL" dirty="0" err="1"/>
                  <a:t>And</a:t>
                </a:r>
                <a:r>
                  <a:rPr lang="nl-NL" dirty="0"/>
                  <a:t> </a:t>
                </a:r>
                <a:r>
                  <a:rPr lang="nl-NL" dirty="0" err="1"/>
                  <a:t>Finally</a:t>
                </a:r>
                <a:endParaRPr lang="nl-NL" dirty="0"/>
              </a:p>
              <a:p>
                <a:pPr marL="0" indent="0">
                  <a:lnSpc>
                    <a:spcPct val="17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nl-NL" b="0" i="0" smtClean="0"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𝑜𝑠𝑐</m:t>
                          </m:r>
                        </m:sub>
                      </m:sSub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̅"/>
                              <m:ctrlP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nl-NL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nl-NL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nl-NL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nl-NL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l-NL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nl-NL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nl-NL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acc>
                        </m:num>
                        <m:den>
                          <m:sSub>
                            <m:sSubPr>
                              <m:ctrlP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  <m:t>𝑜𝑠𝑐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nl-NL" dirty="0"/>
              </a:p>
            </p:txBody>
          </p:sp>
        </mc:Choice>
        <mc:Fallback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98F897F1-5DAD-4817-6544-DDB79778651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726235"/>
                <a:ext cx="10515600" cy="4351338"/>
              </a:xfrm>
              <a:blipFill>
                <a:blip r:embed="rId2"/>
                <a:stretch>
                  <a:fillRect l="-23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457366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30576E-D85B-BB01-1AA7-EBD462050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768"/>
            <a:ext cx="10515600" cy="1325563"/>
          </a:xfrm>
        </p:spPr>
        <p:txBody>
          <a:bodyPr/>
          <a:lstStyle/>
          <a:p>
            <a:r>
              <a:rPr lang="nl-NL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Floquet</a:t>
            </a:r>
            <a:r>
              <a:rPr lang="nl-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nl-NL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Approximation</a:t>
            </a:r>
            <a:endParaRPr lang="nl-N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98F897F1-5DAD-4817-6544-DDB79778651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119946"/>
                <a:ext cx="10515600" cy="4351338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50000"/>
                  </a:lnSpc>
                  <a:buNone/>
                </a:pPr>
                <a:r>
                  <a:rPr lang="nl-NL" sz="2200" dirty="0"/>
                  <a:t>The </a:t>
                </a:r>
                <a:r>
                  <a:rPr lang="nl-NL" sz="2200" dirty="0" err="1"/>
                  <a:t>Floquet</a:t>
                </a:r>
                <a:r>
                  <a:rPr lang="nl-NL" sz="2200" dirty="0"/>
                  <a:t> </a:t>
                </a:r>
                <a:r>
                  <a:rPr lang="nl-NL" sz="2200" dirty="0" err="1"/>
                  <a:t>Exponents</a:t>
                </a:r>
                <a:r>
                  <a:rPr lang="nl-NL" sz="2200" dirty="0"/>
                  <a:t> </a:t>
                </a:r>
                <a:r>
                  <a:rPr lang="nl-NL" sz="2200" dirty="0" err="1"/>
                  <a:t>can</a:t>
                </a:r>
                <a:r>
                  <a:rPr lang="nl-NL" sz="2200" dirty="0"/>
                  <a:t> </a:t>
                </a:r>
                <a:r>
                  <a:rPr lang="nl-NL" sz="2200" dirty="0" err="1"/>
                  <a:t>be</a:t>
                </a:r>
                <a:r>
                  <a:rPr lang="nl-NL" sz="2200" dirty="0"/>
                  <a:t> </a:t>
                </a:r>
                <a:r>
                  <a:rPr lang="nl-NL" sz="2200" dirty="0" err="1"/>
                  <a:t>computed</a:t>
                </a:r>
                <a:r>
                  <a:rPr lang="nl-NL" sz="2200" dirty="0"/>
                  <a:t> </a:t>
                </a:r>
                <a:r>
                  <a:rPr lang="nl-NL" sz="2200" dirty="0" err="1"/>
                  <a:t>approximately</a:t>
                </a:r>
                <a:r>
                  <a:rPr lang="nl-NL" sz="2200" dirty="0"/>
                  <a:t> </a:t>
                </a:r>
                <a:r>
                  <a:rPr lang="nl-NL" sz="2200" dirty="0" err="1"/>
                  <a:t>assuming</a:t>
                </a:r>
                <a:endParaRPr lang="nl-NL" sz="2200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sz="22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nl-NL" sz="2200" b="0" i="1" smtClean="0">
                              <a:latin typeface="Cambria Math" panose="02040503050406030204" pitchFamily="18" charset="0"/>
                            </a:rPr>
                            <m:t>𝑜𝑠𝑐</m:t>
                          </m:r>
                        </m:sub>
                      </m:sSub>
                      <m:r>
                        <a:rPr lang="nl-NL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l-NL" sz="2200" b="0" i="1" smtClean="0"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nl-NL" sz="22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nl-NL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nl-NL" sz="2200" b="0" i="0" smtClean="0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nl-NL" sz="2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func>
                        <m:funcPr>
                          <m:ctrlPr>
                            <a:rPr lang="nl-NL" sz="22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nl-NL" sz="2200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nl-NL" sz="22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lang="nl-NL" sz="22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func>
                    </m:oMath>
                  </m:oMathPara>
                </a14:m>
                <a:endParaRPr lang="nl-NL" sz="2200" dirty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nl-NL" sz="2200" dirty="0" err="1"/>
                  <a:t>And</a:t>
                </a:r>
                <a:r>
                  <a:rPr lang="nl-NL" sz="2200" dirty="0"/>
                  <a:t> </a:t>
                </a:r>
                <a:r>
                  <a:rPr lang="nl-NL" sz="2200" dirty="0" err="1"/>
                  <a:t>performing</a:t>
                </a:r>
                <a:r>
                  <a:rPr lang="nl-NL" sz="2200" dirty="0"/>
                  <a:t> a </a:t>
                </a:r>
                <a:r>
                  <a:rPr lang="nl-NL" sz="2200" dirty="0" err="1"/>
                  <a:t>petrubative</a:t>
                </a:r>
                <a:r>
                  <a:rPr lang="nl-NL" sz="2200" dirty="0"/>
                  <a:t> </a:t>
                </a:r>
                <a:r>
                  <a:rPr lang="nl-NL" sz="2200" dirty="0" err="1"/>
                  <a:t>expansion</a:t>
                </a:r>
                <a:r>
                  <a:rPr lang="nl-NL" sz="2200" dirty="0"/>
                  <a:t> we </a:t>
                </a:r>
                <a:r>
                  <a:rPr lang="nl-NL" sz="2200" dirty="0" err="1"/>
                  <a:t>find</a:t>
                </a:r>
                <a:endParaRPr lang="nl-NL" sz="2200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nl-NL" sz="22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nl-NL" sz="22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nl-NL" sz="22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>
                          <m:r>
                            <a:rPr lang="nl-NL" sz="2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nl-NL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nl-NL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NL" sz="22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nl-NL" sz="2200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nl-NL" sz="22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nl-NL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nl-NL" sz="22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nl-NL" sz="2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nl-NL" sz="2200" b="0" i="1" smtClean="0">
                              <a:latin typeface="Cambria Math" panose="02040503050406030204" pitchFamily="18" charset="0"/>
                            </a:rPr>
                            <m:t> −</m:t>
                          </m:r>
                          <m:f>
                            <m:fPr>
                              <m:ctrlPr>
                                <a:rPr lang="nl-NL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nl-NL" sz="22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nl-NL" sz="22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  <m:r>
                            <a:rPr lang="nl-NL" sz="22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nl-NL" sz="2200" b="0" i="0" smtClean="0">
                              <a:latin typeface="Cambria Math" panose="02040503050406030204" pitchFamily="18" charset="0"/>
                            </a:rPr>
                            <m:t>Λ</m:t>
                          </m:r>
                          <m:sSubSup>
                            <m:sSubSupPr>
                              <m:ctrlPr>
                                <a:rPr lang="nl-NL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nl-NL" sz="2200" b="0" i="0" smtClean="0"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nl-NL" sz="22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nl-NL" sz="2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nl-NL" sz="2200" i="1">
                              <a:latin typeface="Cambria Math" panose="02040503050406030204" pitchFamily="18" charset="0"/>
                            </a:rPr>
                            <m:t>)(</m:t>
                          </m:r>
                          <m:r>
                            <a:rPr lang="nl-NL" sz="2200" i="1"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nl-NL" sz="2200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nl-NL" sz="2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nl-NL" sz="22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nl-NL" sz="2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nl-NL" sz="2200" i="1">
                              <a:latin typeface="Cambria Math" panose="02040503050406030204" pitchFamily="18" charset="0"/>
                            </a:rPr>
                            <m:t> −</m:t>
                          </m:r>
                          <m:f>
                            <m:fPr>
                              <m:ctrlPr>
                                <a:rPr lang="nl-NL" sz="22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nl-NL" sz="2200" b="0" i="0" smtClean="0">
                                  <a:latin typeface="Cambria Math" panose="02040503050406030204" pitchFamily="18" charset="0"/>
                                </a:rPr>
                                <m:t>Λ</m:t>
                              </m:r>
                            </m:num>
                            <m:den>
                              <m:r>
                                <a:rPr lang="nl-NL" sz="220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  <m:r>
                            <a:rPr lang="nl-NL" sz="2200" i="1">
                              <a:latin typeface="Cambria Math" panose="02040503050406030204" pitchFamily="18" charset="0"/>
                            </a:rPr>
                            <m:t> </m:t>
                          </m:r>
                          <m:sSubSup>
                            <m:sSubSupPr>
                              <m:ctrlPr>
                                <a:rPr lang="nl-NL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nl-NL" sz="2200" b="0" i="0" smtClean="0"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nl-NL" sz="22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nl-NL" sz="2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nl-NL" sz="22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nl-NL" sz="22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nl-NL" sz="22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nl-NL" sz="2200" dirty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nl-NL" sz="2200" dirty="0"/>
                  <a:t>We </a:t>
                </a:r>
                <a:r>
                  <a:rPr lang="nl-NL" sz="2200" dirty="0" err="1"/>
                  <a:t>should</a:t>
                </a:r>
                <a:r>
                  <a:rPr lang="nl-NL" sz="2200" dirty="0"/>
                  <a:t> </a:t>
                </a:r>
                <a:r>
                  <a:rPr lang="nl-NL" sz="2200" dirty="0" err="1"/>
                  <a:t>then</a:t>
                </a:r>
                <a:r>
                  <a:rPr lang="nl-NL" sz="2200" dirty="0"/>
                  <a:t> </a:t>
                </a:r>
                <a:r>
                  <a:rPr lang="nl-NL" sz="2200" dirty="0" err="1"/>
                  <a:t>also</a:t>
                </a:r>
                <a:r>
                  <a:rPr lang="nl-NL" sz="2200" dirty="0"/>
                  <a:t> </a:t>
                </a:r>
                <a:r>
                  <a:rPr lang="nl-NL" sz="2200" dirty="0" err="1"/>
                  <a:t>include</a:t>
                </a:r>
                <a:r>
                  <a:rPr lang="nl-NL" sz="2200" dirty="0"/>
                  <a:t> </a:t>
                </a:r>
                <a:r>
                  <a:rPr lang="nl-NL" sz="2200" dirty="0" err="1"/>
                  <a:t>some</a:t>
                </a:r>
                <a:r>
                  <a:rPr lang="nl-NL" sz="2200" dirty="0"/>
                  <a:t> information </a:t>
                </a:r>
                <a:r>
                  <a:rPr lang="nl-NL" sz="2200" dirty="0" err="1"/>
                  <a:t>about</a:t>
                </a:r>
                <a:r>
                  <a:rPr lang="nl-NL" sz="2200" dirty="0"/>
                  <a:t> </a:t>
                </a:r>
                <a:r>
                  <a:rPr lang="nl-NL" sz="2200" dirty="0" err="1"/>
                  <a:t>the</a:t>
                </a:r>
                <a:r>
                  <a:rPr lang="nl-NL" sz="2200" dirty="0"/>
                  <a:t> </a:t>
                </a:r>
                <a:r>
                  <a:rPr lang="nl-NL" sz="2200" dirty="0" err="1"/>
                  <a:t>width</a:t>
                </a:r>
                <a:r>
                  <a:rPr lang="nl-NL" sz="2200" dirty="0"/>
                  <a:t> of </a:t>
                </a:r>
                <a:r>
                  <a:rPr lang="nl-NL" sz="2200" dirty="0" err="1"/>
                  <a:t>the</a:t>
                </a:r>
                <a:r>
                  <a:rPr lang="nl-NL" sz="2200" dirty="0"/>
                  <a:t> </a:t>
                </a:r>
                <a:r>
                  <a:rPr lang="nl-NL" sz="2200" dirty="0" err="1"/>
                  <a:t>oscillon</a:t>
                </a:r>
                <a:endParaRPr lang="nl-NL" sz="2200" dirty="0"/>
              </a:p>
            </p:txBody>
          </p:sp>
        </mc:Choice>
        <mc:Fallback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98F897F1-5DAD-4817-6544-DDB79778651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119946"/>
                <a:ext cx="10515600" cy="4351338"/>
              </a:xfrm>
              <a:blipFill>
                <a:blip r:embed="rId2"/>
                <a:stretch>
                  <a:fillRect l="-754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48073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30576E-D85B-BB01-1AA7-EBD462050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768"/>
            <a:ext cx="10515600" cy="1325563"/>
          </a:xfrm>
        </p:spPr>
        <p:txBody>
          <a:bodyPr/>
          <a:lstStyle/>
          <a:p>
            <a:r>
              <a:rPr lang="nl-NL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r>
              <a:rPr lang="nl-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Oscillons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8F897F1-5DAD-4817-6544-DDB797786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7451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 err="1"/>
              <a:t>Localized</a:t>
            </a:r>
            <a:r>
              <a:rPr lang="nl-NL" dirty="0"/>
              <a:t> </a:t>
            </a:r>
            <a:r>
              <a:rPr lang="nl-NL" dirty="0" err="1"/>
              <a:t>configurations</a:t>
            </a:r>
            <a:r>
              <a:rPr lang="nl-NL" dirty="0"/>
              <a:t> in </a:t>
            </a:r>
            <a:r>
              <a:rPr lang="nl-NL" dirty="0" err="1"/>
              <a:t>classical</a:t>
            </a:r>
            <a:r>
              <a:rPr lang="nl-NL" dirty="0"/>
              <a:t> </a:t>
            </a:r>
            <a:r>
              <a:rPr lang="nl-NL" dirty="0" err="1"/>
              <a:t>scalar</a:t>
            </a:r>
            <a:r>
              <a:rPr lang="nl-NL" dirty="0"/>
              <a:t> field </a:t>
            </a:r>
            <a:r>
              <a:rPr lang="nl-NL" dirty="0" err="1"/>
              <a:t>theories</a:t>
            </a: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dirty="0" err="1"/>
              <a:t>Oscillating</a:t>
            </a: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dirty="0" err="1"/>
              <a:t>Attractive</a:t>
            </a: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dirty="0" err="1"/>
              <a:t>Unstable</a:t>
            </a:r>
            <a:r>
              <a:rPr lang="nl-NL" dirty="0"/>
              <a:t> (</a:t>
            </a:r>
            <a:r>
              <a:rPr lang="nl-NL" dirty="0" err="1"/>
              <a:t>Albeit</a:t>
            </a:r>
            <a:r>
              <a:rPr lang="nl-NL" dirty="0"/>
              <a:t> Long-</a:t>
            </a:r>
            <a:r>
              <a:rPr lang="nl-NL" dirty="0" err="1"/>
              <a:t>Lived</a:t>
            </a:r>
            <a:r>
              <a:rPr lang="nl-NL" dirty="0"/>
              <a:t>)</a:t>
            </a:r>
          </a:p>
          <a:p>
            <a:pPr marL="514350" indent="-514350">
              <a:buFont typeface="+mj-lt"/>
              <a:buAutoNum type="arabicPeriod"/>
            </a:pPr>
            <a:endParaRPr lang="nl-NL" dirty="0"/>
          </a:p>
          <a:p>
            <a:pPr marL="0" indent="0">
              <a:buNone/>
            </a:pPr>
            <a:r>
              <a:rPr lang="nl-NL" dirty="0" err="1"/>
              <a:t>Requirement</a:t>
            </a:r>
            <a:r>
              <a:rPr lang="nl-NL" dirty="0"/>
              <a:t>: A </a:t>
            </a:r>
            <a:r>
              <a:rPr lang="nl-NL" dirty="0" err="1"/>
              <a:t>Potential</a:t>
            </a:r>
            <a:r>
              <a:rPr lang="nl-NL" dirty="0"/>
              <a:t> </a:t>
            </a:r>
          </a:p>
          <a:p>
            <a:pPr marL="0" indent="0">
              <a:buNone/>
            </a:pPr>
            <a:r>
              <a:rPr lang="nl-NL" dirty="0"/>
              <a:t>“</a:t>
            </a:r>
            <a:r>
              <a:rPr lang="nl-NL" dirty="0" err="1"/>
              <a:t>Shallower</a:t>
            </a:r>
            <a:r>
              <a:rPr lang="nl-NL" dirty="0"/>
              <a:t> </a:t>
            </a:r>
            <a:r>
              <a:rPr lang="nl-NL" dirty="0" err="1"/>
              <a:t>than</a:t>
            </a:r>
            <a:r>
              <a:rPr lang="nl-NL" dirty="0"/>
              <a:t> </a:t>
            </a:r>
            <a:r>
              <a:rPr lang="nl-NL" dirty="0" err="1"/>
              <a:t>Quadratic</a:t>
            </a:r>
            <a:r>
              <a:rPr lang="nl-NL" dirty="0"/>
              <a:t>”</a:t>
            </a:r>
          </a:p>
          <a:p>
            <a:pPr marL="514350" indent="-514350">
              <a:buFont typeface="+mj-lt"/>
              <a:buAutoNum type="arabicPeriod"/>
            </a:pPr>
            <a:endParaRPr lang="nl-NL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18DB4D3A-C344-99AB-2793-48B72B3AC0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9644" y="2922940"/>
            <a:ext cx="4093738" cy="2483112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74D56259-807B-97B9-25AD-6D1EA236849A}"/>
              </a:ext>
            </a:extLst>
          </p:cNvPr>
          <p:cNvSpPr txBox="1"/>
          <p:nvPr/>
        </p:nvSpPr>
        <p:spPr>
          <a:xfrm rot="16200000">
            <a:off x="4978985" y="3741811"/>
            <a:ext cx="1959789" cy="322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err="1">
                <a:latin typeface="Minion Pro" panose="02040503050306020203" pitchFamily="18" charset="0"/>
              </a:rPr>
              <a:t>Potential</a:t>
            </a:r>
            <a:endParaRPr lang="nl-NL" sz="2400" dirty="0">
              <a:latin typeface="Minion Pro" panose="02040503050306020203" pitchFamily="18" charset="0"/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4A82398A-8523-BAFE-9BFA-2D25EF8CECA8}"/>
              </a:ext>
            </a:extLst>
          </p:cNvPr>
          <p:cNvSpPr txBox="1"/>
          <p:nvPr/>
        </p:nvSpPr>
        <p:spPr>
          <a:xfrm>
            <a:off x="7918309" y="5406053"/>
            <a:ext cx="2008586" cy="314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atin typeface="Minion Pro" panose="02040503050306020203" pitchFamily="18" charset="0"/>
              </a:rPr>
              <a:t>Field</a:t>
            </a:r>
          </a:p>
        </p:txBody>
      </p:sp>
    </p:spTree>
    <p:extLst>
      <p:ext uri="{BB962C8B-B14F-4D97-AF65-F5344CB8AC3E}">
        <p14:creationId xmlns:p14="http://schemas.microsoft.com/office/powerpoint/2010/main" val="25049989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30576E-D85B-BB01-1AA7-EBD462050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768"/>
            <a:ext cx="10515600" cy="1325563"/>
          </a:xfrm>
        </p:spPr>
        <p:txBody>
          <a:bodyPr/>
          <a:lstStyle/>
          <a:p>
            <a:r>
              <a:rPr lang="nl-NL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Floquet</a:t>
            </a:r>
            <a:r>
              <a:rPr lang="nl-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nl-NL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Approximation</a:t>
            </a:r>
            <a:endParaRPr lang="nl-N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FC7A5EB6-1EBB-F425-A5C7-5014267DB6A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>
          <a:xfrm>
            <a:off x="3857956" y="1128291"/>
            <a:ext cx="4476087" cy="4601417"/>
          </a:xfrm>
          <a:prstGeom prst="rect">
            <a:avLst/>
          </a:prstGeom>
        </p:spPr>
      </p:pic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5D5CA05A-1A60-4392-38D0-817108CF42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82752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30576E-D85B-BB01-1AA7-EBD462050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768"/>
            <a:ext cx="10515600" cy="1325563"/>
          </a:xfrm>
        </p:spPr>
        <p:txBody>
          <a:bodyPr/>
          <a:lstStyle/>
          <a:p>
            <a:r>
              <a:rPr lang="nl-NL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r>
              <a:rPr lang="nl-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nl-NL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Relevance</a:t>
            </a:r>
            <a:endParaRPr lang="nl-N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8F897F1-5DAD-4817-6544-DDB797786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7329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 err="1"/>
              <a:t>Relevance</a:t>
            </a:r>
            <a:r>
              <a:rPr lang="nl-NL" dirty="0"/>
              <a:t> in </a:t>
            </a:r>
            <a:r>
              <a:rPr lang="nl-NL" dirty="0" err="1"/>
              <a:t>Cosmology</a:t>
            </a: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Dark Matter </a:t>
            </a:r>
            <a:r>
              <a:rPr lang="nl-NL" sz="1800" i="1" dirty="0"/>
              <a:t>[arXiv:1906.06352 Ollé et al.]</a:t>
            </a:r>
            <a:endParaRPr lang="nl-NL" sz="1800" dirty="0"/>
          </a:p>
          <a:p>
            <a:pPr marL="514350" indent="-514350">
              <a:buFont typeface="+mj-lt"/>
              <a:buAutoNum type="arabicPeriod"/>
            </a:pPr>
            <a:r>
              <a:rPr lang="nl-NL" dirty="0" err="1"/>
              <a:t>Gravitational</a:t>
            </a:r>
            <a:r>
              <a:rPr lang="nl-NL" dirty="0"/>
              <a:t> Waves </a:t>
            </a:r>
            <a:r>
              <a:rPr lang="nl-NL" sz="1800" i="1" dirty="0"/>
              <a:t>[arXiv:1304.6094 </a:t>
            </a:r>
            <a:r>
              <a:rPr lang="nl-NL" sz="1800" i="1" dirty="0" err="1"/>
              <a:t>Copeland</a:t>
            </a:r>
            <a:r>
              <a:rPr lang="nl-NL" sz="1800" i="1" dirty="0"/>
              <a:t> et al.]</a:t>
            </a:r>
            <a:endParaRPr lang="nl-NL" sz="1800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err="1"/>
              <a:t>Relevance</a:t>
            </a:r>
            <a:r>
              <a:rPr lang="nl-NL" dirty="0"/>
              <a:t> in </a:t>
            </a:r>
            <a:r>
              <a:rPr lang="nl-NL" dirty="0" err="1"/>
              <a:t>Spectroscopy</a:t>
            </a: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The QCD Sector of SM (short </a:t>
            </a:r>
            <a:r>
              <a:rPr lang="nl-NL" dirty="0" err="1"/>
              <a:t>lifetimes</a:t>
            </a:r>
            <a:r>
              <a:rPr lang="nl-NL" dirty="0"/>
              <a:t>) </a:t>
            </a:r>
            <a:r>
              <a:rPr lang="nl-NL" sz="1800" i="1" dirty="0"/>
              <a:t>[arXiv:9805382 </a:t>
            </a:r>
            <a:r>
              <a:rPr lang="nl-NL" sz="1800" i="1" dirty="0" err="1"/>
              <a:t>Hormuzdiar</a:t>
            </a:r>
            <a:r>
              <a:rPr lang="nl-NL" sz="1800" i="1" dirty="0"/>
              <a:t> et al.]</a:t>
            </a:r>
          </a:p>
          <a:p>
            <a:pPr marL="514350" indent="-514350">
              <a:buFont typeface="+mj-lt"/>
              <a:buAutoNum type="arabicPeriod"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31ADB8D4-9EBC-E57C-E447-1B95AA6AC63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978" t="17536" r="20027" b="20579"/>
          <a:stretch/>
        </p:blipFill>
        <p:spPr>
          <a:xfrm>
            <a:off x="7616687" y="1422331"/>
            <a:ext cx="3737113" cy="2655153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8A834CBF-A7BD-F6E3-7CFF-1CCB67A721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76999"/>
            <a:ext cx="6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nl-NL" altLang="nl-NL" sz="18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Lucida Grande"/>
              </a:rPr>
            </a:br>
            <a:endParaRPr kumimoji="0" lang="nl-NL" altLang="nl-NL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27BA4A32-A7D6-921B-7165-D2638211B6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27801"/>
            <a:ext cx="6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nl-NL" altLang="nl-NL" sz="18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Lucida Grande"/>
              </a:rPr>
            </a:br>
            <a:endParaRPr kumimoji="0" lang="nl-NL" altLang="nl-NL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747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30576E-D85B-BB01-1AA7-EBD462050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768"/>
            <a:ext cx="10515600" cy="1325563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Case For Multi-Field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8F897F1-5DAD-4817-6544-DDB7977865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u="sng" dirty="0"/>
              <a:t>String- </a:t>
            </a:r>
            <a:r>
              <a:rPr lang="nl-NL" u="sng" dirty="0" err="1"/>
              <a:t>and</a:t>
            </a:r>
            <a:r>
              <a:rPr lang="nl-NL" u="sng" dirty="0"/>
              <a:t> </a:t>
            </a:r>
            <a:r>
              <a:rPr lang="nl-NL" u="sng" dirty="0" err="1"/>
              <a:t>Supersymmetric</a:t>
            </a:r>
            <a:r>
              <a:rPr lang="nl-NL" u="sng" dirty="0"/>
              <a:t> </a:t>
            </a:r>
            <a:r>
              <a:rPr lang="nl-NL" u="sng" dirty="0" err="1"/>
              <a:t>theories</a:t>
            </a:r>
            <a:endParaRPr lang="nl-NL" u="sng" dirty="0"/>
          </a:p>
          <a:p>
            <a:r>
              <a:rPr lang="nl-NL" dirty="0" err="1"/>
              <a:t>Axiverse</a:t>
            </a:r>
            <a:endParaRPr lang="nl-NL" dirty="0"/>
          </a:p>
          <a:p>
            <a:r>
              <a:rPr lang="nl-NL" dirty="0" err="1"/>
              <a:t>Supersymmetric</a:t>
            </a:r>
            <a:r>
              <a:rPr lang="nl-NL" dirty="0"/>
              <a:t> </a:t>
            </a:r>
            <a:r>
              <a:rPr lang="nl-NL" dirty="0" err="1"/>
              <a:t>Scalar</a:t>
            </a:r>
            <a:r>
              <a:rPr lang="nl-NL" dirty="0"/>
              <a:t> partners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u="sng" dirty="0"/>
              <a:t>General </a:t>
            </a:r>
            <a:r>
              <a:rPr lang="nl-NL" u="sng" dirty="0" err="1"/>
              <a:t>Phenomenology</a:t>
            </a:r>
            <a:endParaRPr lang="nl-NL" u="sng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 err="1"/>
              <a:t>What</a:t>
            </a:r>
            <a:r>
              <a:rPr lang="nl-NL" b="1" dirty="0"/>
              <a:t> are </a:t>
            </a:r>
            <a:r>
              <a:rPr lang="nl-NL" b="1" dirty="0" err="1"/>
              <a:t>their</a:t>
            </a:r>
            <a:r>
              <a:rPr lang="nl-NL" b="1" dirty="0"/>
              <a:t> </a:t>
            </a:r>
            <a:r>
              <a:rPr lang="nl-NL" b="1" dirty="0" err="1"/>
              <a:t>signatures</a:t>
            </a:r>
            <a:r>
              <a:rPr lang="nl-NL" b="1" dirty="0"/>
              <a:t>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06852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30576E-D85B-BB01-1AA7-EBD462050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768"/>
            <a:ext cx="10515600" cy="1325563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nl-NL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Nonrelativistic</a:t>
            </a:r>
            <a:r>
              <a:rPr lang="nl-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Limit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98F897F1-5DAD-4817-6544-DDB79778651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567208"/>
                <a:ext cx="10515600" cy="4351338"/>
              </a:xfrm>
            </p:spPr>
            <p:txBody>
              <a:bodyPr>
                <a:normAutofit fontScale="85000" lnSpcReduction="20000"/>
              </a:bodyPr>
              <a:lstStyle/>
              <a:p>
                <a:pPr marL="0" indent="0">
                  <a:buNone/>
                </a:pPr>
                <a:r>
                  <a:rPr lang="nl-NL" dirty="0"/>
                  <a:t>Look at </a:t>
                </a:r>
                <a:r>
                  <a:rPr lang="nl-NL" dirty="0" err="1"/>
                  <a:t>Bose</a:t>
                </a:r>
                <a:r>
                  <a:rPr lang="nl-NL" dirty="0"/>
                  <a:t>-Einstein </a:t>
                </a:r>
                <a:r>
                  <a:rPr lang="nl-NL" dirty="0" err="1"/>
                  <a:t>Condensate</a:t>
                </a:r>
                <a:r>
                  <a:rPr lang="nl-NL" dirty="0"/>
                  <a:t> of “slow </a:t>
                </a:r>
                <a:r>
                  <a:rPr lang="nl-NL" dirty="0" err="1"/>
                  <a:t>moving</a:t>
                </a:r>
                <a:r>
                  <a:rPr lang="nl-NL" dirty="0"/>
                  <a:t>” </a:t>
                </a:r>
                <a:r>
                  <a:rPr lang="nl-NL" dirty="0" err="1"/>
                  <a:t>particles</a:t>
                </a:r>
                <a:endParaRPr lang="nl-NL" dirty="0"/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lnSpc>
                    <a:spcPct val="170000"/>
                  </a:lnSpc>
                  <a:buNone/>
                </a:pPr>
                <a:r>
                  <a:rPr lang="nl-NL" dirty="0" err="1"/>
                  <a:t>E.O.M.’s</a:t>
                </a:r>
                <a:r>
                  <a:rPr lang="nl-NL" dirty="0"/>
                  <a:t> </a:t>
                </a:r>
                <a:r>
                  <a:rPr lang="nl-NL" dirty="0" err="1"/>
                  <a:t>reduce</a:t>
                </a:r>
                <a:r>
                  <a:rPr lang="nl-NL" dirty="0"/>
                  <a:t> </a:t>
                </a:r>
                <a:r>
                  <a:rPr lang="nl-NL" dirty="0" err="1"/>
                  <a:t>to</a:t>
                </a:r>
                <a:r>
                  <a:rPr lang="nl-NL" dirty="0"/>
                  <a:t> NL-Schrödinger type </a:t>
                </a:r>
                <a:r>
                  <a:rPr lang="nl-NL" dirty="0" err="1"/>
                  <a:t>equations</a:t>
                </a:r>
                <a:endParaRPr lang="nl-NL" dirty="0"/>
              </a:p>
              <a:p>
                <a:pPr marL="0" indent="0">
                  <a:lnSpc>
                    <a:spcPct val="17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𝑖</m:t>
                      </m:r>
                      <m:sSub>
                        <m:sSub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nl-NL" b="0" i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Ψ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=[</m:t>
                      </m:r>
                      <m:sSubSup>
                        <m:sSubSup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𝑉</m:t>
                      </m:r>
                      <m:d>
                        <m:d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nl-NL" b="0" i="0" smtClean="0">
                                  <a:latin typeface="Cambria Math" panose="02040503050406030204" pitchFamily="18" charset="0"/>
                                </a:rPr>
                                <m:t>Ψ</m:t>
                              </m:r>
                            </m:e>
                          </m:d>
                        </m:e>
                      </m:d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]</m:t>
                      </m:r>
                      <m:r>
                        <m:rPr>
                          <m:sty m:val="p"/>
                        </m:rPr>
                        <a:rPr lang="nl-NL" b="0" i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Ψ</m:t>
                      </m:r>
                    </m:oMath>
                  </m:oMathPara>
                </a14:m>
                <a:endParaRPr lang="nl-NL" dirty="0"/>
              </a:p>
              <a:p>
                <a:pPr marL="0" indent="0">
                  <a:lnSpc>
                    <a:spcPct val="170000"/>
                  </a:lnSpc>
                  <a:buNone/>
                </a:pPr>
                <a:r>
                  <a:rPr lang="nl-NL" dirty="0" err="1"/>
                  <a:t>Which</a:t>
                </a:r>
                <a:r>
                  <a:rPr lang="nl-NL" dirty="0"/>
                  <a:t> has </a:t>
                </a:r>
                <a:r>
                  <a:rPr lang="nl-NL" dirty="0" err="1"/>
                  <a:t>solutions</a:t>
                </a:r>
                <a:r>
                  <a:rPr lang="nl-NL" dirty="0"/>
                  <a:t> of </a:t>
                </a:r>
                <a:r>
                  <a:rPr lang="nl-NL" dirty="0" err="1"/>
                  <a:t>the</a:t>
                </a:r>
                <a:r>
                  <a:rPr lang="nl-NL" dirty="0"/>
                  <a:t> form</a:t>
                </a:r>
              </a:p>
              <a:p>
                <a:pPr marL="0" indent="0">
                  <a:lnSpc>
                    <a:spcPct val="17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nl-NL" b="0" i="0" smtClean="0">
                          <a:latin typeface="Cambria Math" panose="02040503050406030204" pitchFamily="18" charset="0"/>
                        </a:rPr>
                        <m:t>Ψ</m:t>
                      </m:r>
                      <m:d>
                        <m:d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l-NL" b="0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d>
                        <m:dPr>
                          <m:ctrlPr>
                            <a:rPr lang="nl-NL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nl-NL" b="0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nl-NL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</m:sup>
                      </m:sSup>
                    </m:oMath>
                  </m:oMathPara>
                </a14:m>
                <a:endParaRPr lang="nl-NL" dirty="0"/>
              </a:p>
              <a:p>
                <a:pPr marL="0" indent="0">
                  <a:lnSpc>
                    <a:spcPct val="170000"/>
                  </a:lnSpc>
                  <a:buNone/>
                </a:pPr>
                <a:r>
                  <a:rPr lang="nl-NL" dirty="0"/>
                  <a:t>Equivalent </a:t>
                </a:r>
                <a:r>
                  <a:rPr lang="nl-NL" dirty="0" err="1"/>
                  <a:t>to</a:t>
                </a:r>
                <a:r>
                  <a:rPr lang="nl-NL" dirty="0"/>
                  <a:t> </a:t>
                </a:r>
                <a:r>
                  <a:rPr lang="nl-NL" dirty="0" err="1"/>
                  <a:t>looking</a:t>
                </a:r>
                <a:r>
                  <a:rPr lang="nl-NL" dirty="0"/>
                  <a:t> at small fields, long </a:t>
                </a:r>
                <a:r>
                  <a:rPr lang="nl-NL" dirty="0" err="1"/>
                  <a:t>spacetime-scales</a:t>
                </a:r>
                <a:endParaRPr lang="nl-NL" dirty="0"/>
              </a:p>
            </p:txBody>
          </p:sp>
        </mc:Choice>
        <mc:Fallback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98F897F1-5DAD-4817-6544-DDB79778651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567208"/>
                <a:ext cx="10515600" cy="4351338"/>
              </a:xfrm>
              <a:blipFill>
                <a:blip r:embed="rId2"/>
                <a:stretch>
                  <a:fillRect l="-928" t="-3221" b="-3081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kstvak 3">
                <a:extLst>
                  <a:ext uri="{FF2B5EF4-FFF2-40B4-BE49-F238E27FC236}">
                    <a16:creationId xmlns:a16="http://schemas.microsoft.com/office/drawing/2014/main" id="{7FC44042-CA6F-8D29-7383-C6EADF85D948}"/>
                  </a:ext>
                </a:extLst>
              </p:cNvPr>
              <p:cNvSpPr txBox="1"/>
              <p:nvPr/>
            </p:nvSpPr>
            <p:spPr>
              <a:xfrm>
                <a:off x="3976480" y="2196550"/>
                <a:ext cx="4239040" cy="38125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2400" b="0" i="1" smtClean="0">
                          <a:latin typeface="Cambria Math" panose="02040503050406030204" pitchFamily="18" charset="0"/>
                        </a:rPr>
                        <m:t>𝜙</m:t>
                      </m:r>
                      <m:d>
                        <m:dPr>
                          <m:ctrlPr>
                            <a:rPr lang="nl-NL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nl-NL" sz="24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nl-NL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nl-NL" sz="2400" b="0" i="1" smtClean="0">
                          <a:latin typeface="Cambria Math" panose="02040503050406030204" pitchFamily="18" charset="0"/>
                        </a:rPr>
                        <m:t>≈</m:t>
                      </m:r>
                      <m:sSup>
                        <m:sSupPr>
                          <m:ctrlPr>
                            <a:rPr lang="nl-NL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l-NL" sz="2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nl-NL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nl-NL" sz="2400" b="0" i="1" smtClean="0">
                              <a:latin typeface="Cambria Math" panose="02040503050406030204" pitchFamily="18" charset="0"/>
                            </a:rPr>
                            <m:t>𝑖𝑚𝑡</m:t>
                          </m:r>
                        </m:sup>
                      </m:sSup>
                      <m:r>
                        <a:rPr lang="nl-NL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nl-NL" sz="24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Ψ</m:t>
                      </m:r>
                      <m:d>
                        <m:dPr>
                          <m:ctrlPr>
                            <a:rPr lang="nl-NL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nl-NL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nl-NL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nl-NL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nl-NL" sz="2400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nl-NL" sz="2400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nl-NL" sz="2400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nl-NL" sz="2400" b="0" i="1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nl-NL" sz="2400" dirty="0"/>
              </a:p>
            </p:txBody>
          </p:sp>
        </mc:Choice>
        <mc:Fallback>
          <p:sp>
            <p:nvSpPr>
              <p:cNvPr id="4" name="Tekstvak 3">
                <a:extLst>
                  <a:ext uri="{FF2B5EF4-FFF2-40B4-BE49-F238E27FC236}">
                    <a16:creationId xmlns:a16="http://schemas.microsoft.com/office/drawing/2014/main" id="{7FC44042-CA6F-8D29-7383-C6EADF85D9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6480" y="2196550"/>
                <a:ext cx="4239040" cy="381258"/>
              </a:xfrm>
              <a:prstGeom prst="rect">
                <a:avLst/>
              </a:prstGeom>
              <a:blipFill>
                <a:blip r:embed="rId3"/>
                <a:stretch>
                  <a:fillRect b="-31746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587073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30576E-D85B-BB01-1AA7-EBD462050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768"/>
            <a:ext cx="10515600" cy="1325563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“</a:t>
            </a:r>
            <a:r>
              <a:rPr lang="nl-NL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Conserved</a:t>
            </a:r>
            <a:r>
              <a:rPr lang="nl-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 Charge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98F897F1-5DAD-4817-6544-DDB79778651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422331"/>
                <a:ext cx="10515600" cy="4351338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lnSpc>
                    <a:spcPct val="150000"/>
                  </a:lnSpc>
                  <a:buNone/>
                </a:pPr>
                <a:r>
                  <a:rPr lang="nl-NL" dirty="0"/>
                  <a:t>The complex </a:t>
                </a:r>
                <a:r>
                  <a:rPr lang="nl-NL" dirty="0" err="1"/>
                  <a:t>Lagrangian</a:t>
                </a:r>
                <a:r>
                  <a:rPr lang="nl-NL" dirty="0"/>
                  <a:t> of </a:t>
                </a:r>
                <a:r>
                  <a:rPr lang="nl-NL" dirty="0" err="1"/>
                  <a:t>the</a:t>
                </a:r>
                <a:r>
                  <a:rPr lang="nl-NL" dirty="0"/>
                  <a:t> NR-limit has a U(1)-</a:t>
                </a:r>
                <a:r>
                  <a:rPr lang="nl-NL" dirty="0" err="1"/>
                  <a:t>symmetry</a:t>
                </a:r>
                <a:endParaRPr lang="nl-NL" dirty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nl-NL" dirty="0" err="1"/>
                  <a:t>Longevity</a:t>
                </a:r>
                <a:r>
                  <a:rPr lang="nl-NL" dirty="0"/>
                  <a:t> </a:t>
                </a:r>
                <a:r>
                  <a:rPr lang="nl-NL" dirty="0" err="1"/>
                  <a:t>can</a:t>
                </a:r>
                <a:r>
                  <a:rPr lang="nl-NL" dirty="0"/>
                  <a:t> </a:t>
                </a:r>
                <a:r>
                  <a:rPr lang="nl-NL" dirty="0" err="1"/>
                  <a:t>be</a:t>
                </a:r>
                <a:r>
                  <a:rPr lang="nl-NL" dirty="0"/>
                  <a:t> </a:t>
                </a:r>
                <a:r>
                  <a:rPr lang="nl-NL" dirty="0" err="1"/>
                  <a:t>interpreted</a:t>
                </a:r>
                <a:r>
                  <a:rPr lang="nl-NL" dirty="0"/>
                  <a:t> as </a:t>
                </a:r>
                <a:r>
                  <a:rPr lang="nl-NL" dirty="0" err="1"/>
                  <a:t>conservation</a:t>
                </a:r>
                <a:r>
                  <a:rPr lang="nl-NL" dirty="0"/>
                  <a:t> of </a:t>
                </a:r>
                <a:r>
                  <a:rPr lang="nl-NL" dirty="0" err="1"/>
                  <a:t>associated</a:t>
                </a:r>
                <a:r>
                  <a:rPr lang="nl-NL" dirty="0"/>
                  <a:t> charge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nl-NL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∼</m:t>
                      </m:r>
                      <m:r>
                        <a:rPr lang="nl-NL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nl-NL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∫</m:t>
                      </m:r>
                      <m:r>
                        <a:rPr lang="nl-NL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𝑑𝑥</m:t>
                      </m:r>
                      <m:r>
                        <a:rPr lang="nl-NL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nl-NL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nl-NL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l-NL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e>
                        <m:sup>
                          <m:r>
                            <a:rPr lang="nl-NL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nl-NL" dirty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nl-NL" dirty="0" err="1"/>
                  <a:t>Interpretation</a:t>
                </a:r>
                <a:r>
                  <a:rPr lang="nl-NL" dirty="0"/>
                  <a:t>: </a:t>
                </a:r>
                <a:r>
                  <a:rPr lang="nl-NL" dirty="0" err="1"/>
                  <a:t>number</a:t>
                </a:r>
                <a:r>
                  <a:rPr lang="nl-NL" dirty="0"/>
                  <a:t> of </a:t>
                </a:r>
                <a:r>
                  <a:rPr lang="nl-NL" dirty="0" err="1"/>
                  <a:t>particles</a:t>
                </a:r>
                <a:r>
                  <a:rPr lang="nl-NL" dirty="0"/>
                  <a:t> N </a:t>
                </a:r>
                <a:r>
                  <a:rPr lang="nl-NL" dirty="0" err="1"/>
                  <a:t>with</a:t>
                </a:r>
                <a:r>
                  <a:rPr lang="nl-NL" dirty="0"/>
                  <a:t> “</a:t>
                </a:r>
                <a:r>
                  <a:rPr lang="nl-NL" dirty="0" err="1"/>
                  <a:t>mass</a:t>
                </a:r>
                <a:r>
                  <a:rPr lang="nl-NL" dirty="0"/>
                  <a:t>” </a:t>
                </a:r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𝜔</m:t>
                    </m:r>
                  </m:oMath>
                </a14:m>
                <a:endParaRPr lang="nl-NL" dirty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nl-NL" dirty="0" err="1"/>
                  <a:t>Limiting</a:t>
                </a:r>
                <a:r>
                  <a:rPr lang="nl-NL" dirty="0"/>
                  <a:t> factor in </a:t>
                </a:r>
                <a:r>
                  <a:rPr lang="nl-NL" dirty="0" err="1"/>
                  <a:t>stability</a:t>
                </a:r>
                <a:r>
                  <a:rPr lang="nl-NL" dirty="0"/>
                  <a:t>: </a:t>
                </a:r>
                <a:r>
                  <a:rPr lang="nl-NL" b="1" dirty="0"/>
                  <a:t>VK-</a:t>
                </a:r>
                <a:r>
                  <a:rPr lang="nl-NL" b="1" dirty="0" err="1"/>
                  <a:t>criterion</a:t>
                </a:r>
                <a:endParaRPr lang="nl-NL" b="1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nl-N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N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r>
                            <a:rPr lang="nl-N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f>
                        <m:fPr>
                          <m:ctrlPr>
                            <a:rPr lang="nl-N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N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nl-N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r>
                            <a:rPr lang="nl-N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𝜕𝜔</m:t>
                          </m:r>
                        </m:den>
                      </m:f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nl-NL" dirty="0"/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endParaRPr lang="nl-NL" dirty="0"/>
              </a:p>
            </p:txBody>
          </p:sp>
        </mc:Choice>
        <mc:Fallback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98F897F1-5DAD-4817-6544-DDB79778651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422331"/>
                <a:ext cx="10515600" cy="4351338"/>
              </a:xfrm>
              <a:blipFill>
                <a:blip r:embed="rId2"/>
                <a:stretch>
                  <a:fillRect l="-1043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64359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30576E-D85B-BB01-1AA7-EBD462050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768"/>
            <a:ext cx="10515600" cy="1325563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Simple Model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98F897F1-5DAD-4817-6544-DDB79778651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422331"/>
                <a:ext cx="10515600" cy="435133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nl-NL" dirty="0"/>
                  <a:t>We </a:t>
                </a:r>
                <a:r>
                  <a:rPr lang="nl-NL" dirty="0" err="1"/>
                  <a:t>investigated</a:t>
                </a:r>
                <a:r>
                  <a:rPr lang="nl-NL" dirty="0"/>
                  <a:t> a toy model </a:t>
                </a:r>
                <a:r>
                  <a:rPr lang="nl-NL" dirty="0" err="1"/>
                  <a:t>to</a:t>
                </a:r>
                <a:r>
                  <a:rPr lang="nl-NL" dirty="0"/>
                  <a:t> </a:t>
                </a:r>
                <a:r>
                  <a:rPr lang="nl-NL" dirty="0" err="1"/>
                  <a:t>investigate</a:t>
                </a:r>
                <a:r>
                  <a:rPr lang="nl-NL" dirty="0"/>
                  <a:t> </a:t>
                </a:r>
                <a:r>
                  <a:rPr lang="nl-NL" dirty="0" err="1"/>
                  <a:t>two</a:t>
                </a:r>
                <a:r>
                  <a:rPr lang="nl-NL" dirty="0"/>
                  <a:t>-field </a:t>
                </a:r>
                <a:r>
                  <a:rPr lang="nl-NL" dirty="0" err="1"/>
                  <a:t>models</a:t>
                </a:r>
                <a:endParaRPr lang="nl-NL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nl-NL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NL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nl-NL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nl-NL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nl-NL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nl-NL" b="0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sSup>
                        <m:sSupPr>
                          <m:ctrlPr>
                            <a:rPr lang="nl-NL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l-NL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p>
                          <m:r>
                            <a:rPr lang="nl-NL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r>
                        <a:rPr lang="nl-NL" b="0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nl-NL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NL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nl-NL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nl-NL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nl-NL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nl-NL" b="0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𝜒</m:t>
                      </m:r>
                      <m:sSup>
                        <m:sSupPr>
                          <m:ctrlPr>
                            <a:rPr lang="nl-NL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l-NL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p>
                          <m:r>
                            <a:rPr lang="nl-NL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r>
                        <a:rPr lang="nl-NL" b="0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𝜒</m:t>
                      </m:r>
                      <m:r>
                        <a:rPr lang="nl-NL" b="0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 −</m:t>
                      </m:r>
                      <m:r>
                        <a:rPr lang="nl-NL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𝑈</m:t>
                      </m:r>
                      <m:d>
                        <m:dPr>
                          <m:ctrlPr>
                            <a:rPr lang="nl-NL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  <m:r>
                        <a:rPr lang="nl-NL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nl-NL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𝑈</m:t>
                      </m:r>
                      <m:d>
                        <m:dPr>
                          <m:ctrlPr>
                            <a:rPr lang="nl-NL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</m:d>
                      <m:r>
                        <a:rPr lang="nl-NL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nl-N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nl-NL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Λ</m:t>
                          </m:r>
                        </m:num>
                        <m:den>
                          <m:r>
                            <a:rPr lang="nl-N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nl-N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l-N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nl-N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nl-N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l-N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p>
                          <m:r>
                            <a:rPr lang="nl-N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nl-NL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𝑈</m:t>
                      </m:r>
                      <m:d>
                        <m:dPr>
                          <m:ctrlPr>
                            <a:rPr lang="nl-NL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nl-NL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nl-NL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nl-NL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nl-NL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nl-NL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nl-NL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nl-NL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l-NL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nl-NL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nl-NL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nl-NL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NL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r>
                            <a:rPr lang="nl-NL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sSup>
                        <m:sSupPr>
                          <m:ctrlPr>
                            <a:rPr lang="nl-NL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l-NL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nl-NL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nl-NL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nl-NL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NL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num>
                        <m:den>
                          <m:r>
                            <a:rPr lang="nl-NL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nl-NL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l-NL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nl-NL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</m:oMath>
                  </m:oMathPara>
                </a14:m>
                <a:endParaRPr lang="nl-NL" dirty="0"/>
              </a:p>
              <a:p>
                <a:pPr marL="0" indent="0">
                  <a:lnSpc>
                    <a:spcPct val="16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m:rPr>
                          <m:sty m:val="p"/>
                        </m:rPr>
                        <a:rPr lang="nl-NL" b="0" i="0" smtClean="0">
                          <a:latin typeface="Cambria Math" panose="02040503050406030204" pitchFamily="18" charset="0"/>
                        </a:rPr>
                        <m:t>Λ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∼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𝑂</m:t>
                      </m:r>
                      <m:d>
                        <m:d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,  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≫1</m:t>
                      </m:r>
                    </m:oMath>
                  </m:oMathPara>
                </a14:m>
                <a:endParaRPr lang="nl-NL" dirty="0"/>
              </a:p>
              <a:p>
                <a:pPr marL="0" indent="0">
                  <a:buNone/>
                </a:pPr>
                <a:r>
                  <a:rPr lang="nl-NL" dirty="0" err="1"/>
                  <a:t>Endowed</a:t>
                </a:r>
                <a:r>
                  <a:rPr lang="nl-NL" dirty="0"/>
                  <a:t> </a:t>
                </a:r>
                <a:r>
                  <a:rPr lang="nl-NL" dirty="0" err="1"/>
                  <a:t>with</a:t>
                </a:r>
                <a:r>
                  <a:rPr lang="nl-NL" dirty="0"/>
                  <a:t> </a:t>
                </a:r>
                <a:r>
                  <a:rPr lang="nl-NL" dirty="0" err="1"/>
                  <a:t>an</a:t>
                </a:r>
                <a:r>
                  <a:rPr lang="nl-NL" dirty="0"/>
                  <a:t> exchange </a:t>
                </a:r>
                <a:r>
                  <a:rPr lang="nl-NL" dirty="0" err="1"/>
                  <a:t>symmetry</a:t>
                </a:r>
                <a:endParaRPr lang="nl-NL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nl-NL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↔±</m:t>
                      </m:r>
                      <m:r>
                        <a:rPr lang="nl-NL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</m:oMath>
                  </m:oMathPara>
                </a14:m>
                <a:endParaRPr lang="nl-NL" dirty="0"/>
              </a:p>
              <a:p>
                <a:pPr marL="0" indent="0">
                  <a:buNone/>
                </a:pPr>
                <a:r>
                  <a:rPr lang="nl-NL" dirty="0"/>
                  <a:t>Multi-Field </a:t>
                </a:r>
                <a:r>
                  <a:rPr lang="nl-NL" dirty="0" err="1"/>
                  <a:t>effects</a:t>
                </a:r>
                <a:r>
                  <a:rPr lang="nl-NL" dirty="0"/>
                  <a:t> 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nl-NL" b="0" i="0" smtClean="0"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endParaRPr lang="nl-NL" dirty="0"/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endParaRPr lang="nl-NL" dirty="0"/>
              </a:p>
            </p:txBody>
          </p:sp>
        </mc:Choice>
        <mc:Fallback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98F897F1-5DAD-4817-6544-DDB79778651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422331"/>
                <a:ext cx="10515600" cy="4351338"/>
              </a:xfrm>
              <a:blipFill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85437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30576E-D85B-BB01-1AA7-EBD462050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768"/>
            <a:ext cx="10515600" cy="1325563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Simple Model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8F897F1-5DAD-4817-6544-DDB797786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2331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nl-NL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73BB7AEB-5B9B-E364-2C35-8301870FEC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5482" y="2188655"/>
            <a:ext cx="5338318" cy="2662486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1C91A4C8-98F3-8CF1-21BB-B7DD85E66B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193" y="2150839"/>
            <a:ext cx="5597648" cy="289432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kstvak 3">
                <a:extLst>
                  <a:ext uri="{FF2B5EF4-FFF2-40B4-BE49-F238E27FC236}">
                    <a16:creationId xmlns:a16="http://schemas.microsoft.com/office/drawing/2014/main" id="{6E492D10-D70A-A4EE-E900-78B8BA6CA3B5}"/>
                  </a:ext>
                </a:extLst>
              </p:cNvPr>
              <p:cNvSpPr txBox="1"/>
              <p:nvPr/>
            </p:nvSpPr>
            <p:spPr>
              <a:xfrm>
                <a:off x="591378" y="5045161"/>
                <a:ext cx="7982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nl-NL" b="0" i="0" smtClean="0">
                          <a:latin typeface="Cambria Math" panose="02040503050406030204" pitchFamily="18" charset="0"/>
                        </a:rPr>
                        <m:t>Λ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=0.5</m:t>
                      </m:r>
                    </m:oMath>
                  </m:oMathPara>
                </a14:m>
                <a:endParaRPr lang="nl-NL" dirty="0"/>
              </a:p>
            </p:txBody>
          </p:sp>
        </mc:Choice>
        <mc:Fallback>
          <p:sp>
            <p:nvSpPr>
              <p:cNvPr id="4" name="Tekstvak 3">
                <a:extLst>
                  <a:ext uri="{FF2B5EF4-FFF2-40B4-BE49-F238E27FC236}">
                    <a16:creationId xmlns:a16="http://schemas.microsoft.com/office/drawing/2014/main" id="{6E492D10-D70A-A4EE-E900-78B8BA6CA3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378" y="5045161"/>
                <a:ext cx="798295" cy="276999"/>
              </a:xfrm>
              <a:prstGeom prst="rect">
                <a:avLst/>
              </a:prstGeom>
              <a:blipFill>
                <a:blip r:embed="rId4"/>
                <a:stretch>
                  <a:fillRect l="-6107" r="-6870" b="-8889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946555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30576E-D85B-BB01-1AA7-EBD462050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768"/>
            <a:ext cx="10515600" cy="1325563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Simple Model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8F897F1-5DAD-4817-6544-DDB797786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2331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nl-NL" b="1" dirty="0"/>
              <a:t>  </a:t>
            </a:r>
            <a:r>
              <a:rPr lang="nl-NL" b="1" dirty="0" err="1"/>
              <a:t>Stability</a:t>
            </a:r>
            <a:r>
              <a:rPr lang="nl-NL" b="1" dirty="0"/>
              <a:t>					</a:t>
            </a:r>
            <a:r>
              <a:rPr lang="nl-NL" b="1" dirty="0" err="1"/>
              <a:t>Lifetime</a:t>
            </a:r>
            <a:endParaRPr lang="nl-NL" b="1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8D7B3076-7E71-2182-9FBB-0E98522FC89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626" t="22029" r="18804" b="32464"/>
          <a:stretch/>
        </p:blipFill>
        <p:spPr>
          <a:xfrm>
            <a:off x="5817708" y="2037556"/>
            <a:ext cx="5555974" cy="3120887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E41E7BF5-7B85-5FA3-AA73-C85923F0262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869" t="22174" r="19050" b="22608"/>
          <a:stretch/>
        </p:blipFill>
        <p:spPr>
          <a:xfrm>
            <a:off x="589723" y="1927147"/>
            <a:ext cx="4850298" cy="334170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kstvak 3">
                <a:extLst>
                  <a:ext uri="{FF2B5EF4-FFF2-40B4-BE49-F238E27FC236}">
                    <a16:creationId xmlns:a16="http://schemas.microsoft.com/office/drawing/2014/main" id="{1FD85CD7-70B6-FA7D-E86B-AB04F9238B74}"/>
                  </a:ext>
                </a:extLst>
              </p:cNvPr>
              <p:cNvSpPr txBox="1"/>
              <p:nvPr/>
            </p:nvSpPr>
            <p:spPr>
              <a:xfrm>
                <a:off x="5080166" y="5158443"/>
                <a:ext cx="1475084" cy="3454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  <m:sSup>
                            <m:sSupPr>
                              <m:ctrlP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p>
                              <m: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nl-NL" dirty="0"/>
              </a:p>
            </p:txBody>
          </p:sp>
        </mc:Choice>
        <mc:Fallback>
          <p:sp>
            <p:nvSpPr>
              <p:cNvPr id="4" name="Tekstvak 3">
                <a:extLst>
                  <a:ext uri="{FF2B5EF4-FFF2-40B4-BE49-F238E27FC236}">
                    <a16:creationId xmlns:a16="http://schemas.microsoft.com/office/drawing/2014/main" id="{1FD85CD7-70B6-FA7D-E86B-AB04F9238B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0166" y="5158443"/>
                <a:ext cx="1475084" cy="345416"/>
              </a:xfrm>
              <a:prstGeom prst="rect">
                <a:avLst/>
              </a:prstGeom>
              <a:blipFill>
                <a:blip r:embed="rId4"/>
                <a:stretch>
                  <a:fillRect l="-2066" r="-1240" b="-5263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7381304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5477</TotalTime>
  <Words>676</Words>
  <Application>Microsoft Office PowerPoint</Application>
  <PresentationFormat>Breedbeeld</PresentationFormat>
  <Paragraphs>149</Paragraphs>
  <Slides>20</Slides>
  <Notes>0</Notes>
  <HiddenSlides>0</HiddenSlides>
  <MMClips>2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7" baseType="lpstr">
      <vt:lpstr>Arial</vt:lpstr>
      <vt:lpstr>Calibri</vt:lpstr>
      <vt:lpstr>Calibri Light</vt:lpstr>
      <vt:lpstr>Cambria Math</vt:lpstr>
      <vt:lpstr>Lucida Grande</vt:lpstr>
      <vt:lpstr>Minion Pro</vt:lpstr>
      <vt:lpstr>Kantoorthema</vt:lpstr>
      <vt:lpstr>Multi-Field Oscillons</vt:lpstr>
      <vt:lpstr>Introduction: Oscillons</vt:lpstr>
      <vt:lpstr>Introduction: Relevance</vt:lpstr>
      <vt:lpstr>The Case For Multi-Field</vt:lpstr>
      <vt:lpstr>The Nonrelativistic Limit</vt:lpstr>
      <vt:lpstr>The “Conserved” Charge</vt:lpstr>
      <vt:lpstr>A Simple Model</vt:lpstr>
      <vt:lpstr>A Simple Model</vt:lpstr>
      <vt:lpstr>A Simple Model</vt:lpstr>
      <vt:lpstr>Semiclassical Instability</vt:lpstr>
      <vt:lpstr>Emergence</vt:lpstr>
      <vt:lpstr>Emergence</vt:lpstr>
      <vt:lpstr>Emergence: Preheating</vt:lpstr>
      <vt:lpstr>Emergence: Preheating</vt:lpstr>
      <vt:lpstr>Novel Effects?</vt:lpstr>
      <vt:lpstr>Conclusions</vt:lpstr>
      <vt:lpstr>Thank You!</vt:lpstr>
      <vt:lpstr>Computing Radiation</vt:lpstr>
      <vt:lpstr>Floquet Approximation</vt:lpstr>
      <vt:lpstr>Floquet Approximation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Multi-Field Oscillons</dc:title>
  <dc:creator>Fabio van Dissel</dc:creator>
  <cp:lastModifiedBy>Fabio van Dissel</cp:lastModifiedBy>
  <cp:revision>7</cp:revision>
  <dcterms:created xsi:type="dcterms:W3CDTF">2022-07-19T11:46:09Z</dcterms:created>
  <dcterms:modified xsi:type="dcterms:W3CDTF">2022-07-26T22:43:05Z</dcterms:modified>
</cp:coreProperties>
</file>