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61" r:id="rId1"/>
    <p:sldMasterId id="2147483873" r:id="rId2"/>
  </p:sldMasterIdLst>
  <p:notesMasterIdLst>
    <p:notesMasterId r:id="rId44"/>
  </p:notesMasterIdLst>
  <p:sldIdLst>
    <p:sldId id="257" r:id="rId3"/>
    <p:sldId id="491" r:id="rId4"/>
    <p:sldId id="259" r:id="rId5"/>
    <p:sldId id="451" r:id="rId6"/>
    <p:sldId id="495" r:id="rId7"/>
    <p:sldId id="494" r:id="rId8"/>
    <p:sldId id="402" r:id="rId9"/>
    <p:sldId id="488" r:id="rId10"/>
    <p:sldId id="502" r:id="rId11"/>
    <p:sldId id="503" r:id="rId12"/>
    <p:sldId id="482" r:id="rId13"/>
    <p:sldId id="483" r:id="rId14"/>
    <p:sldId id="484" r:id="rId15"/>
    <p:sldId id="490" r:id="rId16"/>
    <p:sldId id="485" r:id="rId17"/>
    <p:sldId id="486" r:id="rId18"/>
    <p:sldId id="487" r:id="rId19"/>
    <p:sldId id="432" r:id="rId20"/>
    <p:sldId id="441" r:id="rId21"/>
    <p:sldId id="471" r:id="rId22"/>
    <p:sldId id="473" r:id="rId23"/>
    <p:sldId id="480" r:id="rId24"/>
    <p:sldId id="467" r:id="rId25"/>
    <p:sldId id="444" r:id="rId26"/>
    <p:sldId id="500" r:id="rId27"/>
    <p:sldId id="448" r:id="rId28"/>
    <p:sldId id="475" r:id="rId29"/>
    <p:sldId id="454" r:id="rId30"/>
    <p:sldId id="416" r:id="rId31"/>
    <p:sldId id="497" r:id="rId32"/>
    <p:sldId id="447" r:id="rId33"/>
    <p:sldId id="464" r:id="rId34"/>
    <p:sldId id="498" r:id="rId35"/>
    <p:sldId id="361" r:id="rId36"/>
    <p:sldId id="403" r:id="rId37"/>
    <p:sldId id="501" r:id="rId38"/>
    <p:sldId id="492" r:id="rId39"/>
    <p:sldId id="493" r:id="rId40"/>
    <p:sldId id="450" r:id="rId41"/>
    <p:sldId id="477" r:id="rId42"/>
    <p:sldId id="478" r:id="rId4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788"/>
  </p:normalViewPr>
  <p:slideViewPr>
    <p:cSldViewPr snapToGrid="0" snapToObjects="1">
      <p:cViewPr>
        <p:scale>
          <a:sx n="111" d="100"/>
          <a:sy n="111" d="100"/>
        </p:scale>
        <p:origin x="6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BD2A93-F0ED-9841-92E0-C0C003D4D5AA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C74A6B-49B3-C746-A133-E061B712755E}">
      <dgm:prSet phldrT="[Text]"/>
      <dgm:spPr/>
      <dgm:t>
        <a:bodyPr/>
        <a:lstStyle/>
        <a:p>
          <a:r>
            <a:rPr lang="de-DE" dirty="0"/>
            <a:t>Memory </a:t>
          </a:r>
          <a:r>
            <a:rPr lang="de-DE" dirty="0" err="1"/>
            <a:t>Burden</a:t>
          </a:r>
          <a:r>
            <a:rPr lang="de-DE" dirty="0"/>
            <a:t> </a:t>
          </a:r>
        </a:p>
        <a:p>
          <a:r>
            <a:rPr lang="de-DE" dirty="0" err="1"/>
            <a:t>Effect</a:t>
          </a:r>
          <a:r>
            <a:rPr lang="de-DE" dirty="0"/>
            <a:t> </a:t>
          </a:r>
          <a:endParaRPr lang="en-US" dirty="0"/>
        </a:p>
      </dgm:t>
    </dgm:pt>
    <dgm:pt modelId="{FC082E74-2C45-CF42-9156-487B9D2B3FBB}" type="parTrans" cxnId="{BE4D200E-BFCA-8849-9857-EFF577E9B4B7}">
      <dgm:prSet/>
      <dgm:spPr/>
      <dgm:t>
        <a:bodyPr/>
        <a:lstStyle/>
        <a:p>
          <a:endParaRPr lang="en-US"/>
        </a:p>
      </dgm:t>
    </dgm:pt>
    <dgm:pt modelId="{98725C14-7824-4F46-B08C-AEE5F335F873}" type="sibTrans" cxnId="{BE4D200E-BFCA-8849-9857-EFF577E9B4B7}">
      <dgm:prSet/>
      <dgm:spPr/>
      <dgm:t>
        <a:bodyPr/>
        <a:lstStyle/>
        <a:p>
          <a:endParaRPr lang="en-US"/>
        </a:p>
      </dgm:t>
    </dgm:pt>
    <dgm:pt modelId="{6CB90317-2990-D740-AE06-696EEDD72E06}">
      <dgm:prSet phldrT="[Text]"/>
      <dgm:spPr/>
      <dgm:t>
        <a:bodyPr/>
        <a:lstStyle/>
        <a:p>
          <a:r>
            <a:rPr lang="de-DE" dirty="0"/>
            <a:t>Large </a:t>
          </a:r>
          <a:r>
            <a:rPr lang="de-DE" dirty="0" err="1"/>
            <a:t>amount</a:t>
          </a:r>
          <a:r>
            <a:rPr lang="de-DE" dirty="0"/>
            <a:t> </a:t>
          </a:r>
          <a:r>
            <a:rPr lang="de-DE" dirty="0" err="1"/>
            <a:t>of</a:t>
          </a:r>
          <a:r>
            <a:rPr lang="de-DE" dirty="0"/>
            <a:t>  Memory </a:t>
          </a:r>
          <a:r>
            <a:rPr lang="de-DE" dirty="0" err="1"/>
            <a:t>patterns</a:t>
          </a:r>
          <a:endParaRPr lang="en-US" dirty="0"/>
        </a:p>
      </dgm:t>
    </dgm:pt>
    <dgm:pt modelId="{6A843B6A-7626-AB40-9578-C4BA7FB585C4}" type="parTrans" cxnId="{079A3FA4-1C7E-6441-9A03-D3D18FA0CD40}">
      <dgm:prSet/>
      <dgm:spPr/>
      <dgm:t>
        <a:bodyPr/>
        <a:lstStyle/>
        <a:p>
          <a:endParaRPr lang="en-US"/>
        </a:p>
      </dgm:t>
    </dgm:pt>
    <dgm:pt modelId="{049975E3-EE12-C140-807D-7999B59B6FC3}" type="sibTrans" cxnId="{079A3FA4-1C7E-6441-9A03-D3D18FA0CD40}">
      <dgm:prSet/>
      <dgm:spPr/>
      <dgm:t>
        <a:bodyPr/>
        <a:lstStyle/>
        <a:p>
          <a:endParaRPr lang="en-US"/>
        </a:p>
      </dgm:t>
    </dgm:pt>
    <dgm:pt modelId="{45B5526C-9E2B-1B4E-B76F-0271A7A53889}">
      <dgm:prSet phldrT="[Text]"/>
      <dgm:spPr/>
      <dgm:t>
        <a:bodyPr/>
        <a:lstStyle/>
        <a:p>
          <a:r>
            <a:rPr lang="de-DE" dirty="0" err="1"/>
            <a:t>Slowdown</a:t>
          </a:r>
          <a:r>
            <a:rPr lang="de-DE" dirty="0"/>
            <a:t> </a:t>
          </a:r>
          <a:r>
            <a:rPr lang="de-DE" dirty="0" err="1"/>
            <a:t>of</a:t>
          </a:r>
          <a:r>
            <a:rPr lang="de-DE" dirty="0"/>
            <a:t> </a:t>
          </a:r>
          <a:r>
            <a:rPr lang="de-DE" dirty="0" err="1"/>
            <a:t>the</a:t>
          </a:r>
          <a:r>
            <a:rPr lang="de-DE" dirty="0"/>
            <a:t> </a:t>
          </a:r>
          <a:r>
            <a:rPr lang="de-DE" dirty="0" err="1"/>
            <a:t>system’s</a:t>
          </a:r>
          <a:r>
            <a:rPr lang="de-DE" dirty="0"/>
            <a:t> </a:t>
          </a:r>
          <a:r>
            <a:rPr lang="de-DE" dirty="0" err="1"/>
            <a:t>evolution</a:t>
          </a:r>
          <a:endParaRPr lang="en-US" dirty="0"/>
        </a:p>
      </dgm:t>
    </dgm:pt>
    <dgm:pt modelId="{F7067B60-3DD4-CB4E-91D5-492203B477DE}" type="parTrans" cxnId="{6E6DFB94-7305-1542-B9B0-F4798AD984D0}">
      <dgm:prSet/>
      <dgm:spPr/>
      <dgm:t>
        <a:bodyPr/>
        <a:lstStyle/>
        <a:p>
          <a:endParaRPr lang="en-US"/>
        </a:p>
      </dgm:t>
    </dgm:pt>
    <dgm:pt modelId="{392B4258-0992-6341-89D2-DE10F409FF9F}" type="sibTrans" cxnId="{6E6DFB94-7305-1542-B9B0-F4798AD984D0}">
      <dgm:prSet/>
      <dgm:spPr/>
      <dgm:t>
        <a:bodyPr/>
        <a:lstStyle/>
        <a:p>
          <a:endParaRPr lang="en-US"/>
        </a:p>
      </dgm:t>
    </dgm:pt>
    <dgm:pt modelId="{F4CB471E-130D-2344-953B-67898B04F936}">
      <dgm:prSet phldrT="[Text]"/>
      <dgm:spPr/>
      <dgm:t>
        <a:bodyPr/>
        <a:lstStyle/>
        <a:p>
          <a:r>
            <a:rPr lang="de-DE" dirty="0" err="1"/>
            <a:t>Vaccum</a:t>
          </a:r>
          <a:r>
            <a:rPr lang="de-DE" dirty="0"/>
            <a:t> </a:t>
          </a:r>
          <a:r>
            <a:rPr lang="de-DE" dirty="0" err="1"/>
            <a:t>Bubbles</a:t>
          </a:r>
          <a:r>
            <a:rPr lang="de-DE" dirty="0"/>
            <a:t> </a:t>
          </a:r>
        </a:p>
        <a:p>
          <a:r>
            <a:rPr lang="de-DE" dirty="0" err="1"/>
            <a:t>Stabilization</a:t>
          </a:r>
          <a:endParaRPr lang="en-US" dirty="0"/>
        </a:p>
      </dgm:t>
    </dgm:pt>
    <dgm:pt modelId="{CC1BAE6F-3750-8F4A-AB8F-ED6EBC8F17D2}" type="parTrans" cxnId="{6A51C6A4-FBA1-574C-A70C-8B820209C862}">
      <dgm:prSet/>
      <dgm:spPr/>
      <dgm:t>
        <a:bodyPr/>
        <a:lstStyle/>
        <a:p>
          <a:endParaRPr lang="en-US"/>
        </a:p>
      </dgm:t>
    </dgm:pt>
    <dgm:pt modelId="{0CC94F9C-2DE5-7348-9CE1-DA72493E38FF}" type="sibTrans" cxnId="{6A51C6A4-FBA1-574C-A70C-8B820209C862}">
      <dgm:prSet/>
      <dgm:spPr/>
      <dgm:t>
        <a:bodyPr/>
        <a:lstStyle/>
        <a:p>
          <a:endParaRPr lang="en-US"/>
        </a:p>
      </dgm:t>
    </dgm:pt>
    <dgm:pt modelId="{E7A23C10-5B15-384A-8F90-76BE8B42A1C7}">
      <dgm:prSet phldrT="[Text]"/>
      <dgm:spPr/>
      <dgm:t>
        <a:bodyPr/>
        <a:lstStyle/>
        <a:p>
          <a:r>
            <a:rPr lang="de-DE" dirty="0"/>
            <a:t>Large </a:t>
          </a:r>
          <a:r>
            <a:rPr lang="de-DE" dirty="0" err="1"/>
            <a:t>amount</a:t>
          </a:r>
          <a:r>
            <a:rPr lang="de-DE" dirty="0"/>
            <a:t> </a:t>
          </a:r>
          <a:r>
            <a:rPr lang="de-DE" dirty="0" err="1"/>
            <a:t>of</a:t>
          </a:r>
          <a:r>
            <a:rPr lang="de-DE" dirty="0"/>
            <a:t> Bubble </a:t>
          </a:r>
          <a:r>
            <a:rPr lang="de-DE" dirty="0" err="1"/>
            <a:t>micro-states</a:t>
          </a:r>
          <a:endParaRPr lang="en-US" dirty="0"/>
        </a:p>
      </dgm:t>
    </dgm:pt>
    <dgm:pt modelId="{4446DD9A-B6DC-F34B-8F52-5EE76C2F25CC}" type="parTrans" cxnId="{A8459CE7-CF22-BB4C-AD1F-17AF734CAC3C}">
      <dgm:prSet/>
      <dgm:spPr/>
      <dgm:t>
        <a:bodyPr/>
        <a:lstStyle/>
        <a:p>
          <a:endParaRPr lang="en-US"/>
        </a:p>
      </dgm:t>
    </dgm:pt>
    <dgm:pt modelId="{AC42CBBB-DAB7-D24B-8ABB-BF0B094B2D59}" type="sibTrans" cxnId="{A8459CE7-CF22-BB4C-AD1F-17AF734CAC3C}">
      <dgm:prSet/>
      <dgm:spPr/>
      <dgm:t>
        <a:bodyPr/>
        <a:lstStyle/>
        <a:p>
          <a:endParaRPr lang="en-US"/>
        </a:p>
      </dgm:t>
    </dgm:pt>
    <dgm:pt modelId="{AA9599A1-EB58-794A-8852-F930AFFD0CE6}">
      <dgm:prSet phldrT="[Text]"/>
      <dgm:spPr/>
      <dgm:t>
        <a:bodyPr/>
        <a:lstStyle/>
        <a:p>
          <a:r>
            <a:rPr lang="de-DE" dirty="0" err="1"/>
            <a:t>Excitations</a:t>
          </a:r>
          <a:r>
            <a:rPr lang="de-DE" dirty="0"/>
            <a:t> </a:t>
          </a:r>
          <a:r>
            <a:rPr lang="de-DE" dirty="0" err="1"/>
            <a:t>of</a:t>
          </a:r>
          <a:r>
            <a:rPr lang="de-DE" dirty="0"/>
            <a:t> </a:t>
          </a:r>
          <a:r>
            <a:rPr lang="de-DE" dirty="0" err="1"/>
            <a:t>the</a:t>
          </a:r>
          <a:r>
            <a:rPr lang="de-DE" dirty="0"/>
            <a:t> Goldstone </a:t>
          </a:r>
          <a:r>
            <a:rPr lang="de-DE" dirty="0" err="1"/>
            <a:t>modes</a:t>
          </a:r>
          <a:endParaRPr lang="en-US" dirty="0"/>
        </a:p>
      </dgm:t>
    </dgm:pt>
    <dgm:pt modelId="{356FBC08-9DF0-2A4B-B8D2-CB50B5C074A9}" type="parTrans" cxnId="{84003D86-1675-184C-A6D6-FE68FB5EE17B}">
      <dgm:prSet/>
      <dgm:spPr/>
      <dgm:t>
        <a:bodyPr/>
        <a:lstStyle/>
        <a:p>
          <a:endParaRPr lang="en-US"/>
        </a:p>
      </dgm:t>
    </dgm:pt>
    <dgm:pt modelId="{5900194A-BB14-C148-94C6-0F40452C8566}" type="sibTrans" cxnId="{84003D86-1675-184C-A6D6-FE68FB5EE17B}">
      <dgm:prSet/>
      <dgm:spPr/>
      <dgm:t>
        <a:bodyPr/>
        <a:lstStyle/>
        <a:p>
          <a:endParaRPr lang="en-US"/>
        </a:p>
      </dgm:t>
    </dgm:pt>
    <dgm:pt modelId="{7E65ADE0-A32B-0E46-A9C7-356D6786C466}">
      <dgm:prSet phldrT="[Text]"/>
      <dgm:spPr/>
      <dgm:t>
        <a:bodyPr/>
        <a:lstStyle/>
        <a:p>
          <a:r>
            <a:rPr lang="de-DE" dirty="0" err="1"/>
            <a:t>Stored</a:t>
          </a:r>
          <a:r>
            <a:rPr lang="de-DE" dirty="0"/>
            <a:t> </a:t>
          </a:r>
          <a:r>
            <a:rPr lang="de-DE" dirty="0" err="1"/>
            <a:t>quantum</a:t>
          </a:r>
          <a:r>
            <a:rPr lang="de-DE" dirty="0"/>
            <a:t> </a:t>
          </a:r>
          <a:r>
            <a:rPr lang="de-DE" dirty="0" err="1"/>
            <a:t>information</a:t>
          </a:r>
          <a:r>
            <a:rPr lang="de-DE" dirty="0"/>
            <a:t>. </a:t>
          </a:r>
          <a:endParaRPr lang="en-US" dirty="0"/>
        </a:p>
      </dgm:t>
    </dgm:pt>
    <dgm:pt modelId="{17FF92DA-D9E2-D542-B381-D57F308CA580}" type="parTrans" cxnId="{E604F281-26F4-8442-8CAF-2C5333C901A4}">
      <dgm:prSet/>
      <dgm:spPr/>
      <dgm:t>
        <a:bodyPr/>
        <a:lstStyle/>
        <a:p>
          <a:endParaRPr lang="en-US"/>
        </a:p>
      </dgm:t>
    </dgm:pt>
    <dgm:pt modelId="{FB5602D4-80BA-1540-B476-0A810BF219B1}" type="sibTrans" cxnId="{E604F281-26F4-8442-8CAF-2C5333C901A4}">
      <dgm:prSet/>
      <dgm:spPr/>
      <dgm:t>
        <a:bodyPr/>
        <a:lstStyle/>
        <a:p>
          <a:endParaRPr lang="en-US"/>
        </a:p>
      </dgm:t>
    </dgm:pt>
    <dgm:pt modelId="{580ADB41-2E08-BF48-A59F-FF4CD596A69F}">
      <dgm:prSet phldrT="[Text]"/>
      <dgm:spPr/>
      <dgm:t>
        <a:bodyPr/>
        <a:lstStyle/>
        <a:p>
          <a:r>
            <a:rPr lang="de-DE" dirty="0" err="1"/>
            <a:t>Slowdown</a:t>
          </a:r>
          <a:r>
            <a:rPr lang="de-DE" dirty="0"/>
            <a:t> </a:t>
          </a:r>
          <a:r>
            <a:rPr lang="de-DE" dirty="0" err="1"/>
            <a:t>of</a:t>
          </a:r>
          <a:r>
            <a:rPr lang="de-DE" dirty="0"/>
            <a:t> </a:t>
          </a:r>
          <a:r>
            <a:rPr lang="de-DE" dirty="0" err="1"/>
            <a:t>bubble's</a:t>
          </a:r>
          <a:r>
            <a:rPr lang="de-DE" dirty="0"/>
            <a:t> </a:t>
          </a:r>
          <a:r>
            <a:rPr lang="de-DE" dirty="0" err="1"/>
            <a:t>decay</a:t>
          </a:r>
          <a:endParaRPr lang="en-US" dirty="0"/>
        </a:p>
      </dgm:t>
    </dgm:pt>
    <dgm:pt modelId="{E8BBFF5E-E307-DC48-9428-48C5B878348F}" type="parTrans" cxnId="{7DCBB806-DA57-A247-A139-E23F32E02F17}">
      <dgm:prSet/>
      <dgm:spPr/>
      <dgm:t>
        <a:bodyPr/>
        <a:lstStyle/>
        <a:p>
          <a:endParaRPr lang="en-US"/>
        </a:p>
      </dgm:t>
    </dgm:pt>
    <dgm:pt modelId="{2E5019E2-0AE4-6D42-B969-3491736188AC}" type="sibTrans" cxnId="{7DCBB806-DA57-A247-A139-E23F32E02F17}">
      <dgm:prSet/>
      <dgm:spPr/>
      <dgm:t>
        <a:bodyPr/>
        <a:lstStyle/>
        <a:p>
          <a:endParaRPr lang="en-US"/>
        </a:p>
      </dgm:t>
    </dgm:pt>
    <dgm:pt modelId="{BFA08868-54C7-9A46-A59B-73A241B48547}" type="pres">
      <dgm:prSet presAssocID="{5ABD2A93-F0ED-9841-92E0-C0C003D4D5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20BE79A-3599-8B43-9B0C-73C959B108CB}" type="pres">
      <dgm:prSet presAssocID="{B9C74A6B-49B3-C746-A133-E061B712755E}" presName="root" presStyleCnt="0"/>
      <dgm:spPr/>
    </dgm:pt>
    <dgm:pt modelId="{E7F812B1-01A2-F44D-A9BF-2CFB3C74E390}" type="pres">
      <dgm:prSet presAssocID="{B9C74A6B-49B3-C746-A133-E061B712755E}" presName="rootComposite" presStyleCnt="0"/>
      <dgm:spPr/>
    </dgm:pt>
    <dgm:pt modelId="{A5F440B2-9A5E-CD42-BA39-BE00CB2985EB}" type="pres">
      <dgm:prSet presAssocID="{B9C74A6B-49B3-C746-A133-E061B712755E}" presName="rootText" presStyleLbl="node1" presStyleIdx="0" presStyleCnt="2" custScaleX="199730"/>
      <dgm:spPr/>
    </dgm:pt>
    <dgm:pt modelId="{CB6D5D1C-0210-9448-8B9A-7FD86524393F}" type="pres">
      <dgm:prSet presAssocID="{B9C74A6B-49B3-C746-A133-E061B712755E}" presName="rootConnector" presStyleLbl="node1" presStyleIdx="0" presStyleCnt="2"/>
      <dgm:spPr/>
    </dgm:pt>
    <dgm:pt modelId="{60145A4F-D522-C649-905D-B4173E4AD1C3}" type="pres">
      <dgm:prSet presAssocID="{B9C74A6B-49B3-C746-A133-E061B712755E}" presName="childShape" presStyleCnt="0"/>
      <dgm:spPr/>
    </dgm:pt>
    <dgm:pt modelId="{22C4E38F-36AC-184E-A6FB-6A864D19C083}" type="pres">
      <dgm:prSet presAssocID="{6A843B6A-7626-AB40-9578-C4BA7FB585C4}" presName="Name13" presStyleLbl="parChTrans1D2" presStyleIdx="0" presStyleCnt="6" custSzX="947101"/>
      <dgm:spPr/>
    </dgm:pt>
    <dgm:pt modelId="{0C817048-B50A-4A47-A640-CE766851863C}" type="pres">
      <dgm:prSet presAssocID="{6CB90317-2990-D740-AE06-696EEDD72E06}" presName="childText" presStyleLbl="bgAcc1" presStyleIdx="0" presStyleCnt="6" custScaleX="202815">
        <dgm:presLayoutVars>
          <dgm:bulletEnabled val="1"/>
        </dgm:presLayoutVars>
      </dgm:prSet>
      <dgm:spPr/>
    </dgm:pt>
    <dgm:pt modelId="{33A43CC4-F3AE-134F-A373-7F133F1F97B5}" type="pres">
      <dgm:prSet presAssocID="{17FF92DA-D9E2-D542-B381-D57F308CA580}" presName="Name13" presStyleLbl="parChTrans1D2" presStyleIdx="1" presStyleCnt="6" custSzX="947101"/>
      <dgm:spPr/>
    </dgm:pt>
    <dgm:pt modelId="{2E2015AE-487A-AD4D-9B10-46EDDC7411C5}" type="pres">
      <dgm:prSet presAssocID="{7E65ADE0-A32B-0E46-A9C7-356D6786C466}" presName="childText" presStyleLbl="bgAcc1" presStyleIdx="1" presStyleCnt="6" custScaleX="202815">
        <dgm:presLayoutVars>
          <dgm:bulletEnabled val="1"/>
        </dgm:presLayoutVars>
      </dgm:prSet>
      <dgm:spPr/>
    </dgm:pt>
    <dgm:pt modelId="{D2E08484-523F-1344-A5D8-3696A17D0BFD}" type="pres">
      <dgm:prSet presAssocID="{F7067B60-3DD4-CB4E-91D5-492203B477DE}" presName="Name13" presStyleLbl="parChTrans1D2" presStyleIdx="2" presStyleCnt="6" custSzX="947101"/>
      <dgm:spPr/>
    </dgm:pt>
    <dgm:pt modelId="{23F4AB06-8693-544A-9F43-2C56951887A6}" type="pres">
      <dgm:prSet presAssocID="{45B5526C-9E2B-1B4E-B76F-0271A7A53889}" presName="childText" presStyleLbl="bgAcc1" presStyleIdx="2" presStyleCnt="6" custScaleX="202815">
        <dgm:presLayoutVars>
          <dgm:bulletEnabled val="1"/>
        </dgm:presLayoutVars>
      </dgm:prSet>
      <dgm:spPr/>
    </dgm:pt>
    <dgm:pt modelId="{7F571074-D5E4-2A4C-8814-A611F39AA1C7}" type="pres">
      <dgm:prSet presAssocID="{F4CB471E-130D-2344-953B-67898B04F936}" presName="root" presStyleCnt="0"/>
      <dgm:spPr/>
    </dgm:pt>
    <dgm:pt modelId="{D364283D-6CC9-8D43-9588-4DD9C8D3B44E}" type="pres">
      <dgm:prSet presAssocID="{F4CB471E-130D-2344-953B-67898B04F936}" presName="rootComposite" presStyleCnt="0"/>
      <dgm:spPr/>
    </dgm:pt>
    <dgm:pt modelId="{F61C04B8-DD15-6E4F-8EC8-342975D3DD8A}" type="pres">
      <dgm:prSet presAssocID="{F4CB471E-130D-2344-953B-67898B04F936}" presName="rootText" presStyleLbl="node1" presStyleIdx="1" presStyleCnt="2" custScaleX="202815"/>
      <dgm:spPr/>
    </dgm:pt>
    <dgm:pt modelId="{57E6D383-811F-714A-951E-BB1C7204D4B5}" type="pres">
      <dgm:prSet presAssocID="{F4CB471E-130D-2344-953B-67898B04F936}" presName="rootConnector" presStyleLbl="node1" presStyleIdx="1" presStyleCnt="2"/>
      <dgm:spPr/>
    </dgm:pt>
    <dgm:pt modelId="{4825FFDB-E699-4948-8ED4-C66373D5EF9A}" type="pres">
      <dgm:prSet presAssocID="{F4CB471E-130D-2344-953B-67898B04F936}" presName="childShape" presStyleCnt="0"/>
      <dgm:spPr/>
    </dgm:pt>
    <dgm:pt modelId="{BBEA9B48-C4BD-E340-9C5C-7867740118E0}" type="pres">
      <dgm:prSet presAssocID="{4446DD9A-B6DC-F34B-8F52-5EE76C2F25CC}" presName="Name13" presStyleLbl="parChTrans1D2" presStyleIdx="3" presStyleCnt="6" custSzX="457680"/>
      <dgm:spPr/>
    </dgm:pt>
    <dgm:pt modelId="{B020C578-D3CC-304A-A038-5CEC29DEF4B0}" type="pres">
      <dgm:prSet presAssocID="{E7A23C10-5B15-384A-8F90-76BE8B42A1C7}" presName="childText" presStyleLbl="bgAcc1" presStyleIdx="3" presStyleCnt="6" custScaleX="202815">
        <dgm:presLayoutVars>
          <dgm:bulletEnabled val="1"/>
        </dgm:presLayoutVars>
      </dgm:prSet>
      <dgm:spPr/>
    </dgm:pt>
    <dgm:pt modelId="{448F17E5-EE82-F54E-8C59-C56E286F4E86}" type="pres">
      <dgm:prSet presAssocID="{356FBC08-9DF0-2A4B-B8D2-CB50B5C074A9}" presName="Name13" presStyleLbl="parChTrans1D2" presStyleIdx="4" presStyleCnt="6" custSzX="457680"/>
      <dgm:spPr/>
    </dgm:pt>
    <dgm:pt modelId="{1634D0B3-2006-7440-A8DA-0C246936D461}" type="pres">
      <dgm:prSet presAssocID="{AA9599A1-EB58-794A-8852-F930AFFD0CE6}" presName="childText" presStyleLbl="bgAcc1" presStyleIdx="4" presStyleCnt="6" custScaleX="202815">
        <dgm:presLayoutVars>
          <dgm:bulletEnabled val="1"/>
        </dgm:presLayoutVars>
      </dgm:prSet>
      <dgm:spPr/>
    </dgm:pt>
    <dgm:pt modelId="{DC3900DC-A9E0-B743-AE93-89073B253276}" type="pres">
      <dgm:prSet presAssocID="{E8BBFF5E-E307-DC48-9428-48C5B878348F}" presName="Name13" presStyleLbl="parChTrans1D2" presStyleIdx="5" presStyleCnt="6" custSzX="457680"/>
      <dgm:spPr/>
    </dgm:pt>
    <dgm:pt modelId="{0C51BF64-34C4-6D4E-AD64-2E0F3C9EEDDD}" type="pres">
      <dgm:prSet presAssocID="{580ADB41-2E08-BF48-A59F-FF4CD596A69F}" presName="childText" presStyleLbl="bgAcc1" presStyleIdx="5" presStyleCnt="6" custScaleX="202815">
        <dgm:presLayoutVars>
          <dgm:bulletEnabled val="1"/>
        </dgm:presLayoutVars>
      </dgm:prSet>
      <dgm:spPr/>
    </dgm:pt>
  </dgm:ptLst>
  <dgm:cxnLst>
    <dgm:cxn modelId="{7DCBB806-DA57-A247-A139-E23F32E02F17}" srcId="{F4CB471E-130D-2344-953B-67898B04F936}" destId="{580ADB41-2E08-BF48-A59F-FF4CD596A69F}" srcOrd="2" destOrd="0" parTransId="{E8BBFF5E-E307-DC48-9428-48C5B878348F}" sibTransId="{2E5019E2-0AE4-6D42-B969-3491736188AC}"/>
    <dgm:cxn modelId="{866AE308-BEFE-8A4C-B80D-C1B8786B77B6}" type="presOf" srcId="{B9C74A6B-49B3-C746-A133-E061B712755E}" destId="{A5F440B2-9A5E-CD42-BA39-BE00CB2985EB}" srcOrd="0" destOrd="0" presId="urn:microsoft.com/office/officeart/2005/8/layout/hierarchy3"/>
    <dgm:cxn modelId="{BE4D200E-BFCA-8849-9857-EFF577E9B4B7}" srcId="{5ABD2A93-F0ED-9841-92E0-C0C003D4D5AA}" destId="{B9C74A6B-49B3-C746-A133-E061B712755E}" srcOrd="0" destOrd="0" parTransId="{FC082E74-2C45-CF42-9156-487B9D2B3FBB}" sibTransId="{98725C14-7824-4F46-B08C-AEE5F335F873}"/>
    <dgm:cxn modelId="{5C41A719-E30F-1841-B0FD-C250CFB6397C}" type="presOf" srcId="{45B5526C-9E2B-1B4E-B76F-0271A7A53889}" destId="{23F4AB06-8693-544A-9F43-2C56951887A6}" srcOrd="0" destOrd="0" presId="urn:microsoft.com/office/officeart/2005/8/layout/hierarchy3"/>
    <dgm:cxn modelId="{5143F42F-3F95-484A-A5D9-DB2980396B07}" type="presOf" srcId="{580ADB41-2E08-BF48-A59F-FF4CD596A69F}" destId="{0C51BF64-34C4-6D4E-AD64-2E0F3C9EEDDD}" srcOrd="0" destOrd="0" presId="urn:microsoft.com/office/officeart/2005/8/layout/hierarchy3"/>
    <dgm:cxn modelId="{22F76641-499F-664B-BDAD-9E2B8720ED6B}" type="presOf" srcId="{B9C74A6B-49B3-C746-A133-E061B712755E}" destId="{CB6D5D1C-0210-9448-8B9A-7FD86524393F}" srcOrd="1" destOrd="0" presId="urn:microsoft.com/office/officeart/2005/8/layout/hierarchy3"/>
    <dgm:cxn modelId="{894AC645-1EEF-334B-8B5F-78B59C928653}" type="presOf" srcId="{F4CB471E-130D-2344-953B-67898B04F936}" destId="{F61C04B8-DD15-6E4F-8EC8-342975D3DD8A}" srcOrd="0" destOrd="0" presId="urn:microsoft.com/office/officeart/2005/8/layout/hierarchy3"/>
    <dgm:cxn modelId="{7EB6054A-6F7D-7142-8F52-969DF46E400B}" type="presOf" srcId="{AA9599A1-EB58-794A-8852-F930AFFD0CE6}" destId="{1634D0B3-2006-7440-A8DA-0C246936D461}" srcOrd="0" destOrd="0" presId="urn:microsoft.com/office/officeart/2005/8/layout/hierarchy3"/>
    <dgm:cxn modelId="{5171DF59-B06A-CA47-A00A-2F6E55ECEFAA}" type="presOf" srcId="{F4CB471E-130D-2344-953B-67898B04F936}" destId="{57E6D383-811F-714A-951E-BB1C7204D4B5}" srcOrd="1" destOrd="0" presId="urn:microsoft.com/office/officeart/2005/8/layout/hierarchy3"/>
    <dgm:cxn modelId="{EBE0AA6D-E521-084C-88E1-E2F4F03E72A9}" type="presOf" srcId="{356FBC08-9DF0-2A4B-B8D2-CB50B5C074A9}" destId="{448F17E5-EE82-F54E-8C59-C56E286F4E86}" srcOrd="0" destOrd="0" presId="urn:microsoft.com/office/officeart/2005/8/layout/hierarchy3"/>
    <dgm:cxn modelId="{E979B776-66B3-2A4D-8B89-99ACC876048B}" type="presOf" srcId="{E7A23C10-5B15-384A-8F90-76BE8B42A1C7}" destId="{B020C578-D3CC-304A-A038-5CEC29DEF4B0}" srcOrd="0" destOrd="0" presId="urn:microsoft.com/office/officeart/2005/8/layout/hierarchy3"/>
    <dgm:cxn modelId="{E274BD79-E536-0646-ABD8-F8F860517279}" type="presOf" srcId="{5ABD2A93-F0ED-9841-92E0-C0C003D4D5AA}" destId="{BFA08868-54C7-9A46-A59B-73A241B48547}" srcOrd="0" destOrd="0" presId="urn:microsoft.com/office/officeart/2005/8/layout/hierarchy3"/>
    <dgm:cxn modelId="{E604F281-26F4-8442-8CAF-2C5333C901A4}" srcId="{B9C74A6B-49B3-C746-A133-E061B712755E}" destId="{7E65ADE0-A32B-0E46-A9C7-356D6786C466}" srcOrd="1" destOrd="0" parTransId="{17FF92DA-D9E2-D542-B381-D57F308CA580}" sibTransId="{FB5602D4-80BA-1540-B476-0A810BF219B1}"/>
    <dgm:cxn modelId="{84003D86-1675-184C-A6D6-FE68FB5EE17B}" srcId="{F4CB471E-130D-2344-953B-67898B04F936}" destId="{AA9599A1-EB58-794A-8852-F930AFFD0CE6}" srcOrd="1" destOrd="0" parTransId="{356FBC08-9DF0-2A4B-B8D2-CB50B5C074A9}" sibTransId="{5900194A-BB14-C148-94C6-0F40452C8566}"/>
    <dgm:cxn modelId="{6E6DFB94-7305-1542-B9B0-F4798AD984D0}" srcId="{B9C74A6B-49B3-C746-A133-E061B712755E}" destId="{45B5526C-9E2B-1B4E-B76F-0271A7A53889}" srcOrd="2" destOrd="0" parTransId="{F7067B60-3DD4-CB4E-91D5-492203B477DE}" sibTransId="{392B4258-0992-6341-89D2-DE10F409FF9F}"/>
    <dgm:cxn modelId="{22608BA2-845E-514B-8E6E-F63045DFD53B}" type="presOf" srcId="{F7067B60-3DD4-CB4E-91D5-492203B477DE}" destId="{D2E08484-523F-1344-A5D8-3696A17D0BFD}" srcOrd="0" destOrd="0" presId="urn:microsoft.com/office/officeart/2005/8/layout/hierarchy3"/>
    <dgm:cxn modelId="{079A3FA4-1C7E-6441-9A03-D3D18FA0CD40}" srcId="{B9C74A6B-49B3-C746-A133-E061B712755E}" destId="{6CB90317-2990-D740-AE06-696EEDD72E06}" srcOrd="0" destOrd="0" parTransId="{6A843B6A-7626-AB40-9578-C4BA7FB585C4}" sibTransId="{049975E3-EE12-C140-807D-7999B59B6FC3}"/>
    <dgm:cxn modelId="{6A51C6A4-FBA1-574C-A70C-8B820209C862}" srcId="{5ABD2A93-F0ED-9841-92E0-C0C003D4D5AA}" destId="{F4CB471E-130D-2344-953B-67898B04F936}" srcOrd="1" destOrd="0" parTransId="{CC1BAE6F-3750-8F4A-AB8F-ED6EBC8F17D2}" sibTransId="{0CC94F9C-2DE5-7348-9CE1-DA72493E38FF}"/>
    <dgm:cxn modelId="{5E3E09AB-A78C-174A-BAA0-047332C3256D}" type="presOf" srcId="{4446DD9A-B6DC-F34B-8F52-5EE76C2F25CC}" destId="{BBEA9B48-C4BD-E340-9C5C-7867740118E0}" srcOrd="0" destOrd="0" presId="urn:microsoft.com/office/officeart/2005/8/layout/hierarchy3"/>
    <dgm:cxn modelId="{93B7E1B6-C765-8A44-930E-CB205C15674E}" type="presOf" srcId="{6CB90317-2990-D740-AE06-696EEDD72E06}" destId="{0C817048-B50A-4A47-A640-CE766851863C}" srcOrd="0" destOrd="0" presId="urn:microsoft.com/office/officeart/2005/8/layout/hierarchy3"/>
    <dgm:cxn modelId="{67D995C8-1E02-C940-BF13-67AC17C7B412}" type="presOf" srcId="{17FF92DA-D9E2-D542-B381-D57F308CA580}" destId="{33A43CC4-F3AE-134F-A373-7F133F1F97B5}" srcOrd="0" destOrd="0" presId="urn:microsoft.com/office/officeart/2005/8/layout/hierarchy3"/>
    <dgm:cxn modelId="{067EDFCD-8308-B344-922C-0186965E22DF}" type="presOf" srcId="{E8BBFF5E-E307-DC48-9428-48C5B878348F}" destId="{DC3900DC-A9E0-B743-AE93-89073B253276}" srcOrd="0" destOrd="0" presId="urn:microsoft.com/office/officeart/2005/8/layout/hierarchy3"/>
    <dgm:cxn modelId="{37AE67D4-716C-584F-9D17-76595F14DC11}" type="presOf" srcId="{7E65ADE0-A32B-0E46-A9C7-356D6786C466}" destId="{2E2015AE-487A-AD4D-9B10-46EDDC7411C5}" srcOrd="0" destOrd="0" presId="urn:microsoft.com/office/officeart/2005/8/layout/hierarchy3"/>
    <dgm:cxn modelId="{A8459CE7-CF22-BB4C-AD1F-17AF734CAC3C}" srcId="{F4CB471E-130D-2344-953B-67898B04F936}" destId="{E7A23C10-5B15-384A-8F90-76BE8B42A1C7}" srcOrd="0" destOrd="0" parTransId="{4446DD9A-B6DC-F34B-8F52-5EE76C2F25CC}" sibTransId="{AC42CBBB-DAB7-D24B-8ABB-BF0B094B2D59}"/>
    <dgm:cxn modelId="{B004B3E9-41FF-3047-92AC-30447BF1AD93}" type="presOf" srcId="{6A843B6A-7626-AB40-9578-C4BA7FB585C4}" destId="{22C4E38F-36AC-184E-A6FB-6A864D19C083}" srcOrd="0" destOrd="0" presId="urn:microsoft.com/office/officeart/2005/8/layout/hierarchy3"/>
    <dgm:cxn modelId="{0A975101-3063-5D45-BE9C-35C0E85AA29D}" type="presParOf" srcId="{BFA08868-54C7-9A46-A59B-73A241B48547}" destId="{B20BE79A-3599-8B43-9B0C-73C959B108CB}" srcOrd="0" destOrd="0" presId="urn:microsoft.com/office/officeart/2005/8/layout/hierarchy3"/>
    <dgm:cxn modelId="{3CA3652D-52E0-134E-A669-45D808D8A0EF}" type="presParOf" srcId="{B20BE79A-3599-8B43-9B0C-73C959B108CB}" destId="{E7F812B1-01A2-F44D-A9BF-2CFB3C74E390}" srcOrd="0" destOrd="0" presId="urn:microsoft.com/office/officeart/2005/8/layout/hierarchy3"/>
    <dgm:cxn modelId="{2C2C0412-399F-D347-A0C3-6FB6886A8890}" type="presParOf" srcId="{E7F812B1-01A2-F44D-A9BF-2CFB3C74E390}" destId="{A5F440B2-9A5E-CD42-BA39-BE00CB2985EB}" srcOrd="0" destOrd="0" presId="urn:microsoft.com/office/officeart/2005/8/layout/hierarchy3"/>
    <dgm:cxn modelId="{6DED045B-AAA1-0E44-8A93-5A8ACA3F7378}" type="presParOf" srcId="{E7F812B1-01A2-F44D-A9BF-2CFB3C74E390}" destId="{CB6D5D1C-0210-9448-8B9A-7FD86524393F}" srcOrd="1" destOrd="0" presId="urn:microsoft.com/office/officeart/2005/8/layout/hierarchy3"/>
    <dgm:cxn modelId="{644B2925-6155-8A4F-B2EC-04E107BBF04F}" type="presParOf" srcId="{B20BE79A-3599-8B43-9B0C-73C959B108CB}" destId="{60145A4F-D522-C649-905D-B4173E4AD1C3}" srcOrd="1" destOrd="0" presId="urn:microsoft.com/office/officeart/2005/8/layout/hierarchy3"/>
    <dgm:cxn modelId="{E45B224B-F499-F44D-8132-450CB8C9507D}" type="presParOf" srcId="{60145A4F-D522-C649-905D-B4173E4AD1C3}" destId="{22C4E38F-36AC-184E-A6FB-6A864D19C083}" srcOrd="0" destOrd="0" presId="urn:microsoft.com/office/officeart/2005/8/layout/hierarchy3"/>
    <dgm:cxn modelId="{F1218A07-3AE0-AF42-9194-E25B32FB9613}" type="presParOf" srcId="{60145A4F-D522-C649-905D-B4173E4AD1C3}" destId="{0C817048-B50A-4A47-A640-CE766851863C}" srcOrd="1" destOrd="0" presId="urn:microsoft.com/office/officeart/2005/8/layout/hierarchy3"/>
    <dgm:cxn modelId="{F89425B9-103B-3C45-B99A-5B660DEF32EB}" type="presParOf" srcId="{60145A4F-D522-C649-905D-B4173E4AD1C3}" destId="{33A43CC4-F3AE-134F-A373-7F133F1F97B5}" srcOrd="2" destOrd="0" presId="urn:microsoft.com/office/officeart/2005/8/layout/hierarchy3"/>
    <dgm:cxn modelId="{431D1049-D201-A544-976E-8FECDBF40AA5}" type="presParOf" srcId="{60145A4F-D522-C649-905D-B4173E4AD1C3}" destId="{2E2015AE-487A-AD4D-9B10-46EDDC7411C5}" srcOrd="3" destOrd="0" presId="urn:microsoft.com/office/officeart/2005/8/layout/hierarchy3"/>
    <dgm:cxn modelId="{5C3DB871-0DA5-2B42-88A8-BE8CFA9A2739}" type="presParOf" srcId="{60145A4F-D522-C649-905D-B4173E4AD1C3}" destId="{D2E08484-523F-1344-A5D8-3696A17D0BFD}" srcOrd="4" destOrd="0" presId="urn:microsoft.com/office/officeart/2005/8/layout/hierarchy3"/>
    <dgm:cxn modelId="{7B1D7177-4C93-4B4C-B5DE-69BE6665BF1C}" type="presParOf" srcId="{60145A4F-D522-C649-905D-B4173E4AD1C3}" destId="{23F4AB06-8693-544A-9F43-2C56951887A6}" srcOrd="5" destOrd="0" presId="urn:microsoft.com/office/officeart/2005/8/layout/hierarchy3"/>
    <dgm:cxn modelId="{E6B57E70-53E5-CD4F-B888-7AC64741C77E}" type="presParOf" srcId="{BFA08868-54C7-9A46-A59B-73A241B48547}" destId="{7F571074-D5E4-2A4C-8814-A611F39AA1C7}" srcOrd="1" destOrd="0" presId="urn:microsoft.com/office/officeart/2005/8/layout/hierarchy3"/>
    <dgm:cxn modelId="{DA5DF2B4-BF37-364C-AEF9-3B29445446CD}" type="presParOf" srcId="{7F571074-D5E4-2A4C-8814-A611F39AA1C7}" destId="{D364283D-6CC9-8D43-9588-4DD9C8D3B44E}" srcOrd="0" destOrd="0" presId="urn:microsoft.com/office/officeart/2005/8/layout/hierarchy3"/>
    <dgm:cxn modelId="{F63EC369-8C1D-744B-A432-A67322353613}" type="presParOf" srcId="{D364283D-6CC9-8D43-9588-4DD9C8D3B44E}" destId="{F61C04B8-DD15-6E4F-8EC8-342975D3DD8A}" srcOrd="0" destOrd="0" presId="urn:microsoft.com/office/officeart/2005/8/layout/hierarchy3"/>
    <dgm:cxn modelId="{BC0BB153-D147-2048-BB3D-8F6383D1E7BF}" type="presParOf" srcId="{D364283D-6CC9-8D43-9588-4DD9C8D3B44E}" destId="{57E6D383-811F-714A-951E-BB1C7204D4B5}" srcOrd="1" destOrd="0" presId="urn:microsoft.com/office/officeart/2005/8/layout/hierarchy3"/>
    <dgm:cxn modelId="{368C55CF-BB11-BE44-B592-DA85E3F68E08}" type="presParOf" srcId="{7F571074-D5E4-2A4C-8814-A611F39AA1C7}" destId="{4825FFDB-E699-4948-8ED4-C66373D5EF9A}" srcOrd="1" destOrd="0" presId="urn:microsoft.com/office/officeart/2005/8/layout/hierarchy3"/>
    <dgm:cxn modelId="{77D0D4DB-6884-D14A-B03D-82FA2969964E}" type="presParOf" srcId="{4825FFDB-E699-4948-8ED4-C66373D5EF9A}" destId="{BBEA9B48-C4BD-E340-9C5C-7867740118E0}" srcOrd="0" destOrd="0" presId="urn:microsoft.com/office/officeart/2005/8/layout/hierarchy3"/>
    <dgm:cxn modelId="{FD77EF1C-19EF-7940-B5B3-51C5D8AEC1A5}" type="presParOf" srcId="{4825FFDB-E699-4948-8ED4-C66373D5EF9A}" destId="{B020C578-D3CC-304A-A038-5CEC29DEF4B0}" srcOrd="1" destOrd="0" presId="urn:microsoft.com/office/officeart/2005/8/layout/hierarchy3"/>
    <dgm:cxn modelId="{1119598F-06C8-4C42-BC9D-04D267D23761}" type="presParOf" srcId="{4825FFDB-E699-4948-8ED4-C66373D5EF9A}" destId="{448F17E5-EE82-F54E-8C59-C56E286F4E86}" srcOrd="2" destOrd="0" presId="urn:microsoft.com/office/officeart/2005/8/layout/hierarchy3"/>
    <dgm:cxn modelId="{93350011-4225-1846-BE92-B374D757327C}" type="presParOf" srcId="{4825FFDB-E699-4948-8ED4-C66373D5EF9A}" destId="{1634D0B3-2006-7440-A8DA-0C246936D461}" srcOrd="3" destOrd="0" presId="urn:microsoft.com/office/officeart/2005/8/layout/hierarchy3"/>
    <dgm:cxn modelId="{948DA15E-C08C-AA4D-A3B5-BEFF71B413E9}" type="presParOf" srcId="{4825FFDB-E699-4948-8ED4-C66373D5EF9A}" destId="{DC3900DC-A9E0-B743-AE93-89073B253276}" srcOrd="4" destOrd="0" presId="urn:microsoft.com/office/officeart/2005/8/layout/hierarchy3"/>
    <dgm:cxn modelId="{EF2B586C-B807-904A-95A5-E5CFB8E1E8A6}" type="presParOf" srcId="{4825FFDB-E699-4948-8ED4-C66373D5EF9A}" destId="{0C51BF64-34C4-6D4E-AD64-2E0F3C9EEDD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F440B2-9A5E-CD42-BA39-BE00CB2985EB}">
      <dsp:nvSpPr>
        <dsp:cNvPr id="0" name=""/>
        <dsp:cNvSpPr/>
      </dsp:nvSpPr>
      <dsp:spPr>
        <a:xfrm>
          <a:off x="433716" y="1523"/>
          <a:ext cx="4507194" cy="1128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Memory </a:t>
          </a:r>
          <a:r>
            <a:rPr lang="de-DE" sz="2900" kern="1200" dirty="0" err="1"/>
            <a:t>Burden</a:t>
          </a:r>
          <a:r>
            <a:rPr lang="de-DE" sz="2900" kern="1200" dirty="0"/>
            <a:t> </a:t>
          </a:r>
        </a:p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 err="1"/>
            <a:t>Effect</a:t>
          </a:r>
          <a:r>
            <a:rPr lang="de-DE" sz="2900" kern="1200" dirty="0"/>
            <a:t> </a:t>
          </a:r>
          <a:endParaRPr lang="en-US" sz="2900" kern="1200" dirty="0"/>
        </a:p>
      </dsp:txBody>
      <dsp:txXfrm>
        <a:off x="466763" y="34570"/>
        <a:ext cx="4441100" cy="1062227"/>
      </dsp:txXfrm>
    </dsp:sp>
    <dsp:sp modelId="{22C4E38F-36AC-184E-A6FB-6A864D19C083}">
      <dsp:nvSpPr>
        <dsp:cNvPr id="0" name=""/>
        <dsp:cNvSpPr/>
      </dsp:nvSpPr>
      <dsp:spPr>
        <a:xfrm>
          <a:off x="884435" y="1129844"/>
          <a:ext cx="450719" cy="846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6241"/>
              </a:lnTo>
              <a:lnTo>
                <a:pt x="450719" y="84624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817048-B50A-4A47-A640-CE766851863C}">
      <dsp:nvSpPr>
        <dsp:cNvPr id="0" name=""/>
        <dsp:cNvSpPr/>
      </dsp:nvSpPr>
      <dsp:spPr>
        <a:xfrm>
          <a:off x="1335155" y="1411925"/>
          <a:ext cx="3661449" cy="1128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Large </a:t>
          </a:r>
          <a:r>
            <a:rPr lang="de-DE" sz="3300" kern="1200" dirty="0" err="1"/>
            <a:t>amount</a:t>
          </a:r>
          <a:r>
            <a:rPr lang="de-DE" sz="3300" kern="1200" dirty="0"/>
            <a:t> </a:t>
          </a:r>
          <a:r>
            <a:rPr lang="de-DE" sz="3300" kern="1200" dirty="0" err="1"/>
            <a:t>of</a:t>
          </a:r>
          <a:r>
            <a:rPr lang="de-DE" sz="3300" kern="1200" dirty="0"/>
            <a:t>  Memory </a:t>
          </a:r>
          <a:r>
            <a:rPr lang="de-DE" sz="3300" kern="1200" dirty="0" err="1"/>
            <a:t>patterns</a:t>
          </a:r>
          <a:endParaRPr lang="en-US" sz="3300" kern="1200" dirty="0"/>
        </a:p>
      </dsp:txBody>
      <dsp:txXfrm>
        <a:off x="1368202" y="1444972"/>
        <a:ext cx="3595355" cy="1062227"/>
      </dsp:txXfrm>
    </dsp:sp>
    <dsp:sp modelId="{33A43CC4-F3AE-134F-A373-7F133F1F97B5}">
      <dsp:nvSpPr>
        <dsp:cNvPr id="0" name=""/>
        <dsp:cNvSpPr/>
      </dsp:nvSpPr>
      <dsp:spPr>
        <a:xfrm>
          <a:off x="884435" y="1129844"/>
          <a:ext cx="450719" cy="2256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6643"/>
              </a:lnTo>
              <a:lnTo>
                <a:pt x="450719" y="22566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2015AE-487A-AD4D-9B10-46EDDC7411C5}">
      <dsp:nvSpPr>
        <dsp:cNvPr id="0" name=""/>
        <dsp:cNvSpPr/>
      </dsp:nvSpPr>
      <dsp:spPr>
        <a:xfrm>
          <a:off x="1335155" y="2822327"/>
          <a:ext cx="3661449" cy="1128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 err="1"/>
            <a:t>Stored</a:t>
          </a:r>
          <a:r>
            <a:rPr lang="de-DE" sz="3300" kern="1200" dirty="0"/>
            <a:t> </a:t>
          </a:r>
          <a:r>
            <a:rPr lang="de-DE" sz="3300" kern="1200" dirty="0" err="1"/>
            <a:t>quantum</a:t>
          </a:r>
          <a:r>
            <a:rPr lang="de-DE" sz="3300" kern="1200" dirty="0"/>
            <a:t> </a:t>
          </a:r>
          <a:r>
            <a:rPr lang="de-DE" sz="3300" kern="1200" dirty="0" err="1"/>
            <a:t>information</a:t>
          </a:r>
          <a:r>
            <a:rPr lang="de-DE" sz="3300" kern="1200" dirty="0"/>
            <a:t>. </a:t>
          </a:r>
          <a:endParaRPr lang="en-US" sz="3300" kern="1200" dirty="0"/>
        </a:p>
      </dsp:txBody>
      <dsp:txXfrm>
        <a:off x="1368202" y="2855374"/>
        <a:ext cx="3595355" cy="1062227"/>
      </dsp:txXfrm>
    </dsp:sp>
    <dsp:sp modelId="{D2E08484-523F-1344-A5D8-3696A17D0BFD}">
      <dsp:nvSpPr>
        <dsp:cNvPr id="0" name=""/>
        <dsp:cNvSpPr/>
      </dsp:nvSpPr>
      <dsp:spPr>
        <a:xfrm>
          <a:off x="884435" y="1129844"/>
          <a:ext cx="450719" cy="3667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7045"/>
              </a:lnTo>
              <a:lnTo>
                <a:pt x="450719" y="36670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F4AB06-8693-544A-9F43-2C56951887A6}">
      <dsp:nvSpPr>
        <dsp:cNvPr id="0" name=""/>
        <dsp:cNvSpPr/>
      </dsp:nvSpPr>
      <dsp:spPr>
        <a:xfrm>
          <a:off x="1335155" y="4232730"/>
          <a:ext cx="3661449" cy="1128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 err="1"/>
            <a:t>Slowdown</a:t>
          </a:r>
          <a:r>
            <a:rPr lang="de-DE" sz="3300" kern="1200" dirty="0"/>
            <a:t> </a:t>
          </a:r>
          <a:r>
            <a:rPr lang="de-DE" sz="3300" kern="1200" dirty="0" err="1"/>
            <a:t>of</a:t>
          </a:r>
          <a:r>
            <a:rPr lang="de-DE" sz="3300" kern="1200" dirty="0"/>
            <a:t> </a:t>
          </a:r>
          <a:r>
            <a:rPr lang="de-DE" sz="3300" kern="1200" dirty="0" err="1"/>
            <a:t>the</a:t>
          </a:r>
          <a:r>
            <a:rPr lang="de-DE" sz="3300" kern="1200" dirty="0"/>
            <a:t> </a:t>
          </a:r>
          <a:r>
            <a:rPr lang="de-DE" sz="3300" kern="1200" dirty="0" err="1"/>
            <a:t>system’s</a:t>
          </a:r>
          <a:r>
            <a:rPr lang="de-DE" sz="3300" kern="1200" dirty="0"/>
            <a:t> </a:t>
          </a:r>
          <a:r>
            <a:rPr lang="de-DE" sz="3300" kern="1200" dirty="0" err="1"/>
            <a:t>evolution</a:t>
          </a:r>
          <a:endParaRPr lang="en-US" sz="3300" kern="1200" dirty="0"/>
        </a:p>
      </dsp:txBody>
      <dsp:txXfrm>
        <a:off x="1368202" y="4265777"/>
        <a:ext cx="3595355" cy="1062227"/>
      </dsp:txXfrm>
    </dsp:sp>
    <dsp:sp modelId="{F61C04B8-DD15-6E4F-8EC8-342975D3DD8A}">
      <dsp:nvSpPr>
        <dsp:cNvPr id="0" name=""/>
        <dsp:cNvSpPr/>
      </dsp:nvSpPr>
      <dsp:spPr>
        <a:xfrm>
          <a:off x="5505071" y="1523"/>
          <a:ext cx="4576811" cy="1128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 err="1"/>
            <a:t>Vaccum</a:t>
          </a:r>
          <a:r>
            <a:rPr lang="de-DE" sz="2900" kern="1200" dirty="0"/>
            <a:t> </a:t>
          </a:r>
          <a:r>
            <a:rPr lang="de-DE" sz="2900" kern="1200" dirty="0" err="1"/>
            <a:t>Bubbles</a:t>
          </a:r>
          <a:r>
            <a:rPr lang="de-DE" sz="2900" kern="1200" dirty="0"/>
            <a:t> </a:t>
          </a:r>
        </a:p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 err="1"/>
            <a:t>Stabilization</a:t>
          </a:r>
          <a:endParaRPr lang="en-US" sz="2900" kern="1200" dirty="0"/>
        </a:p>
      </dsp:txBody>
      <dsp:txXfrm>
        <a:off x="5538118" y="34570"/>
        <a:ext cx="4510717" cy="1062227"/>
      </dsp:txXfrm>
    </dsp:sp>
    <dsp:sp modelId="{BBEA9B48-C4BD-E340-9C5C-7867740118E0}">
      <dsp:nvSpPr>
        <dsp:cNvPr id="0" name=""/>
        <dsp:cNvSpPr/>
      </dsp:nvSpPr>
      <dsp:spPr>
        <a:xfrm>
          <a:off x="5962752" y="1129844"/>
          <a:ext cx="457681" cy="846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6241"/>
              </a:lnTo>
              <a:lnTo>
                <a:pt x="457681" y="84624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20C578-D3CC-304A-A038-5CEC29DEF4B0}">
      <dsp:nvSpPr>
        <dsp:cNvPr id="0" name=""/>
        <dsp:cNvSpPr/>
      </dsp:nvSpPr>
      <dsp:spPr>
        <a:xfrm>
          <a:off x="6420434" y="1411925"/>
          <a:ext cx="3661449" cy="1128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Large </a:t>
          </a:r>
          <a:r>
            <a:rPr lang="de-DE" sz="3300" kern="1200" dirty="0" err="1"/>
            <a:t>amount</a:t>
          </a:r>
          <a:r>
            <a:rPr lang="de-DE" sz="3300" kern="1200" dirty="0"/>
            <a:t> </a:t>
          </a:r>
          <a:r>
            <a:rPr lang="de-DE" sz="3300" kern="1200" dirty="0" err="1"/>
            <a:t>of</a:t>
          </a:r>
          <a:r>
            <a:rPr lang="de-DE" sz="3300" kern="1200" dirty="0"/>
            <a:t> Bubble </a:t>
          </a:r>
          <a:r>
            <a:rPr lang="de-DE" sz="3300" kern="1200" dirty="0" err="1"/>
            <a:t>micro-states</a:t>
          </a:r>
          <a:endParaRPr lang="en-US" sz="3300" kern="1200" dirty="0"/>
        </a:p>
      </dsp:txBody>
      <dsp:txXfrm>
        <a:off x="6453481" y="1444972"/>
        <a:ext cx="3595355" cy="1062227"/>
      </dsp:txXfrm>
    </dsp:sp>
    <dsp:sp modelId="{448F17E5-EE82-F54E-8C59-C56E286F4E86}">
      <dsp:nvSpPr>
        <dsp:cNvPr id="0" name=""/>
        <dsp:cNvSpPr/>
      </dsp:nvSpPr>
      <dsp:spPr>
        <a:xfrm>
          <a:off x="5962752" y="1129844"/>
          <a:ext cx="457681" cy="2256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6643"/>
              </a:lnTo>
              <a:lnTo>
                <a:pt x="457681" y="22566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34D0B3-2006-7440-A8DA-0C246936D461}">
      <dsp:nvSpPr>
        <dsp:cNvPr id="0" name=""/>
        <dsp:cNvSpPr/>
      </dsp:nvSpPr>
      <dsp:spPr>
        <a:xfrm>
          <a:off x="6420434" y="2822327"/>
          <a:ext cx="3661449" cy="1128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 err="1"/>
            <a:t>Excitations</a:t>
          </a:r>
          <a:r>
            <a:rPr lang="de-DE" sz="3300" kern="1200" dirty="0"/>
            <a:t> </a:t>
          </a:r>
          <a:r>
            <a:rPr lang="de-DE" sz="3300" kern="1200" dirty="0" err="1"/>
            <a:t>of</a:t>
          </a:r>
          <a:r>
            <a:rPr lang="de-DE" sz="3300" kern="1200" dirty="0"/>
            <a:t> </a:t>
          </a:r>
          <a:r>
            <a:rPr lang="de-DE" sz="3300" kern="1200" dirty="0" err="1"/>
            <a:t>the</a:t>
          </a:r>
          <a:r>
            <a:rPr lang="de-DE" sz="3300" kern="1200" dirty="0"/>
            <a:t> Goldstone </a:t>
          </a:r>
          <a:r>
            <a:rPr lang="de-DE" sz="3300" kern="1200" dirty="0" err="1"/>
            <a:t>modes</a:t>
          </a:r>
          <a:endParaRPr lang="en-US" sz="3300" kern="1200" dirty="0"/>
        </a:p>
      </dsp:txBody>
      <dsp:txXfrm>
        <a:off x="6453481" y="2855374"/>
        <a:ext cx="3595355" cy="1062227"/>
      </dsp:txXfrm>
    </dsp:sp>
    <dsp:sp modelId="{DC3900DC-A9E0-B743-AE93-89073B253276}">
      <dsp:nvSpPr>
        <dsp:cNvPr id="0" name=""/>
        <dsp:cNvSpPr/>
      </dsp:nvSpPr>
      <dsp:spPr>
        <a:xfrm>
          <a:off x="5962752" y="1129844"/>
          <a:ext cx="457681" cy="3667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7045"/>
              </a:lnTo>
              <a:lnTo>
                <a:pt x="457681" y="36670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51BF64-34C4-6D4E-AD64-2E0F3C9EEDDD}">
      <dsp:nvSpPr>
        <dsp:cNvPr id="0" name=""/>
        <dsp:cNvSpPr/>
      </dsp:nvSpPr>
      <dsp:spPr>
        <a:xfrm>
          <a:off x="6420434" y="4232730"/>
          <a:ext cx="3661449" cy="1128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 err="1"/>
            <a:t>Slowdown</a:t>
          </a:r>
          <a:r>
            <a:rPr lang="de-DE" sz="3300" kern="1200" dirty="0"/>
            <a:t> </a:t>
          </a:r>
          <a:r>
            <a:rPr lang="de-DE" sz="3300" kern="1200" dirty="0" err="1"/>
            <a:t>of</a:t>
          </a:r>
          <a:r>
            <a:rPr lang="de-DE" sz="3300" kern="1200" dirty="0"/>
            <a:t> </a:t>
          </a:r>
          <a:r>
            <a:rPr lang="de-DE" sz="3300" kern="1200" dirty="0" err="1"/>
            <a:t>bubble's</a:t>
          </a:r>
          <a:r>
            <a:rPr lang="de-DE" sz="3300" kern="1200" dirty="0"/>
            <a:t> </a:t>
          </a:r>
          <a:r>
            <a:rPr lang="de-DE" sz="3300" kern="1200" dirty="0" err="1"/>
            <a:t>decay</a:t>
          </a:r>
          <a:endParaRPr lang="en-US" sz="3300" kern="1200" dirty="0"/>
        </a:p>
      </dsp:txBody>
      <dsp:txXfrm>
        <a:off x="6453481" y="4265777"/>
        <a:ext cx="3595355" cy="1062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Relationship Id="rId4" Type="http://schemas.openxmlformats.org/officeDocument/2006/relationships/image" Target="../media/image3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6A0D9-D5E8-D942-8A40-091884BD130A}" type="datetimeFigureOut">
              <a:rPr lang="en-US" smtClean="0"/>
              <a:t>7/20/22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E24A3-33CF-7840-89FC-BCF912E39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2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A85C52-6B30-8340-8087-AFE2AE87E3B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4938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A85C52-6B30-8340-8087-AFE2AE87E3B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8212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85C52-6B30-8340-8087-AFE2AE87E3BA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430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85C52-6B30-8340-8087-AFE2AE87E3BA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086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A85C52-6B30-8340-8087-AFE2AE87E3B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5014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In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essence</a:t>
            </a:r>
            <a:r>
              <a:rPr lang="de-DE" dirty="0"/>
              <a:t>,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explained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way</a:t>
            </a:r>
            <a:r>
              <a:rPr lang="de-DE" dirty="0"/>
              <a:t>:</a:t>
            </a:r>
          </a:p>
          <a:p>
            <a:r>
              <a:rPr lang="de-DE" dirty="0"/>
              <a:t>The </a:t>
            </a:r>
            <a:r>
              <a:rPr lang="de-DE" dirty="0" err="1"/>
              <a:t>core</a:t>
            </a:r>
            <a:r>
              <a:rPr lang="de-DE" dirty="0"/>
              <a:t> </a:t>
            </a:r>
            <a:r>
              <a:rPr lang="de-DE" dirty="0" err="1"/>
              <a:t>statement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memory</a:t>
            </a:r>
            <a:r>
              <a:rPr lang="de-DE" dirty="0"/>
              <a:t> </a:t>
            </a:r>
            <a:r>
              <a:rPr lang="de-DE" dirty="0" err="1"/>
              <a:t>burden</a:t>
            </a:r>
            <a:r>
              <a:rPr lang="de-DE" dirty="0"/>
              <a:t>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a large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quantum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in a </a:t>
            </a:r>
            <a:r>
              <a:rPr lang="de-DE" dirty="0" err="1"/>
              <a:t>memory</a:t>
            </a:r>
            <a:r>
              <a:rPr lang="de-DE" dirty="0"/>
              <a:t> </a:t>
            </a:r>
            <a:r>
              <a:rPr lang="de-DE" dirty="0" err="1"/>
              <a:t>pattern</a:t>
            </a:r>
            <a:r>
              <a:rPr lang="de-DE" dirty="0"/>
              <a:t> </a:t>
            </a:r>
            <a:r>
              <a:rPr lang="de-DE" dirty="0" err="1"/>
              <a:t>slows</a:t>
            </a:r>
            <a:r>
              <a:rPr lang="de-DE" dirty="0"/>
              <a:t> down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system’s</a:t>
            </a:r>
            <a:r>
              <a:rPr lang="de-DE" dirty="0"/>
              <a:t> </a:t>
            </a:r>
            <a:r>
              <a:rPr lang="de-DE" dirty="0" err="1"/>
              <a:t>evolution</a:t>
            </a:r>
            <a:r>
              <a:rPr lang="de-DE" dirty="0"/>
              <a:t>. </a:t>
            </a:r>
          </a:p>
          <a:p>
            <a:r>
              <a:rPr lang="de-DE" dirty="0"/>
              <a:t>The </a:t>
            </a:r>
            <a:r>
              <a:rPr lang="de-DE" dirty="0" err="1"/>
              <a:t>bubble</a:t>
            </a:r>
            <a:r>
              <a:rPr lang="de-DE" dirty="0"/>
              <a:t> </a:t>
            </a:r>
            <a:r>
              <a:rPr lang="de-DE" dirty="0" err="1"/>
              <a:t>micro-states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analogous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memory</a:t>
            </a:r>
            <a:r>
              <a:rPr lang="de-DE" dirty="0"/>
              <a:t> </a:t>
            </a:r>
            <a:r>
              <a:rPr lang="de-DE" dirty="0" err="1"/>
              <a:t>patterns</a:t>
            </a:r>
            <a:r>
              <a:rPr lang="de-DE" dirty="0"/>
              <a:t>.</a:t>
            </a:r>
          </a:p>
          <a:p>
            <a:r>
              <a:rPr lang="de-DE" dirty="0" err="1"/>
              <a:t>Excitations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Goldstone </a:t>
            </a:r>
            <a:r>
              <a:rPr lang="de-DE" dirty="0" err="1"/>
              <a:t>modes</a:t>
            </a:r>
            <a:r>
              <a:rPr lang="de-DE" dirty="0"/>
              <a:t> </a:t>
            </a:r>
            <a:r>
              <a:rPr lang="de-DE" dirty="0" err="1"/>
              <a:t>preventing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bubble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collapsing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expanding</a:t>
            </a:r>
            <a:r>
              <a:rPr lang="de-DE" dirty="0"/>
              <a:t>. 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85C52-6B30-8340-8087-AFE2AE87E3BA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1925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4F06-08F9-4E47-8F2B-8724726D6BE8}" type="datetime1">
              <a:rPr lang="de-DE" smtClean="0"/>
              <a:t>20.07.22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73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52F8-7DC9-754C-B3EB-E2B36F736823}" type="datetime1">
              <a:rPr lang="de-DE" smtClean="0"/>
              <a:t>20.07.22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8143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52F8-7DC9-754C-B3EB-E2B36F736823}" type="datetime1">
              <a:rPr lang="de-DE" smtClean="0"/>
              <a:t>20.07.22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1810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43E9A-2365-6346-9CF3-50FC33074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EB68C-A25F-064B-8540-3E543E9064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8DF51-BF7C-1447-A75D-9C51D9C6A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04D6-7BF8-B549-839B-DFDB5083F003}" type="datetime1">
              <a:rPr lang="de-DE" smtClean="0"/>
              <a:t>20.07.22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B6D73-C76C-0442-93C9-452730F93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7AB66-33C6-F641-8710-F626A3A5E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9469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5F7F6-8722-A243-8A82-23161B589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0DE59-C74F-C642-9632-5D3F17103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74D25-7C39-E74A-9552-92605926F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9082-4187-C04B-A86A-5651AA8DE560}" type="datetime1">
              <a:rPr lang="de-DE" smtClean="0"/>
              <a:t>20.07.22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6DA79-7104-2346-8FF6-86FA63A94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3946E-7E09-4D4C-91AC-50C764BEF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565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8F92E-981F-BD4D-8D47-102C645B3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C363A7-F8C8-9B42-93FC-4D89823B5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0C551-AFFF-3F4B-9C3B-8AD127112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EE53-2F99-A748-8D40-A247D3290901}" type="datetime1">
              <a:rPr lang="de-DE" smtClean="0"/>
              <a:t>20.07.22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CEDE42-1AE3-CF47-A96B-B76F5FF77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999C6-958B-B345-9E65-900BB31E7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4264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225AF-D315-EE46-8666-880267FD0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C4999-AC54-FD4A-9945-98B35FCFB2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CB767-7CEA-954A-A7F6-6DDB199B6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D18B4-37ED-964C-9A16-B8CD24DA1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F5780-4BD6-234F-9932-58B199A62AC6}" type="datetime1">
              <a:rPr lang="de-DE" smtClean="0"/>
              <a:t>20.07.22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6E2CD-A36D-CB4F-A101-604524FF7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804CEE-879C-794A-8BAE-13BDE5329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0882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E4364-6A3A-574B-B4CD-DECAFA364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9131B-FFDF-4447-820B-3C06DE895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24727A-785C-BE44-892D-6CF257B4FC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C1C39E-D40D-6B4A-80A3-4BC81B2A1C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70D382-791C-1043-AB2D-CC2644DC12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A30668-0338-854F-BA8C-D69D50479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FC66-8B1D-6B49-959D-65979C322DA9}" type="datetime1">
              <a:rPr lang="de-DE" smtClean="0"/>
              <a:t>20.07.22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88CFF-D36F-4048-A419-FCE8BB731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344FDF-F45F-864D-BFC6-9FF7ECB30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9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4B61-3B13-FF49-B102-2888CEF99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0E945E-6AC6-9848-A6AF-62073F270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27A3-B45D-5F4F-9D39-80D534CF4458}" type="datetime1">
              <a:rPr lang="de-DE" smtClean="0"/>
              <a:t>20.07.22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F30B3E-2EFE-9149-823A-B85C3CC80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B95D7D-A6D6-D145-AC58-E0692B585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57753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93AF4B-EA57-3845-A0C3-C7DB40F8A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16956-FF5B-F543-BC5D-3E2CADE54874}" type="datetime1">
              <a:rPr lang="de-DE" smtClean="0"/>
              <a:t>20.07.22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0E00A3-DD4F-704E-BEC5-C4CEA84C9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2EB27C-10F5-804B-9AC2-568403570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746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74E61-1940-A541-8EE5-B5AFC24ED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4C7E6-DF44-4546-A282-A46B048DF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5D892A-642D-8142-BB4A-1BCEB1B508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F8D228-C648-7F49-ACEF-E89462F59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C1E8-2061-DF47-9893-3922001221AA}" type="datetime1">
              <a:rPr lang="de-DE" smtClean="0"/>
              <a:t>20.07.22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964B9-5A77-0E4B-BEF7-70C11DF1B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E457BB-3642-1845-B24A-7D799BF67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143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52F8-7DC9-754C-B3EB-E2B36F736823}" type="datetime1">
              <a:rPr lang="de-DE" smtClean="0"/>
              <a:t>20.07.22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485537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603E6-E532-E244-A7B0-09BBBADA0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0DC9E3-B552-3E49-8A7D-2A9ED4A5ED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8FE882-E033-9B40-9F86-26BAADDE44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879202-3E33-7C48-B097-773BCF2E0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0EE6-7C85-4D4C-AAB0-F44C8FDD54D8}" type="datetime1">
              <a:rPr lang="de-DE" smtClean="0"/>
              <a:t>20.07.22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09ABC2-9E42-FA41-B368-91106471F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B1A1F-F2A1-6745-A686-9E4BEC914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84235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4DC0B-1541-7647-9238-E093370C6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FCF9B-1EAD-B54A-8EFA-B9310BB91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1A848-2359-6B42-A2D8-70C38D0A2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BD92-A4A0-9941-B830-3756709CB929}" type="datetime1">
              <a:rPr lang="de-DE" smtClean="0"/>
              <a:t>20.07.22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8C70F-55F3-E04E-B619-7BF9063DC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F5E5F-44AE-9D46-81D2-269586CEF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2086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14273D-D4B9-DA43-BD39-100615DD8F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E86FA1-527C-274F-9D47-6C478C2383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7C548-4C03-0944-8EA1-1334DCBAA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E6C6C-AB51-0948-B034-09B92E8E8364}" type="datetime1">
              <a:rPr lang="de-DE" smtClean="0"/>
              <a:t>20.07.22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9BA12-B9B3-A64A-98A2-6960913F1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69802-A2BF-3F43-B2DF-AD018A15F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7261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4A8AA-347C-3246-B640-704DC869F953}" type="datetime1">
              <a:rPr lang="de-DE" smtClean="0"/>
              <a:t>20.07.22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83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52F8-7DC9-754C-B3EB-E2B36F736823}" type="datetime1">
              <a:rPr lang="de-DE" smtClean="0"/>
              <a:t>20.07.22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95375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52F8-7DC9-754C-B3EB-E2B36F736823}" type="datetime1">
              <a:rPr lang="de-DE" smtClean="0"/>
              <a:t>20.07.22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32550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599C-673F-1846-8B46-AE21370E8379}" type="datetime1">
              <a:rPr lang="de-DE" smtClean="0"/>
              <a:t>20.07.22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82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7024D-8DAA-CA4C-B4CE-43A8CCD22C6E}" type="datetime1">
              <a:rPr lang="de-DE" smtClean="0"/>
              <a:t>20.07.22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40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52F8-7DC9-754C-B3EB-E2B36F736823}" type="datetime1">
              <a:rPr lang="de-DE" smtClean="0"/>
              <a:t>20.07.22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83767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2C61-74FE-1944-A63B-A911244E943E}" type="datetime1">
              <a:rPr lang="de-DE" smtClean="0"/>
              <a:t>20.07.22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45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352F8-7DC9-754C-B3EB-E2B36F736823}" type="datetime1">
              <a:rPr lang="de-DE" smtClean="0"/>
              <a:t>20.07.22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F4693-3430-BE46-9BB0-BA2AA775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7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0475C1-E410-3041-9B86-EDD4F0C90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8063F-2376-EE42-B929-72C56CDC6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C434F-4F3F-2B43-99DA-88C01140A0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55FF9-37C9-4848-8FF5-2989B51FED5B}" type="datetime1">
              <a:rPr lang="de-DE" smtClean="0"/>
              <a:t>20.07.22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6C822-002F-8B49-A8F7-A81C0B9E4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ACC32-741D-C94F-8724-96B814FAC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671DB-068F-E340-9098-0B8B1D10D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12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9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0.png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6A9BF-4D7E-AE49-91C9-529F4934EB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/>
              <a:t>How Special are Black Holes?:</a:t>
            </a:r>
            <a:br>
              <a:rPr lang="en-US" b="1" dirty="0"/>
            </a:br>
            <a:r>
              <a:rPr lang="en-US" b="1" dirty="0"/>
              <a:t>Black Hole-Saturon Correspondence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6C06A4-AB7B-674E-A090-E1A07C8087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Juan Sebastián Valbuena </a:t>
            </a:r>
            <a:r>
              <a:rPr lang="en-US" b="1" dirty="0" err="1">
                <a:solidFill>
                  <a:schemeClr val="accent1"/>
                </a:solidFill>
              </a:rPr>
              <a:t>Bermúdez</a:t>
            </a:r>
            <a:endParaRPr lang="en-US" b="1" dirty="0">
              <a:solidFill>
                <a:schemeClr val="accent1"/>
              </a:solidFill>
            </a:endParaRPr>
          </a:p>
          <a:p>
            <a:r>
              <a:rPr lang="en-US" dirty="0"/>
              <a:t>In collaboration with: </a:t>
            </a:r>
          </a:p>
          <a:p>
            <a:r>
              <a:rPr lang="en-US" dirty="0">
                <a:solidFill>
                  <a:schemeClr val="accent1"/>
                </a:solidFill>
              </a:rPr>
              <a:t>Prof. </a:t>
            </a:r>
            <a:r>
              <a:rPr lang="en-US" dirty="0" err="1">
                <a:solidFill>
                  <a:schemeClr val="accent1"/>
                </a:solidFill>
              </a:rPr>
              <a:t>Dr</a:t>
            </a:r>
            <a:r>
              <a:rPr lang="en-US" dirty="0">
                <a:solidFill>
                  <a:schemeClr val="accent1"/>
                </a:solidFill>
              </a:rPr>
              <a:t> G. </a:t>
            </a:r>
            <a:r>
              <a:rPr lang="en-US" dirty="0" err="1">
                <a:solidFill>
                  <a:schemeClr val="accent1"/>
                </a:solidFill>
              </a:rPr>
              <a:t>Dvali</a:t>
            </a:r>
            <a:r>
              <a:rPr lang="en-US" dirty="0">
                <a:solidFill>
                  <a:schemeClr val="accent1"/>
                </a:solidFill>
              </a:rPr>
              <a:t>,  O. </a:t>
            </a:r>
            <a:r>
              <a:rPr lang="en-US" dirty="0" err="1">
                <a:solidFill>
                  <a:schemeClr val="accent1"/>
                </a:solidFill>
              </a:rPr>
              <a:t>Kaikov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n-US" dirty="0"/>
              <a:t>MPP &amp; LMU</a:t>
            </a:r>
          </a:p>
          <a:p>
            <a:r>
              <a:rPr lang="en-US" dirty="0"/>
              <a:t>PASCOS 2022 </a:t>
            </a:r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9AE448-392A-C246-B811-60F6F52C646B}"/>
              </a:ext>
            </a:extLst>
          </p:cNvPr>
          <p:cNvSpPr/>
          <p:nvPr/>
        </p:nvSpPr>
        <p:spPr>
          <a:xfrm>
            <a:off x="3973912" y="5349875"/>
            <a:ext cx="42441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 err="1"/>
              <a:t>Based</a:t>
            </a:r>
            <a:r>
              <a:rPr lang="de-DE" dirty="0"/>
              <a:t> on:  </a:t>
            </a:r>
            <a:r>
              <a:rPr lang="de-DE" b="1" dirty="0"/>
              <a:t>Phys. </a:t>
            </a:r>
            <a:r>
              <a:rPr lang="de-DE" b="1" dirty="0" err="1"/>
              <a:t>Rev</a:t>
            </a:r>
            <a:r>
              <a:rPr lang="de-DE" b="1" dirty="0"/>
              <a:t>. D 105, 056013 (2022)</a:t>
            </a:r>
          </a:p>
          <a:p>
            <a:pPr algn="ctr"/>
            <a:endParaRPr lang="de-DE" b="1" dirty="0"/>
          </a:p>
          <a:p>
            <a:pPr algn="ctr"/>
            <a:r>
              <a:rPr lang="de-DE" b="1" dirty="0"/>
              <a:t>See </a:t>
            </a:r>
            <a:r>
              <a:rPr lang="de-DE" b="1" dirty="0" err="1"/>
              <a:t>talk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M. </a:t>
            </a:r>
            <a:r>
              <a:rPr lang="de-DE" b="1" dirty="0" err="1"/>
              <a:t>Zantedeschi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17762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5"/>
    </mc:Choice>
    <mc:Fallback xmlns="">
      <p:transition spd="slow" advTm="420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710D-FB9D-6749-90FB-0073353E5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Bubbles Stabilization:</a:t>
            </a:r>
            <a:br>
              <a:rPr lang="en-US" dirty="0"/>
            </a:br>
            <a:r>
              <a:rPr lang="en-US" dirty="0"/>
              <a:t>Quantum picture of classical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4A5ADF-4167-254E-9AAB-EEB2DD7449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56250"/>
                <a:ext cx="10515600" cy="4351338"/>
              </a:xfrm>
            </p:spPr>
            <p:txBody>
              <a:bodyPr>
                <a:noAutofit/>
              </a:bodyPr>
              <a:lstStyle/>
              <a:p>
                <a:r>
                  <a:rPr lang="en-US" i="1" dirty="0">
                    <a:solidFill>
                      <a:srgbClr val="0070C0"/>
                    </a:solidFill>
                  </a:rPr>
                  <a:t>A stationary bubble is obtained thanks to the excitations of the Goldstone mode(s)</a:t>
                </a:r>
                <a:r>
                  <a:rPr lang="en-US" dirty="0">
                    <a:solidFill>
                      <a:srgbClr val="0070C0"/>
                    </a:solidFill>
                  </a:rPr>
                  <a:t>.</a:t>
                </a:r>
              </a:p>
              <a:p>
                <a:r>
                  <a:rPr lang="en-US" dirty="0"/>
                  <a:t>The bubble is stable because of two factors: </a:t>
                </a:r>
              </a:p>
              <a:p>
                <a:pPr marL="914400" lvl="1" indent="-457200">
                  <a:buFont typeface="+mj-lt"/>
                  <a:buAutoNum type="arabicParenR"/>
                </a:pPr>
                <a:r>
                  <a:rPr lang="en-US" sz="2800" dirty="0"/>
                  <a:t>The fact that the Goldstone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𝑆𝑈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charge is conserved; and </a:t>
                </a:r>
              </a:p>
              <a:p>
                <a:pPr marL="914400" lvl="1" indent="-457200">
                  <a:buFont typeface="+mj-lt"/>
                  <a:buAutoNum type="arabicParenR"/>
                </a:pPr>
                <a:r>
                  <a:rPr lang="en-US" sz="2800" dirty="0"/>
                  <a:t>The fact that the same amount of charge in the exterior vacuum would cost higher energy.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4A5ADF-4167-254E-9AAB-EEB2DD7449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56250"/>
                <a:ext cx="10515600" cy="4351338"/>
              </a:xfrm>
              <a:blipFill>
                <a:blip r:embed="rId2"/>
                <a:stretch>
                  <a:fillRect l="-965" t="-2326" r="-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E12441-2AE5-B549-8274-A80349985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10</a:t>
            </a:fld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E602E8-03D5-1C4A-A38D-980EA57FA8EF}"/>
              </a:ext>
            </a:extLst>
          </p:cNvPr>
          <p:cNvSpPr/>
          <p:nvPr/>
        </p:nvSpPr>
        <p:spPr>
          <a:xfrm>
            <a:off x="838200" y="5982811"/>
            <a:ext cx="10515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</a:rPr>
              <a:t>G. </a:t>
            </a:r>
            <a:r>
              <a:rPr lang="en-US" sz="1400" b="0" i="0" dirty="0" err="1">
                <a:effectLst/>
              </a:rPr>
              <a:t>Dvali</a:t>
            </a:r>
            <a:r>
              <a:rPr lang="en-US" sz="1400" b="0" i="0" dirty="0">
                <a:effectLst/>
              </a:rPr>
              <a:t>, JHEP03 (2021) 126, arXiv:2003.05546.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G. </a:t>
            </a:r>
            <a:r>
              <a:rPr lang="en-US" sz="1400" dirty="0" err="1"/>
              <a:t>Dvali</a:t>
            </a:r>
            <a:r>
              <a:rPr lang="en-US" sz="1400" dirty="0"/>
              <a:t>, arXiv:1810.02336.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G. </a:t>
            </a:r>
            <a:r>
              <a:rPr lang="en-US" sz="1400" dirty="0" err="1"/>
              <a:t>Dvali</a:t>
            </a:r>
            <a:r>
              <a:rPr lang="en-US" sz="1400" dirty="0"/>
              <a:t>, L. </a:t>
            </a:r>
            <a:r>
              <a:rPr lang="en-US" sz="1400" dirty="0" err="1"/>
              <a:t>Eisemann</a:t>
            </a:r>
            <a:r>
              <a:rPr lang="en-US" sz="1400" dirty="0"/>
              <a:t>, M. Michel, and S. Zell, JCAP03 (2019) 010, arXiv:1812.08749.</a:t>
            </a:r>
          </a:p>
        </p:txBody>
      </p:sp>
    </p:spTree>
    <p:extLst>
      <p:ext uri="{BB962C8B-B14F-4D97-AF65-F5344CB8AC3E}">
        <p14:creationId xmlns:p14="http://schemas.microsoft.com/office/powerpoint/2010/main" val="298854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217"/>
    </mc:Choice>
    <mc:Fallback xmlns="">
      <p:transition spd="slow" advTm="51217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D4117-1C56-A347-9DF2-14B098DE8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Saturon as a Vacuum Bubble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468770-FEEE-6548-8914-04839E58A5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Thick wall Bubbles correspond to </a:t>
                </a:r>
                <a:r>
                  <a:rPr lang="en-US" dirty="0">
                    <a:solidFill>
                      <a:srgbClr val="0070C0"/>
                    </a:solidFill>
                  </a:rPr>
                  <a:t>Saturons </a:t>
                </a:r>
                <a:br>
                  <a:rPr lang="en-US" i="1" dirty="0">
                    <a:latin typeface="Cambria Math" panose="02040503050406030204" pitchFamily="18" charset="0"/>
                  </a:rPr>
                </a:b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 dirty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r>
                        <a:rPr lang="en-US" i="1" dirty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𝐺𝑜𝑙𝑑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Bubble</m:t>
                          </m:r>
                        </m:sub>
                      </m:sSub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br>
                  <a:rPr lang="en-US" dirty="0">
                    <a:solidFill>
                      <a:srgbClr val="0070C0"/>
                    </a:solidFill>
                    <a:latin typeface="Cambria Math" panose="02040503050406030204" pitchFamily="18" charset="0"/>
                  </a:rPr>
                </a:br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468770-FEEE-6548-8914-04839E58A5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03" t="-3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C61CF3-63FC-4648-BF1D-FFE1EC941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671DB-068F-E340-9098-0B8B1D10D70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146D62-28A7-A440-822B-5E079BB5F41B}"/>
              </a:ext>
            </a:extLst>
          </p:cNvPr>
          <p:cNvSpPr/>
          <p:nvPr/>
        </p:nvSpPr>
        <p:spPr>
          <a:xfrm>
            <a:off x="838200" y="6248505"/>
            <a:ext cx="10515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J. D. Bekenstein Phys. </a:t>
            </a:r>
            <a:r>
              <a:rPr lang="de-DE" sz="1600" dirty="0" err="1"/>
              <a:t>Rev</a:t>
            </a:r>
            <a:r>
              <a:rPr lang="de-DE" sz="1600" dirty="0"/>
              <a:t>. D23no. 2 (1981), 287-298.47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62073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90A7D-56AF-2845-8C62-8C9313F7A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Horizon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2B4F5-B612-0A43-9960-AF250D45F9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Saturons in semiclassical limit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FB4097-F220-BD4E-A3BC-814A3199F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671DB-068F-E340-9098-0B8B1D10D70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303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A1828-F8FB-9143-B91C-535A07C32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Semi-classical Limit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018D73-937C-404E-BE28-6862CF35C01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The limit in which the classical bubble solution experiences </a:t>
                </a:r>
                <a:r>
                  <a:rPr lang="en-US" dirty="0">
                    <a:solidFill>
                      <a:srgbClr val="0070C0"/>
                    </a:solidFill>
                  </a:rPr>
                  <a:t>no back reaction </a:t>
                </a:r>
                <a:r>
                  <a:rPr lang="en-US" dirty="0"/>
                  <a:t>from quantum fluctuations</a:t>
                </a:r>
              </a:p>
              <a:p>
                <a:pPr marL="0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→0, 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finite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finite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finite</m:t>
                      </m:r>
                    </m:oMath>
                  </m:oMathPara>
                </a14:m>
                <a:br>
                  <a:rPr lang="en-US" b="0" dirty="0"/>
                </a:br>
                <a:endParaRPr lang="en-US" b="0" dirty="0"/>
              </a:p>
              <a:p>
                <a:r>
                  <a:rPr lang="en-US" b="0" dirty="0"/>
                  <a:t>Simultaneously </a:t>
                </a:r>
              </a:p>
              <a:p>
                <a:pPr marL="0" indent="0">
                  <a:buNone/>
                </a:pP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∞,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finite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In this limit, saturons possess a strict </a:t>
                </a:r>
                <a:r>
                  <a:rPr lang="en-US" i="1" dirty="0">
                    <a:solidFill>
                      <a:srgbClr val="0070C0"/>
                    </a:solidFill>
                  </a:rPr>
                  <a:t>information horizon</a:t>
                </a:r>
                <a:r>
                  <a:rPr lang="en-US" dirty="0"/>
                  <a:t>. </a:t>
                </a:r>
              </a:p>
              <a:p>
                <a:r>
                  <a:rPr lang="en-US" i="1" u="sng" dirty="0">
                    <a:solidFill>
                      <a:srgbClr val="0070C0"/>
                    </a:solidFill>
                  </a:rPr>
                  <a:t>Recall:</a:t>
                </a:r>
                <a:r>
                  <a:rPr lang="en-US" i="1" dirty="0">
                    <a:solidFill>
                      <a:srgbClr val="0070C0"/>
                    </a:solidFill>
                  </a:rPr>
                  <a:t> For BH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b="0" dirty="0"/>
              </a:p>
              <a:p>
                <a:endParaRPr lang="en-US" b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018D73-937C-404E-BE28-6862CF35C0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65" t="-2632" b="-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FEC4D9-DBFD-6346-A076-C75897912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090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A1828-F8FB-9143-B91C-535A07C32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Semi-classical Limit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018D73-937C-404E-BE28-6862CF35C01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In Semi-classical limit, the effective coupling of a Goldstone mode of frequency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endParaRPr lang="en-US" b="0" dirty="0"/>
              </a:p>
              <a:p>
                <a:r>
                  <a:rPr lang="en-US" b="1" dirty="0"/>
                  <a:t>Even at finite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≪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, </m:t>
                    </m:r>
                  </m:oMath>
                </a14:m>
                <a:r>
                  <a:rPr lang="en-US" dirty="0"/>
                  <a:t>the mode cannot propagate outside the bubble: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The energy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/>
                  <a:t> is such propagation is impossible due to the finite energy gap.</a:t>
                </a:r>
              </a:p>
              <a:p>
                <a:pPr marL="914400" lvl="1" indent="-457200">
                  <a:buFont typeface="+mj-lt"/>
                  <a:buAutoNum type="arabicPeriod"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914400" lvl="1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≪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the perturbation energy can exceed the mass gap at the expense of a large  occupation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𝜀</m:t>
                        </m:r>
                      </m:sub>
                    </m:sSub>
                  </m:oMath>
                </a14:m>
                <a:r>
                  <a:rPr lang="en-US" dirty="0"/>
                  <a:t>.  But the process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→1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br>
                  <a:rPr lang="en-US" dirty="0"/>
                </a:br>
                <a:r>
                  <a:rPr lang="en-US" dirty="0"/>
                  <a:t>        is exponentially suppressed by a factor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dirty="0"/>
                  <a:t>  </a:t>
                </a:r>
                <a:br>
                  <a:rPr lang="en-US" b="0" dirty="0"/>
                </a:b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018D73-937C-404E-BE28-6862CF35C0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44" t="-3801" r="-1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FEC4D9-DBFD-6346-A076-C75897912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14</a:t>
            </a:fld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D73AE7-DD44-494D-99F2-0C0F2816F050}"/>
              </a:ext>
            </a:extLst>
          </p:cNvPr>
          <p:cNvSpPr/>
          <p:nvPr/>
        </p:nvSpPr>
        <p:spPr>
          <a:xfrm>
            <a:off x="838200" y="6188174"/>
            <a:ext cx="105155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G. </a:t>
            </a:r>
            <a:r>
              <a:rPr lang="en-US" sz="1600" dirty="0" err="1"/>
              <a:t>Dvali</a:t>
            </a:r>
            <a:r>
              <a:rPr lang="en-US" sz="1600" dirty="0"/>
              <a:t>, PTRS A, arXiv:2107.10616</a:t>
            </a:r>
          </a:p>
        </p:txBody>
      </p:sp>
    </p:spTree>
    <p:extLst>
      <p:ext uri="{BB962C8B-B14F-4D97-AF65-F5344CB8AC3E}">
        <p14:creationId xmlns:p14="http://schemas.microsoft.com/office/powerpoint/2010/main" val="497153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44986-539B-1340-A8C9-1B09A1143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Goldstone Horizon: An 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E5F3650-0CF0-684B-AA25-B175B84A772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Lets consider a perturbation on a stable vacuum bubble,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𝑉𝐵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𝑉𝐵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</m:sup>
                              </m:s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br>
                  <a:rPr lang="en-US" dirty="0"/>
                </a:b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E5F3650-0CF0-684B-AA25-B175B84A77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5134" t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8E47A8-B191-6D41-89A7-2FF9A1669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15</a:t>
            </a:fld>
            <a:endParaRPr lang="de-DE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7B17430-6952-5148-B9F1-D00FCC9DCB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514769"/>
            <a:ext cx="5181600" cy="2973049"/>
          </a:xfrm>
        </p:spPr>
      </p:pic>
    </p:spTree>
    <p:extLst>
      <p:ext uri="{BB962C8B-B14F-4D97-AF65-F5344CB8AC3E}">
        <p14:creationId xmlns:p14="http://schemas.microsoft.com/office/powerpoint/2010/main" val="3610786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41FEC-1296-334F-AC27-5846016EA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Goldstone Horizon: An Example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423D1A2-7BDD-8840-8EC4-9CCD7102A0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0448" y="1685813"/>
            <a:ext cx="8071104" cy="463096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8572B2-8E91-D44C-BBD7-04EDB467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494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41FEC-1296-334F-AC27-5846016EA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Goldstone Horizon: An Example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8572B2-8E91-D44C-BBD7-04EDB467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17</a:t>
            </a:fld>
            <a:endParaRPr lang="de-DE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832D1EA-AF0E-904B-BB63-5133F46E50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8944" y="1690688"/>
            <a:ext cx="8054112" cy="4621212"/>
          </a:xfrm>
        </p:spPr>
      </p:pic>
    </p:spTree>
    <p:extLst>
      <p:ext uri="{BB962C8B-B14F-4D97-AF65-F5344CB8AC3E}">
        <p14:creationId xmlns:p14="http://schemas.microsoft.com/office/powerpoint/2010/main" val="702474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D33B2-8000-2C43-94DA-7BA62F4FF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Correspondence to Black Holes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93B72-73B0-E545-9923-69D03B7B1C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62943B-498D-EE42-AD7E-0FB17B175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18856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4A04D-5C10-714F-9B53-941B09397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Correspondence to Black Holes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5576E0-6DAA-2F4A-9EB3-89F7AE62D6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Saturons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ACF0441-CC81-C148-A78A-957981F6A91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𝑓𝑅</m:t>
                            </m:r>
                          </m:e>
                        </m:d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1" dirty="0" smtClean="0"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𝑆𝑅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Information/Goldstone Horizon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ACF0441-CC81-C148-A78A-957981F6A9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966" t="-17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B1770E-3CCA-EF4F-A285-2786D565A6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Black Holes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C1B5922-A100-434E-9774-716D47156A8B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sub>
                            </m:s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d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1" dirty="0" smtClean="0"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𝑆𝑅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Information Horizon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C1B5922-A100-434E-9774-716D47156A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>
                <a:blip r:embed="rId3"/>
                <a:stretch>
                  <a:fillRect l="-1956" t="-17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24C07D-0502-0347-B243-2688A5072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690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9FCAC-8437-BF4C-ADB6-FC3D1F30D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Special Are Black Holes?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7C3729-0B5B-C845-BBCC-D3A8A9C964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Their entropy satisfies the </a:t>
                </a:r>
                <a:r>
                  <a:rPr lang="en-US" i="1" u="sng" dirty="0">
                    <a:solidFill>
                      <a:srgbClr val="0070C0"/>
                    </a:solidFill>
                  </a:rPr>
                  <a:t>area law</a:t>
                </a:r>
                <a:r>
                  <a:rPr lang="en-US" dirty="0"/>
                  <a:t>: </a:t>
                </a:r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𝐴𝑟𝑒𝑎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𝐴𝑟𝑒𝑎</m:t>
                        </m:r>
                      </m:num>
                      <m:den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bSup>
                      </m:den>
                    </m:f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They exhibit a (semiclassical) </a:t>
                </a:r>
                <a:r>
                  <a:rPr lang="en-US" i="1" u="sng" dirty="0">
                    <a:solidFill>
                      <a:srgbClr val="0070C0"/>
                    </a:solidFill>
                  </a:rPr>
                  <a:t>information horizon</a:t>
                </a:r>
                <a:r>
                  <a:rPr lang="en-US" u="sng" dirty="0">
                    <a:solidFill>
                      <a:srgbClr val="0070C0"/>
                    </a:solidFill>
                  </a:rPr>
                  <a:t>.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 marL="914400" lvl="1" indent="-457200">
                  <a:buFont typeface="+mj-lt"/>
                  <a:buAutoNum type="arabicPeriod"/>
                </a:pPr>
                <a:endParaRPr lang="en-US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Decay rate is thermal and they have </a:t>
                </a:r>
                <a:r>
                  <a:rPr lang="en-US" i="1" u="sng" dirty="0">
                    <a:solidFill>
                      <a:srgbClr val="0070C0"/>
                    </a:solidFill>
                  </a:rPr>
                  <a:t>temperature</a:t>
                </a:r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∼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US" u="sng" dirty="0">
                    <a:solidFill>
                      <a:srgbClr val="0070C0"/>
                    </a:solidFill>
                  </a:rPr>
                </a:br>
                <a:br>
                  <a:rPr lang="en-US" u="sng" dirty="0">
                    <a:solidFill>
                      <a:srgbClr val="0070C0"/>
                    </a:solidFill>
                  </a:rPr>
                </a:br>
                <a:endParaRPr lang="en-US" u="sng" dirty="0">
                  <a:solidFill>
                    <a:srgbClr val="0070C0"/>
                  </a:solidFill>
                </a:endParaRP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Time-scale required for beginning  of </a:t>
                </a:r>
                <a:r>
                  <a:rPr lang="en-US" u="sng" dirty="0">
                    <a:solidFill>
                      <a:srgbClr val="0070C0"/>
                    </a:solidFill>
                  </a:rPr>
                  <a:t>the </a:t>
                </a:r>
                <a:r>
                  <a:rPr lang="en-US" i="1" u="sng" dirty="0">
                    <a:solidFill>
                      <a:srgbClr val="0070C0"/>
                    </a:solidFill>
                  </a:rPr>
                  <a:t>information retrieval</a:t>
                </a:r>
                <a:r>
                  <a:rPr lang="en-US" dirty="0"/>
                  <a:t> i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br>
                  <a:rPr lang="en-US" dirty="0">
                    <a:latin typeface="Cambria Math" panose="02040503050406030204" pitchFamily="18" charset="0"/>
                  </a:rPr>
                </a:br>
                <a:br>
                  <a:rPr lang="en-US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𝑆𝑅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b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𝑉𝑜𝑙𝑢𝑚𝑒</m:t>
                        </m:r>
                      </m:num>
                      <m:den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bSup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7C3729-0B5B-C845-BBCC-D3A8A9C964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3751B-642A-0347-9817-9BE9E9DE7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EF4693-3430-BE46-9BB0-BA2AA77548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F49971-21D9-4346-B66A-F4540BD92326}"/>
              </a:ext>
            </a:extLst>
          </p:cNvPr>
          <p:cNvSpPr/>
          <p:nvPr/>
        </p:nvSpPr>
        <p:spPr>
          <a:xfrm>
            <a:off x="838200" y="6197872"/>
            <a:ext cx="10515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S. W. Hawking, </a:t>
            </a:r>
            <a:r>
              <a:rPr lang="de-DE" sz="1600" dirty="0" err="1"/>
              <a:t>Commun</a:t>
            </a:r>
            <a:r>
              <a:rPr lang="de-DE" sz="1600" dirty="0"/>
              <a:t>. Math. Phys. 43, 199 (1975).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D. N. Page, Phys. </a:t>
            </a:r>
            <a:r>
              <a:rPr lang="de-DE" sz="1600" dirty="0" err="1"/>
              <a:t>Rev</a:t>
            </a:r>
            <a:r>
              <a:rPr lang="de-DE" sz="1600" dirty="0"/>
              <a:t>. </a:t>
            </a:r>
            <a:r>
              <a:rPr lang="de-DE" sz="1600" dirty="0" err="1"/>
              <a:t>Lett</a:t>
            </a:r>
            <a:r>
              <a:rPr lang="de-DE" sz="1600" dirty="0"/>
              <a:t>. 71, 3743 (1993).</a:t>
            </a:r>
            <a:endParaRPr lang="de-DE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736900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4FEBA-6A56-0347-8332-6436AF424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42EE2-B405-BF4B-8F3B-E3CD320B3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Black Holes are certainly special but not unique. </a:t>
            </a:r>
            <a:r>
              <a:rPr lang="en-US" dirty="0"/>
              <a:t>They belong to a larger class of objects: </a:t>
            </a:r>
            <a:r>
              <a:rPr lang="en-US" dirty="0">
                <a:solidFill>
                  <a:srgbClr val="0070C0"/>
                </a:solidFill>
              </a:rPr>
              <a:t>Saturons, </a:t>
            </a:r>
            <a:r>
              <a:rPr lang="en-US" dirty="0"/>
              <a:t>which saturate the entropy bound</a:t>
            </a:r>
            <a:r>
              <a:rPr lang="en-US" dirty="0">
                <a:solidFill>
                  <a:srgbClr val="0070C0"/>
                </a:solidFill>
              </a:rPr>
              <a:t>. </a:t>
            </a:r>
            <a:br>
              <a:rPr lang="en-US" dirty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We have shown an explicit example of a </a:t>
            </a:r>
            <a:r>
              <a:rPr lang="en-US" dirty="0">
                <a:solidFill>
                  <a:srgbClr val="0070C0"/>
                </a:solidFill>
              </a:rPr>
              <a:t>Saturon as a Vacuum Bubble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r>
              <a:rPr lang="en-US" dirty="0"/>
              <a:t>Vacuum Bubbles exhibit a </a:t>
            </a:r>
            <a:r>
              <a:rPr lang="en-US" b="1" dirty="0">
                <a:solidFill>
                  <a:srgbClr val="0070C0"/>
                </a:solidFill>
              </a:rPr>
              <a:t>goldstone horizon</a:t>
            </a:r>
            <a:r>
              <a:rPr lang="en-US" dirty="0"/>
              <a:t>, analog to the information horizon of saturons.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D87349-2533-9E4B-8B89-D927CA4E8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20</a:t>
            </a:fld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639AF1-6409-A342-ABBC-FA2AE0EC8C8F}"/>
              </a:ext>
            </a:extLst>
          </p:cNvPr>
          <p:cNvSpPr/>
          <p:nvPr/>
        </p:nvSpPr>
        <p:spPr>
          <a:xfrm>
            <a:off x="838200" y="5796189"/>
            <a:ext cx="10515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G. </a:t>
            </a:r>
            <a:r>
              <a:rPr lang="en-US" sz="1600" dirty="0" err="1"/>
              <a:t>Dvali</a:t>
            </a:r>
            <a:r>
              <a:rPr lang="en-US" sz="1600" dirty="0"/>
              <a:t>, JHEP03(2021) 126, arXiv:2003.05546, arXiv:2107.10616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G. </a:t>
            </a:r>
            <a:r>
              <a:rPr lang="en-US" sz="1600" dirty="0" err="1"/>
              <a:t>Dvali</a:t>
            </a:r>
            <a:r>
              <a:rPr lang="en-US" sz="1600" dirty="0"/>
              <a:t> and O. </a:t>
            </a:r>
            <a:r>
              <a:rPr lang="en-US" sz="1600" dirty="0" err="1"/>
              <a:t>Sakhelashvili</a:t>
            </a:r>
            <a:r>
              <a:rPr lang="en-US" sz="1600" dirty="0"/>
              <a:t>, PRD 105 (2022) 6, 065014arXiv:2111.03620.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G. </a:t>
            </a:r>
            <a:r>
              <a:rPr lang="en-US" sz="1600" dirty="0" err="1"/>
              <a:t>Dvali</a:t>
            </a:r>
            <a:r>
              <a:rPr lang="en-US" sz="1600" dirty="0"/>
              <a:t>, R. </a:t>
            </a:r>
            <a:r>
              <a:rPr lang="en-US" sz="1600" dirty="0" err="1"/>
              <a:t>Venugopalan</a:t>
            </a:r>
            <a:r>
              <a:rPr lang="en-US" sz="1600" dirty="0"/>
              <a:t>, PRD 105 (2022) 5, 056026</a:t>
            </a:r>
          </a:p>
        </p:txBody>
      </p:sp>
    </p:spTree>
    <p:extLst>
      <p:ext uri="{BB962C8B-B14F-4D97-AF65-F5344CB8AC3E}">
        <p14:creationId xmlns:p14="http://schemas.microsoft.com/office/powerpoint/2010/main" val="1830668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4FEBA-6A56-0347-8332-6436AF424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42EE2-B405-BF4B-8F3B-E3CD320B3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Departures from semi-classical behavior can become observable for BH that are relatively old and close to their half-decay time.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The light </a:t>
            </a:r>
            <a:r>
              <a:rPr lang="en-US" i="1" dirty="0"/>
              <a:t>Primordial Black Holes</a:t>
            </a:r>
            <a:r>
              <a:rPr lang="en-US" dirty="0"/>
              <a:t>, provided they exist, can be within a potentially interesting window.</a:t>
            </a:r>
          </a:p>
          <a:p>
            <a:endParaRPr lang="en-US" dirty="0"/>
          </a:p>
          <a:p>
            <a:r>
              <a:rPr lang="en-US" dirty="0"/>
              <a:t>Possible observational consequences for rotating black holes.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66F9AC-4092-5F40-AD6B-54250BF4E78F}"/>
              </a:ext>
            </a:extLst>
          </p:cNvPr>
          <p:cNvSpPr/>
          <p:nvPr/>
        </p:nvSpPr>
        <p:spPr>
          <a:xfrm>
            <a:off x="838200" y="6356350"/>
            <a:ext cx="1051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G. </a:t>
            </a:r>
            <a:r>
              <a:rPr lang="en-US" dirty="0" err="1"/>
              <a:t>Dvali</a:t>
            </a:r>
            <a:r>
              <a:rPr lang="en-US" dirty="0"/>
              <a:t>, F. </a:t>
            </a:r>
            <a:r>
              <a:rPr lang="en-US" dirty="0" err="1"/>
              <a:t>Kühnel</a:t>
            </a:r>
            <a:r>
              <a:rPr lang="en-US" dirty="0"/>
              <a:t> and M. </a:t>
            </a:r>
            <a:r>
              <a:rPr lang="en-US" dirty="0" err="1"/>
              <a:t>Zantedeschi</a:t>
            </a:r>
            <a:r>
              <a:rPr lang="en-US" dirty="0"/>
              <a:t>, hep-</a:t>
            </a:r>
            <a:r>
              <a:rPr lang="en-US" dirty="0" err="1"/>
              <a:t>th</a:t>
            </a:r>
            <a:r>
              <a:rPr lang="en-US" dirty="0"/>
              <a:t>/2112.08354.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D87349-2533-9E4B-8B89-D927CA4E8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4868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4FEBA-6A56-0347-8332-6436AF424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B1FA04-7DE3-B446-AA38-A422040F2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22</a:t>
            </a:fld>
            <a:endParaRPr lang="de-DE"/>
          </a:p>
        </p:txBody>
      </p:sp>
      <p:pic>
        <p:nvPicPr>
          <p:cNvPr id="13" name="Content Placeholder 10">
            <a:extLst>
              <a:ext uri="{FF2B5EF4-FFF2-40B4-BE49-F238E27FC236}">
                <a16:creationId xmlns:a16="http://schemas.microsoft.com/office/drawing/2014/main" id="{4CE3A7C8-CDA6-1246-ADEB-2BCE44F335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0266" y="1825625"/>
            <a:ext cx="487146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7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4FEBA-6A56-0347-8332-6436AF424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B1FA04-7DE3-B446-AA38-A422040F2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23</a:t>
            </a:fld>
            <a:endParaRPr lang="de-DE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29E815DD-5403-B14C-8546-EB15D97879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851" y="1825625"/>
            <a:ext cx="4876298" cy="4351338"/>
          </a:xfrm>
        </p:spPr>
      </p:pic>
    </p:spTree>
    <p:extLst>
      <p:ext uri="{BB962C8B-B14F-4D97-AF65-F5344CB8AC3E}">
        <p14:creationId xmlns:p14="http://schemas.microsoft.com/office/powerpoint/2010/main" val="13808204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C3421-14D5-5042-84EA-5F04EE192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65EAC7-FDC9-0D41-A2AE-6B95FAF32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995C16-5DFA-E641-87F2-ACD79A938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72787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90A7D-56AF-2845-8C62-8C9313F7A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Entropy Bound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2B4F5-B612-0A43-9960-AF250D45F9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C2DAB-7C8F-9947-9A09-6F4F56D82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671DB-068F-E340-9098-0B8B1D10D70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82702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544A-255B-8044-82A2-BC98DF54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Entropy Bound Imposed by Unitarity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CBC4845-09EE-CE48-BC1D-4ED9E40064BB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839788" y="1403370"/>
                <a:ext cx="5157787" cy="823912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de-DE" dirty="0"/>
                  <a:t>Cross-</a:t>
                </a:r>
                <a:r>
                  <a:rPr lang="de-DE" dirty="0" err="1"/>
                  <a:t>section</a:t>
                </a:r>
                <a:r>
                  <a:rPr lang="de-DE" dirty="0"/>
                  <a:t>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CBC4845-09EE-CE48-BC1D-4ED9E40064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39788" y="1403370"/>
                <a:ext cx="5157787" cy="823912"/>
              </a:xfrm>
              <a:blipFill>
                <a:blip r:embed="rId2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0A05D6C4-E525-6F42-9CFB-C2D55E67055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862931" y="2516715"/>
            <a:ext cx="3111500" cy="1739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42B2E1A9-6F7C-6441-A074-4FA74B45FFCA}"/>
                  </a:ext>
                </a:extLst>
              </p:cNvPr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6172200" y="1403370"/>
                <a:ext cx="5183188" cy="823912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dirty="0" smtClean="0"/>
                        <m:t>Cross</m:t>
                      </m:r>
                      <m:r>
                        <m:rPr>
                          <m:nor/>
                        </m:rPr>
                        <a:rPr lang="de-DE" dirty="0" smtClean="0"/>
                        <m:t>−</m:t>
                      </m:r>
                      <m:r>
                        <m:rPr>
                          <m:nor/>
                        </m:rPr>
                        <a:rPr lang="de-DE" dirty="0" smtClean="0"/>
                        <m:t>section</m:t>
                      </m:r>
                      <m:r>
                        <m:rPr>
                          <m:nor/>
                        </m:rPr>
                        <a:rPr lang="de-DE" dirty="0" smtClean="0"/>
                        <m:t>: </m:t>
                      </m:r>
                    </m:oMath>
                  </m:oMathPara>
                </a14:m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𝒔𝒕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!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𝒔𝒕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42B2E1A9-6F7C-6441-A074-4FA74B45FF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6172200" y="1403370"/>
                <a:ext cx="5183188" cy="823912"/>
              </a:xfrm>
              <a:blipFill>
                <a:blip r:embed="rId4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B66F4337-7580-384D-B5ED-4651B3629BC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7036594" y="2256365"/>
            <a:ext cx="3454400" cy="22606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9E43FD-8F12-704A-83D5-866D7BC6C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26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62030AD9-2D69-3E41-8736-5ECAF8BAFD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4479399"/>
                <a:ext cx="10515600" cy="1894331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:r>
                  <a:rPr lang="en-US" b="0" dirty="0"/>
                  <a:t>The </a:t>
                </a:r>
                <a:r>
                  <a:rPr lang="en-US" b="0" i="1" dirty="0">
                    <a:solidFill>
                      <a:schemeClr val="accent1"/>
                    </a:solidFill>
                  </a:rPr>
                  <a:t>bound</a:t>
                </a:r>
                <a:r>
                  <a:rPr lang="en-US" b="0" dirty="0"/>
                  <a:t> reads</a:t>
                </a:r>
                <a:br>
                  <a:rPr lang="en-US" b="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⩽</m:t>
                      </m:r>
                      <m:f>
                        <m:f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b="0" dirty="0"/>
              </a:p>
              <a:p>
                <a:r>
                  <a:rPr lang="en-US" b="0" dirty="0"/>
                  <a:t>For  self-sustained objects of size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dirty="0">
                    <a:solidFill>
                      <a:srgbClr val="FF0000"/>
                    </a:solidFill>
                  </a:rPr>
                  <a:t> </a:t>
                </a:r>
                <a:r>
                  <a:rPr lang="en-US" b="0" dirty="0"/>
                  <a:t>is as an </a:t>
                </a:r>
                <a:r>
                  <a:rPr lang="en-US" b="0" i="1" dirty="0"/>
                  <a:t>effective running coupling </a:t>
                </a:r>
                <a:r>
                  <a:rPr lang="en-US" b="0" dirty="0"/>
                  <a:t>evaluated at the scale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∼1/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b="0" dirty="0"/>
                  <a:t>,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∼1</m:t>
                    </m:r>
                  </m:oMath>
                </a14:m>
                <a:endParaRPr lang="en-US" b="0" dirty="0"/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62030AD9-2D69-3E41-8736-5ECAF8BAFD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479399"/>
                <a:ext cx="10515600" cy="1894331"/>
              </a:xfrm>
              <a:prstGeom prst="rect">
                <a:avLst/>
              </a:prstGeom>
              <a:blipFill>
                <a:blip r:embed="rId6"/>
                <a:stretch>
                  <a:fillRect l="-844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134D53B2-A81C-B44D-B515-135FC5378276}"/>
              </a:ext>
            </a:extLst>
          </p:cNvPr>
          <p:cNvSpPr/>
          <p:nvPr/>
        </p:nvSpPr>
        <p:spPr>
          <a:xfrm>
            <a:off x="838200" y="6273348"/>
            <a:ext cx="109564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latin typeface="Helvetica" pitchFamily="2" charset="0"/>
              </a:rPr>
              <a:t>G. </a:t>
            </a:r>
            <a:r>
              <a:rPr lang="de-DE" sz="1200" dirty="0" err="1">
                <a:latin typeface="Helvetica" pitchFamily="2" charset="0"/>
              </a:rPr>
              <a:t>Dvali</a:t>
            </a:r>
            <a:r>
              <a:rPr lang="de-DE" sz="1200" dirty="0">
                <a:latin typeface="Helvetica" pitchFamily="2" charset="0"/>
              </a:rPr>
              <a:t>, JHEP03(2021) 126, arXiv:2003.05546.</a:t>
            </a:r>
          </a:p>
          <a:p>
            <a:r>
              <a:rPr lang="de-DE" sz="1200" dirty="0">
                <a:latin typeface="Helvetica" pitchFamily="2" charset="0"/>
              </a:rPr>
              <a:t>G. </a:t>
            </a:r>
            <a:r>
              <a:rPr lang="de-DE" sz="1200" dirty="0" err="1">
                <a:latin typeface="Helvetica" pitchFamily="2" charset="0"/>
              </a:rPr>
              <a:t>Dvali</a:t>
            </a:r>
            <a:r>
              <a:rPr lang="de-DE" sz="1200" dirty="0">
                <a:latin typeface="Helvetica" pitchFamily="2" charset="0"/>
              </a:rPr>
              <a:t>, PTRS A, arXiv:2107.10616</a:t>
            </a:r>
            <a:endParaRPr lang="de-DE" sz="1200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1656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D7D4D-A674-7744-A54F-0311B2814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Saturation of Unitarity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09A9AE-9AA3-734C-A78D-898188BC4A8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lvl="0" indent="0">
                  <a:buNone/>
                </a:pPr>
                <a:r>
                  <a:rPr lang="en-US" dirty="0">
                    <a:solidFill>
                      <a:prstClr val="black"/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den>
                    </m:f>
                    <m:r>
                      <a:rPr lang="en-US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≫1 </m:t>
                    </m:r>
                  </m:oMath>
                </a14:m>
                <a:endParaRPr lang="en-US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marL="0" lvl="0" indent="0">
                  <a:buNone/>
                </a:pPr>
                <a:endParaRPr lang="en-US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2→</m:t>
                          </m:r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b="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𝑠𝑡</m:t>
                          </m:r>
                        </m:sub>
                      </m:sSub>
                      <m:r>
                        <a:rPr lang="en-US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dirty="0">
                    <a:solidFill>
                      <a:prstClr val="black"/>
                    </a:solidFill>
                  </a:rPr>
                  <a:t>Exponential suppression of high occupancy state (</a:t>
                </a:r>
                <a:r>
                  <a:rPr lang="en-US" i="1" dirty="0">
                    <a:solidFill>
                      <a:srgbClr val="0070C0"/>
                    </a:solidFill>
                  </a:rPr>
                  <a:t>classical lumps</a:t>
                </a:r>
                <a:r>
                  <a:rPr lang="en-US" dirty="0">
                    <a:solidFill>
                      <a:prstClr val="black"/>
                    </a:solidFill>
                  </a:rPr>
                  <a:t>), unless </a:t>
                </a:r>
              </a:p>
              <a:p>
                <a:pPr lvl="0">
                  <a:buFont typeface="Wingdings" pitchFamily="2" charset="2"/>
                  <a:buChar char="Ø"/>
                </a:pPr>
                <a:endParaRPr lang="en-US" dirty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br>
                  <a:rPr lang="en-US" dirty="0">
                    <a:solidFill>
                      <a:prstClr val="black"/>
                    </a:solidFill>
                  </a:rPr>
                </a:br>
                <a:endParaRPr lang="en-US" dirty="0">
                  <a:solidFill>
                    <a:prstClr val="black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09A9AE-9AA3-734C-A78D-898188BC4A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56" t="-1754" r="-1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984F642-E61D-1741-8168-C96DF037BBF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𝒔𝒕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  <m:sup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𝑵</m:t>
                          </m:r>
                        </m:sup>
                      </m:sSup>
                      <m:r>
                        <a:rPr lang="en-US" b="1" i="1"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!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𝒔𝒕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984F642-E61D-1741-8168-C96DF037BB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t="-5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463DC547-860D-094F-8A28-86C58ADD9D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6594" y="3217069"/>
            <a:ext cx="3454400" cy="2260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CA5F8F-5062-9C4E-82B8-18547E639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0703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8863E-46D3-9243-A737-F572C2079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Entropy Bound Imposed by Unitarity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CABBA5-0F66-A445-8476-E24E59CD94B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E.g. consider bound states of Goldstone bosons of </a:t>
                </a:r>
                <a:r>
                  <a:rPr lang="de-DE" dirty="0"/>
                  <a:t>de Broglie </a:t>
                </a:r>
                <a:r>
                  <a:rPr lang="de-DE" dirty="0" err="1"/>
                  <a:t>wavelength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is the canonically normalized </a:t>
                </a:r>
                <a:r>
                  <a:rPr lang="en-US" i="1" dirty="0">
                    <a:solidFill>
                      <a:srgbClr val="0070C0"/>
                    </a:solidFill>
                  </a:rPr>
                  <a:t>Goldstone decay constant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Thus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⩽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𝐴𝑟𝑒𝑎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𝐺𝑜𝑙𝑑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br>
                  <a:rPr lang="en-US" dirty="0"/>
                </a:br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𝐴𝑟𝑒𝑎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𝐺𝑜𝑙𝑑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is the Goldstone  coupling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CABBA5-0F66-A445-8476-E24E59CD94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44" t="-3801" b="-1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EC004-0BFE-EA47-8042-EE512F45E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84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7094A-1C9B-7E46-9E9D-85A8D6C7D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Saturons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407ACD-A9B8-8E4E-A6E4-476DC2B6AD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We refer to the objects saturating the entropy bounds as </a:t>
                </a:r>
                <a:r>
                  <a:rPr lang="en-US" b="1" i="1" dirty="0">
                    <a:solidFill>
                      <a:srgbClr val="FF0000"/>
                    </a:solidFill>
                  </a:rPr>
                  <a:t>Saturons</a:t>
                </a:r>
                <a:r>
                  <a:rPr lang="en-US" dirty="0"/>
                  <a:t>. </a:t>
                </a:r>
              </a:p>
              <a:p>
                <a:r>
                  <a:rPr lang="en-US" dirty="0"/>
                  <a:t>Different saturons are discussed in [1-3]. These include:</a:t>
                </a:r>
              </a:p>
              <a:p>
                <a:pPr lvl="1"/>
                <a:r>
                  <a:rPr lang="en-US" b="1" i="1" dirty="0"/>
                  <a:t>Black Holes</a:t>
                </a:r>
                <a:r>
                  <a:rPr lang="en-US" dirty="0"/>
                  <a:t>,</a:t>
                </a:r>
              </a:p>
              <a:p>
                <a:pPr lvl="1"/>
                <a:r>
                  <a:rPr lang="en-US" b="1" i="1" dirty="0">
                    <a:solidFill>
                      <a:schemeClr val="accent1">
                        <a:lumMod val="75000"/>
                      </a:schemeClr>
                    </a:solidFill>
                  </a:rPr>
                  <a:t>Vacuum Bubbles.</a:t>
                </a:r>
              </a:p>
              <a:p>
                <a:r>
                  <a:rPr lang="en-US" i="1" u="sng" dirty="0">
                    <a:solidFill>
                      <a:srgbClr val="0070C0"/>
                    </a:solidFill>
                  </a:rPr>
                  <a:t>Area law</a:t>
                </a:r>
                <a:r>
                  <a:rPr lang="en-US" dirty="0"/>
                  <a:t>: 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 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𝐴𝑟𝑒𝑎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r>
                  <a:rPr lang="en-US" i="1" u="sng" dirty="0">
                    <a:solidFill>
                      <a:srgbClr val="0070C0"/>
                    </a:solidFill>
                  </a:rPr>
                  <a:t>Temperature:</a:t>
                </a:r>
                <a:r>
                  <a:rPr lang="en-US" i="1" dirty="0">
                    <a:solidFill>
                      <a:srgbClr val="0070C0"/>
                    </a:solidFill>
                  </a:rPr>
                  <a:t>  			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∼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US" i="1" dirty="0"/>
              </a:p>
              <a:p>
                <a:r>
                  <a:rPr lang="en-US" i="1" u="sng" dirty="0">
                    <a:solidFill>
                      <a:srgbClr val="0070C0"/>
                    </a:solidFill>
                  </a:rPr>
                  <a:t>Information retrieval </a:t>
                </a:r>
                <a:r>
                  <a:rPr lang="en-US" i="1" dirty="0">
                    <a:solidFill>
                      <a:srgbClr val="0070C0"/>
                    </a:solidFill>
                  </a:rPr>
                  <a:t> 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𝑉𝑜𝑙𝑢𝑚𝑒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𝐺𝑜𝑙𝑑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endParaRPr lang="en-US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i="1" u="sng" dirty="0">
                    <a:solidFill>
                      <a:srgbClr val="0070C0"/>
                    </a:solidFill>
                  </a:rPr>
                  <a:t>Information horizon</a:t>
                </a:r>
                <a:r>
                  <a:rPr lang="en-US" u="sng" dirty="0">
                    <a:solidFill>
                      <a:srgbClr val="0070C0"/>
                    </a:solidFill>
                  </a:rPr>
                  <a:t>.</a:t>
                </a:r>
              </a:p>
              <a:p>
                <a:endParaRPr lang="en-US" b="1" i="1" u="sng" dirty="0">
                  <a:solidFill>
                    <a:srgbClr val="0070C0"/>
                  </a:solidFill>
                </a:endParaRPr>
              </a:p>
              <a:p>
                <a:endParaRPr lang="en-US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407ACD-A9B8-8E4E-A6E4-476DC2B6AD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59C37BE1-84BD-C247-A4A2-97C84883CD6D}"/>
              </a:ext>
            </a:extLst>
          </p:cNvPr>
          <p:cNvSpPr/>
          <p:nvPr/>
        </p:nvSpPr>
        <p:spPr>
          <a:xfrm>
            <a:off x="838200" y="5796189"/>
            <a:ext cx="10515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G. </a:t>
            </a:r>
            <a:r>
              <a:rPr lang="en-US" sz="1600" dirty="0" err="1"/>
              <a:t>Dvali</a:t>
            </a:r>
            <a:r>
              <a:rPr lang="en-US" sz="1600" dirty="0"/>
              <a:t>, JHEP03(2021) 126, arXiv:2003.05546, arXiv:2107.10616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G. </a:t>
            </a:r>
            <a:r>
              <a:rPr lang="en-US" sz="1600" dirty="0" err="1"/>
              <a:t>Dvali</a:t>
            </a:r>
            <a:r>
              <a:rPr lang="en-US" sz="1600" dirty="0"/>
              <a:t> and O. </a:t>
            </a:r>
            <a:r>
              <a:rPr lang="en-US" sz="1600" dirty="0" err="1"/>
              <a:t>Sakhelashvili</a:t>
            </a:r>
            <a:r>
              <a:rPr lang="en-US" sz="1600" dirty="0"/>
              <a:t>, PRD 105 (2022) 6, 065014arXiv:2111.03620.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G. </a:t>
            </a:r>
            <a:r>
              <a:rPr lang="en-US" sz="1600" dirty="0" err="1"/>
              <a:t>Dvali</a:t>
            </a:r>
            <a:r>
              <a:rPr lang="en-US" sz="1600" dirty="0"/>
              <a:t>, R. </a:t>
            </a:r>
            <a:r>
              <a:rPr lang="en-US" sz="1600" dirty="0" err="1"/>
              <a:t>Venugopalan</a:t>
            </a:r>
            <a:r>
              <a:rPr lang="en-US" sz="1600" dirty="0"/>
              <a:t>, PRD 105 (2022) 5, 056026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3728EC-C5B2-6743-90D7-694989314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29</a:t>
            </a:fld>
            <a:endParaRPr lang="de-D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6419B2-0080-0849-A9F7-667D0BE7206C}"/>
              </a:ext>
            </a:extLst>
          </p:cNvPr>
          <p:cNvSpPr/>
          <p:nvPr/>
        </p:nvSpPr>
        <p:spPr>
          <a:xfrm>
            <a:off x="5212468" y="261570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i="1" dirty="0"/>
              <a:t>Classical lumps, Instantons, Monopoles…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chemeClr val="accent1">
                    <a:lumMod val="75000"/>
                  </a:schemeClr>
                </a:solidFill>
              </a:rPr>
              <a:t>Color Glass Condensates</a:t>
            </a:r>
          </a:p>
        </p:txBody>
      </p:sp>
    </p:spTree>
    <p:extLst>
      <p:ext uri="{BB962C8B-B14F-4D97-AF65-F5344CB8AC3E}">
        <p14:creationId xmlns:p14="http://schemas.microsoft.com/office/powerpoint/2010/main" val="341813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561B7-548E-714E-A429-B64C4962B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Special Are Black Holes?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074531-B4D8-C546-85A4-19E15EA468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err="1"/>
                  <a:t>Does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en-US" i="1" u="sng" dirty="0">
                    <a:solidFill>
                      <a:srgbClr val="0070C0"/>
                    </a:solidFill>
                  </a:rPr>
                  <a:t>area-law</a:t>
                </a:r>
                <a:r>
                  <a:rPr lang="de-DE" dirty="0"/>
                  <a:t> </a:t>
                </a:r>
                <a:r>
                  <a:rPr lang="de-DE" dirty="0" err="1"/>
                  <a:t>entropy</a:t>
                </a:r>
                <a:r>
                  <a:rPr lang="de-DE" dirty="0"/>
                  <a:t> </a:t>
                </a:r>
                <a:r>
                  <a:rPr lang="de-DE" dirty="0" err="1"/>
                  <a:t>bound</a:t>
                </a:r>
                <a:r>
                  <a:rPr lang="de-DE" dirty="0"/>
                  <a:t> </a:t>
                </a:r>
                <a:r>
                  <a:rPr lang="de-DE" dirty="0" err="1"/>
                  <a:t>extend</a:t>
                </a:r>
                <a:r>
                  <a:rPr lang="de-DE" dirty="0"/>
                  <a:t> </a:t>
                </a:r>
                <a:r>
                  <a:rPr lang="de-DE" dirty="0" err="1"/>
                  <a:t>beyond</a:t>
                </a:r>
                <a:r>
                  <a:rPr lang="de-DE" dirty="0"/>
                  <a:t> </a:t>
                </a:r>
                <a:r>
                  <a:rPr lang="de-DE" dirty="0" err="1"/>
                  <a:t>gravity</a:t>
                </a:r>
                <a:r>
                  <a:rPr lang="de-DE" dirty="0"/>
                  <a:t>?</a:t>
                </a:r>
              </a:p>
              <a:p>
                <a:pPr lvl="1"/>
                <a:r>
                  <a:rPr lang="de-DE" dirty="0" err="1"/>
                  <a:t>What</a:t>
                </a:r>
                <a:r>
                  <a:rPr lang="de-DE" dirty="0"/>
                  <a:t> </a:t>
                </a:r>
                <a:r>
                  <a:rPr lang="de-DE" dirty="0" err="1"/>
                  <a:t>is</a:t>
                </a:r>
                <a:r>
                  <a:rPr lang="de-DE" dirty="0"/>
                  <a:t> </a:t>
                </a:r>
                <a:r>
                  <a:rPr lang="de-DE" dirty="0" err="1"/>
                  <a:t>its</a:t>
                </a:r>
                <a:r>
                  <a:rPr lang="de-DE" dirty="0"/>
                  <a:t> </a:t>
                </a:r>
                <a:r>
                  <a:rPr lang="de-DE" dirty="0" err="1"/>
                  <a:t>underlying</a:t>
                </a:r>
                <a:r>
                  <a:rPr lang="de-DE" dirty="0"/>
                  <a:t> </a:t>
                </a:r>
                <a:r>
                  <a:rPr lang="de-DE" dirty="0" err="1"/>
                  <a:t>meaning</a:t>
                </a:r>
                <a:r>
                  <a:rPr lang="de-DE" dirty="0"/>
                  <a:t>?</a:t>
                </a:r>
                <a:endParaRPr lang="de-DE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320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3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⩽</m:t>
                      </m:r>
                      <m:f>
                        <m:fPr>
                          <m:ctrlPr>
                            <a:rPr lang="en-US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𝐴𝑟𝑒𝑎</m:t>
                          </m:r>
                        </m:num>
                        <m:den>
                          <m:sSub>
                            <m:sSubPr>
                              <m:ctrlPr>
                                <a:rPr lang="en-US" sz="3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𝐺𝑜𝑙𝑑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The entropy bound is imposed by </a:t>
                </a:r>
                <a:r>
                  <a:rPr lang="en-US" dirty="0">
                    <a:solidFill>
                      <a:srgbClr val="00B050"/>
                    </a:solidFill>
                  </a:rPr>
                  <a:t>unitarity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074531-B4D8-C546-85A4-19E15EA468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72C91B-DDB0-2541-86C0-0E17D0D0D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4693-3430-BE46-9BB0-BA2AA775481F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8E3F03-F5C6-F541-8C3A-E279E8A80D50}"/>
              </a:ext>
            </a:extLst>
          </p:cNvPr>
          <p:cNvSpPr/>
          <p:nvPr/>
        </p:nvSpPr>
        <p:spPr>
          <a:xfrm>
            <a:off x="838200" y="6188174"/>
            <a:ext cx="105155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G. </a:t>
            </a:r>
            <a:r>
              <a:rPr lang="en-US" sz="1600" dirty="0" err="1"/>
              <a:t>Dvali</a:t>
            </a:r>
            <a:r>
              <a:rPr lang="en-US" sz="1600" dirty="0"/>
              <a:t>, JHEP03(2021) 126, arXiv:2003.05546.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G. </a:t>
            </a:r>
            <a:r>
              <a:rPr lang="en-US" sz="1600" dirty="0" err="1"/>
              <a:t>Dvali</a:t>
            </a:r>
            <a:r>
              <a:rPr lang="en-US" sz="1600" dirty="0"/>
              <a:t>, PTRS A, arXiv:2107.10616</a:t>
            </a:r>
          </a:p>
        </p:txBody>
      </p:sp>
    </p:spTree>
    <p:extLst>
      <p:ext uri="{BB962C8B-B14F-4D97-AF65-F5344CB8AC3E}">
        <p14:creationId xmlns:p14="http://schemas.microsoft.com/office/powerpoint/2010/main" val="39860198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90A7D-56AF-2845-8C62-8C9313F7A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Bubbles Microstates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2B4F5-B612-0A43-9960-AF250D45F9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Towards Entropy Saturation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C2DAB-7C8F-9947-9A09-6F4F56D82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671DB-068F-E340-9098-0B8B1D10D70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61948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710D-FB9D-6749-90FB-0073353E5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Bubbles Stabilization:</a:t>
            </a:r>
            <a:br>
              <a:rPr lang="en-US" dirty="0"/>
            </a:br>
            <a:r>
              <a:rPr lang="en-US" dirty="0"/>
              <a:t>Quantum picture of classical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4A5ADF-4167-254E-9AAB-EEB2DD7449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56250"/>
                <a:ext cx="10515600" cy="435133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Bubble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int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wall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s-E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40</m:t>
                              </m:r>
                              <m:r>
                                <a:rPr lang="en-US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81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In terms of the </a:t>
                </a:r>
                <a:r>
                  <a:rPr lang="en-US" i="1" dirty="0"/>
                  <a:t>occupation numbers</a:t>
                </a:r>
                <a:r>
                  <a:rPr lang="en-US" dirty="0"/>
                  <a:t> of the corresponding quanta, the energies are: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</a:rPr>
                          <m:t>int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𝜔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,        </m:t>
                    </m:r>
                    <m:r>
                      <m:rPr>
                        <m:nor/>
                      </m:rPr>
                      <a:rPr lang="en-US" smtClean="0"/>
                      <m:t>where</m:t>
                    </m:r>
                    <m:r>
                      <m:rPr>
                        <m:nor/>
                      </m:rPr>
                      <a:rPr lang="en-US" smtClean="0"/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16</m:t>
                            </m:r>
                            <m:r>
                              <a:rPr lang="en-US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US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81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br>
                  <a:rPr lang="en-US" b="0" i="1" dirty="0">
                    <a:latin typeface="Cambria Math" panose="02040503050406030204" pitchFamily="18" charset="0"/>
                  </a:rPr>
                </a:br>
                <a:br>
                  <a:rPr lang="en-US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</a:rPr>
                          <m:t>wall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m:rPr>
                        <m:nor/>
                      </m:rPr>
                      <a:rPr lang="en-US" smtClean="0"/>
                      <m:t>,</m:t>
                    </m:r>
                    <m:r>
                      <m:rPr>
                        <m:nor/>
                      </m:rPr>
                      <a:rPr lang="en-US" b="0" i="0" smtClean="0"/>
                      <m:t>     </m:t>
                    </m:r>
                    <m:r>
                      <m:rPr>
                        <m:nor/>
                      </m:rPr>
                      <a:rPr lang="en-US" smtClean="0"/>
                      <m:t>where</m:t>
                    </m:r>
                    <m:r>
                      <m:rPr>
                        <m:nor/>
                      </m:rPr>
                      <a:rPr lang="en-US" smtClean="0"/>
                      <m:t>,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US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27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4A5ADF-4167-254E-9AAB-EEB2DD7449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56250"/>
                <a:ext cx="10515600" cy="4351338"/>
              </a:xfrm>
              <a:blipFill>
                <a:blip r:embed="rId2"/>
                <a:stretch>
                  <a:fillRect l="-965" r="-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E12441-2AE5-B549-8274-A80349985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016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541"/>
    </mc:Choice>
    <mc:Fallback xmlns="">
      <p:transition spd="slow" advTm="12254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710D-FB9D-6749-90FB-0073353E5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Bubbles Stabilization:</a:t>
            </a:r>
            <a:br>
              <a:rPr lang="en-US" dirty="0"/>
            </a:br>
            <a:r>
              <a:rPr lang="en-US" dirty="0"/>
              <a:t>Quantum picture of classical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4A5ADF-4167-254E-9AAB-EEB2DD7449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56250"/>
                <a:ext cx="10515600" cy="4351338"/>
              </a:xfrm>
            </p:spPr>
            <p:txBody>
              <a:bodyPr>
                <a:noAutofit/>
              </a:bodyPr>
              <a:lstStyle/>
              <a:p>
                <a:r>
                  <a:rPr lang="en-US" i="1" dirty="0">
                    <a:solidFill>
                      <a:srgbClr val="0070C0"/>
                    </a:solidFill>
                  </a:rPr>
                  <a:t>A stationary bubble is obtained thanks to the excitations of the Goldstone mode(s)</a:t>
                </a:r>
                <a:r>
                  <a:rPr lang="en-US" dirty="0">
                    <a:solidFill>
                      <a:srgbClr val="0070C0"/>
                    </a:solidFill>
                  </a:rPr>
                  <a:t>.</a:t>
                </a:r>
              </a:p>
              <a:p>
                <a:r>
                  <a:rPr lang="en-US" dirty="0"/>
                  <a:t>The bubble is stable because of two factors: </a:t>
                </a:r>
              </a:p>
              <a:p>
                <a:pPr marL="914400" lvl="1" indent="-457200">
                  <a:buFont typeface="+mj-lt"/>
                  <a:buAutoNum type="arabicParenR"/>
                </a:pPr>
                <a:r>
                  <a:rPr lang="en-US" sz="2800" dirty="0"/>
                  <a:t>The fact that the Goldstone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𝑆𝑈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charge is conserved; and </a:t>
                </a:r>
              </a:p>
              <a:p>
                <a:pPr marL="914400" lvl="1" indent="-457200">
                  <a:buFont typeface="+mj-lt"/>
                  <a:buAutoNum type="arabicParenR"/>
                </a:pPr>
                <a:r>
                  <a:rPr lang="en-US" sz="2800" dirty="0"/>
                  <a:t>The fact that the same amount of charge in the exterior vacuum would cost higher energy.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4A5ADF-4167-254E-9AAB-EEB2DD7449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56250"/>
                <a:ext cx="10515600" cy="4351338"/>
              </a:xfrm>
              <a:blipFill>
                <a:blip r:embed="rId2"/>
                <a:stretch>
                  <a:fillRect l="-965" t="-2326" r="-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E12441-2AE5-B549-8274-A80349985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32</a:t>
            </a:fld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E602E8-03D5-1C4A-A38D-980EA57FA8EF}"/>
              </a:ext>
            </a:extLst>
          </p:cNvPr>
          <p:cNvSpPr/>
          <p:nvPr/>
        </p:nvSpPr>
        <p:spPr>
          <a:xfrm>
            <a:off x="838200" y="5982811"/>
            <a:ext cx="10515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</a:rPr>
              <a:t>G. </a:t>
            </a:r>
            <a:r>
              <a:rPr lang="en-US" sz="1400" b="0" i="0" dirty="0" err="1">
                <a:effectLst/>
              </a:rPr>
              <a:t>Dvali</a:t>
            </a:r>
            <a:r>
              <a:rPr lang="en-US" sz="1400" b="0" i="0" dirty="0">
                <a:effectLst/>
              </a:rPr>
              <a:t>, Entropy Bound and Unitarity of Scattering Amplitudes, JHEP03 (2021) 126, arXiv:2003.05546.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G. </a:t>
            </a:r>
            <a:r>
              <a:rPr lang="en-US" sz="1400" dirty="0" err="1"/>
              <a:t>Dvali</a:t>
            </a:r>
            <a:r>
              <a:rPr lang="en-US" sz="1400" dirty="0"/>
              <a:t>, A Microscopic Model of Holography: Survival by the Burden of Memory, arXiv:1810.02336.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G. </a:t>
            </a:r>
            <a:r>
              <a:rPr lang="en-US" sz="1400" dirty="0" err="1"/>
              <a:t>Dvali</a:t>
            </a:r>
            <a:r>
              <a:rPr lang="en-US" sz="1400" dirty="0"/>
              <a:t>, L. </a:t>
            </a:r>
            <a:r>
              <a:rPr lang="en-US" sz="1400" dirty="0" err="1"/>
              <a:t>Eisemann</a:t>
            </a:r>
            <a:r>
              <a:rPr lang="en-US" sz="1400" dirty="0"/>
              <a:t>, M. Michel, and S. Zell, Universe’s Primordial Quantum Memories, JCAP03 (2019) 010, arXiv:1812.08749.</a:t>
            </a:r>
          </a:p>
        </p:txBody>
      </p:sp>
    </p:spTree>
    <p:extLst>
      <p:ext uri="{BB962C8B-B14F-4D97-AF65-F5344CB8AC3E}">
        <p14:creationId xmlns:p14="http://schemas.microsoft.com/office/powerpoint/2010/main" val="403834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217"/>
    </mc:Choice>
    <mc:Fallback xmlns="">
      <p:transition spd="slow" advTm="51217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D4117-1C56-A347-9DF2-14B098DE8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Bubbles Microstates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468770-FEEE-6548-8914-04839E58A5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the total mean </a:t>
                </a:r>
                <a:r>
                  <a:rPr lang="en-US" i="1" dirty="0">
                    <a:solidFill>
                      <a:srgbClr val="0070C0"/>
                    </a:solidFill>
                  </a:rPr>
                  <a:t>occupation number</a:t>
                </a:r>
                <a:r>
                  <a:rPr lang="en-US" dirty="0"/>
                  <a:t>. 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𝐺𝑜𝑙𝑑</m:t>
                        </m:r>
                      </m:sub>
                    </m:sSub>
                    <m:r>
                      <a:rPr lang="en-US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 2</m:t>
                    </m:r>
                    <m:d>
                      <m:dPr>
                        <m:ctrlP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/>
                  <a:t> Goldstone modes (</a:t>
                </a:r>
                <a:r>
                  <a:rPr lang="en-US" dirty="0">
                    <a:solidFill>
                      <a:srgbClr val="7030A0"/>
                    </a:solidFill>
                  </a:rPr>
                  <a:t>flavors</a:t>
                </a:r>
                <a:r>
                  <a:rPr lang="en-US" dirty="0"/>
                  <a:t>).</a:t>
                </a: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dirty="0"/>
                  <a:t> can be arbitrarily </a:t>
                </a:r>
                <a:r>
                  <a:rPr lang="en-US" i="1" dirty="0"/>
                  <a:t>redistributed</a:t>
                </a:r>
                <a:r>
                  <a:rPr lang="en-US" dirty="0"/>
                  <a:t> among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𝐺𝑜𝑙𝑑</m:t>
                        </m:r>
                      </m:sub>
                    </m:sSub>
                  </m:oMath>
                </a14:m>
                <a:r>
                  <a:rPr lang="en-US" dirty="0"/>
                  <a:t> modes.</a:t>
                </a:r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Each sequence represents a </a:t>
                </a:r>
                <a:r>
                  <a:rPr lang="en-US" i="1" dirty="0">
                    <a:solidFill>
                      <a:schemeClr val="accent6"/>
                    </a:solidFill>
                  </a:rPr>
                  <a:t>memory pattern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𝑃𝑎𝑡𝑡𝑒𝑟𝑛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 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,… 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The number of degenerate micro-states,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𝑠𝑡</m:t>
                        </m:r>
                      </m:sub>
                    </m:sSub>
                  </m:oMath>
                </a14:m>
                <a:r>
                  <a:rPr lang="en-US" dirty="0"/>
                  <a:t>, is the number of </a:t>
                </a:r>
                <a:r>
                  <a:rPr lang="en-US" i="1" dirty="0">
                    <a:solidFill>
                      <a:schemeClr val="accent6"/>
                    </a:solidFill>
                  </a:rPr>
                  <a:t>patterns</a:t>
                </a:r>
                <a:r>
                  <a:rPr lang="en-US" dirty="0"/>
                  <a:t> satisfying the </a:t>
                </a:r>
                <a:r>
                  <a:rPr lang="en-US" i="1" dirty="0">
                    <a:solidFill>
                      <a:schemeClr val="accent2">
                        <a:lumMod val="50000"/>
                      </a:schemeClr>
                    </a:solidFill>
                  </a:rPr>
                  <a:t>constraint</a:t>
                </a:r>
                <a:r>
                  <a:rPr lang="en-US" i="1" dirty="0">
                    <a:solidFill>
                      <a:srgbClr val="00B050"/>
                    </a:solidFill>
                  </a:rPr>
                  <a:t> </a:t>
                </a:r>
                <a:r>
                  <a:rPr lang="en-US" dirty="0"/>
                  <a:t>above, and the </a:t>
                </a:r>
                <a:r>
                  <a:rPr lang="en-US" b="1" i="1" dirty="0">
                    <a:solidFill>
                      <a:schemeClr val="accent6">
                        <a:lumMod val="75000"/>
                      </a:schemeClr>
                    </a:solidFill>
                  </a:rPr>
                  <a:t>entropy</a:t>
                </a:r>
                <a:r>
                  <a:rPr lang="en-US" dirty="0"/>
                  <a:t> is </a:t>
                </a:r>
              </a:p>
              <a:p>
                <a:pPr marL="0" indent="0">
                  <a:buNone/>
                </a:pP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𝑠𝑡</m:t>
                              </m:r>
                            </m:sub>
                          </m:sSub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≈2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𝐺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den>
                                  </m:f>
                                </m:sup>
                              </m:s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468770-FEEE-6548-8914-04839E58A5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483" t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C61CF3-63FC-4648-BF1D-FFE1EC941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671DB-068F-E340-9098-0B8B1D10D70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3374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7B69787-51F7-DF45-B326-890CAF8E1067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814388"/>
          <a:ext cx="10515600" cy="5362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695499-A38C-6E45-8D47-CA8137286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941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EFDBD-C311-7847-A728-9400A03A8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Bubbles Stabilization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0417973-80B8-034A-8D75-4443AE91B4F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839788" y="1681163"/>
                <a:ext cx="5157787" cy="823912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dirty="0"/>
                  <a:t>Large Bubbles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12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0417973-80B8-034A-8D75-4443AE91B4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39788" y="1681163"/>
                <a:ext cx="5157787" cy="8239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9882BBE4-66D0-CF4A-8BBD-37D57AEA03C4}"/>
                  </a:ext>
                </a:extLst>
              </p:cNvPr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6172200" y="1681163"/>
                <a:ext cx="5183188" cy="823912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dirty="0"/>
                  <a:t>Small Bubbles</a:t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9882BBE4-66D0-CF4A-8BBD-37D57AEA03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6172200" y="1681163"/>
                <a:ext cx="5183188" cy="8239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5112FA3-9123-FF45-990B-FF431639AB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291392" y="2505075"/>
            <a:ext cx="4254579" cy="3684588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CC78CFFE-860E-C547-930D-3F1C54751ED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6636504" y="2505075"/>
            <a:ext cx="4254579" cy="368458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0E2619-851A-AF41-A087-00BACC570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2780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90A7D-56AF-2845-8C62-8C9313F7A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Hawking Evaporation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2B4F5-B612-0A43-9960-AF250D45F9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C2DAB-7C8F-9947-9A09-6F4F56D82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671DB-068F-E340-9098-0B8B1D10D70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66762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0B5F5-6716-DD4E-ADB1-A94BE65A9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Hawking Evaporation: Temperature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3370FCA-E7F8-E24D-B473-336D326D99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24200" y="2375694"/>
            <a:ext cx="5943600" cy="32512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0D160-CA2F-934B-9F90-9031E85F9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3411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4D819-1C50-3944-95D4-94C912647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Hawking Evaporation: Temperature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96079D0-2C20-644F-BF04-DE76EA622F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9500" y="1988344"/>
            <a:ext cx="7493000" cy="40259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829F1A-00B8-FA42-BE4F-6250585C8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4313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F46DC-44FC-9949-AFC2-7A4850708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Spectrum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F81DEAC-7CB5-BD45-BE70-EA6BFDE08C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5808" y="1835620"/>
            <a:ext cx="6120384" cy="433134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007196-8D0F-844B-9EBD-74847D989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5111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9FCAC-8437-BF4C-ADB6-FC3D1F30D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Saturons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7C3729-0B5B-C845-BBCC-D3A8A9C964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Their entropy satisfies the </a:t>
                </a:r>
                <a:r>
                  <a:rPr lang="en-US" i="1" u="sng" dirty="0">
                    <a:solidFill>
                      <a:srgbClr val="0070C0"/>
                    </a:solidFill>
                  </a:rPr>
                  <a:t>area law</a:t>
                </a:r>
                <a:r>
                  <a:rPr lang="en-US" dirty="0"/>
                  <a:t>:</a:t>
                </a:r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𝐴𝑟𝑒𝑎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𝐺𝑜𝑙𝑑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𝐴𝑟𝑒𝑎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den>
                    </m:f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They exhibit a (semiclassical) </a:t>
                </a:r>
                <a:r>
                  <a:rPr lang="en-US" i="1" u="sng" dirty="0">
                    <a:solidFill>
                      <a:srgbClr val="0070C0"/>
                    </a:solidFill>
                  </a:rPr>
                  <a:t>information horizon</a:t>
                </a:r>
                <a:r>
                  <a:rPr lang="en-US" u="sng" dirty="0">
                    <a:solidFill>
                      <a:srgbClr val="0070C0"/>
                    </a:solidFill>
                  </a:rPr>
                  <a:t>.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 marL="914400" lvl="1" indent="-457200">
                  <a:buFont typeface="+mj-lt"/>
                  <a:buAutoNum type="arabicPeriod"/>
                </a:pPr>
                <a:endParaRPr lang="en-US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Decay rate is thermal and they have </a:t>
                </a:r>
                <a:r>
                  <a:rPr lang="en-US" i="1" u="sng" dirty="0">
                    <a:solidFill>
                      <a:srgbClr val="0070C0"/>
                    </a:solidFill>
                  </a:rPr>
                  <a:t>temperature</a:t>
                </a:r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∼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US" u="sng" dirty="0">
                    <a:solidFill>
                      <a:srgbClr val="0070C0"/>
                    </a:solidFill>
                  </a:rPr>
                </a:br>
                <a:br>
                  <a:rPr lang="en-US" u="sng" dirty="0">
                    <a:solidFill>
                      <a:srgbClr val="0070C0"/>
                    </a:solidFill>
                  </a:rPr>
                </a:br>
                <a:endParaRPr lang="en-US" u="sng" dirty="0">
                  <a:solidFill>
                    <a:srgbClr val="0070C0"/>
                  </a:solidFill>
                </a:endParaRP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Time-scale required for beginning  of </a:t>
                </a:r>
                <a:r>
                  <a:rPr lang="en-US" u="sng" dirty="0">
                    <a:solidFill>
                      <a:srgbClr val="0070C0"/>
                    </a:solidFill>
                  </a:rPr>
                  <a:t>the </a:t>
                </a:r>
                <a:r>
                  <a:rPr lang="en-US" i="1" u="sng" dirty="0">
                    <a:solidFill>
                      <a:srgbClr val="0070C0"/>
                    </a:solidFill>
                  </a:rPr>
                  <a:t>information retrieval</a:t>
                </a:r>
                <a:r>
                  <a:rPr lang="en-US" dirty="0"/>
                  <a:t> i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 </a:t>
                </a:r>
                <a:br>
                  <a:rPr lang="en-US" dirty="0">
                    <a:latin typeface="Cambria Math" panose="02040503050406030204" pitchFamily="18" charset="0"/>
                  </a:rPr>
                </a:br>
                <a:br>
                  <a:rPr lang="en-US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𝑆𝑅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𝑉𝑜𝑙𝑢𝑚𝑒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7C3729-0B5B-C845-BBCC-D3A8A9C964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3751B-642A-0347-9817-9BE9E9DE7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EF4693-3430-BE46-9BB0-BA2AA77548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2B56692-19FC-1141-8537-C56EB3BF66CA}"/>
                  </a:ext>
                </a:extLst>
              </p:cNvPr>
              <p:cNvSpPr/>
              <p:nvPr/>
            </p:nvSpPr>
            <p:spPr>
              <a:xfrm>
                <a:off x="1238106" y="6311900"/>
                <a:ext cx="32813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𝐺𝑜𝑙𝑑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dirty="0"/>
                  <a:t> Goldstone Coupling</a:t>
                </a: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2B56692-19FC-1141-8537-C56EB3BF66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8106" y="6311900"/>
                <a:ext cx="3281348" cy="369332"/>
              </a:xfrm>
              <a:prstGeom prst="rect">
                <a:avLst/>
              </a:prstGeom>
              <a:blipFill>
                <a:blip r:embed="rId3"/>
                <a:stretch>
                  <a:fillRect t="-6667" r="-385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42832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69EE2-EA6C-E145-A0EA-4A841D13B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Spectrum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855DD608-501E-BF45-8F95-6FD65BEED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3492" y="1240145"/>
            <a:ext cx="4065016" cy="437771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A753F7-3022-C946-A3D1-7E8690443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25600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F4617-A24B-114B-947A-FDB2D2631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1+1 Dim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9E79A60-E164-004F-81F5-C45D6F3ACB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9632" y="1572984"/>
            <a:ext cx="7412736" cy="485662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F1F30E-CCD7-5B4E-930D-429DECAF3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719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78384-5B26-7841-B308-9A535667D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of a Saturon as a Vacuum Bubble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DB73E7-6AD9-344F-BB83-6A28F18623D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5181600" cy="4351338"/>
              </a:xfrm>
            </p:spPr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 in the </a:t>
                </a:r>
                <a:r>
                  <a:rPr lang="en-US" i="1" dirty="0"/>
                  <a:t>adjoint rep.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≫1</m:t>
                    </m:r>
                  </m:oMath>
                </a14:m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tr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den>
                                  </m:f>
                                  <m:r>
                                    <m:rPr>
                                      <m:sty m:val="p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tr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i="1" dirty="0">
                    <a:solidFill>
                      <a:schemeClr val="accent1"/>
                    </a:solidFill>
                  </a:rPr>
                  <a:t>Unitarity requires: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endParaRPr lang="en-US" i="1" dirty="0"/>
              </a:p>
              <a:p>
                <a:pPr marL="0" indent="0">
                  <a:buNone/>
                </a:pPr>
                <a:endParaRPr lang="en-US" i="1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DB73E7-6AD9-344F-BB83-6A28F18623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5181600" cy="4351338"/>
              </a:xfrm>
              <a:blipFill>
                <a:blip r:embed="rId2"/>
                <a:stretch>
                  <a:fillRect l="-1467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AFDB4-0828-2D4C-A252-9830B8488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8CB772-7D01-AC4A-99A2-34AA954DF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5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8A81810-E0BB-1A46-9C8C-721A950E48B7}"/>
                  </a:ext>
                </a:extLst>
              </p:cNvPr>
              <p:cNvSpPr/>
              <p:nvPr/>
            </p:nvSpPr>
            <p:spPr>
              <a:xfrm>
                <a:off x="6979327" y="5175782"/>
                <a:ext cx="3567346" cy="1124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≡</m:t>
                      </m:r>
                      <m:r>
                        <m:rPr>
                          <m:sty m:val="p"/>
                        </m:rPr>
                        <a:rPr lang="en-US" sz="2400" i="1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l-GR" sz="24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4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p>
                          <m:r>
                            <a:rPr lang="en-US" sz="24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24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24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p>
                          <m:r>
                            <a:rPr lang="en-US" sz="24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8A81810-E0BB-1A46-9C8C-721A950E48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9327" y="5175782"/>
                <a:ext cx="3567346" cy="1124664"/>
              </a:xfrm>
              <a:prstGeom prst="rect">
                <a:avLst/>
              </a:prstGeom>
              <a:blipFill>
                <a:blip r:embed="rId3"/>
                <a:stretch>
                  <a:fillRect b="-1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Content Placeholder 5">
            <a:extLst>
              <a:ext uri="{FF2B5EF4-FFF2-40B4-BE49-F238E27FC236}">
                <a16:creationId xmlns:a16="http://schemas.microsoft.com/office/drawing/2014/main" id="{D2E5CB22-8F07-354D-A793-B99CCB0993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1718207"/>
            <a:ext cx="5181600" cy="333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548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78384-5B26-7841-B308-9A535667D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of a Saturon as a Vacuum Bubble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DB73E7-6AD9-344F-BB83-6A28F18623D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51816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i="1" dirty="0"/>
                  <a:t>Vacuum Bubbles:</a:t>
                </a:r>
              </a:p>
              <a:p>
                <a:pPr marL="0" indent="0">
                  <a:buNone/>
                </a:pPr>
                <a:endParaRPr lang="en-US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corresponds to the broken generators </a:t>
                </a:r>
              </a:p>
              <a:p>
                <a:pPr marL="0" indent="0">
                  <a:buNone/>
                </a:pPr>
                <a:br>
                  <a:rPr lang="en-US" i="1" dirty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DB73E7-6AD9-344F-BB83-6A28F18623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5181600" cy="4351338"/>
              </a:xfrm>
              <a:blipFill>
                <a:blip r:embed="rId2"/>
                <a:stretch>
                  <a:fillRect l="-2200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AFDB4-0828-2D4C-A252-9830B8488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8CB772-7D01-AC4A-99A2-34AA954DF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1DB-068F-E340-9098-0B8B1D10D703}" type="slidenum">
              <a:rPr lang="de-DE" smtClean="0"/>
              <a:t>6</a:t>
            </a:fld>
            <a:endParaRPr lang="de-D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260AEE1-6D82-0143-8FF2-4D2518258FBA}"/>
              </a:ext>
            </a:extLst>
          </p:cNvPr>
          <p:cNvGrpSpPr/>
          <p:nvPr/>
        </p:nvGrpSpPr>
        <p:grpSpPr>
          <a:xfrm>
            <a:off x="6172199" y="2736735"/>
            <a:ext cx="5145512" cy="3566784"/>
            <a:chOff x="3027973" y="2516816"/>
            <a:chExt cx="5145512" cy="356678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4B088BC-DF0B-144A-A5B8-81E84050EE03}"/>
                </a:ext>
              </a:extLst>
            </p:cNvPr>
            <p:cNvGrpSpPr/>
            <p:nvPr/>
          </p:nvGrpSpPr>
          <p:grpSpPr>
            <a:xfrm>
              <a:off x="3777434" y="2516816"/>
              <a:ext cx="3646586" cy="3085332"/>
              <a:chOff x="7297168" y="2516816"/>
              <a:chExt cx="3503931" cy="308533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ectangle 8">
                    <a:extLst>
                      <a:ext uri="{FF2B5EF4-FFF2-40B4-BE49-F238E27FC236}">
                        <a16:creationId xmlns:a16="http://schemas.microsoft.com/office/drawing/2014/main" id="{597D16FB-F7AC-2242-8855-F006CF271924}"/>
                      </a:ext>
                    </a:extLst>
                  </p:cNvPr>
                  <p:cNvSpPr/>
                  <p:nvPr/>
                </p:nvSpPr>
                <p:spPr>
                  <a:xfrm>
                    <a:off x="7297168" y="2516816"/>
                    <a:ext cx="3503931" cy="3085332"/>
                  </a:xfrm>
                  <a:prstGeom prst="rect">
                    <a:avLst/>
                  </a:prstGeom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R="0" lvl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tabLst/>
                      <a:defRPr/>
                    </a:pPr>
                    <a:r>
                      <a:rPr kumimoji="0" lang="en-US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Unbroken Phase:</a:t>
                    </a:r>
                  </a:p>
                  <a:p>
                    <a:pPr lvl="0"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de-DE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en-US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rad>
                          <m:r>
                            <a:rPr lang="en-US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oMath>
                      </m:oMathPara>
                    </a14:m>
                    <a:endParaRPr kumimoji="0" 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9" name="Rectangle 8">
                    <a:extLst>
                      <a:ext uri="{FF2B5EF4-FFF2-40B4-BE49-F238E27FC236}">
                        <a16:creationId xmlns:a16="http://schemas.microsoft.com/office/drawing/2014/main" id="{597D16FB-F7AC-2242-8855-F006CF271924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97168" y="2516816"/>
                    <a:ext cx="3503931" cy="3085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t="-81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0" name="Oval 9">
                    <a:extLst>
                      <a:ext uri="{FF2B5EF4-FFF2-40B4-BE49-F238E27FC236}">
                        <a16:creationId xmlns:a16="http://schemas.microsoft.com/office/drawing/2014/main" id="{1BD4B714-9CE4-144E-8465-ACB7892077F6}"/>
                      </a:ext>
                    </a:extLst>
                  </p:cNvPr>
                  <p:cNvSpPr/>
                  <p:nvPr/>
                </p:nvSpPr>
                <p:spPr>
                  <a:xfrm>
                    <a:off x="7947919" y="3105191"/>
                    <a:ext cx="2202426" cy="2202426"/>
                  </a:xfrm>
                  <a:prstGeom prst="ellipse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Broken Phase:</a:t>
                    </a:r>
                  </a:p>
                  <a:p>
                    <a:pPr lvl="0"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𝑁</m:t>
                            </m:r>
                          </m:e>
                          <m:sub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𝐺𝑜𝑙𝑑</m:t>
                            </m:r>
                          </m:sub>
                        </m:sSub>
                      </m:oMath>
                    </a14:m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 massless Goldstones </a:t>
                    </a:r>
                  </a:p>
                </p:txBody>
              </p:sp>
            </mc:Choice>
            <mc:Fallback>
              <p:sp>
                <p:nvSpPr>
                  <p:cNvPr id="10" name="Oval 9">
                    <a:extLst>
                      <a:ext uri="{FF2B5EF4-FFF2-40B4-BE49-F238E27FC236}">
                        <a16:creationId xmlns:a16="http://schemas.microsoft.com/office/drawing/2014/main" id="{1BD4B714-9CE4-144E-8465-ACB7892077F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47919" y="3105191"/>
                    <a:ext cx="2202426" cy="2202426"/>
                  </a:xfrm>
                  <a:prstGeom prst="ellipse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F4631691-E3D2-7844-9FBB-0BB898F1F365}"/>
                    </a:ext>
                  </a:extLst>
                </p:cNvPr>
                <p:cNvSpPr/>
                <p:nvPr/>
              </p:nvSpPr>
              <p:spPr>
                <a:xfrm>
                  <a:off x="3027973" y="5621871"/>
                  <a:ext cx="5145512" cy="4617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𝑆𝑈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𝑆𝑈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</m:oMath>
                    </m:oMathPara>
                  </a14:m>
                  <a:br>
                    <a:rPr lang="en-US" sz="2400" dirty="0"/>
                  </a:b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mc:Choice>
          <mc:Fallback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F4631691-E3D2-7844-9FBB-0BB898F1F36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27973" y="5621871"/>
                  <a:ext cx="5145512" cy="46172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5FF801D-7F0F-9C46-9120-11B03F5DA4C3}"/>
                  </a:ext>
                </a:extLst>
              </p:cNvPr>
              <p:cNvSpPr/>
              <p:nvPr/>
            </p:nvSpPr>
            <p:spPr>
              <a:xfrm>
                <a:off x="6240002" y="1743519"/>
                <a:ext cx="5009897" cy="8188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</m:rad>
                        </m:den>
                      </m:f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diag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,−1,…,−1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5FF801D-7F0F-9C46-9120-11B03F5DA4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002" y="1743519"/>
                <a:ext cx="5009897" cy="81881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5482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EFDBD-C311-7847-A728-9400A03A8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Vacuum Bubbles Stabilization: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0417973-80B8-034A-8D75-4443AE91B4F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l-GR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𝜽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0417973-80B8-034A-8D75-4443AE91B4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9882BBE4-66D0-CF4A-8BBD-37D57AEA03C4}"/>
                  </a:ext>
                </a:extLst>
              </p:cNvPr>
              <p:cNvSpPr>
                <a:spLocks noGrp="1"/>
              </p:cNvSpPr>
              <p:nvPr>
                <p:ph type="body" sz="quarter" idx="3"/>
              </p:nvPr>
            </p:nvSpPr>
            <p:spPr/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l-GR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𝜽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𝝎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9882BBE4-66D0-CF4A-8BBD-37D57AEA03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blipFill>
                <a:blip r:embed="rId3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E471556-E6DB-3C4D-A170-B14A2938A12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024731" y="2778919"/>
            <a:ext cx="4787900" cy="3136900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F3D4EDBB-EE54-5741-8077-4347EF0474A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369844" y="2778919"/>
            <a:ext cx="4787900" cy="31369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564E617-A462-7241-B659-E7C599D28E50}"/>
                  </a:ext>
                </a:extLst>
              </p:cNvPr>
              <p:cNvSpPr/>
              <p:nvPr/>
            </p:nvSpPr>
            <p:spPr>
              <a:xfrm>
                <a:off x="4827847" y="5822172"/>
                <a:ext cx="2526782" cy="1047403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Thin wall approximation for: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𝜔</m:t>
                      </m:r>
                      <m:r>
                        <a:rPr kumimoji="0" lang="en-US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≈0.24 </m:t>
                      </m:r>
                      <m:r>
                        <a:rPr kumimoji="0" lang="en-US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𝑚</m:t>
                      </m:r>
                      <m:r>
                        <a:rPr kumimoji="0" lang="en-US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,</m:t>
                      </m:r>
                    </m:oMath>
                  </m:oMathPara>
                </a14:m>
                <a:endPara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6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  <m:r>
                        <a:rPr lang="en-US" sz="16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sz="16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sz="16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600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16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num>
                        <m:den>
                          <m:r>
                            <a:rPr lang="en-US" sz="16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564E617-A462-7241-B659-E7C599D28E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847" y="5822172"/>
                <a:ext cx="2526782" cy="1047403"/>
              </a:xfrm>
              <a:prstGeom prst="rect">
                <a:avLst/>
              </a:prstGeom>
              <a:blipFill>
                <a:blip r:embed="rId5"/>
                <a:stretch>
                  <a:fillRect l="-995" t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E4C05-631B-C849-B92B-098FFE39F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671DB-068F-E340-9098-0B8B1D10D70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7438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EFDBD-C311-7847-A728-9400A03A8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Vacuum Bubbles Stabilization: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0417973-80B8-034A-8D75-4443AE91B4F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l-GR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𝜽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0417973-80B8-034A-8D75-4443AE91B4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9882BBE4-66D0-CF4A-8BBD-37D57AEA03C4}"/>
                  </a:ext>
                </a:extLst>
              </p:cNvPr>
              <p:cNvSpPr>
                <a:spLocks noGrp="1"/>
              </p:cNvSpPr>
              <p:nvPr>
                <p:ph type="body" sz="quarter" idx="3"/>
              </p:nvPr>
            </p:nvSpPr>
            <p:spPr/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l-GR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𝜽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𝝎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9882BBE4-66D0-CF4A-8BBD-37D57AEA03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blipFill>
                <a:blip r:embed="rId3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F22A810-26C8-844A-896B-7E804F120B9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024731" y="2778919"/>
            <a:ext cx="4787900" cy="3136900"/>
          </a:xfrm>
          <a:prstGeom prst="rect">
            <a:avLst/>
          </a:prstGeom>
        </p:spPr>
      </p:pic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D90F32EF-9B64-A44A-950F-47871820B14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6369844" y="2778919"/>
            <a:ext cx="4787900" cy="31369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F4525D1-DE6C-9D4C-99B7-CB3C71C5BAA6}"/>
                  </a:ext>
                </a:extLst>
              </p:cNvPr>
              <p:cNvSpPr/>
              <p:nvPr/>
            </p:nvSpPr>
            <p:spPr>
              <a:xfrm>
                <a:off x="4827847" y="5821230"/>
                <a:ext cx="2526782" cy="1069908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Thin wall approximation for: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𝜔</m:t>
                      </m:r>
                      <m:r>
                        <a:rPr kumimoji="0" lang="en-US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≈0.24 </m:t>
                      </m:r>
                      <m:r>
                        <a:rPr kumimoji="0" lang="en-US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𝑚</m:t>
                      </m:r>
                      <m:r>
                        <a:rPr kumimoji="0" lang="en-US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,</m:t>
                      </m:r>
                    </m:oMath>
                  </m:oMathPara>
                </a14:m>
                <a:endPara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6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  <m:r>
                        <a:rPr lang="en-US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sz="16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sz="16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kumimoji="0" lang="en-US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12</m:t>
                          </m:r>
                        </m:num>
                        <m:den>
                          <m:r>
                            <a:rPr kumimoji="0" lang="en-US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F4525D1-DE6C-9D4C-99B7-CB3C71C5BA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847" y="5821230"/>
                <a:ext cx="2526782" cy="1069908"/>
              </a:xfrm>
              <a:prstGeom prst="rect">
                <a:avLst/>
              </a:prstGeom>
              <a:blipFill>
                <a:blip r:embed="rId6"/>
                <a:stretch>
                  <a:fillRect l="-995" t="-1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87B243-A1E1-7B4E-835C-FB4C81E6F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671DB-068F-E340-9098-0B8B1D10D70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2344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D4117-1C56-A347-9DF2-14B098DE8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Bubbles Microstates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468770-FEEE-6548-8914-04839E58A5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the total mean </a:t>
                </a:r>
                <a:r>
                  <a:rPr lang="en-US" i="1" dirty="0">
                    <a:solidFill>
                      <a:srgbClr val="0070C0"/>
                    </a:solidFill>
                  </a:rPr>
                  <a:t>occupation number</a:t>
                </a:r>
                <a:r>
                  <a:rPr lang="en-US" dirty="0"/>
                  <a:t>. 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𝐺𝑜𝑙𝑑</m:t>
                        </m:r>
                      </m:sub>
                    </m:sSub>
                    <m:r>
                      <a:rPr lang="en-US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 2</m:t>
                    </m:r>
                    <m:d>
                      <m:dPr>
                        <m:ctrlP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/>
                  <a:t> Goldstone modes (</a:t>
                </a:r>
                <a:r>
                  <a:rPr lang="en-US" dirty="0">
                    <a:solidFill>
                      <a:srgbClr val="7030A0"/>
                    </a:solidFill>
                  </a:rPr>
                  <a:t>flavors</a:t>
                </a:r>
                <a:r>
                  <a:rPr lang="en-US" dirty="0"/>
                  <a:t>).</a:t>
                </a: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dirty="0"/>
                  <a:t> can be arbitrarily </a:t>
                </a:r>
                <a:r>
                  <a:rPr lang="en-US" i="1" dirty="0"/>
                  <a:t>redistributed</a:t>
                </a:r>
                <a:r>
                  <a:rPr lang="en-US" dirty="0"/>
                  <a:t> among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𝐺𝑜𝑙𝑑</m:t>
                        </m:r>
                      </m:sub>
                    </m:sSub>
                  </m:oMath>
                </a14:m>
                <a:r>
                  <a:rPr lang="en-US" dirty="0"/>
                  <a:t> modes.</a:t>
                </a:r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𝑜𝑙𝑑</m:t>
                              </m:r>
                            </m:sub>
                          </m:sSub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Each sequence represents a </a:t>
                </a:r>
                <a:r>
                  <a:rPr lang="en-US" i="1" dirty="0">
                    <a:solidFill>
                      <a:schemeClr val="accent6"/>
                    </a:solidFill>
                  </a:rPr>
                  <a:t>memory pattern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𝑃𝑎𝑡𝑡𝑒𝑟𝑛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,… 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The number of degenerate micro-states,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𝑠𝑡</m:t>
                        </m:r>
                      </m:sub>
                    </m:sSub>
                  </m:oMath>
                </a14:m>
                <a:r>
                  <a:rPr lang="en-US" dirty="0"/>
                  <a:t>, is the number of </a:t>
                </a:r>
                <a:r>
                  <a:rPr lang="en-US" i="1" dirty="0">
                    <a:solidFill>
                      <a:schemeClr val="accent6"/>
                    </a:solidFill>
                  </a:rPr>
                  <a:t>patterns</a:t>
                </a:r>
                <a:r>
                  <a:rPr lang="en-US" dirty="0"/>
                  <a:t> satisfying the </a:t>
                </a:r>
                <a:r>
                  <a:rPr lang="en-US" i="1" dirty="0">
                    <a:solidFill>
                      <a:schemeClr val="accent2">
                        <a:lumMod val="50000"/>
                      </a:schemeClr>
                    </a:solidFill>
                  </a:rPr>
                  <a:t>constraint</a:t>
                </a:r>
                <a:r>
                  <a:rPr lang="en-US" i="1" dirty="0">
                    <a:solidFill>
                      <a:srgbClr val="00B050"/>
                    </a:solidFill>
                  </a:rPr>
                  <a:t> </a:t>
                </a:r>
                <a:r>
                  <a:rPr lang="en-US" dirty="0"/>
                  <a:t>above, and the </a:t>
                </a:r>
                <a:r>
                  <a:rPr lang="en-US" b="1" i="1" dirty="0">
                    <a:solidFill>
                      <a:schemeClr val="accent6">
                        <a:lumMod val="75000"/>
                      </a:schemeClr>
                    </a:solidFill>
                  </a:rPr>
                  <a:t>entropy</a:t>
                </a:r>
                <a:r>
                  <a:rPr lang="en-US" dirty="0"/>
                  <a:t> is </a:t>
                </a:r>
              </a:p>
              <a:p>
                <a:pPr marL="0" indent="0">
                  <a:buNone/>
                </a:pP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𝑠𝑡</m:t>
                              </m:r>
                            </m:sub>
                          </m:sSub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≈2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𝐺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den>
                                  </m:f>
                                </m:sup>
                              </m:s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468770-FEEE-6548-8914-04839E58A5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483" t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C61CF3-63FC-4648-BF1D-FFE1EC941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671DB-068F-E340-9098-0B8B1D10D70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6089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20090</TotalTime>
  <Words>1916</Words>
  <Application>Microsoft Macintosh PowerPoint</Application>
  <PresentationFormat>Widescreen</PresentationFormat>
  <Paragraphs>288</Paragraphs>
  <Slides>41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Arial</vt:lpstr>
      <vt:lpstr>Calibri</vt:lpstr>
      <vt:lpstr>Calibri Light</vt:lpstr>
      <vt:lpstr>Cambria Math</vt:lpstr>
      <vt:lpstr>Helvetica</vt:lpstr>
      <vt:lpstr>Wingdings</vt:lpstr>
      <vt:lpstr>Office Theme</vt:lpstr>
      <vt:lpstr>1_Office Theme</vt:lpstr>
      <vt:lpstr>How Special are Black Holes?: Black Hole-Saturon Correspondence</vt:lpstr>
      <vt:lpstr>How Special Are Black Holes?</vt:lpstr>
      <vt:lpstr>How Special Are Black Holes?</vt:lpstr>
      <vt:lpstr>Saturons</vt:lpstr>
      <vt:lpstr>Model of a Saturon as a Vacuum Bubble</vt:lpstr>
      <vt:lpstr>Model of a Saturon as a Vacuum Bubble</vt:lpstr>
      <vt:lpstr>Vacuum Bubbles Stabilization:</vt:lpstr>
      <vt:lpstr>Vacuum Bubbles Stabilization:</vt:lpstr>
      <vt:lpstr>Vacuum Bubbles Microstates</vt:lpstr>
      <vt:lpstr>Vacuum Bubbles Stabilization: Quantum picture of classical stability</vt:lpstr>
      <vt:lpstr>Saturon as a Vacuum Bubble</vt:lpstr>
      <vt:lpstr>Information Horizon</vt:lpstr>
      <vt:lpstr>Semi-classical Limit</vt:lpstr>
      <vt:lpstr>Semi-classical Limit</vt:lpstr>
      <vt:lpstr>Goldstone Horizon: An Example</vt:lpstr>
      <vt:lpstr>Goldstone Horizon: An Example</vt:lpstr>
      <vt:lpstr>Goldstone Horizon: An Example</vt:lpstr>
      <vt:lpstr>Correspondence to Black Holes</vt:lpstr>
      <vt:lpstr>Correspondence to Black Holes</vt:lpstr>
      <vt:lpstr>Conclusions and outlook</vt:lpstr>
      <vt:lpstr>Conclusions and outlook</vt:lpstr>
      <vt:lpstr>Outlook</vt:lpstr>
      <vt:lpstr>Outlook</vt:lpstr>
      <vt:lpstr>Thank you</vt:lpstr>
      <vt:lpstr>Entropy Bound</vt:lpstr>
      <vt:lpstr>Entropy Bound Imposed by Unitarity</vt:lpstr>
      <vt:lpstr>Saturation of Unitarity</vt:lpstr>
      <vt:lpstr>Entropy Bound Imposed by Unitarity</vt:lpstr>
      <vt:lpstr>Saturons</vt:lpstr>
      <vt:lpstr>Vacuum Bubbles Microstates </vt:lpstr>
      <vt:lpstr>Vacuum Bubbles Stabilization: Quantum picture of classical stability</vt:lpstr>
      <vt:lpstr>Vacuum Bubbles Stabilization: Quantum picture of classical stability</vt:lpstr>
      <vt:lpstr>Vacuum Bubbles Microstates</vt:lpstr>
      <vt:lpstr>PowerPoint Presentation</vt:lpstr>
      <vt:lpstr>Vacuum Bubbles Stabilization</vt:lpstr>
      <vt:lpstr>Hawking Evaporation</vt:lpstr>
      <vt:lpstr>Hawking Evaporation: Temperature</vt:lpstr>
      <vt:lpstr>Hawking Evaporation: Temperature</vt:lpstr>
      <vt:lpstr>Spectrum</vt:lpstr>
      <vt:lpstr>Spectrum</vt:lpstr>
      <vt:lpstr>1+1 Dim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Special Are Black Holes? Correspondence with Saturons in Generic Theories</dc:title>
  <dc:creator>Microsoft Office User</dc:creator>
  <cp:lastModifiedBy>Microsoft Office User</cp:lastModifiedBy>
  <cp:revision>110</cp:revision>
  <cp:lastPrinted>2022-06-02T07:14:18Z</cp:lastPrinted>
  <dcterms:created xsi:type="dcterms:W3CDTF">2022-05-25T22:44:24Z</dcterms:created>
  <dcterms:modified xsi:type="dcterms:W3CDTF">2022-07-27T07:35:10Z</dcterms:modified>
</cp:coreProperties>
</file>