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sldIdLst>
    <p:sldId id="509" r:id="rId2"/>
    <p:sldId id="553" r:id="rId3"/>
    <p:sldId id="592" r:id="rId4"/>
    <p:sldId id="593" r:id="rId5"/>
    <p:sldId id="556" r:id="rId6"/>
    <p:sldId id="565" r:id="rId7"/>
    <p:sldId id="557" r:id="rId8"/>
    <p:sldId id="559" r:id="rId9"/>
    <p:sldId id="560" r:id="rId10"/>
    <p:sldId id="561" r:id="rId11"/>
    <p:sldId id="562" r:id="rId12"/>
    <p:sldId id="563" r:id="rId13"/>
    <p:sldId id="564" r:id="rId14"/>
    <p:sldId id="537" r:id="rId15"/>
    <p:sldId id="566" r:id="rId16"/>
    <p:sldId id="594" r:id="rId17"/>
    <p:sldId id="595" r:id="rId18"/>
    <p:sldId id="596" r:id="rId19"/>
    <p:sldId id="597" r:id="rId20"/>
    <p:sldId id="598" r:id="rId21"/>
    <p:sldId id="599" r:id="rId22"/>
    <p:sldId id="590" r:id="rId23"/>
    <p:sldId id="567" r:id="rId24"/>
    <p:sldId id="591" r:id="rId25"/>
    <p:sldId id="568" r:id="rId26"/>
    <p:sldId id="569" r:id="rId27"/>
    <p:sldId id="570" r:id="rId28"/>
    <p:sldId id="582" r:id="rId29"/>
    <p:sldId id="583" r:id="rId30"/>
    <p:sldId id="584" r:id="rId31"/>
    <p:sldId id="587" r:id="rId32"/>
    <p:sldId id="588" r:id="rId33"/>
    <p:sldId id="589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78" autoAdjust="0"/>
    <p:restoredTop sz="86441" autoAdjust="0"/>
  </p:normalViewPr>
  <p:slideViewPr>
    <p:cSldViewPr snapToGrid="0" snapToObjects="1">
      <p:cViewPr varScale="1">
        <p:scale>
          <a:sx n="99" d="100"/>
          <a:sy n="99" d="100"/>
        </p:scale>
        <p:origin x="-104" y="-248"/>
      </p:cViewPr>
      <p:guideLst>
        <p:guide orient="horz" pos="3844"/>
        <p:guide pos="2852"/>
      </p:guideLst>
    </p:cSldViewPr>
  </p:slideViewPr>
  <p:outlineViewPr>
    <p:cViewPr>
      <p:scale>
        <a:sx n="90" d="100"/>
        <a:sy n="90" d="100"/>
      </p:scale>
      <p:origin x="328" y="733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3" d="100"/>
          <a:sy n="93" d="100"/>
        </p:scale>
        <p:origin x="-205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996866371793054"/>
          <c:y val="0.0496973966270359"/>
          <c:w val="0.851161292985295"/>
          <c:h val="0.810381228637707"/>
        </c:manualLayout>
      </c:layout>
      <c:barChart>
        <c:barDir val="col"/>
        <c:grouping val="clustered"/>
        <c:varyColors val="0"/>
        <c:ser>
          <c:idx val="0"/>
          <c:order val="1"/>
          <c:spPr>
            <a:solidFill>
              <a:srgbClr val="0000FF"/>
            </a:solidFill>
          </c:spPr>
          <c:invertIfNegative val="0"/>
          <c:val>
            <c:numRef>
              <c:f>MLC_initial_cool_sum!$S$113:$S$118</c:f>
              <c:numCache>
                <c:formatCode>General</c:formatCode>
                <c:ptCount val="6"/>
                <c:pt idx="0">
                  <c:v>16.2</c:v>
                </c:pt>
                <c:pt idx="1">
                  <c:v>16.2</c:v>
                </c:pt>
                <c:pt idx="2">
                  <c:v>16.2</c:v>
                </c:pt>
                <c:pt idx="3">
                  <c:v>12.0</c:v>
                </c:pt>
                <c:pt idx="4">
                  <c:v>7.8</c:v>
                </c:pt>
                <c:pt idx="5">
                  <c:v>14.0</c:v>
                </c:pt>
              </c:numCache>
            </c:numRef>
          </c:val>
        </c:ser>
        <c:ser>
          <c:idx val="1"/>
          <c:order val="0"/>
          <c:spPr>
            <a:solidFill>
              <a:srgbClr val="FF0000"/>
            </a:solidFill>
          </c:spPr>
          <c:invertIfNegative val="0"/>
          <c:val>
            <c:numRef>
              <c:f>MLC_initial_cool_sum!$T$113:$T$118</c:f>
              <c:numCache>
                <c:formatCode>General</c:formatCode>
                <c:ptCount val="6"/>
                <c:pt idx="0">
                  <c:v>16.2</c:v>
                </c:pt>
                <c:pt idx="1">
                  <c:v>16.2</c:v>
                </c:pt>
                <c:pt idx="2">
                  <c:v>16.2</c:v>
                </c:pt>
                <c:pt idx="3">
                  <c:v>13.7</c:v>
                </c:pt>
                <c:pt idx="4">
                  <c:v>16.2</c:v>
                </c:pt>
                <c:pt idx="5">
                  <c:v>16.0</c:v>
                </c:pt>
              </c:numCache>
            </c:numRef>
          </c:val>
        </c:ser>
        <c:ser>
          <c:idx val="2"/>
          <c:order val="2"/>
          <c:spPr>
            <a:solidFill>
              <a:srgbClr val="FFFF00"/>
            </a:solidFill>
          </c:spPr>
          <c:invertIfNegative val="0"/>
          <c:val>
            <c:numRef>
              <c:f>MLC_initial_cool_sum!$U$113:$U$118</c:f>
              <c:numCache>
                <c:formatCode>General</c:formatCode>
                <c:ptCount val="6"/>
                <c:pt idx="0">
                  <c:v>16.2</c:v>
                </c:pt>
                <c:pt idx="1">
                  <c:v>16.2</c:v>
                </c:pt>
                <c:pt idx="2">
                  <c:v>16.2</c:v>
                </c:pt>
                <c:pt idx="3">
                  <c:v>13.7</c:v>
                </c:pt>
                <c:pt idx="4">
                  <c:v>16.2</c:v>
                </c:pt>
                <c:pt idx="5">
                  <c:v>16.2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5825720"/>
        <c:axId val="-2086269976"/>
      </c:barChart>
      <c:catAx>
        <c:axId val="-20858257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cavity#</a:t>
                </a:r>
              </a:p>
            </c:rich>
          </c:tx>
          <c:layout>
            <c:manualLayout>
              <c:xMode val="edge"/>
              <c:yMode val="edge"/>
              <c:x val="0.483823660722505"/>
              <c:y val="0.894762929574817"/>
            </c:manualLayout>
          </c:layout>
          <c:overlay val="0"/>
        </c:title>
        <c:majorTickMark val="out"/>
        <c:minorTickMark val="none"/>
        <c:tickLblPos val="nextTo"/>
        <c:crossAx val="-2086269976"/>
        <c:crosses val="autoZero"/>
        <c:auto val="1"/>
        <c:lblAlgn val="ctr"/>
        <c:lblOffset val="100"/>
        <c:noMultiLvlLbl val="0"/>
      </c:catAx>
      <c:valAx>
        <c:axId val="-2086269976"/>
        <c:scaling>
          <c:orientation val="minMax"/>
          <c:max val="17.0"/>
          <c:min val="0.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Eacc max [MV/m]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858257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9243078723565"/>
          <c:y val="0.0576576791537422"/>
          <c:w val="0.773226517316281"/>
          <c:h val="0.740234678316569"/>
        </c:manualLayout>
      </c:layout>
      <c:scatterChart>
        <c:scatterStyle val="lineMarker"/>
        <c:varyColors val="0"/>
        <c:ser>
          <c:idx val="1"/>
          <c:order val="1"/>
          <c:tx>
            <c:v>initial cool down</c:v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0000FF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MLC_initial_cool_sum!$V$62:$V$67</c:f>
                <c:numCache>
                  <c:formatCode>General</c:formatCode>
                  <c:ptCount val="6"/>
                  <c:pt idx="0">
                    <c:v>2.62803693474386E9</c:v>
                  </c:pt>
                  <c:pt idx="1">
                    <c:v>2.09750673330696E9</c:v>
                  </c:pt>
                  <c:pt idx="2">
                    <c:v>2.56195296716461E9</c:v>
                  </c:pt>
                  <c:pt idx="3">
                    <c:v>1.43747559347849E9</c:v>
                  </c:pt>
                  <c:pt idx="4">
                    <c:v>2.13423063515378E9</c:v>
                  </c:pt>
                  <c:pt idx="5">
                    <c:v>1.75688127393244E9</c:v>
                  </c:pt>
                </c:numCache>
              </c:numRef>
            </c:plus>
            <c:minus>
              <c:numRef>
                <c:f>MLC_initial_cool_sum!$V$62:$V$67</c:f>
                <c:numCache>
                  <c:formatCode>General</c:formatCode>
                  <c:ptCount val="6"/>
                  <c:pt idx="0">
                    <c:v>2.62803693474386E9</c:v>
                  </c:pt>
                  <c:pt idx="1">
                    <c:v>2.09750673330696E9</c:v>
                  </c:pt>
                  <c:pt idx="2">
                    <c:v>2.56195296716461E9</c:v>
                  </c:pt>
                  <c:pt idx="3">
                    <c:v>1.43747559347849E9</c:v>
                  </c:pt>
                  <c:pt idx="4">
                    <c:v>2.13423063515378E9</c:v>
                  </c:pt>
                  <c:pt idx="5">
                    <c:v>1.75688127393244E9</c:v>
                  </c:pt>
                </c:numCache>
              </c:numRef>
            </c:minus>
          </c:errBars>
          <c:xVal>
            <c:numRef>
              <c:f>MLC_initial_cool_sum!$B$24:$B$29</c:f>
              <c:numCache>
                <c:formatCode>General</c:formatCode>
                <c:ptCount val="6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</c:numCache>
            </c:numRef>
          </c:xVal>
          <c:yVal>
            <c:numRef>
              <c:f>MLC_initial_cool_sum!$D$24:$D$29</c:f>
              <c:numCache>
                <c:formatCode>0.00E+00</c:formatCode>
                <c:ptCount val="6"/>
                <c:pt idx="0">
                  <c:v>1.88E10</c:v>
                </c:pt>
                <c:pt idx="1">
                  <c:v>1.48E10</c:v>
                </c:pt>
                <c:pt idx="2">
                  <c:v>1.81E10</c:v>
                </c:pt>
                <c:pt idx="3">
                  <c:v>1.0E10</c:v>
                </c:pt>
                <c:pt idx="4">
                  <c:v>1.51E10</c:v>
                </c:pt>
                <c:pt idx="5">
                  <c:v>1.24E10</c:v>
                </c:pt>
              </c:numCache>
            </c:numRef>
          </c:yVal>
          <c:smooth val="0"/>
        </c:ser>
        <c:ser>
          <c:idx val="0"/>
          <c:order val="0"/>
          <c:tx>
            <c:v>1st thermal cycle w/ fast cool</c:v>
          </c:tx>
          <c:spPr>
            <a:ln w="28575">
              <a:noFill/>
            </a:ln>
          </c:spPr>
          <c:marker>
            <c:symbol val="circle"/>
            <c:size val="11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MLC_initial_cool_sum!$W$62:$W$67</c:f>
                <c:numCache>
                  <c:formatCode>General</c:formatCode>
                  <c:ptCount val="6"/>
                  <c:pt idx="0">
                    <c:v>2.60074334485066E9</c:v>
                  </c:pt>
                  <c:pt idx="1">
                    <c:v>2.0440747800852E9</c:v>
                  </c:pt>
                  <c:pt idx="2">
                    <c:v>1.85468259994144E9</c:v>
                  </c:pt>
                  <c:pt idx="3">
                    <c:v>1.97717428689191E9</c:v>
                  </c:pt>
                  <c:pt idx="4">
                    <c:v>2.89155209009118E9</c:v>
                  </c:pt>
                  <c:pt idx="5">
                    <c:v>1.65894311064037E9</c:v>
                  </c:pt>
                </c:numCache>
              </c:numRef>
            </c:plus>
            <c:minus>
              <c:numRef>
                <c:f>MLC_initial_cool_sum!$W$62:$W$67</c:f>
                <c:numCache>
                  <c:formatCode>General</c:formatCode>
                  <c:ptCount val="6"/>
                  <c:pt idx="0">
                    <c:v>2.60074334485066E9</c:v>
                  </c:pt>
                  <c:pt idx="1">
                    <c:v>2.0440747800852E9</c:v>
                  </c:pt>
                  <c:pt idx="2">
                    <c:v>1.85468259994144E9</c:v>
                  </c:pt>
                  <c:pt idx="3">
                    <c:v>1.97717428689191E9</c:v>
                  </c:pt>
                  <c:pt idx="4">
                    <c:v>2.89155209009118E9</c:v>
                  </c:pt>
                  <c:pt idx="5">
                    <c:v>1.65894311064037E9</c:v>
                  </c:pt>
                </c:numCache>
              </c:numRef>
            </c:minus>
          </c:errBars>
          <c:xVal>
            <c:numRef>
              <c:f>MLC_initial_cool_sum!$B$24:$B$29</c:f>
              <c:numCache>
                <c:formatCode>General</c:formatCode>
                <c:ptCount val="6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</c:numCache>
            </c:numRef>
          </c:xVal>
          <c:yVal>
            <c:numRef>
              <c:f>MLC_initial_cool_sum!$D$32:$D$37</c:f>
              <c:numCache>
                <c:formatCode>0.00E+00</c:formatCode>
                <c:ptCount val="6"/>
                <c:pt idx="0">
                  <c:v>1.83900325526968E10</c:v>
                </c:pt>
                <c:pt idx="1">
                  <c:v>1.39E10</c:v>
                </c:pt>
                <c:pt idx="2">
                  <c:v>1.84E10</c:v>
                </c:pt>
                <c:pt idx="3">
                  <c:v>1.4E10</c:v>
                </c:pt>
                <c:pt idx="4">
                  <c:v>2.04E10</c:v>
                </c:pt>
                <c:pt idx="5">
                  <c:v>1.17E10</c:v>
                </c:pt>
              </c:numCache>
            </c:numRef>
          </c:yVal>
          <c:smooth val="0"/>
        </c:ser>
        <c:ser>
          <c:idx val="2"/>
          <c:order val="2"/>
          <c:spPr>
            <a:ln w="28575">
              <a:noFill/>
            </a:ln>
          </c:spPr>
          <c:marker>
            <c:symbol val="x"/>
            <c:size val="11"/>
            <c:spPr>
              <a:solidFill>
                <a:srgbClr val="FFFF00"/>
              </a:solidFill>
              <a:ln w="22225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MLC_initial_cool_sum!$W$69:$W$75</c:f>
                <c:numCache>
                  <c:formatCode>General</c:formatCode>
                  <c:ptCount val="7"/>
                  <c:pt idx="0">
                    <c:v>3.06630874687695E9</c:v>
                  </c:pt>
                  <c:pt idx="1">
                    <c:v>2.82468161343422E9</c:v>
                  </c:pt>
                  <c:pt idx="2">
                    <c:v>2.84424239963613E9</c:v>
                  </c:pt>
                  <c:pt idx="3">
                    <c:v>1.83911375416985E9</c:v>
                  </c:pt>
                  <c:pt idx="4">
                    <c:v>2.47874412738666E9</c:v>
                  </c:pt>
                  <c:pt idx="5">
                    <c:v>8.9767967679583E8</c:v>
                  </c:pt>
                  <c:pt idx="6">
                    <c:v>1.65894311064037E9</c:v>
                  </c:pt>
                </c:numCache>
              </c:numRef>
            </c:plus>
            <c:minus>
              <c:numRef>
                <c:f>MLC_initial_cool_sum!$W$69:$W$75</c:f>
                <c:numCache>
                  <c:formatCode>General</c:formatCode>
                  <c:ptCount val="7"/>
                  <c:pt idx="0">
                    <c:v>3.06630874687695E9</c:v>
                  </c:pt>
                  <c:pt idx="1">
                    <c:v>2.82468161343422E9</c:v>
                  </c:pt>
                  <c:pt idx="2">
                    <c:v>2.84424239963613E9</c:v>
                  </c:pt>
                  <c:pt idx="3">
                    <c:v>1.83911375416985E9</c:v>
                  </c:pt>
                  <c:pt idx="4">
                    <c:v>2.47874412738666E9</c:v>
                  </c:pt>
                  <c:pt idx="5">
                    <c:v>8.9767967679583E8</c:v>
                  </c:pt>
                  <c:pt idx="6">
                    <c:v>1.65894311064037E9</c:v>
                  </c:pt>
                </c:numCache>
              </c:numRef>
            </c:minus>
          </c:errBars>
          <c:xVal>
            <c:numRef>
              <c:f>MLC_initial_cool_sum!$S$69:$S$75</c:f>
              <c:numCache>
                <c:formatCode>General</c:formatCode>
                <c:ptCount val="7"/>
                <c:pt idx="0">
                  <c:v>1.0</c:v>
                </c:pt>
                <c:pt idx="1">
                  <c:v>2.0</c:v>
                </c:pt>
                <c:pt idx="2">
                  <c:v>3.0</c:v>
                </c:pt>
                <c:pt idx="3">
                  <c:v>4.0</c:v>
                </c:pt>
                <c:pt idx="4">
                  <c:v>5.0</c:v>
                </c:pt>
                <c:pt idx="5">
                  <c:v>6.0</c:v>
                </c:pt>
                <c:pt idx="6">
                  <c:v>6.0</c:v>
                </c:pt>
              </c:numCache>
            </c:numRef>
          </c:xVal>
          <c:yVal>
            <c:numRef>
              <c:f>MLC_initial_cool_sum!$V$69:$V$75</c:f>
              <c:numCache>
                <c:formatCode>0.00E+00</c:formatCode>
                <c:ptCount val="7"/>
                <c:pt idx="0">
                  <c:v>2.16820770812831E10</c:v>
                </c:pt>
                <c:pt idx="1">
                  <c:v>1.9973515235523E10</c:v>
                </c:pt>
                <c:pt idx="2">
                  <c:v>2.01118308812101E10</c:v>
                </c:pt>
                <c:pt idx="3">
                  <c:v>1.30044980694695E10</c:v>
                </c:pt>
                <c:pt idx="4">
                  <c:v>1.75273678130144E10</c:v>
                </c:pt>
                <c:pt idx="5">
                  <c:v>8.91E9</c:v>
                </c:pt>
                <c:pt idx="6">
                  <c:v>1.34E10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85696456"/>
        <c:axId val="-2086481176"/>
      </c:scatterChart>
      <c:valAx>
        <c:axId val="-2085696456"/>
        <c:scaling>
          <c:orientation val="minMax"/>
          <c:max val="6.5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cavity#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86481176"/>
        <c:crosses val="autoZero"/>
        <c:crossBetween val="midCat"/>
      </c:valAx>
      <c:valAx>
        <c:axId val="-2086481176"/>
        <c:scaling>
          <c:logBase val="10.0"/>
          <c:orientation val="minMax"/>
          <c:max val="5.0E10"/>
          <c:min val="1.0E9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err="1" smtClean="0"/>
                  <a:t>Qo</a:t>
                </a:r>
                <a:r>
                  <a:rPr lang="en-US" dirty="0" smtClean="0"/>
                  <a:t> at 16.2MV/m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0.0"/>
              <c:y val="0.29458939791617"/>
            </c:manualLayout>
          </c:layout>
          <c:overlay val="0"/>
        </c:title>
        <c:numFmt formatCode="0.00E+00" sourceLinked="1"/>
        <c:majorTickMark val="out"/>
        <c:minorTickMark val="none"/>
        <c:tickLblPos val="nextTo"/>
        <c:crossAx val="-208569645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2CB4D7-63C7-D240-ADBB-4BB5B0193377}" type="datetimeFigureOut">
              <a:rPr lang="en-US" smtClean="0"/>
              <a:t>8/22/16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D16571-86CB-F747-98EF-16EED811B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255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Say what realistic</a:t>
            </a:r>
            <a:r>
              <a:rPr lang="en-US" baseline="0" dirty="0" smtClean="0"/>
              <a:t> shapes mean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9C4C43-DCC9-4E77-A53A-9FAF55D82AB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18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16571-86CB-F747-98EF-16EED811B1F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556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7635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7960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6784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3140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5366"/>
            <a:ext cx="6477000" cy="531583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199" y="6475068"/>
            <a:ext cx="166674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2013-December-6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7400" y="6492875"/>
            <a:ext cx="564369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N. Valles - Frontiers of SRF: Superheating Field, HOM damping, and High Q Structures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F4387FCC-2AE5-4D53-B2D9-DD61645E1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2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5366"/>
            <a:ext cx="6477000" cy="53158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199" y="6475068"/>
            <a:ext cx="166674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2013-December-6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57400" y="6492875"/>
            <a:ext cx="564369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N. Valles - Frontiers of SRF: Superheating Field, HOM damping, and High Q Structures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F4387FCC-2AE5-4D53-B2D9-DD61645E10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32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New 36in Header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 userDrawn="1"/>
        </p:nvGrpSpPr>
        <p:grpSpPr>
          <a:xfrm>
            <a:off x="-22" y="-2"/>
            <a:ext cx="3733822" cy="826982"/>
            <a:chOff x="-22" y="-2"/>
            <a:chExt cx="3733822" cy="826982"/>
          </a:xfrm>
        </p:grpSpPr>
        <p:pic>
          <p:nvPicPr>
            <p:cNvPr id="9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8" cstate="print"/>
            <a:srcRect l="81059" r="2312" b="22222"/>
            <a:stretch>
              <a:fillRect/>
            </a:stretch>
          </p:blipFill>
          <p:spPr bwMode="auto">
            <a:xfrm>
              <a:off x="-22" y="-2"/>
              <a:ext cx="3733822" cy="82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 descr="CUCLASSE 3line White.png"/>
            <p:cNvPicPr>
              <a:picLocks noChangeAspect="1"/>
            </p:cNvPicPr>
            <p:nvPr userDrawn="1"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18116" y="12826"/>
              <a:ext cx="3547128" cy="80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TextBox 10"/>
          <p:cNvSpPr txBox="1"/>
          <p:nvPr userDrawn="1"/>
        </p:nvSpPr>
        <p:spPr>
          <a:xfrm>
            <a:off x="0" y="6569048"/>
            <a:ext cx="23568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+mn-lt"/>
              </a:rPr>
              <a:t>Georg.Hoffstaetter@cornell.edu</a:t>
            </a:r>
            <a:endParaRPr lang="en-US" sz="1200" dirty="0">
              <a:latin typeface="+mn-lt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8749992" y="6581001"/>
            <a:ext cx="377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018ED226-7919-F147-BF00-CF6B889F965C}" type="slidenum">
              <a:rPr lang="en-US" sz="1200" smtClean="0">
                <a:latin typeface="+mn-lt"/>
              </a:rPr>
              <a:t>‹#›</a:t>
            </a:fld>
            <a:endParaRPr lang="en-US" sz="1200" dirty="0">
              <a:latin typeface="+mn-lt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3429000" y="6581001"/>
            <a:ext cx="36471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0" dirty="0" smtClean="0">
                <a:latin typeface="+mn-lt"/>
              </a:rPr>
              <a:t>23 August </a:t>
            </a:r>
            <a:r>
              <a:rPr lang="en-US" sz="1200" dirty="0" smtClean="0">
                <a:latin typeface="+mn-lt"/>
              </a:rPr>
              <a:t>2016, HOMSC</a:t>
            </a:r>
            <a:r>
              <a:rPr lang="en-US" sz="1200" baseline="0" dirty="0" smtClean="0">
                <a:latin typeface="+mn-lt"/>
              </a:rPr>
              <a:t> workshop</a:t>
            </a:r>
            <a:r>
              <a:rPr lang="en-US" sz="1200" dirty="0" smtClean="0">
                <a:latin typeface="+mn-lt"/>
              </a:rPr>
              <a:t>, Rostock</a:t>
            </a:r>
            <a:r>
              <a:rPr lang="en-US" sz="1200" baseline="0" dirty="0" smtClean="0">
                <a:latin typeface="+mn-lt"/>
              </a:rPr>
              <a:t> / Germany</a:t>
            </a:r>
            <a:endParaRPr lang="en-US" sz="1200" dirty="0">
              <a:latin typeface="+mn-lt"/>
            </a:endParaRPr>
          </a:p>
        </p:txBody>
      </p:sp>
      <p:sp>
        <p:nvSpPr>
          <p:cNvPr id="15" name="Text Box 48"/>
          <p:cNvSpPr txBox="1">
            <a:spLocks noChangeArrowheads="1"/>
          </p:cNvSpPr>
          <p:nvPr userDrawn="1"/>
        </p:nvSpPr>
        <p:spPr bwMode="auto">
          <a:xfrm>
            <a:off x="8156575" y="533400"/>
            <a:ext cx="1006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b="1" dirty="0">
                <a:solidFill>
                  <a:srgbClr val="B41C1B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 Unicode MS" charset="0"/>
              </a:rPr>
              <a:t>CLASSE</a:t>
            </a:r>
          </a:p>
        </p:txBody>
      </p:sp>
    </p:spTree>
    <p:extLst>
      <p:ext uri="{BB962C8B-B14F-4D97-AF65-F5344CB8AC3E}">
        <p14:creationId xmlns:p14="http://schemas.microsoft.com/office/powerpoint/2010/main" val="668235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5" Type="http://schemas.openxmlformats.org/officeDocument/2006/relationships/image" Target="../media/image35.png"/><Relationship Id="rId6" Type="http://schemas.openxmlformats.org/officeDocument/2006/relationships/image" Target="../media/image36.jpeg"/><Relationship Id="rId7" Type="http://schemas.openxmlformats.org/officeDocument/2006/relationships/image" Target="../media/image37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8.jpeg"/><Relationship Id="rId3" Type="http://schemas.openxmlformats.org/officeDocument/2006/relationships/image" Target="../media/image39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Relationship Id="rId3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2.xml"/><Relationship Id="rId3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2.png"/><Relationship Id="rId3" Type="http://schemas.openxmlformats.org/officeDocument/2006/relationships/image" Target="../media/image5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emf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jpeg"/><Relationship Id="rId3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3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0" descr="ppt_BG_Title_BNL_bl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6" y="-12420"/>
            <a:ext cx="9182100" cy="68595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>
            <a:spLocks/>
          </p:cNvSpPr>
          <p:nvPr/>
        </p:nvSpPr>
        <p:spPr bwMode="auto">
          <a:xfrm>
            <a:off x="359165" y="4760956"/>
            <a:ext cx="434158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/>
            <a:r>
              <a:rPr lang="en-US" sz="1600" dirty="0">
                <a:solidFill>
                  <a:srgbClr val="FFFF00"/>
                </a:solidFill>
                <a:latin typeface="Helvetica"/>
                <a:cs typeface="Helvetica"/>
              </a:rPr>
              <a:t>High Order Modes in Superconducting </a:t>
            </a:r>
            <a:r>
              <a:rPr lang="en-US" sz="1600" dirty="0" smtClean="0">
                <a:solidFill>
                  <a:srgbClr val="FFFF00"/>
                </a:solidFill>
                <a:latin typeface="Helvetica"/>
                <a:cs typeface="Helvetica"/>
              </a:rPr>
              <a:t>Cavities</a:t>
            </a:r>
          </a:p>
          <a:p>
            <a:pPr marL="57150"/>
            <a:r>
              <a:rPr lang="en-US" sz="1600" dirty="0" smtClean="0">
                <a:solidFill>
                  <a:srgbClr val="FFFF00"/>
                </a:solidFill>
                <a:latin typeface="Helvetica"/>
                <a:ea typeface="ＭＳ Ｐゴシック" charset="0"/>
                <a:cs typeface="Helvetica"/>
              </a:rPr>
              <a:t>HOMSC16, 22 – 23 August, </a:t>
            </a:r>
            <a:r>
              <a:rPr lang="en-US" sz="1600" b="0" kern="1200" dirty="0" smtClean="0">
                <a:solidFill>
                  <a:srgbClr val="FFFF00"/>
                </a:solidFill>
                <a:latin typeface="Helvetica"/>
                <a:ea typeface="ＭＳ Ｐゴシック" charset="0"/>
                <a:cs typeface="Helvetica"/>
              </a:rPr>
              <a:t>2016</a:t>
            </a:r>
            <a:endParaRPr lang="en-US" sz="1600" b="0" kern="1200" dirty="0">
              <a:solidFill>
                <a:srgbClr val="FFFF00"/>
              </a:solidFill>
              <a:latin typeface="Helvetica"/>
              <a:ea typeface="ＭＳ Ｐゴシック" charset="0"/>
              <a:cs typeface="Helvetica"/>
            </a:endParaRP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0" y="6080760"/>
            <a:ext cx="3509237" cy="777240"/>
            <a:chOff x="-22" y="-2"/>
            <a:chExt cx="3733822" cy="826982"/>
          </a:xfrm>
        </p:grpSpPr>
        <p:pic>
          <p:nvPicPr>
            <p:cNvPr id="5" name="Picture 2" descr="New 36in Header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 l="81059" r="2312" b="22222"/>
            <a:stretch>
              <a:fillRect/>
            </a:stretch>
          </p:blipFill>
          <p:spPr bwMode="auto">
            <a:xfrm>
              <a:off x="-22" y="-2"/>
              <a:ext cx="3733822" cy="826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5" descr="CUCLASSE 3line White.png"/>
            <p:cNvPicPr>
              <a:picLocks noChangeAspect="1"/>
            </p:cNvPicPr>
            <p:nvPr userDrawn="1"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8116" y="12826"/>
              <a:ext cx="3547128" cy="801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6" descr="Screen Shot 2015-07-28 at 9.44.57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104" y="6611258"/>
            <a:ext cx="2628900" cy="246742"/>
          </a:xfrm>
          <a:prstGeom prst="rect">
            <a:avLst/>
          </a:prstGeom>
        </p:spPr>
      </p:pic>
      <p:pic>
        <p:nvPicPr>
          <p:cNvPr id="8" name="Picture 7" descr="Screen Shot 2015-07-28 at 9.36.11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152" y="6080760"/>
            <a:ext cx="3108960" cy="777240"/>
          </a:xfrm>
          <a:prstGeom prst="rect">
            <a:avLst/>
          </a:prstGeom>
        </p:spPr>
      </p:pic>
      <p:sp>
        <p:nvSpPr>
          <p:cNvPr id="10" name="Title 3"/>
          <p:cNvSpPr txBox="1">
            <a:spLocks/>
          </p:cNvSpPr>
          <p:nvPr/>
        </p:nvSpPr>
        <p:spPr>
          <a:xfrm>
            <a:off x="0" y="228600"/>
            <a:ext cx="9144000" cy="18288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olidFill>
                  <a:srgbClr val="FFFFFF"/>
                </a:solidFill>
              </a:rPr>
              <a:t>HOM considerations for Energy Recovery </a:t>
            </a:r>
            <a:r>
              <a:rPr lang="en-US" sz="2800" dirty="0" err="1">
                <a:solidFill>
                  <a:srgbClr val="FFFFFF"/>
                </a:solidFill>
              </a:rPr>
              <a:t>Linacs</a:t>
            </a:r>
            <a:r>
              <a:rPr lang="en-US" sz="2800" dirty="0">
                <a:solidFill>
                  <a:srgbClr val="FFFFFF"/>
                </a:solidFill>
              </a:rPr>
              <a:t> and other high-</a:t>
            </a:r>
            <a:r>
              <a:rPr lang="en-US" sz="2800" dirty="0" smtClean="0">
                <a:solidFill>
                  <a:srgbClr val="FFFFFF"/>
                </a:solidFill>
              </a:rPr>
              <a:t>current</a:t>
            </a:r>
            <a:r>
              <a:rPr lang="en-US" sz="2800" dirty="0">
                <a:solidFill>
                  <a:srgbClr val="FFFFFF"/>
                </a:solidFill>
              </a:rPr>
              <a:t>, CW SRF </a:t>
            </a:r>
            <a:r>
              <a:rPr lang="en-US" sz="2800" dirty="0" smtClean="0">
                <a:solidFill>
                  <a:srgbClr val="FFFFFF"/>
                </a:solidFill>
              </a:rPr>
              <a:t>accelerators</a:t>
            </a:r>
            <a:endParaRPr lang="en-US" sz="2800" dirty="0">
              <a:solidFill>
                <a:srgbClr val="FFFFFF"/>
              </a:solidFill>
              <a:ea typeface="ＭＳ Ｐゴシック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697345" y="1455232"/>
            <a:ext cx="7772400" cy="4700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0000"/>
              </a:lnSpc>
              <a:buNone/>
            </a:pPr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</a:rPr>
              <a:t>Georg 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Hoffstaetter</a:t>
            </a:r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</a:rPr>
              <a:t> (Cornell</a:t>
            </a:r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</a:rPr>
              <a:t>) </a:t>
            </a:r>
            <a:r>
              <a:rPr lang="en-US" sz="2000" smtClean="0">
                <a:solidFill>
                  <a:srgbClr val="FFFFFF"/>
                </a:solidFill>
                <a:latin typeface="Arial"/>
                <a:cs typeface="Arial"/>
              </a:rPr>
              <a:t>for the SRF and CBETA team</a:t>
            </a:r>
            <a:endParaRPr lang="en-US" sz="2000" i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2" name="Title 3"/>
          <p:cNvSpPr txBox="1">
            <a:spLocks/>
          </p:cNvSpPr>
          <p:nvPr/>
        </p:nvSpPr>
        <p:spPr>
          <a:xfrm>
            <a:off x="590650" y="2172244"/>
            <a:ext cx="8553350" cy="242829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l">
              <a:buAutoNum type="arabicParenBoth"/>
            </a:pPr>
            <a:r>
              <a:rPr lang="en-US" sz="2800" dirty="0"/>
              <a:t>Cavity </a:t>
            </a:r>
            <a:r>
              <a:rPr lang="en-US" sz="2800" dirty="0" smtClean="0"/>
              <a:t>design and construction for high BBU current</a:t>
            </a:r>
          </a:p>
          <a:p>
            <a:pPr marL="514350" indent="-514350" algn="l">
              <a:buAutoNum type="arabicParenBoth"/>
            </a:pPr>
            <a:r>
              <a:rPr lang="en-US" sz="2800" dirty="0"/>
              <a:t>Beam-pipe HOM absorber design and </a:t>
            </a:r>
            <a:r>
              <a:rPr lang="en-US" sz="2800" dirty="0" smtClean="0"/>
              <a:t>construction</a:t>
            </a:r>
          </a:p>
          <a:p>
            <a:pPr marL="514350" indent="-514350" algn="l">
              <a:buAutoNum type="arabicParenBoth"/>
            </a:pPr>
            <a:r>
              <a:rPr lang="en-US" sz="2800" dirty="0" smtClean="0"/>
              <a:t>HOM testing </a:t>
            </a:r>
            <a:r>
              <a:rPr lang="en-US" sz="2800" dirty="0"/>
              <a:t>with and without </a:t>
            </a:r>
            <a:r>
              <a:rPr lang="en-US" sz="2800" dirty="0" smtClean="0"/>
              <a:t>beam</a:t>
            </a:r>
          </a:p>
          <a:p>
            <a:pPr marL="514350" indent="-514350" algn="l">
              <a:buAutoNum type="arabicParenBoth"/>
            </a:pPr>
            <a:r>
              <a:rPr lang="en-US" sz="2800" dirty="0" smtClean="0"/>
              <a:t>Beam </a:t>
            </a:r>
            <a:r>
              <a:rPr lang="en-US" sz="2800" dirty="0"/>
              <a:t>limits from HOM heating</a:t>
            </a:r>
            <a:endParaRPr lang="en-US" sz="2800" dirty="0" smtClean="0"/>
          </a:p>
          <a:p>
            <a:pPr marL="514350" indent="-514350" algn="l">
              <a:buAutoNum type="arabicParenBoth"/>
            </a:pPr>
            <a:r>
              <a:rPr lang="en-US" sz="2800" dirty="0" smtClean="0"/>
              <a:t>BBU </a:t>
            </a:r>
            <a:r>
              <a:rPr lang="en-US" sz="2800" dirty="0"/>
              <a:t>limits for multi-turn ERLs with realistic </a:t>
            </a:r>
            <a:r>
              <a:rPr lang="en-US" sz="2800" dirty="0" smtClean="0"/>
              <a:t>HOM</a:t>
            </a:r>
          </a:p>
        </p:txBody>
      </p:sp>
      <p:pic>
        <p:nvPicPr>
          <p:cNvPr id="13" name="Picture 12" descr="Logo_RR6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958" y="5897660"/>
            <a:ext cx="2451952" cy="65951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081432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458" y="945225"/>
            <a:ext cx="823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70C0"/>
                </a:solidFill>
              </a:rPr>
              <a:t>70% of the existing technical-use space was removed for the initial phase</a:t>
            </a:r>
            <a:endParaRPr lang="en-US" b="1" i="1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4" y="1463456"/>
            <a:ext cx="8839201" cy="5051644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087355" y="11240"/>
            <a:ext cx="5378542" cy="594335"/>
          </a:xfrm>
          <a:prstGeom prst="rect">
            <a:avLst/>
          </a:prstGeom>
        </p:spPr>
        <p:txBody>
          <a:bodyPr/>
          <a:lstStyle>
            <a:lvl1pPr algn="ctr">
              <a:defRPr sz="2400" b="1" i="0" baseline="0">
                <a:latin typeface="+mn-lt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Spring 2015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7446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7136" y="805934"/>
            <a:ext cx="7669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70C0"/>
                </a:solidFill>
              </a:rPr>
              <a:t>The initial installation was completed for the MLC and ERL beamline</a:t>
            </a:r>
            <a:endParaRPr lang="en-US" b="1" i="1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74" y="1348264"/>
            <a:ext cx="8553451" cy="52959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087355" y="11240"/>
            <a:ext cx="5378542" cy="594335"/>
          </a:xfrm>
          <a:prstGeom prst="rect">
            <a:avLst/>
          </a:prstGeom>
        </p:spPr>
        <p:txBody>
          <a:bodyPr/>
          <a:lstStyle>
            <a:lvl1pPr algn="ctr">
              <a:defRPr sz="2400" b="1" i="0" baseline="0">
                <a:latin typeface="+mn-lt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Fall 2015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377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2925" y="884277"/>
            <a:ext cx="6481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The second phase will accommodate the new loop-layout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4" y="1321832"/>
            <a:ext cx="8696325" cy="524089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087355" y="11240"/>
            <a:ext cx="5378542" cy="594335"/>
          </a:xfrm>
          <a:prstGeom prst="rect">
            <a:avLst/>
          </a:prstGeom>
        </p:spPr>
        <p:txBody>
          <a:bodyPr/>
          <a:lstStyle>
            <a:lvl1pPr algn="ctr">
              <a:defRPr sz="2400" b="1" i="0" baseline="0">
                <a:latin typeface="+mn-lt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Spring 2016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316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8674" y="786884"/>
            <a:ext cx="4339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0070C0"/>
                </a:solidFill>
              </a:rPr>
              <a:t>The second phase is almost complete</a:t>
            </a:r>
            <a:endParaRPr lang="en-US" b="1" i="1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" y="1302782"/>
            <a:ext cx="8677275" cy="529804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087355" y="11240"/>
            <a:ext cx="5378542" cy="594335"/>
          </a:xfrm>
          <a:prstGeom prst="rect">
            <a:avLst/>
          </a:prstGeom>
        </p:spPr>
        <p:txBody>
          <a:bodyPr/>
          <a:lstStyle>
            <a:lvl1pPr algn="ctr">
              <a:defRPr sz="2400" b="1" i="0" baseline="0">
                <a:latin typeface="+mn-lt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Summer 2016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7056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94" r="1909"/>
          <a:stretch/>
        </p:blipFill>
        <p:spPr bwMode="auto">
          <a:xfrm flipH="1">
            <a:off x="0" y="1222651"/>
            <a:ext cx="9144000" cy="202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965096" y="2925326"/>
            <a:ext cx="72410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Cavity string and Rad monitor notes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21" name="Left Arrow 20"/>
          <p:cNvSpPr/>
          <p:nvPr/>
        </p:nvSpPr>
        <p:spPr bwMode="auto">
          <a:xfrm rot="6469925">
            <a:off x="699499" y="5018086"/>
            <a:ext cx="458401" cy="296883"/>
          </a:xfrm>
          <a:prstGeom prst="leftArrow">
            <a:avLst/>
          </a:prstGeom>
          <a:solidFill>
            <a:srgbClr val="66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84" charset="0"/>
              <a:ea typeface="ＭＳ Ｐゴシック" pitchFamily="-84" charset="-128"/>
              <a:cs typeface="ＭＳ Ｐゴシック" pitchFamily="-8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 rot="683659">
            <a:off x="439424" y="5412021"/>
            <a:ext cx="81060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JT-valve</a:t>
            </a:r>
            <a:endParaRPr lang="en-US" sz="1400" b="1" dirty="0"/>
          </a:p>
        </p:txBody>
      </p:sp>
      <p:grpSp>
        <p:nvGrpSpPr>
          <p:cNvPr id="23" name="Group 22"/>
          <p:cNvGrpSpPr/>
          <p:nvPr/>
        </p:nvGrpSpPr>
        <p:grpSpPr>
          <a:xfrm>
            <a:off x="1371600" y="3151655"/>
            <a:ext cx="7737608" cy="311107"/>
            <a:chOff x="1663769" y="1568679"/>
            <a:chExt cx="4634753" cy="311107"/>
          </a:xfrm>
        </p:grpSpPr>
        <p:sp>
          <p:nvSpPr>
            <p:cNvPr id="24" name="TextBox 23"/>
            <p:cNvSpPr txBox="1"/>
            <p:nvPr/>
          </p:nvSpPr>
          <p:spPr>
            <a:xfrm>
              <a:off x="1663769" y="1568679"/>
              <a:ext cx="63238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Cavity#1</a:t>
              </a:r>
              <a:endParaRPr lang="en-US" sz="14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086999" y="1568679"/>
              <a:ext cx="53614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Cavity#5</a:t>
              </a:r>
              <a:endParaRPr lang="en-US" sz="14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530987" y="1568679"/>
              <a:ext cx="63150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Cavity#2</a:t>
              </a:r>
              <a:endParaRPr lang="en-US" sz="14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349995" y="1572009"/>
              <a:ext cx="604174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Cavity#3</a:t>
              </a:r>
              <a:endParaRPr lang="en-US" sz="14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219781" y="1572009"/>
              <a:ext cx="56887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Cavity#4</a:t>
              </a:r>
              <a:endParaRPr lang="en-US" sz="14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757617" y="1568679"/>
              <a:ext cx="54090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/>
                <a:t>Cavity#6 </a:t>
              </a:r>
              <a:endParaRPr lang="en-US" sz="1400" b="1" dirty="0"/>
            </a:p>
          </p:txBody>
        </p:sp>
      </p:grpSp>
      <p:sp>
        <p:nvSpPr>
          <p:cNvPr id="30" name="TextBox 29"/>
          <p:cNvSpPr txBox="1"/>
          <p:nvPr/>
        </p:nvSpPr>
        <p:spPr>
          <a:xfrm rot="9948">
            <a:off x="905947" y="1319735"/>
            <a:ext cx="87202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JT-valve</a:t>
            </a:r>
            <a:endParaRPr lang="en-US" sz="1400" b="1" dirty="0"/>
          </a:p>
        </p:txBody>
      </p:sp>
      <p:sp>
        <p:nvSpPr>
          <p:cNvPr id="31" name="TextBox 30"/>
          <p:cNvSpPr txBox="1"/>
          <p:nvPr/>
        </p:nvSpPr>
        <p:spPr>
          <a:xfrm rot="9948">
            <a:off x="123854" y="3227634"/>
            <a:ext cx="872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Pre-cool</a:t>
            </a:r>
            <a:endParaRPr lang="en-US" sz="1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728294" y="27431"/>
            <a:ext cx="45503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Prototype </a:t>
            </a:r>
            <a:r>
              <a:rPr lang="en-US" sz="2400" b="1" dirty="0" smtClean="0">
                <a:solidFill>
                  <a:schemeClr val="bg1"/>
                </a:solidFill>
              </a:rPr>
              <a:t>Main </a:t>
            </a:r>
            <a:r>
              <a:rPr lang="en-US" sz="2400" b="1" dirty="0" err="1" smtClean="0">
                <a:solidFill>
                  <a:schemeClr val="bg1"/>
                </a:solidFill>
              </a:rPr>
              <a:t>Linac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Cryomodule</a:t>
            </a:r>
            <a:endParaRPr lang="en-US" sz="2400" b="1" dirty="0">
              <a:solidFill>
                <a:schemeClr val="bg1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MLC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1076994" y="76200"/>
            <a:ext cx="7113754" cy="902557"/>
          </a:xfrm>
          <a:prstGeom prst="rect">
            <a:avLst/>
          </a:prstGeom>
        </p:spPr>
        <p:txBody>
          <a:bodyPr vert="horz" lIns="101866" tIns="50933" rIns="101866" bIns="50933" rtlCol="0" anchor="ctr">
            <a:normAutofit/>
          </a:bodyPr>
          <a:lstStyle>
            <a:lvl1pPr algn="ctr" defTabSz="1018662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400" dirty="0"/>
          </a:p>
        </p:txBody>
      </p:sp>
      <p:sp>
        <p:nvSpPr>
          <p:cNvPr id="34" name="Bent-Up Arrow 33"/>
          <p:cNvSpPr/>
          <p:nvPr/>
        </p:nvSpPr>
        <p:spPr>
          <a:xfrm rot="5400000">
            <a:off x="-578554" y="2042641"/>
            <a:ext cx="1981952" cy="385513"/>
          </a:xfrm>
          <a:prstGeom prst="bentUpArrow">
            <a:avLst>
              <a:gd name="adj1" fmla="val 25000"/>
              <a:gd name="adj2" fmla="val 37706"/>
              <a:gd name="adj3" fmla="val 50000"/>
            </a:avLst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 rot="9948">
            <a:off x="5748710" y="1782436"/>
            <a:ext cx="872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HGRP</a:t>
            </a:r>
            <a:endParaRPr lang="en-US" sz="1400" b="1" dirty="0"/>
          </a:p>
        </p:txBody>
      </p:sp>
      <p:sp>
        <p:nvSpPr>
          <p:cNvPr id="36" name="TextBox 35"/>
          <p:cNvSpPr txBox="1"/>
          <p:nvPr/>
        </p:nvSpPr>
        <p:spPr>
          <a:xfrm rot="9948">
            <a:off x="7591665" y="2192475"/>
            <a:ext cx="11854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2K-2phase</a:t>
            </a:r>
            <a:endParaRPr lang="en-US" sz="1100" b="1" dirty="0"/>
          </a:p>
        </p:txBody>
      </p:sp>
      <p:sp>
        <p:nvSpPr>
          <p:cNvPr id="37" name="Oval 36"/>
          <p:cNvSpPr/>
          <p:nvPr/>
        </p:nvSpPr>
        <p:spPr>
          <a:xfrm>
            <a:off x="5121130" y="1973034"/>
            <a:ext cx="462722" cy="3869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4280619" y="949142"/>
            <a:ext cx="340298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/>
              <a:t>the </a:t>
            </a:r>
            <a:r>
              <a:rPr lang="en-US" dirty="0" smtClean="0"/>
              <a:t>chimney </a:t>
            </a:r>
            <a:r>
              <a:rPr lang="en-US" dirty="0"/>
              <a:t>on 2K2P line to HGRP</a:t>
            </a:r>
          </a:p>
        </p:txBody>
      </p:sp>
      <p:sp>
        <p:nvSpPr>
          <p:cNvPr id="39" name="Bent-Up Arrow 38"/>
          <p:cNvSpPr/>
          <p:nvPr/>
        </p:nvSpPr>
        <p:spPr>
          <a:xfrm rot="5400000">
            <a:off x="258499" y="1673195"/>
            <a:ext cx="1243059" cy="385513"/>
          </a:xfrm>
          <a:prstGeom prst="bentUpArrow">
            <a:avLst>
              <a:gd name="adj1" fmla="val 25000"/>
              <a:gd name="adj2" fmla="val 37706"/>
              <a:gd name="adj3" fmla="val 50000"/>
            </a:avLst>
          </a:prstGeom>
          <a:solidFill>
            <a:srgbClr val="00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5383760" y="1318474"/>
            <a:ext cx="255040" cy="6178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247650" y="3742451"/>
            <a:ext cx="8748713" cy="10438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400" dirty="0" smtClean="0">
                <a:latin typeface="Arial" charset="0"/>
                <a:ea typeface="ＭＳ Ｐゴシック" pitchFamily="-84" charset="-128"/>
              </a:rPr>
              <a:t>six </a:t>
            </a:r>
            <a:r>
              <a:rPr lang="en-US" sz="1400" dirty="0">
                <a:latin typeface="Arial" charset="0"/>
                <a:ea typeface="ＭＳ Ｐゴシック" pitchFamily="-84" charset="-128"/>
              </a:rPr>
              <a:t>packages of 7-cell cavity/Coupler/tuner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400" dirty="0">
                <a:latin typeface="Arial" charset="0"/>
                <a:ea typeface="ＭＳ Ｐゴシック" pitchFamily="-84" charset="-128"/>
              </a:rPr>
              <a:t>a SC magnets/BPMs </a:t>
            </a:r>
            <a:r>
              <a:rPr lang="en-US" sz="1400" dirty="0" smtClean="0">
                <a:latin typeface="Arial" charset="0"/>
                <a:ea typeface="ＭＳ Ｐゴシック" pitchFamily="-84" charset="-128"/>
              </a:rPr>
              <a:t>package (magnet not installed)</a:t>
            </a:r>
            <a:endParaRPr lang="en-US" sz="1400" dirty="0">
              <a:latin typeface="Arial" charset="0"/>
              <a:ea typeface="ＭＳ Ｐゴシック" pitchFamily="-84" charset="-128"/>
            </a:endParaRP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1400" dirty="0">
                <a:latin typeface="Arial" charset="0"/>
                <a:ea typeface="ＭＳ Ｐゴシック" pitchFamily="-84" charset="-128"/>
              </a:rPr>
              <a:t>five regular HOMs/two taper HOMs</a:t>
            </a:r>
          </a:p>
        </p:txBody>
      </p:sp>
      <p:sp>
        <p:nvSpPr>
          <p:cNvPr id="48" name="Rectangle 8"/>
          <p:cNvSpPr>
            <a:spLocks noChangeArrowheads="1"/>
          </p:cNvSpPr>
          <p:nvPr/>
        </p:nvSpPr>
        <p:spPr bwMode="auto">
          <a:xfrm rot="20700000">
            <a:off x="5784850" y="2781300"/>
            <a:ext cx="84138" cy="1143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9" name="Rectangle 15"/>
          <p:cNvSpPr>
            <a:spLocks noChangeArrowheads="1"/>
          </p:cNvSpPr>
          <p:nvPr/>
        </p:nvSpPr>
        <p:spPr bwMode="auto">
          <a:xfrm rot="20700000">
            <a:off x="8283575" y="1938338"/>
            <a:ext cx="84138" cy="112712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0" name="Rectangle 16"/>
          <p:cNvSpPr>
            <a:spLocks noChangeArrowheads="1"/>
          </p:cNvSpPr>
          <p:nvPr/>
        </p:nvSpPr>
        <p:spPr bwMode="auto">
          <a:xfrm rot="21000000">
            <a:off x="6273800" y="2962275"/>
            <a:ext cx="84138" cy="1143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" name="Rectangle 17"/>
          <p:cNvSpPr>
            <a:spLocks noChangeArrowheads="1"/>
          </p:cNvSpPr>
          <p:nvPr/>
        </p:nvSpPr>
        <p:spPr bwMode="auto">
          <a:xfrm rot="21000000">
            <a:off x="8450263" y="2568575"/>
            <a:ext cx="84137" cy="112713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52" name="Picture 21"/>
          <p:cNvPicPr>
            <a:picLocks noChangeAspect="1" noChangeArrowheads="1"/>
          </p:cNvPicPr>
          <p:nvPr/>
        </p:nvPicPr>
        <p:blipFill>
          <a:blip r:embed="rId3"/>
          <a:srcRect l="23363" t="47618" r="4475" b="34045"/>
          <a:stretch>
            <a:fillRect/>
          </a:stretch>
        </p:blipFill>
        <p:spPr bwMode="auto">
          <a:xfrm>
            <a:off x="350143" y="4892960"/>
            <a:ext cx="8453437" cy="130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cxnSp>
        <p:nvCxnSpPr>
          <p:cNvPr id="53" name="Straight Arrow Connector 52"/>
          <p:cNvCxnSpPr/>
          <p:nvPr/>
        </p:nvCxnSpPr>
        <p:spPr>
          <a:xfrm>
            <a:off x="450155" y="6578885"/>
            <a:ext cx="8167688" cy="0"/>
          </a:xfrm>
          <a:prstGeom prst="straightConnector1">
            <a:avLst/>
          </a:prstGeom>
          <a:ln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15"/>
          <p:cNvSpPr>
            <a:spLocks noChangeArrowheads="1"/>
          </p:cNvSpPr>
          <p:nvPr/>
        </p:nvSpPr>
        <p:spPr bwMode="auto">
          <a:xfrm>
            <a:off x="3445768" y="6282023"/>
            <a:ext cx="1651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rgbClr val="CC00CC"/>
                </a:solidFill>
                <a:latin typeface="+mn-lt"/>
                <a:ea typeface="ＭＳ Ｐゴシック" pitchFamily="-84" charset="-128"/>
                <a:cs typeface="Times New Roman" pitchFamily="18" charset="0"/>
              </a:rPr>
              <a:t>nominal length: 9.8 m</a:t>
            </a:r>
          </a:p>
        </p:txBody>
      </p:sp>
      <p:sp>
        <p:nvSpPr>
          <p:cNvPr id="55" name="TextBox 15"/>
          <p:cNvSpPr txBox="1">
            <a:spLocks noChangeArrowheads="1"/>
          </p:cNvSpPr>
          <p:nvPr/>
        </p:nvSpPr>
        <p:spPr bwMode="auto">
          <a:xfrm>
            <a:off x="4080768" y="6051835"/>
            <a:ext cx="17287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sz="1200"/>
              <a:t>Beamline HOM absorber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 flipV="1">
            <a:off x="4860230" y="5813710"/>
            <a:ext cx="0" cy="2857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16"/>
          <p:cNvSpPr txBox="1">
            <a:spLocks noChangeArrowheads="1"/>
          </p:cNvSpPr>
          <p:nvPr/>
        </p:nvSpPr>
        <p:spPr bwMode="auto">
          <a:xfrm>
            <a:off x="2556768" y="6031198"/>
            <a:ext cx="9858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sz="1200"/>
              <a:t>7-cell cavity</a:t>
            </a:r>
          </a:p>
        </p:txBody>
      </p:sp>
      <p:sp>
        <p:nvSpPr>
          <p:cNvPr id="58" name="TextBox 15"/>
          <p:cNvSpPr txBox="1">
            <a:spLocks noChangeArrowheads="1"/>
          </p:cNvSpPr>
          <p:nvPr/>
        </p:nvSpPr>
        <p:spPr bwMode="auto">
          <a:xfrm>
            <a:off x="324743" y="6020085"/>
            <a:ext cx="16287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sz="1200"/>
              <a:t>SC magnets &amp; BPMs</a:t>
            </a:r>
          </a:p>
        </p:txBody>
      </p:sp>
      <p:sp>
        <p:nvSpPr>
          <p:cNvPr id="59" name="TextBox 15"/>
          <p:cNvSpPr txBox="1">
            <a:spLocks noChangeArrowheads="1"/>
          </p:cNvSpPr>
          <p:nvPr/>
        </p:nvSpPr>
        <p:spPr bwMode="auto">
          <a:xfrm>
            <a:off x="7563743" y="6170898"/>
            <a:ext cx="12842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sz="1200"/>
              <a:t>Intermodule unit</a:t>
            </a:r>
          </a:p>
        </p:txBody>
      </p:sp>
      <p:cxnSp>
        <p:nvCxnSpPr>
          <p:cNvPr id="60" name="Straight Arrow Connector 59"/>
          <p:cNvCxnSpPr/>
          <p:nvPr/>
        </p:nvCxnSpPr>
        <p:spPr>
          <a:xfrm flipV="1">
            <a:off x="993080" y="5770848"/>
            <a:ext cx="0" cy="28733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V="1">
            <a:off x="3048893" y="5813710"/>
            <a:ext cx="0" cy="2857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8479730" y="5908960"/>
            <a:ext cx="0" cy="2857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9580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903092" y="0"/>
            <a:ext cx="3722570" cy="594335"/>
          </a:xfrm>
          <a:prstGeom prst="rect">
            <a:avLst/>
          </a:prstGeom>
        </p:spPr>
        <p:txBody>
          <a:bodyPr/>
          <a:lstStyle/>
          <a:p>
            <a:r>
              <a:rPr lang="en-US" sz="2400" dirty="0">
                <a:solidFill>
                  <a:srgbClr val="FFFFFF"/>
                </a:solidFill>
              </a:rPr>
              <a:t>Main </a:t>
            </a:r>
            <a:r>
              <a:rPr lang="en-US" sz="2400" dirty="0" err="1">
                <a:solidFill>
                  <a:srgbClr val="FFFFFF"/>
                </a:solidFill>
              </a:rPr>
              <a:t>linac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cryomodule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smtClean="0">
                <a:solidFill>
                  <a:srgbClr val="FFFFFF"/>
                </a:solidFill>
              </a:rPr>
              <a:t>assembly </a:t>
            </a:r>
            <a:r>
              <a:rPr lang="en-US" sz="2400" dirty="0">
                <a:solidFill>
                  <a:srgbClr val="FFFFFF"/>
                </a:solidFill>
              </a:rPr>
              <a:t>for CW beams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918035"/>
            <a:ext cx="3581400" cy="2690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63038" y="918035"/>
            <a:ext cx="5304763" cy="2690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00" y="3722601"/>
            <a:ext cx="5181600" cy="2873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6937" y="3745697"/>
            <a:ext cx="3670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MLC assembly was completed 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Cooled down fall 2015, field, Q, and </a:t>
            </a:r>
            <a:r>
              <a:rPr lang="en-US" dirty="0" err="1" smtClean="0"/>
              <a:t>microphonics</a:t>
            </a:r>
            <a:r>
              <a:rPr lang="en-US" dirty="0" smtClean="0"/>
              <a:t> tested.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Further cold studies will start August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2334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630657" y="155705"/>
            <a:ext cx="4831417" cy="531583"/>
          </a:xfrm>
        </p:spPr>
        <p:txBody>
          <a:bodyPr/>
          <a:lstStyle/>
          <a:p>
            <a:r>
              <a:rPr lang="en-US" sz="2400" dirty="0" smtClean="0">
                <a:solidFill>
                  <a:srgbClr val="FFFFFF"/>
                </a:solidFill>
              </a:rPr>
              <a:t>High Current Cavity Design Strategy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552150"/>
            <a:ext cx="8229600" cy="4620050"/>
          </a:xfrm>
        </p:spPr>
        <p:txBody>
          <a:bodyPr>
            <a:normAutofit/>
          </a:bodyPr>
          <a:lstStyle/>
          <a:p>
            <a:r>
              <a:rPr lang="en-US" dirty="0" smtClean="0"/>
              <a:t>Central </a:t>
            </a:r>
            <a:r>
              <a:rPr lang="en-US" dirty="0"/>
              <a:t>focus: Maximize threshold current through </a:t>
            </a:r>
            <a:r>
              <a:rPr lang="en-US" dirty="0" smtClean="0"/>
              <a:t>ERL</a:t>
            </a:r>
          </a:p>
          <a:p>
            <a:r>
              <a:rPr lang="en-US" dirty="0" smtClean="0"/>
              <a:t>Optimization over ~100 degrees of freedom</a:t>
            </a:r>
            <a:endParaRPr lang="en-US" dirty="0"/>
          </a:p>
          <a:p>
            <a:pPr lvl="1"/>
            <a:r>
              <a:rPr lang="en-US" sz="2600" dirty="0"/>
              <a:t>Center cell geometry</a:t>
            </a:r>
          </a:p>
          <a:p>
            <a:pPr lvl="1"/>
            <a:r>
              <a:rPr lang="en-US" sz="2600" dirty="0"/>
              <a:t>End cell geometry</a:t>
            </a:r>
          </a:p>
          <a:p>
            <a:pPr lvl="1"/>
            <a:r>
              <a:rPr lang="en-US" sz="2600" dirty="0"/>
              <a:t>Beam line HOM absorbers</a:t>
            </a:r>
          </a:p>
          <a:p>
            <a:r>
              <a:rPr lang="en-US" dirty="0" smtClean="0"/>
              <a:t>Simulate </a:t>
            </a:r>
            <a:r>
              <a:rPr lang="en-US" dirty="0"/>
              <a:t>ERL performance with realistically shaped </a:t>
            </a:r>
            <a:r>
              <a:rPr lang="en-US" dirty="0" smtClean="0"/>
              <a:t>cavities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88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733292" y="172126"/>
            <a:ext cx="4343908" cy="531583"/>
          </a:xfrm>
        </p:spPr>
        <p:txBody>
          <a:bodyPr/>
          <a:lstStyle/>
          <a:p>
            <a:r>
              <a:rPr lang="en-US" sz="2400" dirty="0" smtClean="0">
                <a:solidFill>
                  <a:srgbClr val="FFFFFF"/>
                </a:solidFill>
              </a:rPr>
              <a:t>Accelerating Structure Overview</a:t>
            </a: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8" name="Picture 7" descr="cavity_o3p_vacuum_spa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4381" y="1066800"/>
            <a:ext cx="5017200" cy="75258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82496" y="1066800"/>
            <a:ext cx="374904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3400" y="1905000"/>
            <a:ext cx="7696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/>
            <a:r>
              <a:rPr lang="en-US" b="1" dirty="0" smtClean="0">
                <a:solidFill>
                  <a:srgbClr val="C00000"/>
                </a:solidFill>
              </a:rPr>
              <a:t>Center cells</a:t>
            </a:r>
          </a:p>
          <a:p>
            <a:pPr marL="571500" lvl="1" indent="-114300">
              <a:buFont typeface="Arial" pitchFamily="34" charset="0"/>
              <a:buChar char="•"/>
            </a:pPr>
            <a:r>
              <a:rPr lang="en-US" dirty="0" smtClean="0"/>
              <a:t>Geometries are (nominally) identical</a:t>
            </a:r>
          </a:p>
          <a:p>
            <a:pPr marL="571500" lvl="1" indent="-114300">
              <a:buFont typeface="Arial" pitchFamily="34" charset="0"/>
              <a:buChar char="•"/>
            </a:pPr>
            <a:r>
              <a:rPr lang="en-US" dirty="0" smtClean="0"/>
              <a:t>Responsible for general properties of HOM spectrum</a:t>
            </a:r>
          </a:p>
          <a:p>
            <a:pPr marL="1028700" lvl="2" indent="-114300">
              <a:buFont typeface="Arial" pitchFamily="34" charset="0"/>
              <a:buChar char="•"/>
            </a:pPr>
            <a:r>
              <a:rPr lang="en-US" dirty="0" smtClean="0"/>
              <a:t>Controls frequencies of HOM </a:t>
            </a:r>
            <a:r>
              <a:rPr lang="en-US" dirty="0" err="1" smtClean="0"/>
              <a:t>passbands</a:t>
            </a:r>
            <a:r>
              <a:rPr lang="en-US" dirty="0" smtClean="0"/>
              <a:t> and dispersion relations</a:t>
            </a:r>
          </a:p>
          <a:p>
            <a:pPr marL="1028700" lvl="2" indent="-114300">
              <a:buFont typeface="Arial" pitchFamily="34" charset="0"/>
              <a:buChar char="•"/>
            </a:pPr>
            <a:r>
              <a:rPr lang="en-US" dirty="0" smtClean="0"/>
              <a:t>Determines cell-to-cell coupling and how sensitive HOM spectrum is to variation in cell shape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057400" y="1066800"/>
            <a:ext cx="374904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432304" y="1066800"/>
            <a:ext cx="365760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798064" y="1066800"/>
            <a:ext cx="365760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163824" y="1066800"/>
            <a:ext cx="374904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538728" y="1066800"/>
            <a:ext cx="374904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311580" y="1034550"/>
            <a:ext cx="32990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Goal: Maximize </a:t>
            </a:r>
            <a:r>
              <a:rPr lang="en-US" sz="2000" dirty="0" err="1" smtClean="0"/>
              <a:t>I</a:t>
            </a:r>
            <a:r>
              <a:rPr lang="en-US" sz="2000" baseline="-25000" dirty="0" err="1" smtClean="0"/>
              <a:t>th</a:t>
            </a:r>
            <a:r>
              <a:rPr lang="en-US" sz="2000" baseline="-25000" dirty="0" smtClean="0"/>
              <a:t> </a:t>
            </a:r>
            <a:r>
              <a:rPr lang="en-US" sz="2000" dirty="0" smtClean="0"/>
              <a:t>&gt; 100 mA (under constraints)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68245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avity_o3p_vacuum_spa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4381" y="1066800"/>
            <a:ext cx="5017200" cy="75258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82496" y="1066800"/>
            <a:ext cx="374904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80744" y="1066800"/>
            <a:ext cx="301752" cy="752580"/>
          </a:xfrm>
          <a:prstGeom prst="rect">
            <a:avLst/>
          </a:prstGeom>
          <a:solidFill>
            <a:srgbClr val="FFFF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3400" y="1905000"/>
            <a:ext cx="7696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/>
            <a:r>
              <a:rPr lang="en-US" b="1" dirty="0" smtClean="0"/>
              <a:t>Center cells</a:t>
            </a:r>
          </a:p>
          <a:p>
            <a:pPr marL="571500" lvl="1" indent="-114300">
              <a:buFont typeface="Arial" pitchFamily="34" charset="0"/>
              <a:buChar char="•"/>
            </a:pPr>
            <a:r>
              <a:rPr lang="en-US" dirty="0" smtClean="0"/>
              <a:t>Geometries are (nominally) identical</a:t>
            </a:r>
          </a:p>
          <a:p>
            <a:pPr marL="571500" lvl="1" indent="-114300">
              <a:buFont typeface="Arial" pitchFamily="34" charset="0"/>
              <a:buChar char="•"/>
            </a:pPr>
            <a:r>
              <a:rPr lang="en-US" dirty="0" smtClean="0"/>
              <a:t>Responsible for general properties of HOM spectrum</a:t>
            </a:r>
          </a:p>
          <a:p>
            <a:pPr marL="1028700" lvl="2" indent="-114300">
              <a:buFont typeface="Arial" pitchFamily="34" charset="0"/>
              <a:buChar char="•"/>
            </a:pPr>
            <a:r>
              <a:rPr lang="en-US" dirty="0" smtClean="0"/>
              <a:t>Controls frequencies of HOM </a:t>
            </a:r>
            <a:r>
              <a:rPr lang="en-US" dirty="0" err="1" smtClean="0"/>
              <a:t>passbands</a:t>
            </a:r>
            <a:r>
              <a:rPr lang="en-US" dirty="0" smtClean="0"/>
              <a:t> and dispersion relations</a:t>
            </a:r>
          </a:p>
          <a:p>
            <a:pPr marL="1028700" lvl="2" indent="-114300">
              <a:buFont typeface="Arial" pitchFamily="34" charset="0"/>
              <a:buChar char="•"/>
            </a:pPr>
            <a:r>
              <a:rPr lang="en-US" smtClean="0"/>
              <a:t>Determines </a:t>
            </a:r>
            <a:r>
              <a:rPr lang="en-US" dirty="0" smtClean="0"/>
              <a:t>cell-to-cell coupling and how sensitive HOM spectrum is to variation in cell shape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3400" y="35052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9900"/>
                </a:solidFill>
              </a:rPr>
              <a:t>End cells</a:t>
            </a:r>
          </a:p>
          <a:p>
            <a:pPr marL="571500" lvl="1" indent="-114300">
              <a:buFont typeface="Arial" pitchFamily="34" charset="0"/>
              <a:buChar char="•"/>
            </a:pPr>
            <a:r>
              <a:rPr lang="en-US" dirty="0" smtClean="0"/>
              <a:t>Asymmetric design helps prevent trapped modes</a:t>
            </a:r>
          </a:p>
          <a:p>
            <a:pPr marL="571500" lvl="1" indent="-114300">
              <a:buFont typeface="Arial" pitchFamily="34" charset="0"/>
              <a:buChar char="•"/>
            </a:pPr>
            <a:r>
              <a:rPr lang="en-US" dirty="0" smtClean="0"/>
              <a:t>Responsible for coupling HOMs to HOM absorber</a:t>
            </a:r>
          </a:p>
          <a:p>
            <a:pPr marL="1028700" lvl="2" indent="-114300">
              <a:buFont typeface="Arial" pitchFamily="34" charset="0"/>
              <a:buChar char="•"/>
            </a:pPr>
            <a:r>
              <a:rPr lang="en-US" dirty="0" smtClean="0"/>
              <a:t>Directly controls quality factors of HOMs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057400" y="1066800"/>
            <a:ext cx="374904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432304" y="1066800"/>
            <a:ext cx="365760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798064" y="1066800"/>
            <a:ext cx="365760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163824" y="1066800"/>
            <a:ext cx="374904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538728" y="1066800"/>
            <a:ext cx="374904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913632" y="1066800"/>
            <a:ext cx="292608" cy="752580"/>
          </a:xfrm>
          <a:prstGeom prst="rect">
            <a:avLst/>
          </a:prstGeom>
          <a:solidFill>
            <a:srgbClr val="FFFF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311580" y="1034550"/>
            <a:ext cx="32990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Goal: Maximize </a:t>
            </a:r>
            <a:r>
              <a:rPr lang="en-US" sz="2000" dirty="0" err="1" smtClean="0"/>
              <a:t>I</a:t>
            </a:r>
            <a:r>
              <a:rPr lang="en-US" sz="2000" baseline="-25000" dirty="0" err="1" smtClean="0"/>
              <a:t>th</a:t>
            </a:r>
            <a:r>
              <a:rPr lang="en-US" sz="2000" baseline="-25000" dirty="0" smtClean="0"/>
              <a:t> </a:t>
            </a:r>
            <a:r>
              <a:rPr lang="en-US" sz="2000" dirty="0" smtClean="0"/>
              <a:t>&gt; 100 mA (under constraints)</a:t>
            </a:r>
            <a:endParaRPr lang="en-US" sz="2000" dirty="0"/>
          </a:p>
        </p:txBody>
      </p:sp>
      <p:sp>
        <p:nvSpPr>
          <p:cNvPr id="24" name="Title 6"/>
          <p:cNvSpPr txBox="1">
            <a:spLocks/>
          </p:cNvSpPr>
          <p:nvPr/>
        </p:nvSpPr>
        <p:spPr>
          <a:xfrm>
            <a:off x="3733292" y="172126"/>
            <a:ext cx="4343908" cy="53158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smtClean="0">
                <a:solidFill>
                  <a:srgbClr val="FFFFFF"/>
                </a:solidFill>
              </a:rPr>
              <a:t>Accelerating Structure Overview</a:t>
            </a:r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056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avity_o3p_vacuum_spa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4381" y="1066800"/>
            <a:ext cx="5017200" cy="75258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82496" y="1066800"/>
            <a:ext cx="374904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206240" y="1066800"/>
            <a:ext cx="621792" cy="749808"/>
          </a:xfrm>
          <a:prstGeom prst="rect">
            <a:avLst/>
          </a:prstGeom>
          <a:solidFill>
            <a:srgbClr val="92D05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80744" y="1066800"/>
            <a:ext cx="301752" cy="752580"/>
          </a:xfrm>
          <a:prstGeom prst="rect">
            <a:avLst/>
          </a:prstGeom>
          <a:solidFill>
            <a:srgbClr val="FFFF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68096" y="1066800"/>
            <a:ext cx="609600" cy="752580"/>
          </a:xfrm>
          <a:prstGeom prst="rect">
            <a:avLst/>
          </a:prstGeom>
          <a:solidFill>
            <a:srgbClr val="92D05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3400" y="1905000"/>
            <a:ext cx="7696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/>
            <a:r>
              <a:rPr lang="en-US" b="1" dirty="0" smtClean="0"/>
              <a:t>Center cells</a:t>
            </a:r>
          </a:p>
          <a:p>
            <a:pPr marL="571500" lvl="1" indent="-114300">
              <a:buFont typeface="Arial" pitchFamily="34" charset="0"/>
              <a:buChar char="•"/>
            </a:pPr>
            <a:r>
              <a:rPr lang="en-US" dirty="0" smtClean="0"/>
              <a:t>Geometries are (nominally) identical</a:t>
            </a:r>
          </a:p>
          <a:p>
            <a:pPr marL="571500" lvl="1" indent="-114300">
              <a:buFont typeface="Arial" pitchFamily="34" charset="0"/>
              <a:buChar char="•"/>
            </a:pPr>
            <a:r>
              <a:rPr lang="en-US" dirty="0" smtClean="0"/>
              <a:t>Responsible for general properties of HOM spectrum</a:t>
            </a:r>
          </a:p>
          <a:p>
            <a:pPr marL="1028700" lvl="2" indent="-114300">
              <a:buFont typeface="Arial" pitchFamily="34" charset="0"/>
              <a:buChar char="•"/>
            </a:pPr>
            <a:r>
              <a:rPr lang="en-US" dirty="0" smtClean="0"/>
              <a:t>Controls frequencies of HOM </a:t>
            </a:r>
            <a:r>
              <a:rPr lang="en-US" dirty="0" err="1" smtClean="0"/>
              <a:t>passbands</a:t>
            </a:r>
            <a:r>
              <a:rPr lang="en-US" dirty="0" smtClean="0"/>
              <a:t> and dispersion relations</a:t>
            </a:r>
          </a:p>
          <a:p>
            <a:pPr marL="1028700" lvl="2" indent="-114300">
              <a:buFont typeface="Arial" pitchFamily="34" charset="0"/>
              <a:buChar char="•"/>
            </a:pPr>
            <a:r>
              <a:rPr lang="en-US" smtClean="0"/>
              <a:t>Determines </a:t>
            </a:r>
            <a:r>
              <a:rPr lang="en-US" dirty="0" smtClean="0"/>
              <a:t>cell-to-cell coupling and how sensitive HOM spectrum is to variation in cell shape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3400" y="35052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End cells</a:t>
            </a:r>
          </a:p>
          <a:p>
            <a:pPr marL="571500" lvl="1" indent="-114300">
              <a:buFont typeface="Arial" pitchFamily="34" charset="0"/>
              <a:buChar char="•"/>
            </a:pPr>
            <a:r>
              <a:rPr lang="en-US" dirty="0" smtClean="0"/>
              <a:t>Asymmetric design helps prevent trapped modes</a:t>
            </a:r>
          </a:p>
          <a:p>
            <a:pPr marL="571500" lvl="1" indent="-114300">
              <a:buFont typeface="Arial" pitchFamily="34" charset="0"/>
              <a:buChar char="•"/>
            </a:pPr>
            <a:r>
              <a:rPr lang="en-US" dirty="0" smtClean="0"/>
              <a:t>Responsible for coupling HOMs to HOM absorber</a:t>
            </a:r>
          </a:p>
          <a:p>
            <a:pPr marL="1028700" lvl="2" indent="-114300">
              <a:buFont typeface="Arial" pitchFamily="34" charset="0"/>
              <a:buChar char="•"/>
            </a:pPr>
            <a:r>
              <a:rPr lang="en-US" dirty="0" smtClean="0"/>
              <a:t>Directly controls quality factors of HOMs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3400" y="4572000"/>
            <a:ext cx="769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Beam Pipe</a:t>
            </a:r>
          </a:p>
          <a:p>
            <a:pPr marL="571500" lvl="1" indent="-114300">
              <a:buFont typeface="Arial" pitchFamily="34" charset="0"/>
              <a:buChar char="•"/>
            </a:pPr>
            <a:r>
              <a:rPr lang="en-US" dirty="0" smtClean="0"/>
              <a:t>Should be short to improve </a:t>
            </a:r>
            <a:r>
              <a:rPr lang="en-US" dirty="0" err="1" smtClean="0"/>
              <a:t>linac</a:t>
            </a:r>
            <a:r>
              <a:rPr lang="en-US" dirty="0" smtClean="0"/>
              <a:t> fill factor but long enough to avoid dissipating too much power from the fundamental mode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057400" y="1066800"/>
            <a:ext cx="374904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432304" y="1066800"/>
            <a:ext cx="365760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798064" y="1066800"/>
            <a:ext cx="365760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163824" y="1066800"/>
            <a:ext cx="374904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538728" y="1066800"/>
            <a:ext cx="374904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913632" y="1066800"/>
            <a:ext cx="292608" cy="752580"/>
          </a:xfrm>
          <a:prstGeom prst="rect">
            <a:avLst/>
          </a:prstGeom>
          <a:solidFill>
            <a:srgbClr val="FFFF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311580" y="1034550"/>
            <a:ext cx="32990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Goal: Maximize </a:t>
            </a:r>
            <a:r>
              <a:rPr lang="en-US" sz="2000" dirty="0" err="1" smtClean="0"/>
              <a:t>I</a:t>
            </a:r>
            <a:r>
              <a:rPr lang="en-US" sz="2000" baseline="-25000" dirty="0" err="1" smtClean="0"/>
              <a:t>th</a:t>
            </a:r>
            <a:r>
              <a:rPr lang="en-US" sz="2000" baseline="-25000" dirty="0" smtClean="0"/>
              <a:t> </a:t>
            </a:r>
            <a:r>
              <a:rPr lang="en-US" sz="2000" dirty="0" smtClean="0"/>
              <a:t>&gt; 100 mA (under constraints)</a:t>
            </a:r>
            <a:endParaRPr lang="en-US" sz="2000" dirty="0"/>
          </a:p>
        </p:txBody>
      </p:sp>
      <p:sp>
        <p:nvSpPr>
          <p:cNvPr id="24" name="Title 6"/>
          <p:cNvSpPr>
            <a:spLocks noGrp="1"/>
          </p:cNvSpPr>
          <p:nvPr>
            <p:ph type="title"/>
          </p:nvPr>
        </p:nvSpPr>
        <p:spPr>
          <a:xfrm>
            <a:off x="3733292" y="172126"/>
            <a:ext cx="4343908" cy="531583"/>
          </a:xfrm>
        </p:spPr>
        <p:txBody>
          <a:bodyPr/>
          <a:lstStyle/>
          <a:p>
            <a:r>
              <a:rPr lang="en-US" sz="2400" dirty="0" smtClean="0">
                <a:solidFill>
                  <a:srgbClr val="FFFFFF"/>
                </a:solidFill>
              </a:rPr>
              <a:t>Accelerating Structure Overview</a:t>
            </a:r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995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717231" y="-2769"/>
            <a:ext cx="5408288" cy="845532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Cornell’s ERL for </a:t>
            </a:r>
            <a:r>
              <a:rPr lang="en-US" sz="2400" dirty="0" err="1" smtClean="0">
                <a:solidFill>
                  <a:schemeClr val="bg1"/>
                </a:solidFill>
              </a:rPr>
              <a:t>eRHIC</a:t>
            </a:r>
            <a:r>
              <a:rPr lang="en-US" sz="2400" dirty="0" smtClean="0">
                <a:solidFill>
                  <a:schemeClr val="bg1"/>
                </a:solidFill>
              </a:rPr>
              <a:t> prototyping and beam experiments</a:t>
            </a:r>
            <a:endParaRPr lang="en-US" sz="2400" dirty="0"/>
          </a:p>
        </p:txBody>
      </p:sp>
      <p:pic>
        <p:nvPicPr>
          <p:cNvPr id="3" name="Picture 2" descr="Screen Shot 2016-01-07 at 6.00.18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27796"/>
            <a:ext cx="9171310" cy="46114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8443" y="2379904"/>
            <a:ext cx="10054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Optima"/>
                <a:cs typeface="Optima"/>
              </a:rPr>
              <a:t>6 MeV</a:t>
            </a:r>
            <a:endParaRPr lang="en-US" sz="2200" dirty="0">
              <a:latin typeface="Optima"/>
              <a:cs typeface="Optim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74143" y="2379904"/>
            <a:ext cx="10054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Optima"/>
                <a:cs typeface="Optima"/>
              </a:rPr>
              <a:t>6 MeV</a:t>
            </a:r>
            <a:endParaRPr lang="en-US" sz="2200" dirty="0">
              <a:latin typeface="Optima"/>
              <a:cs typeface="Optima"/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0" y="842763"/>
            <a:ext cx="9171310" cy="141172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latin typeface="Helvetica" charset="0"/>
              </a:rPr>
              <a:t>Cornell DC gun</a:t>
            </a:r>
          </a:p>
          <a:p>
            <a:r>
              <a:rPr lang="en-US" sz="1800" dirty="0" smtClean="0">
                <a:latin typeface="Helvetica" charset="0"/>
              </a:rPr>
              <a:t>100mA, 6MeV SRF injector (ICM)</a:t>
            </a:r>
            <a:endParaRPr lang="en-US" sz="1800" dirty="0">
              <a:latin typeface="Helvetica" charset="0"/>
            </a:endParaRPr>
          </a:p>
          <a:p>
            <a:r>
              <a:rPr lang="en-US" sz="1800" dirty="0" smtClean="0">
                <a:latin typeface="Helvetica" charset="0"/>
              </a:rPr>
              <a:t>600kW beam dump</a:t>
            </a:r>
          </a:p>
          <a:p>
            <a:r>
              <a:rPr lang="en-US" sz="1800" dirty="0" smtClean="0">
                <a:latin typeface="Helvetica" charset="0"/>
              </a:rPr>
              <a:t>100mA, 6-cavity SRF CW </a:t>
            </a:r>
            <a:r>
              <a:rPr lang="en-US" sz="1800" dirty="0" err="1" smtClean="0">
                <a:latin typeface="Helvetica" charset="0"/>
              </a:rPr>
              <a:t>Linac</a:t>
            </a:r>
            <a:r>
              <a:rPr lang="en-US" sz="1800" dirty="0" smtClean="0">
                <a:latin typeface="Helvetica" charset="0"/>
              </a:rPr>
              <a:t> (MLC)</a:t>
            </a:r>
            <a:endParaRPr lang="en-US" sz="1800" dirty="0">
              <a:latin typeface="Helvetica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512853" y="2530549"/>
            <a:ext cx="1827553" cy="836915"/>
          </a:xfrm>
          <a:prstGeom prst="ellipse">
            <a:avLst/>
          </a:prstGeom>
          <a:noFill/>
          <a:ln w="254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954052" y="3054361"/>
            <a:ext cx="3225194" cy="560482"/>
          </a:xfrm>
          <a:prstGeom prst="ellipse">
            <a:avLst/>
          </a:prstGeom>
          <a:noFill/>
          <a:ln w="254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5018" y="2250309"/>
            <a:ext cx="1080915" cy="560482"/>
          </a:xfrm>
          <a:prstGeom prst="ellipse">
            <a:avLst/>
          </a:prstGeom>
          <a:noFill/>
          <a:ln w="254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132529" y="2757105"/>
            <a:ext cx="865909" cy="560482"/>
          </a:xfrm>
          <a:prstGeom prst="ellipse">
            <a:avLst/>
          </a:prstGeom>
          <a:noFill/>
          <a:ln w="254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828367" y="3569403"/>
            <a:ext cx="15824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Optima"/>
                <a:cs typeface="Optima"/>
              </a:rPr>
              <a:t>+/- 36 MeV</a:t>
            </a:r>
            <a:endParaRPr lang="en-US" sz="2200" dirty="0">
              <a:latin typeface="Optima"/>
              <a:cs typeface="Optima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946726" y="4472129"/>
            <a:ext cx="7296727" cy="1323439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latin typeface="Arial"/>
                <a:cs typeface="Arial"/>
              </a:rPr>
              <a:t>Electron Current 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up to 320mA in the </a:t>
            </a:r>
            <a:r>
              <a:rPr lang="en-US" sz="2000" dirty="0" err="1" smtClean="0">
                <a:latin typeface="Arial"/>
                <a:cs typeface="Arial"/>
              </a:rPr>
              <a:t>linac</a:t>
            </a:r>
            <a:endParaRPr lang="en-US" sz="2000" dirty="0" smtClean="0">
              <a:latin typeface="Arial"/>
              <a:cs typeface="Arial"/>
            </a:endParaRPr>
          </a:p>
          <a:p>
            <a:r>
              <a:rPr lang="en-US" sz="2000" dirty="0" smtClean="0">
                <a:latin typeface="Arial"/>
                <a:cs typeface="Arial"/>
              </a:rPr>
              <a:t>Bunch </a:t>
            </a:r>
            <a:r>
              <a:rPr lang="en-US" sz="2000" dirty="0">
                <a:latin typeface="Arial"/>
                <a:cs typeface="Arial"/>
              </a:rPr>
              <a:t>charge Q </a:t>
            </a:r>
            <a:r>
              <a:rPr lang="en-US" sz="2000" dirty="0" smtClean="0">
                <a:latin typeface="Arial"/>
                <a:cs typeface="Arial"/>
              </a:rPr>
              <a:t>of up to 2nC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Bunch repetition rate </a:t>
            </a:r>
            <a:r>
              <a:rPr lang="en-US" sz="2000" dirty="0" smtClean="0">
                <a:latin typeface="Arial"/>
                <a:cs typeface="Arial"/>
              </a:rPr>
              <a:t>1.3GHz/N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 smtClean="0">
                <a:latin typeface="Arial"/>
                <a:cs typeface="Arial"/>
              </a:rPr>
              <a:t>Beams of 100mA for 1 turn and 40mA for 4 turns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41743" y="5918109"/>
            <a:ext cx="289053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Optima"/>
                <a:cs typeface="Optima"/>
              </a:rPr>
              <a:t>42, 78, 114, 150 MeV   </a:t>
            </a:r>
            <a:endParaRPr lang="en-US" sz="2200" dirty="0">
              <a:latin typeface="Optima"/>
              <a:cs typeface="Optima"/>
            </a:endParaRPr>
          </a:p>
        </p:txBody>
      </p:sp>
      <p:sp>
        <p:nvSpPr>
          <p:cNvPr id="14" name="Content Placeholder 1"/>
          <p:cNvSpPr txBox="1">
            <a:spLocks/>
          </p:cNvSpPr>
          <p:nvPr/>
        </p:nvSpPr>
        <p:spPr>
          <a:xfrm>
            <a:off x="5631874" y="1738853"/>
            <a:ext cx="3539436" cy="36542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atin typeface="Helvetica" charset="0"/>
              </a:rPr>
              <a:t>Existing components at Cornell</a:t>
            </a:r>
            <a:endParaRPr lang="en-US" sz="1800" dirty="0">
              <a:latin typeface="Helvetica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8109645" y="1641324"/>
            <a:ext cx="865909" cy="560482"/>
          </a:xfrm>
          <a:prstGeom prst="ellipse">
            <a:avLst/>
          </a:prstGeom>
          <a:noFill/>
          <a:ln w="254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3744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avity_o3p_vacuum_spac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4381" y="1066800"/>
            <a:ext cx="5017200" cy="75258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82496" y="1066800"/>
            <a:ext cx="374904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206240" y="1066800"/>
            <a:ext cx="621792" cy="749808"/>
          </a:xfrm>
          <a:prstGeom prst="rect">
            <a:avLst/>
          </a:prstGeom>
          <a:solidFill>
            <a:srgbClr val="92D05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10312" y="1066800"/>
            <a:ext cx="557784" cy="752580"/>
          </a:xfrm>
          <a:prstGeom prst="rect">
            <a:avLst/>
          </a:prstGeom>
          <a:solidFill>
            <a:srgbClr val="00B0F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380744" y="1066800"/>
            <a:ext cx="301752" cy="752580"/>
          </a:xfrm>
          <a:prstGeom prst="rect">
            <a:avLst/>
          </a:prstGeom>
          <a:solidFill>
            <a:srgbClr val="FFFF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68096" y="1066800"/>
            <a:ext cx="609600" cy="752580"/>
          </a:xfrm>
          <a:prstGeom prst="rect">
            <a:avLst/>
          </a:prstGeom>
          <a:solidFill>
            <a:srgbClr val="92D05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3400" y="1905000"/>
            <a:ext cx="7696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/>
            <a:r>
              <a:rPr lang="en-US" b="1" dirty="0" smtClean="0"/>
              <a:t>Center cells</a:t>
            </a:r>
          </a:p>
          <a:p>
            <a:pPr marL="571500" lvl="1" indent="-114300">
              <a:buFont typeface="Arial" pitchFamily="34" charset="0"/>
              <a:buChar char="•"/>
            </a:pPr>
            <a:r>
              <a:rPr lang="en-US" dirty="0" smtClean="0"/>
              <a:t>Geometries are (nominally) identical</a:t>
            </a:r>
          </a:p>
          <a:p>
            <a:pPr marL="571500" lvl="1" indent="-114300">
              <a:buFont typeface="Arial" pitchFamily="34" charset="0"/>
              <a:buChar char="•"/>
            </a:pPr>
            <a:r>
              <a:rPr lang="en-US" dirty="0" smtClean="0"/>
              <a:t>Responsible for general properties of HOM spectrum</a:t>
            </a:r>
          </a:p>
          <a:p>
            <a:pPr marL="1028700" lvl="2" indent="-114300">
              <a:buFont typeface="Arial" pitchFamily="34" charset="0"/>
              <a:buChar char="•"/>
            </a:pPr>
            <a:r>
              <a:rPr lang="en-US" dirty="0" smtClean="0"/>
              <a:t>Controls frequencies of HOM </a:t>
            </a:r>
            <a:r>
              <a:rPr lang="en-US" dirty="0" err="1" smtClean="0"/>
              <a:t>passbands</a:t>
            </a:r>
            <a:r>
              <a:rPr lang="en-US" dirty="0" smtClean="0"/>
              <a:t> and dispersion relations</a:t>
            </a:r>
          </a:p>
          <a:p>
            <a:pPr marL="1028700" lvl="2" indent="-114300">
              <a:buFont typeface="Arial" pitchFamily="34" charset="0"/>
              <a:buChar char="•"/>
            </a:pPr>
            <a:r>
              <a:rPr lang="en-US" smtClean="0"/>
              <a:t>Determines </a:t>
            </a:r>
            <a:r>
              <a:rPr lang="en-US" dirty="0" smtClean="0"/>
              <a:t>cell-to-cell coupling and how sensitive HOM spectrum is to variation in cell shape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3400" y="3505200"/>
            <a:ext cx="769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End cells</a:t>
            </a:r>
          </a:p>
          <a:p>
            <a:pPr marL="571500" lvl="1" indent="-114300">
              <a:buFont typeface="Arial" pitchFamily="34" charset="0"/>
              <a:buChar char="•"/>
            </a:pPr>
            <a:r>
              <a:rPr lang="en-US" dirty="0" smtClean="0"/>
              <a:t>Asymmetric design helps prevent trapped modes</a:t>
            </a:r>
          </a:p>
          <a:p>
            <a:pPr marL="571500" lvl="1" indent="-114300">
              <a:buFont typeface="Arial" pitchFamily="34" charset="0"/>
              <a:buChar char="•"/>
            </a:pPr>
            <a:r>
              <a:rPr lang="en-US" dirty="0" smtClean="0"/>
              <a:t>Responsible for coupling HOMs to HOM absorber</a:t>
            </a:r>
          </a:p>
          <a:p>
            <a:pPr marL="1028700" lvl="2" indent="-114300">
              <a:buFont typeface="Arial" pitchFamily="34" charset="0"/>
              <a:buChar char="•"/>
            </a:pPr>
            <a:r>
              <a:rPr lang="en-US" dirty="0" smtClean="0"/>
              <a:t>Directly controls quality factors of HOMs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3400" y="4572000"/>
            <a:ext cx="7696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Beam Pipe</a:t>
            </a:r>
          </a:p>
          <a:p>
            <a:pPr marL="571500" lvl="1" indent="-114300">
              <a:buFont typeface="Arial" pitchFamily="34" charset="0"/>
              <a:buChar char="•"/>
            </a:pPr>
            <a:r>
              <a:rPr lang="en-US" dirty="0" smtClean="0"/>
              <a:t>Should be short to improve </a:t>
            </a:r>
            <a:r>
              <a:rPr lang="en-US" dirty="0" err="1" smtClean="0"/>
              <a:t>linac</a:t>
            </a:r>
            <a:r>
              <a:rPr lang="en-US" dirty="0" smtClean="0"/>
              <a:t> fill factor but long enough to avoid dissipating too much power from the fundamental mode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3400" y="5449669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HOM load</a:t>
            </a:r>
          </a:p>
          <a:p>
            <a:pPr marL="571500" lvl="1" indent="-114300">
              <a:buFont typeface="Arial" pitchFamily="34" charset="0"/>
              <a:buChar char="•"/>
            </a:pPr>
            <a:r>
              <a:rPr lang="en-US" dirty="0" smtClean="0"/>
              <a:t>Absorber material properties determine specific mode losses.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057400" y="1066800"/>
            <a:ext cx="374904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432304" y="1066800"/>
            <a:ext cx="365760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798064" y="1066800"/>
            <a:ext cx="365760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163824" y="1066800"/>
            <a:ext cx="374904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538728" y="1066800"/>
            <a:ext cx="374904" cy="752580"/>
          </a:xfrm>
          <a:prstGeom prst="rect">
            <a:avLst/>
          </a:prstGeom>
          <a:solidFill>
            <a:srgbClr val="FF00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913632" y="1066800"/>
            <a:ext cx="292608" cy="752580"/>
          </a:xfrm>
          <a:prstGeom prst="rect">
            <a:avLst/>
          </a:prstGeom>
          <a:solidFill>
            <a:srgbClr val="FFFF0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818888" y="1066800"/>
            <a:ext cx="557784" cy="752580"/>
          </a:xfrm>
          <a:prstGeom prst="rect">
            <a:avLst/>
          </a:prstGeom>
          <a:solidFill>
            <a:srgbClr val="00B0F0">
              <a:alpha val="50000"/>
            </a:srgbClr>
          </a:solidFill>
          <a:ln w="635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311580" y="1034550"/>
            <a:ext cx="32990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Goal: Maximize </a:t>
            </a:r>
            <a:r>
              <a:rPr lang="en-US" sz="2000" dirty="0" err="1" smtClean="0"/>
              <a:t>I</a:t>
            </a:r>
            <a:r>
              <a:rPr lang="en-US" sz="2000" baseline="-25000" dirty="0" err="1" smtClean="0"/>
              <a:t>th</a:t>
            </a:r>
            <a:r>
              <a:rPr lang="en-US" sz="2000" baseline="-25000" dirty="0" smtClean="0"/>
              <a:t> </a:t>
            </a:r>
            <a:r>
              <a:rPr lang="en-US" sz="2000" dirty="0" smtClean="0"/>
              <a:t>&gt; 100 mA (under constraints)</a:t>
            </a:r>
            <a:endParaRPr lang="en-US" sz="2000" dirty="0"/>
          </a:p>
        </p:txBody>
      </p:sp>
      <p:sp>
        <p:nvSpPr>
          <p:cNvPr id="26" name="Title 6"/>
          <p:cNvSpPr>
            <a:spLocks noGrp="1"/>
          </p:cNvSpPr>
          <p:nvPr>
            <p:ph type="title"/>
          </p:nvPr>
        </p:nvSpPr>
        <p:spPr>
          <a:xfrm>
            <a:off x="3733292" y="172126"/>
            <a:ext cx="4343908" cy="531583"/>
          </a:xfrm>
        </p:spPr>
        <p:txBody>
          <a:bodyPr/>
          <a:lstStyle/>
          <a:p>
            <a:r>
              <a:rPr lang="en-US" sz="2400" dirty="0" smtClean="0">
                <a:solidFill>
                  <a:srgbClr val="FFFFFF"/>
                </a:solidFill>
              </a:rPr>
              <a:t>Accelerating Structure Overview</a:t>
            </a:r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61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579342" y="159298"/>
            <a:ext cx="4497858" cy="531583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chemeClr val="bg1"/>
                </a:solidFill>
              </a:rPr>
              <a:t>Center Cell Optimization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792678" y="987362"/>
            <a:ext cx="4040188" cy="63976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/>
              <a:t>Baseline Center Cells</a:t>
            </a:r>
            <a:endParaRPr lang="en-US" sz="2400" b="1" dirty="0"/>
          </a:p>
        </p:txBody>
      </p:sp>
      <p:sp>
        <p:nvSpPr>
          <p:cNvPr id="8" name="Text Placeholder 6"/>
          <p:cNvSpPr txBox="1">
            <a:spLocks/>
          </p:cNvSpPr>
          <p:nvPr/>
        </p:nvSpPr>
        <p:spPr>
          <a:xfrm>
            <a:off x="5048012" y="987362"/>
            <a:ext cx="4041775" cy="63976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/>
              <a:t>Enhanced cell-to-cell coupling</a:t>
            </a:r>
            <a:endParaRPr lang="en-US" sz="2400" b="1" dirty="0"/>
          </a:p>
        </p:txBody>
      </p:sp>
      <p:pic>
        <p:nvPicPr>
          <p:cNvPr id="9" name="Content Placeholder 19" descr="newcc_116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97425" y="1589087"/>
            <a:ext cx="4041775" cy="2816995"/>
          </a:xfrm>
          <a:prstGeom prst="rect">
            <a:avLst/>
          </a:prstGeom>
        </p:spPr>
      </p:pic>
      <p:pic>
        <p:nvPicPr>
          <p:cNvPr id="10" name="Content Placeholder 18" descr="orig_116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607564"/>
            <a:ext cx="4040188" cy="2823720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5105400"/>
            <a:ext cx="7429500" cy="100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 rot="16200000">
            <a:off x="-844033" y="2684518"/>
            <a:ext cx="2514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BBU Parameter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3575566" y="2684518"/>
            <a:ext cx="2514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BBU Parameter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438286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o</a:t>
            </a:r>
            <a:r>
              <a:rPr lang="en-US" dirty="0" smtClean="0"/>
              <a:t> HOM properties with no fabrication variation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x</a:t>
            </a:r>
            <a:r>
              <a:rPr lang="en-US" dirty="0" smtClean="0"/>
              <a:t> HOM properties with 1/16 mm variation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11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10160" y="185874"/>
            <a:ext cx="4445190" cy="72852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rgbClr val="FFFFFF"/>
                </a:solidFill>
              </a:rPr>
              <a:t>Cornell HOM </a:t>
            </a:r>
            <a:r>
              <a:rPr lang="en-US" sz="2400" dirty="0" err="1" smtClean="0">
                <a:solidFill>
                  <a:srgbClr val="FFFFFF"/>
                </a:solidFill>
              </a:rPr>
              <a:t>Beamline</a:t>
            </a:r>
            <a:r>
              <a:rPr lang="en-US" sz="2400" dirty="0" smtClean="0">
                <a:solidFill>
                  <a:srgbClr val="FFFFFF"/>
                </a:solidFill>
              </a:rPr>
              <a:t> Absorbers</a:t>
            </a: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3" name="Picture 3" descr="C:\Users\jvc26\Desktop\HOM IPAC14\IMGP25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048810"/>
            <a:ext cx="2496602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82" t="7243" r="28888" b="5185"/>
          <a:stretch/>
        </p:blipFill>
        <p:spPr bwMode="auto">
          <a:xfrm>
            <a:off x="304801" y="1066800"/>
            <a:ext cx="316658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\\samba\accsrf\MLC\Ancillary Parts\HOM Load\IPAC14\Ti Inner Cylinder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648200"/>
            <a:ext cx="1981200" cy="171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19400" y="4962240"/>
            <a:ext cx="1801878" cy="341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Cooling Passage Configuration of 80K Cooling Jacket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657600" y="1076040"/>
            <a:ext cx="18018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Absorbing Material:</a:t>
            </a:r>
          </a:p>
          <a:p>
            <a:pPr algn="ctr"/>
            <a:r>
              <a:rPr lang="en-US" sz="1400" dirty="0" smtClean="0"/>
              <a:t>Doped </a:t>
            </a:r>
            <a:r>
              <a:rPr lang="en-US" sz="1400" dirty="0" err="1" smtClean="0"/>
              <a:t>SiC</a:t>
            </a:r>
            <a:r>
              <a:rPr lang="en-US" sz="1400" dirty="0" smtClean="0"/>
              <a:t> (SC-35 from </a:t>
            </a:r>
            <a:r>
              <a:rPr lang="en-US" sz="1400" dirty="0" err="1" smtClean="0"/>
              <a:t>Coorstek</a:t>
            </a:r>
            <a:endParaRPr lang="en-US" sz="1400" dirty="0"/>
          </a:p>
        </p:txBody>
      </p:sp>
      <p:pic>
        <p:nvPicPr>
          <p:cNvPr id="8" name="Picture 1" descr="C:\Users\jvc26\Desktop\HOM IPAC14\IMGP254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302040"/>
            <a:ext cx="3810000" cy="142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C:\Users\jvc26\Desktop\HOM Shrink Fit Photos\IMG_0316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00" t="33667" r="31000" b="33166"/>
          <a:stretch/>
        </p:blipFill>
        <p:spPr bwMode="auto">
          <a:xfrm>
            <a:off x="3416752" y="2142840"/>
            <a:ext cx="2984048" cy="203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400709" y="5879141"/>
            <a:ext cx="6820731" cy="84332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rgbClr val="3366FF"/>
                </a:solidFill>
              </a:rPr>
              <a:t>The HOMSC workshop series started in 2010 with a call to discuss development of  this HOM absorber.</a:t>
            </a:r>
            <a:endParaRPr lang="en-US" sz="24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8881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314793" y="11240"/>
            <a:ext cx="3183269" cy="594335"/>
          </a:xfrm>
          <a:prstGeom prst="rect">
            <a:avLst/>
          </a:prstGeom>
        </p:spPr>
        <p:txBody>
          <a:bodyPr/>
          <a:lstStyle/>
          <a:p>
            <a:r>
              <a:rPr lang="en-US" sz="2400" dirty="0">
                <a:solidFill>
                  <a:srgbClr val="FFFFFF"/>
                </a:solidFill>
              </a:rPr>
              <a:t>Horizontal </a:t>
            </a:r>
            <a:r>
              <a:rPr lang="en-US" sz="2400" dirty="0" smtClean="0">
                <a:solidFill>
                  <a:srgbClr val="FFFFFF"/>
                </a:solidFill>
              </a:rPr>
              <a:t>Test Cryostat (HTC) with 1</a:t>
            </a:r>
            <a:r>
              <a:rPr lang="en-US" sz="2400" baseline="30000" dirty="0" smtClean="0">
                <a:solidFill>
                  <a:srgbClr val="FFFFFF"/>
                </a:solidFill>
              </a:rPr>
              <a:t>st</a:t>
            </a:r>
            <a:r>
              <a:rPr lang="en-US" sz="2400" dirty="0" smtClean="0">
                <a:solidFill>
                  <a:srgbClr val="FFFFFF"/>
                </a:solidFill>
              </a:rPr>
              <a:t> </a:t>
            </a:r>
            <a:r>
              <a:rPr lang="en-US" sz="2400" dirty="0">
                <a:solidFill>
                  <a:srgbClr val="FFFFFF"/>
                </a:solidFill>
              </a:rPr>
              <a:t>ERL cavity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20960" y="871885"/>
            <a:ext cx="4210430" cy="2497027"/>
            <a:chOff x="-8467" y="34737"/>
            <a:chExt cx="2751667" cy="1576238"/>
          </a:xfrm>
          <a:noFill/>
        </p:grpSpPr>
        <p:pic>
          <p:nvPicPr>
            <p:cNvPr id="4" name="Picture 38"/>
            <p:cNvPicPr>
              <a:picLocks noChangeAspect="1" noChangeArrowheads="1"/>
            </p:cNvPicPr>
            <p:nvPr/>
          </p:nvPicPr>
          <p:blipFill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8467" y="94825"/>
              <a:ext cx="2751667" cy="146304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1446001" y="1319369"/>
              <a:ext cx="545403" cy="188442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400" b="1" dirty="0"/>
                <a:t>cavity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03755" y="1319369"/>
              <a:ext cx="663245" cy="188442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b="1" dirty="0"/>
                <a:t>HOM load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74637" y="1384756"/>
              <a:ext cx="767486" cy="188442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400" b="1" dirty="0"/>
                <a:t>HOM load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10686" y="34737"/>
              <a:ext cx="730719" cy="188442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400" b="1" dirty="0"/>
                <a:t>HGRP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9592" y="82126"/>
              <a:ext cx="1030022" cy="188442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b="1" dirty="0"/>
                <a:t>80K shield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5374" y="1422533"/>
              <a:ext cx="659828" cy="188442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400" b="1" dirty="0"/>
                <a:t>Gate valve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406401" y="267939"/>
              <a:ext cx="129900" cy="386458"/>
            </a:xfrm>
            <a:prstGeom prst="straightConnector1">
              <a:avLst/>
            </a:prstGeom>
            <a:grpFill/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406401" y="1270000"/>
              <a:ext cx="224654" cy="203329"/>
            </a:xfrm>
            <a:prstGeom prst="straightConnector1">
              <a:avLst/>
            </a:prstGeom>
            <a:grpFill/>
            <a:ln>
              <a:headEnd type="arrow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717346" y="1230847"/>
              <a:ext cx="373915" cy="175532"/>
            </a:xfrm>
            <a:prstGeom prst="straightConnector1">
              <a:avLst/>
            </a:prstGeom>
            <a:grpFill/>
            <a:ln>
              <a:headEnd type="arrow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1481667" y="1104900"/>
              <a:ext cx="237036" cy="260228"/>
            </a:xfrm>
            <a:prstGeom prst="straightConnector1">
              <a:avLst/>
            </a:prstGeom>
            <a:grpFill/>
            <a:ln>
              <a:headEnd type="arrow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2072028" y="1016000"/>
              <a:ext cx="263350" cy="337233"/>
            </a:xfrm>
            <a:prstGeom prst="straightConnector1">
              <a:avLst/>
            </a:prstGeom>
            <a:grpFill/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8" idx="2"/>
            </p:cNvCxnSpPr>
            <p:nvPr/>
          </p:nvCxnSpPr>
          <p:spPr>
            <a:xfrm flipH="1">
              <a:off x="1158381" y="223179"/>
              <a:ext cx="17665" cy="593932"/>
            </a:xfrm>
            <a:prstGeom prst="straightConnector1">
              <a:avLst/>
            </a:prstGeom>
            <a:grpFill/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690251" y="3657600"/>
            <a:ext cx="3866770" cy="2705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rgbClr val="006600"/>
              </a:buClr>
              <a:buSzPct val="75000"/>
            </a:pPr>
            <a:r>
              <a:rPr lang="en-US" dirty="0"/>
              <a:t>Horizontal Test Cryostat:</a:t>
            </a:r>
          </a:p>
          <a:p>
            <a:pPr>
              <a:spcBef>
                <a:spcPct val="20000"/>
              </a:spcBef>
              <a:buClr>
                <a:srgbClr val="006600"/>
              </a:buClr>
              <a:buSzPct val="75000"/>
            </a:pPr>
            <a:r>
              <a:rPr lang="en-US" dirty="0"/>
              <a:t>16MV/m, 1.8K:  Q</a:t>
            </a:r>
            <a:r>
              <a:rPr lang="en-US" baseline="-25000" dirty="0"/>
              <a:t>0</a:t>
            </a:r>
            <a:r>
              <a:rPr lang="en-US" dirty="0"/>
              <a:t> = 2.E10 </a:t>
            </a:r>
            <a:br>
              <a:rPr lang="en-US" dirty="0"/>
            </a:br>
            <a:r>
              <a:rPr lang="en-US" dirty="0"/>
              <a:t>(reached with coupler)</a:t>
            </a:r>
          </a:p>
          <a:p>
            <a:pPr>
              <a:spcBef>
                <a:spcPct val="20000"/>
              </a:spcBef>
              <a:buClr>
                <a:srgbClr val="006600"/>
              </a:buClr>
              <a:buSzPct val="75000"/>
            </a:pPr>
            <a:endParaRPr lang="en-US" dirty="0"/>
          </a:p>
          <a:p>
            <a:pPr>
              <a:spcBef>
                <a:spcPct val="20000"/>
              </a:spcBef>
              <a:buClr>
                <a:srgbClr val="006600"/>
              </a:buClr>
              <a:buSzPct val="75000"/>
            </a:pPr>
            <a:r>
              <a:rPr lang="en-US" dirty="0"/>
              <a:t>Q</a:t>
            </a:r>
            <a:r>
              <a:rPr lang="en-US" baseline="-25000" dirty="0"/>
              <a:t>0</a:t>
            </a:r>
            <a:r>
              <a:rPr lang="en-US" dirty="0"/>
              <a:t> = 3.5E10 without coupler</a:t>
            </a:r>
          </a:p>
          <a:p>
            <a:pPr>
              <a:spcBef>
                <a:spcPct val="20000"/>
              </a:spcBef>
              <a:buClr>
                <a:srgbClr val="006600"/>
              </a:buClr>
              <a:buSzPct val="75000"/>
            </a:pPr>
            <a:endParaRPr lang="en-US" dirty="0"/>
          </a:p>
          <a:p>
            <a:pPr>
              <a:spcBef>
                <a:spcPct val="20000"/>
              </a:spcBef>
              <a:buClr>
                <a:srgbClr val="006600"/>
              </a:buClr>
              <a:buSzPct val="75000"/>
            </a:pPr>
            <a:r>
              <a:rPr lang="en-US" dirty="0"/>
              <a:t>Q</a:t>
            </a:r>
            <a:r>
              <a:rPr lang="en-US" baseline="-25000" dirty="0"/>
              <a:t>0</a:t>
            </a:r>
            <a:r>
              <a:rPr lang="en-US" dirty="0"/>
              <a:t> = 6E10 with coupler and HOM </a:t>
            </a:r>
            <a:r>
              <a:rPr lang="en-US" dirty="0" smtClean="0"/>
              <a:t>absorbers (held the world record)</a:t>
            </a:r>
            <a:endParaRPr lang="en-US" dirty="0"/>
          </a:p>
          <a:p>
            <a:pPr>
              <a:spcBef>
                <a:spcPct val="20000"/>
              </a:spcBef>
              <a:buClr>
                <a:srgbClr val="006600"/>
              </a:buClr>
              <a:buSzPct val="75000"/>
            </a:pPr>
            <a:endParaRPr kumimoji="1" lang="en-US" sz="1800" dirty="0">
              <a:latin typeface="Arial Unicode MS" charset="0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3319" y="2885425"/>
            <a:ext cx="4630681" cy="3848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557021" y="926182"/>
            <a:ext cx="4451963" cy="1785104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3464" indent="-285750" algn="just">
              <a:spcBef>
                <a:spcPts val="1200"/>
              </a:spcBef>
              <a:buFont typeface="Arial"/>
              <a:buChar char="•"/>
            </a:pPr>
            <a:r>
              <a:rPr lang="en-US" dirty="0" smtClean="0"/>
              <a:t>Much better Q0 than the ERL spec.</a:t>
            </a:r>
          </a:p>
          <a:p>
            <a:pPr marL="283464" indent="-285750" algn="just">
              <a:spcBef>
                <a:spcPts val="1200"/>
              </a:spcBef>
              <a:buFont typeface="Arial"/>
              <a:buChar char="•"/>
            </a:pPr>
            <a:r>
              <a:rPr lang="en-US" dirty="0" smtClean="0"/>
              <a:t>Increased state of the art expectations for other projects, e.g. LCLS-II.</a:t>
            </a:r>
          </a:p>
          <a:p>
            <a:pPr marL="283464" indent="-285750" algn="just">
              <a:spcBef>
                <a:spcPts val="1200"/>
              </a:spcBef>
              <a:buFont typeface="Arial"/>
              <a:buChar char="•"/>
            </a:pPr>
            <a:r>
              <a:rPr lang="en-US" dirty="0" smtClean="0"/>
              <a:t>Became essential for high-Q cavity research, incl. for N-doped cavities.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3500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952237" y="3294648"/>
            <a:ext cx="1127760" cy="421454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5857" y="6045786"/>
            <a:ext cx="1127760" cy="421454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083706" y="3193948"/>
            <a:ext cx="1145894" cy="369776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CCCCC"/>
              </a:clrFrom>
              <a:clrTo>
                <a:srgbClr val="CCCCC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676400"/>
            <a:ext cx="6034616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24400" y="1066800"/>
            <a:ext cx="38243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HTC-2: No HOM Absorbers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HTC-3: With HOM Absorbers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1" y="4648200"/>
            <a:ext cx="342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Beamline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HOM absorbers strongly damp dipole HOMs to under Q ~ 10</a:t>
            </a:r>
            <a:r>
              <a:rPr kumimoji="0" lang="en-US" sz="24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4</a:t>
            </a:r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242485" y="938115"/>
            <a:ext cx="3578887" cy="3410106"/>
            <a:chOff x="2784917" y="520458"/>
            <a:chExt cx="7118999" cy="6559594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6304" y="1446155"/>
              <a:ext cx="4340192" cy="45000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7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1" name="TextBox 30"/>
            <p:cNvSpPr txBox="1">
              <a:spLocks noChangeArrowheads="1"/>
            </p:cNvSpPr>
            <p:nvPr/>
          </p:nvSpPr>
          <p:spPr bwMode="auto">
            <a:xfrm>
              <a:off x="3577204" y="1849207"/>
              <a:ext cx="2434837" cy="726383"/>
            </a:xfrm>
            <a:prstGeom prst="rect">
              <a:avLst/>
            </a:prstGeom>
            <a:noFill/>
            <a:ln>
              <a:noFill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kern="0" dirty="0">
                  <a:solidFill>
                    <a:prstClr val="black"/>
                  </a:solidFill>
                  <a:latin typeface="Arial"/>
                </a:rPr>
                <a:t>5K intercept</a:t>
              </a:r>
            </a:p>
          </p:txBody>
        </p:sp>
        <p:cxnSp>
          <p:nvCxnSpPr>
            <p:cNvPr id="12" name="Straight Arrow Connector 11"/>
            <p:cNvCxnSpPr>
              <a:cxnSpLocks noChangeShapeType="1"/>
              <a:stCxn id="11" idx="2"/>
            </p:cNvCxnSpPr>
            <p:nvPr/>
          </p:nvCxnSpPr>
          <p:spPr bwMode="auto">
            <a:xfrm>
              <a:off x="4795029" y="2576772"/>
              <a:ext cx="1027123" cy="689664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" name="TextBox 32"/>
            <p:cNvSpPr txBox="1">
              <a:spLocks noChangeArrowheads="1"/>
            </p:cNvSpPr>
            <p:nvPr/>
          </p:nvSpPr>
          <p:spPr bwMode="auto">
            <a:xfrm>
              <a:off x="3847741" y="1056388"/>
              <a:ext cx="3516986" cy="726383"/>
            </a:xfrm>
            <a:prstGeom prst="rect">
              <a:avLst/>
            </a:prstGeom>
            <a:noFill/>
            <a:ln>
              <a:noFill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kern="0" dirty="0">
                  <a:solidFill>
                    <a:prstClr val="black"/>
                  </a:solidFill>
                  <a:latin typeface="Arial"/>
                </a:rPr>
                <a:t>40 to 80K intercept</a:t>
              </a:r>
            </a:p>
          </p:txBody>
        </p:sp>
        <p:cxnSp>
          <p:nvCxnSpPr>
            <p:cNvPr id="14" name="Straight Arrow Connector 13"/>
            <p:cNvCxnSpPr>
              <a:cxnSpLocks noChangeShapeType="1"/>
            </p:cNvCxnSpPr>
            <p:nvPr/>
          </p:nvCxnSpPr>
          <p:spPr bwMode="auto">
            <a:xfrm>
              <a:off x="5867289" y="1647521"/>
              <a:ext cx="1143247" cy="943375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" name="TextBox 34"/>
            <p:cNvSpPr txBox="1">
              <a:spLocks noChangeArrowheads="1"/>
            </p:cNvSpPr>
            <p:nvPr/>
          </p:nvSpPr>
          <p:spPr bwMode="auto">
            <a:xfrm>
              <a:off x="6730896" y="5609569"/>
              <a:ext cx="2709240" cy="488426"/>
            </a:xfrm>
            <a:prstGeom prst="rect">
              <a:avLst/>
            </a:prstGeom>
            <a:noFill/>
            <a:ln>
              <a:noFill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kern="0" dirty="0" err="1">
                  <a:solidFill>
                    <a:prstClr val="black"/>
                  </a:solidFill>
                  <a:latin typeface="Arial"/>
                </a:rPr>
                <a:t>SiC</a:t>
              </a:r>
              <a:r>
                <a:rPr lang="en-US" sz="1050" b="1" kern="0" dirty="0">
                  <a:solidFill>
                    <a:prstClr val="black"/>
                  </a:solidFill>
                  <a:latin typeface="Arial"/>
                </a:rPr>
                <a:t> absorber ring </a:t>
              </a:r>
            </a:p>
          </p:txBody>
        </p:sp>
        <p:cxnSp>
          <p:nvCxnSpPr>
            <p:cNvPr id="16" name="Straight Arrow Connector 15"/>
            <p:cNvCxnSpPr>
              <a:cxnSpLocks noChangeShapeType="1"/>
              <a:stCxn id="15" idx="0"/>
            </p:cNvCxnSpPr>
            <p:nvPr/>
          </p:nvCxnSpPr>
          <p:spPr bwMode="auto">
            <a:xfrm flipH="1" flipV="1">
              <a:off x="6857358" y="4200393"/>
              <a:ext cx="1228159" cy="1409176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TextBox 36"/>
            <p:cNvSpPr txBox="1">
              <a:spLocks noChangeArrowheads="1"/>
            </p:cNvSpPr>
            <p:nvPr/>
          </p:nvSpPr>
          <p:spPr bwMode="auto">
            <a:xfrm>
              <a:off x="4794624" y="5924039"/>
              <a:ext cx="1974922" cy="1156013"/>
            </a:xfrm>
            <a:prstGeom prst="rect">
              <a:avLst/>
            </a:prstGeom>
            <a:noFill/>
            <a:ln>
              <a:noFill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kern="0" dirty="0">
                  <a:solidFill>
                    <a:prstClr val="black"/>
                  </a:solidFill>
                  <a:latin typeface="Arial"/>
                </a:rPr>
                <a:t>Shielded bellow</a:t>
              </a:r>
            </a:p>
          </p:txBody>
        </p:sp>
        <p:cxnSp>
          <p:nvCxnSpPr>
            <p:cNvPr id="18" name="Straight Arrow Connector 17"/>
            <p:cNvCxnSpPr>
              <a:cxnSpLocks noChangeShapeType="1"/>
              <a:stCxn id="17" idx="0"/>
            </p:cNvCxnSpPr>
            <p:nvPr/>
          </p:nvCxnSpPr>
          <p:spPr bwMode="auto">
            <a:xfrm flipV="1">
              <a:off x="5783125" y="5336119"/>
              <a:ext cx="696682" cy="58590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TextBox 38"/>
            <p:cNvSpPr txBox="1">
              <a:spLocks noChangeArrowheads="1"/>
            </p:cNvSpPr>
            <p:nvPr/>
          </p:nvSpPr>
          <p:spPr bwMode="auto">
            <a:xfrm>
              <a:off x="7009164" y="520458"/>
              <a:ext cx="2894752" cy="1160441"/>
            </a:xfrm>
            <a:prstGeom prst="rect">
              <a:avLst/>
            </a:prstGeom>
            <a:noFill/>
            <a:ln>
              <a:noFill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kern="0" dirty="0">
                  <a:solidFill>
                    <a:prstClr val="black"/>
                  </a:solidFill>
                  <a:latin typeface="Arial"/>
                </a:rPr>
                <a:t>Flange for disassembly</a:t>
              </a:r>
            </a:p>
          </p:txBody>
        </p:sp>
        <p:cxnSp>
          <p:nvCxnSpPr>
            <p:cNvPr id="20" name="Straight Arrow Connector 19"/>
            <p:cNvCxnSpPr>
              <a:cxnSpLocks noChangeShapeType="1"/>
              <a:stCxn id="21" idx="0"/>
            </p:cNvCxnSpPr>
            <p:nvPr/>
          </p:nvCxnSpPr>
          <p:spPr bwMode="auto">
            <a:xfrm flipV="1">
              <a:off x="3884459" y="4985078"/>
              <a:ext cx="910568" cy="761794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TextBox 40"/>
            <p:cNvSpPr txBox="1">
              <a:spLocks noChangeArrowheads="1"/>
            </p:cNvSpPr>
            <p:nvPr/>
          </p:nvSpPr>
          <p:spPr bwMode="auto">
            <a:xfrm>
              <a:off x="2784917" y="5746872"/>
              <a:ext cx="2199082" cy="1160441"/>
            </a:xfrm>
            <a:prstGeom prst="rect">
              <a:avLst/>
            </a:prstGeom>
            <a:noFill/>
            <a:ln>
              <a:noFill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050" b="1" kern="0" dirty="0">
                  <a:solidFill>
                    <a:prstClr val="black"/>
                  </a:solidFill>
                  <a:latin typeface="Arial"/>
                </a:rPr>
                <a:t>Flange to cavity</a:t>
              </a:r>
            </a:p>
          </p:txBody>
        </p:sp>
        <p:cxnSp>
          <p:nvCxnSpPr>
            <p:cNvPr id="22" name="Straight Arrow Connector 21"/>
            <p:cNvCxnSpPr>
              <a:cxnSpLocks noChangeShapeType="1"/>
            </p:cNvCxnSpPr>
            <p:nvPr/>
          </p:nvCxnSpPr>
          <p:spPr bwMode="auto">
            <a:xfrm flipH="1">
              <a:off x="7329971" y="1670191"/>
              <a:ext cx="212958" cy="387115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3" name="TextBox 22"/>
          <p:cNvSpPr txBox="1"/>
          <p:nvPr/>
        </p:nvSpPr>
        <p:spPr>
          <a:xfrm>
            <a:off x="685800" y="6504801"/>
            <a:ext cx="845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Ralf Eichhorn | CLASSE | Cornell University	 	ERL Workshop 2015 | Stony Brook|   06/10/15	     </a:t>
            </a:r>
            <a:fld id="{03C8DF6A-E331-4F8D-86E1-DBE9C93851B9}" type="slidenum">
              <a:rPr lang="en-US" sz="1200" smtClean="0">
                <a:solidFill>
                  <a:schemeClr val="bg1">
                    <a:lumMod val="50000"/>
                  </a:schemeClr>
                </a:solidFill>
              </a:rPr>
              <a:t>24</a:t>
            </a:fld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3810160" y="185874"/>
            <a:ext cx="4445190" cy="72852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smtClean="0">
                <a:solidFill>
                  <a:srgbClr val="FFFFFF"/>
                </a:solidFill>
              </a:rPr>
              <a:t>HTC HOM damping</a:t>
            </a:r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670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538270" y="119667"/>
            <a:ext cx="5224730" cy="594335"/>
          </a:xfrm>
          <a:prstGeom prst="rect">
            <a:avLst/>
          </a:prstGeom>
        </p:spPr>
        <p:txBody>
          <a:bodyPr/>
          <a:lstStyle/>
          <a:p>
            <a:r>
              <a:rPr lang="en-US" sz="2400" dirty="0">
                <a:solidFill>
                  <a:srgbClr val="FFFFFF"/>
                </a:solidFill>
              </a:rPr>
              <a:t>HOM measurements with beam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80203" y="1455003"/>
            <a:ext cx="8839200" cy="1616498"/>
            <a:chOff x="-681080" y="2582708"/>
            <a:chExt cx="9825079" cy="1796794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81080" y="2582708"/>
              <a:ext cx="4800600" cy="1356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62400" y="2819400"/>
              <a:ext cx="5181599" cy="1560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355600" y="990380"/>
            <a:ext cx="8174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Optima"/>
                <a:cs typeface="Optima"/>
              </a:rPr>
              <a:t>BPM</a:t>
            </a:r>
            <a:endParaRPr lang="en-US" b="1" dirty="0">
              <a:latin typeface="Optima"/>
              <a:cs typeface="Optima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57200" y="1353878"/>
            <a:ext cx="217733" cy="6281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45448" y="993338"/>
            <a:ext cx="3326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Optima"/>
                <a:cs typeface="Optima"/>
              </a:rPr>
              <a:t>7-cell cavity in cryostat</a:t>
            </a:r>
            <a:endParaRPr lang="en-US" b="1" dirty="0">
              <a:latin typeface="Optima"/>
              <a:cs typeface="Optima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044700" y="1359712"/>
            <a:ext cx="292101" cy="7805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403620" y="978993"/>
            <a:ext cx="680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Optima"/>
                <a:cs typeface="Optima"/>
              </a:rPr>
              <a:t>gun</a:t>
            </a:r>
            <a:endParaRPr lang="en-US" b="1" dirty="0">
              <a:latin typeface="Optima"/>
              <a:cs typeface="Optima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674544" y="1345402"/>
            <a:ext cx="161356" cy="5469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51626" y="5410200"/>
            <a:ext cx="82677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dirty="0" smtClean="0">
                <a:latin typeface="+mn-lt"/>
                <a:cs typeface="Optima"/>
              </a:rPr>
              <a:t>No </a:t>
            </a:r>
            <a:r>
              <a:rPr lang="en-US" kern="0" dirty="0">
                <a:solidFill>
                  <a:prstClr val="black"/>
                </a:solidFill>
                <a:latin typeface="+mn-lt"/>
              </a:rPr>
              <a:t>charge</a:t>
            </a:r>
            <a:r>
              <a:rPr lang="en-US" dirty="0" smtClean="0">
                <a:latin typeface="+mn-lt"/>
                <a:cs typeface="Optima"/>
              </a:rPr>
              <a:t>-up of the HOM absorber observed.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dirty="0" smtClean="0">
                <a:latin typeface="+mn-lt"/>
                <a:cs typeface="Optima"/>
              </a:rPr>
              <a:t>HOM heating was less than expected, limits to 400mA total ERL current.</a:t>
            </a:r>
          </a:p>
          <a:p>
            <a:pPr marL="342900" indent="-342900">
              <a:spcBef>
                <a:spcPts val="600"/>
              </a:spcBef>
              <a:buFont typeface="Arial"/>
              <a:buChar char="•"/>
            </a:pPr>
            <a:r>
              <a:rPr lang="en-US" b="1" dirty="0" smtClean="0">
                <a:solidFill>
                  <a:srgbClr val="FF0000"/>
                </a:solidFill>
                <a:cs typeface="Optima"/>
              </a:rPr>
              <a:t>This establishes the current limit of 40mA for the 4-turn CBETA ERL</a:t>
            </a:r>
            <a:endParaRPr lang="en-US" b="1" dirty="0">
              <a:solidFill>
                <a:srgbClr val="FF0000"/>
              </a:solidFill>
              <a:cs typeface="Optima"/>
            </a:endParaRPr>
          </a:p>
        </p:txBody>
      </p:sp>
      <p:pic>
        <p:nvPicPr>
          <p:cNvPr id="13" name="Picture 12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800" y="2514600"/>
            <a:ext cx="2438400" cy="1538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40"/>
          <a:stretch/>
        </p:blipFill>
        <p:spPr>
          <a:xfrm>
            <a:off x="2209800" y="3886200"/>
            <a:ext cx="6553200" cy="1454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6096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39736" y="11240"/>
            <a:ext cx="4223230" cy="594335"/>
          </a:xfrm>
          <a:prstGeom prst="rect">
            <a:avLst/>
          </a:prstGeom>
        </p:spPr>
        <p:txBody>
          <a:bodyPr/>
          <a:lstStyle/>
          <a:p>
            <a:r>
              <a:rPr lang="en-US" sz="2400" dirty="0">
                <a:solidFill>
                  <a:srgbClr val="FFFFFF"/>
                </a:solidFill>
              </a:rPr>
              <a:t>Main </a:t>
            </a:r>
            <a:r>
              <a:rPr lang="en-US" sz="2400" dirty="0" err="1">
                <a:solidFill>
                  <a:srgbClr val="FFFFFF"/>
                </a:solidFill>
              </a:rPr>
              <a:t>linac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cryomodule</a:t>
            </a:r>
            <a:r>
              <a:rPr lang="en-US" sz="2400" dirty="0">
                <a:solidFill>
                  <a:srgbClr val="FFFFFF"/>
                </a:solidFill>
              </a:rPr>
              <a:t> (MLC)</a:t>
            </a:r>
            <a:br>
              <a:rPr lang="en-US" sz="2400" dirty="0">
                <a:solidFill>
                  <a:srgbClr val="FFFFFF"/>
                </a:solidFill>
              </a:rPr>
            </a:br>
            <a:r>
              <a:rPr lang="en-US" sz="2400" dirty="0">
                <a:solidFill>
                  <a:srgbClr val="FFFFFF"/>
                </a:solidFill>
              </a:rPr>
              <a:t>achieved accelerating gradients</a:t>
            </a: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7593395"/>
              </p:ext>
            </p:extLst>
          </p:nvPr>
        </p:nvGraphicFramePr>
        <p:xfrm>
          <a:off x="162191" y="1707849"/>
          <a:ext cx="8690656" cy="3769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876799" y="1420344"/>
            <a:ext cx="107455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Quench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23259" y="1450050"/>
            <a:ext cx="93394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Admin.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370666" y="1436561"/>
            <a:ext cx="93394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Admin.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706862" y="1430504"/>
            <a:ext cx="93394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Admin.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07785" y="1430504"/>
            <a:ext cx="93394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Admin.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8601" y="1436562"/>
            <a:ext cx="7811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Limit.</a:t>
            </a:r>
            <a:endParaRPr lang="en-US" b="1" dirty="0"/>
          </a:p>
        </p:txBody>
      </p:sp>
      <p:cxnSp>
        <p:nvCxnSpPr>
          <p:cNvPr id="10" name="Straight Connector 9"/>
          <p:cNvCxnSpPr/>
          <p:nvPr/>
        </p:nvCxnSpPr>
        <p:spPr bwMode="auto">
          <a:xfrm flipV="1">
            <a:off x="1121310" y="2015980"/>
            <a:ext cx="7256912" cy="1088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030A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6355112" y="2026867"/>
            <a:ext cx="219647" cy="1545767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5951351" y="2437070"/>
            <a:ext cx="1246817" cy="52322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*FE processed out.</a:t>
            </a:r>
            <a:endParaRPr lang="en-US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354937" y="1430504"/>
            <a:ext cx="933947" cy="369332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FE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59108"/>
            <a:ext cx="9064914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62191" y="5419450"/>
            <a:ext cx="92599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 of 6 cavities had achieved design gradient of 16.2MV/m at 1.8K in MLC.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Cavity#4 is limited by quench so far, no detectable radiation during test</a:t>
            </a:r>
            <a:r>
              <a:rPr lang="en-US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Enough Voltage for 76MeV per ERL turn (where 36MeV are needed)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5103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779184" y="11240"/>
            <a:ext cx="4943235" cy="594335"/>
          </a:xfrm>
          <a:prstGeom prst="rect">
            <a:avLst/>
          </a:prstGeom>
        </p:spPr>
        <p:txBody>
          <a:bodyPr/>
          <a:lstStyle/>
          <a:p>
            <a:r>
              <a:rPr lang="en-US" sz="2400" dirty="0">
                <a:solidFill>
                  <a:srgbClr val="FFFFFF"/>
                </a:solidFill>
              </a:rPr>
              <a:t>Main </a:t>
            </a:r>
            <a:r>
              <a:rPr lang="en-US" sz="2400" dirty="0" err="1">
                <a:solidFill>
                  <a:srgbClr val="FFFFFF"/>
                </a:solidFill>
              </a:rPr>
              <a:t>linac</a:t>
            </a:r>
            <a:r>
              <a:rPr lang="en-US" sz="2400" dirty="0">
                <a:solidFill>
                  <a:srgbClr val="FFFFFF"/>
                </a:solidFill>
              </a:rPr>
              <a:t> </a:t>
            </a:r>
            <a:r>
              <a:rPr lang="en-US" sz="2400" dirty="0" err="1">
                <a:solidFill>
                  <a:srgbClr val="FFFFFF"/>
                </a:solidFill>
              </a:rPr>
              <a:t>cryomodule</a:t>
            </a:r>
            <a:r>
              <a:rPr lang="en-US" sz="2400" dirty="0">
                <a:solidFill>
                  <a:srgbClr val="FFFFFF"/>
                </a:solidFill>
              </a:rPr>
              <a:t> (MLC)</a:t>
            </a:r>
            <a:br>
              <a:rPr lang="en-US" sz="2400" dirty="0">
                <a:solidFill>
                  <a:srgbClr val="FFFFFF"/>
                </a:solidFill>
              </a:rPr>
            </a:br>
            <a:r>
              <a:rPr lang="en-US" sz="2400" dirty="0">
                <a:solidFill>
                  <a:srgbClr val="FFFFFF"/>
                </a:solidFill>
              </a:rPr>
              <a:t>achieved surface losses (Q0)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1305" y="5475936"/>
            <a:ext cx="8812696" cy="1015663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4 of 6 cavities had achieved design </a:t>
            </a:r>
            <a:r>
              <a:rPr lang="en-US" sz="2000" dirty="0" smtClean="0"/>
              <a:t>Q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</a:t>
            </a:r>
            <a:r>
              <a:rPr lang="en-US" sz="2000" dirty="0"/>
              <a:t>of 2.0E+10 at </a:t>
            </a:r>
            <a:r>
              <a:rPr lang="en-US" sz="2000" dirty="0" smtClean="0"/>
              <a:t>1.8K.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Q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</a:t>
            </a:r>
            <a:r>
              <a:rPr lang="en-US" sz="2000" dirty="0"/>
              <a:t>of Cavity#6 </a:t>
            </a:r>
            <a:r>
              <a:rPr lang="en-US" sz="2000" dirty="0" smtClean="0"/>
              <a:t>had severe FE at 16MV/m.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Enough cooling for 73MV per ERL </a:t>
            </a:r>
            <a:r>
              <a:rPr lang="en-US" sz="2000" b="1" dirty="0">
                <a:solidFill>
                  <a:srgbClr val="FF0000"/>
                </a:solidFill>
              </a:rPr>
              <a:t>turn (where 36MeV are needed</a:t>
            </a:r>
            <a:r>
              <a:rPr lang="en-US" sz="2000" b="1" dirty="0" smtClean="0">
                <a:solidFill>
                  <a:srgbClr val="FF0000"/>
                </a:solidFill>
              </a:rPr>
              <a:t>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32848" y="852270"/>
            <a:ext cx="8081484" cy="4833549"/>
            <a:chOff x="212999" y="852270"/>
            <a:chExt cx="8836041" cy="5284851"/>
          </a:xfrm>
        </p:grpSpPr>
        <p:graphicFrame>
          <p:nvGraphicFramePr>
            <p:cNvPr id="5" name="Char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32587491"/>
                </p:ext>
              </p:extLst>
            </p:nvPr>
          </p:nvGraphicFramePr>
          <p:xfrm>
            <a:off x="212999" y="1107921"/>
            <a:ext cx="8623301" cy="5029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7107568" y="4006918"/>
              <a:ext cx="1941472" cy="64633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B0F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*Q</a:t>
              </a:r>
              <a:r>
                <a:rPr lang="en-US" sz="1800" baseline="-25000" dirty="0" smtClean="0"/>
                <a:t>0</a:t>
              </a:r>
              <a:r>
                <a:rPr lang="en-US" sz="1800" dirty="0" smtClean="0"/>
                <a:t> at </a:t>
              </a:r>
              <a:r>
                <a:rPr lang="en-US" dirty="0" smtClean="0"/>
                <a:t>16.2</a:t>
              </a:r>
              <a:r>
                <a:rPr lang="en-US" sz="1800" dirty="0" smtClean="0"/>
                <a:t>MV/m with severe FE.</a:t>
              </a:r>
              <a:endParaRPr lang="en-US" sz="18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14583" y="4283917"/>
              <a:ext cx="2621230" cy="36933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B0F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*Q</a:t>
              </a:r>
              <a:r>
                <a:rPr lang="en-US" sz="1800" baseline="-25000" dirty="0" smtClean="0"/>
                <a:t>0</a:t>
              </a:r>
              <a:r>
                <a:rPr lang="en-US" sz="1800" dirty="0" smtClean="0"/>
                <a:t> after many quench.</a:t>
              </a:r>
              <a:endParaRPr lang="en-US" sz="1800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5505843" y="2760875"/>
              <a:ext cx="381000" cy="329540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7531931" y="2838308"/>
              <a:ext cx="421001" cy="378096"/>
            </a:xfrm>
            <a:prstGeom prst="ellipse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/>
            <p:cNvCxnSpPr>
              <a:stCxn id="7" idx="0"/>
              <a:endCxn id="8" idx="3"/>
            </p:cNvCxnSpPr>
            <p:nvPr/>
          </p:nvCxnSpPr>
          <p:spPr>
            <a:xfrm flipV="1">
              <a:off x="3525198" y="3042155"/>
              <a:ext cx="2036441" cy="1241762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endCxn id="9" idx="4"/>
            </p:cNvCxnSpPr>
            <p:nvPr/>
          </p:nvCxnSpPr>
          <p:spPr>
            <a:xfrm flipH="1" flipV="1">
              <a:off x="7742432" y="3216404"/>
              <a:ext cx="385392" cy="790514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6522898" y="2209939"/>
              <a:ext cx="353420" cy="381002"/>
            </a:xfrm>
            <a:prstGeom prst="ellipse">
              <a:avLst/>
            </a:prstGeom>
            <a:noFill/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/>
            <p:cNvCxnSpPr>
              <a:stCxn id="14" idx="0"/>
              <a:endCxn id="12" idx="4"/>
            </p:cNvCxnSpPr>
            <p:nvPr/>
          </p:nvCxnSpPr>
          <p:spPr>
            <a:xfrm flipV="1">
              <a:off x="6108483" y="2590941"/>
              <a:ext cx="591125" cy="1415977"/>
            </a:xfrm>
            <a:prstGeom prst="straightConnector1">
              <a:avLst/>
            </a:prstGeom>
            <a:ln w="28575">
              <a:solidFill>
                <a:srgbClr val="FF66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236212" y="4006918"/>
              <a:ext cx="1744542" cy="64633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66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*Q</a:t>
              </a:r>
              <a:r>
                <a:rPr lang="en-US" sz="1800" baseline="-25000" dirty="0" smtClean="0"/>
                <a:t>0</a:t>
              </a:r>
              <a:r>
                <a:rPr lang="en-US" sz="1800" dirty="0" smtClean="0"/>
                <a:t> after FE processed out.</a:t>
              </a:r>
              <a:endParaRPr lang="en-US" sz="18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48526" y="4719420"/>
              <a:ext cx="694914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1.8K</a:t>
              </a:r>
              <a:endParaRPr lang="en-US" b="1" dirty="0"/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 flipV="1">
              <a:off x="1207357" y="2268554"/>
              <a:ext cx="7256912" cy="10886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Oval 16"/>
            <p:cNvSpPr/>
            <p:nvPr/>
          </p:nvSpPr>
          <p:spPr>
            <a:xfrm>
              <a:off x="7572323" y="2461202"/>
              <a:ext cx="353420" cy="381002"/>
            </a:xfrm>
            <a:prstGeom prst="ellipse">
              <a:avLst/>
            </a:prstGeom>
            <a:noFill/>
            <a:ln>
              <a:solidFill>
                <a:srgbClr val="FF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Arrow Connector 17"/>
            <p:cNvCxnSpPr>
              <a:endCxn id="17" idx="0"/>
            </p:cNvCxnSpPr>
            <p:nvPr/>
          </p:nvCxnSpPr>
          <p:spPr>
            <a:xfrm flipH="1">
              <a:off x="7749033" y="2065904"/>
              <a:ext cx="595018" cy="395298"/>
            </a:xfrm>
            <a:prstGeom prst="straightConnector1">
              <a:avLst/>
            </a:prstGeom>
            <a:ln w="28575">
              <a:solidFill>
                <a:srgbClr val="FF66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107568" y="1412046"/>
              <a:ext cx="1820916" cy="64633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66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*Q</a:t>
              </a:r>
              <a:r>
                <a:rPr lang="en-US" sz="1800" baseline="-25000" dirty="0" smtClean="0"/>
                <a:t>0</a:t>
              </a:r>
              <a:r>
                <a:rPr lang="en-US" sz="1800" dirty="0" smtClean="0"/>
                <a:t> at 14MV/m, FE started.</a:t>
              </a:r>
              <a:endParaRPr lang="en-US" sz="1800" dirty="0"/>
            </a:p>
          </p:txBody>
        </p:sp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491" y="852270"/>
              <a:ext cx="8705349" cy="438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438440" y="1938775"/>
              <a:ext cx="1132114" cy="461665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Target Qo 2.0e10 at 1.8K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753281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18581" y="85669"/>
            <a:ext cx="4649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</a:rPr>
              <a:t>Current limits from HOMs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5760" y="4733041"/>
            <a:ext cx="76525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Dipole HOMs on MLC were strongly </a:t>
            </a:r>
            <a:r>
              <a:rPr lang="en-US" sz="2000" dirty="0"/>
              <a:t>d</a:t>
            </a:r>
            <a:r>
              <a:rPr lang="en-US" sz="2000" dirty="0" smtClean="0"/>
              <a:t>amped below Q~10</a:t>
            </a:r>
            <a:r>
              <a:rPr lang="en-US" sz="2000" baseline="30000" dirty="0" smtClean="0"/>
              <a:t>4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Consistent with HTC and simulation results.</a:t>
            </a:r>
          </a:p>
          <a:p>
            <a:endParaRPr lang="en-US" sz="2000" dirty="0" smtClean="0"/>
          </a:p>
          <a:p>
            <a:r>
              <a:rPr lang="en-US" sz="2000" b="1" dirty="0" smtClean="0">
                <a:solidFill>
                  <a:srgbClr val="FF0000"/>
                </a:solidFill>
              </a:rPr>
              <a:t>HTC results were:</a:t>
            </a:r>
            <a:endParaRPr lang="en-US" sz="2000" b="1" dirty="0">
              <a:solidFill>
                <a:srgbClr val="FF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HOM heating: currents are limited to &lt; 40mA in CBETA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BBU no HOM limits BBU to below 100mA in one turn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230" y="892924"/>
            <a:ext cx="6839880" cy="3993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10" y="1446276"/>
            <a:ext cx="2147101" cy="242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89581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10" y="875824"/>
            <a:ext cx="7456872" cy="45259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388448" y="126589"/>
            <a:ext cx="3195962" cy="594335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>
                <a:solidFill>
                  <a:srgbClr val="FFFFFF"/>
                </a:solidFill>
              </a:rPr>
              <a:t>BBU for 1 pass in CBETA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3" name="Title 5"/>
          <p:cNvSpPr txBox="1">
            <a:spLocks/>
          </p:cNvSpPr>
          <p:nvPr/>
        </p:nvSpPr>
        <p:spPr>
          <a:xfrm>
            <a:off x="106710" y="5275541"/>
            <a:ext cx="7848600" cy="749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2000" dirty="0" smtClean="0">
                <a:latin typeface="+mj-lt"/>
                <a:ea typeface="+mj-ea"/>
                <a:cs typeface="+mj-cs"/>
              </a:rPr>
              <a:t>100% of simulations have      </a:t>
            </a:r>
            <a: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</a:t>
            </a:r>
            <a:r>
              <a:rPr kumimoji="0" lang="en-US" altLang="zh-TW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&gt;</a:t>
            </a:r>
            <a:r>
              <a:rPr lang="en-US" altLang="zh-TW" sz="2000" dirty="0" smtClean="0">
                <a:latin typeface="+mj-lt"/>
                <a:ea typeface="+mj-ea"/>
                <a:cs typeface="+mj-cs"/>
              </a:rPr>
              <a:t>  </a:t>
            </a:r>
            <a: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100mA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itle 5"/>
          <p:cNvSpPr txBox="1">
            <a:spLocks/>
          </p:cNvSpPr>
          <p:nvPr/>
        </p:nvSpPr>
        <p:spPr>
          <a:xfrm>
            <a:off x="4940062" y="666838"/>
            <a:ext cx="4203938" cy="1143000"/>
          </a:xfrm>
          <a:prstGeom prst="rect">
            <a:avLst/>
          </a:prstGeom>
          <a:ln w="0"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TW" sz="2000" dirty="0" smtClean="0"/>
              <a:t>CBETA 1-pass</a:t>
            </a:r>
          </a:p>
          <a:p>
            <a:r>
              <a:rPr lang="en-US" altLang="zh-TW" sz="2000" dirty="0" smtClean="0"/>
              <a:t>Cavity shape error: </a:t>
            </a:r>
            <a:r>
              <a:rPr lang="en-US" altLang="zh-TW" sz="2000" dirty="0" smtClean="0">
                <a:solidFill>
                  <a:srgbClr val="FF0000"/>
                </a:solidFill>
              </a:rPr>
              <a:t>125 </a:t>
            </a:r>
            <a:r>
              <a:rPr lang="el-GR" altLang="zh-TW" sz="2000" dirty="0" smtClean="0">
                <a:solidFill>
                  <a:srgbClr val="FF0000"/>
                </a:solidFill>
              </a:rPr>
              <a:t>μ</a:t>
            </a:r>
            <a:r>
              <a:rPr lang="en-US" altLang="zh-TW" sz="2000" dirty="0" smtClean="0">
                <a:solidFill>
                  <a:srgbClr val="FF0000"/>
                </a:solidFill>
              </a:rPr>
              <a:t>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0877" y="5412923"/>
            <a:ext cx="530272" cy="425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89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5"/>
          <p:cNvSpPr txBox="1">
            <a:spLocks/>
          </p:cNvSpPr>
          <p:nvPr/>
        </p:nvSpPr>
        <p:spPr>
          <a:xfrm>
            <a:off x="114300" y="5292030"/>
            <a:ext cx="6591300" cy="12573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dirty="0" smtClean="0">
                <a:latin typeface="Helvetica" charset="0"/>
              </a:rPr>
              <a:t>1.7 × 10</a:t>
            </a:r>
            <a:r>
              <a:rPr lang="en-US" sz="1500" baseline="30000" dirty="0" smtClean="0">
                <a:latin typeface="Helvetica" charset="0"/>
              </a:rPr>
              <a:t>33</a:t>
            </a:r>
            <a:r>
              <a:rPr lang="en-US" sz="1500" dirty="0" smtClean="0">
                <a:latin typeface="Helvetica" charset="0"/>
              </a:rPr>
              <a:t> cm</a:t>
            </a:r>
            <a:r>
              <a:rPr lang="en-US" sz="1500" baseline="30000" dirty="0" smtClean="0">
                <a:latin typeface="Helvetica" charset="0"/>
              </a:rPr>
              <a:t>-2</a:t>
            </a:r>
            <a:r>
              <a:rPr lang="en-US" sz="1500" dirty="0" smtClean="0">
                <a:latin typeface="Helvetica" charset="0"/>
              </a:rPr>
              <a:t> s</a:t>
            </a:r>
            <a:r>
              <a:rPr lang="en-US" sz="1500" baseline="30000" dirty="0" smtClean="0">
                <a:latin typeface="Helvetica" charset="0"/>
              </a:rPr>
              <a:t>-1</a:t>
            </a:r>
            <a:r>
              <a:rPr lang="en-US" sz="1500" dirty="0" smtClean="0">
                <a:latin typeface="Helvetica" charset="0"/>
              </a:rPr>
              <a:t> for √s = 127 </a:t>
            </a:r>
            <a:r>
              <a:rPr lang="en-US" sz="1500" dirty="0" err="1" smtClean="0">
                <a:latin typeface="Helvetica" charset="0"/>
              </a:rPr>
              <a:t>GeV</a:t>
            </a:r>
            <a:r>
              <a:rPr lang="en-US" sz="1500" dirty="0" smtClean="0">
                <a:latin typeface="Helvetica" charset="0"/>
              </a:rPr>
              <a:t> (15.9 </a:t>
            </a:r>
            <a:r>
              <a:rPr lang="en-US" sz="1500" dirty="0" err="1" smtClean="0">
                <a:latin typeface="Helvetica" charset="0"/>
              </a:rPr>
              <a:t>GeV</a:t>
            </a:r>
            <a:r>
              <a:rPr lang="en-US" sz="1500" dirty="0" smtClean="0">
                <a:latin typeface="Helvetica" charset="0"/>
              </a:rPr>
              <a:t> </a:t>
            </a:r>
            <a:r>
              <a:rPr lang="en-US" sz="1500" dirty="0" err="1" smtClean="0">
                <a:latin typeface="Helvetica" charset="0"/>
              </a:rPr>
              <a:t>e↑on</a:t>
            </a:r>
            <a:r>
              <a:rPr lang="en-US" sz="1500" dirty="0" smtClean="0">
                <a:latin typeface="Helvetica" charset="0"/>
              </a:rPr>
              <a:t> 255 </a:t>
            </a:r>
            <a:r>
              <a:rPr lang="en-US" sz="1500" dirty="0" err="1" smtClean="0">
                <a:latin typeface="Helvetica" charset="0"/>
              </a:rPr>
              <a:t>GeV</a:t>
            </a:r>
            <a:r>
              <a:rPr lang="en-US" sz="1500" dirty="0" smtClean="0">
                <a:latin typeface="Helvetica" charset="0"/>
              </a:rPr>
              <a:t> p↑)</a:t>
            </a:r>
          </a:p>
          <a:p>
            <a:r>
              <a:rPr lang="en-US" sz="1500" dirty="0" smtClean="0">
                <a:latin typeface="Helvetica" charset="0"/>
              </a:rPr>
              <a:t>× 10 luminosity with modest improvements (coating of RHIC vacuum chamber)</a:t>
            </a:r>
          </a:p>
          <a:p>
            <a:r>
              <a:rPr lang="en-US" sz="1500" dirty="0" smtClean="0">
                <a:latin typeface="Helvetica" charset="0"/>
              </a:rPr>
              <a:t>× 100 luminosity with shorter bunch spacing (ultimate capability)</a:t>
            </a:r>
            <a:endParaRPr lang="en-US" sz="1500" dirty="0">
              <a:latin typeface="Helvetica" charset="0"/>
            </a:endParaRPr>
          </a:p>
        </p:txBody>
      </p:sp>
      <p:pic>
        <p:nvPicPr>
          <p:cNvPr id="3" name="image12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1291530"/>
            <a:ext cx="2132013" cy="121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4" name="image13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3120330"/>
            <a:ext cx="2135188" cy="142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5090418"/>
            <a:ext cx="2132013" cy="145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58000" y="834330"/>
            <a:ext cx="12827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0">
                <a:latin typeface="Helvetica" charset="0"/>
                <a:cs typeface="Helvetica" charset="0"/>
              </a:rPr>
              <a:t>ePHENIX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58000" y="2663130"/>
            <a:ext cx="992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0">
                <a:latin typeface="Helvetica" charset="0"/>
                <a:cs typeface="Helvetica" charset="0"/>
              </a:rPr>
              <a:t>eSTAR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858000" y="4720530"/>
            <a:ext cx="996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b="0">
                <a:latin typeface="Helvetica" charset="0"/>
                <a:cs typeface="Helvetica" charset="0"/>
              </a:rPr>
              <a:t>BeAST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 rot="5400000">
            <a:off x="8237964" y="5945630"/>
            <a:ext cx="1664401" cy="29010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1200" dirty="0"/>
              <a:t>c</a:t>
            </a:r>
            <a:r>
              <a:rPr lang="en-US" sz="1200" dirty="0" smtClean="0"/>
              <a:t>ourtesy Thomas </a:t>
            </a:r>
            <a:r>
              <a:rPr lang="en-US" sz="1200" dirty="0" err="1" smtClean="0"/>
              <a:t>Roser</a:t>
            </a:r>
            <a:endParaRPr lang="en-US" sz="1200" dirty="0"/>
          </a:p>
        </p:txBody>
      </p:sp>
      <p:pic>
        <p:nvPicPr>
          <p:cNvPr id="10" name="Picture 9" descr="Screen Shot 2016-03-16 at 8.43.24 AM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51" y="834329"/>
            <a:ext cx="6241213" cy="442415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087355" y="11240"/>
            <a:ext cx="5378542" cy="594335"/>
          </a:xfrm>
          <a:prstGeom prst="rect">
            <a:avLst/>
          </a:prstGeom>
        </p:spPr>
        <p:txBody>
          <a:bodyPr/>
          <a:lstStyle>
            <a:lvl1pPr algn="ctr">
              <a:defRPr sz="2400" b="1" i="0" baseline="0">
                <a:latin typeface="+mn-lt"/>
              </a:defRPr>
            </a:lvl1pPr>
          </a:lstStyle>
          <a:p>
            <a:r>
              <a:rPr lang="en-US" dirty="0" err="1" smtClean="0"/>
              <a:t>eRHIC</a:t>
            </a:r>
            <a:r>
              <a:rPr lang="en-US" dirty="0" smtClean="0"/>
              <a:t> Design – need for an ERL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1954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65" y="865910"/>
            <a:ext cx="8229600" cy="41824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980534" y="138017"/>
            <a:ext cx="3945760" cy="594335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>
                <a:solidFill>
                  <a:srgbClr val="FFFFFF"/>
                </a:solidFill>
              </a:rPr>
              <a:t>BBU for 4 passes in CBETA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3" name="Title 5"/>
          <p:cNvSpPr txBox="1">
            <a:spLocks/>
          </p:cNvSpPr>
          <p:nvPr/>
        </p:nvSpPr>
        <p:spPr>
          <a:xfrm>
            <a:off x="1576912" y="5275541"/>
            <a:ext cx="6378397" cy="749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2000" dirty="0" smtClean="0">
                <a:latin typeface="+mj-lt"/>
                <a:ea typeface="+mj-ea"/>
                <a:cs typeface="+mj-cs"/>
              </a:rPr>
              <a:t>100% of simulations have      </a:t>
            </a:r>
            <a: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</a:t>
            </a:r>
            <a:r>
              <a:rPr kumimoji="0" lang="en-US" altLang="zh-TW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&gt;</a:t>
            </a:r>
            <a:r>
              <a:rPr lang="en-US" altLang="zh-TW" sz="2000" dirty="0" smtClean="0">
                <a:latin typeface="+mj-lt"/>
                <a:ea typeface="+mj-ea"/>
                <a:cs typeface="+mj-cs"/>
              </a:rPr>
              <a:t> 10</a:t>
            </a:r>
            <a: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0mA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itle 5"/>
          <p:cNvSpPr txBox="1">
            <a:spLocks/>
          </p:cNvSpPr>
          <p:nvPr/>
        </p:nvSpPr>
        <p:spPr>
          <a:xfrm>
            <a:off x="4701724" y="960008"/>
            <a:ext cx="4442276" cy="1622240"/>
          </a:xfrm>
          <a:prstGeom prst="rect">
            <a:avLst/>
          </a:prstGeom>
          <a:ln w="0">
            <a:solidFill>
              <a:schemeClr val="bg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i="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TW" sz="2000" dirty="0" smtClean="0"/>
              <a:t>CBETA 4-pass</a:t>
            </a:r>
          </a:p>
          <a:p>
            <a:pPr algn="l"/>
            <a:r>
              <a:rPr lang="en-US" altLang="zh-TW" sz="2000" dirty="0" smtClean="0"/>
              <a:t>Cavity shape error: </a:t>
            </a:r>
            <a:r>
              <a:rPr lang="en-US" altLang="zh-TW" sz="2000" dirty="0" smtClean="0">
                <a:solidFill>
                  <a:srgbClr val="FF0000"/>
                </a:solidFill>
              </a:rPr>
              <a:t>125 </a:t>
            </a:r>
            <a:r>
              <a:rPr lang="el-GR" altLang="zh-TW" sz="2000" dirty="0" smtClean="0">
                <a:solidFill>
                  <a:srgbClr val="FF0000"/>
                </a:solidFill>
              </a:rPr>
              <a:t>μ</a:t>
            </a:r>
            <a:r>
              <a:rPr lang="en-US" altLang="zh-TW" sz="2000" dirty="0" smtClean="0">
                <a:solidFill>
                  <a:srgbClr val="FF0000"/>
                </a:solidFill>
              </a:rPr>
              <a:t>m</a:t>
            </a:r>
          </a:p>
          <a:p>
            <a:pPr algn="l"/>
            <a:r>
              <a:rPr lang="en-US" altLang="zh-TW" sz="2000" dirty="0" smtClean="0">
                <a:solidFill>
                  <a:srgbClr val="000000"/>
                </a:solidFill>
              </a:rPr>
              <a:t>x/y coupling is simulated to increase the threshold significantly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5629" y="5412923"/>
            <a:ext cx="530272" cy="425433"/>
          </a:xfrm>
          <a:prstGeom prst="rect">
            <a:avLst/>
          </a:prstGeom>
        </p:spPr>
      </p:pic>
      <p:sp>
        <p:nvSpPr>
          <p:cNvPr id="8" name="Title 5"/>
          <p:cNvSpPr txBox="1">
            <a:spLocks/>
          </p:cNvSpPr>
          <p:nvPr/>
        </p:nvSpPr>
        <p:spPr>
          <a:xfrm>
            <a:off x="1688551" y="5776866"/>
            <a:ext cx="6237743" cy="749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2000" dirty="0" smtClean="0">
                <a:latin typeface="+mj-lt"/>
                <a:ea typeface="+mj-ea"/>
                <a:cs typeface="+mj-cs"/>
              </a:rPr>
              <a:t>86% of simulations have      </a:t>
            </a:r>
            <a: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</a:t>
            </a:r>
            <a:r>
              <a:rPr lang="en-US" altLang="zh-TW" sz="2000" noProof="0" dirty="0" smtClean="0">
                <a:latin typeface="+mj-lt"/>
                <a:ea typeface="+mj-ea"/>
                <a:cs typeface="+mj-cs"/>
              </a:rPr>
              <a:t>&gt;</a:t>
            </a:r>
            <a:r>
              <a:rPr lang="en-US" altLang="zh-TW" sz="2000" dirty="0" smtClean="0">
                <a:latin typeface="+mj-lt"/>
                <a:ea typeface="+mj-ea"/>
                <a:cs typeface="+mj-cs"/>
              </a:rPr>
              <a:t>    4</a:t>
            </a:r>
            <a:r>
              <a:rPr kumimoji="0" lang="en-US" altLang="zh-TW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0mA</a:t>
            </a:r>
            <a:endParaRPr kumimoji="0" lang="zh-TW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524" y="5914248"/>
            <a:ext cx="530272" cy="425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1379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3828367" y="124508"/>
            <a:ext cx="3637530" cy="594335"/>
          </a:xfrm>
          <a:prstGeom prst="rect">
            <a:avLst/>
          </a:prstGeom>
        </p:spPr>
        <p:txBody>
          <a:bodyPr/>
          <a:lstStyle>
            <a:lvl1pPr algn="ctr">
              <a:defRPr sz="2400" b="1" i="0" baseline="0">
                <a:latin typeface="+mn-lt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CBETA: FFAG-ERL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4" name="Picture 13" descr="Screen Shot 2016-01-07 at 6.00.18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27796"/>
            <a:ext cx="9171310" cy="461146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148443" y="2379904"/>
            <a:ext cx="10054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Optima"/>
                <a:cs typeface="Optima"/>
              </a:rPr>
              <a:t>6 MeV</a:t>
            </a:r>
            <a:endParaRPr lang="en-US" sz="2200" dirty="0">
              <a:latin typeface="Optima"/>
              <a:cs typeface="Optim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74143" y="2379904"/>
            <a:ext cx="10054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Optima"/>
                <a:cs typeface="Optima"/>
              </a:rPr>
              <a:t>6 MeV</a:t>
            </a:r>
            <a:endParaRPr lang="en-US" sz="2200" dirty="0">
              <a:latin typeface="Optima"/>
              <a:cs typeface="Optima"/>
            </a:endParaRPr>
          </a:p>
        </p:txBody>
      </p:sp>
      <p:sp>
        <p:nvSpPr>
          <p:cNvPr id="17" name="Content Placeholder 1"/>
          <p:cNvSpPr txBox="1">
            <a:spLocks/>
          </p:cNvSpPr>
          <p:nvPr/>
        </p:nvSpPr>
        <p:spPr>
          <a:xfrm>
            <a:off x="0" y="842763"/>
            <a:ext cx="9171310" cy="141172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latin typeface="Helvetica" charset="0"/>
              </a:rPr>
              <a:t>Cornell DC gun</a:t>
            </a:r>
          </a:p>
          <a:p>
            <a:r>
              <a:rPr lang="en-US" sz="1800" dirty="0" smtClean="0">
                <a:latin typeface="Helvetica" charset="0"/>
              </a:rPr>
              <a:t>100mA, 6MeV SRF injector (ICM)</a:t>
            </a:r>
            <a:endParaRPr lang="en-US" sz="1800" dirty="0">
              <a:latin typeface="Helvetica" charset="0"/>
            </a:endParaRPr>
          </a:p>
          <a:p>
            <a:r>
              <a:rPr lang="en-US" sz="1800" dirty="0" smtClean="0">
                <a:latin typeface="Helvetica" charset="0"/>
              </a:rPr>
              <a:t>600kW beam dump</a:t>
            </a:r>
          </a:p>
          <a:p>
            <a:r>
              <a:rPr lang="en-US" sz="1800" dirty="0" smtClean="0">
                <a:latin typeface="Helvetica" charset="0"/>
              </a:rPr>
              <a:t>100mA, 6-cavity SRF CW </a:t>
            </a:r>
            <a:r>
              <a:rPr lang="en-US" sz="1800" dirty="0" err="1" smtClean="0">
                <a:latin typeface="Helvetica" charset="0"/>
              </a:rPr>
              <a:t>Linac</a:t>
            </a:r>
            <a:r>
              <a:rPr lang="en-US" sz="1800" dirty="0" smtClean="0">
                <a:latin typeface="Helvetica" charset="0"/>
              </a:rPr>
              <a:t> (MLC)</a:t>
            </a:r>
            <a:endParaRPr lang="en-US" sz="1800" dirty="0">
              <a:latin typeface="Helvetica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512853" y="2530549"/>
            <a:ext cx="1827553" cy="836915"/>
          </a:xfrm>
          <a:prstGeom prst="ellipse">
            <a:avLst/>
          </a:prstGeom>
          <a:noFill/>
          <a:ln w="254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954052" y="3054361"/>
            <a:ext cx="3225194" cy="560482"/>
          </a:xfrm>
          <a:prstGeom prst="ellipse">
            <a:avLst/>
          </a:prstGeom>
          <a:noFill/>
          <a:ln w="254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75018" y="2250309"/>
            <a:ext cx="1080915" cy="560482"/>
          </a:xfrm>
          <a:prstGeom prst="ellipse">
            <a:avLst/>
          </a:prstGeom>
          <a:noFill/>
          <a:ln w="254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132529" y="2757105"/>
            <a:ext cx="865909" cy="560482"/>
          </a:xfrm>
          <a:prstGeom prst="ellipse">
            <a:avLst/>
          </a:prstGeom>
          <a:noFill/>
          <a:ln w="254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828367" y="3569403"/>
            <a:ext cx="15824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Optima"/>
                <a:cs typeface="Optima"/>
              </a:rPr>
              <a:t>+/- 36 MeV</a:t>
            </a:r>
            <a:endParaRPr lang="en-US" sz="2200" dirty="0">
              <a:latin typeface="Optima"/>
              <a:cs typeface="Optima"/>
            </a:endParaRP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946726" y="4472129"/>
            <a:ext cx="7296727" cy="1323439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latin typeface="Arial"/>
                <a:cs typeface="Arial"/>
              </a:rPr>
              <a:t>Electron Current </a:t>
            </a:r>
            <a:r>
              <a:rPr lang="en-US" sz="2000" dirty="0">
                <a:latin typeface="Arial"/>
                <a:cs typeface="Arial"/>
              </a:rPr>
              <a:t> </a:t>
            </a:r>
            <a:r>
              <a:rPr lang="en-US" sz="2000" dirty="0" smtClean="0">
                <a:latin typeface="Arial"/>
                <a:cs typeface="Arial"/>
              </a:rPr>
              <a:t>up to 320mA in the </a:t>
            </a:r>
            <a:r>
              <a:rPr lang="en-US" sz="2000" dirty="0" err="1" smtClean="0">
                <a:latin typeface="Arial"/>
                <a:cs typeface="Arial"/>
              </a:rPr>
              <a:t>linac</a:t>
            </a:r>
            <a:endParaRPr lang="en-US" sz="2000" dirty="0" smtClean="0">
              <a:latin typeface="Arial"/>
              <a:cs typeface="Arial"/>
            </a:endParaRPr>
          </a:p>
          <a:p>
            <a:r>
              <a:rPr lang="en-US" sz="2000" dirty="0" smtClean="0">
                <a:latin typeface="Arial"/>
                <a:cs typeface="Arial"/>
              </a:rPr>
              <a:t>Bunch </a:t>
            </a:r>
            <a:r>
              <a:rPr lang="en-US" sz="2000" dirty="0">
                <a:latin typeface="Arial"/>
                <a:cs typeface="Arial"/>
              </a:rPr>
              <a:t>charge Q </a:t>
            </a:r>
            <a:r>
              <a:rPr lang="en-US" sz="2000" dirty="0" smtClean="0">
                <a:latin typeface="Arial"/>
                <a:cs typeface="Arial"/>
              </a:rPr>
              <a:t>of up to 2nC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>
                <a:latin typeface="Arial"/>
                <a:cs typeface="Arial"/>
              </a:rPr>
              <a:t>Bunch repetition rate </a:t>
            </a:r>
            <a:r>
              <a:rPr lang="en-US" sz="2000" dirty="0" smtClean="0">
                <a:latin typeface="Arial"/>
                <a:cs typeface="Arial"/>
              </a:rPr>
              <a:t>1.3GHz/N</a:t>
            </a:r>
            <a:endParaRPr lang="en-US" sz="2000" dirty="0">
              <a:latin typeface="Arial"/>
              <a:cs typeface="Arial"/>
            </a:endParaRPr>
          </a:p>
          <a:p>
            <a:r>
              <a:rPr lang="en-US" sz="2000" dirty="0" smtClean="0">
                <a:latin typeface="Arial"/>
                <a:cs typeface="Arial"/>
              </a:rPr>
              <a:t>Beams of 100mA for 1 turn and 40mA for 4 turns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41743" y="5918109"/>
            <a:ext cx="289053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latin typeface="Optima"/>
                <a:cs typeface="Optima"/>
              </a:rPr>
              <a:t>42, 78, 114, 150 MeV   </a:t>
            </a:r>
            <a:endParaRPr lang="en-US" sz="2200" dirty="0">
              <a:latin typeface="Optima"/>
              <a:cs typeface="Optima"/>
            </a:endParaRPr>
          </a:p>
        </p:txBody>
      </p:sp>
      <p:sp>
        <p:nvSpPr>
          <p:cNvPr id="27" name="Content Placeholder 1"/>
          <p:cNvSpPr txBox="1">
            <a:spLocks/>
          </p:cNvSpPr>
          <p:nvPr/>
        </p:nvSpPr>
        <p:spPr>
          <a:xfrm>
            <a:off x="5631874" y="1738853"/>
            <a:ext cx="3539436" cy="36542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latin typeface="Helvetica" charset="0"/>
              </a:rPr>
              <a:t>Existing components at Cornell</a:t>
            </a:r>
            <a:endParaRPr lang="en-US" sz="1800" dirty="0">
              <a:latin typeface="Helvetica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8109645" y="1641324"/>
            <a:ext cx="865909" cy="560482"/>
          </a:xfrm>
          <a:prstGeom prst="ellipse">
            <a:avLst/>
          </a:prstGeom>
          <a:noFill/>
          <a:ln w="254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9595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38119" y="127351"/>
            <a:ext cx="3226939" cy="594335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>
                <a:solidFill>
                  <a:srgbClr val="FFFFFF"/>
                </a:solidFill>
              </a:rPr>
              <a:t>Summary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29322" y="969520"/>
            <a:ext cx="8923965" cy="5324534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700" dirty="0" smtClean="0">
                <a:latin typeface="Arial"/>
                <a:cs typeface="Arial"/>
              </a:rPr>
              <a:t>Cornell is building a 4-turn Energy Recovery </a:t>
            </a:r>
            <a:r>
              <a:rPr lang="en-US" sz="1700" dirty="0" err="1" smtClean="0">
                <a:latin typeface="Arial"/>
                <a:cs typeface="Arial"/>
              </a:rPr>
              <a:t>Linac</a:t>
            </a:r>
            <a:r>
              <a:rPr lang="en-US" sz="1700" dirty="0" smtClean="0">
                <a:latin typeface="Arial"/>
                <a:cs typeface="Arial"/>
              </a:rPr>
              <a:t> (ERL) with a beam current limited by HOMs through</a:t>
            </a:r>
          </a:p>
          <a:p>
            <a:pPr marL="342900" indent="-342900">
              <a:buAutoNum type="alphaLcParenBoth"/>
            </a:pPr>
            <a:r>
              <a:rPr lang="en-US" sz="1700" dirty="0" smtClean="0">
                <a:latin typeface="Arial"/>
                <a:cs typeface="Arial"/>
              </a:rPr>
              <a:t>HOM heating</a:t>
            </a:r>
          </a:p>
          <a:p>
            <a:pPr marL="342900" indent="-342900">
              <a:buAutoNum type="alphaLcParenBoth"/>
            </a:pPr>
            <a:r>
              <a:rPr lang="en-US" sz="1700" dirty="0" smtClean="0">
                <a:latin typeface="Arial"/>
                <a:cs typeface="Arial"/>
              </a:rPr>
              <a:t>The Beam-Breakup (BBU) instability</a:t>
            </a:r>
          </a:p>
          <a:p>
            <a:r>
              <a:rPr lang="en-US" sz="1700" dirty="0">
                <a:latin typeface="Arial"/>
                <a:cs typeface="Arial"/>
              </a:rPr>
              <a:t> </a:t>
            </a:r>
          </a:p>
          <a:p>
            <a:r>
              <a:rPr lang="en-US" sz="1700" dirty="0">
                <a:latin typeface="Arial"/>
                <a:cs typeface="Arial"/>
              </a:rPr>
              <a:t>Cornell </a:t>
            </a:r>
            <a:r>
              <a:rPr lang="en-US" sz="1700" dirty="0" smtClean="0">
                <a:latin typeface="Arial"/>
                <a:cs typeface="Arial"/>
              </a:rPr>
              <a:t>has already built the Injector </a:t>
            </a:r>
            <a:r>
              <a:rPr lang="en-US" sz="1700" dirty="0" err="1" smtClean="0">
                <a:latin typeface="Arial"/>
                <a:cs typeface="Arial"/>
              </a:rPr>
              <a:t>Cryomodule</a:t>
            </a:r>
            <a:r>
              <a:rPr lang="en-US" sz="1700" dirty="0" smtClean="0">
                <a:latin typeface="Arial"/>
                <a:cs typeface="Arial"/>
              </a:rPr>
              <a:t> (ICM) and the Main </a:t>
            </a:r>
            <a:r>
              <a:rPr lang="en-US" sz="1700" dirty="0" err="1" smtClean="0">
                <a:latin typeface="Arial"/>
                <a:cs typeface="Arial"/>
              </a:rPr>
              <a:t>Linac</a:t>
            </a:r>
            <a:r>
              <a:rPr lang="en-US" sz="1700" dirty="0" smtClean="0">
                <a:latin typeface="Arial"/>
                <a:cs typeface="Arial"/>
              </a:rPr>
              <a:t> </a:t>
            </a:r>
            <a:r>
              <a:rPr lang="en-US" sz="1700" dirty="0" err="1" smtClean="0">
                <a:latin typeface="Arial"/>
                <a:cs typeface="Arial"/>
              </a:rPr>
              <a:t>Cryomodule</a:t>
            </a:r>
            <a:r>
              <a:rPr lang="en-US" sz="1700" dirty="0" smtClean="0">
                <a:latin typeface="Arial"/>
                <a:cs typeface="Arial"/>
              </a:rPr>
              <a:t> (MLC) with beam-pipe HOM absorbers.</a:t>
            </a:r>
          </a:p>
          <a:p>
            <a:endParaRPr lang="en-US" sz="1700" dirty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1700" dirty="0" smtClean="0">
                <a:latin typeface="Arial"/>
                <a:cs typeface="Arial"/>
              </a:rPr>
              <a:t>The ICM has accelerated 75mA CW without HOM-heating problems.</a:t>
            </a:r>
            <a:endParaRPr lang="en-US" sz="1700" dirty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1700" dirty="0" smtClean="0">
                <a:latin typeface="Arial"/>
                <a:cs typeface="Arial"/>
              </a:rPr>
              <a:t>The cavity arrangement of the MLC with HOM absorbers has been tested with beam.</a:t>
            </a:r>
          </a:p>
          <a:p>
            <a:pPr marL="342900" indent="-342900">
              <a:buFont typeface="Arial"/>
              <a:buChar char="•"/>
            </a:pPr>
            <a:r>
              <a:rPr lang="en-US" sz="1700" dirty="0" smtClean="0">
                <a:latin typeface="Arial"/>
                <a:cs typeface="Arial"/>
              </a:rPr>
              <a:t>HOM-absorber heating limits to 320mA in the MLC, or 40mA for a 4-turn ERL beam.</a:t>
            </a:r>
            <a:endParaRPr lang="en-US" sz="1700" dirty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n-US" sz="1700" dirty="0" smtClean="0">
                <a:latin typeface="Arial"/>
                <a:cs typeface="Arial"/>
              </a:rPr>
              <a:t>HOM measurements with and without beam indicate the a 1-turn ERL with 100mA should be possible.</a:t>
            </a:r>
          </a:p>
          <a:p>
            <a:pPr marL="342900" indent="-342900">
              <a:buFont typeface="Arial"/>
              <a:buChar char="•"/>
            </a:pPr>
            <a:r>
              <a:rPr lang="en-US" sz="1700" dirty="0" smtClean="0">
                <a:latin typeface="Arial"/>
                <a:cs typeface="Arial"/>
              </a:rPr>
              <a:t>BBU calculations: 100mA one-turn ERL is possible,                                              40mA, 4-turn ERL may be possible</a:t>
            </a:r>
          </a:p>
          <a:p>
            <a:pPr marL="342900" indent="-342900">
              <a:buFont typeface="Arial"/>
              <a:buChar char="•"/>
            </a:pPr>
            <a:endParaRPr lang="en-US" sz="1700" b="1" dirty="0">
              <a:latin typeface="Arial"/>
              <a:cs typeface="Arial"/>
            </a:endParaRPr>
          </a:p>
          <a:p>
            <a:r>
              <a:rPr lang="en-US" sz="1700" b="1" dirty="0" smtClean="0">
                <a:latin typeface="Arial"/>
                <a:cs typeface="Arial"/>
              </a:rPr>
              <a:t>To operate accelerators CW </a:t>
            </a:r>
            <a:r>
              <a:rPr lang="en-US" sz="1700" b="1" dirty="0" err="1" smtClean="0">
                <a:latin typeface="Arial"/>
                <a:cs typeface="Arial"/>
              </a:rPr>
              <a:t>linacs</a:t>
            </a:r>
            <a:r>
              <a:rPr lang="en-US" sz="1700" b="1" dirty="0" smtClean="0">
                <a:latin typeface="Arial"/>
                <a:cs typeface="Arial"/>
              </a:rPr>
              <a:t> with larger</a:t>
            </a:r>
          </a:p>
          <a:p>
            <a:r>
              <a:rPr lang="en-US" sz="1700" b="1" dirty="0" smtClean="0">
                <a:latin typeface="Arial"/>
                <a:cs typeface="Arial"/>
              </a:rPr>
              <a:t>currents, HOM absorption at room temperature</a:t>
            </a:r>
          </a:p>
          <a:p>
            <a:r>
              <a:rPr lang="en-US" sz="1700" b="1" dirty="0" smtClean="0">
                <a:latin typeface="Arial"/>
                <a:cs typeface="Arial"/>
              </a:rPr>
              <a:t>become advisable. Designs for this should be</a:t>
            </a:r>
          </a:p>
          <a:p>
            <a:r>
              <a:rPr lang="en-US" sz="1700" b="1" dirty="0" smtClean="0">
                <a:latin typeface="Arial"/>
                <a:cs typeface="Arial"/>
              </a:rPr>
              <a:t>developed.</a:t>
            </a:r>
            <a:endParaRPr lang="en-US" sz="1700" b="1" dirty="0">
              <a:latin typeface="Helvetica" charset="0"/>
            </a:endParaRPr>
          </a:p>
        </p:txBody>
      </p:sp>
      <p:pic>
        <p:nvPicPr>
          <p:cNvPr id="5" name="Picture 4" descr="Screen Shot 2016-08-22 at 2.05.0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405" y="4166466"/>
            <a:ext cx="3599131" cy="2471961"/>
          </a:xfrm>
          <a:prstGeom prst="rect">
            <a:avLst/>
          </a:prstGeom>
        </p:spPr>
      </p:pic>
      <p:cxnSp>
        <p:nvCxnSpPr>
          <p:cNvPr id="9" name="Elbow Connector 8"/>
          <p:cNvCxnSpPr/>
          <p:nvPr/>
        </p:nvCxnSpPr>
        <p:spPr>
          <a:xfrm flipV="1">
            <a:off x="5285623" y="4438378"/>
            <a:ext cx="2001353" cy="1128836"/>
          </a:xfrm>
          <a:prstGeom prst="bentConnector3">
            <a:avLst>
              <a:gd name="adj1" fmla="val 37821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94348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290304" y="181625"/>
            <a:ext cx="2886193" cy="594335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The END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5992" y="1270065"/>
            <a:ext cx="613701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dirty="0" smtClean="0"/>
              <a:t>Questions</a:t>
            </a:r>
          </a:p>
          <a:p>
            <a:pPr algn="ctr"/>
            <a:r>
              <a:rPr lang="en-US" sz="9600" dirty="0" smtClean="0"/>
              <a:t>Discussion</a:t>
            </a:r>
          </a:p>
          <a:p>
            <a:pPr algn="ctr"/>
            <a:r>
              <a:rPr lang="en-US" sz="96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85582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0" y="1295400"/>
            <a:ext cx="3201383" cy="2401037"/>
            <a:chOff x="800100" y="3543300"/>
            <a:chExt cx="4114800" cy="3086100"/>
          </a:xfrm>
        </p:grpSpPr>
        <p:pic>
          <p:nvPicPr>
            <p:cNvPr id="3" name="Picture 2" descr="Closed_orbit_1.pn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0100" y="3543300"/>
              <a:ext cx="4114800" cy="308610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 bwMode="auto">
            <a:xfrm>
              <a:off x="2971800" y="4343400"/>
              <a:ext cx="1143918" cy="316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000" b="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E=</a:t>
              </a:r>
              <a:r>
                <a:rPr lang="en-US" sz="10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18</a:t>
              </a:r>
              <a:r>
                <a:rPr lang="en-US" sz="1000" b="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.3 GeV</a:t>
              </a:r>
            </a:p>
          </p:txBody>
        </p:sp>
        <p:sp>
          <p:nvSpPr>
            <p:cNvPr id="5" name="TextBox 4"/>
            <p:cNvSpPr txBox="1"/>
            <p:nvPr/>
          </p:nvSpPr>
          <p:spPr bwMode="auto">
            <a:xfrm>
              <a:off x="2971800" y="5257799"/>
              <a:ext cx="1061503" cy="316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000" b="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E=6.7 GeV</a:t>
              </a:r>
            </a:p>
          </p:txBody>
        </p:sp>
        <p:sp>
          <p:nvSpPr>
            <p:cNvPr id="6" name="TextBox 5"/>
            <p:cNvSpPr txBox="1"/>
            <p:nvPr/>
          </p:nvSpPr>
          <p:spPr bwMode="auto">
            <a:xfrm>
              <a:off x="1371601" y="3886200"/>
              <a:ext cx="1061503" cy="316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000" b="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E=5.0 GeV</a:t>
              </a:r>
            </a:p>
          </p:txBody>
        </p:sp>
        <p:sp>
          <p:nvSpPr>
            <p:cNvPr id="7" name="TextBox 6"/>
            <p:cNvSpPr txBox="1"/>
            <p:nvPr/>
          </p:nvSpPr>
          <p:spPr bwMode="auto">
            <a:xfrm>
              <a:off x="1371601" y="5829300"/>
              <a:ext cx="1061503" cy="316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000" b="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E=1.7 GeV</a:t>
              </a:r>
            </a:p>
          </p:txBody>
        </p:sp>
        <p:sp>
          <p:nvSpPr>
            <p:cNvPr id="8" name="TextBox 7"/>
            <p:cNvSpPr txBox="1"/>
            <p:nvPr/>
          </p:nvSpPr>
          <p:spPr bwMode="auto">
            <a:xfrm>
              <a:off x="4114800" y="5829300"/>
              <a:ext cx="468260" cy="316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0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QF</a:t>
              </a:r>
            </a:p>
          </p:txBody>
        </p:sp>
        <p:sp>
          <p:nvSpPr>
            <p:cNvPr id="9" name="TextBox 8"/>
            <p:cNvSpPr txBox="1"/>
            <p:nvPr/>
          </p:nvSpPr>
          <p:spPr bwMode="auto">
            <a:xfrm>
              <a:off x="3479268" y="5829300"/>
              <a:ext cx="475570" cy="316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0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BD</a:t>
              </a:r>
            </a:p>
          </p:txBody>
        </p:sp>
      </p:grpSp>
      <p:sp>
        <p:nvSpPr>
          <p:cNvPr id="10" name="Content Placeholder 1"/>
          <p:cNvSpPr txBox="1">
            <a:spLocks/>
          </p:cNvSpPr>
          <p:nvPr/>
        </p:nvSpPr>
        <p:spPr>
          <a:xfrm>
            <a:off x="2971800" y="838200"/>
            <a:ext cx="6248400" cy="12192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err="1" smtClean="0"/>
              <a:t>eRHIC</a:t>
            </a:r>
            <a:r>
              <a:rPr lang="en-US" sz="1800" dirty="0" smtClean="0"/>
              <a:t> uses two FFAG </a:t>
            </a:r>
            <a:r>
              <a:rPr lang="en-US" sz="1800" dirty="0" err="1" smtClean="0"/>
              <a:t>beamlines</a:t>
            </a:r>
            <a:r>
              <a:rPr lang="en-US" sz="1800" dirty="0" smtClean="0"/>
              <a:t> to do multiple </a:t>
            </a:r>
            <a:r>
              <a:rPr lang="en-US" sz="1800" dirty="0" err="1" smtClean="0"/>
              <a:t>recirculations</a:t>
            </a:r>
            <a:r>
              <a:rPr lang="en-US" sz="1800" dirty="0" smtClean="0"/>
              <a:t>.</a:t>
            </a:r>
            <a:br>
              <a:rPr lang="en-US" sz="1800" dirty="0" smtClean="0"/>
            </a:br>
            <a:r>
              <a:rPr lang="en-US" sz="1800" dirty="0" smtClean="0"/>
              <a:t> (FFAG-I: 1.7-5.0 </a:t>
            </a:r>
            <a:r>
              <a:rPr lang="en-US" sz="1800" dirty="0" err="1" smtClean="0"/>
              <a:t>GeV</a:t>
            </a:r>
            <a:r>
              <a:rPr lang="en-US" sz="1800" dirty="0" smtClean="0"/>
              <a:t>, FFAG-II: 6.7-18.3 </a:t>
            </a:r>
            <a:r>
              <a:rPr lang="en-US" sz="1800" dirty="0" err="1" smtClean="0"/>
              <a:t>GeV</a:t>
            </a:r>
            <a:r>
              <a:rPr lang="en-US" sz="1800" dirty="0" smtClean="0"/>
              <a:t>, 20 </a:t>
            </a:r>
            <a:r>
              <a:rPr lang="en-US" sz="1800" dirty="0" err="1" smtClean="0"/>
              <a:t>GeV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All sections of a FFAG </a:t>
            </a:r>
            <a:r>
              <a:rPr lang="en-US" sz="1800" dirty="0" err="1" smtClean="0"/>
              <a:t>beamline</a:t>
            </a:r>
            <a:r>
              <a:rPr lang="en-US" sz="1800" dirty="0" smtClean="0"/>
              <a:t> is formed using a same FODO cell. Required bending in different sections is arranged by proper selection of the offsets between cell magnets (or, alternatively, with dipole field correctors).</a:t>
            </a:r>
          </a:p>
          <a:p>
            <a:r>
              <a:rPr lang="en-US" sz="1800" dirty="0" smtClean="0">
                <a:solidFill>
                  <a:srgbClr val="000000"/>
                </a:solidFill>
                <a:latin typeface="Helvetica" charset="0"/>
              </a:rPr>
              <a:t>Permanent magnets can be used for the FFAG </a:t>
            </a:r>
            <a:r>
              <a:rPr lang="en-US" sz="1800" dirty="0" err="1" smtClean="0">
                <a:solidFill>
                  <a:srgbClr val="000000"/>
                </a:solidFill>
                <a:latin typeface="Helvetica" charset="0"/>
              </a:rPr>
              <a:t>beamline</a:t>
            </a:r>
            <a:r>
              <a:rPr lang="en-US" sz="1800" dirty="0" smtClean="0">
                <a:solidFill>
                  <a:srgbClr val="000000"/>
                </a:solidFill>
                <a:latin typeface="Helvetica" charset="0"/>
              </a:rPr>
              <a:t> magnets (no need for power supplies/cables and cooling).</a:t>
            </a:r>
          </a:p>
          <a:p>
            <a:endParaRPr lang="en-US" sz="1800" dirty="0" smtClean="0"/>
          </a:p>
        </p:txBody>
      </p:sp>
      <p:pic>
        <p:nvPicPr>
          <p:cNvPr id="11" name="Picture 10" descr="WHOLEeRHIC-WithStraights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" y="3814830"/>
            <a:ext cx="5105400" cy="281457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4699000" y="5193660"/>
            <a:ext cx="3759200" cy="1485900"/>
            <a:chOff x="5397500" y="5257800"/>
            <a:chExt cx="3759200" cy="1485900"/>
          </a:xfrm>
        </p:grpSpPr>
        <p:grpSp>
          <p:nvGrpSpPr>
            <p:cNvPr id="13" name="Group 12"/>
            <p:cNvGrpSpPr/>
            <p:nvPr/>
          </p:nvGrpSpPr>
          <p:grpSpPr>
            <a:xfrm>
              <a:off x="5397500" y="5715000"/>
              <a:ext cx="3759200" cy="1028700"/>
              <a:chOff x="5397500" y="4572000"/>
              <a:chExt cx="3759200" cy="1028700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97500" y="4572000"/>
                <a:ext cx="3759200" cy="914400"/>
              </a:xfrm>
              <a:prstGeom prst="rect">
                <a:avLst/>
              </a:prstGeom>
            </p:spPr>
          </p:pic>
          <p:sp>
            <p:nvSpPr>
              <p:cNvPr id="16" name="Rectangle 15"/>
              <p:cNvSpPr/>
              <p:nvPr/>
            </p:nvSpPr>
            <p:spPr bwMode="auto">
              <a:xfrm>
                <a:off x="5486400" y="5257800"/>
                <a:ext cx="914400" cy="3429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Book Antiqua" pitchFamily="18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 bwMode="auto">
            <a:xfrm>
              <a:off x="6527800" y="5257800"/>
              <a:ext cx="250908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rtlCol="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dirty="0" smtClean="0">
                  <a:solidFill>
                    <a:srgbClr val="000000"/>
                  </a:solidFill>
                  <a:latin typeface="Helvetica"/>
                  <a:cs typeface="Helvetica"/>
                </a:rPr>
                <a:t>Orbits in Transition section</a:t>
              </a:r>
            </a:p>
          </p:txBody>
        </p:sp>
      </p:grpSp>
      <p:cxnSp>
        <p:nvCxnSpPr>
          <p:cNvPr id="17" name="Straight Arrow Connector 16"/>
          <p:cNvCxnSpPr/>
          <p:nvPr/>
        </p:nvCxnSpPr>
        <p:spPr bwMode="auto">
          <a:xfrm flipH="1" flipV="1">
            <a:off x="4572000" y="5600700"/>
            <a:ext cx="1143000" cy="1143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 bwMode="auto">
          <a:xfrm>
            <a:off x="12700" y="6286500"/>
            <a:ext cx="4800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dirty="0" smtClean="0">
                <a:solidFill>
                  <a:srgbClr val="000000"/>
                </a:solidFill>
                <a:latin typeface="Helvetica"/>
                <a:cs typeface="Helvetica"/>
              </a:rPr>
              <a:t>Each of two eRHIC FFAGs contain 1066 FFAG cells</a:t>
            </a:r>
          </a:p>
        </p:txBody>
      </p:sp>
      <p:pic>
        <p:nvPicPr>
          <p:cNvPr id="19" name="Picture 18" descr="BYPass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4681" y="3657600"/>
            <a:ext cx="5511219" cy="94161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 bwMode="auto">
          <a:xfrm>
            <a:off x="5181600" y="4419600"/>
            <a:ext cx="302805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dirty="0" smtClean="0">
                <a:solidFill>
                  <a:srgbClr val="000000"/>
                </a:solidFill>
                <a:latin typeface="Helvetica"/>
                <a:cs typeface="Helvetica"/>
              </a:rPr>
              <a:t>Orbits in Detector bypass section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410200" y="4876800"/>
            <a:ext cx="3543300" cy="342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 b="0" dirty="0">
                <a:solidFill>
                  <a:srgbClr val="0000FF"/>
                </a:solidFill>
                <a:latin typeface="Helvetica"/>
                <a:cs typeface="Helvetica"/>
              </a:rPr>
              <a:t>Quad offsets evolve adiabatically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100" y="3886200"/>
            <a:ext cx="24107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+mn-lt"/>
              </a:rPr>
              <a:t>@</a:t>
            </a:r>
            <a:r>
              <a:rPr lang="en-US" sz="1600" i="1" dirty="0" err="1" smtClean="0">
                <a:latin typeface="+mn-lt"/>
              </a:rPr>
              <a:t>S.Brooks</a:t>
            </a:r>
            <a:r>
              <a:rPr lang="en-US" sz="1600" i="1" dirty="0" smtClean="0">
                <a:latin typeface="+mn-lt"/>
              </a:rPr>
              <a:t>, </a:t>
            </a:r>
            <a:r>
              <a:rPr lang="en-US" sz="1600" i="1" dirty="0" err="1" smtClean="0">
                <a:latin typeface="+mn-lt"/>
              </a:rPr>
              <a:t>D.Trbojevic</a:t>
            </a:r>
            <a:endParaRPr lang="en-US" sz="1600" i="1" dirty="0">
              <a:latin typeface="+mn-lt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3727358" y="0"/>
            <a:ext cx="3877476" cy="727364"/>
          </a:xfrm>
          <a:prstGeom prst="rect">
            <a:avLst/>
          </a:prstGeom>
        </p:spPr>
        <p:txBody>
          <a:bodyPr/>
          <a:lstStyle>
            <a:lvl1pPr algn="ctr">
              <a:defRPr sz="2400" b="1" i="0" baseline="0">
                <a:latin typeface="+mn-lt"/>
              </a:defRPr>
            </a:lvl1pPr>
          </a:lstStyle>
          <a:p>
            <a:r>
              <a:rPr lang="en-US" dirty="0" err="1" smtClean="0">
                <a:solidFill>
                  <a:srgbClr val="FFFFFF"/>
                </a:solidFill>
              </a:rPr>
              <a:t>eRHIC</a:t>
            </a:r>
            <a:r>
              <a:rPr lang="en-US" dirty="0" smtClean="0">
                <a:solidFill>
                  <a:srgbClr val="FFFFFF"/>
                </a:solidFill>
              </a:rPr>
              <a:t> ERL – 12 turns in only 2 NS-FFAG arcs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793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429691" y="166135"/>
            <a:ext cx="4321281" cy="594335"/>
          </a:xfrm>
          <a:prstGeom prst="rect">
            <a:avLst/>
          </a:prstGeom>
        </p:spPr>
        <p:txBody>
          <a:bodyPr/>
          <a:lstStyle/>
          <a:p>
            <a:r>
              <a:rPr lang="en-US" sz="2400" dirty="0">
                <a:solidFill>
                  <a:srgbClr val="FFFFFF"/>
                </a:solidFill>
              </a:rPr>
              <a:t>CBETA for risk drivers of </a:t>
            </a:r>
            <a:r>
              <a:rPr lang="en-US" sz="2400" dirty="0" err="1">
                <a:solidFill>
                  <a:srgbClr val="FFFFFF"/>
                </a:solidFill>
              </a:rPr>
              <a:t>eRHIC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3" name="Content Placeholder 1"/>
          <p:cNvSpPr txBox="1">
            <a:spLocks/>
          </p:cNvSpPr>
          <p:nvPr/>
        </p:nvSpPr>
        <p:spPr>
          <a:xfrm>
            <a:off x="266520" y="1208374"/>
            <a:ext cx="8877480" cy="462848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latin typeface="Helvetica" charset="0"/>
              </a:rPr>
              <a:t>Some of the most important risk items for </a:t>
            </a:r>
            <a:r>
              <a:rPr lang="en-US" sz="2000" dirty="0" err="1" smtClean="0">
                <a:latin typeface="Helvetica" charset="0"/>
              </a:rPr>
              <a:t>eRHIC</a:t>
            </a:r>
            <a:r>
              <a:rPr lang="en-US" sz="2000" dirty="0" smtClean="0">
                <a:latin typeface="Helvetica" charset="0"/>
              </a:rPr>
              <a:t>:</a:t>
            </a:r>
          </a:p>
          <a:p>
            <a:pPr marL="0" indent="0">
              <a:buNone/>
            </a:pPr>
            <a:endParaRPr lang="en-US" sz="2000" dirty="0" smtClean="0">
              <a:latin typeface="Helvetica" charset="0"/>
            </a:endParaRPr>
          </a:p>
          <a:p>
            <a:pPr marL="457200" indent="-457200">
              <a:buAutoNum type="arabicParenR"/>
            </a:pPr>
            <a:r>
              <a:rPr lang="en-US" sz="2000" dirty="0" smtClean="0">
                <a:latin typeface="Helvetica" charset="0"/>
              </a:rPr>
              <a:t>FFAG loops with a factor of 4 in momentum aperture.</a:t>
            </a:r>
          </a:p>
          <a:p>
            <a:pPr lvl="1" indent="-342900">
              <a:buAutoNum type="alphaLcParenR"/>
            </a:pPr>
            <a:r>
              <a:rPr lang="en-US" sz="1600" dirty="0" smtClean="0">
                <a:latin typeface="Helvetica" charset="0"/>
              </a:rPr>
              <a:t>Precision, reproducibility, alignment during magnet and girder production.</a:t>
            </a:r>
          </a:p>
          <a:p>
            <a:pPr lvl="1" indent="-342900">
              <a:buAutoNum type="alphaLcParenR"/>
            </a:pPr>
            <a:r>
              <a:rPr lang="en-US" sz="1600" dirty="0" smtClean="0">
                <a:latin typeface="Helvetica" charset="0"/>
              </a:rPr>
              <a:t>Stability of magnetic fields in a radiation environment.</a:t>
            </a:r>
          </a:p>
          <a:p>
            <a:pPr lvl="1" indent="-342900">
              <a:buAutoNum type="alphaLcParenR"/>
            </a:pPr>
            <a:r>
              <a:rPr lang="en-US" sz="1600" dirty="0" smtClean="0">
                <a:latin typeface="Helvetica" charset="0"/>
              </a:rPr>
              <a:t>Matching and correction of multiple simultaneous orbits.</a:t>
            </a:r>
          </a:p>
          <a:p>
            <a:pPr lvl="1" indent="-342900">
              <a:buAutoNum type="alphaLcParenR"/>
            </a:pPr>
            <a:r>
              <a:rPr lang="en-US" sz="1600" dirty="0" smtClean="0">
                <a:latin typeface="Helvetica" charset="0"/>
              </a:rPr>
              <a:t>Matching and correction of multiple simultaneous optics.</a:t>
            </a:r>
          </a:p>
          <a:p>
            <a:pPr lvl="1" indent="-342900">
              <a:buAutoNum type="alphaLcParenR"/>
            </a:pPr>
            <a:r>
              <a:rPr lang="en-US" sz="1600" dirty="0" smtClean="0">
                <a:latin typeface="Helvetica" charset="0"/>
              </a:rPr>
              <a:t>Path length control for all orbits.</a:t>
            </a:r>
          </a:p>
          <a:p>
            <a:pPr marL="400050" lvl="1" indent="0">
              <a:buNone/>
            </a:pPr>
            <a:endParaRPr lang="en-US" sz="1600" dirty="0" smtClean="0">
              <a:latin typeface="Helvetica" charset="0"/>
            </a:endParaRPr>
          </a:p>
          <a:p>
            <a:pPr marL="457200" indent="-457200">
              <a:buAutoNum type="arabicParenR"/>
            </a:pPr>
            <a:r>
              <a:rPr lang="en-US" sz="2000" dirty="0" smtClean="0">
                <a:latin typeface="Helvetica" charset="0"/>
              </a:rPr>
              <a:t>Multi-turn ERL operation with a large number of turns.</a:t>
            </a:r>
          </a:p>
          <a:p>
            <a:pPr lvl="1" indent="-342900">
              <a:buAutoNum type="alphaLcParenR"/>
            </a:pPr>
            <a:r>
              <a:rPr lang="en-US" sz="1600" dirty="0" smtClean="0">
                <a:latin typeface="Helvetica" charset="0"/>
              </a:rPr>
              <a:t>HOM damping.</a:t>
            </a:r>
          </a:p>
          <a:p>
            <a:pPr lvl="1" indent="-342900">
              <a:buAutoNum type="alphaLcParenR"/>
            </a:pPr>
            <a:r>
              <a:rPr lang="en-US" sz="1600" dirty="0" smtClean="0">
                <a:latin typeface="Helvetica" charset="0"/>
              </a:rPr>
              <a:t>BBU limits.</a:t>
            </a:r>
          </a:p>
          <a:p>
            <a:pPr lvl="1" indent="-342900">
              <a:buAutoNum type="alphaLcParenR"/>
            </a:pPr>
            <a:r>
              <a:rPr lang="en-US" sz="1600" dirty="0" smtClean="0">
                <a:latin typeface="Helvetica" charset="0"/>
              </a:rPr>
              <a:t>LLRF control and </a:t>
            </a:r>
            <a:r>
              <a:rPr lang="en-US" sz="1600" dirty="0" err="1" smtClean="0">
                <a:latin typeface="Helvetica" charset="0"/>
              </a:rPr>
              <a:t>microphonics</a:t>
            </a:r>
            <a:r>
              <a:rPr lang="en-US" sz="1600" dirty="0" smtClean="0">
                <a:latin typeface="Helvetica" charset="0"/>
              </a:rPr>
              <a:t>.</a:t>
            </a:r>
          </a:p>
          <a:p>
            <a:pPr lvl="1" indent="-342900">
              <a:buAutoNum type="alphaLcParenR"/>
            </a:pPr>
            <a:r>
              <a:rPr lang="en-US" sz="1600" dirty="0" smtClean="0">
                <a:latin typeface="Helvetica" charset="0"/>
              </a:rPr>
              <a:t>ERL startup from low-power beam.</a:t>
            </a:r>
            <a:endParaRPr lang="en-US" sz="1600" dirty="0">
              <a:latin typeface="Helvetica" charset="0"/>
            </a:endParaRPr>
          </a:p>
        </p:txBody>
      </p:sp>
      <p:pic>
        <p:nvPicPr>
          <p:cNvPr id="4" name="Picture 3" descr="Logo_RR6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6381" y="216860"/>
            <a:ext cx="1361184" cy="36612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145715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521696" y="184487"/>
            <a:ext cx="4942158" cy="594335"/>
          </a:xfrm>
          <a:prstGeom prst="rect">
            <a:avLst/>
          </a:prstGeom>
        </p:spPr>
        <p:txBody>
          <a:bodyPr/>
          <a:lstStyle/>
          <a:p>
            <a:r>
              <a:rPr lang="en-US" sz="2400" dirty="0">
                <a:solidFill>
                  <a:srgbClr val="FFFFFF"/>
                </a:solidFill>
              </a:rPr>
              <a:t>ERL injector at Cornell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3142" y="913881"/>
            <a:ext cx="7734536" cy="5636219"/>
            <a:chOff x="299419" y="637119"/>
            <a:chExt cx="8241875" cy="6005921"/>
          </a:xfrm>
        </p:grpSpPr>
        <p:pic>
          <p:nvPicPr>
            <p:cNvPr id="3" name="Picture 2" descr="L0_ERL_perspective1s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3400" y="637119"/>
              <a:ext cx="8007894" cy="6005921"/>
            </a:xfrm>
            <a:prstGeom prst="rect">
              <a:avLst/>
            </a:prstGeom>
          </p:spPr>
        </p:pic>
        <p:sp>
          <p:nvSpPr>
            <p:cNvPr id="4" name="Text Box 5"/>
            <p:cNvSpPr txBox="1">
              <a:spLocks noChangeArrowheads="1"/>
            </p:cNvSpPr>
            <p:nvPr/>
          </p:nvSpPr>
          <p:spPr bwMode="auto">
            <a:xfrm>
              <a:off x="4011034" y="4921519"/>
              <a:ext cx="2489634" cy="769441"/>
            </a:xfrm>
            <a:prstGeom prst="rect">
              <a:avLst/>
            </a:prstGeom>
            <a:solidFill>
              <a:srgbClr val="99FFCC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b="1" dirty="0" smtClean="0">
                  <a:solidFill>
                    <a:srgbClr val="FF0000"/>
                  </a:solidFill>
                  <a:latin typeface="Arial Unicode MS" charset="0"/>
                  <a:cs typeface="Arial Unicode MS" charset="0"/>
                </a:rPr>
                <a:t>Cavities, couplers,</a:t>
              </a:r>
            </a:p>
            <a:p>
              <a:r>
                <a:rPr lang="en-US" b="1" dirty="0" smtClean="0">
                  <a:solidFill>
                    <a:srgbClr val="FF0000"/>
                  </a:solidFill>
                  <a:latin typeface="Arial Unicode MS" charset="0"/>
                  <a:cs typeface="Arial Unicode MS" charset="0"/>
                </a:rPr>
                <a:t>HOM absorbers</a:t>
              </a:r>
              <a:endParaRPr lang="en-US" b="1" dirty="0">
                <a:solidFill>
                  <a:srgbClr val="FF0000"/>
                </a:solidFill>
                <a:latin typeface="Arial Unicode MS" charset="0"/>
                <a:cs typeface="Arial Unicode MS" charset="0"/>
              </a:endParaRPr>
            </a:p>
          </p:txBody>
        </p:sp>
        <p:sp>
          <p:nvSpPr>
            <p:cNvPr id="5" name="Text Box 8"/>
            <p:cNvSpPr txBox="1">
              <a:spLocks noChangeArrowheads="1"/>
            </p:cNvSpPr>
            <p:nvPr/>
          </p:nvSpPr>
          <p:spPr bwMode="auto">
            <a:xfrm>
              <a:off x="7148161" y="5285473"/>
              <a:ext cx="1078578" cy="430887"/>
            </a:xfrm>
            <a:prstGeom prst="rect">
              <a:avLst/>
            </a:prstGeom>
            <a:solidFill>
              <a:srgbClr val="99FFCC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b="1" dirty="0" smtClean="0">
                  <a:solidFill>
                    <a:srgbClr val="FF0000"/>
                  </a:solidFill>
                  <a:latin typeface="Arial Unicode MS" charset="0"/>
                  <a:cs typeface="Arial Unicode MS" charset="0"/>
                </a:rPr>
                <a:t>Source</a:t>
              </a:r>
              <a:endParaRPr lang="en-US" b="1" dirty="0">
                <a:solidFill>
                  <a:srgbClr val="FF0000"/>
                </a:solidFill>
                <a:latin typeface="Arial Unicode MS" charset="0"/>
                <a:cs typeface="Arial Unicode MS" charset="0"/>
              </a:endParaRPr>
            </a:p>
          </p:txBody>
        </p:sp>
        <p:sp>
          <p:nvSpPr>
            <p:cNvPr id="6" name="Text Box 9"/>
            <p:cNvSpPr txBox="1">
              <a:spLocks noChangeArrowheads="1"/>
            </p:cNvSpPr>
            <p:nvPr/>
          </p:nvSpPr>
          <p:spPr bwMode="auto">
            <a:xfrm>
              <a:off x="4893028" y="1861378"/>
              <a:ext cx="1560513" cy="436563"/>
            </a:xfrm>
            <a:prstGeom prst="rect">
              <a:avLst/>
            </a:prstGeom>
            <a:solidFill>
              <a:srgbClr val="99FFCC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00"/>
                  </a:solidFill>
                  <a:latin typeface="Arial Unicode MS" charset="0"/>
                  <a:cs typeface="Arial Unicode MS" charset="0"/>
                </a:rPr>
                <a:t>SC injector</a:t>
              </a:r>
            </a:p>
          </p:txBody>
        </p:sp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>
              <a:off x="299419" y="3127233"/>
              <a:ext cx="937238" cy="430887"/>
            </a:xfrm>
            <a:prstGeom prst="rect">
              <a:avLst/>
            </a:prstGeom>
            <a:solidFill>
              <a:srgbClr val="99FFCC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b="1" dirty="0">
                  <a:solidFill>
                    <a:srgbClr val="FF0000"/>
                  </a:solidFill>
                  <a:latin typeface="Arial Unicode MS" charset="0"/>
                  <a:cs typeface="Arial Unicode MS" charset="0"/>
                </a:rPr>
                <a:t>D</a:t>
              </a:r>
              <a:r>
                <a:rPr lang="en-US" b="1" dirty="0" smtClean="0">
                  <a:solidFill>
                    <a:srgbClr val="FF0000"/>
                  </a:solidFill>
                  <a:latin typeface="Arial Unicode MS" charset="0"/>
                  <a:cs typeface="Arial Unicode MS" charset="0"/>
                </a:rPr>
                <a:t>ump</a:t>
              </a:r>
              <a:endParaRPr lang="en-US" b="1" dirty="0">
                <a:solidFill>
                  <a:srgbClr val="FF0000"/>
                </a:solidFill>
                <a:latin typeface="Arial Unicode MS" charset="0"/>
                <a:cs typeface="Arial Unicode MS" charset="0"/>
              </a:endParaRPr>
            </a:p>
          </p:txBody>
        </p:sp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2100263" y="4501744"/>
              <a:ext cx="1646605" cy="430887"/>
            </a:xfrm>
            <a:prstGeom prst="rect">
              <a:avLst/>
            </a:prstGeom>
            <a:solidFill>
              <a:srgbClr val="99FFCC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b="1" dirty="0">
                  <a:solidFill>
                    <a:srgbClr val="FF0000"/>
                  </a:solidFill>
                  <a:latin typeface="Arial Unicode MS" charset="0"/>
                  <a:cs typeface="Arial Unicode MS" charset="0"/>
                </a:rPr>
                <a:t>D</a:t>
              </a:r>
              <a:r>
                <a:rPr lang="en-US" b="1" dirty="0" smtClean="0">
                  <a:solidFill>
                    <a:srgbClr val="FF0000"/>
                  </a:solidFill>
                  <a:latin typeface="Arial Unicode MS" charset="0"/>
                  <a:cs typeface="Arial Unicode MS" charset="0"/>
                </a:rPr>
                <a:t>iagnostics</a:t>
              </a:r>
              <a:endParaRPr lang="en-US" b="1" dirty="0">
                <a:solidFill>
                  <a:srgbClr val="FF0000"/>
                </a:solidFill>
                <a:latin typeface="Arial Unicode MS" charset="0"/>
                <a:cs typeface="Arial Unicode MS" charset="0"/>
              </a:endParaRPr>
            </a:p>
          </p:txBody>
        </p:sp>
      </p:grpSp>
      <p:pic>
        <p:nvPicPr>
          <p:cNvPr id="10" name="Picture 9" descr="Screen Shot 2016-08-22 at 2.11.0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125" y="836912"/>
            <a:ext cx="2318876" cy="3437584"/>
          </a:xfrm>
          <a:prstGeom prst="rect">
            <a:avLst/>
          </a:prstGeom>
        </p:spPr>
      </p:pic>
      <p:cxnSp>
        <p:nvCxnSpPr>
          <p:cNvPr id="13" name="Elbow Connector 12"/>
          <p:cNvCxnSpPr>
            <a:stCxn id="10" idx="2"/>
          </p:cNvCxnSpPr>
          <p:nvPr/>
        </p:nvCxnSpPr>
        <p:spPr>
          <a:xfrm rot="5400000">
            <a:off x="6260583" y="2696566"/>
            <a:ext cx="146051" cy="3301911"/>
          </a:xfrm>
          <a:prstGeom prst="bent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10" idx="2"/>
          </p:cNvCxnSpPr>
          <p:nvPr/>
        </p:nvCxnSpPr>
        <p:spPr>
          <a:xfrm rot="5400000">
            <a:off x="6360913" y="2916964"/>
            <a:ext cx="266118" cy="2981182"/>
          </a:xfrm>
          <a:prstGeom prst="bent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10" idx="2"/>
          </p:cNvCxnSpPr>
          <p:nvPr/>
        </p:nvCxnSpPr>
        <p:spPr>
          <a:xfrm rot="5400000">
            <a:off x="6700887" y="3256938"/>
            <a:ext cx="266118" cy="2301234"/>
          </a:xfrm>
          <a:prstGeom prst="bent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10" idx="2"/>
          </p:cNvCxnSpPr>
          <p:nvPr/>
        </p:nvCxnSpPr>
        <p:spPr>
          <a:xfrm rot="5400000">
            <a:off x="6521278" y="3077329"/>
            <a:ext cx="266118" cy="2660452"/>
          </a:xfrm>
          <a:prstGeom prst="bent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/>
          <p:nvPr/>
        </p:nvCxnSpPr>
        <p:spPr>
          <a:xfrm rot="5400000">
            <a:off x="6042486" y="2491297"/>
            <a:ext cx="146051" cy="3738104"/>
          </a:xfrm>
          <a:prstGeom prst="bent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10" idx="2"/>
          </p:cNvCxnSpPr>
          <p:nvPr/>
        </p:nvCxnSpPr>
        <p:spPr>
          <a:xfrm rot="5400000">
            <a:off x="5980805" y="2270738"/>
            <a:ext cx="12700" cy="4007516"/>
          </a:xfrm>
          <a:prstGeom prst="bentConnector4">
            <a:avLst>
              <a:gd name="adj1" fmla="val 119102"/>
              <a:gd name="adj2" fmla="val 64466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1342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491654" y="119670"/>
            <a:ext cx="3345507" cy="594335"/>
          </a:xfrm>
          <a:prstGeom prst="rect">
            <a:avLst/>
          </a:prstGeom>
        </p:spPr>
        <p:txBody>
          <a:bodyPr/>
          <a:lstStyle/>
          <a:p>
            <a:r>
              <a:rPr lang="en-US" sz="2400" dirty="0" smtClean="0">
                <a:solidFill>
                  <a:srgbClr val="FFFFFF"/>
                </a:solidFill>
              </a:rPr>
              <a:t>The        CBETA CDR</a:t>
            </a:r>
            <a:endParaRPr lang="en-US" sz="2400" dirty="0">
              <a:solidFill>
                <a:srgbClr val="FFFFFF"/>
              </a:solidFill>
            </a:endParaRPr>
          </a:p>
        </p:txBody>
      </p:sp>
      <p:pic>
        <p:nvPicPr>
          <p:cNvPr id="4" name="Picture 3" descr="Screen Shot 2016-06-12 at 7.16.5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0" y="690241"/>
            <a:ext cx="5969000" cy="5956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7591" y="775396"/>
            <a:ext cx="3124033" cy="5355313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Background for CDR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Wrote PDDR for hard X-ray ERL at Cornell in 2012.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Start of CBETA July 2014 White paper December 2014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CDR scheduled for magnet prototypes.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Planed for completion of optics and layout for CDR.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Scheduled this Review to include advise on CDR.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Plan to include committee advise by the end of July.</a:t>
            </a:r>
            <a:endParaRPr lang="en-US" dirty="0"/>
          </a:p>
        </p:txBody>
      </p:sp>
      <p:pic>
        <p:nvPicPr>
          <p:cNvPr id="6" name="Picture 5" descr="Logo_RR6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331" y="166140"/>
            <a:ext cx="1292110" cy="34754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224291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305792" y="166136"/>
            <a:ext cx="3299042" cy="594335"/>
          </a:xfrm>
          <a:prstGeom prst="rect">
            <a:avLst/>
          </a:prstGeom>
        </p:spPr>
        <p:txBody>
          <a:bodyPr/>
          <a:lstStyle/>
          <a:p>
            <a:r>
              <a:rPr lang="en-US" sz="2400" dirty="0">
                <a:solidFill>
                  <a:srgbClr val="FFFFFF"/>
                </a:solidFill>
              </a:rPr>
              <a:t>Why is CBETA at Cornell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20035" y="1199427"/>
            <a:ext cx="8712499" cy="4862870"/>
          </a:xfrm>
          <a:prstGeom prst="rect">
            <a:avLst/>
          </a:prstGeom>
          <a:noFill/>
          <a:ln w="19050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ts val="1200"/>
              </a:spcBef>
            </a:pPr>
            <a:r>
              <a:rPr lang="en-US" sz="2000" b="1" dirty="0" smtClean="0">
                <a:latin typeface="Arial"/>
                <a:cs typeface="Arial"/>
              </a:rPr>
              <a:t>Track Record: </a:t>
            </a:r>
          </a:p>
          <a:p>
            <a:pPr marL="342900" indent="-342900">
              <a:spcBef>
                <a:spcPts val="1200"/>
              </a:spcBef>
              <a:buFont typeface="+mj-lt"/>
              <a:buAutoNum type="alphaLcParenR"/>
            </a:pPr>
            <a:r>
              <a:rPr lang="en-US" sz="2000" dirty="0" smtClean="0">
                <a:latin typeface="Arial"/>
                <a:cs typeface="Arial"/>
              </a:rPr>
              <a:t>ERL injector with world-record current (10 times more than the next)</a:t>
            </a:r>
          </a:p>
          <a:p>
            <a:pPr marL="342900" indent="-342900">
              <a:spcBef>
                <a:spcPts val="1200"/>
              </a:spcBef>
              <a:buFont typeface="+mj-lt"/>
              <a:buAutoNum type="alphaLcParenR"/>
            </a:pPr>
            <a:r>
              <a:rPr lang="hu-HU" sz="2000" dirty="0" smtClean="0">
                <a:latin typeface="Arial"/>
                <a:cs typeface="Arial"/>
              </a:rPr>
              <a:t>ERL injector with world-record emittance (5 times less than the next)</a:t>
            </a:r>
          </a:p>
          <a:p>
            <a:pPr marL="342900" indent="-342900">
              <a:spcBef>
                <a:spcPts val="1200"/>
              </a:spcBef>
              <a:buFont typeface="+mj-lt"/>
              <a:buAutoNum type="alphaLcParenR"/>
            </a:pPr>
            <a:r>
              <a:rPr lang="en-US" sz="2000" dirty="0" smtClean="0">
                <a:latin typeface="Arial"/>
                <a:cs typeface="Arial"/>
              </a:rPr>
              <a:t>SRF cavity shape for high current (30 times more than the next)</a:t>
            </a:r>
          </a:p>
          <a:p>
            <a:pPr marL="342900" indent="-342900">
              <a:spcBef>
                <a:spcPts val="1200"/>
              </a:spcBef>
              <a:buFont typeface="+mj-lt"/>
              <a:buAutoNum type="alphaLcParenR"/>
            </a:pPr>
            <a:r>
              <a:rPr lang="en-US" sz="2000" dirty="0" smtClean="0">
                <a:latin typeface="Arial"/>
                <a:cs typeface="Arial"/>
              </a:rPr>
              <a:t>SRF </a:t>
            </a:r>
            <a:r>
              <a:rPr lang="en-US" sz="2000" dirty="0">
                <a:latin typeface="Arial"/>
                <a:cs typeface="Arial"/>
              </a:rPr>
              <a:t>R&amp;D for </a:t>
            </a:r>
            <a:r>
              <a:rPr lang="en-US" sz="2000" dirty="0" smtClean="0">
                <a:latin typeface="Arial"/>
                <a:cs typeface="Arial"/>
              </a:rPr>
              <a:t>ERL </a:t>
            </a:r>
            <a:r>
              <a:rPr lang="en-US" sz="2000" dirty="0">
                <a:latin typeface="Arial"/>
                <a:cs typeface="Arial"/>
              </a:rPr>
              <a:t>Light </a:t>
            </a:r>
            <a:r>
              <a:rPr lang="en-US" sz="2000" dirty="0" smtClean="0">
                <a:latin typeface="Arial"/>
                <a:cs typeface="Arial"/>
              </a:rPr>
              <a:t>Sources with world-record low energy loss</a:t>
            </a:r>
            <a:endParaRPr lang="hu-HU" sz="2000" dirty="0">
              <a:latin typeface="Arial"/>
              <a:cs typeface="Arial"/>
            </a:endParaRPr>
          </a:p>
          <a:p>
            <a:pPr marL="342900" indent="-342900">
              <a:spcBef>
                <a:spcPts val="1200"/>
              </a:spcBef>
              <a:buFont typeface="+mj-lt"/>
              <a:buAutoNum type="alphaLcParenR"/>
            </a:pPr>
            <a:r>
              <a:rPr lang="en-US" sz="2000" dirty="0">
                <a:latin typeface="Arial"/>
                <a:cs typeface="Arial"/>
              </a:rPr>
              <a:t>High Brightness Beam Physics </a:t>
            </a:r>
            <a:r>
              <a:rPr lang="en-US" sz="2000" dirty="0" smtClean="0">
                <a:latin typeface="Arial"/>
                <a:cs typeface="Arial"/>
              </a:rPr>
              <a:t>(first full hard x-ray ERL design)</a:t>
            </a:r>
          </a:p>
          <a:p>
            <a:pPr>
              <a:spcBef>
                <a:spcPts val="1200"/>
              </a:spcBef>
            </a:pPr>
            <a:r>
              <a:rPr lang="en-US" sz="2000" b="1" dirty="0" smtClean="0">
                <a:latin typeface="Arial"/>
                <a:cs typeface="Arial"/>
              </a:rPr>
              <a:t>Facilities and Capabilities: </a:t>
            </a:r>
          </a:p>
          <a:p>
            <a:pPr marL="342900" indent="-342900">
              <a:spcBef>
                <a:spcPts val="1200"/>
              </a:spcBef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About 120 accelerator-related employees with decades of experience in accelerator building and operation at the worlds forefront.</a:t>
            </a:r>
          </a:p>
          <a:p>
            <a:pPr marL="342900" indent="-342900">
              <a:spcBef>
                <a:spcPts val="1200"/>
              </a:spcBef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Facilities and experience for building full SRF accelerators and DC guns.</a:t>
            </a:r>
          </a:p>
          <a:p>
            <a:pPr marL="342900" indent="-342900">
              <a:spcBef>
                <a:spcPts val="1200"/>
              </a:spcBef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Space for a 100mA, &gt; 36MeV per turn ERL.</a:t>
            </a:r>
            <a:endParaRPr 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7990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1186" y="820191"/>
            <a:ext cx="8576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0070C0"/>
                </a:solidFill>
              </a:rPr>
              <a:t>L0E contained approximately 7,000 square feet of Lab and Shop space</a:t>
            </a:r>
            <a:endParaRPr lang="en-US" b="1" i="1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86" y="1420168"/>
            <a:ext cx="8610600" cy="499968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087355" y="11240"/>
            <a:ext cx="5378542" cy="594335"/>
          </a:xfrm>
          <a:prstGeom prst="rect">
            <a:avLst/>
          </a:prstGeom>
        </p:spPr>
        <p:txBody>
          <a:bodyPr/>
          <a:lstStyle>
            <a:lvl1pPr algn="ctr">
              <a:defRPr sz="2400" b="1" i="0" baseline="0">
                <a:latin typeface="+mn-lt"/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Hall L0E before CBETA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248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20555</TotalTime>
  <Words>1831</Words>
  <Application>Microsoft Macintosh PowerPoint</Application>
  <PresentationFormat>On-screen Show (4:3)</PresentationFormat>
  <Paragraphs>310</Paragraphs>
  <Slides>33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PowerPoint Presentation</vt:lpstr>
      <vt:lpstr>Cornell’s ERL for eRHIC prototyping and beam experiments</vt:lpstr>
      <vt:lpstr>PowerPoint Presentation</vt:lpstr>
      <vt:lpstr>PowerPoint Presentation</vt:lpstr>
      <vt:lpstr>CBETA for risk drivers of eRHIC</vt:lpstr>
      <vt:lpstr>ERL injector at Cornell</vt:lpstr>
      <vt:lpstr>The        CBETA CDR</vt:lpstr>
      <vt:lpstr>Why is CBETA at Cornell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Main linac cryomodule assembly for CW beams</vt:lpstr>
      <vt:lpstr>High Current Cavity Design Strategy</vt:lpstr>
      <vt:lpstr>Accelerating Structure Overview</vt:lpstr>
      <vt:lpstr>PowerPoint Presentation</vt:lpstr>
      <vt:lpstr>Accelerating Structure Overview</vt:lpstr>
      <vt:lpstr>Accelerating Structure Overview</vt:lpstr>
      <vt:lpstr>PowerPoint Presentation</vt:lpstr>
      <vt:lpstr>PowerPoint Presentation</vt:lpstr>
      <vt:lpstr>Horizontal Test Cryostat (HTC) with 1st ERL cavity</vt:lpstr>
      <vt:lpstr>PowerPoint Presentation</vt:lpstr>
      <vt:lpstr>HOM measurements with beam</vt:lpstr>
      <vt:lpstr>Main linac cryomodule (MLC) achieved accelerating gradients</vt:lpstr>
      <vt:lpstr>Main linac cryomodule (MLC) achieved surface losses (Q0)</vt:lpstr>
      <vt:lpstr>PowerPoint Presentation</vt:lpstr>
      <vt:lpstr>BBU for 1 pass in CBETA</vt:lpstr>
      <vt:lpstr>BBU for 4 passes in CBETA</vt:lpstr>
      <vt:lpstr>PowerPoint Presentation</vt:lpstr>
      <vt:lpstr>Summary</vt:lpstr>
      <vt:lpstr>The END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 Hofstaetter</dc:creator>
  <cp:lastModifiedBy>Georg Hofstaetter</cp:lastModifiedBy>
  <cp:revision>305</cp:revision>
  <cp:lastPrinted>2015-10-30T20:28:03Z</cp:lastPrinted>
  <dcterms:created xsi:type="dcterms:W3CDTF">2012-09-10T09:38:18Z</dcterms:created>
  <dcterms:modified xsi:type="dcterms:W3CDTF">2016-08-22T12:49:53Z</dcterms:modified>
</cp:coreProperties>
</file>