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mpg" ContentType="video/mpeg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85" r:id="rId3"/>
    <p:sldId id="287" r:id="rId4"/>
    <p:sldId id="276" r:id="rId5"/>
    <p:sldId id="273" r:id="rId6"/>
    <p:sldId id="274" r:id="rId7"/>
    <p:sldId id="275" r:id="rId8"/>
    <p:sldId id="278" r:id="rId9"/>
    <p:sldId id="289" r:id="rId10"/>
    <p:sldId id="277" r:id="rId11"/>
    <p:sldId id="266" r:id="rId12"/>
    <p:sldId id="267" r:id="rId13"/>
    <p:sldId id="268" r:id="rId14"/>
    <p:sldId id="281" r:id="rId15"/>
    <p:sldId id="280" r:id="rId16"/>
    <p:sldId id="294" r:id="rId17"/>
  </p:sldIdLst>
  <p:sldSz cx="12192000" cy="6858000"/>
  <p:notesSz cx="6858000" cy="9144000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534" userDrawn="1">
          <p15:clr>
            <a:srgbClr val="A4A3A4"/>
          </p15:clr>
        </p15:guide>
        <p15:guide id="2" orient="horz" pos="2024" userDrawn="1">
          <p15:clr>
            <a:srgbClr val="A4A3A4"/>
          </p15:clr>
        </p15:guide>
        <p15:guide id="3" pos="7412" userDrawn="1">
          <p15:clr>
            <a:srgbClr val="A4A3A4"/>
          </p15:clr>
        </p15:guide>
        <p15:guide id="4" pos="2449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08000"/>
    <a:srgbClr val="FF3300"/>
    <a:srgbClr val="D76F07"/>
    <a:srgbClr val="DEA900"/>
    <a:srgbClr val="00589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22" d="100"/>
          <a:sy n="122" d="100"/>
        </p:scale>
        <p:origin x="114" y="174"/>
      </p:cViewPr>
      <p:guideLst>
        <p:guide orient="horz" pos="1534"/>
        <p:guide orient="horz" pos="2024"/>
        <p:guide pos="7412"/>
        <p:guide pos="2449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7" d="100"/>
          <a:sy n="67" d="100"/>
        </p:scale>
        <p:origin x="-2796" y="-12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image" Target="../media/image9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8C78AB3E-51A9-4914-B87B-8BBF65ADE3AD}" type="datetimeFigureOut">
              <a:rPr lang="de-DE"/>
              <a:pPr>
                <a:defRPr/>
              </a:pPr>
              <a:t>29.08.2016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  <a:endParaRPr lang="de-DE" noProof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</a:defRPr>
            </a:lvl1pPr>
          </a:lstStyle>
          <a:p>
            <a:fld id="{8AD70813-0C05-49AB-8640-2BFA7B1C26B7}" type="slidenum">
              <a:rPr lang="de-DE" altLang="de-DE"/>
              <a:pPr/>
              <a:t>‹#›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423947375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438580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6" descr="Wissenschaftl_Info_ab_Willkommen.bmp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890693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mit 2 Fotos l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fld id="{929327FC-2074-4A87-A845-7F86ECB04655}" type="slidenum">
              <a:rPr lang="de-DE" altLang="de-DE"/>
              <a:pPr/>
              <a:t>‹#›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9830327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nhalt nu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5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fld id="{48071030-ED52-476C-A425-9D056F43785C}" type="slidenum">
              <a:rPr lang="de-DE" altLang="de-DE"/>
              <a:pPr/>
              <a:t>‹#›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40634227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8B6D4-15E5-493A-9FA8-7415374FE985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799974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950170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891558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elplatzhalter 1"/>
          <p:cNvSpPr>
            <a:spLocks noGrp="1"/>
          </p:cNvSpPr>
          <p:nvPr>
            <p:ph type="title"/>
          </p:nvPr>
        </p:nvSpPr>
        <p:spPr bwMode="auto">
          <a:xfrm>
            <a:off x="1066800" y="142875"/>
            <a:ext cx="10972800" cy="439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smtClean="0"/>
              <a:t>HIER STEHT EIN KOLUMNENTITEL IN VERSALIEN 14 PT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76252" y="1019175"/>
            <a:ext cx="11688233" cy="47783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9061451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 b="1">
                <a:solidFill>
                  <a:srgbClr val="00589C"/>
                </a:solidFill>
              </a:defRPr>
            </a:lvl1pPr>
          </a:lstStyle>
          <a:p>
            <a:fld id="{0F4F218E-ECC5-4736-901A-3A96C8E8D5F8}" type="slidenum">
              <a:rPr lang="de-DE" altLang="de-DE"/>
              <a:pPr/>
              <a:t>‹#›</a:t>
            </a:fld>
            <a:endParaRPr lang="de-DE" altLang="de-DE"/>
          </a:p>
        </p:txBody>
      </p:sp>
      <p:pic>
        <p:nvPicPr>
          <p:cNvPr id="1029" name="Grafik 8" descr="Wissenschaftl_Info_a_Kopf.bmp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25" y="0"/>
            <a:ext cx="121920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2" r:id="rId2"/>
    <p:sldLayoutId id="2147483663" r:id="rId3"/>
    <p:sldLayoutId id="2147483665" r:id="rId4"/>
    <p:sldLayoutId id="2147483666" r:id="rId5"/>
    <p:sldLayoutId id="2147483667" r:id="rId6"/>
  </p:sldLayoutIdLst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1400" b="1" kern="1200">
          <a:solidFill>
            <a:schemeClr val="bg1"/>
          </a:solidFill>
          <a:latin typeface="Arial" pitchFamily="34" charset="0"/>
          <a:ea typeface="+mj-ea"/>
          <a:cs typeface="Arial" pitchFamily="34" charset="0"/>
        </a:defRPr>
      </a:lvl1pPr>
      <a:lvl2pPr algn="l" rtl="0" fontAlgn="base">
        <a:spcBef>
          <a:spcPct val="0"/>
        </a:spcBef>
        <a:spcAft>
          <a:spcPct val="0"/>
        </a:spcAft>
        <a:defRPr sz="1400" b="1">
          <a:solidFill>
            <a:schemeClr val="bg1"/>
          </a:solidFill>
          <a:latin typeface="Arial" panose="020B0604020202020204" pitchFamily="34" charset="0"/>
          <a:cs typeface="Arial" panose="020B0604020202020204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1400" b="1">
          <a:solidFill>
            <a:schemeClr val="bg1"/>
          </a:solidFill>
          <a:latin typeface="Arial" panose="020B0604020202020204" pitchFamily="34" charset="0"/>
          <a:cs typeface="Arial" panose="020B0604020202020204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1400" b="1">
          <a:solidFill>
            <a:schemeClr val="bg1"/>
          </a:solidFill>
          <a:latin typeface="Arial" panose="020B0604020202020204" pitchFamily="34" charset="0"/>
          <a:cs typeface="Arial" panose="020B0604020202020204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1400" b="1">
          <a:solidFill>
            <a:schemeClr val="bg1"/>
          </a:solidFill>
          <a:latin typeface="Arial" panose="020B0604020202020204" pitchFamily="34" charset="0"/>
          <a:cs typeface="Arial" panose="020B0604020202020204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1400" b="1">
          <a:solidFill>
            <a:schemeClr val="bg1"/>
          </a:solidFill>
          <a:latin typeface="Arial" panose="020B0604020202020204" pitchFamily="34" charset="0"/>
          <a:cs typeface="Arial" panose="020B0604020202020204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1400" b="1">
          <a:solidFill>
            <a:schemeClr val="bg1"/>
          </a:solidFill>
          <a:latin typeface="Arial" panose="020B0604020202020204" pitchFamily="34" charset="0"/>
          <a:cs typeface="Arial" panose="020B0604020202020204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1400" b="1">
          <a:solidFill>
            <a:schemeClr val="bg1"/>
          </a:solidFill>
          <a:latin typeface="Arial" panose="020B0604020202020204" pitchFamily="34" charset="0"/>
          <a:cs typeface="Arial" panose="020B0604020202020204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1400" b="1">
          <a:solidFill>
            <a:schemeClr val="bg1"/>
          </a:solidFill>
          <a:latin typeface="Arial" panose="020B0604020202020204" pitchFamily="34" charset="0"/>
          <a:cs typeface="Arial" panose="020B0604020202020204" pitchFamily="34" charset="0"/>
        </a:defRPr>
      </a:lvl9pPr>
    </p:titleStyle>
    <p:bodyStyle>
      <a:lvl1pPr marL="5156200" indent="-5156200" algn="l" rtl="0" fontAlgn="base">
        <a:lnSpc>
          <a:spcPts val="2800"/>
        </a:lnSpc>
        <a:spcBef>
          <a:spcPct val="20000"/>
        </a:spcBef>
        <a:spcAft>
          <a:spcPct val="0"/>
        </a:spcAft>
        <a:buFont typeface="Arial" panose="020B0604020202020204" pitchFamily="34" charset="0"/>
        <a:defRPr sz="2100" b="1" kern="1200" cap="all">
          <a:solidFill>
            <a:srgbClr val="00589C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5922963" indent="-180975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tabLst>
          <a:tab pos="1169988" algn="l"/>
        </a:tabLst>
        <a:defRPr b="1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3248025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defRPr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49.png"/><Relationship Id="rId2" Type="http://schemas.openxmlformats.org/officeDocument/2006/relationships/video" Target="../media/media1.mpg"/><Relationship Id="rId1" Type="http://schemas.microsoft.com/office/2007/relationships/media" Target="../media/media1.mpg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2.mpg"/><Relationship Id="rId1" Type="http://schemas.microsoft.com/office/2007/relationships/media" Target="../media/media2.mpg"/><Relationship Id="rId6" Type="http://schemas.openxmlformats.org/officeDocument/2006/relationships/image" Target="../media/image53.png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7.png"/><Relationship Id="rId4" Type="http://schemas.openxmlformats.org/officeDocument/2006/relationships/image" Target="../media/image5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8.jpeg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12.png"/><Relationship Id="rId12" Type="http://schemas.openxmlformats.org/officeDocument/2006/relationships/image" Target="../media/image15.png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1.png"/><Relationship Id="rId11" Type="http://schemas.openxmlformats.org/officeDocument/2006/relationships/image" Target="../media/image10.wmf"/><Relationship Id="rId5" Type="http://schemas.openxmlformats.org/officeDocument/2006/relationships/image" Target="../media/image9.emf"/><Relationship Id="rId10" Type="http://schemas.openxmlformats.org/officeDocument/2006/relationships/oleObject" Target="../embeddings/oleObject2.bin"/><Relationship Id="rId4" Type="http://schemas.openxmlformats.org/officeDocument/2006/relationships/oleObject" Target="../embeddings/oleObject1.bin"/><Relationship Id="rId9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5" Type="http://schemas.openxmlformats.org/officeDocument/2006/relationships/image" Target="../media/image33.png"/><Relationship Id="rId4" Type="http://schemas.openxmlformats.org/officeDocument/2006/relationships/image" Target="../media/image3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6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png"/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00.png"/><Relationship Id="rId5" Type="http://schemas.openxmlformats.org/officeDocument/2006/relationships/image" Target="../media/image40.png"/><Relationship Id="rId4" Type="http://schemas.openxmlformats.org/officeDocument/2006/relationships/image" Target="../media/image39.PNG"/><Relationship Id="rId9" Type="http://schemas.openxmlformats.org/officeDocument/2006/relationships/image" Target="../media/image4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Untertitel 2"/>
          <p:cNvSpPr>
            <a:spLocks noGrp="1"/>
          </p:cNvSpPr>
          <p:nvPr>
            <p:ph type="subTitle" idx="4294967295"/>
          </p:nvPr>
        </p:nvSpPr>
        <p:spPr bwMode="auto">
          <a:xfrm>
            <a:off x="1703512" y="2961491"/>
            <a:ext cx="6336704" cy="620876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  <a:spAutoFit/>
          </a:bodyPr>
          <a:lstStyle/>
          <a:p>
            <a:pPr marL="342900" indent="-342900">
              <a:lnSpc>
                <a:spcPts val="2400"/>
              </a:lnSpc>
              <a:buAutoNum type="alphaUcPeriod"/>
            </a:pPr>
            <a:r>
              <a:rPr lang="de-DE" altLang="de-DE" sz="1600" cap="none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Tsakanian</a:t>
            </a:r>
            <a:r>
              <a:rPr lang="de-DE" altLang="de-DE" sz="1600" cap="none" baseline="300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#</a:t>
            </a:r>
            <a:r>
              <a:rPr lang="de-DE" altLang="de-DE" sz="1600" cap="none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 , H. W. Glock, A. Velez , J. Knobloch </a:t>
            </a:r>
          </a:p>
          <a:p>
            <a:pPr marL="0" indent="0">
              <a:lnSpc>
                <a:spcPts val="2400"/>
              </a:lnSpc>
            </a:pPr>
            <a:r>
              <a:rPr lang="de-DE" altLang="de-DE" sz="1400" cap="none" dirty="0">
                <a:solidFill>
                  <a:schemeClr val="bg1"/>
                </a:solidFill>
                <a:latin typeface="Century Gothic" panose="020B0502020202020204" pitchFamily="34" charset="0"/>
              </a:rPr>
              <a:t>Helmholtz-Zentrum Berlin, Albert-Einstein-Str. 15, 12489 </a:t>
            </a:r>
            <a:r>
              <a:rPr lang="de-DE" altLang="de-DE" sz="1400" cap="none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Berlin</a:t>
            </a:r>
            <a:endParaRPr lang="de-DE" altLang="de-DE" sz="1400" cap="none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4" name="Untertitel 2"/>
          <p:cNvSpPr txBox="1">
            <a:spLocks/>
          </p:cNvSpPr>
          <p:nvPr/>
        </p:nvSpPr>
        <p:spPr bwMode="auto">
          <a:xfrm>
            <a:off x="4079777" y="4149080"/>
            <a:ext cx="4176463" cy="1501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  <a:spAutoFit/>
          </a:bodyPr>
          <a:lstStyle>
            <a:lvl1pPr marL="5156200" indent="-5156200" algn="l" rtl="0" fontAlgn="base">
              <a:lnSpc>
                <a:spcPts val="28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sz="2100" b="1" kern="1200" cap="all">
                <a:solidFill>
                  <a:srgbClr val="00589C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5922963" indent="-180975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1169988" algn="l"/>
              </a:tabLst>
              <a:defRPr b="1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3248025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</a:pPr>
            <a:r>
              <a:rPr lang="en-US" altLang="de-DE" sz="1800" cap="none" dirty="0" smtClean="0">
                <a:solidFill>
                  <a:srgbClr val="0000FF"/>
                </a:solidFill>
                <a:latin typeface="Century Gothic" panose="020B0502020202020204" pitchFamily="34" charset="0"/>
              </a:rPr>
              <a:t>International ICFA Mini-Workshop on </a:t>
            </a:r>
          </a:p>
          <a:p>
            <a:pPr marL="0" indent="0" algn="ctr">
              <a:lnSpc>
                <a:spcPct val="100000"/>
              </a:lnSpc>
              <a:spcBef>
                <a:spcPts val="0"/>
              </a:spcBef>
            </a:pPr>
            <a:r>
              <a:rPr lang="en-US" altLang="de-DE" sz="1800" cap="none" dirty="0" smtClean="0">
                <a:solidFill>
                  <a:srgbClr val="0000FF"/>
                </a:solidFill>
                <a:latin typeface="Century Gothic" panose="020B0502020202020204" pitchFamily="34" charset="0"/>
              </a:rPr>
              <a:t>High Order Modes in SC Cavities</a:t>
            </a:r>
          </a:p>
          <a:p>
            <a:pPr marL="0" indent="0" algn="ctr">
              <a:lnSpc>
                <a:spcPct val="100000"/>
              </a:lnSpc>
              <a:spcBef>
                <a:spcPts val="0"/>
              </a:spcBef>
            </a:pPr>
            <a:endParaRPr lang="en-US" altLang="de-DE" sz="1600" cap="none" dirty="0" smtClean="0">
              <a:solidFill>
                <a:srgbClr val="0000FF"/>
              </a:solidFill>
              <a:latin typeface="Century Gothic" panose="020B0502020202020204" pitchFamily="34" charset="0"/>
            </a:endParaRPr>
          </a:p>
          <a:p>
            <a:pPr marL="0" indent="0" algn="ctr">
              <a:lnSpc>
                <a:spcPts val="2400"/>
              </a:lnSpc>
            </a:pPr>
            <a:r>
              <a:rPr lang="en-US" altLang="de-DE" sz="1400" i="1" cap="none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22 - 24 August 2016</a:t>
            </a:r>
          </a:p>
          <a:p>
            <a:pPr marL="0" indent="0" algn="ctr">
              <a:lnSpc>
                <a:spcPts val="2400"/>
              </a:lnSpc>
            </a:pPr>
            <a:r>
              <a:rPr lang="en-US" altLang="de-DE" sz="1400" i="1" cap="none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Rostock-</a:t>
            </a:r>
            <a:r>
              <a:rPr lang="en-US" altLang="de-DE" sz="1400" i="1" cap="none" dirty="0" err="1" smtClean="0">
                <a:solidFill>
                  <a:schemeClr val="bg1"/>
                </a:solidFill>
                <a:latin typeface="Century Gothic" panose="020B0502020202020204" pitchFamily="34" charset="0"/>
              </a:rPr>
              <a:t>Warnem</a:t>
            </a:r>
            <a:r>
              <a:rPr lang="de-DE" altLang="de-DE" sz="1400" i="1" cap="none" dirty="0" err="1" smtClean="0">
                <a:solidFill>
                  <a:schemeClr val="bg1"/>
                </a:solidFill>
                <a:latin typeface="Century Gothic" panose="020B0502020202020204" pitchFamily="34" charset="0"/>
              </a:rPr>
              <a:t>ünde</a:t>
            </a:r>
            <a:r>
              <a:rPr lang="de-DE" altLang="de-DE" sz="1400" i="1" cap="none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, Germany</a:t>
            </a:r>
            <a:r>
              <a:rPr lang="de-DE" sz="1400" i="1" dirty="0" smtClean="0">
                <a:latin typeface="Century Gothic" panose="020B0502020202020204" pitchFamily="34" charset="0"/>
              </a:rPr>
              <a:t> </a:t>
            </a:r>
            <a:endParaRPr lang="en-US" altLang="de-DE" sz="1400" i="1" cap="none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pic>
        <p:nvPicPr>
          <p:cNvPr id="5" name="Grafik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32" y="39914"/>
            <a:ext cx="3187896" cy="957350"/>
          </a:xfrm>
          <a:prstGeom prst="rect">
            <a:avLst/>
          </a:prstGeom>
        </p:spPr>
      </p:pic>
      <p:sp>
        <p:nvSpPr>
          <p:cNvPr id="6" name="Titel 1"/>
          <p:cNvSpPr txBox="1">
            <a:spLocks/>
          </p:cNvSpPr>
          <p:nvPr/>
        </p:nvSpPr>
        <p:spPr bwMode="auto">
          <a:xfrm>
            <a:off x="1415480" y="1911206"/>
            <a:ext cx="10117124" cy="785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bg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sz="2400" smtClean="0">
                <a:solidFill>
                  <a:srgbClr val="0070C0"/>
                </a:solidFill>
                <a:latin typeface="Century Gothic" panose="020B0502020202020204" pitchFamily="34" charset="0"/>
              </a:rPr>
              <a:t>Study on HOM Damping Effects in SRF Cavities of BESSY VSR Project</a:t>
            </a:r>
            <a:endParaRPr lang="de-DE" sz="2400" dirty="0">
              <a:solidFill>
                <a:srgbClr val="0070C0"/>
              </a:solidFill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Foliennummernplatzhalter 3"/>
          <p:cNvSpPr>
            <a:spLocks noGrp="1"/>
          </p:cNvSpPr>
          <p:nvPr>
            <p:ph type="sldNum" sz="quarter" idx="1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88ACD895-E72F-49E5-9EB0-A53D6FCC56C5}" type="slidenum">
              <a:rPr lang="de-DE" altLang="de-DE">
                <a:solidFill>
                  <a:srgbClr val="00589C"/>
                </a:solidFill>
                <a:latin typeface="Arial" panose="020B0604020202020204" pitchFamily="34" charset="0"/>
              </a:rPr>
              <a:pPr/>
              <a:t>10</a:t>
            </a:fld>
            <a:endParaRPr lang="de-DE" altLang="de-DE" dirty="0">
              <a:solidFill>
                <a:srgbClr val="00589C"/>
              </a:solidFill>
              <a:latin typeface="Arial" panose="020B0604020202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94251" y="1370812"/>
            <a:ext cx="7241909" cy="483209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de-DE" sz="1400" b="1" dirty="0">
                <a:latin typeface="Century Gothic" panose="020B0502020202020204" pitchFamily="34" charset="0"/>
              </a:rPr>
              <a:t>=== </a:t>
            </a:r>
            <a:r>
              <a:rPr lang="de-DE" sz="1400" b="1" dirty="0" err="1">
                <a:latin typeface="Century Gothic" panose="020B0502020202020204" pitchFamily="34" charset="0"/>
              </a:rPr>
              <a:t>Coherent</a:t>
            </a:r>
            <a:r>
              <a:rPr lang="de-DE" sz="1400" b="1" dirty="0">
                <a:latin typeface="Century Gothic" panose="020B0502020202020204" pitchFamily="34" charset="0"/>
              </a:rPr>
              <a:t> ====</a:t>
            </a:r>
            <a:r>
              <a:rPr lang="de-DE" sz="1400" b="1" dirty="0" smtClean="0">
                <a:latin typeface="Century Gothic" panose="020B0502020202020204" pitchFamily="34" charset="0"/>
              </a:rPr>
              <a:t>  </a:t>
            </a:r>
          </a:p>
          <a:p>
            <a:r>
              <a:rPr lang="de-DE" sz="1400" b="1" dirty="0" smtClean="0">
                <a:latin typeface="Century Gothic" panose="020B0502020202020204" pitchFamily="34" charset="0"/>
              </a:rPr>
              <a:t>           Port    Baseline   </a:t>
            </a:r>
            <a:r>
              <a:rPr lang="de-DE" sz="1400" b="1" dirty="0">
                <a:latin typeface="Century Gothic" panose="020B0502020202020204" pitchFamily="34" charset="0"/>
              </a:rPr>
              <a:t>Extended   </a:t>
            </a:r>
            <a:r>
              <a:rPr lang="de-DE" sz="1400" b="1" dirty="0" smtClean="0">
                <a:latin typeface="Century Gothic" panose="020B0502020202020204" pitchFamily="34" charset="0"/>
              </a:rPr>
              <a:t>  Single </a:t>
            </a:r>
          </a:p>
          <a:p>
            <a:r>
              <a:rPr lang="de-DE" sz="1400" b="1" dirty="0">
                <a:latin typeface="Century Gothic" panose="020B0502020202020204" pitchFamily="34" charset="0"/>
              </a:rPr>
              <a:t> </a:t>
            </a:r>
            <a:r>
              <a:rPr lang="de-DE" sz="1400" b="1" dirty="0" smtClean="0">
                <a:latin typeface="Century Gothic" panose="020B0502020202020204" pitchFamily="34" charset="0"/>
              </a:rPr>
              <a:t>FPC -    1 </a:t>
            </a:r>
            <a:r>
              <a:rPr lang="de-DE" sz="1400" b="1" dirty="0">
                <a:latin typeface="Century Gothic" panose="020B0502020202020204" pitchFamily="34" charset="0"/>
              </a:rPr>
              <a:t>,        </a:t>
            </a:r>
            <a:r>
              <a:rPr lang="de-DE" sz="1400" b="1" dirty="0" smtClean="0">
                <a:latin typeface="Century Gothic" panose="020B0502020202020204" pitchFamily="34" charset="0"/>
              </a:rPr>
              <a:t> 44.12         38.72        </a:t>
            </a:r>
            <a:r>
              <a:rPr lang="de-DE" sz="1400" b="1" dirty="0">
                <a:latin typeface="Century Gothic" panose="020B0502020202020204" pitchFamily="34" charset="0"/>
              </a:rPr>
              <a:t>26.47 </a:t>
            </a:r>
          </a:p>
          <a:p>
            <a:r>
              <a:rPr lang="de-DE" sz="1400" b="1" dirty="0">
                <a:latin typeface="Century Gothic" panose="020B0502020202020204" pitchFamily="34" charset="0"/>
              </a:rPr>
              <a:t>     </a:t>
            </a:r>
            <a:r>
              <a:rPr lang="de-DE" sz="1400" b="1" dirty="0" smtClean="0">
                <a:latin typeface="Century Gothic" panose="020B0502020202020204" pitchFamily="34" charset="0"/>
              </a:rPr>
              <a:t>         2 </a:t>
            </a:r>
            <a:r>
              <a:rPr lang="de-DE" sz="1400" b="1" dirty="0">
                <a:latin typeface="Century Gothic" panose="020B0502020202020204" pitchFamily="34" charset="0"/>
              </a:rPr>
              <a:t>,       189.71       154.08        93.00 </a:t>
            </a:r>
          </a:p>
          <a:p>
            <a:r>
              <a:rPr lang="de-DE" sz="1400" b="1" dirty="0">
                <a:latin typeface="Century Gothic" panose="020B0502020202020204" pitchFamily="34" charset="0"/>
              </a:rPr>
              <a:t>    </a:t>
            </a:r>
            <a:r>
              <a:rPr lang="de-DE" sz="1400" b="1" dirty="0" smtClean="0">
                <a:latin typeface="Century Gothic" panose="020B0502020202020204" pitchFamily="34" charset="0"/>
              </a:rPr>
              <a:t>          3 </a:t>
            </a:r>
            <a:r>
              <a:rPr lang="de-DE" sz="1400" b="1" dirty="0">
                <a:latin typeface="Century Gothic" panose="020B0502020202020204" pitchFamily="34" charset="0"/>
              </a:rPr>
              <a:t>,       189.70       154.08        93.00 </a:t>
            </a:r>
            <a:endParaRPr lang="de-DE" sz="1400" b="1" dirty="0" smtClean="0">
              <a:latin typeface="Century Gothic" panose="020B0502020202020204" pitchFamily="34" charset="0"/>
            </a:endParaRPr>
          </a:p>
          <a:p>
            <a:r>
              <a:rPr lang="de-DE" sz="1400" b="1" dirty="0" smtClean="0">
                <a:solidFill>
                  <a:srgbClr val="0000FF"/>
                </a:solidFill>
                <a:latin typeface="Century Gothic" panose="020B0502020202020204" pitchFamily="34" charset="0"/>
              </a:rPr>
              <a:t>WGs</a:t>
            </a:r>
            <a:r>
              <a:rPr lang="de-DE" sz="1400" b="1" dirty="0" smtClean="0">
                <a:latin typeface="Century Gothic" panose="020B0502020202020204" pitchFamily="34" charset="0"/>
              </a:rPr>
              <a:t>      4 ,       297.71       217.95       127.65 </a:t>
            </a:r>
          </a:p>
          <a:p>
            <a:r>
              <a:rPr lang="de-DE" sz="1400" b="1" dirty="0" smtClean="0">
                <a:latin typeface="Century Gothic" panose="020B0502020202020204" pitchFamily="34" charset="0"/>
              </a:rPr>
              <a:t>              5 </a:t>
            </a:r>
            <a:r>
              <a:rPr lang="de-DE" sz="1400" b="1" dirty="0">
                <a:latin typeface="Century Gothic" panose="020B0502020202020204" pitchFamily="34" charset="0"/>
              </a:rPr>
              <a:t>,       297.71       217.95       127.65 </a:t>
            </a:r>
          </a:p>
          <a:p>
            <a:r>
              <a:rPr lang="de-DE" sz="1400" b="1" dirty="0">
                <a:latin typeface="Century Gothic" panose="020B0502020202020204" pitchFamily="34" charset="0"/>
              </a:rPr>
              <a:t>    </a:t>
            </a:r>
            <a:r>
              <a:rPr lang="de-DE" sz="1400" b="1" dirty="0" smtClean="0">
                <a:latin typeface="Century Gothic" panose="020B0502020202020204" pitchFamily="34" charset="0"/>
              </a:rPr>
              <a:t>          6 </a:t>
            </a:r>
            <a:r>
              <a:rPr lang="de-DE" sz="1400" b="1" dirty="0">
                <a:latin typeface="Century Gothic" panose="020B0502020202020204" pitchFamily="34" charset="0"/>
              </a:rPr>
              <a:t>,       289.96       215.72       124.31 </a:t>
            </a:r>
          </a:p>
          <a:p>
            <a:r>
              <a:rPr lang="de-DE" sz="1400" b="1" dirty="0" err="1" smtClean="0">
                <a:latin typeface="Century Gothic" panose="020B0502020202020204" pitchFamily="34" charset="0"/>
              </a:rPr>
              <a:t>BmP</a:t>
            </a:r>
            <a:r>
              <a:rPr lang="de-DE" sz="1400" b="1" dirty="0" smtClean="0">
                <a:latin typeface="Century Gothic" panose="020B0502020202020204" pitchFamily="34" charset="0"/>
              </a:rPr>
              <a:t> -    7 </a:t>
            </a:r>
            <a:r>
              <a:rPr lang="de-DE" sz="1400" b="1" dirty="0">
                <a:latin typeface="Century Gothic" panose="020B0502020202020204" pitchFamily="34" charset="0"/>
              </a:rPr>
              <a:t>,       470.14       413.57       127.19 </a:t>
            </a:r>
          </a:p>
          <a:p>
            <a:r>
              <a:rPr lang="de-DE" sz="1400" b="1" dirty="0" err="1" smtClean="0">
                <a:latin typeface="Century Gothic" panose="020B0502020202020204" pitchFamily="34" charset="0"/>
              </a:rPr>
              <a:t>BmP</a:t>
            </a:r>
            <a:r>
              <a:rPr lang="de-DE" sz="1400" b="1" dirty="0" smtClean="0">
                <a:latin typeface="Century Gothic" panose="020B0502020202020204" pitchFamily="34" charset="0"/>
              </a:rPr>
              <a:t> </a:t>
            </a:r>
            <a:r>
              <a:rPr lang="de-DE" sz="1400" b="1" dirty="0">
                <a:latin typeface="Century Gothic" panose="020B0502020202020204" pitchFamily="34" charset="0"/>
              </a:rPr>
              <a:t>- </a:t>
            </a:r>
            <a:r>
              <a:rPr lang="de-DE" sz="1400" b="1" dirty="0" smtClean="0">
                <a:latin typeface="Century Gothic" panose="020B0502020202020204" pitchFamily="34" charset="0"/>
              </a:rPr>
              <a:t>   8 </a:t>
            </a:r>
            <a:r>
              <a:rPr lang="de-DE" sz="1400" b="1" dirty="0">
                <a:latin typeface="Century Gothic" panose="020B0502020202020204" pitchFamily="34" charset="0"/>
              </a:rPr>
              <a:t>,       531.85       406.03       165.03  </a:t>
            </a:r>
            <a:endParaRPr lang="de-DE" sz="1400" b="1" dirty="0" smtClean="0">
              <a:latin typeface="Century Gothic" panose="020B0502020202020204" pitchFamily="34" charset="0"/>
            </a:endParaRPr>
          </a:p>
          <a:p>
            <a:r>
              <a:rPr lang="de-DE" sz="1400" b="1" dirty="0" smtClean="0">
                <a:latin typeface="Century Gothic" panose="020B0502020202020204" pitchFamily="34" charset="0"/>
              </a:rPr>
              <a:t>==== </a:t>
            </a:r>
            <a:endParaRPr lang="de-DE" sz="1400" b="1" dirty="0">
              <a:latin typeface="Century Gothic" panose="020B0502020202020204" pitchFamily="34" charset="0"/>
            </a:endParaRPr>
          </a:p>
          <a:p>
            <a:r>
              <a:rPr lang="de-DE" sz="1400" b="1" dirty="0">
                <a:latin typeface="Century Gothic" panose="020B0502020202020204" pitchFamily="34" charset="0"/>
              </a:rPr>
              <a:t> </a:t>
            </a:r>
            <a:r>
              <a:rPr lang="de-DE" sz="1400" b="1" dirty="0" smtClean="0">
                <a:latin typeface="Century Gothic" panose="020B0502020202020204" pitchFamily="34" charset="0"/>
              </a:rPr>
              <a:t>Total </a:t>
            </a:r>
            <a:r>
              <a:rPr lang="de-DE" sz="1400" b="1" dirty="0">
                <a:latin typeface="Century Gothic" panose="020B0502020202020204" pitchFamily="34" charset="0"/>
              </a:rPr>
              <a:t>= </a:t>
            </a:r>
            <a:r>
              <a:rPr lang="de-DE" sz="1400" b="1" dirty="0" smtClean="0">
                <a:latin typeface="Century Gothic" panose="020B0502020202020204" pitchFamily="34" charset="0"/>
              </a:rPr>
              <a:t>         2310.89      </a:t>
            </a:r>
            <a:r>
              <a:rPr lang="de-DE" sz="1400" b="1" dirty="0">
                <a:latin typeface="Century Gothic" panose="020B0502020202020204" pitchFamily="34" charset="0"/>
              </a:rPr>
              <a:t>1818.10      884.31</a:t>
            </a:r>
          </a:p>
          <a:p>
            <a:r>
              <a:rPr lang="de-DE" sz="1400" b="1" dirty="0">
                <a:latin typeface="Century Gothic" panose="020B0502020202020204" pitchFamily="34" charset="0"/>
              </a:rPr>
              <a:t> </a:t>
            </a:r>
            <a:r>
              <a:rPr lang="en-US" sz="1400" b="1" dirty="0">
                <a:latin typeface="Century Gothic" panose="020B0502020202020204" pitchFamily="34" charset="0"/>
              </a:rPr>
              <a:t>---------------</a:t>
            </a:r>
            <a:endParaRPr lang="de-DE" sz="1400" b="1" dirty="0">
              <a:latin typeface="Century Gothic" panose="020B0502020202020204" pitchFamily="34" charset="0"/>
            </a:endParaRPr>
          </a:p>
          <a:p>
            <a:r>
              <a:rPr lang="de-DE" sz="1400" b="1" dirty="0" smtClean="0">
                <a:latin typeface="Century Gothic" panose="020B0502020202020204" pitchFamily="34" charset="0"/>
              </a:rPr>
              <a:t> </a:t>
            </a:r>
            <a:r>
              <a:rPr lang="de-DE" sz="1400" b="1" dirty="0">
                <a:latin typeface="Century Gothic" panose="020B0502020202020204" pitchFamily="34" charset="0"/>
              </a:rPr>
              <a:t>Baseline &gt;&gt;&gt;  </a:t>
            </a:r>
            <a:r>
              <a:rPr lang="de-DE" sz="1400" b="1" dirty="0">
                <a:solidFill>
                  <a:srgbClr val="0000FF"/>
                </a:solidFill>
                <a:latin typeface="Century Gothic" panose="020B0502020202020204" pitchFamily="34" charset="0"/>
              </a:rPr>
              <a:t>FPC =  44.12 </a:t>
            </a:r>
            <a:r>
              <a:rPr lang="de-DE" sz="1400" b="1" dirty="0" smtClean="0">
                <a:solidFill>
                  <a:srgbClr val="0000FF"/>
                </a:solidFill>
                <a:latin typeface="Century Gothic" panose="020B0502020202020204" pitchFamily="34" charset="0"/>
              </a:rPr>
              <a:t>W,  </a:t>
            </a:r>
            <a:r>
              <a:rPr lang="de-DE" sz="1400" b="1" dirty="0">
                <a:solidFill>
                  <a:srgbClr val="0000FF"/>
                </a:solidFill>
                <a:latin typeface="Century Gothic" panose="020B0502020202020204" pitchFamily="34" charset="0"/>
              </a:rPr>
              <a:t>HOMs = 1264.79 </a:t>
            </a:r>
            <a:r>
              <a:rPr lang="de-DE" sz="1400" b="1" dirty="0" smtClean="0">
                <a:solidFill>
                  <a:srgbClr val="0000FF"/>
                </a:solidFill>
                <a:latin typeface="Century Gothic" panose="020B0502020202020204" pitchFamily="34" charset="0"/>
              </a:rPr>
              <a:t>W,  </a:t>
            </a:r>
            <a:r>
              <a:rPr lang="de-DE" sz="1400" b="1" dirty="0" err="1">
                <a:solidFill>
                  <a:srgbClr val="0000FF"/>
                </a:solidFill>
                <a:latin typeface="Century Gothic" panose="020B0502020202020204" pitchFamily="34" charset="0"/>
              </a:rPr>
              <a:t>BmP</a:t>
            </a:r>
            <a:r>
              <a:rPr lang="de-DE" sz="1400" b="1" dirty="0">
                <a:solidFill>
                  <a:srgbClr val="0000FF"/>
                </a:solidFill>
                <a:latin typeface="Century Gothic" panose="020B0502020202020204" pitchFamily="34" charset="0"/>
              </a:rPr>
              <a:t> = 1001.99 </a:t>
            </a:r>
            <a:r>
              <a:rPr lang="de-DE" sz="1400" b="1" dirty="0" smtClean="0">
                <a:solidFill>
                  <a:srgbClr val="0000FF"/>
                </a:solidFill>
                <a:latin typeface="Century Gothic" panose="020B0502020202020204" pitchFamily="34" charset="0"/>
              </a:rPr>
              <a:t>W </a:t>
            </a:r>
            <a:endParaRPr lang="de-DE" sz="1400" b="1" dirty="0">
              <a:solidFill>
                <a:srgbClr val="0000FF"/>
              </a:solidFill>
              <a:latin typeface="Century Gothic" panose="020B0502020202020204" pitchFamily="34" charset="0"/>
            </a:endParaRPr>
          </a:p>
          <a:p>
            <a:r>
              <a:rPr lang="de-DE" sz="1400" b="1" dirty="0">
                <a:latin typeface="Century Gothic" panose="020B0502020202020204" pitchFamily="34" charset="0"/>
              </a:rPr>
              <a:t>                       </a:t>
            </a:r>
            <a:r>
              <a:rPr lang="de-DE" sz="1400" b="1" dirty="0" smtClean="0">
                <a:latin typeface="Century Gothic" panose="020B0502020202020204" pitchFamily="34" charset="0"/>
              </a:rPr>
              <a:t>              1.91 </a:t>
            </a:r>
            <a:r>
              <a:rPr lang="de-DE" sz="1400" b="1" dirty="0">
                <a:latin typeface="Century Gothic" panose="020B0502020202020204" pitchFamily="34" charset="0"/>
              </a:rPr>
              <a:t>%  ,          </a:t>
            </a:r>
            <a:r>
              <a:rPr lang="de-DE" sz="1400" b="1" dirty="0" smtClean="0">
                <a:latin typeface="Century Gothic" panose="020B0502020202020204" pitchFamily="34" charset="0"/>
              </a:rPr>
              <a:t>        54.73 </a:t>
            </a:r>
            <a:r>
              <a:rPr lang="de-DE" sz="1400" b="1" dirty="0">
                <a:latin typeface="Century Gothic" panose="020B0502020202020204" pitchFamily="34" charset="0"/>
              </a:rPr>
              <a:t>%   ,         43.36 % </a:t>
            </a:r>
          </a:p>
          <a:p>
            <a:endParaRPr lang="de-DE" sz="1400" b="1" dirty="0" smtClean="0">
              <a:latin typeface="Century Gothic" panose="020B0502020202020204" pitchFamily="34" charset="0"/>
            </a:endParaRPr>
          </a:p>
          <a:p>
            <a:r>
              <a:rPr lang="de-DE" sz="1400" b="1" dirty="0" smtClean="0">
                <a:latin typeface="Century Gothic" panose="020B0502020202020204" pitchFamily="34" charset="0"/>
              </a:rPr>
              <a:t>=== </a:t>
            </a:r>
            <a:r>
              <a:rPr lang="de-DE" sz="1400" b="1" dirty="0">
                <a:latin typeface="Century Gothic" panose="020B0502020202020204" pitchFamily="34" charset="0"/>
              </a:rPr>
              <a:t>None-</a:t>
            </a:r>
            <a:r>
              <a:rPr lang="de-DE" sz="1400" b="1" dirty="0" err="1">
                <a:latin typeface="Century Gothic" panose="020B0502020202020204" pitchFamily="34" charset="0"/>
              </a:rPr>
              <a:t>Coherent</a:t>
            </a:r>
            <a:r>
              <a:rPr lang="de-DE" sz="1400" b="1" dirty="0">
                <a:latin typeface="Century Gothic" panose="020B0502020202020204" pitchFamily="34" charset="0"/>
              </a:rPr>
              <a:t> ==== </a:t>
            </a:r>
          </a:p>
          <a:p>
            <a:r>
              <a:rPr lang="de-DE" sz="1400" b="1" dirty="0">
                <a:latin typeface="Century Gothic" panose="020B0502020202020204" pitchFamily="34" charset="0"/>
              </a:rPr>
              <a:t> Baseline </a:t>
            </a:r>
            <a:r>
              <a:rPr lang="de-DE" sz="1400" b="1" dirty="0" smtClean="0">
                <a:latin typeface="Century Gothic" panose="020B0502020202020204" pitchFamily="34" charset="0"/>
              </a:rPr>
              <a:t>&gt;&gt;  </a:t>
            </a:r>
            <a:r>
              <a:rPr lang="de-DE" sz="1400" b="1" dirty="0">
                <a:latin typeface="Century Gothic" panose="020B0502020202020204" pitchFamily="34" charset="0"/>
              </a:rPr>
              <a:t>FPC =  40.05 </a:t>
            </a:r>
            <a:r>
              <a:rPr lang="de-DE" sz="1400" b="1" dirty="0" smtClean="0">
                <a:latin typeface="Century Gothic" panose="020B0502020202020204" pitchFamily="34" charset="0"/>
              </a:rPr>
              <a:t>W,  </a:t>
            </a:r>
            <a:r>
              <a:rPr lang="de-DE" sz="1400" b="1" dirty="0">
                <a:latin typeface="Century Gothic" panose="020B0502020202020204" pitchFamily="34" charset="0"/>
              </a:rPr>
              <a:t>HOMs = 705.83 W</a:t>
            </a:r>
            <a:r>
              <a:rPr lang="de-DE" sz="1400" b="1" dirty="0" smtClean="0">
                <a:latin typeface="Century Gothic" panose="020B0502020202020204" pitchFamily="34" charset="0"/>
              </a:rPr>
              <a:t>,  </a:t>
            </a:r>
            <a:r>
              <a:rPr lang="de-DE" sz="1400" b="1" dirty="0" err="1">
                <a:latin typeface="Century Gothic" panose="020B0502020202020204" pitchFamily="34" charset="0"/>
              </a:rPr>
              <a:t>BmP</a:t>
            </a:r>
            <a:r>
              <a:rPr lang="de-DE" sz="1400" b="1" dirty="0">
                <a:latin typeface="Century Gothic" panose="020B0502020202020204" pitchFamily="34" charset="0"/>
              </a:rPr>
              <a:t> = 595.65 </a:t>
            </a:r>
            <a:r>
              <a:rPr lang="de-DE" sz="1400" b="1" dirty="0" smtClean="0">
                <a:latin typeface="Century Gothic" panose="020B0502020202020204" pitchFamily="34" charset="0"/>
              </a:rPr>
              <a:t>W, </a:t>
            </a:r>
            <a:r>
              <a:rPr lang="de-DE" sz="1400" b="1" dirty="0">
                <a:latin typeface="Century Gothic" panose="020B0502020202020204" pitchFamily="34" charset="0"/>
              </a:rPr>
              <a:t>Total = 1341.54 </a:t>
            </a:r>
            <a:r>
              <a:rPr lang="de-DE" sz="1400" b="1" dirty="0" smtClean="0">
                <a:latin typeface="Century Gothic" panose="020B0502020202020204" pitchFamily="34" charset="0"/>
              </a:rPr>
              <a:t>W</a:t>
            </a:r>
            <a:endParaRPr lang="de-DE" sz="1400" b="1" dirty="0">
              <a:latin typeface="Century Gothic" panose="020B0502020202020204" pitchFamily="34" charset="0"/>
            </a:endParaRPr>
          </a:p>
          <a:p>
            <a:r>
              <a:rPr lang="de-DE" sz="1400" b="1" dirty="0">
                <a:latin typeface="Century Gothic" panose="020B0502020202020204" pitchFamily="34" charset="0"/>
              </a:rPr>
              <a:t>                       </a:t>
            </a:r>
            <a:r>
              <a:rPr lang="de-DE" sz="1400" b="1" dirty="0" smtClean="0">
                <a:latin typeface="Century Gothic" panose="020B0502020202020204" pitchFamily="34" charset="0"/>
              </a:rPr>
              <a:t>              2.99 </a:t>
            </a:r>
            <a:r>
              <a:rPr lang="de-DE" sz="1400" b="1" dirty="0">
                <a:latin typeface="Century Gothic" panose="020B0502020202020204" pitchFamily="34" charset="0"/>
              </a:rPr>
              <a:t>%  ,         </a:t>
            </a:r>
            <a:r>
              <a:rPr lang="de-DE" sz="1400" b="1" dirty="0" smtClean="0">
                <a:latin typeface="Century Gothic" panose="020B0502020202020204" pitchFamily="34" charset="0"/>
              </a:rPr>
              <a:t>       </a:t>
            </a:r>
            <a:r>
              <a:rPr lang="de-DE" sz="1400" b="1" dirty="0">
                <a:latin typeface="Century Gothic" panose="020B0502020202020204" pitchFamily="34" charset="0"/>
              </a:rPr>
              <a:t>52.61 %   ,         </a:t>
            </a:r>
            <a:r>
              <a:rPr lang="de-DE" sz="1400" b="1" dirty="0" smtClean="0">
                <a:latin typeface="Century Gothic" panose="020B0502020202020204" pitchFamily="34" charset="0"/>
              </a:rPr>
              <a:t>    44.40 </a:t>
            </a:r>
            <a:r>
              <a:rPr lang="de-DE" sz="1400" b="1" dirty="0">
                <a:latin typeface="Century Gothic" panose="020B0502020202020204" pitchFamily="34" charset="0"/>
              </a:rPr>
              <a:t>% </a:t>
            </a:r>
          </a:p>
          <a:p>
            <a:r>
              <a:rPr lang="de-DE" sz="1400" b="1" dirty="0">
                <a:latin typeface="Century Gothic" panose="020B0502020202020204" pitchFamily="34" charset="0"/>
              </a:rPr>
              <a:t> Original Data </a:t>
            </a:r>
            <a:r>
              <a:rPr lang="de-DE" sz="1400" b="1" dirty="0" smtClean="0">
                <a:latin typeface="Century Gothic" panose="020B0502020202020204" pitchFamily="34" charset="0"/>
              </a:rPr>
              <a:t>&gt;&gt;  </a:t>
            </a:r>
            <a:r>
              <a:rPr lang="de-DE" sz="1400" b="1" dirty="0">
                <a:latin typeface="Century Gothic" panose="020B0502020202020204" pitchFamily="34" charset="0"/>
              </a:rPr>
              <a:t>FPC = </a:t>
            </a:r>
            <a:r>
              <a:rPr lang="de-DE" sz="1400" b="1" dirty="0" smtClean="0">
                <a:latin typeface="Century Gothic" panose="020B0502020202020204" pitchFamily="34" charset="0"/>
              </a:rPr>
              <a:t>0.05 W,  </a:t>
            </a:r>
            <a:r>
              <a:rPr lang="de-DE" sz="1400" b="1" dirty="0">
                <a:latin typeface="Century Gothic" panose="020B0502020202020204" pitchFamily="34" charset="0"/>
              </a:rPr>
              <a:t>HOMs = </a:t>
            </a:r>
            <a:r>
              <a:rPr lang="de-DE" sz="1400" b="1" dirty="0" smtClean="0">
                <a:latin typeface="Century Gothic" panose="020B0502020202020204" pitchFamily="34" charset="0"/>
              </a:rPr>
              <a:t>1.12 W,  </a:t>
            </a:r>
            <a:r>
              <a:rPr lang="de-DE" sz="1400" b="1" dirty="0" err="1">
                <a:latin typeface="Century Gothic" panose="020B0502020202020204" pitchFamily="34" charset="0"/>
              </a:rPr>
              <a:t>BmP</a:t>
            </a:r>
            <a:r>
              <a:rPr lang="de-DE" sz="1400" b="1" dirty="0">
                <a:latin typeface="Century Gothic" panose="020B0502020202020204" pitchFamily="34" charset="0"/>
              </a:rPr>
              <a:t> =   0.64 </a:t>
            </a:r>
            <a:r>
              <a:rPr lang="de-DE" sz="1400" b="1" dirty="0" smtClean="0">
                <a:latin typeface="Century Gothic" panose="020B0502020202020204" pitchFamily="34" charset="0"/>
              </a:rPr>
              <a:t>W, </a:t>
            </a:r>
            <a:r>
              <a:rPr lang="de-DE" sz="1400" b="1" dirty="0">
                <a:latin typeface="Century Gothic" panose="020B0502020202020204" pitchFamily="34" charset="0"/>
              </a:rPr>
              <a:t>Total =   1.81 </a:t>
            </a:r>
            <a:r>
              <a:rPr lang="de-DE" sz="1400" b="1" dirty="0" smtClean="0">
                <a:latin typeface="Century Gothic" panose="020B0502020202020204" pitchFamily="34" charset="0"/>
              </a:rPr>
              <a:t>W </a:t>
            </a:r>
            <a:endParaRPr lang="de-DE" sz="1400" b="1" dirty="0">
              <a:latin typeface="Century Gothic" panose="020B0502020202020204" pitchFamily="34" charset="0"/>
            </a:endParaRPr>
          </a:p>
          <a:p>
            <a:r>
              <a:rPr lang="de-DE" sz="1400" b="1" dirty="0">
                <a:latin typeface="Century Gothic" panose="020B0502020202020204" pitchFamily="34" charset="0"/>
              </a:rPr>
              <a:t>                      </a:t>
            </a:r>
            <a:r>
              <a:rPr lang="de-DE" sz="1400" b="1" dirty="0" smtClean="0">
                <a:latin typeface="Century Gothic" panose="020B0502020202020204" pitchFamily="34" charset="0"/>
              </a:rPr>
              <a:t>                     3.02 </a:t>
            </a:r>
            <a:r>
              <a:rPr lang="de-DE" sz="1400" b="1" dirty="0">
                <a:latin typeface="Century Gothic" panose="020B0502020202020204" pitchFamily="34" charset="0"/>
              </a:rPr>
              <a:t>%  ,          </a:t>
            </a:r>
            <a:r>
              <a:rPr lang="de-DE" sz="1400" b="1" dirty="0" smtClean="0">
                <a:latin typeface="Century Gothic" panose="020B0502020202020204" pitchFamily="34" charset="0"/>
              </a:rPr>
              <a:t>     61.66 </a:t>
            </a:r>
            <a:r>
              <a:rPr lang="de-DE" sz="1400" b="1" dirty="0">
                <a:latin typeface="Century Gothic" panose="020B0502020202020204" pitchFamily="34" charset="0"/>
              </a:rPr>
              <a:t>%   ,         35.32 % </a:t>
            </a:r>
            <a:endParaRPr lang="de-DE" sz="1400" b="1" dirty="0" smtClean="0">
              <a:latin typeface="Century Gothic" panose="020B0502020202020204" pitchFamily="34" charset="0"/>
            </a:endParaRPr>
          </a:p>
          <a:p>
            <a:r>
              <a:rPr lang="de-DE" sz="1400" b="1" dirty="0" smtClean="0">
                <a:solidFill>
                  <a:srgbClr val="FF0000"/>
                </a:solidFill>
                <a:latin typeface="Century Gothic" panose="020B0502020202020204" pitchFamily="34" charset="0"/>
              </a:rPr>
              <a:t>Max </a:t>
            </a:r>
            <a:r>
              <a:rPr lang="de-DE" sz="1400" b="1" dirty="0">
                <a:solidFill>
                  <a:srgbClr val="FF0000"/>
                </a:solidFill>
                <a:latin typeface="Century Gothic" panose="020B0502020202020204" pitchFamily="34" charset="0"/>
              </a:rPr>
              <a:t>Power in </a:t>
            </a:r>
            <a:r>
              <a:rPr lang="de-DE" sz="1400" b="1" dirty="0" smtClean="0">
                <a:solidFill>
                  <a:srgbClr val="FF0000"/>
                </a:solidFill>
                <a:latin typeface="Century Gothic" panose="020B0502020202020204" pitchFamily="34" charset="0"/>
              </a:rPr>
              <a:t>WG (Baseline) </a:t>
            </a:r>
            <a:r>
              <a:rPr lang="de-DE" sz="1400" b="1" dirty="0">
                <a:solidFill>
                  <a:srgbClr val="FF0000"/>
                </a:solidFill>
                <a:latin typeface="Century Gothic" panose="020B0502020202020204" pitchFamily="34" charset="0"/>
              </a:rPr>
              <a:t>= 381.83 </a:t>
            </a:r>
            <a:r>
              <a:rPr lang="de-DE" sz="1400" b="1" dirty="0" smtClean="0">
                <a:solidFill>
                  <a:srgbClr val="FF0000"/>
                </a:solidFill>
                <a:latin typeface="Century Gothic" panose="020B0502020202020204" pitchFamily="34" charset="0"/>
              </a:rPr>
              <a:t>W </a:t>
            </a:r>
            <a:endParaRPr lang="de-DE" sz="1400" b="1" dirty="0">
              <a:solidFill>
                <a:srgbClr val="FF0000"/>
              </a:solidFill>
              <a:latin typeface="Century Gothic" panose="020B0502020202020204" pitchFamily="34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0216" y="954016"/>
            <a:ext cx="3212809" cy="187241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487488" y="972272"/>
            <a:ext cx="4295328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  <a:latin typeface="Century Gothic" panose="020B0502020202020204" pitchFamily="34" charset="0"/>
              </a:rPr>
              <a:t>Power Balance of Propagating HOMs</a:t>
            </a:r>
            <a:endParaRPr lang="de-DE" b="1" dirty="0">
              <a:solidFill>
                <a:srgbClr val="0000FF"/>
              </a:solidFill>
              <a:latin typeface="Century Gothic" panose="020B0502020202020204" pitchFamily="34" charset="0"/>
            </a:endParaRPr>
          </a:p>
        </p:txBody>
      </p:sp>
      <p:sp>
        <p:nvSpPr>
          <p:cNvPr id="10" name="Titel 1"/>
          <p:cNvSpPr txBox="1">
            <a:spLocks/>
          </p:cNvSpPr>
          <p:nvPr/>
        </p:nvSpPr>
        <p:spPr>
          <a:xfrm>
            <a:off x="1066800" y="108942"/>
            <a:ext cx="10972800" cy="439738"/>
          </a:xfrm>
          <a:prstGeom prst="rect">
            <a:avLst/>
          </a:prstGeom>
        </p:spPr>
        <p:txBody>
          <a:bodyPr rtlCol="0">
            <a:normAutofit/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bg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en-US" sz="2000" dirty="0" smtClean="0">
                <a:latin typeface="Century Gothic" panose="020B0502020202020204" pitchFamily="34" charset="0"/>
              </a:rPr>
              <a:t>BESSY VSR 1.5GHz SRF Cavity</a:t>
            </a:r>
            <a:endParaRPr lang="de-DE" sz="2000" dirty="0">
              <a:latin typeface="Century Gothic" panose="020B0502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824192" y="3581031"/>
            <a:ext cx="4215408" cy="2062103"/>
          </a:xfrm>
          <a:prstGeom prst="rect">
            <a:avLst/>
          </a:prstGeom>
          <a:noFill/>
          <a:ln w="25400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400" b="1" dirty="0" smtClean="0">
                <a:latin typeface="Century Gothic" panose="020B0502020202020204" pitchFamily="34" charset="0"/>
              </a:rPr>
              <a:t>About 1.3 KW RF power should be damped in 5 HOM loads</a:t>
            </a:r>
          </a:p>
          <a:p>
            <a:r>
              <a:rPr lang="en-US" sz="1400" b="1" dirty="0">
                <a:latin typeface="Century Gothic" panose="020B0502020202020204" pitchFamily="34" charset="0"/>
              </a:rPr>
              <a:t> </a:t>
            </a:r>
            <a:r>
              <a:rPr lang="en-US" sz="1400" b="1" dirty="0" smtClean="0">
                <a:latin typeface="Century Gothic" panose="020B0502020202020204" pitchFamily="34" charset="0"/>
              </a:rPr>
              <a:t>     </a:t>
            </a:r>
            <a:r>
              <a:rPr lang="en-US" sz="1400" b="1" i="1" dirty="0" smtClean="0">
                <a:latin typeface="Century Gothic" panose="020B0502020202020204" pitchFamily="34" charset="0"/>
              </a:rPr>
              <a:t>(Broadband &amp; Multimode RF load design)</a:t>
            </a:r>
          </a:p>
          <a:p>
            <a:endParaRPr lang="en-US" sz="800" b="1" dirty="0" smtClean="0">
              <a:latin typeface="Century Gothic" panose="020B0502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400" b="1" dirty="0" smtClean="0">
                <a:latin typeface="Century Gothic" panose="020B0502020202020204" pitchFamily="34" charset="0"/>
              </a:rPr>
              <a:t>1KW flowing out thru </a:t>
            </a:r>
            <a:r>
              <a:rPr lang="en-US" sz="1400" b="1" dirty="0" err="1" smtClean="0">
                <a:latin typeface="Century Gothic" panose="020B0502020202020204" pitchFamily="34" charset="0"/>
              </a:rPr>
              <a:t>beampipes</a:t>
            </a:r>
            <a:r>
              <a:rPr lang="en-US" sz="1400" b="1" dirty="0" smtClean="0">
                <a:latin typeface="Century Gothic" panose="020B0502020202020204" pitchFamily="34" charset="0"/>
              </a:rPr>
              <a:t>        (cavity concatenation issues)</a:t>
            </a:r>
          </a:p>
          <a:p>
            <a:endParaRPr lang="en-US" sz="800" b="1" dirty="0" smtClean="0">
              <a:latin typeface="Century Gothic" panose="020B0502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400" b="1" dirty="0" smtClean="0">
                <a:latin typeface="Century Gothic" panose="020B0502020202020204" pitchFamily="34" charset="0"/>
              </a:rPr>
              <a:t>Power in FPC need to be analyzed in terms of coax. modes</a:t>
            </a:r>
          </a:p>
          <a:p>
            <a:r>
              <a:rPr lang="en-US" sz="1400" b="1" dirty="0" smtClean="0">
                <a:latin typeface="Century Gothic" panose="020B0502020202020204" pitchFamily="34" charset="0"/>
              </a:rPr>
              <a:t>     (RF window heating issues )</a:t>
            </a:r>
            <a:endParaRPr lang="en-US" sz="1400" b="1" dirty="0">
              <a:latin typeface="Century Gothic" panose="020B0502020202020204" pitchFamily="34" charset="0"/>
            </a:endParaRPr>
          </a:p>
        </p:txBody>
      </p:sp>
      <p:sp>
        <p:nvSpPr>
          <p:cNvPr id="2" name="Left Brace 1"/>
          <p:cNvSpPr/>
          <p:nvPr/>
        </p:nvSpPr>
        <p:spPr>
          <a:xfrm>
            <a:off x="839416" y="2060848"/>
            <a:ext cx="288032" cy="1080120"/>
          </a:xfrm>
          <a:prstGeom prst="leftBrace">
            <a:avLst>
              <a:gd name="adj1" fmla="val 65347"/>
              <a:gd name="adj2" fmla="val 49136"/>
            </a:avLst>
          </a:prstGeom>
          <a:ln w="254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02179178"/>
      </p:ext>
    </p:extLst>
  </p:cSld>
  <p:clrMapOvr>
    <a:masterClrMapping/>
  </p:clrMapOvr>
  <p:timing>
    <p:tnLst>
      <p:par>
        <p:cTn id="1" dur="indefinite" restart="never" nodeType="tmRoot">
          <p:childTnLst>
            <p:par>
              <p:cTn id="2"/>
            </p:par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09" y="576725"/>
            <a:ext cx="2033606" cy="1988179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623392" y="2489173"/>
            <a:ext cx="28083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Century Gothic" panose="020B0502020202020204" pitchFamily="34" charset="0"/>
              </a:rPr>
              <a:t>FPC </a:t>
            </a:r>
            <a:r>
              <a:rPr lang="en-US" sz="1400" dirty="0" smtClean="0">
                <a:latin typeface="Century Gothic" panose="020B0502020202020204" pitchFamily="34" charset="0"/>
              </a:rPr>
              <a:t>– </a:t>
            </a:r>
            <a:r>
              <a:rPr lang="en-US" sz="1400" i="1" dirty="0">
                <a:latin typeface="Century Gothic" panose="020B0502020202020204" pitchFamily="34" charset="0"/>
              </a:rPr>
              <a:t>Coax. diam</a:t>
            </a:r>
            <a:r>
              <a:rPr lang="en-US" sz="1400" i="1" dirty="0" smtClean="0">
                <a:latin typeface="Century Gothic" panose="020B0502020202020204" pitchFamily="34" charset="0"/>
              </a:rPr>
              <a:t>.: 49 </a:t>
            </a:r>
            <a:r>
              <a:rPr lang="en-US" sz="1400" i="1" dirty="0">
                <a:latin typeface="Century Gothic" panose="020B0502020202020204" pitchFamily="34" charset="0"/>
              </a:rPr>
              <a:t>x </a:t>
            </a:r>
            <a:r>
              <a:rPr lang="en-US" sz="1400" i="1" dirty="0" smtClean="0">
                <a:latin typeface="Century Gothic" panose="020B0502020202020204" pitchFamily="34" charset="0"/>
              </a:rPr>
              <a:t>20mm</a:t>
            </a:r>
            <a:endParaRPr lang="de-DE" sz="1400" i="1" dirty="0">
              <a:latin typeface="Century Gothic" panose="020B05020202020202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63270" y="4759475"/>
            <a:ext cx="30668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latin typeface="Century Gothic" panose="020B0502020202020204" pitchFamily="34" charset="0"/>
              </a:rPr>
              <a:t>Model – </a:t>
            </a:r>
            <a:r>
              <a:rPr lang="en-US" sz="1400" b="1" dirty="0" smtClean="0">
                <a:latin typeface="Century Gothic" panose="020B0502020202020204" pitchFamily="34" charset="0"/>
              </a:rPr>
              <a:t>2</a:t>
            </a:r>
            <a:endParaRPr lang="en-US" sz="1400" b="1" dirty="0">
              <a:latin typeface="Century Gothic" panose="020B0502020202020204" pitchFamily="34" charset="0"/>
            </a:endParaRPr>
          </a:p>
          <a:p>
            <a:pPr algn="ctr"/>
            <a:r>
              <a:rPr lang="en-US" sz="1400" i="1" dirty="0">
                <a:latin typeface="Century Gothic" panose="020B0502020202020204" pitchFamily="34" charset="0"/>
              </a:rPr>
              <a:t>Tapered </a:t>
            </a:r>
            <a:r>
              <a:rPr lang="en-US" sz="1400" i="1" dirty="0" smtClean="0">
                <a:latin typeface="Century Gothic" panose="020B0502020202020204" pitchFamily="34" charset="0"/>
              </a:rPr>
              <a:t>WGs: 60 x 88-91-95mm</a:t>
            </a:r>
            <a:endParaRPr lang="de-DE" sz="1400" i="1" dirty="0">
              <a:latin typeface="Century Gothic" panose="020B0502020202020204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5735960" y="683759"/>
            <a:ext cx="4824536" cy="984885"/>
          </a:xfrm>
          <a:prstGeom prst="rect">
            <a:avLst/>
          </a:prstGeom>
          <a:noFill/>
          <a:ln w="254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rgbClr val="0000FF"/>
                </a:solidFill>
                <a:latin typeface="Century Gothic" panose="020B0502020202020204" pitchFamily="34" charset="0"/>
              </a:rPr>
              <a:t>Power </a:t>
            </a:r>
            <a:r>
              <a:rPr lang="en-US" sz="1600" b="1" dirty="0" smtClean="0">
                <a:solidFill>
                  <a:srgbClr val="0000FF"/>
                </a:solidFill>
                <a:latin typeface="Century Gothic" panose="020B0502020202020204" pitchFamily="34" charset="0"/>
              </a:rPr>
              <a:t>Balance - Baseline </a:t>
            </a:r>
            <a:r>
              <a:rPr lang="en-US" sz="1600" b="1" dirty="0">
                <a:solidFill>
                  <a:srgbClr val="0000FF"/>
                </a:solidFill>
                <a:latin typeface="Century Gothic" panose="020B0502020202020204" pitchFamily="34" charset="0"/>
              </a:rPr>
              <a:t>(Total </a:t>
            </a:r>
            <a:r>
              <a:rPr lang="en-US" sz="1600" b="1" dirty="0" smtClean="0">
                <a:solidFill>
                  <a:srgbClr val="0000FF"/>
                </a:solidFill>
                <a:latin typeface="Century Gothic" panose="020B0502020202020204" pitchFamily="34" charset="0"/>
              </a:rPr>
              <a:t>~ </a:t>
            </a:r>
            <a:r>
              <a:rPr lang="de-DE" sz="1600" b="1" dirty="0" smtClean="0">
                <a:solidFill>
                  <a:srgbClr val="0000FF"/>
                </a:solidFill>
                <a:latin typeface="Century Gothic" panose="020B0502020202020204" pitchFamily="34" charset="0"/>
              </a:rPr>
              <a:t>2311</a:t>
            </a:r>
            <a:r>
              <a:rPr lang="en-US" sz="1600" b="1" dirty="0" smtClean="0">
                <a:solidFill>
                  <a:srgbClr val="0000FF"/>
                </a:solidFill>
                <a:latin typeface="Century Gothic" panose="020B0502020202020204" pitchFamily="34" charset="0"/>
              </a:rPr>
              <a:t> W)</a:t>
            </a:r>
            <a:endParaRPr lang="en-US" sz="1600" b="1" dirty="0">
              <a:solidFill>
                <a:srgbClr val="0000FF"/>
              </a:solidFill>
              <a:latin typeface="Century Gothic" panose="020B0502020202020204" pitchFamily="34" charset="0"/>
            </a:endParaRPr>
          </a:p>
          <a:p>
            <a:r>
              <a:rPr lang="de-DE" sz="1400" b="1" dirty="0">
                <a:latin typeface="Century Gothic" panose="020B0502020202020204" pitchFamily="34" charset="0"/>
              </a:rPr>
              <a:t>FPC =  44.12 W,  HOMs = 1264.79 W,  </a:t>
            </a:r>
            <a:r>
              <a:rPr lang="de-DE" sz="1400" b="1" dirty="0" err="1">
                <a:latin typeface="Century Gothic" panose="020B0502020202020204" pitchFamily="34" charset="0"/>
              </a:rPr>
              <a:t>BmP</a:t>
            </a:r>
            <a:r>
              <a:rPr lang="de-DE" sz="1400" b="1" dirty="0">
                <a:latin typeface="Century Gothic" panose="020B0502020202020204" pitchFamily="34" charset="0"/>
              </a:rPr>
              <a:t> = 1001.99 W </a:t>
            </a:r>
          </a:p>
          <a:p>
            <a:r>
              <a:rPr lang="de-DE" sz="1400" b="1" dirty="0">
                <a:latin typeface="Century Gothic" panose="020B0502020202020204" pitchFamily="34" charset="0"/>
              </a:rPr>
              <a:t> </a:t>
            </a:r>
            <a:r>
              <a:rPr lang="de-DE" sz="1400" b="1" dirty="0" smtClean="0">
                <a:latin typeface="Century Gothic" panose="020B0502020202020204" pitchFamily="34" charset="0"/>
              </a:rPr>
              <a:t>           1.91 </a:t>
            </a:r>
            <a:r>
              <a:rPr lang="de-DE" sz="1400" b="1" dirty="0">
                <a:latin typeface="Century Gothic" panose="020B0502020202020204" pitchFamily="34" charset="0"/>
              </a:rPr>
              <a:t>%  ,                  54.73 %   ,         </a:t>
            </a:r>
            <a:r>
              <a:rPr lang="de-DE" sz="1400" b="1" dirty="0" smtClean="0">
                <a:latin typeface="Century Gothic" panose="020B0502020202020204" pitchFamily="34" charset="0"/>
              </a:rPr>
              <a:t>      43.36 </a:t>
            </a:r>
            <a:r>
              <a:rPr lang="de-DE" sz="1400" b="1" dirty="0">
                <a:latin typeface="Century Gothic" panose="020B0502020202020204" pitchFamily="34" charset="0"/>
              </a:rPr>
              <a:t>%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400" b="1" dirty="0">
                <a:solidFill>
                  <a:srgbClr val="FF0000"/>
                </a:solidFill>
                <a:latin typeface="Century Gothic" panose="020B0502020202020204" pitchFamily="34" charset="0"/>
              </a:rPr>
              <a:t>Max. expected power in each load </a:t>
            </a:r>
            <a:r>
              <a:rPr lang="en-US" sz="1400" b="1" dirty="0" smtClean="0">
                <a:solidFill>
                  <a:srgbClr val="FF0000"/>
                </a:solidFill>
                <a:latin typeface="Century Gothic" panose="020B0502020202020204" pitchFamily="34" charset="0"/>
              </a:rPr>
              <a:t>~ 400 </a:t>
            </a:r>
            <a:r>
              <a:rPr lang="en-US" sz="1400" b="1" dirty="0">
                <a:solidFill>
                  <a:srgbClr val="FF0000"/>
                </a:solidFill>
                <a:latin typeface="Century Gothic" panose="020B0502020202020204" pitchFamily="34" charset="0"/>
              </a:rPr>
              <a:t>Watt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3071664" y="781730"/>
            <a:ext cx="2088232" cy="52322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rgbClr val="0000FF"/>
                </a:solidFill>
                <a:latin typeface="Century Gothic" panose="020B0502020202020204" pitchFamily="34" charset="0"/>
              </a:rPr>
              <a:t>Wakefield Simulation </a:t>
            </a:r>
          </a:p>
          <a:p>
            <a:pPr algn="ctr"/>
            <a:r>
              <a:rPr lang="en-US" sz="1400" b="1" dirty="0">
                <a:solidFill>
                  <a:srgbClr val="C00000"/>
                </a:solidFill>
                <a:latin typeface="Century Gothic" panose="020B0502020202020204" pitchFamily="34" charset="0"/>
              </a:rPr>
              <a:t>Bunch – 9 mm (~ </a:t>
            </a:r>
            <a:r>
              <a:rPr lang="en-US" sz="1400" b="1" dirty="0" smtClean="0">
                <a:solidFill>
                  <a:srgbClr val="C00000"/>
                </a:solidFill>
                <a:latin typeface="Century Gothic" panose="020B0502020202020204" pitchFamily="34" charset="0"/>
              </a:rPr>
              <a:t>21h</a:t>
            </a:r>
            <a:r>
              <a:rPr lang="en-US" sz="1400" b="1" dirty="0">
                <a:solidFill>
                  <a:srgbClr val="C00000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100" name="Foliennummernplatzhalter 3"/>
          <p:cNvSpPr>
            <a:spLocks noGrp="1"/>
          </p:cNvSpPr>
          <p:nvPr>
            <p:ph type="sldNum" sz="quarter" idx="1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88ACD895-E72F-49E5-9EB0-A53D6FCC56C5}" type="slidenum">
              <a:rPr lang="de-DE" altLang="de-DE">
                <a:solidFill>
                  <a:srgbClr val="00589C"/>
                </a:solidFill>
                <a:latin typeface="Arial" panose="020B0604020202020204" pitchFamily="34" charset="0"/>
              </a:rPr>
              <a:pPr/>
              <a:t>11</a:t>
            </a:fld>
            <a:endParaRPr lang="de-DE" altLang="de-DE" dirty="0">
              <a:solidFill>
                <a:srgbClr val="00589C"/>
              </a:solidFill>
              <a:latin typeface="Arial" panose="020B0604020202020204" pitchFamily="34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191344" y="2708920"/>
            <a:ext cx="3038789" cy="2083758"/>
            <a:chOff x="223099" y="448264"/>
            <a:chExt cx="3104498" cy="1976166"/>
          </a:xfrm>
        </p:grpSpPr>
        <p:pic>
          <p:nvPicPr>
            <p:cNvPr id="28" name="Picture 27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3099" y="652603"/>
              <a:ext cx="3104498" cy="1771827"/>
            </a:xfrm>
            <a:prstGeom prst="rect">
              <a:avLst/>
            </a:prstGeom>
          </p:spPr>
        </p:pic>
        <p:cxnSp>
          <p:nvCxnSpPr>
            <p:cNvPr id="37" name="Straight Arrow Connector 36"/>
            <p:cNvCxnSpPr/>
            <p:nvPr/>
          </p:nvCxnSpPr>
          <p:spPr>
            <a:xfrm flipH="1" flipV="1">
              <a:off x="922985" y="448264"/>
              <a:ext cx="73565" cy="766098"/>
            </a:xfrm>
            <a:prstGeom prst="straightConnector1">
              <a:avLst/>
            </a:prstGeom>
            <a:ln w="317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Right Arrow 8"/>
          <p:cNvSpPr/>
          <p:nvPr/>
        </p:nvSpPr>
        <p:spPr>
          <a:xfrm>
            <a:off x="5195900" y="920001"/>
            <a:ext cx="504056" cy="252092"/>
          </a:xfrm>
          <a:prstGeom prst="rightArrow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Titel 1"/>
          <p:cNvSpPr txBox="1">
            <a:spLocks/>
          </p:cNvSpPr>
          <p:nvPr/>
        </p:nvSpPr>
        <p:spPr>
          <a:xfrm>
            <a:off x="1066800" y="108942"/>
            <a:ext cx="10972800" cy="439738"/>
          </a:xfrm>
          <a:prstGeom prst="rect">
            <a:avLst/>
          </a:prstGeom>
        </p:spPr>
        <p:txBody>
          <a:bodyPr rtlCol="0">
            <a:normAutofit/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bg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en-US" sz="2000" dirty="0" smtClean="0">
                <a:latin typeface="Century Gothic" panose="020B0502020202020204" pitchFamily="34" charset="0"/>
              </a:rPr>
              <a:t>BESSY VSR 1.5GHz SRF Cavity</a:t>
            </a:r>
            <a:endParaRPr lang="de-DE" sz="2000" dirty="0">
              <a:latin typeface="Century Gothic" panose="020B050202020202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5830" y="1756695"/>
            <a:ext cx="8708842" cy="46246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5363788"/>
      </p:ext>
    </p:extLst>
  </p:cSld>
  <p:clrMapOvr>
    <a:masterClrMapping/>
  </p:clrMapOvr>
  <p:timing>
    <p:tnLst>
      <p:par>
        <p:cTn id="1" dur="indefinite" restart="never" nodeType="tmRoot">
          <p:childTnLst>
            <p:par>
              <p:cTn id="2"/>
            </p:par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360" y="632856"/>
            <a:ext cx="5976664" cy="3055367"/>
          </a:xfrm>
          <a:prstGeom prst="rect">
            <a:avLst/>
          </a:prstGeom>
        </p:spPr>
      </p:pic>
      <p:sp>
        <p:nvSpPr>
          <p:cNvPr id="4100" name="Foliennummernplatzhalter 3"/>
          <p:cNvSpPr>
            <a:spLocks noGrp="1"/>
          </p:cNvSpPr>
          <p:nvPr>
            <p:ph type="sldNum" sz="quarter" idx="1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88ACD895-E72F-49E5-9EB0-A53D6FCC56C5}" type="slidenum">
              <a:rPr lang="de-DE" altLang="de-DE">
                <a:solidFill>
                  <a:srgbClr val="00589C"/>
                </a:solidFill>
                <a:latin typeface="Arial" panose="020B0604020202020204" pitchFamily="34" charset="0"/>
              </a:rPr>
              <a:pPr/>
              <a:t>12</a:t>
            </a:fld>
            <a:endParaRPr lang="de-DE" altLang="de-DE" dirty="0">
              <a:solidFill>
                <a:srgbClr val="00589C"/>
              </a:solidFill>
              <a:latin typeface="Arial" panose="020B060402020202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575721" y="1805659"/>
            <a:ext cx="936104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C00000"/>
                </a:solidFill>
                <a:latin typeface="Century Gothic" panose="020B0502020202020204" pitchFamily="34" charset="0"/>
              </a:rPr>
              <a:t>6.25 GHz</a:t>
            </a:r>
            <a:endParaRPr lang="de-DE" sz="1400" b="1" dirty="0">
              <a:solidFill>
                <a:srgbClr val="C00000"/>
              </a:solidFill>
              <a:latin typeface="Century Gothic" panose="020B050202020202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847528" y="859204"/>
            <a:ext cx="936104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C00000"/>
                </a:solidFill>
                <a:latin typeface="Century Gothic" panose="020B0502020202020204" pitchFamily="34" charset="0"/>
              </a:rPr>
              <a:t>2.75 GHz</a:t>
            </a:r>
            <a:endParaRPr lang="de-DE" sz="1400" b="1" dirty="0">
              <a:solidFill>
                <a:srgbClr val="C00000"/>
              </a:solidFill>
              <a:latin typeface="Century Gothic" panose="020B0502020202020204" pitchFamily="34" charset="0"/>
            </a:endParaRPr>
          </a:p>
        </p:txBody>
      </p:sp>
      <p:sp>
        <p:nvSpPr>
          <p:cNvPr id="21" name="Right Arrow 20"/>
          <p:cNvSpPr/>
          <p:nvPr/>
        </p:nvSpPr>
        <p:spPr>
          <a:xfrm rot="10800000">
            <a:off x="6206798" y="1785283"/>
            <a:ext cx="499730" cy="35157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9" name="TextBox 28"/>
          <p:cNvSpPr txBox="1"/>
          <p:nvPr/>
        </p:nvSpPr>
        <p:spPr>
          <a:xfrm>
            <a:off x="1066800" y="6125518"/>
            <a:ext cx="7612430" cy="461665"/>
          </a:xfrm>
          <a:prstGeom prst="rect">
            <a:avLst/>
          </a:prstGeom>
          <a:noFill/>
          <a:ln w="25400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en-US" sz="1200" b="1" dirty="0" smtClean="0">
                <a:latin typeface="Century Gothic" panose="020B0502020202020204" pitchFamily="34" charset="0"/>
              </a:rPr>
              <a:t>At high frequencies (for example 6.25GHz), it is difficult to distinguish the bend effect from coupled mode excitation at cavity &amp; </a:t>
            </a:r>
            <a:r>
              <a:rPr lang="en-US" sz="1200" b="1" dirty="0">
                <a:latin typeface="Century Gothic" panose="020B0502020202020204" pitchFamily="34" charset="0"/>
              </a:rPr>
              <a:t>HOM waveguide connection </a:t>
            </a:r>
            <a:r>
              <a:rPr lang="en-US" sz="1200" b="1" dirty="0" smtClean="0">
                <a:latin typeface="Century Gothic" panose="020B0502020202020204" pitchFamily="34" charset="0"/>
              </a:rPr>
              <a:t>point (WG – 60x88mm).</a:t>
            </a:r>
            <a:endParaRPr lang="en-US" sz="1200" b="1" dirty="0">
              <a:latin typeface="Century Gothic" panose="020B0502020202020204" pitchFamily="34" charset="0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479376" y="3712964"/>
            <a:ext cx="11449272" cy="2308324"/>
            <a:chOff x="47328" y="3717032"/>
            <a:chExt cx="11449272" cy="2308324"/>
          </a:xfrm>
        </p:grpSpPr>
        <p:sp>
          <p:nvSpPr>
            <p:cNvPr id="27" name="TextBox 26"/>
            <p:cNvSpPr txBox="1"/>
            <p:nvPr/>
          </p:nvSpPr>
          <p:spPr>
            <a:xfrm>
              <a:off x="47328" y="3717032"/>
              <a:ext cx="10369151" cy="2308324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de-DE" sz="1200" b="1" dirty="0" smtClean="0">
                  <a:latin typeface="Century Gothic" panose="020B0502020202020204" pitchFamily="34" charset="0"/>
                </a:rPr>
                <a:t> </a:t>
              </a:r>
              <a:r>
                <a:rPr lang="de-DE" sz="1200" b="1" dirty="0" smtClean="0">
                  <a:solidFill>
                    <a:srgbClr val="0000FF"/>
                  </a:solidFill>
                  <a:latin typeface="Century Gothic" panose="020B0502020202020204" pitchFamily="34" charset="0"/>
                </a:rPr>
                <a:t>f[GHz]    TE10         TE01       TE11        TM11      TE20         TE21      TM21       TE30        TE02        TE12       TM12       TE31       TM31      TE22      TM22</a:t>
              </a:r>
              <a:endParaRPr lang="es-ES" sz="1200" b="1" dirty="0">
                <a:latin typeface="Century Gothic" panose="020B0502020202020204" pitchFamily="34" charset="0"/>
              </a:endParaRPr>
            </a:p>
            <a:p>
              <a:r>
                <a:rPr lang="es-ES" sz="1200" b="1" dirty="0">
                  <a:latin typeface="Century Gothic" panose="020B0502020202020204" pitchFamily="34" charset="0"/>
                </a:rPr>
                <a:t>  </a:t>
              </a:r>
              <a:r>
                <a:rPr lang="es-ES" sz="1200" b="1" dirty="0" smtClean="0">
                  <a:latin typeface="Century Gothic" panose="020B0502020202020204" pitchFamily="34" charset="0"/>
                </a:rPr>
                <a:t>1.75    </a:t>
              </a:r>
              <a:r>
                <a:rPr lang="es-ES" sz="1200" b="1" dirty="0">
                  <a:solidFill>
                    <a:srgbClr val="7030A0"/>
                  </a:solidFill>
                  <a:latin typeface="Century Gothic" panose="020B0502020202020204" pitchFamily="34" charset="0"/>
                </a:rPr>
                <a:t>17.5654    </a:t>
              </a:r>
              <a:r>
                <a:rPr lang="es-ES" sz="1200" b="1" dirty="0">
                  <a:latin typeface="Century Gothic" panose="020B0502020202020204" pitchFamily="34" charset="0"/>
                </a:rPr>
                <a:t>0.0001    0.0000    0.0000    0.0000    0.0000    0.0000    0.0000    0.0000    0.0000    0.0000    0.0000    0.0000    0.0000    </a:t>
              </a:r>
              <a:r>
                <a:rPr lang="es-ES" sz="1200" b="1" dirty="0" smtClean="0">
                  <a:latin typeface="Century Gothic" panose="020B0502020202020204" pitchFamily="34" charset="0"/>
                </a:rPr>
                <a:t>0.0000  </a:t>
              </a:r>
            </a:p>
            <a:p>
              <a:r>
                <a:rPr lang="es-ES" sz="1200" b="1" dirty="0" smtClean="0">
                  <a:latin typeface="Century Gothic" panose="020B0502020202020204" pitchFamily="34" charset="0"/>
                </a:rPr>
                <a:t>  2.00      </a:t>
              </a:r>
              <a:r>
                <a:rPr lang="es-ES" sz="1200" b="1" dirty="0">
                  <a:latin typeface="Century Gothic" panose="020B0502020202020204" pitchFamily="34" charset="0"/>
                </a:rPr>
                <a:t>3.9692    0.0001    0.0000    0.0000    0.0000    0.0000    0.0000    0.0000    0.0000    0.0000    0.0000    0.0000    0.0000    0.0000    0.0000</a:t>
              </a:r>
            </a:p>
            <a:p>
              <a:r>
                <a:rPr lang="es-ES" sz="1200" b="1" dirty="0">
                  <a:latin typeface="Century Gothic" panose="020B0502020202020204" pitchFamily="34" charset="0"/>
                </a:rPr>
                <a:t>  </a:t>
              </a:r>
              <a:r>
                <a:rPr lang="es-ES" sz="1200" b="1" dirty="0" smtClean="0">
                  <a:latin typeface="Century Gothic" panose="020B0502020202020204" pitchFamily="34" charset="0"/>
                </a:rPr>
                <a:t>2.25      </a:t>
              </a:r>
              <a:r>
                <a:rPr lang="es-ES" sz="1200" b="1" dirty="0">
                  <a:latin typeface="Century Gothic" panose="020B0502020202020204" pitchFamily="34" charset="0"/>
                </a:rPr>
                <a:t>0.3279    0.0005    0.0000    0.0000    0.0000    0.0000    0.0000    0.0000    0.0000    0.0000    0.0000    0.0000    0.0000    0.0000    0.0000</a:t>
              </a:r>
            </a:p>
            <a:p>
              <a:r>
                <a:rPr lang="es-ES" sz="1200" b="1" dirty="0">
                  <a:latin typeface="Century Gothic" panose="020B0502020202020204" pitchFamily="34" charset="0"/>
                </a:rPr>
                <a:t>  </a:t>
              </a:r>
              <a:r>
                <a:rPr lang="es-ES" sz="1200" b="1" dirty="0" smtClean="0">
                  <a:latin typeface="Century Gothic" panose="020B0502020202020204" pitchFamily="34" charset="0"/>
                </a:rPr>
                <a:t>2.50      </a:t>
              </a:r>
              <a:r>
                <a:rPr lang="es-ES" sz="1200" b="1" dirty="0">
                  <a:latin typeface="Century Gothic" panose="020B0502020202020204" pitchFamily="34" charset="0"/>
                </a:rPr>
                <a:t>0.5653  </a:t>
              </a:r>
              <a:r>
                <a:rPr lang="es-ES" sz="1200" b="1" dirty="0" smtClean="0">
                  <a:solidFill>
                    <a:srgbClr val="7030A0"/>
                  </a:solidFill>
                  <a:latin typeface="Century Gothic" panose="020B0502020202020204" pitchFamily="34" charset="0"/>
                </a:rPr>
                <a:t>16.3865</a:t>
              </a:r>
              <a:r>
                <a:rPr lang="es-ES" sz="1200" b="1" dirty="0" smtClean="0">
                  <a:latin typeface="Century Gothic" panose="020B0502020202020204" pitchFamily="34" charset="0"/>
                </a:rPr>
                <a:t>    </a:t>
              </a:r>
              <a:r>
                <a:rPr lang="es-ES" sz="1200" b="1" dirty="0">
                  <a:latin typeface="Century Gothic" panose="020B0502020202020204" pitchFamily="34" charset="0"/>
                </a:rPr>
                <a:t>0.0001    0.0000    0.0000    0.0000    0.0000    0.0000    0.0000    0.0000    0.0000    0.0000    0.0000    0.0000    </a:t>
              </a:r>
              <a:r>
                <a:rPr lang="es-ES" sz="1200" b="1" dirty="0" smtClean="0">
                  <a:latin typeface="Century Gothic" panose="020B0502020202020204" pitchFamily="34" charset="0"/>
                </a:rPr>
                <a:t>0.0000</a:t>
              </a:r>
            </a:p>
            <a:p>
              <a:r>
                <a:rPr lang="es-ES" sz="1200" b="1" dirty="0" smtClean="0">
                  <a:latin typeface="Century Gothic" panose="020B0502020202020204" pitchFamily="34" charset="0"/>
                </a:rPr>
                <a:t>  </a:t>
              </a:r>
              <a:r>
                <a:rPr lang="es-ES" sz="1200" b="1" dirty="0" smtClean="0">
                  <a:solidFill>
                    <a:srgbClr val="C00000"/>
                  </a:solidFill>
                  <a:latin typeface="Century Gothic" panose="020B0502020202020204" pitchFamily="34" charset="0"/>
                </a:rPr>
                <a:t>2.75</a:t>
              </a:r>
              <a:r>
                <a:rPr lang="es-ES" sz="1200" b="1" dirty="0" smtClean="0">
                  <a:latin typeface="Century Gothic" panose="020B0502020202020204" pitchFamily="34" charset="0"/>
                </a:rPr>
                <a:t>  </a:t>
              </a:r>
              <a:r>
                <a:rPr lang="es-ES" sz="1200" b="1" dirty="0">
                  <a:solidFill>
                    <a:srgbClr val="FF0000"/>
                  </a:solidFill>
                  <a:latin typeface="Century Gothic" panose="020B0502020202020204" pitchFamily="34" charset="0"/>
                </a:rPr>
                <a:t>139.4482    </a:t>
              </a:r>
              <a:r>
                <a:rPr lang="es-ES" sz="1200" b="1" dirty="0">
                  <a:solidFill>
                    <a:srgbClr val="7030A0"/>
                  </a:solidFill>
                  <a:latin typeface="Century Gothic" panose="020B0502020202020204" pitchFamily="34" charset="0"/>
                </a:rPr>
                <a:t>8.4237</a:t>
              </a:r>
              <a:r>
                <a:rPr lang="es-ES" sz="1200" b="1" dirty="0">
                  <a:latin typeface="Century Gothic" panose="020B0502020202020204" pitchFamily="34" charset="0"/>
                </a:rPr>
                <a:t>    0.0002    0.0000    0.0000    0.0000    0.0000    0.0000    0.0000    0.0000    0.0000    0.0000    0.0000    0.0000    0.0000</a:t>
              </a:r>
            </a:p>
            <a:p>
              <a:r>
                <a:rPr lang="es-ES" sz="1200" b="1" dirty="0">
                  <a:latin typeface="Century Gothic" panose="020B0502020202020204" pitchFamily="34" charset="0"/>
                </a:rPr>
                <a:t>  </a:t>
              </a:r>
              <a:r>
                <a:rPr lang="es-ES" sz="1200" b="1" dirty="0" smtClean="0">
                  <a:latin typeface="Century Gothic" panose="020B0502020202020204" pitchFamily="34" charset="0"/>
                </a:rPr>
                <a:t>3.00      </a:t>
              </a:r>
              <a:r>
                <a:rPr lang="es-ES" sz="1200" b="1" dirty="0" smtClean="0">
                  <a:solidFill>
                    <a:srgbClr val="00B050"/>
                  </a:solidFill>
                  <a:latin typeface="Century Gothic" panose="020B0502020202020204" pitchFamily="34" charset="0"/>
                </a:rPr>
                <a:t>2.5146    </a:t>
              </a:r>
              <a:r>
                <a:rPr lang="es-ES" sz="1200" b="1" dirty="0" smtClean="0">
                  <a:latin typeface="Century Gothic" panose="020B0502020202020204" pitchFamily="34" charset="0"/>
                </a:rPr>
                <a:t>0.4105    </a:t>
              </a:r>
              <a:r>
                <a:rPr lang="es-ES" sz="1200" b="1" dirty="0" smtClean="0">
                  <a:solidFill>
                    <a:srgbClr val="7030A0"/>
                  </a:solidFill>
                  <a:latin typeface="Century Gothic" panose="020B0502020202020204" pitchFamily="34" charset="0"/>
                </a:rPr>
                <a:t>6.7323</a:t>
              </a:r>
              <a:r>
                <a:rPr lang="es-ES" sz="1200" b="1" dirty="0" smtClean="0">
                  <a:latin typeface="Century Gothic" panose="020B0502020202020204" pitchFamily="34" charset="0"/>
                </a:rPr>
                <a:t>    0.1913    0.0000    0.0000    0.0000    0.0000    0.0000    0.0000    0.0000    0.0000    0.0000    0.0000    0.0000</a:t>
              </a:r>
              <a:endParaRPr lang="es-ES" sz="1200" b="1" dirty="0">
                <a:latin typeface="Century Gothic" panose="020B0502020202020204" pitchFamily="34" charset="0"/>
              </a:endParaRPr>
            </a:p>
            <a:p>
              <a:r>
                <a:rPr lang="es-ES" sz="1200" b="1" dirty="0">
                  <a:latin typeface="Century Gothic" panose="020B0502020202020204" pitchFamily="34" charset="0"/>
                </a:rPr>
                <a:t>  </a:t>
              </a:r>
              <a:r>
                <a:rPr lang="es-ES" sz="1200" b="1" dirty="0" smtClean="0">
                  <a:latin typeface="Century Gothic" panose="020B0502020202020204" pitchFamily="34" charset="0"/>
                </a:rPr>
                <a:t>5.25      </a:t>
              </a:r>
              <a:r>
                <a:rPr lang="es-ES" sz="1200" b="1" dirty="0">
                  <a:solidFill>
                    <a:srgbClr val="00B050"/>
                  </a:solidFill>
                  <a:latin typeface="Century Gothic" panose="020B0502020202020204" pitchFamily="34" charset="0"/>
                </a:rPr>
                <a:t>1.8647    </a:t>
              </a:r>
              <a:r>
                <a:rPr lang="es-ES" sz="1200" b="1" dirty="0">
                  <a:latin typeface="Century Gothic" panose="020B0502020202020204" pitchFamily="34" charset="0"/>
                </a:rPr>
                <a:t>0.0183    0.0234    </a:t>
              </a:r>
              <a:r>
                <a:rPr lang="es-ES" sz="1200" b="1" dirty="0">
                  <a:solidFill>
                    <a:srgbClr val="7030A0"/>
                  </a:solidFill>
                  <a:latin typeface="Century Gothic" panose="020B0502020202020204" pitchFamily="34" charset="0"/>
                </a:rPr>
                <a:t>5.2666</a:t>
              </a:r>
              <a:r>
                <a:rPr lang="es-ES" sz="1200" b="1" dirty="0">
                  <a:latin typeface="Century Gothic" panose="020B0502020202020204" pitchFamily="34" charset="0"/>
                </a:rPr>
                <a:t>    0.0188    0.0123    0.0055    </a:t>
              </a:r>
              <a:r>
                <a:rPr lang="es-ES" sz="1200" b="1" dirty="0">
                  <a:solidFill>
                    <a:srgbClr val="00B050"/>
                  </a:solidFill>
                  <a:latin typeface="Century Gothic" panose="020B0502020202020204" pitchFamily="34" charset="0"/>
                </a:rPr>
                <a:t>2.6393</a:t>
              </a:r>
              <a:r>
                <a:rPr lang="es-ES" sz="1200" b="1" dirty="0">
                  <a:latin typeface="Century Gothic" panose="020B0502020202020204" pitchFamily="34" charset="0"/>
                </a:rPr>
                <a:t>    0.0122    </a:t>
              </a:r>
              <a:r>
                <a:rPr lang="es-ES" sz="1200" b="1" dirty="0">
                  <a:solidFill>
                    <a:srgbClr val="00B050"/>
                  </a:solidFill>
                  <a:latin typeface="Century Gothic" panose="020B0502020202020204" pitchFamily="34" charset="0"/>
                </a:rPr>
                <a:t>2.8285</a:t>
              </a:r>
              <a:r>
                <a:rPr lang="es-ES" sz="1200" b="1" dirty="0">
                  <a:latin typeface="Century Gothic" panose="020B0502020202020204" pitchFamily="34" charset="0"/>
                </a:rPr>
                <a:t>    0.0361    0.0000    0.0000    0.0000    0.0000</a:t>
              </a:r>
            </a:p>
            <a:p>
              <a:r>
                <a:rPr lang="es-ES" sz="1200" b="1" dirty="0">
                  <a:latin typeface="Century Gothic" panose="020B0502020202020204" pitchFamily="34" charset="0"/>
                </a:rPr>
                <a:t>  </a:t>
              </a:r>
              <a:r>
                <a:rPr lang="es-ES" sz="1200" b="1" dirty="0" smtClean="0">
                  <a:latin typeface="Century Gothic" panose="020B0502020202020204" pitchFamily="34" charset="0"/>
                </a:rPr>
                <a:t>6.00      </a:t>
              </a:r>
              <a:r>
                <a:rPr lang="es-ES" sz="1200" b="1" dirty="0">
                  <a:latin typeface="Century Gothic" panose="020B0502020202020204" pitchFamily="34" charset="0"/>
                </a:rPr>
                <a:t>0.2217    0.0485    0.1854    </a:t>
              </a:r>
              <a:r>
                <a:rPr lang="es-ES" sz="1200" b="1" dirty="0">
                  <a:solidFill>
                    <a:srgbClr val="00B050"/>
                  </a:solidFill>
                  <a:latin typeface="Century Gothic" panose="020B0502020202020204" pitchFamily="34" charset="0"/>
                </a:rPr>
                <a:t>1.5223</a:t>
              </a:r>
              <a:r>
                <a:rPr lang="es-ES" sz="1200" b="1" dirty="0">
                  <a:latin typeface="Century Gothic" panose="020B0502020202020204" pitchFamily="34" charset="0"/>
                </a:rPr>
                <a:t>    0.0328    0.0051    0.0315    0.7723    0.0105    0.6730    </a:t>
              </a:r>
              <a:r>
                <a:rPr lang="es-ES" sz="1200" b="1" dirty="0">
                  <a:solidFill>
                    <a:srgbClr val="00B050"/>
                  </a:solidFill>
                  <a:latin typeface="Century Gothic" panose="020B0502020202020204" pitchFamily="34" charset="0"/>
                </a:rPr>
                <a:t>3.2767</a:t>
              </a:r>
              <a:r>
                <a:rPr lang="es-ES" sz="1200" b="1" dirty="0">
                  <a:latin typeface="Century Gothic" panose="020B0502020202020204" pitchFamily="34" charset="0"/>
                </a:rPr>
                <a:t>    0.1159    0.5661    0.0267    0.0001</a:t>
              </a:r>
            </a:p>
            <a:p>
              <a:r>
                <a:rPr lang="es-ES" sz="1200" b="1" dirty="0">
                  <a:latin typeface="Century Gothic" panose="020B0502020202020204" pitchFamily="34" charset="0"/>
                </a:rPr>
                <a:t>  </a:t>
              </a:r>
              <a:r>
                <a:rPr lang="es-ES" sz="1200" b="1" dirty="0" smtClean="0">
                  <a:solidFill>
                    <a:srgbClr val="C00000"/>
                  </a:solidFill>
                  <a:latin typeface="Century Gothic" panose="020B0502020202020204" pitchFamily="34" charset="0"/>
                </a:rPr>
                <a:t>6.25</a:t>
              </a:r>
              <a:r>
                <a:rPr lang="es-ES" sz="1200" b="1" dirty="0" smtClean="0">
                  <a:latin typeface="Century Gothic" panose="020B0502020202020204" pitchFamily="34" charset="0"/>
                </a:rPr>
                <a:t>      0.7545    </a:t>
              </a:r>
              <a:r>
                <a:rPr lang="es-ES" sz="1200" b="1" dirty="0">
                  <a:latin typeface="Century Gothic" panose="020B0502020202020204" pitchFamily="34" charset="0"/>
                </a:rPr>
                <a:t>0.2357    </a:t>
              </a:r>
              <a:r>
                <a:rPr lang="es-ES" sz="1200" b="1" dirty="0">
                  <a:solidFill>
                    <a:srgbClr val="00B050"/>
                  </a:solidFill>
                  <a:latin typeface="Century Gothic" panose="020B0502020202020204" pitchFamily="34" charset="0"/>
                </a:rPr>
                <a:t>2.6704</a:t>
              </a:r>
              <a:r>
                <a:rPr lang="es-ES" sz="1200" b="1" dirty="0">
                  <a:latin typeface="Century Gothic" panose="020B0502020202020204" pitchFamily="34" charset="0"/>
                </a:rPr>
                <a:t>  </a:t>
              </a:r>
              <a:r>
                <a:rPr lang="es-ES" sz="1200" b="1" dirty="0" smtClean="0">
                  <a:solidFill>
                    <a:srgbClr val="7030A0"/>
                  </a:solidFill>
                  <a:latin typeface="Century Gothic" panose="020B0502020202020204" pitchFamily="34" charset="0"/>
                </a:rPr>
                <a:t>12.8974</a:t>
              </a:r>
              <a:r>
                <a:rPr lang="es-ES" sz="1200" b="1" dirty="0" smtClean="0">
                  <a:latin typeface="Century Gothic" panose="020B0502020202020204" pitchFamily="34" charset="0"/>
                </a:rPr>
                <a:t>    </a:t>
              </a:r>
              <a:r>
                <a:rPr lang="es-ES" sz="1200" b="1" dirty="0">
                  <a:latin typeface="Century Gothic" panose="020B0502020202020204" pitchFamily="34" charset="0"/>
                </a:rPr>
                <a:t>0.0690    0.0353    0.3234   </a:t>
              </a:r>
              <a:r>
                <a:rPr lang="es-ES" sz="1200" b="1" dirty="0" smtClean="0">
                  <a:latin typeface="Century Gothic" panose="020B0502020202020204" pitchFamily="34" charset="0"/>
                </a:rPr>
                <a:t> </a:t>
              </a:r>
              <a:r>
                <a:rPr lang="es-ES" sz="1200" b="1" dirty="0" smtClean="0">
                  <a:solidFill>
                    <a:srgbClr val="00B050"/>
                  </a:solidFill>
                  <a:latin typeface="Century Gothic" panose="020B0502020202020204" pitchFamily="34" charset="0"/>
                </a:rPr>
                <a:t>3.5270</a:t>
              </a:r>
              <a:r>
                <a:rPr lang="es-ES" sz="1200" b="1" dirty="0" smtClean="0">
                  <a:latin typeface="Century Gothic" panose="020B0502020202020204" pitchFamily="34" charset="0"/>
                </a:rPr>
                <a:t>    </a:t>
              </a:r>
              <a:r>
                <a:rPr lang="es-ES" sz="1200" b="1" dirty="0">
                  <a:latin typeface="Century Gothic" panose="020B0502020202020204" pitchFamily="34" charset="0"/>
                </a:rPr>
                <a:t>0.0193    </a:t>
              </a:r>
              <a:r>
                <a:rPr lang="es-ES" sz="1200" b="1" dirty="0">
                  <a:solidFill>
                    <a:srgbClr val="00B050"/>
                  </a:solidFill>
                  <a:latin typeface="Century Gothic" panose="020B0502020202020204" pitchFamily="34" charset="0"/>
                </a:rPr>
                <a:t>3.6989</a:t>
              </a:r>
              <a:r>
                <a:rPr lang="es-ES" sz="1200" b="1" dirty="0">
                  <a:latin typeface="Century Gothic" panose="020B0502020202020204" pitchFamily="34" charset="0"/>
                </a:rPr>
                <a:t> </a:t>
              </a:r>
              <a:r>
                <a:rPr lang="es-ES" sz="1200" b="1" dirty="0" smtClean="0">
                  <a:latin typeface="Century Gothic" panose="020B0502020202020204" pitchFamily="34" charset="0"/>
                </a:rPr>
                <a:t> </a:t>
              </a:r>
              <a:r>
                <a:rPr lang="es-ES" sz="1200" b="1" dirty="0" smtClean="0">
                  <a:solidFill>
                    <a:srgbClr val="FF0000"/>
                  </a:solidFill>
                  <a:latin typeface="Century Gothic" panose="020B0502020202020204" pitchFamily="34" charset="0"/>
                </a:rPr>
                <a:t>38.3787</a:t>
              </a:r>
              <a:r>
                <a:rPr lang="es-ES" sz="1200" b="1" dirty="0" smtClean="0">
                  <a:latin typeface="Century Gothic" panose="020B0502020202020204" pitchFamily="34" charset="0"/>
                </a:rPr>
                <a:t>    </a:t>
              </a:r>
              <a:r>
                <a:rPr lang="es-ES" sz="1200" b="1" dirty="0">
                  <a:solidFill>
                    <a:srgbClr val="00B050"/>
                  </a:solidFill>
                  <a:latin typeface="Century Gothic" panose="020B0502020202020204" pitchFamily="34" charset="0"/>
                </a:rPr>
                <a:t>2.7692</a:t>
              </a:r>
              <a:r>
                <a:rPr lang="es-ES" sz="1200" b="1" dirty="0">
                  <a:latin typeface="Century Gothic" panose="020B0502020202020204" pitchFamily="34" charset="0"/>
                </a:rPr>
                <a:t>    </a:t>
              </a:r>
              <a:r>
                <a:rPr lang="es-ES" sz="1200" b="1" dirty="0">
                  <a:solidFill>
                    <a:srgbClr val="7030A0"/>
                  </a:solidFill>
                  <a:latin typeface="Century Gothic" panose="020B0502020202020204" pitchFamily="34" charset="0"/>
                </a:rPr>
                <a:t>7.7731</a:t>
              </a:r>
              <a:r>
                <a:rPr lang="es-ES" sz="1200" b="1" dirty="0">
                  <a:latin typeface="Century Gothic" panose="020B0502020202020204" pitchFamily="34" charset="0"/>
                </a:rPr>
                <a:t>    0.0278    0.1526</a:t>
              </a:r>
            </a:p>
            <a:p>
              <a:r>
                <a:rPr lang="es-ES" sz="1200" b="1" dirty="0">
                  <a:latin typeface="Century Gothic" panose="020B0502020202020204" pitchFamily="34" charset="0"/>
                </a:rPr>
                <a:t>  </a:t>
              </a:r>
              <a:r>
                <a:rPr lang="es-ES" sz="1200" b="1" dirty="0" smtClean="0">
                  <a:latin typeface="Century Gothic" panose="020B0502020202020204" pitchFamily="34" charset="0"/>
                </a:rPr>
                <a:t>7.00      0.4585    </a:t>
              </a:r>
              <a:r>
                <a:rPr lang="es-ES" sz="1200" b="1" dirty="0">
                  <a:latin typeface="Century Gothic" panose="020B0502020202020204" pitchFamily="34" charset="0"/>
                </a:rPr>
                <a:t>0.0092    0.1519    0.4567    0.0128    0.0054    0.0211    0.0358    0.0075    0.0524    </a:t>
              </a:r>
              <a:r>
                <a:rPr lang="es-ES" sz="1200" b="1" dirty="0">
                  <a:solidFill>
                    <a:srgbClr val="00B050"/>
                  </a:solidFill>
                  <a:latin typeface="Century Gothic" panose="020B0502020202020204" pitchFamily="34" charset="0"/>
                </a:rPr>
                <a:t>2.8254</a:t>
              </a:r>
              <a:r>
                <a:rPr lang="es-ES" sz="1200" b="1" dirty="0">
                  <a:latin typeface="Century Gothic" panose="020B0502020202020204" pitchFamily="34" charset="0"/>
                </a:rPr>
                <a:t>    0.0368    0.5964    0.0168    0.0466</a:t>
              </a:r>
            </a:p>
            <a:p>
              <a:r>
                <a:rPr lang="es-ES" sz="1200" b="1" dirty="0">
                  <a:latin typeface="Century Gothic" panose="020B0502020202020204" pitchFamily="34" charset="0"/>
                </a:rPr>
                <a:t>  </a:t>
              </a:r>
              <a:r>
                <a:rPr lang="es-ES" sz="1200" b="1" dirty="0" smtClean="0">
                  <a:latin typeface="Century Gothic" panose="020B0502020202020204" pitchFamily="34" charset="0"/>
                </a:rPr>
                <a:t>8.50      </a:t>
              </a:r>
              <a:r>
                <a:rPr lang="es-ES" sz="1200" b="1" dirty="0" smtClean="0">
                  <a:solidFill>
                    <a:srgbClr val="00B050"/>
                  </a:solidFill>
                  <a:latin typeface="Century Gothic" panose="020B0502020202020204" pitchFamily="34" charset="0"/>
                </a:rPr>
                <a:t>1.5918 </a:t>
              </a:r>
              <a:r>
                <a:rPr lang="es-ES" sz="1200" b="1" dirty="0" smtClean="0">
                  <a:latin typeface="Century Gothic" panose="020B0502020202020204" pitchFamily="34" charset="0"/>
                </a:rPr>
                <a:t>   </a:t>
              </a:r>
              <a:r>
                <a:rPr lang="es-ES" sz="1200" b="1" dirty="0">
                  <a:latin typeface="Century Gothic" panose="020B0502020202020204" pitchFamily="34" charset="0"/>
                </a:rPr>
                <a:t>0.0726    0.6425    0.6142    0.0611    0.0495    0.1014    </a:t>
              </a:r>
              <a:r>
                <a:rPr lang="es-ES" sz="1200" b="1" dirty="0">
                  <a:solidFill>
                    <a:srgbClr val="00B050"/>
                  </a:solidFill>
                  <a:latin typeface="Century Gothic" panose="020B0502020202020204" pitchFamily="34" charset="0"/>
                </a:rPr>
                <a:t>2.4145</a:t>
              </a:r>
              <a:r>
                <a:rPr lang="es-ES" sz="1200" b="1" dirty="0">
                  <a:latin typeface="Century Gothic" panose="020B0502020202020204" pitchFamily="34" charset="0"/>
                </a:rPr>
                <a:t>    0.0091    0.6241   </a:t>
              </a:r>
              <a:r>
                <a:rPr lang="es-ES" sz="1200" b="1" dirty="0">
                  <a:solidFill>
                    <a:srgbClr val="7030A0"/>
                  </a:solidFill>
                  <a:latin typeface="Century Gothic" panose="020B0502020202020204" pitchFamily="34" charset="0"/>
                </a:rPr>
                <a:t>10.8408</a:t>
              </a:r>
              <a:r>
                <a:rPr lang="es-ES" sz="1200" b="1" dirty="0">
                  <a:latin typeface="Century Gothic" panose="020B0502020202020204" pitchFamily="34" charset="0"/>
                </a:rPr>
                <a:t>    0.3525    </a:t>
              </a:r>
              <a:r>
                <a:rPr lang="es-ES" sz="1200" b="1" dirty="0">
                  <a:solidFill>
                    <a:srgbClr val="00B050"/>
                  </a:solidFill>
                  <a:latin typeface="Century Gothic" panose="020B0502020202020204" pitchFamily="34" charset="0"/>
                </a:rPr>
                <a:t>4.2869</a:t>
              </a:r>
              <a:r>
                <a:rPr lang="es-ES" sz="1200" b="1" dirty="0">
                  <a:latin typeface="Century Gothic" panose="020B0502020202020204" pitchFamily="34" charset="0"/>
                </a:rPr>
                <a:t>    0.0135    0.1529</a:t>
              </a:r>
            </a:p>
          </p:txBody>
        </p:sp>
        <p:grpSp>
          <p:nvGrpSpPr>
            <p:cNvPr id="12" name="Group 11"/>
            <p:cNvGrpSpPr/>
            <p:nvPr/>
          </p:nvGrpSpPr>
          <p:grpSpPr>
            <a:xfrm>
              <a:off x="10488488" y="4077072"/>
              <a:ext cx="1008112" cy="1170712"/>
              <a:chOff x="10632504" y="3563724"/>
              <a:chExt cx="1008112" cy="1170712"/>
            </a:xfrm>
          </p:grpSpPr>
          <p:sp>
            <p:nvSpPr>
              <p:cNvPr id="31" name="TextBox 30"/>
              <p:cNvSpPr txBox="1"/>
              <p:nvPr/>
            </p:nvSpPr>
            <p:spPr>
              <a:xfrm>
                <a:off x="10632504" y="3967033"/>
                <a:ext cx="1008112" cy="369332"/>
              </a:xfrm>
              <a:prstGeom prst="rect">
                <a:avLst/>
              </a:prstGeom>
              <a:solidFill>
                <a:srgbClr val="7030A0"/>
              </a:solidFill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 smtClean="0">
                    <a:solidFill>
                      <a:schemeClr val="bg1"/>
                    </a:solidFill>
                    <a:latin typeface="Century Gothic" panose="020B0502020202020204" pitchFamily="34" charset="0"/>
                  </a:rPr>
                  <a:t>P&lt;20W</a:t>
                </a:r>
              </a:p>
            </p:txBody>
          </p:sp>
          <p:sp>
            <p:nvSpPr>
              <p:cNvPr id="33" name="TextBox 32"/>
              <p:cNvSpPr txBox="1"/>
              <p:nvPr/>
            </p:nvSpPr>
            <p:spPr>
              <a:xfrm>
                <a:off x="10632504" y="3563724"/>
                <a:ext cx="1008112" cy="369332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 smtClean="0">
                    <a:solidFill>
                      <a:schemeClr val="bg1"/>
                    </a:solidFill>
                    <a:latin typeface="Century Gothic" panose="020B0502020202020204" pitchFamily="34" charset="0"/>
                  </a:rPr>
                  <a:t>P&gt;20W</a:t>
                </a:r>
              </a:p>
            </p:txBody>
          </p:sp>
          <p:sp>
            <p:nvSpPr>
              <p:cNvPr id="38" name="TextBox 37"/>
              <p:cNvSpPr txBox="1"/>
              <p:nvPr/>
            </p:nvSpPr>
            <p:spPr>
              <a:xfrm>
                <a:off x="10632504" y="4365104"/>
                <a:ext cx="1008112" cy="369332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 smtClean="0">
                    <a:solidFill>
                      <a:schemeClr val="bg1"/>
                    </a:solidFill>
                    <a:latin typeface="Century Gothic" panose="020B0502020202020204" pitchFamily="34" charset="0"/>
                  </a:rPr>
                  <a:t>P&lt;5W</a:t>
                </a:r>
              </a:p>
            </p:txBody>
          </p:sp>
        </p:grpSp>
      </p:grpSp>
      <p:sp>
        <p:nvSpPr>
          <p:cNvPr id="18" name="Titel 1"/>
          <p:cNvSpPr txBox="1">
            <a:spLocks/>
          </p:cNvSpPr>
          <p:nvPr/>
        </p:nvSpPr>
        <p:spPr>
          <a:xfrm>
            <a:off x="1066800" y="108942"/>
            <a:ext cx="10972800" cy="439738"/>
          </a:xfrm>
          <a:prstGeom prst="rect">
            <a:avLst/>
          </a:prstGeom>
        </p:spPr>
        <p:txBody>
          <a:bodyPr rtlCol="0">
            <a:normAutofit/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bg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en-US" sz="2000" dirty="0" smtClean="0">
                <a:latin typeface="Century Gothic" panose="020B0502020202020204" pitchFamily="34" charset="0"/>
              </a:rPr>
              <a:t>BESSY VSR 1.5GHz SRF Cavity</a:t>
            </a:r>
            <a:endParaRPr lang="de-DE" sz="2000" dirty="0">
              <a:latin typeface="Century Gothic" panose="020B0502020202020204" pitchFamily="34" charset="0"/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6080" y="721164"/>
            <a:ext cx="4874147" cy="2588305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479376" y="5397809"/>
            <a:ext cx="11560224" cy="208964"/>
          </a:xfrm>
          <a:prstGeom prst="rect">
            <a:avLst/>
          </a:prstGeom>
          <a:solidFill>
            <a:srgbClr val="FFFF0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TextBox 6"/>
          <p:cNvSpPr txBox="1"/>
          <p:nvPr/>
        </p:nvSpPr>
        <p:spPr>
          <a:xfrm>
            <a:off x="10953600" y="5362109"/>
            <a:ext cx="9750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C00000"/>
                </a:solidFill>
                <a:latin typeface="Century Gothic" panose="020B0502020202020204" pitchFamily="34" charset="0"/>
              </a:rPr>
              <a:t>Sum=73W</a:t>
            </a:r>
            <a:endParaRPr lang="de-DE" sz="1200" b="1" dirty="0">
              <a:solidFill>
                <a:srgbClr val="C00000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9902320"/>
      </p:ext>
    </p:extLst>
  </p:cSld>
  <p:clrMapOvr>
    <a:masterClrMapping/>
  </p:clrMapOvr>
  <p:timing>
    <p:tnLst>
      <p:par>
        <p:cTn id="1" dur="indefinite" restart="never" nodeType="tmRoot">
          <p:childTnLst>
            <p:par>
              <p:cTn id="2"/>
            </p:par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WG-Tp88-91-95-Bend30_FSolve_Pmodes30_All_6250MHz.mpg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7493005" y="3061565"/>
            <a:ext cx="3709719" cy="2816639"/>
          </a:xfrm>
          <a:prstGeom prst="rect">
            <a:avLst/>
          </a:prstGeom>
        </p:spPr>
      </p:pic>
      <p:grpSp>
        <p:nvGrpSpPr>
          <p:cNvPr id="7" name="Group 6"/>
          <p:cNvGrpSpPr/>
          <p:nvPr/>
        </p:nvGrpSpPr>
        <p:grpSpPr>
          <a:xfrm>
            <a:off x="547115" y="807664"/>
            <a:ext cx="5980933" cy="2610896"/>
            <a:chOff x="547115" y="735656"/>
            <a:chExt cx="5980933" cy="2610896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7115" y="735656"/>
              <a:ext cx="5574412" cy="2610896"/>
            </a:xfrm>
            <a:prstGeom prst="rect">
              <a:avLst/>
            </a:prstGeom>
          </p:spPr>
        </p:pic>
        <p:sp>
          <p:nvSpPr>
            <p:cNvPr id="4098" name="TextBox 4097"/>
            <p:cNvSpPr txBox="1"/>
            <p:nvPr/>
          </p:nvSpPr>
          <p:spPr>
            <a:xfrm>
              <a:off x="5759452" y="980728"/>
              <a:ext cx="76859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>
                  <a:solidFill>
                    <a:srgbClr val="FF0000"/>
                  </a:solidFill>
                </a:rPr>
                <a:t>TE10</a:t>
              </a:r>
              <a:endParaRPr lang="de-DE" sz="1200" b="1" dirty="0">
                <a:solidFill>
                  <a:srgbClr val="FF0000"/>
                </a:solidFill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5763953" y="1331437"/>
              <a:ext cx="64967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>
                  <a:solidFill>
                    <a:srgbClr val="D76F07"/>
                  </a:solidFill>
                </a:rPr>
                <a:t>TE11</a:t>
              </a:r>
            </a:p>
            <a:p>
              <a:r>
                <a:rPr lang="en-US" sz="1200" b="1" dirty="0" smtClean="0">
                  <a:solidFill>
                    <a:srgbClr val="0000FF"/>
                  </a:solidFill>
                </a:rPr>
                <a:t>TM11</a:t>
              </a:r>
              <a:endParaRPr lang="en-US" sz="1200" b="1" dirty="0">
                <a:solidFill>
                  <a:srgbClr val="0000FF"/>
                </a:solidFill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5816487" y="2575937"/>
              <a:ext cx="57423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>
                  <a:solidFill>
                    <a:srgbClr val="008000"/>
                  </a:solidFill>
                </a:rPr>
                <a:t>TM12</a:t>
              </a:r>
              <a:endParaRPr lang="de-DE" sz="1200" b="1" dirty="0">
                <a:solidFill>
                  <a:srgbClr val="008000"/>
                </a:solidFill>
              </a:endParaRPr>
            </a:p>
          </p:txBody>
        </p:sp>
      </p:grpSp>
      <p:sp>
        <p:nvSpPr>
          <p:cNvPr id="4100" name="Foliennummernplatzhalter 3"/>
          <p:cNvSpPr>
            <a:spLocks noGrp="1"/>
          </p:cNvSpPr>
          <p:nvPr>
            <p:ph type="sldNum" sz="quarter" idx="15"/>
          </p:nvPr>
        </p:nvSpPr>
        <p:spPr bwMode="auto">
          <a:xfrm>
            <a:off x="9039672" y="6341499"/>
            <a:ext cx="28448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88ACD895-E72F-49E5-9EB0-A53D6FCC56C5}" type="slidenum">
              <a:rPr lang="de-DE" altLang="de-DE">
                <a:solidFill>
                  <a:srgbClr val="00589C"/>
                </a:solidFill>
                <a:latin typeface="Arial" panose="020B0604020202020204" pitchFamily="34" charset="0"/>
              </a:rPr>
              <a:pPr/>
              <a:t>13</a:t>
            </a:fld>
            <a:endParaRPr lang="de-DE" altLang="de-DE" dirty="0">
              <a:solidFill>
                <a:srgbClr val="00589C"/>
              </a:solidFill>
              <a:latin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853397" y="647055"/>
            <a:ext cx="28781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  <a:latin typeface="Century Gothic" panose="020B0502020202020204" pitchFamily="34" charset="0"/>
              </a:rPr>
              <a:t>WG Tapered 60 x 88_91_95mm</a:t>
            </a:r>
            <a:endParaRPr lang="de-DE" sz="1400" b="1" dirty="0">
              <a:solidFill>
                <a:srgbClr val="0000FF"/>
              </a:solidFill>
              <a:latin typeface="Century Gothic" panose="020B0502020202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8760296" y="4208275"/>
            <a:ext cx="20865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Century Gothic" panose="020B0502020202020204" pitchFamily="34" charset="0"/>
              </a:rPr>
              <a:t>TE10 -  6.25 </a:t>
            </a:r>
            <a:r>
              <a:rPr lang="en-US" sz="1400" b="1" dirty="0" smtClean="0">
                <a:latin typeface="Century Gothic" panose="020B0502020202020204" pitchFamily="34" charset="0"/>
              </a:rPr>
              <a:t>GHz</a:t>
            </a:r>
          </a:p>
          <a:p>
            <a:r>
              <a:rPr lang="en-US" sz="1400" b="1" dirty="0" err="1" smtClean="0">
                <a:latin typeface="Century Gothic" panose="020B0502020202020204" pitchFamily="34" charset="0"/>
              </a:rPr>
              <a:t>R</a:t>
            </a:r>
            <a:r>
              <a:rPr lang="en-US" sz="1400" b="1" baseline="-25000" dirty="0" err="1" smtClean="0">
                <a:latin typeface="Century Gothic" panose="020B0502020202020204" pitchFamily="34" charset="0"/>
              </a:rPr>
              <a:t>bend</a:t>
            </a:r>
            <a:r>
              <a:rPr lang="en-US" sz="1400" b="1" dirty="0" smtClean="0">
                <a:latin typeface="Century Gothic" panose="020B0502020202020204" pitchFamily="34" charset="0"/>
              </a:rPr>
              <a:t>=30mm</a:t>
            </a:r>
            <a:endParaRPr lang="de-DE" sz="1400" b="1" dirty="0">
              <a:latin typeface="Century Gothic" panose="020B0502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18592" y="6023029"/>
            <a:ext cx="10750096" cy="646331"/>
          </a:xfrm>
          <a:prstGeom prst="rect">
            <a:avLst/>
          </a:prstGeom>
          <a:noFill/>
          <a:ln w="25400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en-US" sz="1200" b="1" dirty="0">
                <a:latin typeface="Century Gothic" panose="020B0502020202020204" pitchFamily="34" charset="0"/>
              </a:rPr>
              <a:t>TE10 mode couples into different modes after bend: TE10, TE11, TM11…, depending on excitation frequency &amp; the cutoff of each WG mode !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en-US" sz="1200" b="1" dirty="0">
                <a:latin typeface="Century Gothic" panose="020B0502020202020204" pitchFamily="34" charset="0"/>
              </a:rPr>
              <a:t>At high frequencies the TE10 is </a:t>
            </a:r>
            <a:r>
              <a:rPr lang="en-US" sz="1200" b="1" dirty="0" smtClean="0">
                <a:latin typeface="Century Gothic" panose="020B0502020202020204" pitchFamily="34" charset="0"/>
              </a:rPr>
              <a:t>scattered </a:t>
            </a:r>
            <a:r>
              <a:rPr lang="en-US" sz="1200" b="1" dirty="0">
                <a:latin typeface="Century Gothic" panose="020B0502020202020204" pitchFamily="34" charset="0"/>
              </a:rPr>
              <a:t>from the bend </a:t>
            </a:r>
            <a:r>
              <a:rPr lang="en-US" sz="1200" b="1" dirty="0" smtClean="0">
                <a:latin typeface="Century Gothic" panose="020B0502020202020204" pitchFamily="34" charset="0"/>
              </a:rPr>
              <a:t>into several modes, i.e. acts as mode mixer. </a:t>
            </a:r>
            <a:endParaRPr lang="en-US" sz="1200" b="1" dirty="0">
              <a:latin typeface="Century Gothic" panose="020B0502020202020204" pitchFamily="34" charset="0"/>
            </a:endParaRPr>
          </a:p>
          <a:p>
            <a:pPr algn="just"/>
            <a:r>
              <a:rPr lang="en-US" sz="1200" b="1" dirty="0">
                <a:latin typeface="Century Gothic" panose="020B0502020202020204" pitchFamily="34" charset="0"/>
              </a:rPr>
              <a:t>       At optimized 30mm inner bending radius the reflection is minimal in broadband frequency sense.</a:t>
            </a:r>
            <a:endParaRPr lang="de-DE" sz="1200" b="1" dirty="0">
              <a:latin typeface="Century Gothic" panose="020B0502020202020204" pitchFamily="34" charset="0"/>
            </a:endParaRPr>
          </a:p>
        </p:txBody>
      </p:sp>
      <p:grpSp>
        <p:nvGrpSpPr>
          <p:cNvPr id="4096" name="Group 4095"/>
          <p:cNvGrpSpPr/>
          <p:nvPr/>
        </p:nvGrpSpPr>
        <p:grpSpPr>
          <a:xfrm>
            <a:off x="7503233" y="930613"/>
            <a:ext cx="3633327" cy="2086120"/>
            <a:chOff x="5818073" y="930613"/>
            <a:chExt cx="3633327" cy="2086120"/>
          </a:xfrm>
        </p:grpSpPr>
        <p:grpSp>
          <p:nvGrpSpPr>
            <p:cNvPr id="13" name="Group 12"/>
            <p:cNvGrpSpPr/>
            <p:nvPr/>
          </p:nvGrpSpPr>
          <p:grpSpPr>
            <a:xfrm>
              <a:off x="5818073" y="930613"/>
              <a:ext cx="3633327" cy="1986128"/>
              <a:chOff x="7806281" y="682324"/>
              <a:chExt cx="4655950" cy="2671566"/>
            </a:xfrm>
          </p:grpSpPr>
          <p:pic>
            <p:nvPicPr>
              <p:cNvPr id="14" name="Picture 13"/>
              <p:cNvPicPr>
                <a:picLocks noChangeAspect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806281" y="682324"/>
                <a:ext cx="4585644" cy="2671566"/>
              </a:xfrm>
              <a:prstGeom prst="rect">
                <a:avLst/>
              </a:prstGeom>
            </p:spPr>
          </p:pic>
          <p:cxnSp>
            <p:nvCxnSpPr>
              <p:cNvPr id="15" name="Straight Arrow Connector 14"/>
              <p:cNvCxnSpPr/>
              <p:nvPr/>
            </p:nvCxnSpPr>
            <p:spPr>
              <a:xfrm flipH="1">
                <a:off x="8907444" y="2084869"/>
                <a:ext cx="504530" cy="436263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Arrow Connector 15"/>
              <p:cNvCxnSpPr/>
              <p:nvPr/>
            </p:nvCxnSpPr>
            <p:spPr>
              <a:xfrm flipH="1">
                <a:off x="9411974" y="2503987"/>
                <a:ext cx="360576" cy="247577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" name="TextBox 16"/>
              <p:cNvSpPr txBox="1"/>
              <p:nvPr/>
            </p:nvSpPr>
            <p:spPr>
              <a:xfrm>
                <a:off x="9113104" y="1762505"/>
                <a:ext cx="1626824" cy="3725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>
                    <a:latin typeface="Century Gothic" panose="020B0502020202020204" pitchFamily="34" charset="0"/>
                  </a:rPr>
                  <a:t>Taper 91-95</a:t>
                </a:r>
                <a:endParaRPr lang="de-DE" sz="1200" b="1" dirty="0">
                  <a:latin typeface="Century Gothic" panose="020B0502020202020204" pitchFamily="34" charset="0"/>
                </a:endParaRPr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>
                <a:off x="9254574" y="2176059"/>
                <a:ext cx="1740044" cy="3725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>
                    <a:latin typeface="Century Gothic" panose="020B0502020202020204" pitchFamily="34" charset="0"/>
                  </a:rPr>
                  <a:t>Taper 88-91</a:t>
                </a:r>
                <a:endParaRPr lang="de-DE" sz="1200" b="1" dirty="0">
                  <a:latin typeface="Century Gothic" panose="020B0502020202020204" pitchFamily="34" charset="0"/>
                </a:endParaRPr>
              </a:p>
            </p:txBody>
          </p:sp>
          <p:cxnSp>
            <p:nvCxnSpPr>
              <p:cNvPr id="19" name="Straight Arrow Connector 18"/>
              <p:cNvCxnSpPr/>
              <p:nvPr/>
            </p:nvCxnSpPr>
            <p:spPr>
              <a:xfrm flipH="1">
                <a:off x="10854961" y="2094141"/>
                <a:ext cx="348118" cy="858591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" name="TextBox 19"/>
              <p:cNvSpPr txBox="1"/>
              <p:nvPr/>
            </p:nvSpPr>
            <p:spPr>
              <a:xfrm>
                <a:off x="10290428" y="1473149"/>
                <a:ext cx="2171803" cy="62099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b="1" dirty="0">
                    <a:latin typeface="Century Gothic" panose="020B0502020202020204" pitchFamily="34" charset="0"/>
                  </a:rPr>
                  <a:t>Incident (TE10) Port,</a:t>
                </a:r>
              </a:p>
              <a:p>
                <a:pPr algn="ctr"/>
                <a:r>
                  <a:rPr lang="en-US" sz="1200" b="1" dirty="0">
                    <a:latin typeface="Century Gothic" panose="020B0502020202020204" pitchFamily="34" charset="0"/>
                  </a:rPr>
                  <a:t>60x88mm</a:t>
                </a:r>
                <a:endParaRPr lang="de-DE" sz="1200" b="1" dirty="0">
                  <a:latin typeface="Century Gothic" panose="020B0502020202020204" pitchFamily="34" charset="0"/>
                </a:endParaRPr>
              </a:p>
            </p:txBody>
          </p:sp>
          <p:sp>
            <p:nvSpPr>
              <p:cNvPr id="21" name="TextBox 20"/>
              <p:cNvSpPr txBox="1"/>
              <p:nvPr/>
            </p:nvSpPr>
            <p:spPr>
              <a:xfrm>
                <a:off x="9058722" y="904093"/>
                <a:ext cx="1395428" cy="3725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>
                    <a:latin typeface="Century Gothic" panose="020B0502020202020204" pitchFamily="34" charset="0"/>
                  </a:rPr>
                  <a:t>60x95mm</a:t>
                </a:r>
                <a:endParaRPr lang="de-DE" sz="1200" b="1" dirty="0">
                  <a:latin typeface="Century Gothic" panose="020B0502020202020204" pitchFamily="34" charset="0"/>
                </a:endParaRPr>
              </a:p>
            </p:txBody>
          </p:sp>
          <p:cxnSp>
            <p:nvCxnSpPr>
              <p:cNvPr id="22" name="Straight Arrow Connector 21"/>
              <p:cNvCxnSpPr>
                <a:stCxn id="21" idx="1"/>
              </p:cNvCxnSpPr>
              <p:nvPr/>
            </p:nvCxnSpPr>
            <p:spPr>
              <a:xfrm flipH="1" flipV="1">
                <a:off x="8760825" y="942379"/>
                <a:ext cx="297898" cy="148012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31" name="Straight Arrow Connector 30"/>
            <p:cNvCxnSpPr/>
            <p:nvPr/>
          </p:nvCxnSpPr>
          <p:spPr>
            <a:xfrm flipV="1">
              <a:off x="6187185" y="2468953"/>
              <a:ext cx="545057" cy="299108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TextBox 29"/>
            <p:cNvSpPr txBox="1"/>
            <p:nvPr/>
          </p:nvSpPr>
          <p:spPr>
            <a:xfrm>
              <a:off x="6021984" y="2739734"/>
              <a:ext cx="114644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 err="1">
                  <a:latin typeface="Century Gothic" panose="020B0502020202020204" pitchFamily="34" charset="0"/>
                </a:rPr>
                <a:t>R</a:t>
              </a:r>
              <a:r>
                <a:rPr lang="en-US" sz="1200" b="1" baseline="-25000" dirty="0" err="1">
                  <a:latin typeface="Century Gothic" panose="020B0502020202020204" pitchFamily="34" charset="0"/>
                </a:rPr>
                <a:t>bend</a:t>
              </a:r>
              <a:r>
                <a:rPr lang="en-US" sz="1200" b="1" dirty="0">
                  <a:latin typeface="Century Gothic" panose="020B0502020202020204" pitchFamily="34" charset="0"/>
                </a:rPr>
                <a:t>=30mm</a:t>
              </a:r>
              <a:endParaRPr lang="de-DE" sz="1200" b="1" dirty="0">
                <a:latin typeface="Century Gothic" panose="020B0502020202020204" pitchFamily="34" charset="0"/>
              </a:endParaRPr>
            </a:p>
          </p:txBody>
        </p:sp>
      </p:grpSp>
      <p:sp>
        <p:nvSpPr>
          <p:cNvPr id="4097" name="TextBox 4096"/>
          <p:cNvSpPr txBox="1"/>
          <p:nvPr/>
        </p:nvSpPr>
        <p:spPr>
          <a:xfrm>
            <a:off x="911424" y="562843"/>
            <a:ext cx="62646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0000FF"/>
                </a:solidFill>
                <a:latin typeface="Century Gothic" panose="020B0502020202020204" pitchFamily="34" charset="0"/>
              </a:rPr>
              <a:t>Transmission &amp; Reflection Broadband Behavior for TE10 Mode</a:t>
            </a:r>
            <a:endParaRPr lang="de-DE" sz="1600" b="1" dirty="0">
              <a:solidFill>
                <a:srgbClr val="0000FF"/>
              </a:solidFill>
              <a:latin typeface="Century Gothic" panose="020B0502020202020204" pitchFamily="34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934" y="3410392"/>
            <a:ext cx="5574412" cy="2610896"/>
          </a:xfrm>
          <a:prstGeom prst="rect">
            <a:avLst/>
          </a:prstGeom>
        </p:spPr>
      </p:pic>
      <p:sp>
        <p:nvSpPr>
          <p:cNvPr id="29" name="Titel 1"/>
          <p:cNvSpPr txBox="1">
            <a:spLocks/>
          </p:cNvSpPr>
          <p:nvPr/>
        </p:nvSpPr>
        <p:spPr>
          <a:xfrm>
            <a:off x="1066800" y="108942"/>
            <a:ext cx="10972800" cy="439738"/>
          </a:xfrm>
          <a:prstGeom prst="rect">
            <a:avLst/>
          </a:prstGeom>
        </p:spPr>
        <p:txBody>
          <a:bodyPr rtlCol="0">
            <a:normAutofit/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bg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en-US" sz="2000" dirty="0" smtClean="0">
                <a:latin typeface="Century Gothic" panose="020B0502020202020204" pitchFamily="34" charset="0"/>
              </a:rPr>
              <a:t>Waveguide Bend </a:t>
            </a:r>
            <a:r>
              <a:rPr lang="en-US" sz="2000" dirty="0">
                <a:latin typeface="Century Gothic" panose="020B0502020202020204" pitchFamily="34" charset="0"/>
              </a:rPr>
              <a:t>B</a:t>
            </a:r>
            <a:r>
              <a:rPr lang="en-US" sz="2000" dirty="0" smtClean="0">
                <a:latin typeface="Century Gothic" panose="020B0502020202020204" pitchFamily="34" charset="0"/>
              </a:rPr>
              <a:t>roadband Characteristics</a:t>
            </a:r>
            <a:endParaRPr lang="de-DE" sz="2000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06911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6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WG-88-91-95-Bend30_FSolve_Pmodes15_BendScan_01.mpg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7355838" y="1484784"/>
            <a:ext cx="4428794" cy="3103643"/>
          </a:xfrm>
          <a:prstGeom prst="rect">
            <a:avLst/>
          </a:prstGeom>
        </p:spPr>
      </p:pic>
      <p:sp>
        <p:nvSpPr>
          <p:cNvPr id="4100" name="Foliennummernplatzhalter 3"/>
          <p:cNvSpPr>
            <a:spLocks noGrp="1"/>
          </p:cNvSpPr>
          <p:nvPr>
            <p:ph type="sldNum" sz="quarter" idx="15"/>
          </p:nvPr>
        </p:nvSpPr>
        <p:spPr bwMode="auto">
          <a:xfrm>
            <a:off x="9039672" y="6341499"/>
            <a:ext cx="28448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88ACD895-E72F-49E5-9EB0-A53D6FCC56C5}" type="slidenum">
              <a:rPr lang="de-DE" altLang="de-DE">
                <a:solidFill>
                  <a:srgbClr val="00589C"/>
                </a:solidFill>
                <a:latin typeface="Arial" panose="020B0604020202020204" pitchFamily="34" charset="0"/>
              </a:rPr>
              <a:pPr/>
              <a:t>14</a:t>
            </a:fld>
            <a:endParaRPr lang="de-DE" altLang="de-DE" dirty="0">
              <a:solidFill>
                <a:srgbClr val="00589C"/>
              </a:solidFill>
              <a:latin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996443" y="1175801"/>
            <a:ext cx="28781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  <a:latin typeface="Century Gothic" panose="020B0502020202020204" pitchFamily="34" charset="0"/>
              </a:rPr>
              <a:t>WG Tapered 60 x 88_91_95mm</a:t>
            </a:r>
            <a:endParaRPr lang="de-DE" sz="1400" b="1" dirty="0">
              <a:solidFill>
                <a:srgbClr val="0000FF"/>
              </a:solidFill>
              <a:latin typeface="Century Gothic" panose="020B0502020202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8760296" y="2786444"/>
            <a:ext cx="20865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Century Gothic" panose="020B0502020202020204" pitchFamily="34" charset="0"/>
              </a:rPr>
              <a:t>TE10 -  </a:t>
            </a:r>
            <a:r>
              <a:rPr lang="en-US" sz="1400" b="1" dirty="0" smtClean="0">
                <a:latin typeface="Century Gothic" panose="020B0502020202020204" pitchFamily="34" charset="0"/>
              </a:rPr>
              <a:t>3.05 GHz</a:t>
            </a:r>
          </a:p>
          <a:p>
            <a:r>
              <a:rPr lang="en-US" sz="1400" b="1" dirty="0" err="1" smtClean="0">
                <a:latin typeface="Century Gothic" panose="020B0502020202020204" pitchFamily="34" charset="0"/>
              </a:rPr>
              <a:t>R</a:t>
            </a:r>
            <a:r>
              <a:rPr lang="en-US" sz="1400" b="1" baseline="-25000" dirty="0" err="1" smtClean="0">
                <a:latin typeface="Century Gothic" panose="020B0502020202020204" pitchFamily="34" charset="0"/>
              </a:rPr>
              <a:t>bend</a:t>
            </a:r>
            <a:r>
              <a:rPr lang="en-US" sz="1400" b="1" dirty="0" smtClean="0">
                <a:latin typeface="Century Gothic" panose="020B0502020202020204" pitchFamily="34" charset="0"/>
              </a:rPr>
              <a:t>=50mm</a:t>
            </a:r>
            <a:endParaRPr lang="de-DE" sz="1400" b="1" dirty="0">
              <a:latin typeface="Century Gothic" panose="020B0502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033794" y="5013176"/>
            <a:ext cx="6366461" cy="646331"/>
          </a:xfrm>
          <a:prstGeom prst="rect">
            <a:avLst/>
          </a:prstGeom>
          <a:noFill/>
          <a:ln w="25400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en-US" dirty="0" smtClean="0">
                <a:latin typeface="Century Gothic" panose="020B0502020202020204" pitchFamily="34" charset="0"/>
              </a:rPr>
              <a:t>Low reflection (broadband) from the WG bend is for bending radius = 30mm or </a:t>
            </a:r>
            <a:r>
              <a:rPr lang="en-US" dirty="0" err="1" smtClean="0">
                <a:latin typeface="Century Gothic" panose="020B0502020202020204" pitchFamily="34" charset="0"/>
              </a:rPr>
              <a:t>bR</a:t>
            </a:r>
            <a:r>
              <a:rPr lang="en-US" dirty="0" smtClean="0">
                <a:latin typeface="Century Gothic" panose="020B0502020202020204" pitchFamily="34" charset="0"/>
              </a:rPr>
              <a:t> ≥ 100mm.</a:t>
            </a:r>
            <a:endParaRPr lang="de-DE" dirty="0">
              <a:latin typeface="Century Gothic" panose="020B0502020202020204" pitchFamily="34" charset="0"/>
            </a:endParaRPr>
          </a:p>
        </p:txBody>
      </p:sp>
      <p:sp>
        <p:nvSpPr>
          <p:cNvPr id="4097" name="TextBox 4096"/>
          <p:cNvSpPr txBox="1"/>
          <p:nvPr/>
        </p:nvSpPr>
        <p:spPr>
          <a:xfrm>
            <a:off x="911424" y="692696"/>
            <a:ext cx="62646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latin typeface="Century Gothic" panose="020B0502020202020204" pitchFamily="34" charset="0"/>
              </a:rPr>
              <a:t>Bending Radius Optimization </a:t>
            </a:r>
            <a:r>
              <a:rPr lang="en-US" sz="1600" b="1" dirty="0">
                <a:latin typeface="Century Gothic" panose="020B0502020202020204" pitchFamily="34" charset="0"/>
              </a:rPr>
              <a:t>for </a:t>
            </a:r>
            <a:r>
              <a:rPr lang="en-US" sz="1600" b="1" dirty="0" smtClean="0">
                <a:latin typeface="Century Gothic" panose="020B0502020202020204" pitchFamily="34" charset="0"/>
              </a:rPr>
              <a:t>WG-Bend Low </a:t>
            </a:r>
            <a:r>
              <a:rPr lang="en-US" sz="1600" b="1" dirty="0">
                <a:latin typeface="Century Gothic" panose="020B0502020202020204" pitchFamily="34" charset="0"/>
              </a:rPr>
              <a:t>Reflection</a:t>
            </a:r>
            <a:endParaRPr lang="de-DE" sz="1600" b="1" dirty="0">
              <a:latin typeface="Century Gothic" panose="020B0502020202020204" pitchFamily="34" charset="0"/>
            </a:endParaRPr>
          </a:p>
        </p:txBody>
      </p:sp>
      <p:sp>
        <p:nvSpPr>
          <p:cNvPr id="29" name="Titel 1"/>
          <p:cNvSpPr txBox="1">
            <a:spLocks/>
          </p:cNvSpPr>
          <p:nvPr/>
        </p:nvSpPr>
        <p:spPr>
          <a:xfrm>
            <a:off x="1066800" y="108942"/>
            <a:ext cx="10972800" cy="439738"/>
          </a:xfrm>
          <a:prstGeom prst="rect">
            <a:avLst/>
          </a:prstGeom>
        </p:spPr>
        <p:txBody>
          <a:bodyPr rtlCol="0">
            <a:normAutofit/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bg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en-US" sz="2000" dirty="0" smtClean="0">
                <a:latin typeface="Century Gothic" panose="020B0502020202020204" pitchFamily="34" charset="0"/>
              </a:rPr>
              <a:t>Waveguide Bend </a:t>
            </a:r>
            <a:r>
              <a:rPr lang="en-US" sz="2000" dirty="0">
                <a:latin typeface="Century Gothic" panose="020B0502020202020204" pitchFamily="34" charset="0"/>
              </a:rPr>
              <a:t>B</a:t>
            </a:r>
            <a:r>
              <a:rPr lang="en-US" sz="2000" dirty="0" smtClean="0">
                <a:latin typeface="Century Gothic" panose="020B0502020202020204" pitchFamily="34" charset="0"/>
              </a:rPr>
              <a:t>roadband Characteristics</a:t>
            </a:r>
            <a:endParaRPr lang="de-DE" sz="2000" dirty="0">
              <a:latin typeface="Century Gothic" panose="020B0502020202020204" pitchFamily="3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-1" y="1411760"/>
            <a:ext cx="7146363" cy="3313574"/>
            <a:chOff x="407368" y="1483578"/>
            <a:chExt cx="6606626" cy="2990676"/>
          </a:xfrm>
        </p:grpSpPr>
        <p:grpSp>
          <p:nvGrpSpPr>
            <p:cNvPr id="4" name="Group 3"/>
            <p:cNvGrpSpPr/>
            <p:nvPr/>
          </p:nvGrpSpPr>
          <p:grpSpPr>
            <a:xfrm>
              <a:off x="407368" y="1483578"/>
              <a:ext cx="6606626" cy="2990676"/>
              <a:chOff x="329113" y="1279303"/>
              <a:chExt cx="6606626" cy="2990676"/>
            </a:xfrm>
          </p:grpSpPr>
          <p:pic>
            <p:nvPicPr>
              <p:cNvPr id="3" name="Picture 2"/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58348" y="1279303"/>
                <a:ext cx="5877391" cy="2750503"/>
              </a:xfrm>
              <a:prstGeom prst="rect">
                <a:avLst/>
              </a:prstGeom>
            </p:spPr>
          </p:pic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2" name="TextBox 31"/>
                  <p:cNvSpPr txBox="1"/>
                  <p:nvPr/>
                </p:nvSpPr>
                <p:spPr>
                  <a:xfrm rot="16200000">
                    <a:off x="169895" y="2199160"/>
                    <a:ext cx="1008112" cy="689676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nary>
                            <m:naryPr>
                              <m:chr m:val="∑"/>
                              <m:supHide m:val="on"/>
                              <m:ctrlPr>
                                <a:rPr lang="de-DE" sz="16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7"/>
                                </m:rPr>
                                <a:rPr lang="en-US" sz="16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𝒎</m:t>
                              </m:r>
                            </m:sub>
                            <m:sup/>
                            <m:e>
                              <m:sSup>
                                <m:sSupPr>
                                  <m:ctrlPr>
                                    <a:rPr lang="de-DE" sz="16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begChr m:val="|"/>
                                      <m:endChr m:val="|"/>
                                      <m:ctrlPr>
                                        <a:rPr lang="de-DE" sz="1600" b="1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sSub>
                                        <m:sSubPr>
                                          <m:ctrlPr>
                                            <a:rPr lang="de-DE" sz="1600" b="1" i="1" smtClean="0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1600" b="1" i="1" smtClean="0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𝑺</m:t>
                                          </m:r>
                                        </m:e>
                                        <m:sub>
                                          <m:r>
                                            <a:rPr lang="en-US" sz="1600" b="1" i="1" smtClean="0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𝟏</m:t>
                                          </m:r>
                                          <m:r>
                                            <a:rPr lang="en-US" sz="1600" b="1" i="1" smtClean="0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,</m:t>
                                          </m:r>
                                          <m:r>
                                            <a:rPr lang="en-US" sz="1600" b="1" i="1" smtClean="0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𝒎</m:t>
                                          </m:r>
                                        </m:sub>
                                      </m:sSub>
                                    </m:e>
                                  </m:d>
                                </m:e>
                                <m:sup>
                                  <m:r>
                                    <a:rPr lang="en-US" sz="16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𝟐</m:t>
                                  </m:r>
                                </m:sup>
                              </m:sSup>
                            </m:e>
                          </m:nary>
                        </m:oMath>
                      </m:oMathPara>
                    </a14:m>
                    <a:endParaRPr lang="de-DE" sz="1400" b="1" dirty="0">
                      <a:solidFill>
                        <a:schemeClr val="tx1"/>
                      </a:solidFill>
                      <a:latin typeface="Century Gothic" panose="020B0502020202020204" pitchFamily="34" charset="0"/>
                    </a:endParaRPr>
                  </a:p>
                </p:txBody>
              </p:sp>
            </mc:Choice>
            <mc:Fallback xmlns="">
              <p:sp>
                <p:nvSpPr>
                  <p:cNvPr id="32" name="TextBox 31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 rot="16200000">
                    <a:off x="169895" y="2199160"/>
                    <a:ext cx="1008112" cy="689676"/>
                  </a:xfrm>
                  <a:prstGeom prst="rect">
                    <a:avLst/>
                  </a:prstGeom>
                  <a:blipFill rotWithShape="0">
                    <a:blip r:embed="rId6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de-DE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33" name="TextBox 32"/>
              <p:cNvSpPr txBox="1"/>
              <p:nvPr/>
            </p:nvSpPr>
            <p:spPr>
              <a:xfrm>
                <a:off x="2783632" y="3962202"/>
                <a:ext cx="1728192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b="1" dirty="0" smtClean="0">
                    <a:latin typeface="Century Gothic" panose="020B0502020202020204" pitchFamily="34" charset="0"/>
                  </a:rPr>
                  <a:t>Frequency [ GHz ]</a:t>
                </a:r>
                <a:endParaRPr lang="de-DE" sz="1400" b="1" dirty="0">
                  <a:latin typeface="Century Gothic" panose="020B0502020202020204" pitchFamily="34" charset="0"/>
                </a:endParaRPr>
              </a:p>
            </p:txBody>
          </p:sp>
        </p:grpSp>
        <p:sp>
          <p:nvSpPr>
            <p:cNvPr id="35" name="TextBox 34"/>
            <p:cNvSpPr txBox="1"/>
            <p:nvPr/>
          </p:nvSpPr>
          <p:spPr>
            <a:xfrm>
              <a:off x="4105994" y="1532133"/>
              <a:ext cx="1512168" cy="307777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 smtClean="0">
                  <a:latin typeface="Century Gothic" panose="020B0502020202020204" pitchFamily="34" charset="0"/>
                </a:rPr>
                <a:t>Port modes -18</a:t>
              </a:r>
              <a:endParaRPr lang="de-DE" sz="1400" b="1" dirty="0">
                <a:latin typeface="Century Gothic" panose="020B0502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41651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6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392" y="667566"/>
            <a:ext cx="2249827" cy="2560015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8B6D4-15E5-493A-9FA8-7415374FE985}" type="slidenum">
              <a:rPr lang="de-DE" smtClean="0"/>
              <a:t>15</a:t>
            </a:fld>
            <a:endParaRPr lang="de-DE"/>
          </a:p>
        </p:txBody>
      </p:sp>
      <p:sp>
        <p:nvSpPr>
          <p:cNvPr id="6" name="TextBox 5"/>
          <p:cNvSpPr txBox="1"/>
          <p:nvPr/>
        </p:nvSpPr>
        <p:spPr>
          <a:xfrm>
            <a:off x="2927648" y="764704"/>
            <a:ext cx="36004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  <a:latin typeface="Century Gothic" panose="020B0502020202020204" pitchFamily="34" charset="0"/>
              </a:rPr>
              <a:t>Fundamental-Power-Coupler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348570" y="3409672"/>
            <a:ext cx="279947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latin typeface="Century Gothic" panose="020B0502020202020204" pitchFamily="34" charset="0"/>
              </a:rPr>
              <a:t> </a:t>
            </a:r>
            <a:r>
              <a:rPr lang="en-US" sz="1600" dirty="0" smtClean="0">
                <a:latin typeface="Century Gothic" panose="020B0502020202020204" pitchFamily="34" charset="0"/>
              </a:rPr>
              <a:t>Coax Diam. – 42 x 18mm  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698467" y="3748226"/>
            <a:ext cx="2174752" cy="553998"/>
          </a:xfrm>
          <a:prstGeom prst="rect">
            <a:avLst/>
          </a:prstGeom>
          <a:noFill/>
          <a:ln w="25400"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latin typeface="Century Gothic" panose="020B0502020202020204" pitchFamily="34" charset="0"/>
              </a:rPr>
              <a:t>Cutoff Frequency</a:t>
            </a:r>
          </a:p>
          <a:p>
            <a:r>
              <a:rPr lang="en-US" sz="1600" dirty="0" smtClean="0">
                <a:latin typeface="Century Gothic" panose="020B0502020202020204" pitchFamily="34" charset="0"/>
              </a:rPr>
              <a:t>FPC-TE11: 3.248 GHz </a:t>
            </a:r>
            <a:endParaRPr lang="de-DE" sz="1600" dirty="0">
              <a:latin typeface="Century Gothic" panose="020B0502020202020204" pitchFamily="34" charset="0"/>
            </a:endParaRPr>
          </a:p>
        </p:txBody>
      </p:sp>
      <p:sp>
        <p:nvSpPr>
          <p:cNvPr id="14" name="Titel 1"/>
          <p:cNvSpPr txBox="1">
            <a:spLocks/>
          </p:cNvSpPr>
          <p:nvPr/>
        </p:nvSpPr>
        <p:spPr>
          <a:xfrm>
            <a:off x="1066800" y="108942"/>
            <a:ext cx="10972800" cy="439738"/>
          </a:xfrm>
          <a:prstGeom prst="rect">
            <a:avLst/>
          </a:prstGeom>
        </p:spPr>
        <p:txBody>
          <a:bodyPr rtlCol="0">
            <a:normAutofit/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bg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en-US" sz="2000" smtClean="0">
                <a:latin typeface="Century Gothic" panose="020B0502020202020204" pitchFamily="34" charset="0"/>
              </a:rPr>
              <a:t>BESSY VSR 1.5GHz SRF Cavity</a:t>
            </a:r>
            <a:endParaRPr lang="de-DE" sz="2000" dirty="0">
              <a:latin typeface="Century Gothic" panose="020B0502020202020204" pitchFamily="34" charset="0"/>
            </a:endParaRP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5725159"/>
              </p:ext>
            </p:extLst>
          </p:nvPr>
        </p:nvGraphicFramePr>
        <p:xfrm>
          <a:off x="9496888" y="1772816"/>
          <a:ext cx="1800200" cy="182880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864096"/>
                <a:gridCol w="936104"/>
              </a:tblGrid>
              <a:tr h="25389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0000FF"/>
                          </a:solidFill>
                          <a:latin typeface="Century Gothic" panose="020B0502020202020204" pitchFamily="34" charset="0"/>
                        </a:rPr>
                        <a:t>Mode</a:t>
                      </a:r>
                      <a:endParaRPr lang="de-DE" sz="1400" dirty="0">
                        <a:solidFill>
                          <a:srgbClr val="0000FF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0000FF"/>
                          </a:solidFill>
                          <a:latin typeface="Century Gothic" panose="020B0502020202020204" pitchFamily="34" charset="0"/>
                        </a:rPr>
                        <a:t>Power</a:t>
                      </a:r>
                      <a:endParaRPr lang="de-DE" sz="1400" dirty="0">
                        <a:solidFill>
                          <a:srgbClr val="0000FF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</a:tr>
              <a:tr h="253895"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latin typeface="Century Gothic" panose="020B0502020202020204" pitchFamily="34" charset="0"/>
                        </a:rPr>
                        <a:t>1 –</a:t>
                      </a:r>
                      <a:r>
                        <a:rPr lang="en-US" sz="1400" b="1" baseline="0" dirty="0" smtClean="0">
                          <a:latin typeface="Century Gothic" panose="020B0502020202020204" pitchFamily="34" charset="0"/>
                        </a:rPr>
                        <a:t> TEM</a:t>
                      </a:r>
                      <a:endParaRPr lang="de-DE" sz="1400" b="1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8.07 W</a:t>
                      </a:r>
                      <a:endParaRPr lang="de-DE" sz="1400" b="1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3895"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latin typeface="Century Gothic" panose="020B0502020202020204" pitchFamily="34" charset="0"/>
                        </a:rPr>
                        <a:t>3 – TE11</a:t>
                      </a:r>
                      <a:endParaRPr lang="de-DE" sz="1400" b="1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25.22 W</a:t>
                      </a:r>
                      <a:endParaRPr lang="de-DE" sz="1400" b="1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253895"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latin typeface="Century Gothic" panose="020B0502020202020204" pitchFamily="34" charset="0"/>
                        </a:rPr>
                        <a:t>5 – TE</a:t>
                      </a:r>
                      <a:endParaRPr lang="de-DE" sz="1400" b="1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6.18 W</a:t>
                      </a:r>
                      <a:endParaRPr lang="de-DE" sz="1400" b="1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253895"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latin typeface="Century Gothic" panose="020B0502020202020204" pitchFamily="34" charset="0"/>
                        </a:rPr>
                        <a:t>7 – TE</a:t>
                      </a:r>
                      <a:endParaRPr lang="de-DE" sz="1400" b="1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3.49 W</a:t>
                      </a:r>
                      <a:endParaRPr lang="de-DE" sz="1400" b="1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253895"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latin typeface="Century Gothic" panose="020B0502020202020204" pitchFamily="34" charset="0"/>
                        </a:rPr>
                        <a:t>8 – TM</a:t>
                      </a:r>
                      <a:endParaRPr lang="de-DE" sz="1400" b="1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1.09 W</a:t>
                      </a:r>
                      <a:endParaRPr lang="de-DE" sz="1400" b="1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</a:tbl>
          </a:graphicData>
        </a:graphic>
      </p:graphicFrame>
      <p:grpSp>
        <p:nvGrpSpPr>
          <p:cNvPr id="11" name="Group 10"/>
          <p:cNvGrpSpPr/>
          <p:nvPr/>
        </p:nvGrpSpPr>
        <p:grpSpPr>
          <a:xfrm>
            <a:off x="11249463" y="2082058"/>
            <a:ext cx="758426" cy="1508287"/>
            <a:chOff x="11281174" y="2391812"/>
            <a:chExt cx="758426" cy="1508287"/>
          </a:xfrm>
        </p:grpSpPr>
        <p:sp>
          <p:nvSpPr>
            <p:cNvPr id="10" name="TextBox 9"/>
            <p:cNvSpPr txBox="1"/>
            <p:nvPr/>
          </p:nvSpPr>
          <p:spPr>
            <a:xfrm>
              <a:off x="11281174" y="2391812"/>
              <a:ext cx="61500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>
                  <a:solidFill>
                    <a:srgbClr val="00B050"/>
                  </a:solidFill>
                  <a:latin typeface="Century Gothic" panose="020B0502020202020204" pitchFamily="34" charset="0"/>
                </a:rPr>
                <a:t>18 %</a:t>
              </a:r>
              <a:endParaRPr lang="de-DE" sz="1400" b="1" dirty="0">
                <a:solidFill>
                  <a:srgbClr val="00B050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11313640" y="2685884"/>
              <a:ext cx="61500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>
                  <a:solidFill>
                    <a:srgbClr val="FF0000"/>
                  </a:solidFill>
                  <a:latin typeface="Century Gothic" panose="020B0502020202020204" pitchFamily="34" charset="0"/>
                </a:rPr>
                <a:t>57 %</a:t>
              </a:r>
              <a:endParaRPr lang="de-DE" sz="1400" b="1" dirty="0">
                <a:solidFill>
                  <a:srgbClr val="FF0000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11313640" y="2996952"/>
              <a:ext cx="61500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>
                  <a:solidFill>
                    <a:srgbClr val="00B050"/>
                  </a:solidFill>
                  <a:latin typeface="Century Gothic" panose="020B0502020202020204" pitchFamily="34" charset="0"/>
                </a:rPr>
                <a:t>14 %</a:t>
              </a:r>
              <a:endParaRPr lang="de-DE" sz="1400" b="1" dirty="0">
                <a:solidFill>
                  <a:srgbClr val="00B050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11313640" y="3280202"/>
              <a:ext cx="72596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>
                  <a:latin typeface="Century Gothic" panose="020B0502020202020204" pitchFamily="34" charset="0"/>
                </a:rPr>
                <a:t>7.9 %</a:t>
              </a:r>
              <a:endParaRPr lang="de-DE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11307420" y="3592322"/>
              <a:ext cx="72596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>
                  <a:latin typeface="Century Gothic" panose="020B0502020202020204" pitchFamily="34" charset="0"/>
                </a:rPr>
                <a:t>2.5 %</a:t>
              </a:r>
              <a:endParaRPr lang="de-DE" sz="1400" b="1" dirty="0">
                <a:latin typeface="Century Gothic" panose="020B0502020202020204" pitchFamily="34" charset="0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3359748" y="1222723"/>
            <a:ext cx="6120680" cy="3560396"/>
            <a:chOff x="3359748" y="1222723"/>
            <a:chExt cx="6120680" cy="3560396"/>
          </a:xfrm>
        </p:grpSpPr>
        <p:grpSp>
          <p:nvGrpSpPr>
            <p:cNvPr id="16" name="Group 15"/>
            <p:cNvGrpSpPr/>
            <p:nvPr/>
          </p:nvGrpSpPr>
          <p:grpSpPr>
            <a:xfrm>
              <a:off x="3359748" y="1222723"/>
              <a:ext cx="6120680" cy="3560396"/>
              <a:chOff x="3148040" y="1251130"/>
              <a:chExt cx="6120680" cy="3560396"/>
            </a:xfrm>
          </p:grpSpPr>
          <p:grpSp>
            <p:nvGrpSpPr>
              <p:cNvPr id="8" name="Group 7"/>
              <p:cNvGrpSpPr/>
              <p:nvPr/>
            </p:nvGrpSpPr>
            <p:grpSpPr>
              <a:xfrm>
                <a:off x="3148040" y="1251130"/>
                <a:ext cx="6120680" cy="3560396"/>
                <a:chOff x="5159896" y="1168519"/>
                <a:chExt cx="6120680" cy="3560396"/>
              </a:xfrm>
            </p:grpSpPr>
            <p:pic>
              <p:nvPicPr>
                <p:cNvPr id="7" name="Picture 6"/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159896" y="1168519"/>
                  <a:ext cx="6120680" cy="3560396"/>
                </a:xfrm>
                <a:prstGeom prst="rect">
                  <a:avLst/>
                </a:prstGeom>
              </p:spPr>
            </p:pic>
            <p:sp>
              <p:nvSpPr>
                <p:cNvPr id="22" name="TextBox 21"/>
                <p:cNvSpPr txBox="1"/>
                <p:nvPr/>
              </p:nvSpPr>
              <p:spPr>
                <a:xfrm>
                  <a:off x="9836048" y="1471345"/>
                  <a:ext cx="1368152" cy="338554"/>
                </a:xfrm>
                <a:prstGeom prst="rect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600" b="1" dirty="0" smtClean="0">
                      <a:solidFill>
                        <a:srgbClr val="0000FF"/>
                      </a:solidFill>
                      <a:latin typeface="Century Gothic" panose="020B0502020202020204" pitchFamily="34" charset="0"/>
                    </a:rPr>
                    <a:t>Total - 44 W</a:t>
                  </a:r>
                  <a:endParaRPr lang="de-DE" sz="1600" b="1" dirty="0">
                    <a:solidFill>
                      <a:srgbClr val="0000FF"/>
                    </a:solidFill>
                    <a:latin typeface="Century Gothic" panose="020B0502020202020204" pitchFamily="34" charset="0"/>
                  </a:endParaRPr>
                </a:p>
              </p:txBody>
            </p:sp>
          </p:grpSp>
          <p:sp>
            <p:nvSpPr>
              <p:cNvPr id="12" name="TextBox 11"/>
              <p:cNvSpPr txBox="1"/>
              <p:nvPr/>
            </p:nvSpPr>
            <p:spPr>
              <a:xfrm>
                <a:off x="4307429" y="1881575"/>
                <a:ext cx="1057116" cy="276999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 smtClean="0">
                    <a:solidFill>
                      <a:srgbClr val="C00000"/>
                    </a:solidFill>
                    <a:latin typeface="Century Gothic" panose="020B0502020202020204" pitchFamily="34" charset="0"/>
                  </a:rPr>
                  <a:t>TE11 – 5.7W</a:t>
                </a:r>
                <a:endParaRPr lang="de-DE" sz="1200" b="1" dirty="0">
                  <a:solidFill>
                    <a:srgbClr val="C00000"/>
                  </a:solidFill>
                  <a:latin typeface="Century Gothic" panose="020B0502020202020204" pitchFamily="34" charset="0"/>
                </a:endParaRPr>
              </a:p>
            </p:txBody>
          </p:sp>
          <p:sp>
            <p:nvSpPr>
              <p:cNvPr id="32" name="TextBox 31"/>
              <p:cNvSpPr txBox="1"/>
              <p:nvPr/>
            </p:nvSpPr>
            <p:spPr>
              <a:xfrm>
                <a:off x="6523933" y="1553956"/>
                <a:ext cx="1238526" cy="64633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 smtClean="0">
                    <a:solidFill>
                      <a:srgbClr val="C00000"/>
                    </a:solidFill>
                    <a:latin typeface="Century Gothic" panose="020B0502020202020204" pitchFamily="34" charset="0"/>
                  </a:rPr>
                  <a:t>TEM – 1.4W</a:t>
                </a:r>
              </a:p>
              <a:p>
                <a:r>
                  <a:rPr lang="en-US" sz="1200" b="1" dirty="0" smtClean="0">
                    <a:solidFill>
                      <a:srgbClr val="C00000"/>
                    </a:solidFill>
                    <a:latin typeface="Century Gothic" panose="020B0502020202020204" pitchFamily="34" charset="0"/>
                  </a:rPr>
                  <a:t>TE11 – 2.85W</a:t>
                </a:r>
              </a:p>
              <a:p>
                <a:r>
                  <a:rPr lang="en-US" sz="1200" b="1" dirty="0" smtClean="0">
                    <a:solidFill>
                      <a:srgbClr val="C00000"/>
                    </a:solidFill>
                    <a:latin typeface="Century Gothic" panose="020B0502020202020204" pitchFamily="34" charset="0"/>
                  </a:rPr>
                  <a:t>Mode5 – 3.3W</a:t>
                </a:r>
                <a:endParaRPr lang="de-DE" sz="1200" b="1" dirty="0">
                  <a:solidFill>
                    <a:srgbClr val="C00000"/>
                  </a:solidFill>
                  <a:latin typeface="Century Gothic" panose="020B0502020202020204" pitchFamily="34" charset="0"/>
                </a:endParaRPr>
              </a:p>
            </p:txBody>
          </p:sp>
          <p:cxnSp>
            <p:nvCxnSpPr>
              <p:cNvPr id="15" name="Straight Arrow Connector 14"/>
              <p:cNvCxnSpPr/>
              <p:nvPr/>
            </p:nvCxnSpPr>
            <p:spPr>
              <a:xfrm flipH="1">
                <a:off x="4655840" y="2158574"/>
                <a:ext cx="360040" cy="231261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Arrow Connector 32"/>
              <p:cNvCxnSpPr/>
              <p:nvPr/>
            </p:nvCxnSpPr>
            <p:spPr>
              <a:xfrm flipH="1">
                <a:off x="6676380" y="2208394"/>
                <a:ext cx="172130" cy="294719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4" name="TextBox 33"/>
            <p:cNvSpPr txBox="1"/>
            <p:nvPr/>
          </p:nvSpPr>
          <p:spPr>
            <a:xfrm>
              <a:off x="6735641" y="2482813"/>
              <a:ext cx="861589" cy="2769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>
                  <a:latin typeface="Century Gothic" panose="020B0502020202020204" pitchFamily="34" charset="0"/>
                </a:rPr>
                <a:t>6.25 GHz</a:t>
              </a:r>
              <a:endParaRPr lang="de-DE" sz="1200" b="1" dirty="0">
                <a:latin typeface="Century Gothic" panose="020B0502020202020204" pitchFamily="34" charset="0"/>
              </a:endParaRPr>
            </a:p>
          </p:txBody>
        </p:sp>
      </p:grpSp>
      <p:sp>
        <p:nvSpPr>
          <p:cNvPr id="35" name="TextBox 34"/>
          <p:cNvSpPr txBox="1"/>
          <p:nvPr/>
        </p:nvSpPr>
        <p:spPr>
          <a:xfrm>
            <a:off x="1559496" y="5085945"/>
            <a:ext cx="5176145" cy="646331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>
                <a:latin typeface="Century Gothic" panose="020B0502020202020204" pitchFamily="34" charset="0"/>
              </a:rPr>
              <a:t>About 25 W of HOM power is propagation in FPC as TE11 mode.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7597230" y="5219908"/>
            <a:ext cx="3827362" cy="369332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en-US" dirty="0" smtClean="0">
                <a:latin typeface="Century Gothic" panose="020B0502020202020204" pitchFamily="34" charset="0"/>
              </a:rPr>
              <a:t>FPC RF window heating issues.</a:t>
            </a:r>
          </a:p>
        </p:txBody>
      </p:sp>
      <p:sp>
        <p:nvSpPr>
          <p:cNvPr id="19" name="Down Arrow 18"/>
          <p:cNvSpPr/>
          <p:nvPr/>
        </p:nvSpPr>
        <p:spPr>
          <a:xfrm rot="16200000">
            <a:off x="6978189" y="5054538"/>
            <a:ext cx="376493" cy="709142"/>
          </a:xfrm>
          <a:prstGeom prst="downArrow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76682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8B6D4-15E5-493A-9FA8-7415374FE985}" type="slidenum">
              <a:rPr lang="de-DE" smtClean="0"/>
              <a:t>16</a:t>
            </a:fld>
            <a:endParaRPr lang="de-DE"/>
          </a:p>
        </p:txBody>
      </p:sp>
      <p:sp>
        <p:nvSpPr>
          <p:cNvPr id="14" name="Titel 1"/>
          <p:cNvSpPr txBox="1">
            <a:spLocks/>
          </p:cNvSpPr>
          <p:nvPr/>
        </p:nvSpPr>
        <p:spPr>
          <a:xfrm>
            <a:off x="1066800" y="108942"/>
            <a:ext cx="10972800" cy="439738"/>
          </a:xfrm>
          <a:prstGeom prst="rect">
            <a:avLst/>
          </a:prstGeom>
        </p:spPr>
        <p:txBody>
          <a:bodyPr rtlCol="0">
            <a:normAutofit/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bg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en-US" sz="2000" dirty="0" smtClean="0">
                <a:latin typeface="Century Gothic" panose="020B0502020202020204" pitchFamily="34" charset="0"/>
              </a:rPr>
              <a:t>Summary</a:t>
            </a:r>
            <a:endParaRPr lang="de-DE" sz="2000" dirty="0">
              <a:latin typeface="Century Gothic" panose="020B0502020202020204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551384" y="742524"/>
            <a:ext cx="11488216" cy="338554"/>
          </a:xfrm>
          <a:prstGeom prst="rect">
            <a:avLst/>
          </a:prstGeom>
          <a:noFill/>
          <a:ln w="25400">
            <a:noFill/>
          </a:ln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dirty="0">
                <a:latin typeface="Century Gothic" panose="020B0502020202020204" pitchFamily="34" charset="0"/>
                <a:ea typeface="Calibri" panose="020F0502020204030204" pitchFamily="34" charset="0"/>
              </a:rPr>
              <a:t>The technique for calculation of RF power propagation of HOMs excited by the circulating beam in SRF </a:t>
            </a:r>
            <a:r>
              <a:rPr lang="en-US" sz="1600" dirty="0" smtClean="0">
                <a:latin typeface="Century Gothic" panose="020B0502020202020204" pitchFamily="34" charset="0"/>
                <a:ea typeface="Calibri" panose="020F0502020204030204" pitchFamily="34" charset="0"/>
              </a:rPr>
              <a:t>cavities.</a:t>
            </a:r>
            <a:endParaRPr lang="en-US" sz="1600" dirty="0" smtClean="0">
              <a:latin typeface="Century Gothic" panose="020B0502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67408" y="1196685"/>
            <a:ext cx="5184576" cy="584775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0000FF"/>
                </a:solidFill>
                <a:latin typeface="Century Gothic" panose="020B0502020202020204" pitchFamily="34" charset="0"/>
                <a:ea typeface="Calibri" panose="020F0502020204030204" pitchFamily="34" charset="0"/>
              </a:rPr>
              <a:t>Long Range Wake computation (single bunch).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Century Gothic" panose="020B0502020202020204" pitchFamily="34" charset="0"/>
                <a:ea typeface="Calibri" panose="020F0502020204030204" pitchFamily="34" charset="0"/>
              </a:rPr>
              <a:t>Bunch </a:t>
            </a:r>
            <a:r>
              <a:rPr lang="en-US" sz="1600" dirty="0">
                <a:latin typeface="Century Gothic" panose="020B0502020202020204" pitchFamily="34" charset="0"/>
                <a:ea typeface="Calibri" panose="020F0502020204030204" pitchFamily="34" charset="0"/>
              </a:rPr>
              <a:t>train </a:t>
            </a:r>
            <a:r>
              <a:rPr lang="en-US" sz="1600" dirty="0" smtClean="0">
                <a:latin typeface="Century Gothic" panose="020B0502020202020204" pitchFamily="34" charset="0"/>
                <a:ea typeface="Calibri" panose="020F0502020204030204" pitchFamily="34" charset="0"/>
              </a:rPr>
              <a:t> - Spectral </a:t>
            </a:r>
            <a:r>
              <a:rPr lang="en-US" sz="1600" dirty="0">
                <a:latin typeface="Century Gothic" panose="020B0502020202020204" pitchFamily="34" charset="0"/>
                <a:ea typeface="Calibri" panose="020F0502020204030204" pitchFamily="34" charset="0"/>
              </a:rPr>
              <a:t>weighting of port </a:t>
            </a:r>
            <a:r>
              <a:rPr lang="en-US" sz="1600" dirty="0" smtClean="0">
                <a:latin typeface="Century Gothic" panose="020B0502020202020204" pitchFamily="34" charset="0"/>
                <a:ea typeface="Calibri" panose="020F0502020204030204" pitchFamily="34" charset="0"/>
              </a:rPr>
              <a:t>signals.</a:t>
            </a:r>
            <a:endParaRPr lang="en-US" sz="1600" dirty="0" smtClean="0">
              <a:latin typeface="Century Gothic" panose="020B0502020202020204" pitchFamily="34" charset="0"/>
            </a:endParaRPr>
          </a:p>
        </p:txBody>
      </p:sp>
      <p:sp>
        <p:nvSpPr>
          <p:cNvPr id="5" name="Right Arrow 4"/>
          <p:cNvSpPr/>
          <p:nvPr/>
        </p:nvSpPr>
        <p:spPr>
          <a:xfrm>
            <a:off x="5951984" y="1340768"/>
            <a:ext cx="936104" cy="216024"/>
          </a:xfrm>
          <a:prstGeom prst="rightArrow">
            <a:avLst/>
          </a:prstGeom>
          <a:solidFill>
            <a:srgbClr val="0000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TextBox 10"/>
          <p:cNvSpPr txBox="1"/>
          <p:nvPr/>
        </p:nvSpPr>
        <p:spPr>
          <a:xfrm>
            <a:off x="6888088" y="1196685"/>
            <a:ext cx="4830185" cy="584775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0000FF"/>
                </a:solidFill>
                <a:latin typeface="Century Gothic" panose="020B0502020202020204" pitchFamily="34" charset="0"/>
                <a:ea typeface="Calibri" panose="020F0502020204030204" pitchFamily="34" charset="0"/>
              </a:rPr>
              <a:t>This class of simulations are very expensive – time consuming &amp; comp. resource. 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951985" y="2063750"/>
            <a:ext cx="5968614" cy="1077218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Century Gothic" panose="020B0502020202020204" pitchFamily="34" charset="0"/>
                <a:ea typeface="Calibri" panose="020F0502020204030204" pitchFamily="34" charset="0"/>
              </a:rPr>
              <a:t>Available resources for </a:t>
            </a:r>
            <a:r>
              <a:rPr lang="en-US" sz="1600" b="1" dirty="0" smtClean="0">
                <a:latin typeface="Century Gothic" panose="020B0502020202020204" pitchFamily="34" charset="0"/>
                <a:ea typeface="Calibri" panose="020F0502020204030204" pitchFamily="34" charset="0"/>
              </a:rPr>
              <a:t>5mm</a:t>
            </a:r>
            <a:r>
              <a:rPr lang="en-US" sz="1600" dirty="0" smtClean="0">
                <a:latin typeface="Century Gothic" panose="020B0502020202020204" pitchFamily="34" charset="0"/>
                <a:ea typeface="Calibri" panose="020F0502020204030204" pitchFamily="34" charset="0"/>
              </a:rPr>
              <a:t>(~15ps) smallest </a:t>
            </a:r>
            <a:r>
              <a:rPr lang="en-US" sz="1600" b="1" dirty="0" smtClean="0">
                <a:latin typeface="Century Gothic" panose="020B0502020202020204" pitchFamily="34" charset="0"/>
                <a:ea typeface="Calibri" panose="020F0502020204030204" pitchFamily="34" charset="0"/>
              </a:rPr>
              <a:t>bunch </a:t>
            </a:r>
            <a:r>
              <a:rPr lang="en-US" sz="1600" dirty="0" smtClean="0">
                <a:latin typeface="Century Gothic" panose="020B0502020202020204" pitchFamily="34" charset="0"/>
                <a:ea typeface="Calibri" panose="020F0502020204030204" pitchFamily="34" charset="0"/>
              </a:rPr>
              <a:t>length and </a:t>
            </a:r>
            <a:r>
              <a:rPr lang="en-US" sz="1600" b="1" dirty="0" smtClean="0">
                <a:latin typeface="Century Gothic" panose="020B0502020202020204" pitchFamily="34" charset="0"/>
                <a:ea typeface="Calibri" panose="020F0502020204030204" pitchFamily="34" charset="0"/>
              </a:rPr>
              <a:t>long range 20m (~ 1 Week) </a:t>
            </a:r>
            <a:r>
              <a:rPr lang="en-US" sz="1600" dirty="0" smtClean="0">
                <a:latin typeface="Century Gothic" panose="020B0502020202020204" pitchFamily="34" charset="0"/>
                <a:ea typeface="Calibri" panose="020F0502020204030204" pitchFamily="34" charset="0"/>
              </a:rPr>
              <a:t>. For </a:t>
            </a:r>
            <a:r>
              <a:rPr lang="en-US" sz="1600" b="1" dirty="0" smtClean="0">
                <a:latin typeface="Century Gothic" panose="020B0502020202020204" pitchFamily="34" charset="0"/>
                <a:ea typeface="Calibri" panose="020F0502020204030204" pitchFamily="34" charset="0"/>
              </a:rPr>
              <a:t>9mm ~21h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FF3300"/>
                </a:solidFill>
                <a:latin typeface="Century Gothic" panose="020B0502020202020204" pitchFamily="34" charset="0"/>
                <a:ea typeface="Calibri" panose="020F0502020204030204" pitchFamily="34" charset="0"/>
              </a:rPr>
              <a:t>But smallest VSR bunch is 1.1ps~330µm (</a:t>
            </a:r>
            <a:r>
              <a:rPr lang="en-US" sz="1600" dirty="0" err="1" smtClean="0">
                <a:solidFill>
                  <a:srgbClr val="FF3300"/>
                </a:solidFill>
                <a:latin typeface="Century Gothic" panose="020B0502020202020204" pitchFamily="34" charset="0"/>
                <a:ea typeface="Calibri" panose="020F0502020204030204" pitchFamily="34" charset="0"/>
              </a:rPr>
              <a:t>standart</a:t>
            </a:r>
            <a:r>
              <a:rPr lang="en-US" sz="1600" dirty="0" smtClean="0">
                <a:solidFill>
                  <a:srgbClr val="FF3300"/>
                </a:solidFill>
                <a:latin typeface="Century Gothic" panose="020B0502020202020204" pitchFamily="34" charset="0"/>
                <a:ea typeface="Calibri" panose="020F0502020204030204" pitchFamily="34" charset="0"/>
              </a:rPr>
              <a:t> opt.) !!!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FF3300"/>
                </a:solidFill>
                <a:latin typeface="Century Gothic" panose="020B0502020202020204" pitchFamily="34" charset="0"/>
              </a:rPr>
              <a:t>Challenging task – HOMs above 20GHz.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07368" y="2033553"/>
            <a:ext cx="5328592" cy="1323439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latin typeface="Century Gothic" panose="020B0502020202020204" pitchFamily="34" charset="0"/>
                <a:ea typeface="Calibri" panose="020F0502020204030204" pitchFamily="34" charset="0"/>
              </a:rPr>
              <a:t>Single Cavity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Century Gothic" panose="020B0502020202020204" pitchFamily="34" charset="0"/>
                <a:ea typeface="Calibri" panose="020F0502020204030204" pitchFamily="34" charset="0"/>
              </a:rPr>
              <a:t>HOM power balance estimation &amp; RF Load Specification (spectrum up to 20GHz possible).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FF3300"/>
                </a:solidFill>
                <a:latin typeface="Century Gothic" panose="020B0502020202020204" pitchFamily="34" charset="0"/>
                <a:ea typeface="Calibri" panose="020F0502020204030204" pitchFamily="34" charset="0"/>
              </a:rPr>
              <a:t>Estimate changes in RF Load capabilities from short bunch !   </a:t>
            </a:r>
          </a:p>
        </p:txBody>
      </p:sp>
      <p:sp>
        <p:nvSpPr>
          <p:cNvPr id="17" name="Right Arrow 16"/>
          <p:cNvSpPr/>
          <p:nvPr/>
        </p:nvSpPr>
        <p:spPr>
          <a:xfrm rot="10800000">
            <a:off x="5516608" y="2880270"/>
            <a:ext cx="468050" cy="269156"/>
          </a:xfrm>
          <a:prstGeom prst="right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21" y="5451651"/>
            <a:ext cx="11996279" cy="1232559"/>
          </a:xfrm>
          <a:prstGeom prst="rect">
            <a:avLst/>
          </a:prstGeom>
        </p:spPr>
      </p:pic>
      <p:pic>
        <p:nvPicPr>
          <p:cNvPr id="38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514349">
            <a:off x="10273932" y="4901564"/>
            <a:ext cx="1394483" cy="1003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Right Arrow 18"/>
          <p:cNvSpPr/>
          <p:nvPr/>
        </p:nvSpPr>
        <p:spPr>
          <a:xfrm rot="5400000">
            <a:off x="8163249" y="1729294"/>
            <a:ext cx="257990" cy="360040"/>
          </a:xfrm>
          <a:prstGeom prst="rightArrow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Right Arrow 14"/>
          <p:cNvSpPr/>
          <p:nvPr/>
        </p:nvSpPr>
        <p:spPr>
          <a:xfrm rot="5400000">
            <a:off x="2474617" y="1777138"/>
            <a:ext cx="257990" cy="360040"/>
          </a:xfrm>
          <a:prstGeom prst="rightArrow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0" name="Right Arrow 19"/>
          <p:cNvSpPr/>
          <p:nvPr/>
        </p:nvSpPr>
        <p:spPr>
          <a:xfrm rot="5400000">
            <a:off x="2574634" y="3258437"/>
            <a:ext cx="413134" cy="360040"/>
          </a:xfrm>
          <a:prstGeom prst="rightArrow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1" name="TextBox 20"/>
          <p:cNvSpPr txBox="1"/>
          <p:nvPr/>
        </p:nvSpPr>
        <p:spPr>
          <a:xfrm>
            <a:off x="551384" y="3645024"/>
            <a:ext cx="5688632" cy="181588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latin typeface="Century Gothic" panose="020B0502020202020204" pitchFamily="34" charset="0"/>
                <a:ea typeface="Calibri" panose="020F0502020204030204" pitchFamily="34" charset="0"/>
              </a:rPr>
              <a:t>SRF module - 4 x Cavity chain (Concatenation Study)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Century Gothic" panose="020B0502020202020204" pitchFamily="34" charset="0"/>
                <a:ea typeface="Calibri" panose="020F0502020204030204" pitchFamily="34" charset="0"/>
              </a:rPr>
              <a:t>First test with CST – 9mm bunch possible ~2Week.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0000FF"/>
                </a:solidFill>
                <a:latin typeface="Century Gothic" panose="020B0502020202020204" pitchFamily="34" charset="0"/>
                <a:ea typeface="Calibri" panose="020F0502020204030204" pitchFamily="34" charset="0"/>
              </a:rPr>
              <a:t>Cavity cross talk – Do we expect considerable  HOM power increase at one of the local loads 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 err="1">
                <a:solidFill>
                  <a:srgbClr val="0000FF"/>
                </a:solidFill>
                <a:latin typeface="Century Gothic" panose="020B0502020202020204" pitchFamily="34" charset="0"/>
              </a:rPr>
              <a:t>Confirm</a:t>
            </a:r>
            <a:r>
              <a:rPr lang="de-DE" sz="1600" dirty="0">
                <a:solidFill>
                  <a:srgbClr val="0000FF"/>
                </a:solidFill>
                <a:latin typeface="Century Gothic" panose="020B0502020202020204" pitchFamily="34" charset="0"/>
              </a:rPr>
              <a:t> HOM </a:t>
            </a:r>
            <a:r>
              <a:rPr lang="de-DE" sz="1600" dirty="0" err="1">
                <a:solidFill>
                  <a:srgbClr val="0000FF"/>
                </a:solidFill>
                <a:latin typeface="Century Gothic" panose="020B0502020202020204" pitchFamily="34" charset="0"/>
              </a:rPr>
              <a:t>load</a:t>
            </a:r>
            <a:r>
              <a:rPr lang="de-DE" sz="1600" dirty="0">
                <a:solidFill>
                  <a:srgbClr val="0000FF"/>
                </a:solidFill>
                <a:latin typeface="Century Gothic" panose="020B0502020202020204" pitchFamily="34" charset="0"/>
              </a:rPr>
              <a:t> </a:t>
            </a:r>
            <a:r>
              <a:rPr lang="de-DE" sz="1600" dirty="0" err="1" smtClean="0">
                <a:solidFill>
                  <a:srgbClr val="0000FF"/>
                </a:solidFill>
                <a:latin typeface="Century Gothic" panose="020B0502020202020204" pitchFamily="34" charset="0"/>
              </a:rPr>
              <a:t>specifications</a:t>
            </a:r>
            <a:r>
              <a:rPr lang="de-DE" sz="1600" dirty="0" smtClean="0">
                <a:solidFill>
                  <a:srgbClr val="0000FF"/>
                </a:solidFill>
                <a:latin typeface="Century Gothic" panose="020B0502020202020204" pitchFamily="34" charset="0"/>
              </a:rPr>
              <a:t>.</a:t>
            </a:r>
            <a:endParaRPr lang="de-DE" sz="1600" dirty="0">
              <a:solidFill>
                <a:srgbClr val="0000FF"/>
              </a:solidFill>
              <a:latin typeface="Century Gothic" panose="020B0502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 err="1">
                <a:solidFill>
                  <a:srgbClr val="0000FF"/>
                </a:solidFill>
                <a:latin typeface="Century Gothic" panose="020B0502020202020204" pitchFamily="34" charset="0"/>
              </a:rPr>
              <a:t>Validate</a:t>
            </a:r>
            <a:r>
              <a:rPr lang="de-DE" sz="1600" dirty="0">
                <a:solidFill>
                  <a:srgbClr val="0000FF"/>
                </a:solidFill>
                <a:latin typeface="Century Gothic" panose="020B0502020202020204" pitchFamily="34" charset="0"/>
              </a:rPr>
              <a:t> </a:t>
            </a:r>
            <a:r>
              <a:rPr lang="de-DE" sz="1600" dirty="0" err="1">
                <a:solidFill>
                  <a:srgbClr val="0000FF"/>
                </a:solidFill>
                <a:latin typeface="Century Gothic" panose="020B0502020202020204" pitchFamily="34" charset="0"/>
              </a:rPr>
              <a:t>Impedance</a:t>
            </a:r>
            <a:r>
              <a:rPr lang="de-DE" sz="1600" dirty="0">
                <a:solidFill>
                  <a:srgbClr val="0000FF"/>
                </a:solidFill>
                <a:latin typeface="Century Gothic" panose="020B0502020202020204" pitchFamily="34" charset="0"/>
              </a:rPr>
              <a:t> </a:t>
            </a:r>
            <a:r>
              <a:rPr lang="de-DE" sz="1600" dirty="0" err="1" smtClean="0">
                <a:solidFill>
                  <a:srgbClr val="0000FF"/>
                </a:solidFill>
                <a:latin typeface="Century Gothic" panose="020B0502020202020204" pitchFamily="34" charset="0"/>
              </a:rPr>
              <a:t>budget</a:t>
            </a:r>
            <a:r>
              <a:rPr lang="de-DE" sz="1600" dirty="0" smtClean="0">
                <a:solidFill>
                  <a:srgbClr val="0000FF"/>
                </a:solidFill>
                <a:latin typeface="Century Gothic" panose="020B0502020202020204" pitchFamily="34" charset="0"/>
              </a:rPr>
              <a:t>.</a:t>
            </a:r>
            <a:endParaRPr lang="de-DE" sz="1600" dirty="0">
              <a:solidFill>
                <a:srgbClr val="0000FF"/>
              </a:solidFill>
              <a:latin typeface="Century Gothic" panose="020B0502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>
                <a:solidFill>
                  <a:srgbClr val="0000FF"/>
                </a:solidFill>
                <a:latin typeface="Century Gothic" panose="020B0502020202020204" pitchFamily="34" charset="0"/>
              </a:rPr>
              <a:t>Tune </a:t>
            </a:r>
            <a:r>
              <a:rPr lang="de-DE" sz="1600" dirty="0" err="1">
                <a:solidFill>
                  <a:srgbClr val="0000FF"/>
                </a:solidFill>
                <a:latin typeface="Century Gothic" panose="020B0502020202020204" pitchFamily="34" charset="0"/>
              </a:rPr>
              <a:t>bellow</a:t>
            </a:r>
            <a:r>
              <a:rPr lang="de-DE" sz="1600" dirty="0">
                <a:solidFill>
                  <a:srgbClr val="0000FF"/>
                </a:solidFill>
                <a:latin typeface="Century Gothic" panose="020B0502020202020204" pitchFamily="34" charset="0"/>
              </a:rPr>
              <a:t> </a:t>
            </a:r>
            <a:r>
              <a:rPr lang="de-DE" sz="1600" dirty="0" err="1" smtClean="0">
                <a:solidFill>
                  <a:srgbClr val="0000FF"/>
                </a:solidFill>
                <a:latin typeface="Century Gothic" panose="020B0502020202020204" pitchFamily="34" charset="0"/>
              </a:rPr>
              <a:t>transitions</a:t>
            </a:r>
            <a:r>
              <a:rPr lang="de-DE" sz="1600" dirty="0">
                <a:solidFill>
                  <a:srgbClr val="0000FF"/>
                </a:solidFill>
                <a:latin typeface="Century Gothic" panose="020B0502020202020204" pitchFamily="34" charset="0"/>
              </a:rPr>
              <a:t>.</a:t>
            </a:r>
          </a:p>
        </p:txBody>
      </p:sp>
      <p:pic>
        <p:nvPicPr>
          <p:cNvPr id="22" name="Picture 2" descr="https://www.jlab.org/div_dept/dir_off/public_affairs/logo/JLab_logo_black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36927" y="3683405"/>
            <a:ext cx="1837040" cy="574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7785757" y="3218755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8000"/>
                </a:solidFill>
                <a:latin typeface="Century Gothic" panose="020B0502020202020204" pitchFamily="34" charset="0"/>
              </a:rPr>
              <a:t>Collaborations</a:t>
            </a:r>
            <a:endParaRPr lang="de-DE" b="1" dirty="0">
              <a:solidFill>
                <a:srgbClr val="008000"/>
              </a:solidFill>
              <a:latin typeface="Century Gothic" panose="020B0502020202020204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60118" y="3502133"/>
            <a:ext cx="2465629" cy="86297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888088" y="4549839"/>
            <a:ext cx="3791272" cy="40011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0000FF"/>
                </a:solidFill>
                <a:latin typeface="Century Gothic" panose="020B0502020202020204" pitchFamily="34" charset="0"/>
              </a:rPr>
              <a:t>Thank You for Your Attention !</a:t>
            </a:r>
            <a:endParaRPr lang="de-DE" sz="2000" b="1" dirty="0">
              <a:solidFill>
                <a:srgbClr val="0000FF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1401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6424" y="3782163"/>
            <a:ext cx="3615440" cy="13939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1" name="Group 20"/>
          <p:cNvGrpSpPr/>
          <p:nvPr/>
        </p:nvGrpSpPr>
        <p:grpSpPr>
          <a:xfrm>
            <a:off x="1157366" y="2641210"/>
            <a:ext cx="3761108" cy="811810"/>
            <a:chOff x="1110756" y="3053870"/>
            <a:chExt cx="3761108" cy="811810"/>
          </a:xfrm>
        </p:grpSpPr>
        <p:pic>
          <p:nvPicPr>
            <p:cNvPr id="12" name="Grafik 1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31238" y="3053870"/>
              <a:ext cx="2448272" cy="735235"/>
            </a:xfrm>
            <a:prstGeom prst="rect">
              <a:avLst/>
            </a:prstGeom>
          </p:spPr>
        </p:pic>
        <p:sp>
          <p:nvSpPr>
            <p:cNvPr id="13" name="Rectangle 12"/>
            <p:cNvSpPr/>
            <p:nvPr/>
          </p:nvSpPr>
          <p:spPr>
            <a:xfrm>
              <a:off x="1110756" y="3211589"/>
              <a:ext cx="3329060" cy="654091"/>
            </a:xfrm>
            <a:prstGeom prst="rect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1110756" y="3496348"/>
              <a:ext cx="3761108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b="1" dirty="0" smtClean="0">
                  <a:solidFill>
                    <a:srgbClr val="0000FF"/>
                  </a:solidFill>
                  <a:latin typeface="+mn-lt"/>
                </a:rPr>
                <a:t>V</a:t>
              </a:r>
              <a:r>
                <a:rPr lang="en-US" dirty="0" smtClean="0">
                  <a:latin typeface="+mn-lt"/>
                </a:rPr>
                <a:t>ariable pulse length </a:t>
              </a:r>
              <a:r>
                <a:rPr lang="en-US" b="1" dirty="0" smtClean="0">
                  <a:solidFill>
                    <a:srgbClr val="0000FF"/>
                  </a:solidFill>
                  <a:latin typeface="+mn-lt"/>
                </a:rPr>
                <a:t>S</a:t>
              </a:r>
              <a:r>
                <a:rPr lang="en-US" dirty="0" smtClean="0">
                  <a:latin typeface="+mn-lt"/>
                </a:rPr>
                <a:t>torage </a:t>
              </a:r>
              <a:r>
                <a:rPr lang="en-US" b="1" dirty="0" smtClean="0">
                  <a:solidFill>
                    <a:srgbClr val="0000FF"/>
                  </a:solidFill>
                  <a:latin typeface="+mn-lt"/>
                </a:rPr>
                <a:t>R</a:t>
              </a:r>
              <a:r>
                <a:rPr lang="en-US" dirty="0" smtClean="0">
                  <a:latin typeface="+mn-lt"/>
                </a:rPr>
                <a:t>ing</a:t>
              </a:r>
              <a:endParaRPr lang="de-DE" dirty="0">
                <a:latin typeface="+mn-lt"/>
              </a:endParaRPr>
            </a:p>
          </p:txBody>
        </p:sp>
      </p:grpSp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1904" y="753594"/>
            <a:ext cx="4847367" cy="3771252"/>
          </a:xfrm>
          <a:prstGeom prst="rect">
            <a:avLst/>
          </a:prstGeom>
        </p:spPr>
      </p:pic>
      <p:sp>
        <p:nvSpPr>
          <p:cNvPr id="4" name="Titel 65"/>
          <p:cNvSpPr txBox="1">
            <a:spLocks/>
          </p:cNvSpPr>
          <p:nvPr/>
        </p:nvSpPr>
        <p:spPr>
          <a:xfrm>
            <a:off x="1199456" y="67580"/>
            <a:ext cx="8229600" cy="426525"/>
          </a:xfrm>
          <a:prstGeom prst="rect">
            <a:avLst/>
          </a:prstGeom>
        </p:spPr>
        <p:txBody>
          <a:bodyPr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bg1"/>
                </a:solidFill>
                <a:latin typeface="Arial" charset="0"/>
                <a:cs typeface="Arial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bg1"/>
                </a:solidFill>
                <a:latin typeface="Arial" charset="0"/>
                <a:cs typeface="Arial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bg1"/>
                </a:solidFill>
                <a:latin typeface="Arial" charset="0"/>
                <a:cs typeface="Arial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bg1"/>
                </a:solidFill>
                <a:latin typeface="Arial" charset="0"/>
                <a:cs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bg1"/>
                </a:solidFill>
                <a:latin typeface="Arial" charset="0"/>
                <a:cs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bg1"/>
                </a:solidFill>
                <a:latin typeface="Arial" charset="0"/>
                <a:cs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bg1"/>
                </a:solidFill>
                <a:latin typeface="Arial" charset="0"/>
                <a:cs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bg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GB" sz="2000" dirty="0">
                <a:latin typeface="Century Gothic" panose="020B0502020202020204" pitchFamily="34" charset="0"/>
                <a:ea typeface="+mn-ea"/>
                <a:cs typeface="Arial" charset="0"/>
              </a:rPr>
              <a:t>BESSY </a:t>
            </a:r>
            <a:r>
              <a:rPr lang="en-GB" sz="2000" dirty="0" smtClean="0">
                <a:latin typeface="Century Gothic" panose="020B0502020202020204" pitchFamily="34" charset="0"/>
                <a:ea typeface="+mn-ea"/>
                <a:cs typeface="Arial" charset="0"/>
              </a:rPr>
              <a:t>II SC Upgrade</a:t>
            </a:r>
            <a:endParaRPr lang="en-US" sz="2000" baseline="30000" dirty="0">
              <a:latin typeface="Century Gothic" panose="020B0502020202020204" pitchFamily="34" charset="0"/>
              <a:ea typeface="+mn-ea"/>
              <a:cs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23392" y="617789"/>
            <a:ext cx="46085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b="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BESSY </a:t>
            </a:r>
            <a:r>
              <a:rPr lang="en-US" sz="1600" b="0" dirty="0">
                <a:solidFill>
                  <a:schemeClr val="tx1"/>
                </a:solidFill>
                <a:latin typeface="Century Gothic" panose="020B0502020202020204" pitchFamily="34" charset="0"/>
              </a:rPr>
              <a:t>II </a:t>
            </a:r>
            <a:r>
              <a:rPr lang="en-US" sz="1600" b="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is a 1.7 GeV</a:t>
            </a:r>
            <a:r>
              <a:rPr lang="en-US" sz="1600" b="0" dirty="0">
                <a:solidFill>
                  <a:schemeClr val="tx1"/>
                </a:solidFill>
                <a:latin typeface="Century Gothic" panose="020B0502020202020204" pitchFamily="34" charset="0"/>
              </a:rPr>
              <a:t> </a:t>
            </a:r>
            <a:r>
              <a:rPr lang="en-US" sz="1600" b="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synchrotron </a:t>
            </a:r>
            <a:r>
              <a:rPr lang="en-US" sz="1600" b="0" dirty="0">
                <a:solidFill>
                  <a:schemeClr val="tx1"/>
                </a:solidFill>
                <a:latin typeface="Century Gothic" panose="020B0502020202020204" pitchFamily="34" charset="0"/>
              </a:rPr>
              <a:t>radiation source </a:t>
            </a:r>
            <a:r>
              <a:rPr lang="en-US" sz="1600" b="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operating for 20 years in Berlin</a:t>
            </a:r>
            <a:endParaRPr lang="de-DE" sz="16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23393" y="1188041"/>
            <a:ext cx="39604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b="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Core wavelength in the range from </a:t>
            </a:r>
            <a:r>
              <a:rPr lang="en-US" sz="1600" b="0" dirty="0">
                <a:solidFill>
                  <a:schemeClr val="tx1"/>
                </a:solidFill>
                <a:latin typeface="Century Gothic" panose="020B0502020202020204" pitchFamily="34" charset="0"/>
              </a:rPr>
              <a:t>T</a:t>
            </a:r>
            <a:r>
              <a:rPr lang="en-US" sz="1600" b="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erahertz </a:t>
            </a:r>
            <a:r>
              <a:rPr lang="en-US" sz="1600" b="0" dirty="0">
                <a:solidFill>
                  <a:schemeClr val="tx1"/>
                </a:solidFill>
                <a:latin typeface="Century Gothic" panose="020B0502020202020204" pitchFamily="34" charset="0"/>
              </a:rPr>
              <a:t>region to hard X rays</a:t>
            </a:r>
            <a:endParaRPr lang="de-DE" sz="16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1895937" y="1870663"/>
            <a:ext cx="1823800" cy="910265"/>
            <a:chOff x="2279575" y="2138072"/>
            <a:chExt cx="2111831" cy="910265"/>
          </a:xfrm>
        </p:grpSpPr>
        <p:sp>
          <p:nvSpPr>
            <p:cNvPr id="6" name="Down Arrow 5"/>
            <p:cNvSpPr/>
            <p:nvPr/>
          </p:nvSpPr>
          <p:spPr>
            <a:xfrm>
              <a:off x="2279575" y="2138072"/>
              <a:ext cx="2111831" cy="910265"/>
            </a:xfrm>
            <a:prstGeom prst="downArrow">
              <a:avLst>
                <a:gd name="adj1" fmla="val 50000"/>
                <a:gd name="adj2" fmla="val 79726"/>
              </a:avLst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2591207" y="2278348"/>
              <a:ext cx="165618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 smtClean="0">
                  <a:solidFill>
                    <a:srgbClr val="FF0000"/>
                  </a:solidFill>
                  <a:latin typeface="Century Gothic" panose="020B0502020202020204" pitchFamily="34" charset="0"/>
                </a:rPr>
                <a:t>SC Upgrade</a:t>
              </a:r>
              <a:endParaRPr lang="de-DE" sz="1600" b="1" dirty="0">
                <a:solidFill>
                  <a:srgbClr val="FF0000"/>
                </a:solidFill>
                <a:latin typeface="Century Gothic" panose="020B0502020202020204" pitchFamily="34" charset="0"/>
              </a:endParaRPr>
            </a:p>
          </p:txBody>
        </p:sp>
      </p:grpSp>
      <p:pic>
        <p:nvPicPr>
          <p:cNvPr id="10" name="Grafik 6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40233" y="4390650"/>
            <a:ext cx="4079639" cy="1981342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16280" y="823248"/>
            <a:ext cx="3033337" cy="1477584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</p:pic>
      <p:graphicFrame>
        <p:nvGraphicFramePr>
          <p:cNvPr id="18" name="Table 17"/>
          <p:cNvGraphicFramePr>
            <a:graphicFrameLocks noGrp="1"/>
          </p:cNvGraphicFramePr>
          <p:nvPr>
            <p:extLst/>
          </p:nvPr>
        </p:nvGraphicFramePr>
        <p:xfrm>
          <a:off x="9619872" y="2993006"/>
          <a:ext cx="2524800" cy="27736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16688"/>
                <a:gridCol w="1008112"/>
              </a:tblGrid>
              <a:tr h="258741"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latin typeface="Century Gothic" panose="020B0502020202020204" pitchFamily="34" charset="0"/>
                        </a:rPr>
                        <a:t>BESSY II Parameters</a:t>
                      </a:r>
                      <a:endParaRPr lang="de-DE" sz="1600" b="1" dirty="0"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</a:tr>
              <a:tr h="258741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Century Gothic" panose="020B0502020202020204" pitchFamily="34" charset="0"/>
                        </a:rPr>
                        <a:t>Lattice</a:t>
                      </a:r>
                      <a:endParaRPr lang="de-DE" sz="1400" dirty="0"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 smtClean="0">
                          <a:latin typeface="Century Gothic" panose="020B0502020202020204" pitchFamily="34" charset="0"/>
                        </a:rPr>
                        <a:t>DBA</a:t>
                      </a:r>
                      <a:endParaRPr lang="de-DE" sz="1400" dirty="0"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</a:tr>
              <a:tr h="258741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Century Gothic" panose="020B0502020202020204" pitchFamily="34" charset="0"/>
                        </a:rPr>
                        <a:t>Circumference</a:t>
                      </a:r>
                      <a:endParaRPr lang="de-DE" sz="1400" dirty="0"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 smtClean="0">
                          <a:latin typeface="Century Gothic" panose="020B0502020202020204" pitchFamily="34" charset="0"/>
                        </a:rPr>
                        <a:t>240 m</a:t>
                      </a:r>
                      <a:endParaRPr lang="de-DE" sz="1400" dirty="0"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</a:tr>
              <a:tr h="258741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Century Gothic" panose="020B0502020202020204" pitchFamily="34" charset="0"/>
                        </a:rPr>
                        <a:t>Energy</a:t>
                      </a:r>
                      <a:endParaRPr lang="de-DE" sz="1400" dirty="0"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 smtClean="0">
                          <a:latin typeface="Century Gothic" panose="020B0502020202020204" pitchFamily="34" charset="0"/>
                        </a:rPr>
                        <a:t>1.7</a:t>
                      </a:r>
                      <a:r>
                        <a:rPr lang="en-US" sz="1400" baseline="0" dirty="0" smtClean="0">
                          <a:latin typeface="Century Gothic" panose="020B0502020202020204" pitchFamily="34" charset="0"/>
                        </a:rPr>
                        <a:t> GeV</a:t>
                      </a:r>
                      <a:endParaRPr lang="de-DE" sz="1400" dirty="0"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</a:tr>
              <a:tr h="258741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Century Gothic" panose="020B0502020202020204" pitchFamily="34" charset="0"/>
                        </a:rPr>
                        <a:t>Current</a:t>
                      </a:r>
                      <a:endParaRPr lang="de-DE" sz="1400" dirty="0"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 smtClean="0">
                          <a:latin typeface="Century Gothic" panose="020B0502020202020204" pitchFamily="34" charset="0"/>
                        </a:rPr>
                        <a:t>300 mA</a:t>
                      </a:r>
                      <a:endParaRPr lang="de-DE" sz="1400" dirty="0"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</a:tr>
              <a:tr h="258741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Century Gothic" panose="020B0502020202020204" pitchFamily="34" charset="0"/>
                        </a:rPr>
                        <a:t>RF Frequency</a:t>
                      </a:r>
                      <a:endParaRPr lang="de-DE" sz="1400" dirty="0"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 smtClean="0">
                          <a:latin typeface="Century Gothic" panose="020B0502020202020204" pitchFamily="34" charset="0"/>
                        </a:rPr>
                        <a:t>500 MHz</a:t>
                      </a:r>
                      <a:endParaRPr lang="de-DE" sz="1400" dirty="0"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</a:tr>
              <a:tr h="258741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Century Gothic" panose="020B0502020202020204" pitchFamily="34" charset="0"/>
                        </a:rPr>
                        <a:t>RF Voltage</a:t>
                      </a:r>
                      <a:endParaRPr lang="de-DE" sz="1400" dirty="0"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 smtClean="0">
                          <a:latin typeface="Century Gothic" panose="020B0502020202020204" pitchFamily="34" charset="0"/>
                        </a:rPr>
                        <a:t>1.5 MV</a:t>
                      </a:r>
                      <a:endParaRPr lang="de-DE" sz="1400" dirty="0"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</a:tr>
              <a:tr h="258741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Century Gothic" panose="020B0502020202020204" pitchFamily="34" charset="0"/>
                        </a:rPr>
                        <a:t>Bunch Length</a:t>
                      </a:r>
                      <a:endParaRPr lang="de-DE" sz="1400" dirty="0"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 smtClean="0">
                          <a:latin typeface="Century Gothic" panose="020B0502020202020204" pitchFamily="34" charset="0"/>
                        </a:rPr>
                        <a:t>15 </a:t>
                      </a:r>
                      <a:r>
                        <a:rPr lang="en-US" sz="1400" dirty="0" err="1" smtClean="0">
                          <a:latin typeface="Century Gothic" panose="020B0502020202020204" pitchFamily="34" charset="0"/>
                        </a:rPr>
                        <a:t>ps</a:t>
                      </a:r>
                      <a:endParaRPr lang="de-DE" sz="1400" dirty="0"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</a:tr>
              <a:tr h="258741">
                <a:tc>
                  <a:txBody>
                    <a:bodyPr/>
                    <a:lstStyle/>
                    <a:p>
                      <a:r>
                        <a:rPr lang="en-US" sz="1400" dirty="0" err="1" smtClean="0">
                          <a:latin typeface="Century Gothic" panose="020B0502020202020204" pitchFamily="34" charset="0"/>
                        </a:rPr>
                        <a:t>Emmitance</a:t>
                      </a:r>
                      <a:endParaRPr lang="de-DE" sz="1400" dirty="0"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 smtClean="0">
                          <a:latin typeface="Century Gothic" panose="020B0502020202020204" pitchFamily="34" charset="0"/>
                        </a:rPr>
                        <a:t>6 nm rad</a:t>
                      </a:r>
                      <a:endParaRPr lang="de-DE" sz="1400" dirty="0"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2" name="TextBox 21"/>
          <p:cNvSpPr txBox="1"/>
          <p:nvPr/>
        </p:nvSpPr>
        <p:spPr>
          <a:xfrm>
            <a:off x="366104" y="3536311"/>
            <a:ext cx="45057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de-DE" sz="1600" b="1" dirty="0" smtClean="0">
                <a:solidFill>
                  <a:srgbClr val="C00000"/>
                </a:solidFill>
                <a:latin typeface="Century Gothic" panose="020B0502020202020204" pitchFamily="34" charset="0"/>
              </a:rPr>
              <a:t>SRF SYSTEM: </a:t>
            </a:r>
            <a:r>
              <a:rPr lang="de-DE" sz="1600" dirty="0" smtClean="0">
                <a:solidFill>
                  <a:srgbClr val="0000FF"/>
                </a:solidFill>
                <a:latin typeface="Century Gothic" panose="020B0502020202020204" pitchFamily="34" charset="0"/>
              </a:rPr>
              <a:t>2@1.5 GHz  &amp;  2@1.75 GHz</a:t>
            </a:r>
            <a:endParaRPr lang="de-DE" sz="1600" dirty="0">
              <a:solidFill>
                <a:srgbClr val="0000FF"/>
              </a:solidFill>
              <a:latin typeface="Century Gothic" panose="020B0502020202020204" pitchFamily="34" charset="0"/>
            </a:endParaRPr>
          </a:p>
        </p:txBody>
      </p:sp>
      <p:sp>
        <p:nvSpPr>
          <p:cNvPr id="25" name="Foliennummernplatzhalter 3"/>
          <p:cNvSpPr txBox="1">
            <a:spLocks/>
          </p:cNvSpPr>
          <p:nvPr/>
        </p:nvSpPr>
        <p:spPr bwMode="auto">
          <a:xfrm>
            <a:off x="9061451" y="6356351"/>
            <a:ext cx="2844800" cy="36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1pPr>
            <a:lvl2pPr marL="742950" indent="-28575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pPr algn="r"/>
            <a:r>
              <a:rPr lang="en-US" altLang="de-DE" sz="1200" b="1" dirty="0" smtClean="0">
                <a:solidFill>
                  <a:srgbClr val="00589C"/>
                </a:solidFill>
                <a:latin typeface="Arial" panose="020B0604020202020204" pitchFamily="34" charset="0"/>
              </a:rPr>
              <a:t>2</a:t>
            </a:r>
            <a:endParaRPr lang="de-DE" altLang="de-DE" sz="1200" b="1" dirty="0">
              <a:solidFill>
                <a:srgbClr val="00589C"/>
              </a:solidFill>
              <a:latin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01553" y="5209683"/>
            <a:ext cx="4824536" cy="1323439"/>
          </a:xfrm>
          <a:prstGeom prst="rect">
            <a:avLst/>
          </a:prstGeom>
          <a:noFill/>
          <a:ln w="254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de-DE" sz="1600" b="1" dirty="0" smtClean="0">
                <a:solidFill>
                  <a:srgbClr val="C00000"/>
                </a:solidFill>
                <a:latin typeface="Century Gothic" panose="020B0502020202020204" pitchFamily="34" charset="0"/>
              </a:rPr>
              <a:t>CHALLANGES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>
                <a:latin typeface="Century Gothic" panose="020B0502020202020204" pitchFamily="34" charset="0"/>
              </a:rPr>
              <a:t>CW </a:t>
            </a:r>
            <a:r>
              <a:rPr lang="de-DE" sz="1600" dirty="0" err="1">
                <a:latin typeface="Century Gothic" panose="020B0502020202020204" pitchFamily="34" charset="0"/>
              </a:rPr>
              <a:t>operation</a:t>
            </a:r>
            <a:r>
              <a:rPr lang="de-DE" sz="1600" dirty="0">
                <a:latin typeface="Century Gothic" panose="020B0502020202020204" pitchFamily="34" charset="0"/>
              </a:rPr>
              <a:t> @ high </a:t>
            </a:r>
            <a:r>
              <a:rPr lang="de-DE" sz="1600" dirty="0" err="1">
                <a:latin typeface="Century Gothic" panose="020B0502020202020204" pitchFamily="34" charset="0"/>
              </a:rPr>
              <a:t>field</a:t>
            </a:r>
            <a:r>
              <a:rPr lang="de-DE" sz="1600" dirty="0">
                <a:latin typeface="Century Gothic" panose="020B0502020202020204" pitchFamily="34" charset="0"/>
              </a:rPr>
              <a:t> </a:t>
            </a:r>
            <a:r>
              <a:rPr lang="de-DE" sz="1600" dirty="0" err="1">
                <a:latin typeface="Century Gothic" panose="020B0502020202020204" pitchFamily="34" charset="0"/>
              </a:rPr>
              <a:t>levels</a:t>
            </a:r>
            <a:r>
              <a:rPr lang="de-DE" sz="1600" dirty="0">
                <a:latin typeface="Century Gothic" panose="020B0502020202020204" pitchFamily="34" charset="0"/>
              </a:rPr>
              <a:t> </a:t>
            </a:r>
            <a:r>
              <a:rPr lang="de-DE" sz="1600" dirty="0" smtClean="0">
                <a:latin typeface="Century Gothic" panose="020B0502020202020204" pitchFamily="34" charset="0"/>
              </a:rPr>
              <a:t>E=20MV/m</a:t>
            </a:r>
            <a:endParaRPr lang="de-DE" sz="1600" dirty="0">
              <a:latin typeface="Century Gothic" panose="020B0502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 smtClean="0">
                <a:latin typeface="Century Gothic" panose="020B0502020202020204" pitchFamily="34" charset="0"/>
              </a:rPr>
              <a:t>High </a:t>
            </a:r>
            <a:r>
              <a:rPr lang="de-DE" sz="1600" dirty="0">
                <a:latin typeface="Century Gothic" panose="020B0502020202020204" pitchFamily="34" charset="0"/>
              </a:rPr>
              <a:t>beam </a:t>
            </a:r>
            <a:r>
              <a:rPr lang="de-DE" sz="1600" dirty="0" err="1">
                <a:latin typeface="Century Gothic" panose="020B0502020202020204" pitchFamily="34" charset="0"/>
              </a:rPr>
              <a:t>current</a:t>
            </a:r>
            <a:r>
              <a:rPr lang="de-DE" sz="1600" dirty="0">
                <a:latin typeface="Century Gothic" panose="020B0502020202020204" pitchFamily="34" charset="0"/>
              </a:rPr>
              <a:t> (</a:t>
            </a:r>
            <a:r>
              <a:rPr lang="de-DE" sz="1600" dirty="0" err="1" smtClean="0">
                <a:latin typeface="Century Gothic" panose="020B0502020202020204" pitchFamily="34" charset="0"/>
              </a:rPr>
              <a:t>Ib</a:t>
            </a:r>
            <a:r>
              <a:rPr lang="de-DE" sz="1600" dirty="0" smtClean="0">
                <a:latin typeface="Century Gothic" panose="020B0502020202020204" pitchFamily="34" charset="0"/>
              </a:rPr>
              <a:t>=300mA</a:t>
            </a:r>
            <a:r>
              <a:rPr lang="de-DE" sz="1600" dirty="0">
                <a:latin typeface="Century Gothic" panose="020B0502020202020204" pitchFamily="34" charset="0"/>
              </a:rPr>
              <a:t>), </a:t>
            </a:r>
            <a:endParaRPr lang="de-DE" sz="1600" dirty="0" smtClean="0">
              <a:latin typeface="Century Gothic" panose="020B0502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 err="1" smtClean="0">
                <a:latin typeface="Century Gothic" panose="020B0502020202020204" pitchFamily="34" charset="0"/>
              </a:rPr>
              <a:t>Cavity</a:t>
            </a:r>
            <a:r>
              <a:rPr lang="de-DE" sz="1600" dirty="0" smtClean="0">
                <a:latin typeface="Century Gothic" panose="020B0502020202020204" pitchFamily="34" charset="0"/>
              </a:rPr>
              <a:t> HOMs </a:t>
            </a:r>
            <a:r>
              <a:rPr lang="de-DE" sz="1600" dirty="0">
                <a:latin typeface="Century Gothic" panose="020B0502020202020204" pitchFamily="34" charset="0"/>
              </a:rPr>
              <a:t>must </a:t>
            </a:r>
            <a:r>
              <a:rPr lang="de-DE" sz="1600" dirty="0" err="1">
                <a:latin typeface="Century Gothic" panose="020B0502020202020204" pitchFamily="34" charset="0"/>
              </a:rPr>
              <a:t>be</a:t>
            </a:r>
            <a:r>
              <a:rPr lang="de-DE" sz="1600" dirty="0">
                <a:latin typeface="Century Gothic" panose="020B0502020202020204" pitchFamily="34" charset="0"/>
              </a:rPr>
              <a:t> </a:t>
            </a:r>
            <a:r>
              <a:rPr lang="de-DE" sz="1600" dirty="0" err="1">
                <a:latin typeface="Century Gothic" panose="020B0502020202020204" pitchFamily="34" charset="0"/>
              </a:rPr>
              <a:t>highly</a:t>
            </a:r>
            <a:r>
              <a:rPr lang="de-DE" sz="1600" dirty="0">
                <a:latin typeface="Century Gothic" panose="020B0502020202020204" pitchFamily="34" charset="0"/>
              </a:rPr>
              <a:t> </a:t>
            </a:r>
            <a:r>
              <a:rPr lang="de-DE" sz="1600" dirty="0" err="1">
                <a:latin typeface="Century Gothic" panose="020B0502020202020204" pitchFamily="34" charset="0"/>
              </a:rPr>
              <a:t>damped</a:t>
            </a:r>
            <a:r>
              <a:rPr lang="de-DE" sz="1600" dirty="0">
                <a:latin typeface="Century Gothic" panose="020B0502020202020204" pitchFamily="34" charset="0"/>
              </a:rPr>
              <a:t> (CBIs</a:t>
            </a:r>
            <a:r>
              <a:rPr lang="de-DE" sz="1600" dirty="0" smtClean="0">
                <a:latin typeface="Century Gothic" panose="020B0502020202020204" pitchFamily="34" charset="0"/>
              </a:rPr>
              <a:t>)</a:t>
            </a:r>
            <a:endParaRPr lang="de-DE" sz="1600" dirty="0">
              <a:latin typeface="Century Gothic" panose="020B0502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 err="1">
                <a:latin typeface="Century Gothic" panose="020B0502020202020204" pitchFamily="34" charset="0"/>
              </a:rPr>
              <a:t>Exotic</a:t>
            </a:r>
            <a:r>
              <a:rPr lang="de-DE" sz="1600" dirty="0">
                <a:latin typeface="Century Gothic" panose="020B0502020202020204" pitchFamily="34" charset="0"/>
              </a:rPr>
              <a:t> </a:t>
            </a:r>
            <a:r>
              <a:rPr lang="de-DE" sz="1600" dirty="0" err="1">
                <a:latin typeface="Century Gothic" panose="020B0502020202020204" pitchFamily="34" charset="0"/>
              </a:rPr>
              <a:t>cavity</a:t>
            </a:r>
            <a:r>
              <a:rPr lang="de-DE" sz="1600" dirty="0">
                <a:latin typeface="Century Gothic" panose="020B0502020202020204" pitchFamily="34" charset="0"/>
              </a:rPr>
              <a:t> design (</a:t>
            </a:r>
            <a:r>
              <a:rPr lang="de-DE" sz="1600" dirty="0" err="1">
                <a:latin typeface="Century Gothic" panose="020B0502020202020204" pitchFamily="34" charset="0"/>
              </a:rPr>
              <a:t>damping</a:t>
            </a:r>
            <a:r>
              <a:rPr lang="de-DE" sz="1600" dirty="0">
                <a:latin typeface="Century Gothic" panose="020B0502020202020204" pitchFamily="34" charset="0"/>
              </a:rPr>
              <a:t> end-groups</a:t>
            </a:r>
            <a:r>
              <a:rPr lang="de-DE" sz="1400" b="1" dirty="0">
                <a:latin typeface="Century Gothic" panose="020B0502020202020204" pitchFamily="34" charset="0"/>
              </a:rPr>
              <a:t>) </a:t>
            </a:r>
          </a:p>
        </p:txBody>
      </p:sp>
    </p:spTree>
    <p:extLst>
      <p:ext uri="{BB962C8B-B14F-4D97-AF65-F5344CB8AC3E}">
        <p14:creationId xmlns:p14="http://schemas.microsoft.com/office/powerpoint/2010/main" val="3212142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8" name="Objekt 57"/>
          <p:cNvGraphicFramePr>
            <a:graphicFrameLocks noChangeAspect="1"/>
          </p:cNvGraphicFramePr>
          <p:nvPr>
            <p:extLst/>
          </p:nvPr>
        </p:nvGraphicFramePr>
        <p:xfrm>
          <a:off x="942326" y="3802752"/>
          <a:ext cx="2240280" cy="2743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20" name="Formel" r:id="rId4" imgW="1866900" imgH="228600" progId="Equation.3">
                  <p:embed/>
                </p:oleObj>
              </mc:Choice>
              <mc:Fallback>
                <p:oleObj name="Formel" r:id="rId4" imgW="186690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42326" y="3802752"/>
                        <a:ext cx="2240280" cy="27432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8" name="Rectangle 77"/>
          <p:cNvSpPr/>
          <p:nvPr/>
        </p:nvSpPr>
        <p:spPr bwMode="auto">
          <a:xfrm>
            <a:off x="1644913" y="6521713"/>
            <a:ext cx="3944767" cy="272053"/>
          </a:xfrm>
          <a:prstGeom prst="rect">
            <a:avLst/>
          </a:prstGeom>
          <a:solidFill>
            <a:schemeClr val="bg1"/>
          </a:solidFill>
          <a:ln w="19050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endParaRPr lang="de-DE" sz="1600" b="1">
              <a:solidFill>
                <a:srgbClr val="00589C"/>
              </a:solidFill>
              <a:latin typeface="Arial" charset="0"/>
              <a:cs typeface="Arial" charset="0"/>
            </a:endParaRPr>
          </a:p>
        </p:txBody>
      </p:sp>
      <p:sp>
        <p:nvSpPr>
          <p:cNvPr id="77" name="Titel 65"/>
          <p:cNvSpPr txBox="1">
            <a:spLocks/>
          </p:cNvSpPr>
          <p:nvPr/>
        </p:nvSpPr>
        <p:spPr>
          <a:xfrm>
            <a:off x="1199456" y="67580"/>
            <a:ext cx="8229600" cy="426525"/>
          </a:xfrm>
          <a:prstGeom prst="rect">
            <a:avLst/>
          </a:prstGeom>
        </p:spPr>
        <p:txBody>
          <a:bodyPr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bg1"/>
                </a:solidFill>
                <a:latin typeface="Arial" charset="0"/>
                <a:cs typeface="Arial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bg1"/>
                </a:solidFill>
                <a:latin typeface="Arial" charset="0"/>
                <a:cs typeface="Arial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bg1"/>
                </a:solidFill>
                <a:latin typeface="Arial" charset="0"/>
                <a:cs typeface="Arial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bg1"/>
                </a:solidFill>
                <a:latin typeface="Arial" charset="0"/>
                <a:cs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bg1"/>
                </a:solidFill>
                <a:latin typeface="Arial" charset="0"/>
                <a:cs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bg1"/>
                </a:solidFill>
                <a:latin typeface="Arial" charset="0"/>
                <a:cs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bg1"/>
                </a:solidFill>
                <a:latin typeface="Arial" charset="0"/>
                <a:cs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bg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GB" sz="2000" dirty="0">
                <a:latin typeface="Century Gothic" panose="020B0502020202020204" pitchFamily="34" charset="0"/>
                <a:ea typeface="+mn-ea"/>
                <a:cs typeface="Arial" charset="0"/>
              </a:rPr>
              <a:t>BESSY </a:t>
            </a:r>
            <a:r>
              <a:rPr lang="en-GB" sz="2000" dirty="0" smtClean="0">
                <a:latin typeface="Century Gothic" panose="020B0502020202020204" pitchFamily="34" charset="0"/>
                <a:ea typeface="+mn-ea"/>
                <a:cs typeface="Arial" charset="0"/>
              </a:rPr>
              <a:t>II, SC Upgrade – BESSY VSR</a:t>
            </a:r>
            <a:endParaRPr lang="en-US" sz="2000" baseline="30000" dirty="0">
              <a:latin typeface="Century Gothic" panose="020B0502020202020204" pitchFamily="34" charset="0"/>
              <a:ea typeface="+mn-ea"/>
              <a:cs typeface="Arial" charset="0"/>
            </a:endParaRPr>
          </a:p>
        </p:txBody>
      </p:sp>
      <p:grpSp>
        <p:nvGrpSpPr>
          <p:cNvPr id="22" name="Group 21"/>
          <p:cNvGrpSpPr/>
          <p:nvPr/>
        </p:nvGrpSpPr>
        <p:grpSpPr>
          <a:xfrm>
            <a:off x="47328" y="4221088"/>
            <a:ext cx="5803862" cy="2128120"/>
            <a:chOff x="47328" y="4221088"/>
            <a:chExt cx="5803862" cy="2128120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328" y="4253463"/>
              <a:ext cx="5803862" cy="2095745"/>
            </a:xfrm>
            <a:prstGeom prst="rect">
              <a:avLst/>
            </a:prstGeom>
          </p:spPr>
        </p:pic>
        <p:sp>
          <p:nvSpPr>
            <p:cNvPr id="85" name="TextBox 84"/>
            <p:cNvSpPr txBox="1"/>
            <p:nvPr/>
          </p:nvSpPr>
          <p:spPr>
            <a:xfrm>
              <a:off x="1449888" y="4221088"/>
              <a:ext cx="1080119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 smtClean="0">
                  <a:solidFill>
                    <a:srgbClr val="008000"/>
                  </a:solidFill>
                  <a:latin typeface="Century Gothic" panose="020B0502020202020204" pitchFamily="34" charset="0"/>
                </a:rPr>
                <a:t>Baseline</a:t>
              </a:r>
              <a:endParaRPr lang="de-DE" sz="1600" b="1" dirty="0">
                <a:solidFill>
                  <a:srgbClr val="008000"/>
                </a:solidFill>
                <a:latin typeface="Century Gothic" panose="020B0502020202020204" pitchFamily="34" charset="0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6096000" y="4137147"/>
            <a:ext cx="5976664" cy="2244181"/>
            <a:chOff x="6096000" y="3861048"/>
            <a:chExt cx="5976664" cy="2244181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96000" y="3861048"/>
              <a:ext cx="5976664" cy="2244181"/>
            </a:xfrm>
            <a:prstGeom prst="rect">
              <a:avLst/>
            </a:prstGeom>
          </p:spPr>
        </p:pic>
        <p:sp>
          <p:nvSpPr>
            <p:cNvPr id="89" name="TextBox 88"/>
            <p:cNvSpPr txBox="1"/>
            <p:nvPr/>
          </p:nvSpPr>
          <p:spPr>
            <a:xfrm>
              <a:off x="9625618" y="3889059"/>
              <a:ext cx="1127308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 smtClean="0">
                  <a:solidFill>
                    <a:srgbClr val="008000"/>
                  </a:solidFill>
                  <a:latin typeface="Century Gothic" panose="020B0502020202020204" pitchFamily="34" charset="0"/>
                </a:rPr>
                <a:t>Extended</a:t>
              </a:r>
              <a:endParaRPr lang="de-DE" sz="1600" b="1" dirty="0">
                <a:solidFill>
                  <a:srgbClr val="008000"/>
                </a:solidFill>
                <a:latin typeface="Century Gothic" panose="020B0502020202020204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3889905" y="658213"/>
            <a:ext cx="4582359" cy="693467"/>
            <a:chOff x="3673880" y="658214"/>
            <a:chExt cx="4646769" cy="578732"/>
          </a:xfrm>
        </p:grpSpPr>
        <p:sp>
          <p:nvSpPr>
            <p:cNvPr id="95" name="Down Arrow 94"/>
            <p:cNvSpPr/>
            <p:nvPr/>
          </p:nvSpPr>
          <p:spPr>
            <a:xfrm rot="16200000">
              <a:off x="5707899" y="-1375805"/>
              <a:ext cx="578732" cy="4646769"/>
            </a:xfrm>
            <a:prstGeom prst="downArrow">
              <a:avLst>
                <a:gd name="adj1" fmla="val 50000"/>
                <a:gd name="adj2" fmla="val 94401"/>
              </a:avLst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1" name="Textfeld 31"/>
            <p:cNvSpPr txBox="1"/>
            <p:nvPr/>
          </p:nvSpPr>
          <p:spPr>
            <a:xfrm>
              <a:off x="5121053" y="788258"/>
              <a:ext cx="1547835" cy="30822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latin typeface="Century Gothic" panose="020B0502020202020204" pitchFamily="34" charset="0"/>
                </a:rPr>
                <a:t>SC Upgrade</a:t>
              </a:r>
              <a:endParaRPr lang="en-US" b="1" dirty="0">
                <a:latin typeface="Century Gothic" panose="020B0502020202020204" pitchFamily="34" charset="0"/>
              </a:endParaRPr>
            </a:p>
          </p:txBody>
        </p:sp>
      </p:grpSp>
      <p:sp>
        <p:nvSpPr>
          <p:cNvPr id="100" name="Foliennummernplatzhalter 3"/>
          <p:cNvSpPr txBox="1">
            <a:spLocks/>
          </p:cNvSpPr>
          <p:nvPr/>
        </p:nvSpPr>
        <p:spPr bwMode="auto">
          <a:xfrm>
            <a:off x="9061451" y="6356351"/>
            <a:ext cx="2844800" cy="36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1pPr>
            <a:lvl2pPr marL="742950" indent="-28575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pPr algn="r"/>
            <a:r>
              <a:rPr lang="en-US" altLang="de-DE" sz="1200" b="1" dirty="0">
                <a:solidFill>
                  <a:srgbClr val="00589C"/>
                </a:solidFill>
                <a:latin typeface="Arial" panose="020B0604020202020204" pitchFamily="34" charset="0"/>
              </a:rPr>
              <a:t>3</a:t>
            </a:r>
            <a:endParaRPr lang="de-DE" altLang="de-DE" sz="1200" b="1" dirty="0">
              <a:solidFill>
                <a:srgbClr val="00589C"/>
              </a:solidFill>
              <a:latin typeface="Arial" panose="020B0604020202020204" pitchFamily="34" charset="0"/>
            </a:endParaRPr>
          </a:p>
        </p:txBody>
      </p:sp>
      <p:grpSp>
        <p:nvGrpSpPr>
          <p:cNvPr id="46" name="Group 45"/>
          <p:cNvGrpSpPr/>
          <p:nvPr/>
        </p:nvGrpSpPr>
        <p:grpSpPr>
          <a:xfrm>
            <a:off x="6888088" y="764704"/>
            <a:ext cx="5040560" cy="2986293"/>
            <a:chOff x="6662741" y="767310"/>
            <a:chExt cx="5040560" cy="2986293"/>
          </a:xfrm>
        </p:grpSpPr>
        <p:grpSp>
          <p:nvGrpSpPr>
            <p:cNvPr id="31" name="Group 30"/>
            <p:cNvGrpSpPr/>
            <p:nvPr/>
          </p:nvGrpSpPr>
          <p:grpSpPr>
            <a:xfrm>
              <a:off x="8185812" y="767310"/>
              <a:ext cx="3517489" cy="2986293"/>
              <a:chOff x="8218009" y="1090779"/>
              <a:chExt cx="3517489" cy="2986293"/>
            </a:xfrm>
          </p:grpSpPr>
          <p:grpSp>
            <p:nvGrpSpPr>
              <p:cNvPr id="19" name="Group 18"/>
              <p:cNvGrpSpPr/>
              <p:nvPr/>
            </p:nvGrpSpPr>
            <p:grpSpPr>
              <a:xfrm>
                <a:off x="8218009" y="1090779"/>
                <a:ext cx="3517489" cy="2986293"/>
                <a:chOff x="7620331" y="731519"/>
                <a:chExt cx="3517489" cy="2986293"/>
              </a:xfrm>
            </p:grpSpPr>
            <p:pic>
              <p:nvPicPr>
                <p:cNvPr id="18" name="Picture 17"/>
                <p:cNvPicPr>
                  <a:picLocks noChangeAspect="1"/>
                </p:cNvPicPr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7671153" y="731519"/>
                  <a:ext cx="3466667" cy="2933333"/>
                </a:xfrm>
                <a:prstGeom prst="rect">
                  <a:avLst/>
                </a:prstGeom>
                <a:effectLst>
                  <a:reflection endPos="0" dir="5400000" sy="-100000" algn="bl" rotWithShape="0"/>
                </a:effectLst>
              </p:spPr>
            </p:pic>
            <p:sp>
              <p:nvSpPr>
                <p:cNvPr id="92" name="Text Box 8"/>
                <p:cNvSpPr txBox="1">
                  <a:spLocks noChangeArrowheads="1"/>
                </p:cNvSpPr>
                <p:nvPr/>
              </p:nvSpPr>
              <p:spPr bwMode="auto">
                <a:xfrm rot="16200000">
                  <a:off x="7101600" y="1837228"/>
                  <a:ext cx="1345240" cy="307777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r>
                    <a:rPr lang="en-US" sz="1400" b="1" dirty="0">
                      <a:latin typeface="Century Gothic" panose="020B0502020202020204" pitchFamily="34" charset="0"/>
                    </a:rPr>
                    <a:t>Voltage / MV</a:t>
                  </a:r>
                </a:p>
              </p:txBody>
            </p:sp>
            <p:sp>
              <p:nvSpPr>
                <p:cNvPr id="93" name="Rectangle 38"/>
                <p:cNvSpPr>
                  <a:spLocks noChangeArrowheads="1"/>
                </p:cNvSpPr>
                <p:nvPr/>
              </p:nvSpPr>
              <p:spPr bwMode="auto">
                <a:xfrm>
                  <a:off x="9121562" y="3410035"/>
                  <a:ext cx="1222910" cy="30777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spAutoFit/>
                </a:bodyPr>
                <a:lstStyle/>
                <a:p>
                  <a:r>
                    <a:rPr lang="en-US" sz="1400" b="1" dirty="0">
                      <a:latin typeface="Century Gothic" panose="020B0502020202020204" pitchFamily="34" charset="0"/>
                    </a:rPr>
                    <a:t>Time </a:t>
                  </a:r>
                  <a:r>
                    <a:rPr lang="en-US" sz="1400" b="1" dirty="0" smtClean="0">
                      <a:latin typeface="Century Gothic" panose="020B0502020202020204" pitchFamily="34" charset="0"/>
                    </a:rPr>
                    <a:t>[ ns ]</a:t>
                  </a:r>
                  <a:endParaRPr lang="de-DE" sz="1400" b="1" dirty="0">
                    <a:latin typeface="Century Gothic" panose="020B0502020202020204" pitchFamily="34" charset="0"/>
                  </a:endParaRPr>
                </a:p>
              </p:txBody>
            </p:sp>
          </p:grpSp>
          <p:sp>
            <p:nvSpPr>
              <p:cNvPr id="102" name="Oval 101"/>
              <p:cNvSpPr/>
              <p:nvPr/>
            </p:nvSpPr>
            <p:spPr>
              <a:xfrm>
                <a:off x="9997975" y="2285179"/>
                <a:ext cx="216024" cy="323973"/>
              </a:xfrm>
              <a:prstGeom prst="ellipse">
                <a:avLst/>
              </a:prstGeom>
              <a:noFill/>
              <a:ln w="38100">
                <a:solidFill>
                  <a:srgbClr val="FF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03" name="Oval 102"/>
              <p:cNvSpPr/>
              <p:nvPr/>
            </p:nvSpPr>
            <p:spPr>
              <a:xfrm>
                <a:off x="11440847" y="2250615"/>
                <a:ext cx="131973" cy="424340"/>
              </a:xfrm>
              <a:prstGeom prst="ellipse">
                <a:avLst/>
              </a:prstGeom>
              <a:noFill/>
              <a:ln w="38100"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pic>
          <p:nvPicPr>
            <p:cNvPr id="30" name="Picture 29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62741" y="2855724"/>
              <a:ext cx="1733550" cy="771525"/>
            </a:xfrm>
            <a:prstGeom prst="rect">
              <a:avLst/>
            </a:prstGeom>
          </p:spPr>
        </p:pic>
      </p:grpSp>
      <p:graphicFrame>
        <p:nvGraphicFramePr>
          <p:cNvPr id="49" name="Objekt 59"/>
          <p:cNvGraphicFramePr>
            <a:graphicFrameLocks noChangeAspect="1"/>
          </p:cNvGraphicFramePr>
          <p:nvPr>
            <p:extLst/>
          </p:nvPr>
        </p:nvGraphicFramePr>
        <p:xfrm>
          <a:off x="9246003" y="3712733"/>
          <a:ext cx="2071688" cy="2746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21" name="Equation" r:id="rId10" imgW="1726920" imgH="228600" progId="Equation.3">
                  <p:embed/>
                </p:oleObj>
              </mc:Choice>
              <mc:Fallback>
                <p:oleObj name="Equation" r:id="rId10" imgW="172692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9246003" y="3712733"/>
                        <a:ext cx="2071688" cy="2746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3985582" y="1844594"/>
            <a:ext cx="4248472" cy="954107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400" b="1" dirty="0">
                <a:latin typeface="Century Gothic" panose="020B0502020202020204" pitchFamily="34" charset="0"/>
              </a:rPr>
              <a:t>1.5GHz </a:t>
            </a:r>
            <a:r>
              <a:rPr lang="de-DE" sz="1400" b="1" dirty="0" err="1">
                <a:latin typeface="Century Gothic" panose="020B0502020202020204" pitchFamily="34" charset="0"/>
              </a:rPr>
              <a:t>and</a:t>
            </a:r>
            <a:r>
              <a:rPr lang="de-DE" sz="1400" b="1" dirty="0">
                <a:latin typeface="Century Gothic" panose="020B0502020202020204" pitchFamily="34" charset="0"/>
              </a:rPr>
              <a:t> 1.75GHz ---- RF beating </a:t>
            </a:r>
          </a:p>
          <a:p>
            <a:pPr algn="l"/>
            <a:r>
              <a:rPr lang="de-DE" sz="1400" b="1" dirty="0">
                <a:latin typeface="Century Gothic" panose="020B0502020202020204" pitchFamily="34" charset="0"/>
              </a:rPr>
              <a:t>             (modulate RF </a:t>
            </a:r>
            <a:r>
              <a:rPr lang="de-DE" sz="1400" b="1" dirty="0" err="1">
                <a:latin typeface="Century Gothic" panose="020B0502020202020204" pitchFamily="34" charset="0"/>
              </a:rPr>
              <a:t>focusing</a:t>
            </a:r>
            <a:r>
              <a:rPr lang="de-DE" sz="1400" b="1" dirty="0">
                <a:latin typeface="Century Gothic" panose="020B0502020202020204" pitchFamily="34" charset="0"/>
              </a:rPr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400" b="1" dirty="0" err="1">
                <a:latin typeface="Century Gothic" panose="020B0502020202020204" pitchFamily="34" charset="0"/>
              </a:rPr>
              <a:t>Odd</a:t>
            </a:r>
            <a:r>
              <a:rPr lang="de-DE" sz="1400" b="1" dirty="0">
                <a:latin typeface="Century Gothic" panose="020B0502020202020204" pitchFamily="34" charset="0"/>
              </a:rPr>
              <a:t>  </a:t>
            </a:r>
            <a:r>
              <a:rPr lang="de-DE" sz="1400" b="1" dirty="0" smtClean="0">
                <a:latin typeface="Century Gothic" panose="020B0502020202020204" pitchFamily="34" charset="0"/>
              </a:rPr>
              <a:t>(</a:t>
            </a:r>
            <a:r>
              <a:rPr lang="de-DE" sz="1400" b="1" dirty="0" err="1" smtClean="0">
                <a:latin typeface="Century Gothic" panose="020B0502020202020204" pitchFamily="34" charset="0"/>
              </a:rPr>
              <a:t>voltage</a:t>
            </a:r>
            <a:r>
              <a:rPr lang="de-DE" sz="1400" b="1" dirty="0" smtClean="0">
                <a:latin typeface="Century Gothic" panose="020B0502020202020204" pitchFamily="34" charset="0"/>
              </a:rPr>
              <a:t> </a:t>
            </a:r>
            <a:r>
              <a:rPr lang="de-DE" sz="1400" b="1" dirty="0" err="1">
                <a:latin typeface="Century Gothic" panose="020B0502020202020204" pitchFamily="34" charset="0"/>
              </a:rPr>
              <a:t>cancelation</a:t>
            </a:r>
            <a:r>
              <a:rPr lang="de-DE" sz="1400" b="1" dirty="0">
                <a:latin typeface="Century Gothic" panose="020B0502020202020204" pitchFamily="34" charset="0"/>
              </a:rPr>
              <a:t>, </a:t>
            </a:r>
            <a:r>
              <a:rPr lang="de-DE" sz="1400" b="1" dirty="0">
                <a:solidFill>
                  <a:srgbClr val="FF0000"/>
                </a:solidFill>
                <a:latin typeface="Century Gothic" panose="020B0502020202020204" pitchFamily="34" charset="0"/>
              </a:rPr>
              <a:t>15 </a:t>
            </a:r>
            <a:r>
              <a:rPr lang="de-DE" sz="1400" b="1" dirty="0" err="1">
                <a:solidFill>
                  <a:srgbClr val="FF0000"/>
                </a:solidFill>
                <a:latin typeface="Century Gothic" panose="020B0502020202020204" pitchFamily="34" charset="0"/>
              </a:rPr>
              <a:t>ps</a:t>
            </a:r>
            <a:r>
              <a:rPr lang="de-DE" sz="1400" b="1" dirty="0">
                <a:solidFill>
                  <a:srgbClr val="FF0000"/>
                </a:solidFill>
                <a:latin typeface="Century Gothic" panose="020B0502020202020204" pitchFamily="34" charset="0"/>
              </a:rPr>
              <a:t> </a:t>
            </a:r>
            <a:r>
              <a:rPr lang="de-DE" sz="1400" b="1" dirty="0" err="1">
                <a:solidFill>
                  <a:srgbClr val="FF0000"/>
                </a:solidFill>
                <a:latin typeface="Century Gothic" panose="020B0502020202020204" pitchFamily="34" charset="0"/>
              </a:rPr>
              <a:t>bunches</a:t>
            </a:r>
            <a:r>
              <a:rPr lang="de-DE" sz="1400" b="1" dirty="0">
                <a:latin typeface="Century Gothic" panose="020B0502020202020204" pitchFamily="34" charset="0"/>
              </a:rPr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400" b="1" dirty="0">
                <a:latin typeface="Century Gothic" panose="020B0502020202020204" pitchFamily="34" charset="0"/>
              </a:rPr>
              <a:t>Even (</a:t>
            </a:r>
            <a:r>
              <a:rPr lang="de-DE" sz="1400" b="1" dirty="0" err="1">
                <a:latin typeface="Century Gothic" panose="020B0502020202020204" pitchFamily="34" charset="0"/>
              </a:rPr>
              <a:t>voltage</a:t>
            </a:r>
            <a:r>
              <a:rPr lang="de-DE" sz="1400" b="1" dirty="0">
                <a:latin typeface="Century Gothic" panose="020B0502020202020204" pitchFamily="34" charset="0"/>
              </a:rPr>
              <a:t> </a:t>
            </a:r>
            <a:r>
              <a:rPr lang="de-DE" sz="1400" b="1" dirty="0" err="1">
                <a:latin typeface="Century Gothic" panose="020B0502020202020204" pitchFamily="34" charset="0"/>
              </a:rPr>
              <a:t>addition</a:t>
            </a:r>
            <a:r>
              <a:rPr lang="de-DE" sz="1400" b="1" dirty="0">
                <a:latin typeface="Century Gothic" panose="020B0502020202020204" pitchFamily="34" charset="0"/>
              </a:rPr>
              <a:t>, </a:t>
            </a:r>
            <a:r>
              <a:rPr lang="de-DE" sz="1400" b="1" dirty="0" smtClean="0">
                <a:latin typeface="Century Gothic" panose="020B0502020202020204" pitchFamily="34" charset="0"/>
              </a:rPr>
              <a:t>       </a:t>
            </a:r>
            <a:r>
              <a:rPr lang="de-DE" sz="1400" b="1" dirty="0" smtClean="0">
                <a:solidFill>
                  <a:srgbClr val="0000FF"/>
                </a:solidFill>
                <a:latin typeface="Century Gothic" panose="020B0502020202020204" pitchFamily="34" charset="0"/>
              </a:rPr>
              <a:t>1.1 </a:t>
            </a:r>
            <a:r>
              <a:rPr lang="de-DE" sz="1400" b="1" dirty="0" err="1">
                <a:solidFill>
                  <a:srgbClr val="0000FF"/>
                </a:solidFill>
                <a:latin typeface="Century Gothic" panose="020B0502020202020204" pitchFamily="34" charset="0"/>
              </a:rPr>
              <a:t>ps</a:t>
            </a:r>
            <a:r>
              <a:rPr lang="de-DE" sz="1400" b="1" dirty="0">
                <a:latin typeface="Century Gothic" panose="020B0502020202020204" pitchFamily="34" charset="0"/>
              </a:rPr>
              <a:t>)</a:t>
            </a:r>
            <a:r>
              <a:rPr lang="de-DE" sz="1400" b="1" dirty="0">
                <a:solidFill>
                  <a:srgbClr val="FF0000"/>
                </a:solidFill>
                <a:latin typeface="Century Gothic" panose="020B0502020202020204" pitchFamily="34" charset="0"/>
              </a:rPr>
              <a:t> </a:t>
            </a:r>
          </a:p>
        </p:txBody>
      </p:sp>
      <p:sp>
        <p:nvSpPr>
          <p:cNvPr id="76" name="TextBox 75"/>
          <p:cNvSpPr txBox="1"/>
          <p:nvPr/>
        </p:nvSpPr>
        <p:spPr>
          <a:xfrm>
            <a:off x="4475820" y="1259819"/>
            <a:ext cx="20882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b="1" i="1" dirty="0"/>
              <a:t>G.Wüstefeld et al</a:t>
            </a:r>
            <a:r>
              <a:rPr lang="de-DE" sz="800" b="1" dirty="0"/>
              <a:t>. </a:t>
            </a:r>
          </a:p>
          <a:p>
            <a:r>
              <a:rPr lang="de-DE" sz="800" b="1" dirty="0"/>
              <a:t>„Simultaneous long and short electron bunches in the BESSY II storage ring“ </a:t>
            </a:r>
          </a:p>
          <a:p>
            <a:r>
              <a:rPr lang="de-DE" sz="800" b="1" dirty="0"/>
              <a:t>IPAC2011</a:t>
            </a:r>
          </a:p>
        </p:txBody>
      </p:sp>
      <p:sp>
        <p:nvSpPr>
          <p:cNvPr id="101" name="Textfeld 31"/>
          <p:cNvSpPr txBox="1"/>
          <p:nvPr/>
        </p:nvSpPr>
        <p:spPr>
          <a:xfrm>
            <a:off x="9559428" y="641732"/>
            <a:ext cx="1303562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Century Gothic" panose="020B0502020202020204" pitchFamily="34" charset="0"/>
              </a:rPr>
              <a:t>BESSY VSR</a:t>
            </a:r>
            <a:endParaRPr lang="en-US" b="1" dirty="0">
              <a:latin typeface="Century Gothic" panose="020B0502020202020204" pitchFamily="34" charset="0"/>
            </a:endParaRPr>
          </a:p>
        </p:txBody>
      </p:sp>
      <p:sp>
        <p:nvSpPr>
          <p:cNvPr id="105" name="TextBox 104"/>
          <p:cNvSpPr txBox="1"/>
          <p:nvPr/>
        </p:nvSpPr>
        <p:spPr>
          <a:xfrm>
            <a:off x="4372516" y="3786586"/>
            <a:ext cx="2957347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C00000"/>
                </a:solidFill>
                <a:latin typeface="Century Gothic" panose="020B0502020202020204" pitchFamily="34" charset="0"/>
              </a:rPr>
              <a:t>BESSY VSR Filling Patterns</a:t>
            </a:r>
            <a:endParaRPr lang="de-DE" b="1" dirty="0">
              <a:solidFill>
                <a:srgbClr val="C00000"/>
              </a:solidFill>
              <a:latin typeface="Century Gothic" panose="020B0502020202020204" pitchFamily="34" charset="0"/>
            </a:endParaRPr>
          </a:p>
        </p:txBody>
      </p:sp>
      <p:sp>
        <p:nvSpPr>
          <p:cNvPr id="106" name="Oval 105"/>
          <p:cNvSpPr/>
          <p:nvPr/>
        </p:nvSpPr>
        <p:spPr>
          <a:xfrm>
            <a:off x="8821509" y="1908920"/>
            <a:ext cx="131973" cy="424340"/>
          </a:xfrm>
          <a:prstGeom prst="ellipse">
            <a:avLst/>
          </a:prstGeom>
          <a:noFill/>
          <a:ln w="34925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48" name="Group 47"/>
          <p:cNvGrpSpPr/>
          <p:nvPr/>
        </p:nvGrpSpPr>
        <p:grpSpPr>
          <a:xfrm>
            <a:off x="263352" y="703633"/>
            <a:ext cx="3528392" cy="3085407"/>
            <a:chOff x="263352" y="703633"/>
            <a:chExt cx="3528392" cy="3085407"/>
          </a:xfrm>
        </p:grpSpPr>
        <p:grpSp>
          <p:nvGrpSpPr>
            <p:cNvPr id="23" name="Group 22"/>
            <p:cNvGrpSpPr/>
            <p:nvPr/>
          </p:nvGrpSpPr>
          <p:grpSpPr>
            <a:xfrm>
              <a:off x="263352" y="703633"/>
              <a:ext cx="3528392" cy="3085407"/>
              <a:chOff x="263352" y="495448"/>
              <a:chExt cx="3528392" cy="3085407"/>
            </a:xfrm>
          </p:grpSpPr>
          <p:grpSp>
            <p:nvGrpSpPr>
              <p:cNvPr id="15" name="Group 14"/>
              <p:cNvGrpSpPr/>
              <p:nvPr/>
            </p:nvGrpSpPr>
            <p:grpSpPr>
              <a:xfrm>
                <a:off x="263352" y="495448"/>
                <a:ext cx="3528392" cy="3085407"/>
                <a:chOff x="-41467" y="228569"/>
                <a:chExt cx="3528392" cy="3085407"/>
              </a:xfrm>
            </p:grpSpPr>
            <p:grpSp>
              <p:nvGrpSpPr>
                <p:cNvPr id="14" name="Group 13"/>
                <p:cNvGrpSpPr/>
                <p:nvPr/>
              </p:nvGrpSpPr>
              <p:grpSpPr>
                <a:xfrm>
                  <a:off x="-41467" y="228569"/>
                  <a:ext cx="3528392" cy="3085407"/>
                  <a:chOff x="623392" y="324931"/>
                  <a:chExt cx="3528392" cy="3085407"/>
                </a:xfrm>
              </p:grpSpPr>
              <p:pic>
                <p:nvPicPr>
                  <p:cNvPr id="13" name="Picture 12"/>
                  <p:cNvPicPr>
                    <a:picLocks noChangeAspect="1"/>
                  </p:cNvPicPr>
                  <p:nvPr/>
                </p:nvPicPr>
                <p:blipFill>
                  <a:blip r:embed="rId12"/>
                  <a:stretch>
                    <a:fillRect/>
                  </a:stretch>
                </p:blipFill>
                <p:spPr>
                  <a:xfrm>
                    <a:off x="713525" y="447696"/>
                    <a:ext cx="3438259" cy="2909296"/>
                  </a:xfrm>
                  <a:prstGeom prst="rect">
                    <a:avLst/>
                  </a:prstGeom>
                </p:spPr>
              </p:pic>
              <p:sp>
                <p:nvSpPr>
                  <p:cNvPr id="25" name="Text Box 8"/>
                  <p:cNvSpPr txBox="1">
                    <a:spLocks noChangeArrowheads="1"/>
                  </p:cNvSpPr>
                  <p:nvPr/>
                </p:nvSpPr>
                <p:spPr bwMode="auto">
                  <a:xfrm rot="16200000">
                    <a:off x="104661" y="1491712"/>
                    <a:ext cx="1345240" cy="307777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US" sz="1400" b="1" dirty="0">
                        <a:latin typeface="Century Gothic" panose="020B0502020202020204" pitchFamily="34" charset="0"/>
                      </a:rPr>
                      <a:t>Voltage / MV</a:t>
                    </a:r>
                  </a:p>
                </p:txBody>
              </p:sp>
              <p:sp>
                <p:nvSpPr>
                  <p:cNvPr id="32" name="Textfeld 31"/>
                  <p:cNvSpPr txBox="1"/>
                  <p:nvPr/>
                </p:nvSpPr>
                <p:spPr>
                  <a:xfrm>
                    <a:off x="1993252" y="324931"/>
                    <a:ext cx="990977" cy="369332"/>
                  </a:xfrm>
                  <a:prstGeom prst="rect">
                    <a:avLst/>
                  </a:prstGeom>
                  <a:solidFill>
                    <a:schemeClr val="bg1"/>
                  </a:solidFill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b="1" dirty="0" smtClean="0">
                        <a:latin typeface="Century Gothic" panose="020B0502020202020204" pitchFamily="34" charset="0"/>
                      </a:rPr>
                      <a:t>Present</a:t>
                    </a:r>
                    <a:endParaRPr lang="en-US" b="1" dirty="0">
                      <a:latin typeface="Century Gothic" panose="020B0502020202020204" pitchFamily="34" charset="0"/>
                    </a:endParaRPr>
                  </a:p>
                </p:txBody>
              </p:sp>
              <p:sp>
                <p:nvSpPr>
                  <p:cNvPr id="57" name="Rectangle 38"/>
                  <p:cNvSpPr>
                    <a:spLocks noChangeArrowheads="1"/>
                  </p:cNvSpPr>
                  <p:nvPr/>
                </p:nvSpPr>
                <p:spPr bwMode="auto">
                  <a:xfrm>
                    <a:off x="2063552" y="3102561"/>
                    <a:ext cx="1080120" cy="307777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en-US" sz="1400" b="1" dirty="0">
                        <a:latin typeface="Century Gothic" panose="020B0502020202020204" pitchFamily="34" charset="0"/>
                      </a:rPr>
                      <a:t>Time </a:t>
                    </a:r>
                    <a:r>
                      <a:rPr lang="en-US" sz="1400" b="1" dirty="0" smtClean="0">
                        <a:latin typeface="Century Gothic" panose="020B0502020202020204" pitchFamily="34" charset="0"/>
                      </a:rPr>
                      <a:t>[ ns ]</a:t>
                    </a:r>
                    <a:endParaRPr lang="de-DE" sz="1400" b="1" dirty="0">
                      <a:latin typeface="Century Gothic" panose="020B0502020202020204" pitchFamily="34" charset="0"/>
                    </a:endParaRPr>
                  </a:p>
                </p:txBody>
              </p:sp>
            </p:grpSp>
            <p:sp>
              <p:nvSpPr>
                <p:cNvPr id="24" name="Text Box 9"/>
                <p:cNvSpPr txBox="1">
                  <a:spLocks noChangeArrowheads="1"/>
                </p:cNvSpPr>
                <p:nvPr/>
              </p:nvSpPr>
              <p:spPr bwMode="auto">
                <a:xfrm>
                  <a:off x="555828" y="645575"/>
                  <a:ext cx="2452916" cy="3077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r>
                    <a:rPr lang="en-US" sz="1400" b="1" dirty="0">
                      <a:solidFill>
                        <a:srgbClr val="000000"/>
                      </a:solidFill>
                      <a:latin typeface="Century Gothic" panose="020B0502020202020204" pitchFamily="34" charset="0"/>
                    </a:rPr>
                    <a:t>Voltage: </a:t>
                  </a:r>
                  <a:r>
                    <a:rPr lang="en-US" sz="1400" b="1" dirty="0">
                      <a:solidFill>
                        <a:srgbClr val="0000FF"/>
                      </a:solidFill>
                      <a:latin typeface="Century Gothic" panose="020B0502020202020204" pitchFamily="34" charset="0"/>
                    </a:rPr>
                    <a:t>1.5 MV @ 0.5 </a:t>
                  </a:r>
                  <a:r>
                    <a:rPr lang="en-US" sz="1400" b="1" dirty="0" smtClean="0">
                      <a:solidFill>
                        <a:srgbClr val="0000FF"/>
                      </a:solidFill>
                      <a:latin typeface="Century Gothic" panose="020B0502020202020204" pitchFamily="34" charset="0"/>
                    </a:rPr>
                    <a:t>GHz</a:t>
                  </a:r>
                  <a:endParaRPr lang="en-US" sz="1400" b="1" dirty="0">
                    <a:solidFill>
                      <a:srgbClr val="0000FF"/>
                    </a:solidFill>
                    <a:latin typeface="Century Gothic" panose="020B0502020202020204" pitchFamily="34" charset="0"/>
                  </a:endParaRPr>
                </a:p>
              </p:txBody>
            </p:sp>
          </p:grpSp>
          <p:sp>
            <p:nvSpPr>
              <p:cNvPr id="36" name="Text Box 12"/>
              <p:cNvSpPr txBox="1">
                <a:spLocks noChangeAspect="1" noChangeArrowheads="1"/>
              </p:cNvSpPr>
              <p:nvPr/>
            </p:nvSpPr>
            <p:spPr bwMode="auto">
              <a:xfrm>
                <a:off x="1377665" y="1239379"/>
                <a:ext cx="1054776" cy="21544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1" dirty="0">
                    <a:solidFill>
                      <a:srgbClr val="FF0000"/>
                    </a:solidFill>
                    <a:latin typeface="Century Gothic" panose="020B0502020202020204" pitchFamily="34" charset="0"/>
                  </a:rPr>
                  <a:t>15 </a:t>
                </a:r>
                <a:r>
                  <a:rPr lang="en-US" sz="1400" b="1" dirty="0" err="1">
                    <a:solidFill>
                      <a:srgbClr val="FF0000"/>
                    </a:solidFill>
                    <a:latin typeface="Century Gothic" panose="020B0502020202020204" pitchFamily="34" charset="0"/>
                  </a:rPr>
                  <a:t>ps</a:t>
                </a:r>
                <a:r>
                  <a:rPr lang="en-US" sz="1400" b="1" dirty="0">
                    <a:solidFill>
                      <a:srgbClr val="FF0000"/>
                    </a:solidFill>
                    <a:latin typeface="Century Gothic" panose="020B0502020202020204" pitchFamily="34" charset="0"/>
                  </a:rPr>
                  <a:t> bunch</a:t>
                </a:r>
              </a:p>
            </p:txBody>
          </p:sp>
          <p:cxnSp>
            <p:nvCxnSpPr>
              <p:cNvPr id="40" name="Gerade Verbindung mit Pfeil 39"/>
              <p:cNvCxnSpPr/>
              <p:nvPr/>
            </p:nvCxnSpPr>
            <p:spPr bwMode="auto">
              <a:xfrm>
                <a:off x="1835823" y="1495031"/>
                <a:ext cx="226643" cy="377739"/>
              </a:xfrm>
              <a:prstGeom prst="straightConnector1">
                <a:avLst/>
              </a:prstGeom>
              <a:noFill/>
              <a:ln w="2540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</p:grpSp>
        <p:sp>
          <p:nvSpPr>
            <p:cNvPr id="107" name="Oval 106"/>
            <p:cNvSpPr/>
            <p:nvPr/>
          </p:nvSpPr>
          <p:spPr>
            <a:xfrm>
              <a:off x="621952" y="1997674"/>
              <a:ext cx="216024" cy="323973"/>
            </a:xfrm>
            <a:prstGeom prst="ellipse">
              <a:avLst/>
            </a:prstGeom>
            <a:noFill/>
            <a:ln w="38100">
              <a:solidFill>
                <a:srgbClr val="FF3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08" name="Oval 107"/>
            <p:cNvSpPr/>
            <p:nvPr/>
          </p:nvSpPr>
          <p:spPr>
            <a:xfrm>
              <a:off x="2047842" y="2036250"/>
              <a:ext cx="216024" cy="323973"/>
            </a:xfrm>
            <a:prstGeom prst="ellipse">
              <a:avLst/>
            </a:prstGeom>
            <a:noFill/>
            <a:ln w="38100">
              <a:solidFill>
                <a:srgbClr val="FF3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09" name="Oval 108"/>
            <p:cNvSpPr/>
            <p:nvPr/>
          </p:nvSpPr>
          <p:spPr>
            <a:xfrm>
              <a:off x="3457093" y="2024907"/>
              <a:ext cx="216024" cy="323973"/>
            </a:xfrm>
            <a:prstGeom prst="ellipse">
              <a:avLst/>
            </a:prstGeom>
            <a:noFill/>
            <a:ln w="38100">
              <a:solidFill>
                <a:srgbClr val="FF3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110" name="Text Box 9"/>
          <p:cNvSpPr txBox="1">
            <a:spLocks noChangeArrowheads="1"/>
          </p:cNvSpPr>
          <p:nvPr/>
        </p:nvSpPr>
        <p:spPr bwMode="auto">
          <a:xfrm>
            <a:off x="9694749" y="1054248"/>
            <a:ext cx="1196161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  <a:latin typeface="Century Gothic" panose="020B0502020202020204" pitchFamily="34" charset="0"/>
              </a:rPr>
              <a:t>Long Bunch</a:t>
            </a:r>
            <a:endParaRPr lang="en-US" sz="1400" b="1" dirty="0">
              <a:solidFill>
                <a:srgbClr val="FF0000"/>
              </a:solidFill>
              <a:latin typeface="Century Gothic" panose="020B0502020202020204" pitchFamily="34" charset="0"/>
            </a:endParaRPr>
          </a:p>
        </p:txBody>
      </p:sp>
      <p:cxnSp>
        <p:nvCxnSpPr>
          <p:cNvPr id="111" name="Gerade Verbindung mit Pfeil 39"/>
          <p:cNvCxnSpPr>
            <a:stCxn id="110" idx="2"/>
          </p:cNvCxnSpPr>
          <p:nvPr/>
        </p:nvCxnSpPr>
        <p:spPr bwMode="auto">
          <a:xfrm flipH="1">
            <a:off x="10292829" y="1362025"/>
            <a:ext cx="1" cy="562515"/>
          </a:xfrm>
          <a:prstGeom prst="straightConnector1">
            <a:avLst/>
          </a:prstGeom>
          <a:noFill/>
          <a:ln w="3492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15" name="Text Box 9"/>
          <p:cNvSpPr txBox="1">
            <a:spLocks noChangeArrowheads="1"/>
          </p:cNvSpPr>
          <p:nvPr/>
        </p:nvSpPr>
        <p:spPr bwMode="auto">
          <a:xfrm>
            <a:off x="9716360" y="2947976"/>
            <a:ext cx="1204176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400" b="1" dirty="0" smtClean="0">
                <a:solidFill>
                  <a:srgbClr val="0000FF"/>
                </a:solidFill>
                <a:latin typeface="Century Gothic" panose="020B0502020202020204" pitchFamily="34" charset="0"/>
              </a:rPr>
              <a:t>Short Bunch</a:t>
            </a:r>
            <a:endParaRPr lang="en-US" sz="1400" b="1" dirty="0">
              <a:solidFill>
                <a:srgbClr val="0000FF"/>
              </a:solidFill>
              <a:latin typeface="Century Gothic" panose="020B0502020202020204" pitchFamily="34" charset="0"/>
            </a:endParaRPr>
          </a:p>
        </p:txBody>
      </p:sp>
      <p:cxnSp>
        <p:nvCxnSpPr>
          <p:cNvPr id="116" name="Gerade Verbindung mit Pfeil 39"/>
          <p:cNvCxnSpPr>
            <a:endCxn id="103" idx="3"/>
          </p:cNvCxnSpPr>
          <p:nvPr/>
        </p:nvCxnSpPr>
        <p:spPr bwMode="auto">
          <a:xfrm flipV="1">
            <a:off x="10527375" y="2286737"/>
            <a:ext cx="1125949" cy="717373"/>
          </a:xfrm>
          <a:prstGeom prst="straightConnector1">
            <a:avLst/>
          </a:prstGeom>
          <a:noFill/>
          <a:ln w="34925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19" name="Gerade Verbindung mit Pfeil 39"/>
          <p:cNvCxnSpPr/>
          <p:nvPr/>
        </p:nvCxnSpPr>
        <p:spPr bwMode="auto">
          <a:xfrm flipH="1" flipV="1">
            <a:off x="8896043" y="2348881"/>
            <a:ext cx="1144081" cy="655229"/>
          </a:xfrm>
          <a:prstGeom prst="straightConnector1">
            <a:avLst/>
          </a:prstGeom>
          <a:noFill/>
          <a:ln w="34925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9893725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6064" y="639272"/>
            <a:ext cx="4344031" cy="17305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030980" y="1503308"/>
            <a:ext cx="23622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Wingdings" panose="05000000000000000000" pitchFamily="2" charset="2"/>
              <a:buChar char="§"/>
            </a:pPr>
            <a:r>
              <a:rPr lang="de-DE" sz="1050" dirty="0">
                <a:latin typeface="Century Gothic" panose="020B0502020202020204" pitchFamily="34" charset="0"/>
              </a:rPr>
              <a:t>Cornell 1.3 GHz  (escaled) 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034791" y="1736748"/>
            <a:ext cx="185166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Wingdings" panose="05000000000000000000" pitchFamily="2" charset="2"/>
              <a:buChar char="§"/>
            </a:pPr>
            <a:r>
              <a:rPr lang="de-DE" sz="1050" dirty="0">
                <a:latin typeface="Century Gothic" panose="020B0502020202020204" pitchFamily="34" charset="0"/>
              </a:rPr>
              <a:t>Jlab 1.497 GHz</a:t>
            </a:r>
          </a:p>
        </p:txBody>
      </p:sp>
      <p:grpSp>
        <p:nvGrpSpPr>
          <p:cNvPr id="44" name="Group 43"/>
          <p:cNvGrpSpPr/>
          <p:nvPr/>
        </p:nvGrpSpPr>
        <p:grpSpPr>
          <a:xfrm>
            <a:off x="1377794" y="1261727"/>
            <a:ext cx="2607992" cy="2462977"/>
            <a:chOff x="-393259" y="758709"/>
            <a:chExt cx="3214611" cy="3070915"/>
          </a:xfrm>
        </p:grpSpPr>
        <p:pic>
          <p:nvPicPr>
            <p:cNvPr id="25" name="Picture 24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393259" y="883111"/>
              <a:ext cx="3161271" cy="2678229"/>
            </a:xfrm>
            <a:prstGeom prst="rect">
              <a:avLst/>
            </a:prstGeom>
          </p:spPr>
        </p:pic>
        <p:sp>
          <p:nvSpPr>
            <p:cNvPr id="22" name="TextBox 21"/>
            <p:cNvSpPr txBox="1"/>
            <p:nvPr/>
          </p:nvSpPr>
          <p:spPr>
            <a:xfrm>
              <a:off x="380607" y="3503441"/>
              <a:ext cx="2338518" cy="3261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100" i="1" dirty="0"/>
                <a:t>HZB optimized model</a:t>
              </a:r>
            </a:p>
          </p:txBody>
        </p:sp>
        <p:sp>
          <p:nvSpPr>
            <p:cNvPr id="24" name="Rectangle 23"/>
            <p:cNvSpPr/>
            <p:nvPr/>
          </p:nvSpPr>
          <p:spPr bwMode="auto">
            <a:xfrm>
              <a:off x="357762" y="758709"/>
              <a:ext cx="2463590" cy="3048955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de-DE" sz="1600" b="1">
                <a:solidFill>
                  <a:srgbClr val="00589C"/>
                </a:solidFill>
                <a:latin typeface="Arial" charset="0"/>
                <a:cs typeface="Arial" charset="0"/>
              </a:endParaRPr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4030980" y="1195532"/>
            <a:ext cx="15011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>
                <a:latin typeface="Century Gothic" panose="020B0502020202020204" pitchFamily="34" charset="0"/>
              </a:rPr>
              <a:t>Base models</a:t>
            </a:r>
          </a:p>
        </p:txBody>
      </p:sp>
      <p:pic>
        <p:nvPicPr>
          <p:cNvPr id="27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4120" y="4445981"/>
            <a:ext cx="4092380" cy="1719323"/>
          </a:xfrm>
          <a:prstGeom prst="rect">
            <a:avLst/>
          </a:prstGeom>
          <a:ln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</p:pic>
      <p:sp>
        <p:nvSpPr>
          <p:cNvPr id="7" name="Right Arrow 6"/>
          <p:cNvSpPr/>
          <p:nvPr/>
        </p:nvSpPr>
        <p:spPr bwMode="auto">
          <a:xfrm rot="10800000">
            <a:off x="5162550" y="5225674"/>
            <a:ext cx="678180" cy="286212"/>
          </a:xfrm>
          <a:prstGeom prst="rightArrow">
            <a:avLst/>
          </a:prstGeom>
          <a:noFill/>
          <a:ln w="19050" cap="flat" cmpd="sng" algn="ctr">
            <a:solidFill>
              <a:srgbClr val="000000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endParaRPr lang="de-DE" sz="1600" b="1">
              <a:solidFill>
                <a:srgbClr val="00589C"/>
              </a:solidFill>
              <a:latin typeface="Arial" charset="0"/>
              <a:cs typeface="Arial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7696420" y="715472"/>
            <a:ext cx="15011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>
                <a:latin typeface="Century Gothic" panose="020B0502020202020204" pitchFamily="34" charset="0"/>
              </a:rPr>
              <a:t>1.5 GHz design</a:t>
            </a:r>
          </a:p>
        </p:txBody>
      </p:sp>
      <p:pic>
        <p:nvPicPr>
          <p:cNvPr id="29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3319" y="2204864"/>
            <a:ext cx="4238742" cy="16541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" name="Rounded Rectangle 31"/>
          <p:cNvSpPr/>
          <p:nvPr/>
        </p:nvSpPr>
        <p:spPr bwMode="auto">
          <a:xfrm>
            <a:off x="9113521" y="2694972"/>
            <a:ext cx="1481554" cy="1035312"/>
          </a:xfrm>
          <a:prstGeom prst="roundRect">
            <a:avLst/>
          </a:prstGeom>
          <a:noFill/>
          <a:ln w="44450" cap="flat" cmpd="sng" algn="ctr">
            <a:solidFill>
              <a:srgbClr val="00B050"/>
            </a:solidFill>
            <a:prstDash val="solid"/>
            <a:round/>
            <a:headEnd type="none" w="med" len="med"/>
            <a:tailEnd type="triangle" w="med" len="med"/>
          </a:ln>
          <a:effectLst>
            <a:outerShdw dist="35921" dir="2700000" algn="ctr" rotWithShape="0">
              <a:srgbClr val="808080">
                <a:alpha val="82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endParaRPr lang="de-DE" sz="1600" b="1">
              <a:solidFill>
                <a:srgbClr val="00589C"/>
              </a:solidFill>
              <a:latin typeface="Arial" charset="0"/>
              <a:cs typeface="Arial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4008121" y="2494368"/>
            <a:ext cx="12189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i="1" dirty="0">
                <a:latin typeface="Century Gothic" panose="020B0502020202020204" pitchFamily="34" charset="0"/>
              </a:rPr>
              <a:t>     </a:t>
            </a:r>
            <a:r>
              <a:rPr lang="el-GR" sz="1200" i="1" dirty="0">
                <a:latin typeface="Century Gothic" panose="020B0502020202020204" pitchFamily="34" charset="0"/>
              </a:rPr>
              <a:t>Φ</a:t>
            </a:r>
            <a:r>
              <a:rPr lang="de-DE" sz="1200" i="1" dirty="0">
                <a:latin typeface="Century Gothic" panose="020B0502020202020204" pitchFamily="34" charset="0"/>
              </a:rPr>
              <a:t>=71.34mm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4099560" y="2094692"/>
            <a:ext cx="15011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sz="1200" dirty="0">
                <a:latin typeface="Century Gothic" panose="020B0502020202020204" pitchFamily="34" charset="0"/>
              </a:rPr>
              <a:t>Big iris diameter for high cell-cell coupling</a:t>
            </a:r>
          </a:p>
        </p:txBody>
      </p:sp>
      <p:pic>
        <p:nvPicPr>
          <p:cNvPr id="31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12081" y="3316540"/>
            <a:ext cx="384007" cy="379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" name="TextBox 39"/>
          <p:cNvSpPr txBox="1"/>
          <p:nvPr/>
        </p:nvSpPr>
        <p:spPr>
          <a:xfrm>
            <a:off x="7431978" y="2007316"/>
            <a:ext cx="21179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sz="1200" dirty="0"/>
              <a:t>SRF Specifications fullfilled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972159" y="3935023"/>
            <a:ext cx="503755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>
                <a:latin typeface="Century Gothic" panose="020B0502020202020204" pitchFamily="34" charset="0"/>
              </a:rPr>
              <a:t>Operation problems derived from high field values prevented</a:t>
            </a:r>
          </a:p>
        </p:txBody>
      </p:sp>
      <p:sp>
        <p:nvSpPr>
          <p:cNvPr id="42" name="Right Arrow 41"/>
          <p:cNvSpPr/>
          <p:nvPr/>
        </p:nvSpPr>
        <p:spPr bwMode="auto">
          <a:xfrm>
            <a:off x="5120423" y="3160848"/>
            <a:ext cx="678180" cy="286212"/>
          </a:xfrm>
          <a:prstGeom prst="rightArrow">
            <a:avLst/>
          </a:prstGeom>
          <a:noFill/>
          <a:ln w="19050" cap="flat" cmpd="sng" algn="ctr">
            <a:solidFill>
              <a:srgbClr val="000000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endParaRPr lang="de-DE" sz="1600" b="1">
              <a:solidFill>
                <a:srgbClr val="00589C"/>
              </a:solidFill>
              <a:latin typeface="Arial" charset="0"/>
              <a:cs typeface="Arial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1242060" y="669751"/>
            <a:ext cx="3855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Stage 1: Cavity geometry</a:t>
            </a:r>
            <a:endParaRPr lang="de-DE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1181100" y="4077072"/>
            <a:ext cx="3855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Stage 2: HOM damping</a:t>
            </a:r>
            <a:endParaRPr lang="de-DE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1918334" y="4605055"/>
            <a:ext cx="30137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Wingdings" panose="05000000000000000000" pitchFamily="2" charset="2"/>
              <a:buChar char="§"/>
            </a:pPr>
            <a:r>
              <a:rPr lang="en-US" b="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Analyze HOM in relation to beam spectrum</a:t>
            </a:r>
            <a:endParaRPr lang="de-DE" b="0" dirty="0">
              <a:latin typeface="Century Gothic" panose="020B0502020202020204" pitchFamily="34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1910714" y="5168934"/>
            <a:ext cx="301371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Wingdings" panose="05000000000000000000" pitchFamily="2" charset="2"/>
              <a:buChar char="§"/>
            </a:pPr>
            <a:r>
              <a:rPr lang="en-US" b="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Provide strong HOM damping in order to avoid CBIs</a:t>
            </a:r>
            <a:endParaRPr lang="de-DE" b="0" dirty="0">
              <a:latin typeface="Century Gothic" panose="020B0502020202020204" pitchFamily="34" charset="0"/>
            </a:endParaRPr>
          </a:p>
        </p:txBody>
      </p:sp>
      <p:cxnSp>
        <p:nvCxnSpPr>
          <p:cNvPr id="53" name="Straight Connector 52"/>
          <p:cNvCxnSpPr/>
          <p:nvPr/>
        </p:nvCxnSpPr>
        <p:spPr bwMode="auto">
          <a:xfrm>
            <a:off x="1952713" y="995353"/>
            <a:ext cx="3858257" cy="0"/>
          </a:xfrm>
          <a:prstGeom prst="line">
            <a:avLst/>
          </a:prstGeom>
          <a:ln>
            <a:headEnd type="none" w="med" len="med"/>
            <a:tailEnd type="none" w="med" len="med"/>
          </a:ln>
          <a:ex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 bwMode="auto">
          <a:xfrm>
            <a:off x="1952713" y="4430381"/>
            <a:ext cx="3858257" cy="0"/>
          </a:xfrm>
          <a:prstGeom prst="line">
            <a:avLst/>
          </a:prstGeom>
          <a:ln>
            <a:headEnd type="none" w="med" len="med"/>
            <a:tailEnd type="none" w="med" len="med"/>
          </a:ln>
          <a:ex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5" name="Titel 1"/>
          <p:cNvSpPr txBox="1">
            <a:spLocks/>
          </p:cNvSpPr>
          <p:nvPr/>
        </p:nvSpPr>
        <p:spPr>
          <a:xfrm>
            <a:off x="1066800" y="142875"/>
            <a:ext cx="10972800" cy="439738"/>
          </a:xfrm>
          <a:prstGeom prst="rect">
            <a:avLst/>
          </a:prstGeom>
        </p:spPr>
        <p:txBody>
          <a:bodyPr rtlCol="0">
            <a:normAutofit/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bg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en-US" sz="2000" dirty="0" smtClean="0">
                <a:latin typeface="Century Gothic" panose="020B0502020202020204" pitchFamily="34" charset="0"/>
              </a:rPr>
              <a:t>BESSY VSR 1.5GHz SRF Cavity Design</a:t>
            </a:r>
            <a:endParaRPr lang="de-DE" sz="2000" dirty="0">
              <a:latin typeface="Century Gothic" panose="020B050202020202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997065" y="6309320"/>
            <a:ext cx="2232912" cy="338554"/>
          </a:xfrm>
          <a:prstGeom prst="rect">
            <a:avLst/>
          </a:prstGeom>
          <a:noFill/>
          <a:ln w="19050"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latin typeface="Century Gothic" panose="020B0502020202020204" pitchFamily="34" charset="0"/>
              </a:rPr>
              <a:t>Courtesy of A. Velez</a:t>
            </a:r>
            <a:endParaRPr lang="de-DE" sz="1600" b="1" dirty="0">
              <a:latin typeface="Century Gothic" panose="020B0502020202020204" pitchFamily="34" charset="0"/>
            </a:endParaRPr>
          </a:p>
        </p:txBody>
      </p:sp>
      <p:sp>
        <p:nvSpPr>
          <p:cNvPr id="36" name="Foliennummernplatzhalter 3"/>
          <p:cNvSpPr txBox="1">
            <a:spLocks/>
          </p:cNvSpPr>
          <p:nvPr/>
        </p:nvSpPr>
        <p:spPr bwMode="auto">
          <a:xfrm>
            <a:off x="9061451" y="6356351"/>
            <a:ext cx="2844800" cy="36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1pPr>
            <a:lvl2pPr marL="742950" indent="-28575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pPr algn="r"/>
            <a:r>
              <a:rPr lang="de-DE" altLang="de-DE" sz="1200" b="1" dirty="0" smtClean="0">
                <a:solidFill>
                  <a:srgbClr val="00589C"/>
                </a:solidFill>
                <a:latin typeface="Arial" panose="020B0604020202020204" pitchFamily="34" charset="0"/>
              </a:rPr>
              <a:t>4</a:t>
            </a:r>
            <a:endParaRPr lang="de-DE" altLang="de-DE" sz="1200" b="1" dirty="0">
              <a:solidFill>
                <a:srgbClr val="00589C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5819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0762" y="600230"/>
            <a:ext cx="4227705" cy="2859918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28" y="3423852"/>
            <a:ext cx="5010602" cy="338952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1690" y="1443036"/>
            <a:ext cx="4479587" cy="3030309"/>
          </a:xfrm>
          <a:prstGeom prst="rect">
            <a:avLst/>
          </a:prstGeom>
          <a:ln w="22225">
            <a:solidFill>
              <a:schemeClr val="tx1"/>
            </a:solidFill>
          </a:ln>
        </p:spPr>
      </p:pic>
      <p:sp>
        <p:nvSpPr>
          <p:cNvPr id="2" name="Titel 1"/>
          <p:cNvSpPr>
            <a:spLocks noGrp="1"/>
          </p:cNvSpPr>
          <p:nvPr>
            <p:ph type="title" idx="4294967295"/>
          </p:nvPr>
        </p:nvSpPr>
        <p:spPr>
          <a:xfrm>
            <a:off x="1066800" y="108942"/>
            <a:ext cx="10972800" cy="439738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2000" dirty="0" smtClean="0">
                <a:latin typeface="Century Gothic" panose="020B0502020202020204" pitchFamily="34" charset="0"/>
              </a:rPr>
              <a:t>BESSY VSR 1.5GHz SRF Cavity</a:t>
            </a:r>
            <a:endParaRPr lang="de-DE" sz="2000" dirty="0">
              <a:latin typeface="Century Gothic" panose="020B0502020202020204" pitchFamily="34" charset="0"/>
            </a:endParaRPr>
          </a:p>
        </p:txBody>
      </p:sp>
      <p:sp>
        <p:nvSpPr>
          <p:cNvPr id="4100" name="Foliennummernplatzhalter 3"/>
          <p:cNvSpPr>
            <a:spLocks noGrp="1"/>
          </p:cNvSpPr>
          <p:nvPr>
            <p:ph type="sldNum" sz="quarter" idx="1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88ACD895-E72F-49E5-9EB0-A53D6FCC56C5}" type="slidenum">
              <a:rPr lang="de-DE" altLang="de-DE">
                <a:solidFill>
                  <a:srgbClr val="00589C"/>
                </a:solidFill>
                <a:latin typeface="Arial" panose="020B0604020202020204" pitchFamily="34" charset="0"/>
              </a:rPr>
              <a:pPr/>
              <a:t>5</a:t>
            </a:fld>
            <a:endParaRPr lang="de-DE" altLang="de-DE" dirty="0">
              <a:solidFill>
                <a:srgbClr val="00589C"/>
              </a:solidFill>
              <a:latin typeface="Arial" panose="020B0604020202020204" pitchFamily="3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767408" y="1354084"/>
            <a:ext cx="2808312" cy="2069768"/>
            <a:chOff x="4583832" y="742061"/>
            <a:chExt cx="2808312" cy="2069768"/>
          </a:xfrm>
        </p:grpSpPr>
        <p:pic>
          <p:nvPicPr>
            <p:cNvPr id="21" name="Picture 20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87888" y="742061"/>
              <a:ext cx="1889644" cy="1847433"/>
            </a:xfrm>
            <a:prstGeom prst="rect">
              <a:avLst/>
            </a:prstGeom>
          </p:spPr>
        </p:pic>
        <p:sp>
          <p:nvSpPr>
            <p:cNvPr id="22" name="TextBox 21"/>
            <p:cNvSpPr txBox="1"/>
            <p:nvPr/>
          </p:nvSpPr>
          <p:spPr>
            <a:xfrm>
              <a:off x="4583832" y="2504052"/>
              <a:ext cx="280831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>
                  <a:latin typeface="Century Gothic" panose="020B0502020202020204" pitchFamily="34" charset="0"/>
                </a:rPr>
                <a:t>FPC </a:t>
              </a:r>
              <a:r>
                <a:rPr lang="en-US" sz="1400" dirty="0" smtClean="0">
                  <a:latin typeface="Century Gothic" panose="020B0502020202020204" pitchFamily="34" charset="0"/>
                </a:rPr>
                <a:t>– </a:t>
              </a:r>
              <a:r>
                <a:rPr lang="en-US" sz="1400" i="1" dirty="0">
                  <a:latin typeface="Century Gothic" panose="020B0502020202020204" pitchFamily="34" charset="0"/>
                </a:rPr>
                <a:t>Coax. diam</a:t>
              </a:r>
              <a:r>
                <a:rPr lang="en-US" sz="1400" i="1" dirty="0" smtClean="0">
                  <a:latin typeface="Century Gothic" panose="020B0502020202020204" pitchFamily="34" charset="0"/>
                </a:rPr>
                <a:t>.: </a:t>
              </a:r>
              <a:r>
                <a:rPr lang="en-US" sz="1400" i="1" dirty="0">
                  <a:latin typeface="Century Gothic" panose="020B0502020202020204" pitchFamily="34" charset="0"/>
                </a:rPr>
                <a:t>20 x </a:t>
              </a:r>
              <a:r>
                <a:rPr lang="en-US" sz="1400" i="1" dirty="0" smtClean="0">
                  <a:latin typeface="Century Gothic" panose="020B0502020202020204" pitchFamily="34" charset="0"/>
                </a:rPr>
                <a:t>49mm</a:t>
              </a:r>
              <a:endParaRPr lang="de-DE" sz="1400" i="1" dirty="0">
                <a:latin typeface="Century Gothic" panose="020B0502020202020204" pitchFamily="34" charset="0"/>
              </a:endParaRPr>
            </a:p>
          </p:txBody>
        </p:sp>
      </p:grpSp>
      <p:cxnSp>
        <p:nvCxnSpPr>
          <p:cNvPr id="20" name="Straight Arrow Connector 19"/>
          <p:cNvCxnSpPr/>
          <p:nvPr/>
        </p:nvCxnSpPr>
        <p:spPr>
          <a:xfrm flipH="1" flipV="1">
            <a:off x="2487158" y="1960484"/>
            <a:ext cx="2744746" cy="246943"/>
          </a:xfrm>
          <a:prstGeom prst="straightConnector1">
            <a:avLst/>
          </a:prstGeom>
          <a:ln w="317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 flipH="1">
            <a:off x="3377078" y="3050233"/>
            <a:ext cx="1854826" cy="1011707"/>
          </a:xfrm>
          <a:prstGeom prst="straightConnector1">
            <a:avLst/>
          </a:prstGeom>
          <a:ln w="317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 flipV="1">
            <a:off x="7547871" y="2122977"/>
            <a:ext cx="2364553" cy="513935"/>
          </a:xfrm>
          <a:prstGeom prst="straightConnector1">
            <a:avLst/>
          </a:prstGeom>
          <a:ln w="317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479376" y="560116"/>
            <a:ext cx="2681732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00FF"/>
                </a:solidFill>
                <a:latin typeface="Century Gothic" panose="020B0502020202020204" pitchFamily="34" charset="0"/>
              </a:rPr>
              <a:t>Cavity Model </a:t>
            </a:r>
          </a:p>
          <a:p>
            <a:r>
              <a:rPr lang="en-US" sz="1400" b="1" dirty="0" err="1" smtClean="0">
                <a:latin typeface="Century Gothic" panose="020B0502020202020204" pitchFamily="34" charset="0"/>
              </a:rPr>
              <a:t>WG_Tapered</a:t>
            </a:r>
            <a:r>
              <a:rPr lang="en-US" sz="1400" b="1" dirty="0">
                <a:latin typeface="Century Gothic" panose="020B0502020202020204" pitchFamily="34" charset="0"/>
              </a:rPr>
              <a:t> –</a:t>
            </a:r>
            <a:r>
              <a:rPr lang="en-US" sz="1400" b="1" dirty="0" smtClean="0">
                <a:latin typeface="Century Gothic" panose="020B0502020202020204" pitchFamily="34" charset="0"/>
              </a:rPr>
              <a:t>  88-91-95mm</a:t>
            </a:r>
          </a:p>
          <a:p>
            <a:r>
              <a:rPr lang="en-US" sz="1400" b="1" dirty="0" err="1" smtClean="0">
                <a:latin typeface="Century Gothic" panose="020B0502020202020204" pitchFamily="34" charset="0"/>
              </a:rPr>
              <a:t>BmP</a:t>
            </a:r>
            <a:r>
              <a:rPr lang="en-US" sz="1400" b="1" dirty="0" smtClean="0">
                <a:latin typeface="Century Gothic" panose="020B0502020202020204" pitchFamily="34" charset="0"/>
              </a:rPr>
              <a:t> Diam. – 110 mm </a:t>
            </a:r>
            <a:endParaRPr lang="de-DE" sz="1400" dirty="0">
              <a:latin typeface="Century Gothic" panose="020B05020202020202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5375920" y="4585084"/>
            <a:ext cx="62646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>
                <a:latin typeface="Century Gothic" panose="020B0502020202020204" pitchFamily="34" charset="0"/>
              </a:rPr>
              <a:t>5- HOM damping Waveguides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>
                <a:latin typeface="Century Gothic" panose="020B0502020202020204" pitchFamily="34" charset="0"/>
              </a:rPr>
              <a:t>Large </a:t>
            </a:r>
            <a:r>
              <a:rPr lang="en-US" dirty="0" err="1" smtClean="0">
                <a:latin typeface="Century Gothic" panose="020B0502020202020204" pitchFamily="34" charset="0"/>
              </a:rPr>
              <a:t>beampipe</a:t>
            </a:r>
            <a:r>
              <a:rPr lang="en-US" dirty="0" smtClean="0">
                <a:latin typeface="Century Gothic" panose="020B0502020202020204" pitchFamily="34" charset="0"/>
              </a:rPr>
              <a:t> radius – better HOM propagation</a:t>
            </a:r>
            <a:endParaRPr lang="de-DE" dirty="0">
              <a:latin typeface="Century Gothic" panose="020B0502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67408" y="3556086"/>
            <a:ext cx="260967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rgbClr val="C00000"/>
                </a:solidFill>
                <a:latin typeface="Century Gothic" panose="020B0502020202020204" pitchFamily="34" charset="0"/>
              </a:rPr>
              <a:t>End-Group Up Stream</a:t>
            </a:r>
            <a:endParaRPr lang="de-DE" sz="1600" b="1" dirty="0">
              <a:solidFill>
                <a:srgbClr val="C00000"/>
              </a:solidFill>
              <a:latin typeface="Century Gothic" panose="020B0502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9192344" y="531968"/>
            <a:ext cx="299965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rgbClr val="C00000"/>
                </a:solidFill>
                <a:latin typeface="Century Gothic" panose="020B0502020202020204" pitchFamily="34" charset="0"/>
              </a:rPr>
              <a:t>End-Group Down Stream</a:t>
            </a:r>
            <a:endParaRPr lang="de-DE" sz="1600" b="1" dirty="0">
              <a:solidFill>
                <a:srgbClr val="C00000"/>
              </a:solidFill>
              <a:latin typeface="Century Gothic" panose="020B0502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409936" y="5481445"/>
            <a:ext cx="6496315" cy="923330"/>
          </a:xfrm>
          <a:prstGeom prst="rect">
            <a:avLst/>
          </a:prstGeom>
          <a:noFill/>
          <a:ln w="25400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>
                <a:latin typeface="Century Gothic" panose="020B0502020202020204" pitchFamily="34" charset="0"/>
              </a:rPr>
              <a:t>Expected HOM power evolution for BESSY VSR Beams.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Century Gothic" panose="020B0502020202020204" pitchFamily="34" charset="0"/>
              </a:rPr>
              <a:t>HOM load capabilities.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Century Gothic" panose="020B0502020202020204" pitchFamily="34" charset="0"/>
              </a:rPr>
              <a:t>Power flowing thru </a:t>
            </a:r>
            <a:r>
              <a:rPr lang="en-US" dirty="0" err="1" smtClean="0">
                <a:latin typeface="Century Gothic" panose="020B0502020202020204" pitchFamily="34" charset="0"/>
              </a:rPr>
              <a:t>beampipes</a:t>
            </a:r>
            <a:r>
              <a:rPr lang="en-US" dirty="0" smtClean="0">
                <a:latin typeface="Century Gothic" panose="020B0502020202020204" pitchFamily="34" charset="0"/>
              </a:rPr>
              <a:t>  </a:t>
            </a:r>
            <a:endParaRPr lang="de-DE" dirty="0">
              <a:latin typeface="Century Gothic" panose="020B0502020202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375920" y="5157192"/>
            <a:ext cx="90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  <a:latin typeface="Century Gothic" panose="020B0502020202020204" pitchFamily="34" charset="0"/>
              </a:rPr>
              <a:t>Goal</a:t>
            </a:r>
            <a:endParaRPr lang="de-DE" b="1" dirty="0">
              <a:solidFill>
                <a:srgbClr val="0000FF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6965044"/>
      </p:ext>
    </p:extLst>
  </p:cSld>
  <p:clrMapOvr>
    <a:masterClrMapping/>
  </p:clrMapOvr>
  <p:timing>
    <p:tnLst>
      <p:par>
        <p:cTn id="1" dur="indefinite" restart="never" nodeType="tmRoot">
          <p:childTnLst>
            <p:par>
              <p:cTn id="2"/>
            </p:par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Foliennummernplatzhalter 3"/>
          <p:cNvSpPr>
            <a:spLocks noGrp="1"/>
          </p:cNvSpPr>
          <p:nvPr>
            <p:ph type="sldNum" sz="quarter" idx="1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88ACD895-E72F-49E5-9EB0-A53D6FCC56C5}" type="slidenum">
              <a:rPr lang="de-DE" altLang="de-DE">
                <a:solidFill>
                  <a:srgbClr val="00589C"/>
                </a:solidFill>
                <a:latin typeface="Arial" panose="020B0604020202020204" pitchFamily="34" charset="0"/>
              </a:rPr>
              <a:pPr/>
              <a:t>6</a:t>
            </a:fld>
            <a:endParaRPr lang="de-DE" altLang="de-DE" dirty="0">
              <a:solidFill>
                <a:srgbClr val="00589C"/>
              </a:solidFill>
              <a:latin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76201" y="725564"/>
            <a:ext cx="519205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dirty="0" smtClean="0">
                <a:solidFill>
                  <a:srgbClr val="0000FF"/>
                </a:solidFill>
                <a:latin typeface="Century Gothic" panose="020B0502020202020204" pitchFamily="34" charset="0"/>
              </a:rPr>
              <a:t>Num. Tune of FPC </a:t>
            </a:r>
            <a:r>
              <a:rPr lang="en-US" sz="1600" dirty="0" smtClean="0">
                <a:latin typeface="Century Gothic" panose="020B0502020202020204" pitchFamily="34" charset="0"/>
              </a:rPr>
              <a:t>to Q</a:t>
            </a:r>
            <a:r>
              <a:rPr lang="en-US" sz="1600" baseline="-25000" dirty="0" smtClean="0">
                <a:latin typeface="Century Gothic" panose="020B0502020202020204" pitchFamily="34" charset="0"/>
              </a:rPr>
              <a:t>ext</a:t>
            </a:r>
            <a:r>
              <a:rPr lang="en-US" sz="1600" dirty="0" smtClean="0">
                <a:latin typeface="Century Gothic" panose="020B0502020202020204" pitchFamily="34" charset="0"/>
              </a:rPr>
              <a:t>~10</a:t>
            </a:r>
            <a:r>
              <a:rPr lang="en-US" sz="1600" baseline="30000" dirty="0" smtClean="0">
                <a:latin typeface="Century Gothic" panose="020B0502020202020204" pitchFamily="34" charset="0"/>
              </a:rPr>
              <a:t>7</a:t>
            </a:r>
            <a:endParaRPr lang="de-DE" sz="1600" dirty="0">
              <a:latin typeface="Century Gothic" panose="020B0502020202020204" pitchFamily="34" charset="0"/>
            </a:endParaRPr>
          </a:p>
        </p:txBody>
      </p:sp>
      <p:grpSp>
        <p:nvGrpSpPr>
          <p:cNvPr id="31" name="Group 30"/>
          <p:cNvGrpSpPr/>
          <p:nvPr/>
        </p:nvGrpSpPr>
        <p:grpSpPr>
          <a:xfrm>
            <a:off x="5951984" y="384523"/>
            <a:ext cx="5625668" cy="3082852"/>
            <a:chOff x="6730955" y="346784"/>
            <a:chExt cx="5625668" cy="3082852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97394" y="620352"/>
              <a:ext cx="5159229" cy="2809284"/>
            </a:xfrm>
            <a:prstGeom prst="rect">
              <a:avLst/>
            </a:prstGeom>
          </p:spPr>
        </p:pic>
        <p:grpSp>
          <p:nvGrpSpPr>
            <p:cNvPr id="5" name="Group 4"/>
            <p:cNvGrpSpPr/>
            <p:nvPr/>
          </p:nvGrpSpPr>
          <p:grpSpPr>
            <a:xfrm>
              <a:off x="6730955" y="346784"/>
              <a:ext cx="1633297" cy="1661221"/>
              <a:chOff x="5015880" y="601315"/>
              <a:chExt cx="2376264" cy="2210514"/>
            </a:xfrm>
          </p:grpSpPr>
          <p:pic>
            <p:nvPicPr>
              <p:cNvPr id="21" name="Picture 20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087888" y="601315"/>
                <a:ext cx="2033606" cy="1988179"/>
              </a:xfrm>
              <a:prstGeom prst="rect">
                <a:avLst/>
              </a:prstGeom>
            </p:spPr>
          </p:pic>
          <p:sp>
            <p:nvSpPr>
              <p:cNvPr id="22" name="TextBox 21"/>
              <p:cNvSpPr txBox="1"/>
              <p:nvPr/>
            </p:nvSpPr>
            <p:spPr>
              <a:xfrm>
                <a:off x="5015880" y="2504052"/>
                <a:ext cx="237626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de-DE" sz="1400" i="1" dirty="0">
                  <a:latin typeface="+mn-lt"/>
                </a:endParaRPr>
              </a:p>
            </p:txBody>
          </p:sp>
        </p:grpSp>
        <p:cxnSp>
          <p:nvCxnSpPr>
            <p:cNvPr id="20" name="Straight Arrow Connector 19"/>
            <p:cNvCxnSpPr/>
            <p:nvPr/>
          </p:nvCxnSpPr>
          <p:spPr>
            <a:xfrm flipH="1" flipV="1">
              <a:off x="7590334" y="789339"/>
              <a:ext cx="1054329" cy="715759"/>
            </a:xfrm>
            <a:prstGeom prst="straightConnector1">
              <a:avLst/>
            </a:prstGeom>
            <a:ln w="317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Group 16"/>
          <p:cNvGrpSpPr/>
          <p:nvPr/>
        </p:nvGrpSpPr>
        <p:grpSpPr>
          <a:xfrm>
            <a:off x="5663952" y="3418683"/>
            <a:ext cx="5260694" cy="3270948"/>
            <a:chOff x="5475921" y="3418683"/>
            <a:chExt cx="5260694" cy="3270948"/>
          </a:xfrm>
        </p:grpSpPr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75921" y="3418683"/>
              <a:ext cx="5260694" cy="3270948"/>
            </a:xfrm>
            <a:prstGeom prst="rect">
              <a:avLst/>
            </a:prstGeom>
          </p:spPr>
        </p:pic>
        <p:cxnSp>
          <p:nvCxnSpPr>
            <p:cNvPr id="35" name="Straight Arrow Connector 34"/>
            <p:cNvCxnSpPr/>
            <p:nvPr/>
          </p:nvCxnSpPr>
          <p:spPr>
            <a:xfrm>
              <a:off x="7282811" y="4437112"/>
              <a:ext cx="1" cy="538749"/>
            </a:xfrm>
            <a:prstGeom prst="straightConnector1">
              <a:avLst/>
            </a:prstGeom>
            <a:ln w="317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TextBox 32"/>
            <p:cNvSpPr txBox="1"/>
            <p:nvPr/>
          </p:nvSpPr>
          <p:spPr>
            <a:xfrm>
              <a:off x="6960096" y="4176762"/>
              <a:ext cx="756540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>
                  <a:latin typeface="+mn-lt"/>
                </a:rPr>
                <a:t>EG-</a:t>
              </a:r>
              <a:r>
                <a:rPr lang="en-US" sz="1400" b="1" dirty="0" err="1" smtClean="0">
                  <a:latin typeface="+mn-lt"/>
                </a:rPr>
                <a:t>UpS</a:t>
              </a:r>
              <a:endParaRPr lang="de-DE" sz="1400" b="1" dirty="0">
                <a:latin typeface="+mn-lt"/>
              </a:endParaRPr>
            </a:p>
          </p:txBody>
        </p:sp>
        <p:cxnSp>
          <p:nvCxnSpPr>
            <p:cNvPr id="40" name="Straight Arrow Connector 39"/>
            <p:cNvCxnSpPr/>
            <p:nvPr/>
          </p:nvCxnSpPr>
          <p:spPr>
            <a:xfrm>
              <a:off x="9480375" y="4456546"/>
              <a:ext cx="1" cy="538749"/>
            </a:xfrm>
            <a:prstGeom prst="straightConnector1">
              <a:avLst/>
            </a:prstGeom>
            <a:ln w="317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TextBox 40"/>
            <p:cNvSpPr txBox="1"/>
            <p:nvPr/>
          </p:nvSpPr>
          <p:spPr>
            <a:xfrm>
              <a:off x="9120336" y="4148769"/>
              <a:ext cx="731336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>
                  <a:latin typeface="+mn-lt"/>
                </a:rPr>
                <a:t>EG-</a:t>
              </a:r>
              <a:r>
                <a:rPr lang="en-US" sz="1400" b="1" dirty="0" err="1" smtClean="0">
                  <a:latin typeface="+mn-lt"/>
                </a:rPr>
                <a:t>DnS</a:t>
              </a:r>
              <a:endParaRPr lang="de-DE" sz="1400" b="1" dirty="0">
                <a:latin typeface="+mn-lt"/>
              </a:endParaRPr>
            </a:p>
          </p:txBody>
        </p:sp>
      </p:grpSp>
      <p:sp>
        <p:nvSpPr>
          <p:cNvPr id="23" name="Titel 1"/>
          <p:cNvSpPr>
            <a:spLocks noGrp="1"/>
          </p:cNvSpPr>
          <p:nvPr>
            <p:ph type="title" idx="4294967295"/>
          </p:nvPr>
        </p:nvSpPr>
        <p:spPr>
          <a:xfrm>
            <a:off x="1066800" y="108942"/>
            <a:ext cx="10972800" cy="439738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2000" dirty="0" smtClean="0">
                <a:latin typeface="Century Gothic" panose="020B0502020202020204" pitchFamily="34" charset="0"/>
              </a:rPr>
              <a:t>BESSY VSR 1.5GHz SRF Cavity</a:t>
            </a:r>
            <a:endParaRPr lang="de-DE" sz="2000" dirty="0">
              <a:latin typeface="Century Gothic" panose="020B0502020202020204" pitchFamily="34" charset="0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725355" y="1184957"/>
            <a:ext cx="4391638" cy="3480631"/>
            <a:chOff x="745911" y="1129803"/>
            <a:chExt cx="4391638" cy="3480631"/>
          </a:xfrm>
        </p:grpSpPr>
        <p:grpSp>
          <p:nvGrpSpPr>
            <p:cNvPr id="8" name="Group 7"/>
            <p:cNvGrpSpPr/>
            <p:nvPr/>
          </p:nvGrpSpPr>
          <p:grpSpPr>
            <a:xfrm>
              <a:off x="745911" y="1129803"/>
              <a:ext cx="4391638" cy="3480631"/>
              <a:chOff x="745911" y="1129803"/>
              <a:chExt cx="4391638" cy="3480631"/>
            </a:xfrm>
          </p:grpSpPr>
          <p:pic>
            <p:nvPicPr>
              <p:cNvPr id="6" name="Picture 5"/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45911" y="1129803"/>
                <a:ext cx="4391638" cy="3200847"/>
              </a:xfrm>
              <a:prstGeom prst="rect">
                <a:avLst/>
              </a:prstGeom>
            </p:spPr>
          </p:pic>
          <p:sp>
            <p:nvSpPr>
              <p:cNvPr id="7" name="TextBox 6"/>
              <p:cNvSpPr txBox="1"/>
              <p:nvPr/>
            </p:nvSpPr>
            <p:spPr>
              <a:xfrm>
                <a:off x="1498455" y="4302657"/>
                <a:ext cx="3518762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b="1" dirty="0" smtClean="0">
                    <a:latin typeface="Century Gothic" panose="020B0502020202020204" pitchFamily="34" charset="0"/>
                  </a:rPr>
                  <a:t>FPC inner </a:t>
                </a:r>
                <a:r>
                  <a:rPr lang="en-US" sz="1400" b="1" dirty="0" err="1">
                    <a:latin typeface="Century Gothic" panose="020B0502020202020204" pitchFamily="34" charset="0"/>
                  </a:rPr>
                  <a:t>c</a:t>
                </a:r>
                <a:r>
                  <a:rPr lang="en-US" sz="1400" b="1" dirty="0" err="1" smtClean="0">
                    <a:latin typeface="Century Gothic" panose="020B0502020202020204" pitchFamily="34" charset="0"/>
                  </a:rPr>
                  <a:t>yll</a:t>
                </a:r>
                <a:r>
                  <a:rPr lang="en-US" sz="1400" b="1" dirty="0" smtClean="0">
                    <a:latin typeface="Century Gothic" panose="020B0502020202020204" pitchFamily="34" charset="0"/>
                  </a:rPr>
                  <a:t>. position from </a:t>
                </a:r>
                <a:r>
                  <a:rPr lang="en-US" sz="1400" b="1" dirty="0" err="1" smtClean="0">
                    <a:latin typeface="Century Gothic" panose="020B0502020202020204" pitchFamily="34" charset="0"/>
                  </a:rPr>
                  <a:t>BmP</a:t>
                </a:r>
                <a:r>
                  <a:rPr lang="en-US" sz="1400" b="1" dirty="0" smtClean="0">
                    <a:latin typeface="Century Gothic" panose="020B0502020202020204" pitchFamily="34" charset="0"/>
                  </a:rPr>
                  <a:t> [mm]</a:t>
                </a:r>
                <a:endParaRPr lang="de-DE" sz="1400" b="1" dirty="0">
                  <a:latin typeface="Century Gothic" panose="020B0502020202020204" pitchFamily="34" charset="0"/>
                </a:endParaRPr>
              </a:p>
            </p:txBody>
          </p:sp>
        </p:grpSp>
        <p:sp>
          <p:nvSpPr>
            <p:cNvPr id="9" name="Oval 8"/>
            <p:cNvSpPr/>
            <p:nvPr/>
          </p:nvSpPr>
          <p:spPr>
            <a:xfrm>
              <a:off x="3172230" y="2204864"/>
              <a:ext cx="331482" cy="360040"/>
            </a:xfrm>
            <a:prstGeom prst="ellipse">
              <a:avLst/>
            </a:prstGeom>
            <a:noFill/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11" name="Straight Arrow Connector 10"/>
            <p:cNvCxnSpPr>
              <a:stCxn id="9" idx="5"/>
            </p:cNvCxnSpPr>
            <p:nvPr/>
          </p:nvCxnSpPr>
          <p:spPr>
            <a:xfrm>
              <a:off x="3455168" y="2512177"/>
              <a:ext cx="408584" cy="52727"/>
            </a:xfrm>
            <a:prstGeom prst="straightConnector1">
              <a:avLst/>
            </a:prstGeom>
            <a:ln w="25400">
              <a:solidFill>
                <a:srgbClr val="0000F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/>
            <p:cNvSpPr txBox="1"/>
            <p:nvPr/>
          </p:nvSpPr>
          <p:spPr>
            <a:xfrm>
              <a:off x="3863752" y="2384884"/>
              <a:ext cx="920834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>
                  <a:solidFill>
                    <a:srgbClr val="0000FF"/>
                  </a:solidFill>
                  <a:latin typeface="Century Gothic" panose="020B0502020202020204" pitchFamily="34" charset="0"/>
                </a:rPr>
                <a:t>working point</a:t>
              </a:r>
              <a:endParaRPr lang="de-DE" sz="1400" b="1" dirty="0">
                <a:solidFill>
                  <a:srgbClr val="0000FF"/>
                </a:solidFill>
                <a:latin typeface="Century Gothic" panose="020B0502020202020204" pitchFamily="34" charset="0"/>
              </a:endParaRPr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400894" y="4810629"/>
            <a:ext cx="50405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>
                <a:latin typeface="Century Gothic" panose="020B0502020202020204" pitchFamily="34" charset="0"/>
              </a:rPr>
              <a:t>HOM high damping =&gt; Large </a:t>
            </a:r>
            <a:r>
              <a:rPr lang="en-US" dirty="0" err="1">
                <a:latin typeface="Century Gothic" panose="020B0502020202020204" pitchFamily="34" charset="0"/>
              </a:rPr>
              <a:t>Beampipes</a:t>
            </a:r>
            <a:r>
              <a:rPr lang="en-US" dirty="0">
                <a:latin typeface="Century Gothic" panose="020B0502020202020204" pitchFamily="34" charset="0"/>
              </a:rPr>
              <a:t> </a:t>
            </a:r>
            <a:endParaRPr lang="de-DE" dirty="0" smtClean="0">
              <a:latin typeface="Century Gothic" panose="020B05020202020202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400894" y="5317719"/>
            <a:ext cx="50405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>
                <a:latin typeface="Century Gothic" panose="020B0502020202020204" pitchFamily="34" charset="0"/>
              </a:rPr>
              <a:t>Deeper penetration of fundamental acc. mode into the </a:t>
            </a:r>
            <a:r>
              <a:rPr lang="en-US" dirty="0" err="1">
                <a:latin typeface="Century Gothic" panose="020B0502020202020204" pitchFamily="34" charset="0"/>
              </a:rPr>
              <a:t>b</a:t>
            </a:r>
            <a:r>
              <a:rPr lang="en-US" dirty="0" err="1" smtClean="0">
                <a:latin typeface="Century Gothic" panose="020B0502020202020204" pitchFamily="34" charset="0"/>
              </a:rPr>
              <a:t>eampipes</a:t>
            </a:r>
            <a:r>
              <a:rPr lang="en-US" dirty="0" smtClean="0">
                <a:latin typeface="Century Gothic" panose="020B0502020202020204" pitchFamily="34" charset="0"/>
              </a:rPr>
              <a:t>. </a:t>
            </a:r>
            <a:endParaRPr lang="de-DE" dirty="0" smtClean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1275505"/>
      </p:ext>
    </p:extLst>
  </p:cSld>
  <p:clrMapOvr>
    <a:masterClrMapping/>
  </p:clrMapOvr>
  <p:timing>
    <p:tnLst>
      <p:par>
        <p:cTn id="1" dur="indefinite" restart="never" nodeType="tmRoot">
          <p:childTnLst>
            <p:par>
              <p:cTn id="2"/>
            </p:par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515" y="751435"/>
            <a:ext cx="3212809" cy="1872419"/>
          </a:xfrm>
          <a:prstGeom prst="rect">
            <a:avLst/>
          </a:prstGeom>
        </p:spPr>
      </p:pic>
      <p:grpSp>
        <p:nvGrpSpPr>
          <p:cNvPr id="21" name="Group 20"/>
          <p:cNvGrpSpPr/>
          <p:nvPr/>
        </p:nvGrpSpPr>
        <p:grpSpPr>
          <a:xfrm>
            <a:off x="8052850" y="3598202"/>
            <a:ext cx="3866045" cy="2927142"/>
            <a:chOff x="8010175" y="650902"/>
            <a:chExt cx="3866045" cy="2927142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112224" y="650902"/>
              <a:ext cx="3763996" cy="2869580"/>
            </a:xfrm>
            <a:prstGeom prst="rect">
              <a:avLst/>
            </a:prstGeom>
          </p:spPr>
        </p:pic>
        <p:sp>
          <p:nvSpPr>
            <p:cNvPr id="17" name="TextBox 16"/>
            <p:cNvSpPr txBox="1"/>
            <p:nvPr/>
          </p:nvSpPr>
          <p:spPr>
            <a:xfrm rot="16200000">
              <a:off x="7459372" y="1662623"/>
              <a:ext cx="144016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 err="1" smtClean="0">
                  <a:latin typeface="+mn-lt"/>
                </a:rPr>
                <a:t>W</a:t>
              </a:r>
              <a:r>
                <a:rPr lang="en-US" sz="1600" b="1" baseline="-25000" dirty="0" err="1">
                  <a:latin typeface="+mn-lt"/>
                </a:rPr>
                <a:t>z</a:t>
              </a:r>
              <a:r>
                <a:rPr lang="en-US" sz="1600" b="1" dirty="0" smtClean="0">
                  <a:latin typeface="+mn-lt"/>
                </a:rPr>
                <a:t> [ V/</a:t>
              </a:r>
              <a:r>
                <a:rPr lang="en-US" sz="1600" b="1" dirty="0" err="1" smtClean="0">
                  <a:latin typeface="+mn-lt"/>
                </a:rPr>
                <a:t>pC</a:t>
              </a:r>
              <a:r>
                <a:rPr lang="en-US" sz="1600" b="1" dirty="0" smtClean="0">
                  <a:latin typeface="+mn-lt"/>
                </a:rPr>
                <a:t> ]</a:t>
              </a:r>
              <a:endParaRPr lang="de-DE" sz="1600" b="1" dirty="0">
                <a:latin typeface="+mn-lt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9901760" y="3239490"/>
              <a:ext cx="86409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 smtClean="0">
                  <a:latin typeface="+mn-lt"/>
                </a:rPr>
                <a:t>s / </a:t>
              </a:r>
              <a:r>
                <a:rPr lang="el-GR" sz="1600" b="1" dirty="0" smtClean="0">
                  <a:latin typeface="+mn-lt"/>
                </a:rPr>
                <a:t>σ</a:t>
              </a:r>
              <a:r>
                <a:rPr lang="en-US" sz="1600" b="1" baseline="-25000" dirty="0" smtClean="0">
                  <a:latin typeface="+mn-lt"/>
                </a:rPr>
                <a:t>b</a:t>
              </a:r>
              <a:endParaRPr lang="de-DE" sz="1600" b="1" dirty="0">
                <a:latin typeface="+mn-lt"/>
              </a:endParaRPr>
            </a:p>
          </p:txBody>
        </p:sp>
      </p:grpSp>
      <p:sp>
        <p:nvSpPr>
          <p:cNvPr id="4100" name="Foliennummernplatzhalter 3"/>
          <p:cNvSpPr>
            <a:spLocks noGrp="1"/>
          </p:cNvSpPr>
          <p:nvPr>
            <p:ph type="sldNum" sz="quarter" idx="1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88ACD895-E72F-49E5-9EB0-A53D6FCC56C5}" type="slidenum">
              <a:rPr lang="de-DE" altLang="de-DE">
                <a:solidFill>
                  <a:srgbClr val="00589C"/>
                </a:solidFill>
                <a:latin typeface="Arial" panose="020B0604020202020204" pitchFamily="34" charset="0"/>
              </a:rPr>
              <a:pPr/>
              <a:t>7</a:t>
            </a:fld>
            <a:endParaRPr lang="de-DE" altLang="de-DE" dirty="0">
              <a:solidFill>
                <a:srgbClr val="00589C"/>
              </a:solidFill>
              <a:latin typeface="Arial" panose="020B060402020202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4018" y="1353094"/>
            <a:ext cx="4467734" cy="2986539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1252941" y="5448126"/>
            <a:ext cx="6252691" cy="738664"/>
          </a:xfrm>
          <a:prstGeom prst="rect">
            <a:avLst/>
          </a:prstGeom>
          <a:noFill/>
          <a:ln w="25400"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400" b="1" dirty="0" smtClean="0">
                <a:latin typeface="Century Gothic" panose="020B0502020202020204" pitchFamily="34" charset="0"/>
              </a:rPr>
              <a:t>The vertical kick of fundamental-power-coupler can be compensated by 180 degree rotation of second 1.5GHz Cavity.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400" b="1" dirty="0" smtClean="0">
                <a:latin typeface="Century Gothic" panose="020B0502020202020204" pitchFamily="34" charset="0"/>
              </a:rPr>
              <a:t>Horizontal kick is 10K times smaller than vertical. </a:t>
            </a:r>
            <a:endParaRPr lang="de-DE" sz="1400" b="1" dirty="0">
              <a:latin typeface="Century Gothic" panose="020B0502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3566507" y="757253"/>
                <a:ext cx="4329692" cy="446276"/>
              </a:xfrm>
              <a:prstGeom prst="rect">
                <a:avLst/>
              </a:prstGeom>
              <a:solidFill>
                <a:schemeClr val="bg1"/>
              </a:solidFill>
              <a:ln w="25400">
                <a:solidFill>
                  <a:srgbClr val="0000FF"/>
                </a:solidFill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>
                  <a:lnSpc>
                    <a:spcPct val="150000"/>
                  </a:lnSpc>
                  <a:spcBef>
                    <a:spcPts val="0"/>
                  </a:spcBef>
                  <a:spcAft>
                    <a:spcPts val="600"/>
                  </a:spcAft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𝑺𝒊𝒎𝒖𝒍𝒂𝒕𝒆𝒅</m:t>
                      </m:r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𝑩𝒖𝒏𝒄𝒉</m:t>
                      </m:r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𝟗</m:t>
                      </m:r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𝒎𝒎</m:t>
                      </m:r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 ⇒</m:t>
                      </m:r>
                      <m:sSub>
                        <m:sSubPr>
                          <m:ctrlPr>
                            <a:rPr lang="en-US" sz="16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𝒇</m:t>
                          </m:r>
                        </m:e>
                        <m:sub>
                          <m:r>
                            <a:rPr lang="en-US" sz="16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𝒎𝒂𝒙</m:t>
                          </m:r>
                        </m:sub>
                      </m:sSub>
                      <m:r>
                        <a:rPr lang="en-US" sz="16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r>
                        <a:rPr lang="en-US" sz="16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𝟏𝟐</m:t>
                      </m:r>
                      <m:r>
                        <a:rPr lang="en-US" sz="16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𝑮𝑯𝒛</m:t>
                      </m:r>
                    </m:oMath>
                  </m:oMathPara>
                </a14:m>
                <a:endParaRPr lang="de-DE" sz="1600" b="1" dirty="0">
                  <a:latin typeface="Century Gothic" panose="020B0502020202020204" pitchFamily="34" charset="0"/>
                </a:endParaRPr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6507" y="757253"/>
                <a:ext cx="4329692" cy="446276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  <a:ln w="25400">
                <a:solidFill>
                  <a:srgbClr val="0000FF"/>
                </a:solidFill>
              </a:ln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9" name="Group 28"/>
          <p:cNvGrpSpPr/>
          <p:nvPr/>
        </p:nvGrpSpPr>
        <p:grpSpPr>
          <a:xfrm>
            <a:off x="8184232" y="789890"/>
            <a:ext cx="3722019" cy="3002850"/>
            <a:chOff x="8184232" y="789890"/>
            <a:chExt cx="3722019" cy="3002850"/>
          </a:xfrm>
        </p:grpSpPr>
        <p:grpSp>
          <p:nvGrpSpPr>
            <p:cNvPr id="24" name="Group 23"/>
            <p:cNvGrpSpPr/>
            <p:nvPr/>
          </p:nvGrpSpPr>
          <p:grpSpPr>
            <a:xfrm>
              <a:off x="8184232" y="789890"/>
              <a:ext cx="3722019" cy="3002850"/>
              <a:chOff x="8184232" y="620688"/>
              <a:chExt cx="3722019" cy="3002850"/>
            </a:xfrm>
          </p:grpSpPr>
          <p:pic>
            <p:nvPicPr>
              <p:cNvPr id="23" name="Picture 22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8276525" y="620688"/>
                <a:ext cx="3629726" cy="2896258"/>
              </a:xfrm>
              <a:prstGeom prst="rect">
                <a:avLst/>
              </a:prstGeom>
            </p:spPr>
          </p:pic>
          <p:sp>
            <p:nvSpPr>
              <p:cNvPr id="25" name="TextBox 24"/>
              <p:cNvSpPr txBox="1"/>
              <p:nvPr/>
            </p:nvSpPr>
            <p:spPr>
              <a:xfrm rot="16200000">
                <a:off x="7633429" y="1675547"/>
                <a:ext cx="1440160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b="1" dirty="0" smtClean="0">
                    <a:latin typeface="+mn-lt"/>
                  </a:rPr>
                  <a:t>W</a:t>
                </a:r>
                <a:r>
                  <a:rPr lang="en-US" sz="1600" b="1" baseline="-25000" dirty="0" smtClean="0">
                    <a:latin typeface="+mn-lt"/>
                  </a:rPr>
                  <a:t>//</a:t>
                </a:r>
                <a:r>
                  <a:rPr lang="en-US" sz="1600" b="1" dirty="0" smtClean="0">
                    <a:latin typeface="+mn-lt"/>
                  </a:rPr>
                  <a:t> [ V/</a:t>
                </a:r>
                <a:r>
                  <a:rPr lang="en-US" sz="1600" b="1" dirty="0" err="1" smtClean="0">
                    <a:latin typeface="+mn-lt"/>
                  </a:rPr>
                  <a:t>pC</a:t>
                </a:r>
                <a:r>
                  <a:rPr lang="en-US" sz="1600" b="1" dirty="0" smtClean="0">
                    <a:latin typeface="+mn-lt"/>
                  </a:rPr>
                  <a:t> ]</a:t>
                </a:r>
                <a:endParaRPr lang="de-DE" sz="1600" b="1" dirty="0">
                  <a:latin typeface="+mn-lt"/>
                </a:endParaRPr>
              </a:p>
            </p:txBody>
          </p:sp>
          <p:sp>
            <p:nvSpPr>
              <p:cNvPr id="26" name="TextBox 25"/>
              <p:cNvSpPr txBox="1"/>
              <p:nvPr/>
            </p:nvSpPr>
            <p:spPr>
              <a:xfrm>
                <a:off x="9984432" y="3284984"/>
                <a:ext cx="864096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b="1" dirty="0" smtClean="0">
                    <a:latin typeface="+mn-lt"/>
                  </a:rPr>
                  <a:t>s / </a:t>
                </a:r>
                <a:r>
                  <a:rPr lang="el-GR" sz="1600" b="1" dirty="0" smtClean="0">
                    <a:latin typeface="+mn-lt"/>
                  </a:rPr>
                  <a:t>σ</a:t>
                </a:r>
                <a:r>
                  <a:rPr lang="en-US" sz="1600" b="1" baseline="-25000" dirty="0" smtClean="0">
                    <a:latin typeface="+mn-lt"/>
                  </a:rPr>
                  <a:t>b</a:t>
                </a:r>
                <a:endParaRPr lang="de-DE" sz="1600" b="1" dirty="0">
                  <a:latin typeface="+mn-lt"/>
                </a:endParaRPr>
              </a:p>
            </p:txBody>
          </p:sp>
        </p:grpSp>
        <p:sp>
          <p:nvSpPr>
            <p:cNvPr id="27" name="TextBox 26"/>
            <p:cNvSpPr txBox="1"/>
            <p:nvPr/>
          </p:nvSpPr>
          <p:spPr>
            <a:xfrm>
              <a:off x="8824693" y="1080578"/>
              <a:ext cx="1673222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b="1" dirty="0" smtClean="0">
                  <a:latin typeface="+mn-lt"/>
                </a:rPr>
                <a:t>K</a:t>
              </a:r>
              <a:r>
                <a:rPr lang="en-US" b="1" baseline="-25000" dirty="0" smtClean="0">
                  <a:latin typeface="+mn-lt"/>
                </a:rPr>
                <a:t>loss</a:t>
              </a:r>
              <a:r>
                <a:rPr lang="en-US" b="1" dirty="0" smtClean="0">
                  <a:latin typeface="+mn-lt"/>
                </a:rPr>
                <a:t>= 2.26 V/</a:t>
              </a:r>
              <a:r>
                <a:rPr lang="en-US" b="1" dirty="0" err="1" smtClean="0">
                  <a:latin typeface="+mn-lt"/>
                </a:rPr>
                <a:t>pC</a:t>
              </a:r>
              <a:endParaRPr lang="de-DE" b="1" dirty="0">
                <a:latin typeface="+mn-lt"/>
              </a:endParaRPr>
            </a:p>
          </p:txBody>
        </p:sp>
      </p:grpSp>
      <p:sp>
        <p:nvSpPr>
          <p:cNvPr id="28" name="TextBox 27"/>
          <p:cNvSpPr txBox="1"/>
          <p:nvPr/>
        </p:nvSpPr>
        <p:spPr>
          <a:xfrm>
            <a:off x="8976320" y="614706"/>
            <a:ext cx="2448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00FF"/>
                </a:solidFill>
                <a:latin typeface="Century Gothic" panose="020B0502020202020204" pitchFamily="34" charset="0"/>
              </a:rPr>
              <a:t>Shot Range Wakes</a:t>
            </a:r>
            <a:endParaRPr lang="de-DE" b="1" dirty="0">
              <a:solidFill>
                <a:srgbClr val="0000FF"/>
              </a:solidFill>
              <a:latin typeface="Century Gothic" panose="020B0502020202020204" pitchFamily="34" charset="0"/>
            </a:endParaRPr>
          </a:p>
        </p:txBody>
      </p:sp>
      <p:sp>
        <p:nvSpPr>
          <p:cNvPr id="30" name="Right Arrow 29"/>
          <p:cNvSpPr/>
          <p:nvPr/>
        </p:nvSpPr>
        <p:spPr>
          <a:xfrm rot="10800000">
            <a:off x="7518141" y="5661248"/>
            <a:ext cx="432048" cy="3402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2" name="TextBox 21"/>
          <p:cNvSpPr txBox="1"/>
          <p:nvPr/>
        </p:nvSpPr>
        <p:spPr>
          <a:xfrm>
            <a:off x="995437" y="4570638"/>
            <a:ext cx="5892651" cy="523220"/>
          </a:xfrm>
          <a:prstGeom prst="rect">
            <a:avLst/>
          </a:prstGeom>
          <a:noFill/>
          <a:ln w="254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400" b="1" dirty="0" smtClean="0">
                <a:latin typeface="Century Gothic" panose="020B0502020202020204" pitchFamily="34" charset="0"/>
              </a:rPr>
              <a:t>Energy loss in all ports ~ 1.46</a:t>
            </a:r>
            <a:r>
              <a:rPr lang="en-US" sz="1400" b="1" dirty="0">
                <a:latin typeface="Century Gothic" panose="020B0502020202020204" pitchFamily="34" charset="0"/>
              </a:rPr>
              <a:t> </a:t>
            </a:r>
            <a:r>
              <a:rPr lang="en-US" sz="1400" b="1" dirty="0" smtClean="0">
                <a:latin typeface="Century Gothic" panose="020B0502020202020204" pitchFamily="34" charset="0"/>
              </a:rPr>
              <a:t>µJ &lt; 2.26 µJ (bunch loss).  </a:t>
            </a:r>
          </a:p>
          <a:p>
            <a:r>
              <a:rPr lang="en-US" sz="1400" b="1" dirty="0">
                <a:latin typeface="Century Gothic" panose="020B0502020202020204" pitchFamily="34" charset="0"/>
              </a:rPr>
              <a:t> </a:t>
            </a:r>
            <a:r>
              <a:rPr lang="en-US" sz="1400" b="1" dirty="0" smtClean="0">
                <a:latin typeface="Century Gothic" panose="020B0502020202020204" pitchFamily="34" charset="0"/>
              </a:rPr>
              <a:t>     About 35% of EM energy steel remains in fundamental mode. </a:t>
            </a:r>
            <a:endParaRPr lang="de-DE" sz="1400" b="1" dirty="0">
              <a:latin typeface="Century Gothic" panose="020B050202020202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928024" y="4221088"/>
            <a:ext cx="25922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rgbClr val="C00000"/>
                </a:solidFill>
                <a:latin typeface="Century Gothic" panose="020B0502020202020204" pitchFamily="34" charset="0"/>
              </a:rPr>
              <a:t>Simulation Consistency</a:t>
            </a:r>
            <a:endParaRPr lang="de-DE" sz="1600" b="1" dirty="0">
              <a:solidFill>
                <a:srgbClr val="C00000"/>
              </a:solidFill>
              <a:latin typeface="Century Gothic" panose="020B0502020202020204" pitchFamily="34" charset="0"/>
            </a:endParaRPr>
          </a:p>
        </p:txBody>
      </p:sp>
      <p:sp>
        <p:nvSpPr>
          <p:cNvPr id="34" name="Titel 1"/>
          <p:cNvSpPr>
            <a:spLocks noGrp="1"/>
          </p:cNvSpPr>
          <p:nvPr>
            <p:ph type="title" idx="4294967295"/>
          </p:nvPr>
        </p:nvSpPr>
        <p:spPr>
          <a:xfrm>
            <a:off x="1066800" y="108942"/>
            <a:ext cx="10972800" cy="439738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2000" dirty="0" smtClean="0">
                <a:latin typeface="Century Gothic" panose="020B0502020202020204" pitchFamily="34" charset="0"/>
              </a:rPr>
              <a:t>BESSY VSR 1.5GHz SRF Cavity</a:t>
            </a:r>
            <a:endParaRPr lang="de-DE" sz="2000" dirty="0">
              <a:latin typeface="Century Gothic" panose="020B05020202020202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95940" y="2995731"/>
            <a:ext cx="345638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400" b="1" dirty="0" smtClean="0">
                <a:solidFill>
                  <a:srgbClr val="0000FF"/>
                </a:solidFill>
                <a:latin typeface="Century Gothic" panose="020B0502020202020204" pitchFamily="34" charset="0"/>
              </a:rPr>
              <a:t> Setup Wakefield Solver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400" b="1" dirty="0" smtClean="0">
                <a:latin typeface="Century Gothic" panose="020B0502020202020204" pitchFamily="34" charset="0"/>
              </a:rPr>
              <a:t>5 x WG ports – 15 mode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400" b="1" dirty="0" smtClean="0">
                <a:latin typeface="Century Gothic" panose="020B0502020202020204" pitchFamily="34" charset="0"/>
              </a:rPr>
              <a:t>FPC port – 10 mode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400" b="1" dirty="0" smtClean="0">
                <a:latin typeface="Century Gothic" panose="020B0502020202020204" pitchFamily="34" charset="0"/>
              </a:rPr>
              <a:t>2 x Bmp – 40 mode</a:t>
            </a:r>
          </a:p>
        </p:txBody>
      </p:sp>
    </p:spTree>
    <p:extLst>
      <p:ext uri="{BB962C8B-B14F-4D97-AF65-F5344CB8AC3E}">
        <p14:creationId xmlns:p14="http://schemas.microsoft.com/office/powerpoint/2010/main" val="1794882877"/>
      </p:ext>
    </p:extLst>
  </p:cSld>
  <p:clrMapOvr>
    <a:masterClrMapping/>
  </p:clrMapOvr>
  <p:timing>
    <p:tnLst>
      <p:par>
        <p:cTn id="1" dur="indefinite" restart="never" nodeType="tmRoot">
          <p:childTnLst>
            <p:par>
              <p:cTn id="2"/>
            </p:par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3432" y="3910569"/>
            <a:ext cx="5506364" cy="2587328"/>
          </a:xfrm>
          <a:prstGeom prst="rect">
            <a:avLst/>
          </a:prstGeom>
        </p:spPr>
      </p:pic>
      <p:grpSp>
        <p:nvGrpSpPr>
          <p:cNvPr id="19" name="Group 18"/>
          <p:cNvGrpSpPr/>
          <p:nvPr/>
        </p:nvGrpSpPr>
        <p:grpSpPr>
          <a:xfrm>
            <a:off x="-57194" y="764704"/>
            <a:ext cx="7026368" cy="3179277"/>
            <a:chOff x="2218720" y="90823"/>
            <a:chExt cx="7026368" cy="3179277"/>
          </a:xfrm>
        </p:grpSpPr>
        <p:grpSp>
          <p:nvGrpSpPr>
            <p:cNvPr id="17" name="Group 16"/>
            <p:cNvGrpSpPr/>
            <p:nvPr/>
          </p:nvGrpSpPr>
          <p:grpSpPr>
            <a:xfrm>
              <a:off x="2218720" y="90823"/>
              <a:ext cx="7026368" cy="3179277"/>
              <a:chOff x="2218720" y="90823"/>
              <a:chExt cx="7026368" cy="3179277"/>
            </a:xfrm>
          </p:grpSpPr>
          <p:grpSp>
            <p:nvGrpSpPr>
              <p:cNvPr id="15" name="Group 14"/>
              <p:cNvGrpSpPr/>
              <p:nvPr/>
            </p:nvGrpSpPr>
            <p:grpSpPr>
              <a:xfrm>
                <a:off x="2218720" y="90823"/>
                <a:ext cx="7026368" cy="3179277"/>
                <a:chOff x="2218720" y="80190"/>
                <a:chExt cx="7026368" cy="3179277"/>
              </a:xfrm>
            </p:grpSpPr>
            <p:pic>
              <p:nvPicPr>
                <p:cNvPr id="13" name="Picture 12"/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218720" y="80190"/>
                  <a:ext cx="7026368" cy="3179277"/>
                </a:xfrm>
                <a:prstGeom prst="rect">
                  <a:avLst/>
                </a:prstGeom>
              </p:spPr>
            </p:pic>
            <p:sp>
              <p:nvSpPr>
                <p:cNvPr id="14" name="TextBox 13"/>
                <p:cNvSpPr txBox="1"/>
                <p:nvPr/>
              </p:nvSpPr>
              <p:spPr>
                <a:xfrm>
                  <a:off x="4258851" y="202821"/>
                  <a:ext cx="3086720" cy="338554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600" b="1" dirty="0" smtClean="0">
                      <a:latin typeface="Century Gothic" panose="020B0502020202020204" pitchFamily="34" charset="0"/>
                    </a:rPr>
                    <a:t>Bunch Gauss 1nC,  σ = </a:t>
                  </a:r>
                  <a:r>
                    <a:rPr lang="en-US" sz="1600" b="1" dirty="0">
                      <a:latin typeface="Century Gothic" panose="020B0502020202020204" pitchFamily="34" charset="0"/>
                    </a:rPr>
                    <a:t>9</a:t>
                  </a:r>
                  <a:r>
                    <a:rPr lang="en-US" sz="1600" b="1" dirty="0" smtClean="0">
                      <a:latin typeface="Century Gothic" panose="020B0502020202020204" pitchFamily="34" charset="0"/>
                    </a:rPr>
                    <a:t>mm</a:t>
                  </a:r>
                </a:p>
              </p:txBody>
            </p:sp>
          </p:grpSp>
          <p:sp>
            <p:nvSpPr>
              <p:cNvPr id="16" name="TextBox 15"/>
              <p:cNvSpPr txBox="1"/>
              <p:nvPr/>
            </p:nvSpPr>
            <p:spPr>
              <a:xfrm>
                <a:off x="7208662" y="2111739"/>
                <a:ext cx="1224135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b="1" dirty="0" smtClean="0">
                    <a:solidFill>
                      <a:srgbClr val="FF0000"/>
                    </a:solidFill>
                    <a:latin typeface="Century Gothic" panose="020B0502020202020204" pitchFamily="34" charset="0"/>
                  </a:rPr>
                  <a:t>Simulated</a:t>
                </a:r>
              </a:p>
              <a:p>
                <a:r>
                  <a:rPr lang="en-US" sz="1600" b="1" dirty="0" err="1" smtClean="0">
                    <a:solidFill>
                      <a:srgbClr val="0000FF"/>
                    </a:solidFill>
                    <a:latin typeface="Century Gothic" panose="020B0502020202020204" pitchFamily="34" charset="0"/>
                  </a:rPr>
                  <a:t>Prony</a:t>
                </a:r>
                <a:r>
                  <a:rPr lang="en-US" sz="1600" b="1" dirty="0" smtClean="0">
                    <a:solidFill>
                      <a:srgbClr val="0000FF"/>
                    </a:solidFill>
                    <a:latin typeface="Century Gothic" panose="020B0502020202020204" pitchFamily="34" charset="0"/>
                  </a:rPr>
                  <a:t>- Fit</a:t>
                </a:r>
                <a:endParaRPr lang="de-DE" sz="1600" b="1" dirty="0">
                  <a:solidFill>
                    <a:srgbClr val="0000FF"/>
                  </a:solidFill>
                  <a:latin typeface="Century Gothic" panose="020B0502020202020204" pitchFamily="34" charset="0"/>
                </a:endParaRPr>
              </a:p>
            </p:txBody>
          </p:sp>
        </p:grpSp>
        <p:sp>
          <p:nvSpPr>
            <p:cNvPr id="18" name="TextBox 17"/>
            <p:cNvSpPr txBox="1"/>
            <p:nvPr/>
          </p:nvSpPr>
          <p:spPr>
            <a:xfrm>
              <a:off x="3644304" y="2050879"/>
              <a:ext cx="213789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 smtClean="0">
                  <a:latin typeface="Century Gothic" panose="020B0502020202020204" pitchFamily="34" charset="0"/>
                </a:rPr>
                <a:t>K</a:t>
              </a:r>
              <a:r>
                <a:rPr lang="en-US" sz="1600" b="1" baseline="-25000" dirty="0" smtClean="0">
                  <a:latin typeface="Century Gothic" panose="020B0502020202020204" pitchFamily="34" charset="0"/>
                </a:rPr>
                <a:t>loss</a:t>
              </a:r>
              <a:r>
                <a:rPr lang="en-US" sz="1600" b="1" dirty="0" smtClean="0">
                  <a:latin typeface="Century Gothic" panose="020B0502020202020204" pitchFamily="34" charset="0"/>
                </a:rPr>
                <a:t>~2.266 KV/</a:t>
              </a:r>
              <a:r>
                <a:rPr lang="en-US" sz="1600" b="1" dirty="0" err="1" smtClean="0">
                  <a:latin typeface="Century Gothic" panose="020B0502020202020204" pitchFamily="34" charset="0"/>
                </a:rPr>
                <a:t>nC</a:t>
              </a:r>
              <a:endParaRPr lang="en-US" sz="1600" b="1" dirty="0" smtClean="0">
                <a:latin typeface="Century Gothic" panose="020B0502020202020204" pitchFamily="34" charset="0"/>
              </a:endParaRPr>
            </a:p>
            <a:p>
              <a:r>
                <a:rPr lang="en-US" sz="1600" b="1" dirty="0" smtClean="0">
                  <a:latin typeface="Century Gothic" panose="020B0502020202020204" pitchFamily="34" charset="0"/>
                </a:rPr>
                <a:t>Energy ~ 2.266µJ </a:t>
              </a:r>
              <a:endParaRPr lang="de-DE" sz="1600" b="1" dirty="0">
                <a:latin typeface="Century Gothic" panose="020B0502020202020204" pitchFamily="34" charset="0"/>
              </a:endParaRPr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7838369" y="2442374"/>
            <a:ext cx="229007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err="1" smtClean="0">
                <a:solidFill>
                  <a:srgbClr val="C00000"/>
                </a:solidFill>
                <a:latin typeface="Century Gothic" panose="020B0502020202020204" pitchFamily="34" charset="0"/>
              </a:rPr>
              <a:t>Prony-Pisarenko</a:t>
            </a:r>
            <a:r>
              <a:rPr lang="en-US" sz="1600" b="1" dirty="0" smtClean="0">
                <a:solidFill>
                  <a:srgbClr val="C00000"/>
                </a:solidFill>
                <a:latin typeface="Century Gothic" panose="020B0502020202020204" pitchFamily="34" charset="0"/>
              </a:rPr>
              <a:t> Fit</a:t>
            </a:r>
            <a:endParaRPr lang="de-DE" sz="1600" b="1" dirty="0">
              <a:solidFill>
                <a:srgbClr val="C00000"/>
              </a:solidFill>
              <a:latin typeface="Century Gothic" panose="020B0502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/>
              <p:cNvSpPr txBox="1"/>
              <p:nvPr/>
            </p:nvSpPr>
            <p:spPr>
              <a:xfrm>
                <a:off x="7248128" y="1174203"/>
                <a:ext cx="3097855" cy="874342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𝑊</m:t>
                      </m:r>
                      <m:d>
                        <m:d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</m:d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7"/>
                            </m:rP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𝜈</m:t>
                          </m:r>
                        </m:sub>
                        <m:sup/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2 </m:t>
                          </m:r>
                          <m:sSub>
                            <m:sSub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𝐾</m:t>
                              </m:r>
                            </m:e>
                            <m:sub>
                              <m:r>
                                <m:rPr>
                                  <m:brk m:alnAt="7"/>
                                </m:rP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𝜈</m:t>
                              </m:r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</m:sub>
                          </m:sSub>
                          <m:r>
                            <m:rPr>
                              <m:sty m:val="p"/>
                            </m:rPr>
                            <a:rPr lang="en-US" sz="1600" b="0" i="0" smtClean="0">
                              <a:latin typeface="Cambria Math" panose="02040503050406030204" pitchFamily="18" charset="0"/>
                            </a:rPr>
                            <m:t>cos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⁡(</m:t>
                          </m:r>
                          <m:f>
                            <m:f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m:rPr>
                                      <m:brk m:alnAt="7"/>
                                    </m:rPr>
                                    <a:rPr lang="en-US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𝜈</m:t>
                                  </m:r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 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𝑐</m:t>
                              </m:r>
                            </m:den>
                          </m:f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𝑠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  <m:sSup>
                            <m:sSup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𝛼</m:t>
                                  </m:r>
                                </m:e>
                                <m:sub>
                                  <m:r>
                                    <m:rPr>
                                      <m:brk m:alnAt="7"/>
                                    </m:rPr>
                                    <a:rPr lang="en-US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𝜈</m:t>
                                  </m:r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 </m:t>
                                  </m:r>
                                </m:sub>
                              </m:sSub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𝑠</m:t>
                              </m:r>
                            </m:sup>
                          </m:sSup>
                        </m:e>
                      </m:nary>
                    </m:oMath>
                  </m:oMathPara>
                </a14:m>
                <a:endParaRPr lang="en-US" sz="1600" b="0" dirty="0" smtClean="0"/>
              </a:p>
              <a:p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    </m:t>
                    </m:r>
                    <m:sSub>
                      <m:sSub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m:rPr>
                            <m:brk m:alnAt="7"/>
                          </m:rP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𝜈</m:t>
                        </m:r>
                        <m: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</m:sub>
                    </m:sSub>
                  </m:oMath>
                </a14:m>
                <a:r>
                  <a:rPr lang="de-DE" sz="1600" dirty="0" smtClean="0"/>
                  <a:t>=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𝜔</m:t>
                        </m:r>
                      </m:e>
                      <m:sub>
                        <m:r>
                          <m:rPr>
                            <m:brk m:alnAt="7"/>
                          </m:rP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𝜈</m:t>
                        </m:r>
                        <m: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</m:sub>
                    </m:sSub>
                  </m:oMath>
                </a14:m>
                <a:r>
                  <a:rPr lang="de-DE" sz="1600" dirty="0" smtClean="0"/>
                  <a:t>/(2 </a:t>
                </a:r>
                <a:r>
                  <a:rPr lang="de-DE" sz="1600" dirty="0" err="1" smtClean="0"/>
                  <a:t>Q</a:t>
                </a:r>
                <a:r>
                  <a:rPr lang="de-DE" sz="1600" baseline="-25000" dirty="0" err="1" smtClean="0"/>
                  <a:t>loaded</a:t>
                </a:r>
                <a:r>
                  <a:rPr lang="de-DE" sz="1600" dirty="0" smtClean="0"/>
                  <a:t>) </a:t>
                </a:r>
                <a:endParaRPr lang="de-DE" sz="1600" dirty="0"/>
              </a:p>
            </p:txBody>
          </p:sp>
        </mc:Choice>
        <mc:Fallback xmlns="">
          <p:sp>
            <p:nvSpPr>
              <p:cNvPr id="21" name="Text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48128" y="1174203"/>
                <a:ext cx="3097855" cy="874342"/>
              </a:xfrm>
              <a:prstGeom prst="rect">
                <a:avLst/>
              </a:prstGeom>
              <a:blipFill rotWithShape="0">
                <a:blip r:embed="rId4"/>
                <a:stretch>
                  <a:fillRect b="-8163"/>
                </a:stretch>
              </a:blipFill>
              <a:ln w="2540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8" name="Right Arrow 27"/>
          <p:cNvSpPr/>
          <p:nvPr/>
        </p:nvSpPr>
        <p:spPr>
          <a:xfrm>
            <a:off x="6891256" y="4569504"/>
            <a:ext cx="440261" cy="28660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extBox 1"/>
          <p:cNvSpPr txBox="1"/>
          <p:nvPr/>
        </p:nvSpPr>
        <p:spPr>
          <a:xfrm>
            <a:off x="4761604" y="613262"/>
            <a:ext cx="34563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  <a:latin typeface="Century Gothic" panose="020B0502020202020204" pitchFamily="34" charset="0"/>
              </a:rPr>
              <a:t>Cavity Long Range Wakes</a:t>
            </a:r>
            <a:endParaRPr lang="de-DE" b="1" dirty="0">
              <a:solidFill>
                <a:srgbClr val="0000FF"/>
              </a:solidFill>
              <a:latin typeface="Century Gothic" panose="020B0502020202020204" pitchFamily="34" charset="0"/>
            </a:endParaRPr>
          </a:p>
        </p:txBody>
      </p:sp>
      <p:graphicFrame>
        <p:nvGraphicFramePr>
          <p:cNvPr id="37" name="Table 3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3893999"/>
              </p:ext>
            </p:extLst>
          </p:nvPr>
        </p:nvGraphicFramePr>
        <p:xfrm>
          <a:off x="7739334" y="2780928"/>
          <a:ext cx="2389114" cy="29565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23974"/>
                <a:gridCol w="900551"/>
                <a:gridCol w="764589"/>
              </a:tblGrid>
              <a:tr h="467555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latin typeface="Century Gothic" panose="020B0502020202020204" pitchFamily="34" charset="0"/>
                        </a:rPr>
                        <a:t>Freq.    [GHz]</a:t>
                      </a:r>
                      <a:endParaRPr lang="de-DE" sz="1400" b="1" dirty="0"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latin typeface="Century Gothic" panose="020B0502020202020204" pitchFamily="34" charset="0"/>
                        </a:rPr>
                        <a:t>K</a:t>
                      </a:r>
                      <a:r>
                        <a:rPr lang="en-US" sz="1400" b="1" baseline="-25000" dirty="0" smtClean="0">
                          <a:latin typeface="Century Gothic" panose="020B0502020202020204" pitchFamily="34" charset="0"/>
                        </a:rPr>
                        <a:t>loss</a:t>
                      </a:r>
                      <a:endParaRPr lang="en-US" sz="1400" b="1" dirty="0" smtClean="0">
                        <a:latin typeface="Century Gothic" panose="020B0502020202020204" pitchFamily="34" charset="0"/>
                      </a:endParaRPr>
                    </a:p>
                    <a:p>
                      <a:pPr algn="ctr"/>
                      <a:r>
                        <a:rPr lang="en-US" sz="1400" b="1" dirty="0" smtClean="0">
                          <a:latin typeface="Century Gothic" panose="020B0502020202020204" pitchFamily="34" charset="0"/>
                        </a:rPr>
                        <a:t>[KV/</a:t>
                      </a:r>
                      <a:r>
                        <a:rPr lang="en-US" sz="1400" b="1" dirty="0" err="1" smtClean="0">
                          <a:latin typeface="Century Gothic" panose="020B0502020202020204" pitchFamily="34" charset="0"/>
                        </a:rPr>
                        <a:t>nC</a:t>
                      </a:r>
                      <a:r>
                        <a:rPr lang="en-US" sz="1400" b="1" dirty="0" smtClean="0">
                          <a:latin typeface="Century Gothic" panose="020B0502020202020204" pitchFamily="34" charset="0"/>
                        </a:rPr>
                        <a:t>]</a:t>
                      </a:r>
                      <a:endParaRPr lang="de-DE" sz="1400" b="1" dirty="0"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 err="1" smtClean="0">
                          <a:latin typeface="Century Gothic" panose="020B0502020202020204" pitchFamily="34" charset="0"/>
                        </a:rPr>
                        <a:t>Q</a:t>
                      </a:r>
                      <a:r>
                        <a:rPr lang="en-US" sz="1400" b="1" baseline="-25000" dirty="0" err="1" smtClean="0">
                          <a:latin typeface="Century Gothic" panose="020B0502020202020204" pitchFamily="34" charset="0"/>
                        </a:rPr>
                        <a:t>loaded</a:t>
                      </a:r>
                      <a:endParaRPr lang="de-DE" sz="1400" b="1" dirty="0"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</a:tr>
              <a:tr h="270690"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smtClean="0">
                          <a:latin typeface="Century Gothic" panose="020B0502020202020204" pitchFamily="34" charset="0"/>
                        </a:rPr>
                        <a:t>1.500</a:t>
                      </a:r>
                      <a:endParaRPr lang="de-DE" sz="14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smtClean="0">
                          <a:latin typeface="Century Gothic" panose="020B0502020202020204" pitchFamily="34" charset="0"/>
                        </a:rPr>
                        <a:t>1.078</a:t>
                      </a:r>
                      <a:endParaRPr lang="de-DE" sz="14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smtClean="0">
                          <a:latin typeface="Century Gothic" panose="020B0502020202020204" pitchFamily="34" charset="0"/>
                        </a:rPr>
                        <a:t>1.85e6</a:t>
                      </a:r>
                      <a:endParaRPr lang="de-DE" sz="14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  <a:tr h="270690"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smtClean="0">
                          <a:latin typeface="Century Gothic" panose="020B0502020202020204" pitchFamily="34" charset="0"/>
                        </a:rPr>
                        <a:t>1.651</a:t>
                      </a:r>
                      <a:endParaRPr lang="de-DE" sz="1400" dirty="0"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entury Gothic" panose="020B0502020202020204" pitchFamily="34" charset="0"/>
                        </a:rPr>
                        <a:t>0.068</a:t>
                      </a:r>
                      <a:endParaRPr lang="de-DE" sz="1400" dirty="0"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dirty="0" smtClean="0">
                          <a:latin typeface="Century Gothic" panose="020B0502020202020204" pitchFamily="34" charset="0"/>
                        </a:rPr>
                        <a:t>60</a:t>
                      </a:r>
                    </a:p>
                  </a:txBody>
                  <a:tcPr/>
                </a:tc>
              </a:tr>
              <a:tr h="270690"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smtClean="0">
                          <a:latin typeface="Century Gothic" panose="020B0502020202020204" pitchFamily="34" charset="0"/>
                        </a:rPr>
                        <a:t>1.685</a:t>
                      </a:r>
                      <a:endParaRPr lang="de-DE" sz="1400" dirty="0"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smtClean="0">
                          <a:latin typeface="Century Gothic" panose="020B0502020202020204" pitchFamily="34" charset="0"/>
                        </a:rPr>
                        <a:t>0.042</a:t>
                      </a:r>
                      <a:endParaRPr lang="de-DE" sz="1400" dirty="0"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dirty="0" smtClean="0">
                          <a:latin typeface="Century Gothic" panose="020B0502020202020204" pitchFamily="34" charset="0"/>
                        </a:rPr>
                        <a:t>34</a:t>
                      </a:r>
                    </a:p>
                  </a:txBody>
                  <a:tcPr/>
                </a:tc>
              </a:tr>
              <a:tr h="270690"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smtClean="0">
                          <a:latin typeface="Century Gothic" panose="020B0502020202020204" pitchFamily="34" charset="0"/>
                        </a:rPr>
                        <a:t>2.705</a:t>
                      </a:r>
                      <a:endParaRPr lang="de-DE" sz="1400" dirty="0"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smtClean="0">
                          <a:latin typeface="Century Gothic" panose="020B0502020202020204" pitchFamily="34" charset="0"/>
                        </a:rPr>
                        <a:t>0.049</a:t>
                      </a:r>
                      <a:endParaRPr lang="de-DE" sz="1400" dirty="0"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entury Gothic" panose="020B0502020202020204" pitchFamily="34" charset="0"/>
                        </a:rPr>
                        <a:t>364</a:t>
                      </a:r>
                      <a:endParaRPr lang="de-DE" sz="1400" dirty="0"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</a:tr>
              <a:tr h="270690"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smtClean="0">
                          <a:latin typeface="Century Gothic" panose="020B0502020202020204" pitchFamily="34" charset="0"/>
                        </a:rPr>
                        <a:t>2.757</a:t>
                      </a:r>
                      <a:endParaRPr lang="de-DE" sz="14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smtClean="0">
                          <a:latin typeface="Century Gothic" panose="020B0502020202020204" pitchFamily="34" charset="0"/>
                        </a:rPr>
                        <a:t>0.62</a:t>
                      </a:r>
                      <a:endParaRPr lang="de-DE" sz="14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entury Gothic" panose="020B0502020202020204" pitchFamily="34" charset="0"/>
                        </a:rPr>
                        <a:t>73</a:t>
                      </a:r>
                      <a:endParaRPr lang="de-DE" sz="14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270690"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smtClean="0">
                          <a:latin typeface="Century Gothic" panose="020B0502020202020204" pitchFamily="34" charset="0"/>
                        </a:rPr>
                        <a:t>4.301</a:t>
                      </a:r>
                      <a:endParaRPr lang="de-DE" sz="14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smtClean="0">
                          <a:latin typeface="Century Gothic" panose="020B0502020202020204" pitchFamily="34" charset="0"/>
                        </a:rPr>
                        <a:t>0.070</a:t>
                      </a:r>
                      <a:endParaRPr lang="de-DE" sz="14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entury Gothic" panose="020B0502020202020204" pitchFamily="34" charset="0"/>
                        </a:rPr>
                        <a:t>3.25e3</a:t>
                      </a:r>
                      <a:endParaRPr lang="de-DE" sz="14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</a:tr>
              <a:tr h="270690"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smtClean="0">
                          <a:latin typeface="Century Gothic" panose="020B0502020202020204" pitchFamily="34" charset="0"/>
                        </a:rPr>
                        <a:t>4.343</a:t>
                      </a:r>
                      <a:endParaRPr lang="de-DE" sz="14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smtClean="0">
                          <a:latin typeface="Century Gothic" panose="020B0502020202020204" pitchFamily="34" charset="0"/>
                        </a:rPr>
                        <a:t>0.102</a:t>
                      </a:r>
                      <a:endParaRPr lang="de-DE" sz="14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entury Gothic" panose="020B0502020202020204" pitchFamily="34" charset="0"/>
                        </a:rPr>
                        <a:t>201</a:t>
                      </a:r>
                      <a:endParaRPr lang="de-DE" sz="14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270690"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smtClean="0">
                          <a:latin typeface="Century Gothic" panose="020B0502020202020204" pitchFamily="34" charset="0"/>
                        </a:rPr>
                        <a:t>6.251</a:t>
                      </a:r>
                      <a:endParaRPr lang="de-DE" sz="14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smtClean="0">
                          <a:latin typeface="Century Gothic" panose="020B0502020202020204" pitchFamily="34" charset="0"/>
                        </a:rPr>
                        <a:t>0.052</a:t>
                      </a:r>
                      <a:endParaRPr lang="de-DE" sz="14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entury Gothic" panose="020B0502020202020204" pitchFamily="34" charset="0"/>
                        </a:rPr>
                        <a:t>1.1e3</a:t>
                      </a:r>
                      <a:endParaRPr lang="de-DE" sz="14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</a:tr>
            </a:tbl>
          </a:graphicData>
        </a:graphic>
      </p:graphicFrame>
      <p:sp>
        <p:nvSpPr>
          <p:cNvPr id="23" name="Down Arrow 22"/>
          <p:cNvSpPr/>
          <p:nvPr/>
        </p:nvSpPr>
        <p:spPr>
          <a:xfrm rot="10800000">
            <a:off x="4336131" y="3717032"/>
            <a:ext cx="259113" cy="43913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7" name="Titel 1"/>
          <p:cNvSpPr txBox="1">
            <a:spLocks/>
          </p:cNvSpPr>
          <p:nvPr/>
        </p:nvSpPr>
        <p:spPr>
          <a:xfrm>
            <a:off x="1066800" y="108942"/>
            <a:ext cx="10972800" cy="439738"/>
          </a:xfrm>
          <a:prstGeom prst="rect">
            <a:avLst/>
          </a:prstGeom>
        </p:spPr>
        <p:txBody>
          <a:bodyPr rtlCol="0">
            <a:normAutofit/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bg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en-US" sz="2000" dirty="0" smtClean="0">
                <a:latin typeface="Century Gothic" panose="020B0502020202020204" pitchFamily="34" charset="0"/>
              </a:rPr>
              <a:t>BESSY VSR 1.5GHz SRF Cavity</a:t>
            </a:r>
            <a:endParaRPr lang="de-DE" sz="2000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1070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28" y="693146"/>
            <a:ext cx="6052617" cy="2976697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344" y="3925381"/>
            <a:ext cx="3584004" cy="2671971"/>
          </a:xfrm>
          <a:prstGeom prst="rect">
            <a:avLst/>
          </a:prstGeom>
        </p:spPr>
      </p:pic>
      <p:sp>
        <p:nvSpPr>
          <p:cNvPr id="9" name="Right Arrow 8"/>
          <p:cNvSpPr/>
          <p:nvPr/>
        </p:nvSpPr>
        <p:spPr>
          <a:xfrm rot="5400000">
            <a:off x="1616754" y="3518016"/>
            <a:ext cx="362573" cy="363036"/>
          </a:xfrm>
          <a:prstGeom prst="rightArrow">
            <a:avLst/>
          </a:prstGeom>
          <a:solidFill>
            <a:srgbClr val="FFFF00"/>
          </a:solidFill>
          <a:ln w="222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17" name="Group 16"/>
          <p:cNvGrpSpPr/>
          <p:nvPr/>
        </p:nvGrpSpPr>
        <p:grpSpPr>
          <a:xfrm>
            <a:off x="4836374" y="632764"/>
            <a:ext cx="7203226" cy="2752186"/>
            <a:chOff x="4548342" y="676814"/>
            <a:chExt cx="7355626" cy="2752186"/>
          </a:xfrm>
        </p:grpSpPr>
        <p:pic>
          <p:nvPicPr>
            <p:cNvPr id="18" name="Picture 17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48342" y="676814"/>
              <a:ext cx="7355626" cy="2752186"/>
            </a:xfrm>
            <a:prstGeom prst="rect">
              <a:avLst/>
            </a:prstGeom>
          </p:spPr>
        </p:pic>
        <p:sp>
          <p:nvSpPr>
            <p:cNvPr id="19" name="TextBox 18"/>
            <p:cNvSpPr txBox="1"/>
            <p:nvPr/>
          </p:nvSpPr>
          <p:spPr>
            <a:xfrm rot="16200000">
              <a:off x="3970045" y="1652994"/>
              <a:ext cx="1800200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/>
                <a:t>Bunch Current [ mA ]</a:t>
              </a:r>
              <a:endParaRPr lang="de-DE" sz="1200" b="1" dirty="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7176118" y="691248"/>
              <a:ext cx="255566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 smtClean="0">
                  <a:solidFill>
                    <a:srgbClr val="008000"/>
                  </a:solidFill>
                  <a:latin typeface="Century Gothic" panose="020B0502020202020204" pitchFamily="34" charset="0"/>
                </a:rPr>
                <a:t>Bunch Train - Baseline</a:t>
              </a:r>
              <a:endParaRPr lang="de-DE" sz="1600" b="1" dirty="0">
                <a:solidFill>
                  <a:srgbClr val="008000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0416480" y="3107060"/>
              <a:ext cx="1368152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/>
                <a:t>Bucket Number</a:t>
              </a:r>
              <a:endParaRPr lang="de-DE" sz="1200" b="1" dirty="0"/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7580882" y="3954825"/>
            <a:ext cx="4563790" cy="2645774"/>
            <a:chOff x="6888088" y="3400802"/>
            <a:chExt cx="4563790" cy="2645774"/>
          </a:xfrm>
        </p:grpSpPr>
        <p:pic>
          <p:nvPicPr>
            <p:cNvPr id="23" name="Picture 22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88088" y="3400802"/>
              <a:ext cx="4563790" cy="2645774"/>
            </a:xfrm>
            <a:prstGeom prst="rect">
              <a:avLst/>
            </a:prstGeom>
          </p:spPr>
        </p:pic>
        <p:sp>
          <p:nvSpPr>
            <p:cNvPr id="24" name="TextBox 23"/>
            <p:cNvSpPr txBox="1"/>
            <p:nvPr/>
          </p:nvSpPr>
          <p:spPr>
            <a:xfrm>
              <a:off x="9968485" y="3688551"/>
              <a:ext cx="1378321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i="1" dirty="0" smtClean="0">
                  <a:latin typeface="Century Gothic" panose="020B0502020202020204" pitchFamily="34" charset="0"/>
                </a:rPr>
                <a:t>∆f =250 MHz</a:t>
              </a:r>
              <a:endParaRPr lang="de-DE" sz="1600" b="1" i="1" dirty="0">
                <a:latin typeface="Century Gothic" panose="020B0502020202020204" pitchFamily="34" charset="0"/>
              </a:endParaRPr>
            </a:p>
          </p:txBody>
        </p:sp>
        <p:cxnSp>
          <p:nvCxnSpPr>
            <p:cNvPr id="25" name="Straight Arrow Connector 24"/>
            <p:cNvCxnSpPr/>
            <p:nvPr/>
          </p:nvCxnSpPr>
          <p:spPr>
            <a:xfrm flipH="1">
              <a:off x="10107624" y="4002384"/>
              <a:ext cx="29017" cy="395491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Arrow Connector 25"/>
            <p:cNvCxnSpPr/>
            <p:nvPr/>
          </p:nvCxnSpPr>
          <p:spPr>
            <a:xfrm flipH="1">
              <a:off x="10026325" y="4002384"/>
              <a:ext cx="110316" cy="186118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7934339" y="3291996"/>
                <a:ext cx="3510769" cy="597343"/>
              </a:xfrm>
              <a:prstGeom prst="rect">
                <a:avLst/>
              </a:prstGeom>
              <a:noFill/>
              <a:ln w="28575">
                <a:solidFill>
                  <a:srgbClr val="D76F07"/>
                </a:solidFill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̃"/>
                              <m:ctrlPr>
                                <a:rPr lang="en-US" sz="16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16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𝑰</m:t>
                              </m:r>
                            </m:e>
                          </m:acc>
                        </m:e>
                        <m:sub>
                          <m:r>
                            <a:rPr lang="en-US" sz="1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𝒃</m:t>
                          </m:r>
                        </m:sub>
                      </m:sSub>
                      <m:d>
                        <m:dPr>
                          <m:ctrlPr>
                            <a:rPr lang="en-US" sz="1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𝝎</m:t>
                          </m:r>
                        </m:e>
                      </m:d>
                      <m:r>
                        <a:rPr lang="en-US" sz="16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1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𝒇</m:t>
                          </m:r>
                        </m:e>
                        <m:sub>
                          <m:r>
                            <a:rPr lang="en-US" sz="1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𝒓𝒆𝒗</m:t>
                          </m:r>
                        </m:sub>
                      </m:sSub>
                      <m:nary>
                        <m:naryPr>
                          <m:chr m:val="∑"/>
                          <m:supHide m:val="on"/>
                          <m:ctrlPr>
                            <a:rPr lang="en-US" sz="1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sz="1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𝒏</m:t>
                          </m:r>
                        </m:sub>
                        <m:sup/>
                        <m:e>
                          <m:sSub>
                            <m:sSubPr>
                              <m:ctrlPr>
                                <a:rPr lang="en-US" sz="16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𝒒</m:t>
                              </m:r>
                            </m:e>
                            <m:sub>
                              <m:r>
                                <a:rPr lang="en-US" sz="16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𝒏</m:t>
                              </m:r>
                            </m:sub>
                          </m:sSub>
                          <m:sSup>
                            <m:sSupPr>
                              <m:ctrlPr>
                                <a:rPr lang="en-US" sz="16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6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∙</m:t>
                              </m:r>
                              <m:r>
                                <a:rPr lang="en-US" sz="16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𝒆</m:t>
                              </m:r>
                            </m:e>
                            <m:sup>
                              <m:r>
                                <a:rPr lang="en-US" sz="16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sz="16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𝟎</m:t>
                              </m:r>
                              <m:r>
                                <a:rPr lang="en-US" sz="16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.</m:t>
                              </m:r>
                              <m:r>
                                <a:rPr lang="en-US" sz="16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𝟓</m:t>
                              </m:r>
                              <m:r>
                                <a:rPr lang="en-US" sz="16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∙</m:t>
                              </m:r>
                              <m:sSup>
                                <m:sSupPr>
                                  <m:ctrlPr>
                                    <a:rPr lang="en-US" sz="16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6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𝝎</m:t>
                                  </m:r>
                                </m:e>
                                <m:sup>
                                  <m:r>
                                    <a:rPr lang="en-US" sz="16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𝟐</m:t>
                                  </m:r>
                                </m:sup>
                              </m:sSup>
                              <m:sSubSup>
                                <m:sSubSupPr>
                                  <m:ctrlPr>
                                    <a:rPr lang="en-US" sz="16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16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𝝈</m:t>
                                  </m:r>
                                </m:e>
                                <m:sub>
                                  <m:r>
                                    <a:rPr lang="en-US" sz="16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𝒏</m:t>
                                  </m:r>
                                </m:sub>
                                <m:sup>
                                  <m:r>
                                    <a:rPr lang="en-US" sz="16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𝟐</m:t>
                                  </m:r>
                                </m:sup>
                              </m:sSubSup>
                            </m:sup>
                          </m:sSup>
                          <m:r>
                            <a:rPr lang="en-US" sz="1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</m:e>
                      </m:nary>
                      <m:sSup>
                        <m:sSupPr>
                          <m:ctrlPr>
                            <a:rPr lang="en-US" sz="16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6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𝒆</m:t>
                          </m:r>
                        </m:e>
                        <m:sup>
                          <m:r>
                            <a:rPr lang="en-US" sz="1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𝒋</m:t>
                          </m:r>
                          <m:r>
                            <a:rPr lang="en-US" sz="1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1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𝝎</m:t>
                          </m:r>
                          <m:r>
                            <a:rPr lang="en-US" sz="1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sSub>
                            <m:sSubPr>
                              <m:ctrlPr>
                                <a:rPr lang="en-US" sz="16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𝒕</m:t>
                              </m:r>
                            </m:e>
                            <m:sub>
                              <m:r>
                                <a:rPr lang="en-US" sz="16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𝟎</m:t>
                              </m:r>
                              <m:r>
                                <a:rPr lang="en-US" sz="16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sz="16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𝒏</m:t>
                              </m:r>
                            </m:sub>
                          </m:sSub>
                        </m:sup>
                      </m:sSup>
                    </m:oMath>
                  </m:oMathPara>
                </a14:m>
                <a:endParaRPr lang="de-DE" b="1" dirty="0"/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34339" y="3291996"/>
                <a:ext cx="3510769" cy="597343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  <a:ln w="28575">
                <a:solidFill>
                  <a:srgbClr val="D76F07"/>
                </a:solidFill>
              </a:ln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1" name="Group 30"/>
          <p:cNvGrpSpPr/>
          <p:nvPr/>
        </p:nvGrpSpPr>
        <p:grpSpPr>
          <a:xfrm>
            <a:off x="3954709" y="4307106"/>
            <a:ext cx="3585523" cy="1295307"/>
            <a:chOff x="3947452" y="5086021"/>
            <a:chExt cx="3585523" cy="1295307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8" name="TextBox 27"/>
                <p:cNvSpPr txBox="1"/>
                <p:nvPr/>
              </p:nvSpPr>
              <p:spPr>
                <a:xfrm>
                  <a:off x="4602726" y="5589240"/>
                  <a:ext cx="2133064" cy="615618"/>
                </a:xfrm>
                <a:prstGeom prst="rect">
                  <a:avLst/>
                </a:prstGeom>
                <a:noFill/>
                <a:ln w="28575">
                  <a:noFill/>
                </a:ln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600" b="1" i="1" smtClean="0">
                            <a:latin typeface="Cambria Math" panose="02040503050406030204" pitchFamily="18" charset="0"/>
                          </a:rPr>
                          <m:t>𝑷</m:t>
                        </m:r>
                        <m:d>
                          <m:dPr>
                            <m:ctrlPr>
                              <a:rPr lang="en-US" sz="1600" b="1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1600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𝝎</m:t>
                            </m:r>
                          </m:e>
                        </m:d>
                        <m:r>
                          <a:rPr lang="en-US" sz="16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</m:t>
                        </m:r>
                        <m:sSup>
                          <m:sSupPr>
                            <m:ctrlPr>
                              <a:rPr lang="en-US" sz="1600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begChr m:val="|"/>
                                <m:endChr m:val="|"/>
                                <m:ctrlPr>
                                  <a:rPr lang="en-US" sz="1600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lang="en-US" sz="1600" b="1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sSub>
                                      <m:sSubPr>
                                        <m:ctrlPr>
                                          <a:rPr lang="en-US" sz="1600" b="1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acc>
                                          <m:accPr>
                                            <m:chr m:val="̃"/>
                                            <m:ctrlPr>
                                              <a:rPr lang="en-US" sz="1600" b="1" i="1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</m:ctrlPr>
                                          </m:accPr>
                                          <m:e>
                                            <m:r>
                                              <a:rPr lang="en-US" sz="1600" b="1" i="1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𝑰</m:t>
                                            </m:r>
                                          </m:e>
                                        </m:acc>
                                      </m:e>
                                      <m:sub>
                                        <m:r>
                                          <a:rPr lang="en-US" sz="1600" b="1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𝒃</m:t>
                                        </m:r>
                                      </m:sub>
                                    </m:sSub>
                                  </m:num>
                                  <m:den>
                                    <m:sSub>
                                      <m:sSubPr>
                                        <m:ctrlPr>
                                          <a:rPr lang="en-US" sz="1600" b="1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acc>
                                          <m:accPr>
                                            <m:chr m:val="̃"/>
                                            <m:ctrlPr>
                                              <a:rPr lang="en-US" sz="1600" b="1" i="1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</m:ctrlPr>
                                          </m:accPr>
                                          <m:e>
                                            <m:r>
                                              <a:rPr lang="en-US" sz="1600" b="1" i="1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𝑰</m:t>
                                            </m:r>
                                          </m:e>
                                        </m:acc>
                                      </m:e>
                                      <m:sub>
                                        <m:r>
                                          <a:rPr lang="en-US" sz="1600" b="1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𝟎</m:t>
                                        </m:r>
                                      </m:sub>
                                    </m:sSub>
                                  </m:den>
                                </m:f>
                                <m:r>
                                  <a:rPr lang="en-US" sz="1600" b="1" i="1">
                                    <a:latin typeface="Cambria Math" panose="02040503050406030204" pitchFamily="18" charset="0"/>
                                  </a:rPr>
                                  <m:t>𝓕</m:t>
                                </m:r>
                                <m:r>
                                  <a:rPr lang="en-US" sz="1600" b="1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en-US" sz="1600" b="1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𝝎</m:t>
                                </m:r>
                                <m:r>
                                  <a:rPr lang="en-US" sz="1600" b="1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)</m:t>
                                </m:r>
                              </m:e>
                            </m:d>
                          </m:e>
                          <m:sup>
                            <m:r>
                              <a:rPr lang="en-US" sz="1600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𝟐</m:t>
                            </m:r>
                          </m:sup>
                        </m:sSup>
                      </m:oMath>
                    </m:oMathPara>
                  </a14:m>
                  <a:endParaRPr lang="de-DE" b="1" dirty="0"/>
                </a:p>
              </p:txBody>
            </p:sp>
          </mc:Choice>
          <mc:Fallback xmlns="">
            <p:sp>
              <p:nvSpPr>
                <p:cNvPr id="28" name="TextBox 2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602726" y="5589240"/>
                  <a:ext cx="2133064" cy="615618"/>
                </a:xfrm>
                <a:prstGeom prst="rect">
                  <a:avLst/>
                </a:prstGeom>
                <a:blipFill rotWithShape="0">
                  <a:blip r:embed="rId8"/>
                  <a:stretch>
                    <a:fillRect/>
                  </a:stretch>
                </a:blipFill>
                <a:ln w="28575">
                  <a:noFill/>
                </a:ln>
              </p:spPr>
              <p:txBody>
                <a:bodyPr/>
                <a:lstStyle/>
                <a:p>
                  <a:r>
                    <a:rPr lang="de-DE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9" name="TextBox 28"/>
            <p:cNvSpPr txBox="1"/>
            <p:nvPr/>
          </p:nvSpPr>
          <p:spPr>
            <a:xfrm>
              <a:off x="3947452" y="5086021"/>
              <a:ext cx="358552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>
                  <a:solidFill>
                    <a:srgbClr val="0000FF"/>
                  </a:solidFill>
                  <a:latin typeface="Century Gothic" panose="020B0502020202020204" pitchFamily="34" charset="0"/>
                </a:rPr>
                <a:t>S</a:t>
              </a:r>
              <a:r>
                <a:rPr lang="en-US" sz="1400" b="1" dirty="0" smtClean="0">
                  <a:solidFill>
                    <a:srgbClr val="0000FF"/>
                  </a:solidFill>
                  <a:latin typeface="Century Gothic" panose="020B0502020202020204" pitchFamily="34" charset="0"/>
                </a:rPr>
                <a:t>pectral </a:t>
              </a:r>
              <a:r>
                <a:rPr lang="en-US" sz="1400" b="1" dirty="0">
                  <a:solidFill>
                    <a:srgbClr val="0000FF"/>
                  </a:solidFill>
                  <a:latin typeface="Century Gothic" panose="020B0502020202020204" pitchFamily="34" charset="0"/>
                </a:rPr>
                <a:t>weighting of port </a:t>
              </a:r>
              <a:r>
                <a:rPr lang="en-US" sz="1400" b="1" dirty="0" smtClean="0">
                  <a:solidFill>
                    <a:srgbClr val="0000FF"/>
                  </a:solidFill>
                  <a:latin typeface="Century Gothic" panose="020B0502020202020204" pitchFamily="34" charset="0"/>
                </a:rPr>
                <a:t>signal &amp; Power per freq. bins (FFT)</a:t>
              </a:r>
              <a:r>
                <a:rPr lang="en-US" sz="1400" b="1" dirty="0" smtClean="0">
                  <a:latin typeface="Century Gothic" panose="020B0502020202020204" pitchFamily="34" charset="0"/>
                </a:rPr>
                <a:t> </a:t>
              </a:r>
              <a:endParaRPr lang="de-DE" sz="1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4192849" y="5086021"/>
              <a:ext cx="3055279" cy="129530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32" name="Right Arrow 31"/>
          <p:cNvSpPr/>
          <p:nvPr/>
        </p:nvSpPr>
        <p:spPr>
          <a:xfrm>
            <a:off x="3759014" y="4755330"/>
            <a:ext cx="362573" cy="363036"/>
          </a:xfrm>
          <a:prstGeom prst="rightArrow">
            <a:avLst/>
          </a:prstGeom>
          <a:solidFill>
            <a:srgbClr val="FFFF00"/>
          </a:solidFill>
          <a:ln w="222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3" name="Right Arrow 32"/>
          <p:cNvSpPr/>
          <p:nvPr/>
        </p:nvSpPr>
        <p:spPr>
          <a:xfrm rot="10800000">
            <a:off x="7216522" y="4838995"/>
            <a:ext cx="362573" cy="363036"/>
          </a:xfrm>
          <a:prstGeom prst="rightArrow">
            <a:avLst/>
          </a:prstGeom>
          <a:solidFill>
            <a:srgbClr val="FFFF00"/>
          </a:solidFill>
          <a:ln w="222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extBox 1"/>
          <p:cNvSpPr txBox="1"/>
          <p:nvPr/>
        </p:nvSpPr>
        <p:spPr>
          <a:xfrm>
            <a:off x="3108327" y="4040004"/>
            <a:ext cx="520885" cy="338554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0000FF"/>
                </a:solidFill>
                <a:latin typeface="Century Gothic" panose="020B0502020202020204" pitchFamily="34" charset="0"/>
              </a:rPr>
              <a:t>FFT</a:t>
            </a:r>
            <a:endParaRPr lang="de-DE" sz="1600" b="1" dirty="0">
              <a:solidFill>
                <a:srgbClr val="0000FF"/>
              </a:solidFill>
              <a:latin typeface="Century Gothic" panose="020B0502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Box 34"/>
              <p:cNvSpPr txBox="1"/>
              <p:nvPr/>
            </p:nvSpPr>
            <p:spPr>
              <a:xfrm>
                <a:off x="4448944" y="5710920"/>
                <a:ext cx="2737310" cy="219355"/>
              </a:xfrm>
              <a:prstGeom prst="rect">
                <a:avLst/>
              </a:prstGeom>
              <a:noFill/>
              <a:ln w="28575">
                <a:noFill/>
              </a:ln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4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̃"/>
                            <m:ctrlPr>
                              <a:rPr lang="en-US" sz="1400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1400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𝑰</m:t>
                            </m:r>
                          </m:e>
                        </m:acc>
                      </m:e>
                      <m:sub>
                        <m:r>
                          <a:rPr lang="en-US" sz="14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𝟎</m:t>
                        </m:r>
                      </m:sub>
                    </m:sSub>
                  </m:oMath>
                </a14:m>
                <a:r>
                  <a:rPr lang="de-DE" sz="1400" b="1" dirty="0" smtClean="0">
                    <a:latin typeface="Century Gothic" panose="020B0502020202020204" pitchFamily="34" charset="0"/>
                  </a:rPr>
                  <a:t> - </a:t>
                </a:r>
                <a:r>
                  <a:rPr lang="de-DE" sz="1400" b="1" dirty="0" err="1" smtClean="0">
                    <a:latin typeface="Century Gothic" panose="020B0502020202020204" pitchFamily="34" charset="0"/>
                  </a:rPr>
                  <a:t>Simulated</a:t>
                </a:r>
                <a:r>
                  <a:rPr lang="de-DE" sz="1400" b="1" dirty="0" smtClean="0">
                    <a:latin typeface="Century Gothic" panose="020B0502020202020204" pitchFamily="34" charset="0"/>
                  </a:rPr>
                  <a:t> </a:t>
                </a:r>
                <a:r>
                  <a:rPr lang="de-DE" sz="1400" b="1" dirty="0" err="1" smtClean="0">
                    <a:latin typeface="Century Gothic" panose="020B0502020202020204" pitchFamily="34" charset="0"/>
                  </a:rPr>
                  <a:t>single</a:t>
                </a:r>
                <a:r>
                  <a:rPr lang="de-DE" sz="1400" b="1" dirty="0" smtClean="0">
                    <a:latin typeface="Century Gothic" panose="020B0502020202020204" pitchFamily="34" charset="0"/>
                  </a:rPr>
                  <a:t> </a:t>
                </a:r>
                <a:r>
                  <a:rPr lang="de-DE" sz="1400" b="1" dirty="0" err="1" smtClean="0">
                    <a:latin typeface="Century Gothic" panose="020B0502020202020204" pitchFamily="34" charset="0"/>
                  </a:rPr>
                  <a:t>bunch</a:t>
                </a:r>
                <a:endParaRPr lang="de-DE" sz="1400" b="1" dirty="0">
                  <a:latin typeface="Century Gothic" panose="020B0502020202020204" pitchFamily="34" charset="0"/>
                </a:endParaRPr>
              </a:p>
            </p:txBody>
          </p:sp>
        </mc:Choice>
        <mc:Fallback xmlns="">
          <p:sp>
            <p:nvSpPr>
              <p:cNvPr id="35" name="TextBox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48944" y="5710920"/>
                <a:ext cx="2737310" cy="219355"/>
              </a:xfrm>
              <a:prstGeom prst="rect">
                <a:avLst/>
              </a:prstGeom>
              <a:blipFill rotWithShape="0">
                <a:blip r:embed="rId9"/>
                <a:stretch>
                  <a:fillRect l="-2227" t="-25000" b="-47222"/>
                </a:stretch>
              </a:blipFill>
              <a:ln w="28575">
                <a:noFill/>
              </a:ln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4" name="Titel 1"/>
          <p:cNvSpPr txBox="1">
            <a:spLocks/>
          </p:cNvSpPr>
          <p:nvPr/>
        </p:nvSpPr>
        <p:spPr>
          <a:xfrm>
            <a:off x="1066800" y="108942"/>
            <a:ext cx="10972800" cy="439738"/>
          </a:xfrm>
          <a:prstGeom prst="rect">
            <a:avLst/>
          </a:prstGeom>
        </p:spPr>
        <p:txBody>
          <a:bodyPr rtlCol="0">
            <a:normAutofit/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bg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en-US" sz="2000" smtClean="0">
                <a:latin typeface="Century Gothic" panose="020B0502020202020204" pitchFamily="34" charset="0"/>
              </a:rPr>
              <a:t>BESSY VSR 1.5GHz SRF Cavity</a:t>
            </a:r>
            <a:endParaRPr lang="de-DE" sz="2000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8204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1642</Words>
  <Application>Microsoft Office PowerPoint</Application>
  <PresentationFormat>Widescreen</PresentationFormat>
  <Paragraphs>309</Paragraphs>
  <Slides>16</Slides>
  <Notes>1</Notes>
  <HiddenSlides>0</HiddenSlides>
  <MMClips>2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16</vt:i4>
      </vt:variant>
    </vt:vector>
  </HeadingPairs>
  <TitlesOfParts>
    <vt:vector size="24" baseType="lpstr">
      <vt:lpstr>Arial</vt:lpstr>
      <vt:lpstr>Calibri</vt:lpstr>
      <vt:lpstr>Cambria Math</vt:lpstr>
      <vt:lpstr>Century Gothic</vt:lpstr>
      <vt:lpstr>Wingdings</vt:lpstr>
      <vt:lpstr>Larissa-Design</vt:lpstr>
      <vt:lpstr>Formel</vt:lpstr>
      <vt:lpstr>Equation</vt:lpstr>
      <vt:lpstr>PowerPoint Presentation</vt:lpstr>
      <vt:lpstr>PowerPoint Presentation</vt:lpstr>
      <vt:lpstr>PowerPoint Presentation</vt:lpstr>
      <vt:lpstr>PowerPoint Presentation</vt:lpstr>
      <vt:lpstr>BESSY VSR 1.5GHz SRF Cavity</vt:lpstr>
      <vt:lpstr>BESSY VSR 1.5GHz SRF Cavity</vt:lpstr>
      <vt:lpstr>BESSY VSR 1.5GHz SRF Cavity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Monica Mantel</dc:creator>
  <cp:lastModifiedBy>Tsakanian, Andranik</cp:lastModifiedBy>
  <cp:revision>292</cp:revision>
  <dcterms:created xsi:type="dcterms:W3CDTF">2009-04-16T12:28:49Z</dcterms:created>
  <dcterms:modified xsi:type="dcterms:W3CDTF">2016-08-29T09:10:42Z</dcterms:modified>
</cp:coreProperties>
</file>