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3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456" r:id="rId4"/>
    <p:sldId id="442" r:id="rId5"/>
    <p:sldId id="443" r:id="rId6"/>
    <p:sldId id="452" r:id="rId7"/>
    <p:sldId id="439" r:id="rId8"/>
    <p:sldId id="419" r:id="rId9"/>
    <p:sldId id="447" r:id="rId10"/>
    <p:sldId id="453" r:id="rId11"/>
    <p:sldId id="432" r:id="rId12"/>
    <p:sldId id="434" r:id="rId13"/>
    <p:sldId id="433" r:id="rId14"/>
    <p:sldId id="454" r:id="rId15"/>
    <p:sldId id="459" r:id="rId16"/>
    <p:sldId id="461" r:id="rId17"/>
    <p:sldId id="460" r:id="rId18"/>
    <p:sldId id="463" r:id="rId19"/>
    <p:sldId id="462" r:id="rId20"/>
    <p:sldId id="414" r:id="rId21"/>
    <p:sldId id="455" r:id="rId22"/>
    <p:sldId id="425" r:id="rId23"/>
    <p:sldId id="440" r:id="rId24"/>
  </p:sldIdLst>
  <p:sldSz cx="9144000" cy="6858000" type="screen4x3"/>
  <p:notesSz cx="7102475" cy="10234613"/>
  <p:embeddedFontLst>
    <p:embeddedFont>
      <p:font typeface="Blackadder ITC" panose="04020505051007020D02" pitchFamily="82" charset="0"/>
      <p:regular r:id="rId27"/>
    </p:embeddedFont>
    <p:embeddedFont>
      <p:font typeface="Cambria Math" panose="02040503050406030204" pitchFamily="18" charset="0"/>
      <p:regular r:id="rId28"/>
    </p:embeddedFont>
    <p:embeddedFont>
      <p:font typeface="宋体" panose="02010600030101010101" pitchFamily="2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Mathematica1" panose="05000502060100000001" pitchFamily="2" charset="2"/>
      <p:regular r:id="rId34"/>
      <p:bold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boi, Nicoleta-Ionela" initials="BN" lastIdx="5" clrIdx="0"/>
  <p:cmAuthor id="1" name="Shi, Liangliang" initials="L. Sh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F34E"/>
    <a:srgbClr val="CC00CC"/>
    <a:srgbClr val="3C33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181" autoAdjust="0"/>
    <p:restoredTop sz="94760" autoAdjust="0"/>
  </p:normalViewPr>
  <p:slideViewPr>
    <p:cSldViewPr>
      <p:cViewPr>
        <p:scale>
          <a:sx n="90" d="100"/>
          <a:sy n="90" d="100"/>
        </p:scale>
        <p:origin x="-6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7C2DD0ED-8995-4F93-9DE6-02C50B08C8FE}" type="datetimeFigureOut">
              <a:rPr lang="de-DE" smtClean="0"/>
              <a:t>23.08.2016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699B7377-8808-4B89-A403-D76C3DCABAB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242713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00" units="cm"/>
          <inkml:channel name="Y" type="integer" max="1200" units="cm"/>
        </inkml:traceFormat>
        <inkml:channelProperties>
          <inkml:channelProperty channel="X" name="resolution" value="47.26736" units="1/cm"/>
          <inkml:channelProperty channel="Y" name="resolution" value="28.36879" units="1/cm"/>
        </inkml:channelProperties>
      </inkml:inkSource>
      <inkml:timestamp xml:id="ts0" timeString="2016-06-27T13:11:35.864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5D655B85-9114-4BBE-9E1A-20F1BCF32890}" emma:medium="tactile" emma:mode="ink">
          <msink:context xmlns:msink="http://schemas.microsoft.com/ink/2010/main" type="writingRegion" rotatedBoundingBox="20366,16862 22335,13849 24747,15425 22778,18438"/>
        </emma:interpretation>
      </emma:emma>
    </inkml:annotationXML>
    <inkml:traceGroup>
      <inkml:annotationXML>
        <emma:emma xmlns:emma="http://www.w3.org/2003/04/emma" version="1.0">
          <emma:interpretation id="{99E9BAFB-255D-4B72-9398-F921B016F43E}" emma:medium="tactile" emma:mode="ink">
            <msink:context xmlns:msink="http://schemas.microsoft.com/ink/2010/main" type="paragraph" rotatedBoundingBox="21351,15594 22292,13861 23092,14295 22151,16028" alignmentLevel="2"/>
          </emma:interpretation>
        </emma:emma>
      </inkml:annotationXML>
      <inkml:traceGroup>
        <inkml:annotationXML>
          <emma:emma xmlns:emma="http://www.w3.org/2003/04/emma" version="1.0">
            <emma:interpretation id="{CDF378EA-973D-4A76-BF53-05DFBF96AD07}" emma:medium="tactile" emma:mode="ink">
              <msink:context xmlns:msink="http://schemas.microsoft.com/ink/2010/main" type="line" rotatedBoundingBox="21351,15594 22292,13861 23092,14295 22151,16028"/>
            </emma:interpretation>
          </emma:emma>
        </inkml:annotationXML>
        <inkml:traceGroup>
          <inkml:annotationXML>
            <emma:emma xmlns:emma="http://www.w3.org/2003/04/emma" version="1.0">
              <emma:interpretation id="{7DBF4DFF-E2A1-49FD-B927-B81D367843BB}" emma:medium="tactile" emma:mode="ink">
                <msink:context xmlns:msink="http://schemas.microsoft.com/ink/2010/main" type="inkWord" rotatedBoundingBox="21351,15594 22292,13861 23092,14295 22151,16028"/>
              </emma:interpretation>
            </emma:emma>
          </inkml:annotationXML>
          <inkml:trace contextRef="#ctx0" brushRef="#br0">446 70,'0'0,"0"0,0 0,-21-21,21 0,-22 21,22-21,0 21,-21 0,21 0,-21 0,0 0,21 0,-21 0,21 0,0 0,-21 0,21 0,-22 0,1 0,21 0,0 0,-42 21,42 0,-42 0,42 1,-22-22,22 21,0 0,-21 0,0-21,21 21,0 0,-21 22,21-43,0 21,-21 0,21 0,-21 0,21-21,-22 22,22-1,-21 21,21-42,0 21,0 0,0 1,0-22,0 21,0 0,0 0,0-21,0 21,0 0,0 1,0-22,0 21,0 0,0-21,0 21,0 0,0-21,21 21,-21 1,0 20,0-42,22 21,-22-21,21 21,0-21,-21 21,21-21,-21 22,21-1,0 0,1 0,-1-21,0 0,-21 0,21 21,0-21,-21 0,21 0,-21 0,22 0,-1 0,-21 21,21-21,-21 0,21 0,-21 0,21 0,0 0,-21 0,22 0,-1 0,0 0,0 0,-21 0,42 0,-42 0,43 0,-43 0,21 0,0 0,0 0,-21 0,21 0,-21-21,43 21,-43-42,21 42,0-21,0 0,-21-1,0 1,0 0,0 21,0-21,21 0,-21 0,0 21,0-22,0 1,0 0,0 21,0-21,0 0,0 0,0-1,0-20,0 21,0 21,0-21,0 21,0-21,-21-1,0 1,21 21,0-21,0 0,0 0,0 21,0-21,0-1,0 22,0-21,0 0,0 0,0 0,0 21,0-43,0 43,0-21,0 21,-21-21,21 0,0 21,0-21,-21 21,21 0,0 0,0-21,-21 21,-1 0,22-22,0 1,-21 21,21-21,-21 21,0 0,21 0,-21 0,21 0,-21 0,21 0,-22-21,1 21,21 0,-21 0,21 0,-21 0,0 0,0 0,21 0,-22 0,1 0,21 0,-21 0</inkml:trace>
          <inkml:trace contextRef="#ctx0" brushRef="#br0" timeOffset="5360">171 981,'0'0,"0"21,-22-21,22 21,0-21,-42 42,42-42,-21 64,0-43,21-21,-43 42,43-42,-21 21,21 1,-21-1,0-21,0 21,0 0,21 0,-43 0,43 1,-21-22,21 21,-21 0,21-21,0 0,-21 21,0-21,21 0,-22 0,22 21,0-21</inkml:trace>
          <inkml:trace contextRef="#ctx0" brushRef="#br0" timeOffset="6808">-380 1298,'0'0,"0"0,0 21,0 0,0 1,0-1,0 85,0-85,0 0,0-21,0 42,0-42,0 43,0-43,0 21,0-21,0 21,0-21,0 21,0 0,0-21,0 21,0-21,0 0,0 0,0 0,21 0,22-21,-43 21,21-21,0 21,-21 0,21 0,22-21,-43 0,21 21,-21 0,21 0,0 0,-21-21,21 21,-21 0,21 0,1 0,-22 0,21 0,-21 0,21 0,-21 0,21 0,0 0</inkml:trace>
        </inkml:traceGroup>
      </inkml:traceGroup>
    </inkml:traceGroup>
    <inkml:traceGroup>
      <inkml:annotationXML>
        <emma:emma xmlns:emma="http://www.w3.org/2003/04/emma" version="1.0">
          <emma:interpretation id="{7E8F89DD-1DA6-4B40-ABC3-EEDC1629B1C7}" emma:medium="tactile" emma:mode="ink">
            <msink:context xmlns:msink="http://schemas.microsoft.com/ink/2010/main" type="paragraph" rotatedBoundingBox="21946,17894 23101,16126 23933,16670 22778,184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5C9471BC-D173-437F-99E7-C70E6A3A164F}" emma:medium="tactile" emma:mode="ink">
              <msink:context xmlns:msink="http://schemas.microsoft.com/ink/2010/main" type="line" rotatedBoundingBox="21946,17894 23101,16126 23933,16670 22778,18438"/>
            </emma:interpretation>
          </emma:emma>
        </inkml:annotationXML>
        <inkml:traceGroup>
          <inkml:annotationXML>
            <emma:emma xmlns:emma="http://www.w3.org/2003/04/emma" version="1.0">
              <emma:interpretation id="{9E8E7838-D179-4D09-A100-C669FFA007EF}" emma:medium="tactile" emma:mode="ink">
                <msink:context xmlns:msink="http://schemas.microsoft.com/ink/2010/main" type="inkWord" rotatedBoundingBox="21946,17894 23101,16126 23933,16670 22778,18438"/>
              </emma:interpretation>
            </emma:emma>
          </inkml:annotationXML>
          <inkml:trace contextRef="#ctx0" brushRef="#br1" timeOffset="27518">975 3372,'0'0,"0"0,21 0,-21 0,21 0,0 0,1 0,-1 0,-21 0,42 0,-21 0,0 0,22 0,-43-21,42 0,-42 21,21 0,0 0,1-21,-22 21,21-21,-21 21,42-21,-42 21,21-22,-21 22,0-42,21 42,1-21,-22 21,21-21,-21 0,21 21,-21-22,21 22,0-21,-21 0,21 21,-21-21,22 0,-22 0,21 21,-21-22,0 1,21 0,-21 21,0-21,21 0,0 0,-21 21,0-22,0 22,0-21,0 0,0 21,0-21,0 21,21-21,-21 0,0 21,0-22,0 22,0-21,0 21,0-21,0 0,0 21,0-21,0 0,0-1,0 22,0-21,0 21,0-21,0 0,0 21,-21-21,0 21,21-21,-21-1,21 1,-21 21,0 0,21-21,-22 21,22-21,0 0,-21 21,21 0,-21 0,0-21,21 21,-21 0,21 0,-21 0,-1 0,1 0,0-22,0 22,0 0,0 0,-1 0,1 0,0 0,0 0,0 0,-22 0,43 22,-42-1,21-21,0 0,0 0,-1 0,1 21,0-21,0 0,0 0,0 0,-1 0,22 21,0 0,-21-21,0 0,21 21,0-21,-21 0,0 43,21-43,-21 21,21-21,-22 21,22 0,0-21,0 21,-21 1,21-1,-21-21,21 21,0 0,0 0,0-21,-21 43,21-43,0 21,0 0,0-21,0 42,0-42,0 43,0-43,0 21,0-21,0 42,0-42,0 21,0 0,0 1,0-1,0-21,0 21,21 0,-21-21,0 21,0-21,0 21,21-21,-21 22,0-22,0 21,21-21,-21 21,22-21,-22 21,21 0,-21-21,0 21,21-21,-21 0,0 22,0-22,21 21,-21 0,0 0,42 0,-42-21,22 21,-1-21,-21 0,21 22,0-1,0-21,-21 21,21-21,-21 0,22 21,-1-21,0 21,-21-21,21 0,0 0,-21 0,21 21,-21-21,43 0,-43 0,21 0,0 0,0 0,-21 0,21 0,-21 0,22 0,-22 0,0 0,21 0,0 0,-21 0,0 0,0-21,21 21</inkml:trace>
          <inkml:trace contextRef="#ctx0" brushRef="#br1" timeOffset="30990">340 3796,'0'0,"0"0,0 21,0-21,0 21,0 0,0 0,-21 1,0-1,21 0,0 0,-22 0,22-21,0 21,0 1,0-22,-21 21,21-21,0 21,0-21,0 0,21 21,1-21,-1 0,-21 0,21 0,-21 0,42 0,-42 0,43 0,-22 0,0 0,21-21,-21 21,1 0,20-21,85 21,-127 0,42 0,-42 0</inkml:trace>
          <inkml:trace contextRef="#ctx0" brushRef="#br1" timeOffset="29989">911 3436,'0'0,"-21"21,21 0,-21 0,0 1,-21 20,20-42,-20 85,21-64,-21 21,20-21,-20 22,21-22,0 0,21 0,-43 21,43-42,-21 0,0 22,21-22,0 21,-21-21,21 21,0-21,-21 0,21 0,-21 21,21-21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54EBD124-DE4A-438E-93C8-43E9AD7B2DB1}" type="datetimeFigureOut">
              <a:rPr lang="de-DE" smtClean="0"/>
              <a:t>23.08.2016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6CD25B12-972D-4F11-AA3C-C063DD6E57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217542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368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beam Gaussian pulse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960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650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0591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969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8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0" dirty="0" smtClean="0"/>
              <a:t> additional space.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897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671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205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893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83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DESY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33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D7C6-6778-4116-ACAA-7B88250470C9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C61B-FBD5-4C1A-B8EE-965072B7C06A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51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08EE7-3DD1-4918-AB8C-FD49D81C0230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6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CBD87-7F04-48F8-BBC8-CDCF7B143046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2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5857-DB3D-4961-9025-803799D4AA2D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2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7FD8-5827-4F81-866B-763F9E679327}" type="datetime3">
              <a:rPr lang="en-US" smtClean="0"/>
              <a:t>23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2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848A-4EEA-445F-A4C3-924248F5CE94}" type="datetime3">
              <a:rPr lang="en-US" smtClean="0"/>
              <a:t>23 August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7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A5A7-1116-4C32-94ED-88CA339767AF}" type="datetime3">
              <a:rPr lang="en-US" smtClean="0"/>
              <a:t>23 August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1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0FFCD-FA61-416F-8809-F89397AB2FCB}" type="datetime3">
              <a:rPr lang="en-US" smtClean="0"/>
              <a:t>23 August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6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D420-71E6-48B6-9694-48E4B40B4798}" type="datetime3">
              <a:rPr lang="en-US" smtClean="0"/>
              <a:t>23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6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3951C-61A1-4983-B45F-452D8C215051}" type="datetime3">
              <a:rPr lang="en-US" smtClean="0"/>
              <a:t>23 August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C7AE7-4FD0-4229-AB63-C3B1092407AF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Pag33e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04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465683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0.png"/><Relationship Id="rId10" Type="http://schemas.openxmlformats.org/officeDocument/2006/relationships/image" Target="../media/image7.png"/><Relationship Id="rId9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5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064896" cy="1882795"/>
          </a:xfrm>
        </p:spPr>
        <p:txBody>
          <a:bodyPr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lang="en-US" sz="4000" b="1" dirty="0" smtClean="0">
                <a:solidFill>
                  <a:srgbClr val="0096D8"/>
                </a:solidFill>
              </a:rPr>
              <a:t/>
            </a:r>
            <a:br>
              <a:rPr lang="en-US" sz="4000" b="1" dirty="0" smtClean="0">
                <a:solidFill>
                  <a:srgbClr val="0096D8"/>
                </a:solidFill>
              </a:rPr>
            </a:br>
            <a:r>
              <a:rPr lang="en-US" sz="4000" b="1" dirty="0">
                <a:solidFill>
                  <a:srgbClr val="0096D8"/>
                </a:solidFill>
              </a:rPr>
              <a:t/>
            </a:r>
            <a:br>
              <a:rPr lang="en-US" sz="4000" b="1" dirty="0">
                <a:solidFill>
                  <a:srgbClr val="0096D8"/>
                </a:solidFill>
              </a:rPr>
            </a:br>
            <a:r>
              <a:rPr lang="en-GB" sz="3600" dirty="0"/>
              <a:t>Higher Order </a:t>
            </a:r>
            <a:r>
              <a:rPr lang="en-GB" sz="3600" dirty="0" smtClean="0"/>
              <a:t>Modes </a:t>
            </a:r>
            <a:r>
              <a:rPr lang="en-GB" sz="3600" dirty="0"/>
              <a:t>Based Beam Phase S</a:t>
            </a:r>
            <a:r>
              <a:rPr lang="en-GB" sz="3600" dirty="0" smtClean="0"/>
              <a:t>tudy: </a:t>
            </a: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400" dirty="0" smtClean="0"/>
              <a:t>Simulations and Measurements</a:t>
            </a:r>
            <a:r>
              <a:rPr lang="en-US" sz="7200" b="1" dirty="0" smtClean="0">
                <a:solidFill>
                  <a:srgbClr val="0096D8"/>
                </a:solidFill>
              </a:rPr>
              <a:t/>
            </a:r>
            <a:br>
              <a:rPr lang="en-US" sz="7200" b="1" dirty="0" smtClean="0">
                <a:solidFill>
                  <a:srgbClr val="0096D8"/>
                </a:solidFill>
              </a:rPr>
            </a:br>
            <a:endParaRPr lang="de-DE" sz="7200" b="1" dirty="0">
              <a:solidFill>
                <a:srgbClr val="0096D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19872" y="4447699"/>
            <a:ext cx="2520280" cy="648072"/>
          </a:xfrm>
        </p:spPr>
        <p:txBody>
          <a:bodyPr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Blackadder ITC" panose="04020505051007020D02" pitchFamily="82" charset="0"/>
              </a:rPr>
              <a:t>22-24 August 2016,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tx1"/>
                </a:solidFill>
                <a:latin typeface="Blackadder ITC" panose="04020505051007020D02" pitchFamily="82" charset="0"/>
              </a:rPr>
              <a:t>Warnemünde</a:t>
            </a:r>
            <a:endParaRPr lang="en-US" sz="2000" dirty="0">
              <a:solidFill>
                <a:schemeClr val="tx1"/>
              </a:solidFill>
              <a:latin typeface="Blackadder ITC" panose="04020505051007020D02" pitchFamily="8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07504" y="5923669"/>
            <a:ext cx="8928992" cy="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  <a:effectLst>
            <a:outerShdw dir="4860000" algn="tl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7229" y="5454548"/>
            <a:ext cx="52002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work is supported partly by EuCARD</a:t>
            </a:r>
            <a:r>
              <a:rPr lang="en-US" sz="1400" baseline="30000" dirty="0" smtClean="0"/>
              <a:t>2  </a:t>
            </a:r>
            <a:r>
              <a:rPr lang="en-US" sz="1400" dirty="0" smtClean="0"/>
              <a:t> with Grant No.</a:t>
            </a:r>
            <a:r>
              <a:rPr lang="en-GB" sz="1400" dirty="0"/>
              <a:t> GA 312453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GB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827584" y="3295571"/>
            <a:ext cx="7704856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Presenter: L. Shi (U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  <a:r>
              <a:rPr lang="en-US" sz="1800" dirty="0" smtClean="0">
                <a:solidFill>
                  <a:schemeClr val="tx1"/>
                </a:solidFill>
              </a:rPr>
              <a:t>Manchester </a:t>
            </a:r>
            <a:r>
              <a:rPr lang="en-US" sz="1800" dirty="0">
                <a:solidFill>
                  <a:schemeClr val="tx1"/>
                </a:solidFill>
              </a:rPr>
              <a:t>/ </a:t>
            </a:r>
            <a:r>
              <a:rPr lang="en-US" sz="1800" dirty="0" smtClean="0">
                <a:solidFill>
                  <a:schemeClr val="tx1"/>
                </a:solidFill>
              </a:rPr>
              <a:t>CI /  </a:t>
            </a:r>
            <a:r>
              <a:rPr lang="en-US" sz="1800" dirty="0">
                <a:solidFill>
                  <a:schemeClr val="tx1"/>
                </a:solidFill>
              </a:rPr>
              <a:t>DESY)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Members: N. Baboi (DESY), R.M. Jones (U. Manchester),  T. Wamsat (DESY), </a:t>
            </a:r>
          </a:p>
          <a:p>
            <a:r>
              <a:rPr lang="de-DE" sz="1800" dirty="0" smtClean="0">
                <a:solidFill>
                  <a:schemeClr val="tx1"/>
                </a:solidFill>
              </a:rPr>
              <a:t>U. Mavric (WUT)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23880"/>
            <a:ext cx="9144000" cy="103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3528" y="600392"/>
            <a:ext cx="8321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hlinkClick r:id="rId4"/>
              </a:rPr>
              <a:t>ICFA Mini Workshop on High Order Modes in Superconducting Cavities 2016</a:t>
            </a:r>
            <a:endParaRPr lang="en-GB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6193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6"/>
    </mc:Choice>
    <mc:Fallback xmlns="">
      <p:transition spd="slow" advTm="299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ntroduction</a:t>
            </a:r>
          </a:p>
          <a:p>
            <a:pPr marL="857250" lvl="1" indent="-457200"/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Principle of beam phase determination</a:t>
            </a:r>
          </a:p>
          <a:p>
            <a:pPr marL="400050" lvl="1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Simulation with circuit model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 smtClean="0"/>
              <a:t>Measurements with a broadband setup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/>
              <a:t>Summary </a:t>
            </a:r>
            <a:r>
              <a:rPr lang="en-US" dirty="0" smtClean="0"/>
              <a:t>and Outlook</a:t>
            </a:r>
            <a:endParaRPr lang="en-US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913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91"/>
    </mc:Choice>
    <mc:Fallback xmlns="">
      <p:transition spd="slow" advTm="1789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A single chain coupled circuit model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819" y="1418355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single chain of coupled parallel LC circuit is used to facilitate the beam phase monitor development.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8727" y="6487629"/>
            <a:ext cx="1564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|CM – MAFIA|</a:t>
            </a:r>
            <a:endParaRPr lang="en-GB" dirty="0"/>
          </a:p>
        </p:txBody>
      </p:sp>
      <p:pic>
        <p:nvPicPr>
          <p:cNvPr id="2050" name="Picture 2" descr="D:\Publications\16-17\IPAC16\IPACPaper\Figures\CircuitModel.em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6" b="45940"/>
          <a:stretch/>
        </p:blipFill>
        <p:spPr bwMode="auto">
          <a:xfrm>
            <a:off x="420662" y="1988840"/>
            <a:ext cx="8307915" cy="199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" t="3884" r="7500"/>
          <a:stretch/>
        </p:blipFill>
        <p:spPr>
          <a:xfrm>
            <a:off x="539552" y="3981120"/>
            <a:ext cx="4000278" cy="28768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83642" y="495341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547664" y="5633386"/>
                <a:ext cx="10797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/>
                            </a:rPr>
                            <m:t>𝜿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1200" b="1" i="1" smtClean="0">
                          <a:latin typeface="Cambria Math"/>
                        </a:rPr>
                        <m:t>=−</m:t>
                      </m:r>
                      <m:r>
                        <a:rPr lang="en-US" sz="1200" b="1" i="1" smtClean="0">
                          <a:latin typeface="Cambria Math"/>
                        </a:rPr>
                        <m:t>𝟎</m:t>
                      </m:r>
                      <m:r>
                        <a:rPr lang="en-US" sz="1200" b="1" i="1" smtClean="0">
                          <a:latin typeface="Cambria Math"/>
                        </a:rPr>
                        <m:t>.</m:t>
                      </m:r>
                      <m:r>
                        <a:rPr lang="en-US" sz="1200" b="1" i="1" smtClean="0">
                          <a:latin typeface="Cambria Math"/>
                        </a:rPr>
                        <m:t>𝟐</m:t>
                      </m:r>
                      <m:r>
                        <a:rPr lang="en-US" sz="1200" b="1" i="1" smtClean="0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633386"/>
                <a:ext cx="1079719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47664" y="5356387"/>
                <a:ext cx="10797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/>
                            </a:rPr>
                            <m:t>𝜿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1200" b="1" i="1" smtClean="0">
                          <a:latin typeface="Cambria Math"/>
                        </a:rPr>
                        <m:t>=−</m:t>
                      </m:r>
                      <m:r>
                        <a:rPr lang="en-US" sz="1200" b="1" i="1" smtClean="0">
                          <a:latin typeface="Cambria Math"/>
                        </a:rPr>
                        <m:t>𝟑</m:t>
                      </m:r>
                      <m:r>
                        <a:rPr lang="en-US" sz="1200" b="1" i="1" smtClean="0">
                          <a:latin typeface="Cambria Math"/>
                        </a:rPr>
                        <m:t>.</m:t>
                      </m:r>
                      <m:r>
                        <a:rPr lang="en-US" sz="1200" b="1" i="1" smtClean="0">
                          <a:latin typeface="Cambria Math"/>
                        </a:rPr>
                        <m:t>𝟐</m:t>
                      </m:r>
                      <m:r>
                        <a:rPr lang="en-US" sz="1200" b="1" i="1" smtClean="0">
                          <a:latin typeface="Cambria Math"/>
                        </a:rPr>
                        <m:t>%</m:t>
                      </m:r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356387"/>
                <a:ext cx="1079719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6" r="7363"/>
          <a:stretch/>
        </p:blipFill>
        <p:spPr>
          <a:xfrm>
            <a:off x="4625280" y="3937606"/>
            <a:ext cx="3763144" cy="285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5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36"/>
    </mc:Choice>
    <mc:Fallback xmlns="">
      <p:transition spd="slow" advTm="3443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Beam driven </a:t>
            </a:r>
            <a:r>
              <a:rPr lang="en-US" sz="3600" dirty="0" smtClean="0">
                <a:solidFill>
                  <a:srgbClr val="00B0F0"/>
                </a:solidFill>
              </a:rPr>
              <a:t>circuit model</a:t>
            </a:r>
            <a:endParaRPr lang="en-GB" sz="3600" dirty="0">
              <a:solidFill>
                <a:srgbClr val="00B0F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2288"/>
            <a:ext cx="7878322" cy="202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62" y="1149531"/>
            <a:ext cx="586755" cy="47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926" y="1187708"/>
            <a:ext cx="586755" cy="47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1183827"/>
            <a:ext cx="586755" cy="47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001929" y="1608091"/>
            <a:ext cx="1645492" cy="1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31840" y="1067328"/>
                <a:ext cx="1454885" cy="5549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⋅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1.3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𝑛𝑠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067328"/>
                <a:ext cx="1454885" cy="55496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659" r="5521"/>
          <a:stretch/>
        </p:blipFill>
        <p:spPr>
          <a:xfrm>
            <a:off x="755576" y="3573016"/>
            <a:ext cx="4529034" cy="32849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1533" y="3828858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Mode 8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21861" y="3964879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Mode 9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53632" y="4103378"/>
            <a:ext cx="34551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Circuit is truncated to nine cells.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then driven with delayed Gaussian pulses.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last two modes are excited strongly, and are used for beam phase calculation.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82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63"/>
    </mc:Choice>
    <mc:Fallback xmlns="">
      <p:transition spd="slow" advTm="7276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Resolution study - </a:t>
            </a:r>
            <a:r>
              <a:rPr lang="en-US" sz="3600" dirty="0">
                <a:solidFill>
                  <a:srgbClr val="00B0F0"/>
                </a:solidFill>
              </a:rPr>
              <a:t>Circuit model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" y="143658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7048E-9FD5-4204-A676-41D42866378E}" type="datetime3">
              <a:rPr lang="en-US" smtClean="0"/>
              <a:t>23 August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3568" y="1436582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Vary the sampling frequency, while keeping other parameters constant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Vary the </a:t>
            </a:r>
            <a:r>
              <a:rPr lang="en-US" dirty="0" smtClean="0"/>
              <a:t>noise level, </a:t>
            </a:r>
            <a:r>
              <a:rPr lang="en-US" dirty="0"/>
              <a:t>while </a:t>
            </a:r>
            <a:r>
              <a:rPr lang="en-US" dirty="0" smtClean="0"/>
              <a:t>keeping other parameters </a:t>
            </a:r>
            <a:r>
              <a:rPr lang="en-US" dirty="0"/>
              <a:t>constant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By comparing phases calculated from two HOM couplers, resolution can be estimated.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3560440"/>
            <a:ext cx="374735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The resolution clearly depends exponentially on the noise present in the system.  </a:t>
            </a:r>
          </a:p>
          <a:p>
            <a:pPr marL="342900" indent="-342900">
              <a:buAutoNum type="arabicPeriod"/>
            </a:pPr>
            <a:endParaRPr lang="en-US" sz="1600" dirty="0" smtClean="0"/>
          </a:p>
          <a:p>
            <a:pPr marL="342900" indent="-342900">
              <a:buAutoNum type="arabicPeriod"/>
            </a:pPr>
            <a:r>
              <a:rPr lang="en-US" sz="1600" dirty="0" smtClean="0"/>
              <a:t>The resolution also depends on the sampling frequency.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 smtClean="0"/>
              <a:t>In order to meet the 0.01 degree requirement, the SNR is at least 35 dB</a:t>
            </a:r>
          </a:p>
          <a:p>
            <a:pPr marL="342900" indent="-342900">
              <a:buAutoNum type="arabicPeriod"/>
            </a:pPr>
            <a:endParaRPr lang="en-US" sz="1400" dirty="0" smtClean="0"/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" t="4606" r="7105" b="783"/>
          <a:stretch/>
        </p:blipFill>
        <p:spPr bwMode="auto">
          <a:xfrm>
            <a:off x="251520" y="3068960"/>
            <a:ext cx="4536504" cy="37821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9672" y="489359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04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252"/>
    </mc:Choice>
    <mc:Fallback xmlns="">
      <p:transition spd="slow" advTm="8825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ntroduction</a:t>
            </a:r>
          </a:p>
          <a:p>
            <a:pPr marL="857250" lvl="1" indent="-457200"/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Principle of beam phase determination</a:t>
            </a:r>
          </a:p>
          <a:p>
            <a:pPr marL="400050" lvl="1" indent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Simulation with circuit model</a:t>
            </a:r>
          </a:p>
          <a:p>
            <a:pPr marL="857250" lvl="1" indent="-457200"/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Measurements with a broadband setup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/>
              <a:t>Summary </a:t>
            </a:r>
            <a:r>
              <a:rPr lang="en-US" dirty="0" smtClean="0"/>
              <a:t>and Outlook</a:t>
            </a:r>
            <a:endParaRPr lang="en-US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913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91"/>
    </mc:Choice>
    <mc:Fallback xmlns="">
      <p:transition spd="slow" advTm="1789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Experimental</a:t>
            </a:r>
            <a:r>
              <a:rPr lang="en-US" sz="3600" dirty="0" smtClean="0"/>
              <a:t> </a:t>
            </a:r>
            <a:r>
              <a:rPr lang="en-US" sz="3600" dirty="0">
                <a:solidFill>
                  <a:srgbClr val="00B0F0"/>
                </a:solidFill>
              </a:rPr>
              <a:t>Setup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6768752" cy="528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276462" y="1628800"/>
            <a:ext cx="2880320" cy="40962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HOM signals are available from HOM Patch panel.</a:t>
            </a:r>
          </a:p>
          <a:p>
            <a:pPr marL="457200" lvl="1" indent="0">
              <a:buFont typeface="Arial" pitchFamily="34" charset="0"/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A fast scope (TDS6604B) with 20 GS/s, 6 GHz bandwidth is connected for two channels for HOM signals.</a:t>
            </a:r>
          </a:p>
          <a:p>
            <a:pPr marL="457200" lvl="1" indent="0">
              <a:buFont typeface="Arial" pitchFamily="34" charset="0"/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A 10 Hz external clock is used to synchronize the measurement. 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The data from DOOCS and from scope are combined at TCP/IP Client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 smtClean="0"/>
              <a:t>Each triggered event takes </a:t>
            </a:r>
          </a:p>
          <a:p>
            <a:pPr marL="457200" lvl="1" indent="0">
              <a:buNone/>
            </a:pPr>
            <a:r>
              <a:rPr lang="en-US" sz="1400" dirty="0" smtClean="0"/>
              <a:t>~ 20s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39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kern="12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Estimation of Noise based on SVD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8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4293096"/>
                <a:ext cx="4176464" cy="1944216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𝐷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latin typeface="Cambria Math"/>
                      </a:rPr>
                      <m:t>𝑈𝑆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endParaRPr lang="en-US" sz="1600" dirty="0" smtClean="0"/>
              </a:p>
              <a:p>
                <a:r>
                  <a:rPr lang="en-US" sz="1600" dirty="0" smtClean="0"/>
                  <a:t>S contains the singular values associated with the signal</a:t>
                </a:r>
              </a:p>
              <a:p>
                <a:r>
                  <a:rPr lang="en-US" sz="1600" dirty="0" smtClean="0"/>
                  <a:t>Top 24 singular values are used to reconstruct the signal. The rest is regarded as noise. </a:t>
                </a:r>
                <a:endParaRPr lang="en-US" sz="1800" dirty="0"/>
              </a:p>
              <a:p>
                <a:r>
                  <a:rPr lang="en-US" sz="1600" dirty="0" smtClean="0"/>
                  <a:t>The noise level is approximately 8 mV in RMS. SNR is ~20 dB for HOM1 and ~10 dB for HOM2.</a:t>
                </a:r>
                <a:endParaRPr lang="en-US" sz="1600" dirty="0"/>
              </a:p>
            </p:txBody>
          </p:sp>
        </mc:Choice>
        <mc:Fallback xmlns="">
          <p:sp>
            <p:nvSpPr>
              <p:cNvPr id="21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4293096"/>
                <a:ext cx="4176464" cy="1944216"/>
              </a:xfrm>
              <a:blipFill rotWithShape="1">
                <a:blip r:embed="rId2"/>
                <a:stretch>
                  <a:fillRect l="-438" t="-313" b="-29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19897"/>
            <a:ext cx="4716016" cy="2996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" t="2880" r="2124" b="-1"/>
          <a:stretch/>
        </p:blipFill>
        <p:spPr>
          <a:xfrm>
            <a:off x="4657725" y="914400"/>
            <a:ext cx="4371975" cy="30738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1"/>
          <a:stretch/>
        </p:blipFill>
        <p:spPr>
          <a:xfrm>
            <a:off x="24408" y="950218"/>
            <a:ext cx="4657725" cy="306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Resolution over charge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5157192"/>
            <a:ext cx="4248472" cy="138018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Experiment</a:t>
            </a:r>
            <a:r>
              <a:rPr lang="zh-CN" altLang="en-US" sz="1600" dirty="0" smtClean="0"/>
              <a:t>（</a:t>
            </a:r>
            <a:r>
              <a:rPr lang="en-US" altLang="zh-CN" sz="1600" dirty="0" smtClean="0"/>
              <a:t>20 GS/s</a:t>
            </a:r>
            <a:r>
              <a:rPr lang="zh-CN" altLang="en-US" sz="1600" dirty="0" smtClean="0"/>
              <a:t>）</a:t>
            </a:r>
            <a:r>
              <a:rPr lang="en-US" altLang="zh-CN" sz="1600" dirty="0" smtClean="0"/>
              <a:t>@22MV/m, 0.5 </a:t>
            </a:r>
            <a:r>
              <a:rPr lang="en-US" altLang="zh-CN" sz="1600" dirty="0" err="1" smtClean="0"/>
              <a:t>nC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Beam phase is varied at 0, -5, and 5 degree from DOOCS.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4716016" y="1268760"/>
            <a:ext cx="4132611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The beam charge was varied from 0.1 to </a:t>
            </a:r>
          </a:p>
          <a:p>
            <a:pPr marL="0" indent="0">
              <a:buNone/>
            </a:pPr>
            <a:r>
              <a:rPr lang="en-US" sz="1600" dirty="0" smtClean="0"/>
              <a:t>1 </a:t>
            </a:r>
            <a:r>
              <a:rPr lang="en-US" sz="1600" dirty="0" err="1" smtClean="0"/>
              <a:t>nC</a:t>
            </a:r>
            <a:r>
              <a:rPr lang="en-US" sz="1600" dirty="0" smtClean="0"/>
              <a:t> with a step of 0.1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The simulation data was scaled with real measurements. </a:t>
            </a:r>
            <a:endParaRPr lang="en-US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" t="2521" r="1574"/>
          <a:stretch/>
        </p:blipFill>
        <p:spPr>
          <a:xfrm>
            <a:off x="128042" y="1237903"/>
            <a:ext cx="4572000" cy="355742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" t="4173" r="2220" b="1763"/>
          <a:stretch/>
        </p:blipFill>
        <p:spPr>
          <a:xfrm>
            <a:off x="4644008" y="2943223"/>
            <a:ext cx="4488135" cy="370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4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HOM Phase vs LLRF result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5808" b="5256"/>
          <a:stretch/>
        </p:blipFill>
        <p:spPr>
          <a:xfrm>
            <a:off x="323528" y="1052736"/>
            <a:ext cx="8460432" cy="396044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592" y="1795314"/>
            <a:ext cx="2386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RMS error is 0.4 degree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1844824"/>
            <a:ext cx="2386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RMS error is 0.3 degree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5229200"/>
            <a:ext cx="7668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Phase was changed from -10 to 10 degree with a step of 1 degree.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 to a calibration offset, the probe phase agrees with the phase from HOM.</a:t>
            </a:r>
          </a:p>
          <a:p>
            <a:r>
              <a:rPr lang="en-US" dirty="0" smtClean="0"/>
              <a:t>Note the measurement system is not fully synchronized.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06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Resolution limit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101208" y="1557920"/>
                <a:ext cx="4042792" cy="4762396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Minimal detectable thermal </a:t>
                </a:r>
                <a:r>
                  <a:rPr lang="en-US" sz="1600" dirty="0"/>
                  <a:t>noise: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𝑡h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𝑇</m:t>
                    </m:r>
                    <m:r>
                      <a:rPr lang="en-US" sz="1600" i="1">
                        <a:latin typeface="Cambria Math"/>
                      </a:rPr>
                      <m:t>=0.0129 </m:t>
                    </m:r>
                    <m:r>
                      <a:rPr lang="en-US" sz="1600" i="1">
                        <a:latin typeface="Cambria Math"/>
                      </a:rPr>
                      <m:t>𝑒𝑉</m:t>
                    </m:r>
                    <m:r>
                      <a:rPr lang="en-US" sz="1600" i="1">
                        <a:latin typeface="Cambria Math"/>
                      </a:rPr>
                      <m:t> @ 300</m:t>
                    </m:r>
                    <m:r>
                      <a:rPr lang="en-US" sz="1600" i="1">
                        <a:latin typeface="Cambria Math"/>
                      </a:rPr>
                      <m:t>𝐾</m:t>
                    </m:r>
                    <m:r>
                      <a:rPr lang="en-US" sz="1600" i="1">
                        <a:latin typeface="Cambria Math"/>
                      </a:rPr>
                      <m:t>;</m:t>
                    </m:r>
                  </m:oMath>
                </a14:m>
                <a:endParaRPr lang="en-US" sz="1600" dirty="0" smtClean="0"/>
              </a:p>
              <a:p>
                <a:endParaRPr lang="en-US" sz="1600" dirty="0"/>
              </a:p>
              <a:p>
                <a:r>
                  <a:rPr lang="en-US" sz="1600" dirty="0" smtClean="0"/>
                  <a:t>Energy deposited in a monopole mode: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𝑘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/>
                      </a:rPr>
                      <m:t>=9.4⋅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11</m:t>
                        </m:r>
                      </m:sup>
                    </m:sSup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𝑒𝑉</m:t>
                    </m:r>
                  </m:oMath>
                </a14:m>
                <a:r>
                  <a:rPr lang="en-US" sz="1600" dirty="0" smtClean="0"/>
                  <a:t> with 0.5 </a:t>
                </a:r>
                <a:r>
                  <a:rPr lang="en-US" sz="1600" dirty="0" err="1" smtClean="0"/>
                  <a:t>nC</a:t>
                </a:r>
                <a:endParaRPr lang="en-US" sz="1600" dirty="0" smtClean="0"/>
              </a:p>
              <a:p>
                <a:endParaRPr lang="en-US" sz="1600" dirty="0"/>
              </a:p>
              <a:p>
                <a:r>
                  <a:rPr lang="en-US" sz="1600" dirty="0" smtClean="0"/>
                  <a:t>By assuming 0.5 power coupling, the SNR is approximately  136 dB, which suggests </a:t>
                </a:r>
                <a:r>
                  <a:rPr lang="en-US" sz="1600" dirty="0"/>
                  <a:t>~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1600" dirty="0" smtClean="0"/>
                  <a:t> degree resolution.</a:t>
                </a:r>
              </a:p>
              <a:p>
                <a:endParaRPr lang="en-US" sz="1600" dirty="0"/>
              </a:p>
              <a:p>
                <a:r>
                  <a:rPr lang="en-US" sz="1600" dirty="0" smtClean="0"/>
                  <a:t>By scaling the power of simulation signal based on measurements, the difference between simulation and measurement is 0.05 degree.</a:t>
                </a: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01208" y="1557920"/>
                <a:ext cx="4042792" cy="4762396"/>
              </a:xfrm>
              <a:blipFill rotWithShape="1">
                <a:blip r:embed="rId2"/>
                <a:stretch>
                  <a:fillRect l="-603" t="-384" r="-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Content Placeholder 1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" t="2675" r="6841"/>
          <a:stretch/>
        </p:blipFill>
        <p:spPr>
          <a:xfrm>
            <a:off x="107504" y="1742586"/>
            <a:ext cx="5112568" cy="4153082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5536" y="1373254"/>
            <a:ext cx="399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data with 0.5 </a:t>
            </a:r>
            <a:r>
              <a:rPr lang="en-US" dirty="0" err="1" smtClean="0"/>
              <a:t>nC</a:t>
            </a:r>
            <a:r>
              <a:rPr lang="en-US" dirty="0" smtClean="0"/>
              <a:t> and 20 GS/s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Outline</a:t>
            </a:r>
            <a:endParaRPr lang="de-DE" sz="36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 smtClean="0"/>
              <a:t>A brief </a:t>
            </a:r>
            <a:r>
              <a:rPr lang="en-US" dirty="0"/>
              <a:t>i</a:t>
            </a:r>
            <a:r>
              <a:rPr lang="en-US" dirty="0" smtClean="0"/>
              <a:t>ntroduction to the European XFEL and </a:t>
            </a:r>
            <a:r>
              <a:rPr lang="en-US" dirty="0" smtClean="0"/>
              <a:t>Higher </a:t>
            </a:r>
            <a:r>
              <a:rPr lang="en-US" dirty="0"/>
              <a:t>O</a:t>
            </a:r>
            <a:r>
              <a:rPr lang="en-US" dirty="0" smtClean="0"/>
              <a:t>rder </a:t>
            </a:r>
            <a:r>
              <a:rPr lang="en-US" dirty="0"/>
              <a:t>M</a:t>
            </a:r>
            <a:r>
              <a:rPr lang="en-US" dirty="0" smtClean="0"/>
              <a:t>odes</a:t>
            </a:r>
            <a:endParaRPr lang="en-US" dirty="0" smtClean="0"/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 smtClean="0"/>
              <a:t>Principle of beam phase determination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857250" lvl="1" indent="-457200"/>
            <a:r>
              <a:rPr lang="en-US" dirty="0" smtClean="0"/>
              <a:t>Simulations with circuit model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 smtClean="0"/>
              <a:t>Measurements with a broadband setup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/>
              <a:t>Summary </a:t>
            </a:r>
            <a:r>
              <a:rPr lang="en-US" dirty="0" smtClean="0"/>
              <a:t>and Outlook</a:t>
            </a:r>
            <a:endParaRPr lang="en-US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3858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11"/>
    </mc:Choice>
    <mc:Fallback xmlns="">
      <p:transition spd="slow" advTm="3741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Electronics of HOM based </a:t>
            </a:r>
            <a:r>
              <a:rPr lang="en-US" sz="3600" dirty="0" smtClean="0">
                <a:solidFill>
                  <a:srgbClr val="00B0F0"/>
                </a:solidFill>
              </a:rPr>
              <a:t>Beam </a:t>
            </a:r>
            <a:r>
              <a:rPr lang="en-US" sz="3600" dirty="0">
                <a:solidFill>
                  <a:srgbClr val="00B0F0"/>
                </a:solidFill>
              </a:rPr>
              <a:t>Phase M</a:t>
            </a:r>
            <a:r>
              <a:rPr lang="en-US" sz="3600" dirty="0" smtClean="0">
                <a:solidFill>
                  <a:srgbClr val="00B0F0"/>
                </a:solidFill>
              </a:rPr>
              <a:t>onitor</a:t>
            </a:r>
            <a:endParaRPr lang="en-GB" sz="3600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880051" cy="3093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60554" y="1876182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1290-1310 MHz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90658" y="2788720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1690-1710 MHz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60554" y="4171964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2400- 2460MHz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301208"/>
            <a:ext cx="8068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electronics are compact and can be used for beam phase and beam position </a:t>
            </a:r>
          </a:p>
          <a:p>
            <a:r>
              <a:rPr lang="en-GB" dirty="0"/>
              <a:t>m</a:t>
            </a:r>
            <a:r>
              <a:rPr lang="en-GB" dirty="0" smtClean="0"/>
              <a:t>easurements.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fully complies with MicroTCA.4 standard.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53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72"/>
    </mc:Choice>
    <mc:Fallback xmlns="">
      <p:transition spd="slow" advTm="6577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Possible topologies of final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Process at the front end and transmit the results </a:t>
            </a:r>
            <a:r>
              <a:rPr lang="en-US" sz="2000" dirty="0" smtClean="0">
                <a:solidFill>
                  <a:srgbClr val="CC00CC"/>
                </a:solidFill>
              </a:rPr>
              <a:t>over long distance</a:t>
            </a:r>
            <a:r>
              <a:rPr lang="en-US" sz="2000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000" dirty="0" smtClean="0"/>
          </a:p>
          <a:p>
            <a:r>
              <a:rPr lang="en-US" sz="2000" dirty="0" smtClean="0"/>
              <a:t>Transmit the signal </a:t>
            </a:r>
            <a:r>
              <a:rPr lang="en-US" sz="2000" dirty="0" smtClean="0">
                <a:solidFill>
                  <a:srgbClr val="CC00CC"/>
                </a:solidFill>
              </a:rPr>
              <a:t>over long distance </a:t>
            </a:r>
            <a:r>
              <a:rPr lang="en-US" sz="2000" dirty="0" smtClean="0"/>
              <a:t>and process in the middle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71600" y="2565296"/>
            <a:ext cx="138217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Accelerator Module</a:t>
            </a:r>
            <a:endParaRPr lang="en-US" sz="1400" dirty="0"/>
          </a:p>
        </p:txBody>
      </p:sp>
      <p:sp>
        <p:nvSpPr>
          <p:cNvPr id="8" name="Right Arrow 7"/>
          <p:cNvSpPr/>
          <p:nvPr/>
        </p:nvSpPr>
        <p:spPr>
          <a:xfrm>
            <a:off x="2376514" y="2780928"/>
            <a:ext cx="504055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99365" y="2580046"/>
            <a:ext cx="1195283" cy="68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Process</a:t>
            </a:r>
            <a:r>
              <a:rPr lang="en-US" sz="1200" dirty="0" smtClean="0"/>
              <a:t> </a:t>
            </a:r>
            <a:r>
              <a:rPr lang="en-US" sz="1400" dirty="0" smtClean="0"/>
              <a:t>unit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674562" y="2580046"/>
            <a:ext cx="1028848" cy="729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BKR</a:t>
            </a:r>
            <a:endParaRPr lang="en-US" sz="1400" dirty="0"/>
          </a:p>
        </p:txBody>
      </p:sp>
      <p:sp>
        <p:nvSpPr>
          <p:cNvPr id="12" name="Right Arrow 11"/>
          <p:cNvSpPr/>
          <p:nvPr/>
        </p:nvSpPr>
        <p:spPr>
          <a:xfrm>
            <a:off x="4110260" y="2781320"/>
            <a:ext cx="54876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358454" y="4905164"/>
            <a:ext cx="108182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674389" y="4905164"/>
            <a:ext cx="3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051720" y="5432114"/>
            <a:ext cx="1631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Longer cable</a:t>
            </a:r>
          </a:p>
          <a:p>
            <a:r>
              <a:rPr lang="en-US" dirty="0"/>
              <a:t>t</a:t>
            </a:r>
            <a:r>
              <a:rPr lang="en-US" dirty="0" smtClean="0"/>
              <a:t>o different site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835696" y="3501008"/>
            <a:ext cx="225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Vicinity of the module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478039" y="4689140"/>
            <a:ext cx="1180981" cy="68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Process</a:t>
            </a:r>
            <a:r>
              <a:rPr lang="en-US" sz="1200" dirty="0" smtClean="0"/>
              <a:t> </a:t>
            </a:r>
            <a:r>
              <a:rPr lang="en-US" sz="1400" dirty="0" smtClean="0"/>
              <a:t>unit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5076081" y="4674201"/>
            <a:ext cx="1008112" cy="701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BKR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2300012"/>
            <a:ext cx="24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Less influence from the intermediate units</a:t>
            </a:r>
          </a:p>
          <a:p>
            <a:endParaRPr lang="en-US" dirty="0" smtClean="0"/>
          </a:p>
          <a:p>
            <a:r>
              <a:rPr lang="en-US" dirty="0" smtClean="0"/>
              <a:t>- Radiation protection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300192" y="4775911"/>
            <a:ext cx="2453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No need for radiation protection.</a:t>
            </a:r>
          </a:p>
          <a:p>
            <a:endParaRPr lang="en-US" dirty="0" smtClean="0"/>
          </a:p>
          <a:p>
            <a:r>
              <a:rPr lang="en-US" dirty="0" smtClean="0"/>
              <a:t>- </a:t>
            </a:r>
            <a:r>
              <a:rPr lang="en-US" dirty="0"/>
              <a:t>Signal integrity </a:t>
            </a:r>
            <a:r>
              <a:rPr lang="en-US" dirty="0" smtClean="0"/>
              <a:t>issue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971600" y="4689140"/>
            <a:ext cx="138217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Accelerator Module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9068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Summary and Outlook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Circuit model aided the development of beam phase monitor.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At least 35 dB SNR is required to achieve 0.01 degree resolution.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SVD method is used to estimate noise level. Simulation and measurements agree well with each other.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Beam phase based on HOM is consistent with the phase from LLRF.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Signal power optimization is required to further improve the resolution.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The hardware development for the beam phase monitor is ongoing.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It is promising to integrate the monitor into LLRF system.</a:t>
            </a:r>
            <a:r>
              <a:rPr lang="en-US" sz="1600" dirty="0" smtClean="0"/>
              <a:t> </a:t>
            </a:r>
          </a:p>
          <a:p>
            <a:pPr marL="0" indent="0">
              <a:buNone/>
            </a:pPr>
            <a:endParaRPr lang="en-US" sz="3300" dirty="0"/>
          </a:p>
          <a:p>
            <a:pPr marL="400050" lvl="1" indent="0">
              <a:buNone/>
            </a:pPr>
            <a:endParaRPr lang="en-US" sz="3300" dirty="0" smtClean="0"/>
          </a:p>
          <a:p>
            <a:pPr marL="514350" indent="-514350">
              <a:buFont typeface="Wingdings" panose="05000000000000000000" pitchFamily="2" charset="2"/>
              <a:buChar char="§"/>
            </a:pPr>
            <a:endParaRPr lang="en-US" sz="3700" dirty="0" smtClean="0">
              <a:solidFill>
                <a:srgbClr val="00B0F0"/>
              </a:solidFill>
            </a:endParaRPr>
          </a:p>
          <a:p>
            <a:pPr marL="1143000" lvl="1" indent="-742950">
              <a:buFont typeface="+mj-lt"/>
              <a:buAutoNum type="arabicPeriod"/>
            </a:pPr>
            <a:endParaRPr lang="en-US" sz="3300" dirty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4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13"/>
    </mc:Choice>
    <mc:Fallback xmlns="">
      <p:transition spd="slow" advTm="33513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31640" y="256490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Thank you for your attention!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4894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B0F0"/>
                </a:solidFill>
              </a:rPr>
              <a:t>Introduction</a:t>
            </a:r>
            <a:r>
              <a:rPr lang="en-US" dirty="0" smtClean="0"/>
              <a:t> </a:t>
            </a:r>
            <a:r>
              <a:rPr lang="en-US" sz="3600" dirty="0">
                <a:solidFill>
                  <a:srgbClr val="00B0F0"/>
                </a:solidFill>
              </a:rPr>
              <a:t>to the European XFEL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3568" y="6268516"/>
            <a:ext cx="5109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Commissioning of the European XFEL Injector, Frank Brinker, IPAC2016, PP1044</a:t>
            </a:r>
            <a:endParaRPr 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573016"/>
            <a:ext cx="6120681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59"/>
            <a:ext cx="8928992" cy="225873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403648" y="1988840"/>
            <a:ext cx="2808312" cy="165618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573016"/>
            <a:ext cx="273630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85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1"/>
    </mc:Choice>
    <mc:Fallback xmlns="">
      <p:transition spd="slow" advTm="526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Introduction</a:t>
            </a:r>
            <a:r>
              <a:rPr lang="en-US" sz="3600" dirty="0" smtClean="0"/>
              <a:t> </a:t>
            </a:r>
            <a:r>
              <a:rPr lang="en-US" sz="3600" dirty="0">
                <a:solidFill>
                  <a:srgbClr val="00B0F0"/>
                </a:solidFill>
              </a:rPr>
              <a:t>to Higher Order </a:t>
            </a:r>
            <a:r>
              <a:rPr lang="en-US" sz="3600" dirty="0" smtClean="0">
                <a:solidFill>
                  <a:srgbClr val="00B0F0"/>
                </a:solidFill>
              </a:rPr>
              <a:t>Modes (HOM)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526" y="1628800"/>
            <a:ext cx="4474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beam transverses a cavity, </a:t>
            </a:r>
            <a:r>
              <a:rPr lang="en-US" dirty="0" err="1" smtClean="0"/>
              <a:t>wakefields</a:t>
            </a:r>
            <a:endParaRPr lang="en-US" dirty="0" smtClean="0"/>
          </a:p>
          <a:p>
            <a:r>
              <a:rPr lang="en-US" dirty="0" smtClean="0"/>
              <a:t>are excited. These fields are classified into monopole, dipole, quadrupole modes etc.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04990"/>
            <a:ext cx="972746" cy="210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96158" y="1680718"/>
                <a:ext cx="4745646" cy="3811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Monopole modes dominate the longitudinal wakefield: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Dipole modes dominate the transverse wakefield: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/>
                            </a:rPr>
                            <m:t>𝑾</m:t>
                          </m:r>
                        </m:e>
                        <m:sub>
                          <m:r>
                            <a:rPr lang="en-GB" b="1" i="1">
                              <a:latin typeface="Cambria Math"/>
                            </a:rPr>
                            <m:t>⊥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≅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𝒆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𝒙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𝒆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𝒚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)</m:t>
                      </m:r>
                      <m:r>
                        <a:rPr lang="en-GB" i="1">
                          <a:latin typeface="Cambria Math"/>
                        </a:rPr>
                        <m:t>𝑐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GB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GB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𝑄</m:t>
                                  </m:r>
                                </m:den>
                              </m:f>
                              <m:r>
                                <a:rPr lang="en-GB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sin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𝑠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)</m:t>
                      </m:r>
                      <m:r>
                        <a:rPr lang="en-GB" i="1">
                          <a:latin typeface="Cambria Math"/>
                        </a:rPr>
                        <m:t>𝐻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</a:rPr>
                        <m:t>𝑠</m:t>
                      </m:r>
                      <m:r>
                        <a:rPr lang="en-GB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r>
                  <a:rPr lang="en-GB" b="1" dirty="0" smtClean="0"/>
                  <a:t>       </a:t>
                </a:r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158" y="1680718"/>
                <a:ext cx="4745646" cy="3811493"/>
              </a:xfrm>
              <a:prstGeom prst="rect">
                <a:avLst/>
              </a:prstGeom>
              <a:blipFill rotWithShape="1">
                <a:blip r:embed="rId3"/>
                <a:stretch>
                  <a:fillRect l="-770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83568" y="6365150"/>
            <a:ext cx="2669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R. Wanzenberg, TESLA 2001-33, 2001. 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759381" y="2378497"/>
                <a:ext cx="4140364" cy="7784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/>
                            </a:rPr>
                            <m:t>𝑾</m:t>
                          </m:r>
                        </m:e>
                        <m:sub>
                          <m:r>
                            <a:rPr lang="en-GB" b="1" i="1">
                              <a:latin typeface="Cambria Math"/>
                            </a:rPr>
                            <m:t>∥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≅ −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GB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/>
                                    </a:rPr>
                                    <m:t>𝑄</m:t>
                                  </m:r>
                                </m:den>
                              </m:f>
                              <m:r>
                                <a:rPr lang="en-GB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cos</m:t>
                      </m:r>
                      <m:r>
                        <a:rPr lang="en-GB" i="1" smtClean="0">
                          <a:latin typeface="Cambria Math"/>
                        </a:rPr>
                        <m:t> 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𝑠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den>
                      </m:f>
                      <m:r>
                        <a:rPr lang="en-GB" i="1">
                          <a:latin typeface="Cambria Math"/>
                        </a:rPr>
                        <m:t>)</m:t>
                      </m:r>
                      <m:r>
                        <a:rPr lang="en-GB" i="1">
                          <a:latin typeface="Cambria Math"/>
                        </a:rPr>
                        <m:t>𝐻</m:t>
                      </m:r>
                      <m:r>
                        <a:rPr lang="en-GB" i="1">
                          <a:latin typeface="Cambria Math"/>
                        </a:rPr>
                        <m:t>(</m:t>
                      </m:r>
                      <m:r>
                        <a:rPr lang="en-GB" i="1">
                          <a:latin typeface="Cambria Math"/>
                        </a:rPr>
                        <m:t>𝑠</m:t>
                      </m:r>
                      <m:r>
                        <a:rPr lang="en-GB" i="1">
                          <a:latin typeface="Cambria Math"/>
                        </a:rPr>
                        <m:t>)∙</m:t>
                      </m:r>
                      <m:sSub>
                        <m:sSubPr>
                          <m:ctrlPr>
                            <a:rPr lang="en-GB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/>
                            </a:rPr>
                            <m:t>𝒆</m:t>
                          </m:r>
                        </m:e>
                        <m:sub>
                          <m:r>
                            <a:rPr lang="en-GB" b="1" i="1">
                              <a:latin typeface="Cambria Math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381" y="2378497"/>
                <a:ext cx="4140364" cy="77841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51958" y="4941168"/>
                <a:ext cx="2686889" cy="514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Measured</a:t>
                </a:r>
                <a:r>
                  <a:rPr lang="de-DE" dirty="0" smtClean="0"/>
                  <a:t> </a:t>
                </a:r>
                <a:r>
                  <a:rPr lang="en-US" dirty="0" smtClean="0"/>
                  <a:t>Quantity</a:t>
                </a:r>
                <a:r>
                  <a:rPr lang="de-DE" dirty="0" smtClean="0"/>
                  <a:t> </a:t>
                </a:r>
                <a:r>
                  <a:rPr lang="de-DE" dirty="0" smtClean="0">
                    <a:sym typeface="Mathematica1"/>
                  </a:rPr>
                  <a:t>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Mathematica1"/>
                      </a:rPr>
                      <m:t>𝑞</m:t>
                    </m:r>
                    <m:r>
                      <a:rPr lang="en-US" b="0" i="1" smtClean="0">
                        <a:latin typeface="Cambria Math"/>
                        <a:sym typeface="Mathematica1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Mathematica1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Mathematica1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Mathematica1"/>
                          </a:rPr>
                          <m:t>𝑄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958" y="4941168"/>
                <a:ext cx="2686889" cy="514243"/>
              </a:xfrm>
              <a:prstGeom prst="rect">
                <a:avLst/>
              </a:prstGeom>
              <a:blipFill rotWithShape="1">
                <a:blip r:embed="rId6"/>
                <a:stretch>
                  <a:fillRect l="-2041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851957" y="5850907"/>
                <a:ext cx="2969274" cy="514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Measured</a:t>
                </a:r>
                <a:r>
                  <a:rPr lang="de-DE" dirty="0" smtClean="0"/>
                  <a:t> </a:t>
                </a:r>
                <a:r>
                  <a:rPr lang="en-US" dirty="0" smtClean="0"/>
                  <a:t>Quantity</a:t>
                </a:r>
                <a:r>
                  <a:rPr lang="de-DE" dirty="0" smtClean="0"/>
                  <a:t> </a:t>
                </a:r>
                <a:r>
                  <a:rPr lang="de-DE" dirty="0" smtClean="0">
                    <a:sym typeface="Mathematica1"/>
                  </a:rPr>
                  <a:t>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Mathematica1"/>
                      </a:rPr>
                      <m:t>𝑞</m:t>
                    </m:r>
                    <m:r>
                      <a:rPr lang="en-US" b="0" i="1" smtClean="0">
                        <a:latin typeface="Cambria Math"/>
                        <a:sym typeface="Mathematica1"/>
                      </a:rPr>
                      <m:t>⋅</m:t>
                    </m:r>
                    <m:r>
                      <a:rPr lang="en-US" b="0" i="1" smtClean="0">
                        <a:latin typeface="Cambria Math"/>
                        <a:sym typeface="Mathematica1"/>
                      </a:rPr>
                      <m:t>𝑟</m:t>
                    </m:r>
                    <m:r>
                      <a:rPr lang="en-US" b="0" i="1" smtClean="0">
                        <a:latin typeface="Cambria Math"/>
                        <a:sym typeface="Mathematica1"/>
                      </a:rPr>
                      <m:t>⋅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sym typeface="Mathematica1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sym typeface="Mathematica1"/>
                          </a:rPr>
                          <m:t>𝑅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sym typeface="Mathematica1"/>
                          </a:rPr>
                          <m:t>𝑄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957" y="5850907"/>
                <a:ext cx="2969274" cy="514243"/>
              </a:xfrm>
              <a:prstGeom prst="rect">
                <a:avLst/>
              </a:prstGeom>
              <a:blipFill rotWithShape="1">
                <a:blip r:embed="rId7"/>
                <a:stretch>
                  <a:fillRect l="-1848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Ink 17"/>
              <p14:cNvContentPartPr/>
              <p14:nvPr/>
            </p14:nvContentPartPr>
            <p14:xfrm>
              <a:off x="7787520" y="5049600"/>
              <a:ext cx="742320" cy="147744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775640" y="5037720"/>
                <a:ext cx="766080" cy="1501200"/>
              </a:xfrm>
              <a:prstGeom prst="rect">
                <a:avLst/>
              </a:prstGeom>
            </p:spPr>
          </p:pic>
        </mc:Fallback>
      </mc:AlternateContent>
      <p:sp>
        <p:nvSpPr>
          <p:cNvPr id="26" name="TextBox 25"/>
          <p:cNvSpPr txBox="1"/>
          <p:nvPr/>
        </p:nvSpPr>
        <p:spPr>
          <a:xfrm>
            <a:off x="6331929" y="5492211"/>
            <a:ext cx="1455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Bunch charge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44207" y="6342374"/>
            <a:ext cx="136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Bunch offset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3157" b="2765"/>
          <a:stretch/>
        </p:blipFill>
        <p:spPr bwMode="auto">
          <a:xfrm>
            <a:off x="107504" y="3082027"/>
            <a:ext cx="4298021" cy="326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83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6"/>
    </mc:Choice>
    <mc:Fallback xmlns="">
      <p:transition spd="slow" advTm="77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TESLA Cavity and HOM spectrum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TESLA Cavity (1.3 GHz)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HOM Spectrum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3960440" cy="709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2368"/>
            <a:ext cx="4211960" cy="173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47664" y="6403827"/>
            <a:ext cx="3127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B. </a:t>
            </a:r>
            <a:r>
              <a:rPr lang="en-US" sz="1200" dirty="0" err="1" smtClean="0"/>
              <a:t>Anue</a:t>
            </a:r>
            <a:r>
              <a:rPr lang="en-US" sz="1200" dirty="0" smtClean="0"/>
              <a:t>, </a:t>
            </a:r>
            <a:r>
              <a:rPr lang="en-GB" sz="1200" dirty="0"/>
              <a:t>Phys. Rev. ST </a:t>
            </a:r>
            <a:r>
              <a:rPr lang="en-GB" sz="1200" dirty="0" err="1"/>
              <a:t>Accel</a:t>
            </a:r>
            <a:r>
              <a:rPr lang="en-GB" sz="1200" dirty="0"/>
              <a:t>. Beams 3, 092001</a:t>
            </a:r>
            <a:r>
              <a:rPr lang="en-US" sz="1200" dirty="0" smtClean="0"/>
              <a:t>. </a:t>
            </a:r>
            <a:endParaRPr lang="en-GB" sz="1200" dirty="0"/>
          </a:p>
        </p:txBody>
      </p:sp>
      <p:pic>
        <p:nvPicPr>
          <p:cNvPr id="2053" name="Picture 5" descr="D:\Gallery\VN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226" y="4717047"/>
            <a:ext cx="219266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urved Connector 8"/>
          <p:cNvCxnSpPr/>
          <p:nvPr/>
        </p:nvCxnSpPr>
        <p:spPr>
          <a:xfrm rot="16200000" flipH="1">
            <a:off x="71500" y="3825044"/>
            <a:ext cx="2088232" cy="1728192"/>
          </a:xfrm>
          <a:prstGeom prst="curvedConnector3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5400000">
            <a:off x="2103702" y="3769013"/>
            <a:ext cx="1984269" cy="1944216"/>
          </a:xfrm>
          <a:prstGeom prst="curvedConnector3">
            <a:avLst>
              <a:gd name="adj1" fmla="val 50000"/>
            </a:avLst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3854" r="5419"/>
          <a:stretch/>
        </p:blipFill>
        <p:spPr>
          <a:xfrm>
            <a:off x="4211961" y="2132856"/>
            <a:ext cx="4901530" cy="33883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24814" y="5507359"/>
            <a:ext cx="45191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Monopole band occupies ~ 2.4 GHz with 70 MHz (2.38-2.45 GHz) bandwidth. The last two modes are with higher R/Q </a:t>
            </a:r>
          </a:p>
          <a:p>
            <a:r>
              <a:rPr lang="en-US" sz="1400" dirty="0" smtClean="0"/>
              <a:t>(~ 70 </a:t>
            </a:r>
            <a:r>
              <a:rPr lang="el-GR" sz="1400" dirty="0" smtClean="0"/>
              <a:t>Ω</a:t>
            </a:r>
            <a:r>
              <a:rPr lang="en-US" sz="1400" dirty="0" smtClean="0"/>
              <a:t>). </a:t>
            </a:r>
            <a:endParaRPr lang="en-US" sz="1400" dirty="0"/>
          </a:p>
        </p:txBody>
      </p:sp>
      <p:sp>
        <p:nvSpPr>
          <p:cNvPr id="19" name="Right Arrow 18"/>
          <p:cNvSpPr/>
          <p:nvPr/>
        </p:nvSpPr>
        <p:spPr>
          <a:xfrm>
            <a:off x="7375047" y="2492454"/>
            <a:ext cx="432048" cy="278740"/>
          </a:xfrm>
          <a:prstGeom prst="rightArrow">
            <a:avLst/>
          </a:prstGeom>
          <a:noFill/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61718" y="2802110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Monopole modes</a:t>
            </a:r>
            <a:endParaRPr lang="en-US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5"/>
    </mc:Choice>
    <mc:Fallback xmlns="">
      <p:transition spd="slow" advTm="69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3154" y="11967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endParaRPr lang="en-US" sz="2000" dirty="0" smtClean="0"/>
          </a:p>
          <a:p>
            <a:pPr marL="857250" lvl="1" indent="-457200"/>
            <a:r>
              <a:rPr lang="en-US" dirty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ntroduction</a:t>
            </a:r>
          </a:p>
          <a:p>
            <a:pPr marL="857250" lvl="1" indent="-457200"/>
            <a:endParaRPr lang="en-US" dirty="0" smtClean="0">
              <a:solidFill>
                <a:srgbClr val="00B0F0"/>
              </a:solidFill>
            </a:endParaRPr>
          </a:p>
          <a:p>
            <a:pPr marL="857250" lvl="1" indent="-457200"/>
            <a:r>
              <a:rPr lang="en-US" dirty="0" smtClean="0">
                <a:solidFill>
                  <a:srgbClr val="00B0F0"/>
                </a:solidFill>
              </a:rPr>
              <a:t>Principle of beam phase determination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857250" lvl="1" indent="-457200"/>
            <a:r>
              <a:rPr lang="en-US" dirty="0" smtClean="0"/>
              <a:t>Simulation with circuit model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 smtClean="0"/>
              <a:t>Measurements with a broadband setup</a:t>
            </a:r>
          </a:p>
          <a:p>
            <a:pPr marL="857250" lvl="1" indent="-457200"/>
            <a:endParaRPr lang="en-US" dirty="0" smtClean="0"/>
          </a:p>
          <a:p>
            <a:pPr marL="857250" lvl="1" indent="-457200"/>
            <a:r>
              <a:rPr lang="en-US" dirty="0"/>
              <a:t>Summary </a:t>
            </a:r>
            <a:r>
              <a:rPr lang="en-US" dirty="0" smtClean="0"/>
              <a:t>and Outlook</a:t>
            </a:r>
            <a:endParaRPr lang="en-US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913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0"/>
    </mc:Choice>
    <mc:Fallback xmlns="">
      <p:transition spd="slow" advTm="63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</a:rPr>
              <a:t>Field </a:t>
            </a:r>
            <a:r>
              <a:rPr lang="en-US" sz="3600" dirty="0">
                <a:solidFill>
                  <a:srgbClr val="00B0F0"/>
                </a:solidFill>
              </a:rPr>
              <a:t>Control</a:t>
            </a:r>
            <a:r>
              <a:rPr lang="en-US" sz="4000" dirty="0">
                <a:solidFill>
                  <a:srgbClr val="00B0F0"/>
                </a:solidFill>
              </a:rPr>
              <a:t> inside a cavity</a:t>
            </a:r>
            <a:endParaRPr lang="de-DE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FEL operation requires high </a:t>
            </a:r>
            <a:r>
              <a:rPr lang="en-US" sz="2400" dirty="0"/>
              <a:t>stability of </a:t>
            </a:r>
            <a:r>
              <a:rPr lang="en-US" sz="2400" dirty="0" smtClean="0"/>
              <a:t>RF amplitude </a:t>
            </a:r>
            <a:r>
              <a:rPr lang="en-US" sz="2400" dirty="0"/>
              <a:t>and phase</a:t>
            </a:r>
            <a:r>
              <a:rPr lang="en-US" sz="2400" dirty="0" smtClean="0"/>
              <a:t>. Requirements are derived from beam properties: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 smtClean="0"/>
              <a:t>Energy </a:t>
            </a:r>
            <a:r>
              <a:rPr lang="en-US" sz="1600" dirty="0"/>
              <a:t>spread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 smtClean="0"/>
              <a:t>Emittance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 smtClean="0"/>
              <a:t>Bunch length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 smtClean="0"/>
              <a:t>Arrival time                                                       </a:t>
            </a:r>
            <a:endParaRPr lang="de-DE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5" t="3356" r="3583" b="2976"/>
          <a:stretch/>
        </p:blipFill>
        <p:spPr bwMode="auto">
          <a:xfrm>
            <a:off x="17974" y="3573016"/>
            <a:ext cx="4193986" cy="256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20412"/>
              </p:ext>
            </p:extLst>
          </p:nvPr>
        </p:nvGraphicFramePr>
        <p:xfrm>
          <a:off x="4393968" y="5165196"/>
          <a:ext cx="4320480" cy="1112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144016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Phase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 degree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E-XFEL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0.01%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</a:t>
                      </a:r>
                      <a:r>
                        <a:rPr lang="en-US" baseline="0" dirty="0" smtClean="0"/>
                        <a:t> degree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78169" y="6441104"/>
            <a:ext cx="2355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C. Schmidt, IPAC </a:t>
            </a:r>
            <a:r>
              <a:rPr lang="en-US" sz="1200" dirty="0"/>
              <a:t>2013</a:t>
            </a:r>
            <a:r>
              <a:rPr lang="en-US" sz="1200" dirty="0" smtClean="0"/>
              <a:t>, WEPME009</a:t>
            </a:r>
            <a:endParaRPr lang="de-DE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1"/>
          <a:stretch/>
        </p:blipFill>
        <p:spPr bwMode="auto">
          <a:xfrm>
            <a:off x="4211960" y="2420888"/>
            <a:ext cx="4684496" cy="277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7066" y="6135733"/>
            <a:ext cx="298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0 is defined as on crest.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0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300"/>
    </mc:Choice>
    <mc:Fallback xmlns="">
      <p:transition spd="slow" advTm="453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How to determine the beam </a:t>
            </a:r>
            <a:r>
              <a:rPr lang="en-US" sz="3600" dirty="0" smtClean="0">
                <a:solidFill>
                  <a:srgbClr val="00B0F0"/>
                </a:solidFill>
              </a:rPr>
              <a:t>phase?</a:t>
            </a:r>
            <a:endParaRPr lang="en-GB" sz="36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3535" y="2925697"/>
                <a:ext cx="17091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𝑅𝐹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1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:1.3 </m:t>
                    </m:r>
                    <m:r>
                      <a:rPr lang="en-US" sz="1400" b="0" i="1" smtClean="0">
                        <a:latin typeface="Cambria Math"/>
                      </a:rPr>
                      <m:t>𝐺𝐻𝑧</m:t>
                    </m:r>
                  </m:oMath>
                </a14:m>
                <a:r>
                  <a:rPr lang="en-US" sz="1400" i="1" dirty="0">
                    <a:latin typeface="Cambria Math"/>
                  </a:rPr>
                  <a:t> signal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35" y="2925697"/>
                <a:ext cx="1709122" cy="307777"/>
              </a:xfrm>
              <a:prstGeom prst="rect">
                <a:avLst/>
              </a:prstGeom>
              <a:blipFill rotWithShape="1">
                <a:blip r:embed="rId3"/>
                <a:stretch>
                  <a:fillRect t="-4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1560" y="3233474"/>
                <a:ext cx="29411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:~2.4 </m:t>
                      </m:r>
                      <m:r>
                        <a:rPr lang="en-US" sz="1400" b="0" i="1" smtClean="0">
                          <a:latin typeface="Cambria Math"/>
                        </a:rPr>
                        <m:t>𝐺𝐻𝑧</m:t>
                      </m:r>
                      <m:r>
                        <a:rPr lang="en-US" sz="1400" b="0" i="1" smtClean="0">
                          <a:latin typeface="Cambria Math"/>
                        </a:rPr>
                        <m:t> </m:t>
                      </m:r>
                      <m:r>
                        <a:rPr lang="en-US" sz="1400" b="0" i="1" smtClean="0">
                          <a:latin typeface="Cambria Math"/>
                        </a:rPr>
                        <m:t>𝑏𝑒𝑎𝑚</m:t>
                      </m:r>
                      <m:r>
                        <a:rPr lang="en-US" sz="1400" b="0" i="1" smtClean="0">
                          <a:latin typeface="Cambria Math"/>
                        </a:rPr>
                        <m:t> </m:t>
                      </m:r>
                      <m:r>
                        <a:rPr lang="en-US" sz="1400" b="0" i="1" smtClean="0">
                          <a:latin typeface="Cambria Math"/>
                        </a:rPr>
                        <m:t>𝑖𝑛𝑑𝑢𝑐𝑒𝑑</m:t>
                      </m:r>
                      <m:r>
                        <a:rPr lang="en-US" sz="1400" b="0" i="1" smtClean="0">
                          <a:latin typeface="Cambria Math"/>
                        </a:rPr>
                        <m:t> </m:t>
                      </m:r>
                      <m:r>
                        <a:rPr lang="en-US" sz="1400" b="0" i="1" smtClean="0">
                          <a:latin typeface="Cambria Math"/>
                        </a:rPr>
                        <m:t>𝑠𝑖𝑔𝑛𝑎𝑙</m:t>
                      </m:r>
                    </m:oMath>
                  </m:oMathPara>
                </a14:m>
                <a:endParaRPr lang="en-US" sz="1400" b="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233474"/>
                <a:ext cx="2941190" cy="307777"/>
              </a:xfrm>
              <a:prstGeom prst="rect">
                <a:avLst/>
              </a:prstGeom>
              <a:blipFill rotWithShape="1">
                <a:blip r:embed="rId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13535" y="3541250"/>
                <a:ext cx="21591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𝑅𝐹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:1.3+2.4 </m:t>
                    </m:r>
                    <m:r>
                      <a:rPr lang="en-US" sz="1400" b="0" i="1" smtClean="0">
                        <a:latin typeface="Cambria Math"/>
                      </a:rPr>
                      <m:t>𝐺𝐻𝑧</m:t>
                    </m:r>
                  </m:oMath>
                </a14:m>
                <a:r>
                  <a:rPr lang="en-US" sz="1400" b="0" dirty="0" smtClean="0"/>
                  <a:t> </a:t>
                </a:r>
                <a:r>
                  <a:rPr lang="en-US" sz="1400" i="1" dirty="0">
                    <a:latin typeface="Cambria Math"/>
                  </a:rPr>
                  <a:t>signal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35" y="3541250"/>
                <a:ext cx="2159181" cy="307777"/>
              </a:xfrm>
              <a:prstGeom prst="rect">
                <a:avLst/>
              </a:prstGeom>
              <a:blipFill rotWithShape="1">
                <a:blip r:embed="rId5"/>
                <a:stretch>
                  <a:fillRect t="-4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513535" y="2414353"/>
            <a:ext cx="3410393" cy="1134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27584" y="2285306"/>
            <a:ext cx="0" cy="36933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9899" y="2556365"/>
                <a:ext cx="432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899" y="2556365"/>
                <a:ext cx="432875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>
            <a:off x="1374605" y="2285306"/>
            <a:ext cx="0" cy="36933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197989" y="2550249"/>
                <a:ext cx="4275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989" y="2550249"/>
                <a:ext cx="42755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/>
          <p:cNvSpPr/>
          <p:nvPr/>
        </p:nvSpPr>
        <p:spPr>
          <a:xfrm>
            <a:off x="1267749" y="1395241"/>
            <a:ext cx="288032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63666"/>
            <a:ext cx="3240360" cy="62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43650" y="1277223"/>
                <a:ext cx="681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50" y="1277223"/>
                <a:ext cx="68191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475656" y="1277517"/>
                <a:ext cx="2036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dirty="0" smtClean="0"/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277517"/>
                <a:ext cx="2036198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55781" y="2525304"/>
            <a:ext cx="2449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Flat top of RF field inside cavity</a:t>
            </a:r>
            <a:endParaRPr lang="en-GB" sz="1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865373"/>
            <a:ext cx="4606661" cy="289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06659" y="5420995"/>
                <a:ext cx="451944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sym typeface="Mathematica1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sym typeface="Mathematica1"/>
                          </a:rPr>
                          <m:t>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sym typeface="Mathematica1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  <a:sym typeface="Mathematica1"/>
                      </a:rPr>
                      <m:t>𝑠</m:t>
                    </m:r>
                    <m:r>
                      <a:rPr lang="en-US" b="0" i="1" smtClean="0">
                        <a:latin typeface="Cambria Math"/>
                        <a:sym typeface="Mathematica1"/>
                      </a:rPr>
                      <m:t> </m:t>
                    </m:r>
                  </m:oMath>
                </a14:m>
                <a:r>
                  <a:rPr lang="en-US" dirty="0" smtClean="0"/>
                  <a:t> from HOMs can be used to define beam </a:t>
                </a:r>
              </a:p>
              <a:p>
                <a:r>
                  <a:rPr lang="en-US" dirty="0" smtClean="0"/>
                  <a:t>arrival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the phase relative to this </a:t>
                </a:r>
              </a:p>
              <a:p>
                <a:r>
                  <a:rPr lang="en-US" dirty="0"/>
                  <a:t>t</a:t>
                </a:r>
                <a:r>
                  <a:rPr lang="en-US" dirty="0" smtClean="0"/>
                  <a:t>ime for 1.3 GHz signal can be calculated.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659" y="5420995"/>
                <a:ext cx="4519444" cy="923330"/>
              </a:xfrm>
              <a:prstGeom prst="rect">
                <a:avLst/>
              </a:prstGeom>
              <a:blipFill rotWithShape="1">
                <a:blip r:embed="rId12"/>
                <a:stretch>
                  <a:fillRect l="-1215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7"/>
          <a:stretch/>
        </p:blipFill>
        <p:spPr>
          <a:xfrm>
            <a:off x="4211960" y="1352499"/>
            <a:ext cx="4932039" cy="366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3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92"/>
    </mc:Choice>
    <mc:Fallback xmlns="">
      <p:transition spd="slow" advTm="8169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Signal strength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8517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Assume the gradient is 20 MV/m and 0.5 </a:t>
            </a:r>
            <a:r>
              <a:rPr lang="en-US" sz="2000" dirty="0" err="1" smtClean="0"/>
              <a:t>nC</a:t>
            </a:r>
            <a:r>
              <a:rPr lang="en-US" sz="2000" dirty="0" smtClean="0"/>
              <a:t> bunch charge</a:t>
            </a:r>
            <a:endParaRPr lang="en-US" sz="20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Beam induced fundamental mode: 2*0.5nC*2.08V/</a:t>
            </a:r>
            <a:r>
              <a:rPr lang="en-US" sz="1600" dirty="0" err="1" smtClean="0"/>
              <a:t>pC</a:t>
            </a:r>
            <a:r>
              <a:rPr lang="en-US" sz="1600" dirty="0" smtClean="0"/>
              <a:t> = 2080 V;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Beam induced high order monopole mode 2*0.5nC*0.6V/</a:t>
            </a:r>
            <a:r>
              <a:rPr lang="en-US" sz="1600" dirty="0" err="1" smtClean="0"/>
              <a:t>pC</a:t>
            </a:r>
            <a:r>
              <a:rPr lang="en-US" sz="1600" dirty="0" smtClean="0"/>
              <a:t> = 600 V;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Direct measurement of the  fundamental mode (induced from klystron and beam) needs  a large dynamic range.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The fundamental mode signals from HOM couplers are comparable to that of damped higher order modes.  </a:t>
            </a:r>
          </a:p>
          <a:p>
            <a:pPr marL="0" indent="0">
              <a:buNone/>
            </a:pPr>
            <a:r>
              <a:rPr lang="en-US" sz="2000" dirty="0" smtClean="0"/>
              <a:t> 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5445224"/>
            <a:ext cx="294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TESLA cavity </a:t>
            </a:r>
            <a:r>
              <a:rPr lang="en-US" dirty="0"/>
              <a:t>s</a:t>
            </a:r>
            <a:r>
              <a:rPr lang="en-US" dirty="0" smtClean="0"/>
              <a:t>imulation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663669"/>
              </p:ext>
            </p:extLst>
          </p:nvPr>
        </p:nvGraphicFramePr>
        <p:xfrm>
          <a:off x="2915816" y="4687555"/>
          <a:ext cx="4176464" cy="1867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</a:tblGrid>
              <a:tr h="43746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Mode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Loss factor</a:t>
                      </a:r>
                      <a:endParaRPr lang="en-US" sz="1400" dirty="0"/>
                    </a:p>
                  </a:txBody>
                  <a:tcPr/>
                </a:tc>
              </a:tr>
              <a:tr h="35741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Pi</a:t>
                      </a:r>
                      <a:r>
                        <a:rPr lang="en-US" sz="1400" b="1" baseline="0" dirty="0" smtClean="0"/>
                        <a:t> (1.3 GHz)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2.08</a:t>
                      </a:r>
                      <a:r>
                        <a:rPr lang="en-US" sz="1400" b="1" baseline="0" dirty="0" smtClean="0"/>
                        <a:t> V/</a:t>
                      </a:r>
                      <a:r>
                        <a:rPr lang="en-US" sz="1400" b="1" baseline="0" dirty="0" err="1" smtClean="0"/>
                        <a:t>pC</a:t>
                      </a:r>
                      <a:endParaRPr lang="en-US" sz="1400" b="1" dirty="0"/>
                    </a:p>
                  </a:txBody>
                  <a:tcPr/>
                </a:tc>
              </a:tr>
              <a:tr h="35741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TM011 (2.4499GHz)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0.08 V/</a:t>
                      </a:r>
                      <a:r>
                        <a:rPr lang="en-US" sz="1400" b="1" dirty="0" err="1" smtClean="0"/>
                        <a:t>pC</a:t>
                      </a:r>
                      <a:endParaRPr lang="en-US" sz="1400" b="1" dirty="0"/>
                    </a:p>
                  </a:txBody>
                  <a:tcPr/>
                </a:tc>
              </a:tr>
              <a:tr h="35741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TM011 (2.4419GHz)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0.60 V/</a:t>
                      </a:r>
                      <a:r>
                        <a:rPr lang="en-US" sz="1400" b="1" dirty="0" err="1" smtClean="0"/>
                        <a:t>pC</a:t>
                      </a:r>
                      <a:endParaRPr lang="en-US" sz="1400" b="1" dirty="0"/>
                    </a:p>
                  </a:txBody>
                  <a:tcPr/>
                </a:tc>
              </a:tr>
              <a:tr h="35741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TM011 (2.4539GHz)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0.57 V/</a:t>
                      </a:r>
                      <a:r>
                        <a:rPr lang="en-US" sz="1400" b="1" dirty="0" err="1" smtClean="0"/>
                        <a:t>pC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0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1449</Words>
  <Application>Microsoft Office PowerPoint</Application>
  <PresentationFormat>On-screen Show (4:3)</PresentationFormat>
  <Paragraphs>295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Blackadder ITC</vt:lpstr>
      <vt:lpstr>Wingdings</vt:lpstr>
      <vt:lpstr>Cambria Math</vt:lpstr>
      <vt:lpstr>宋体</vt:lpstr>
      <vt:lpstr>Calibri</vt:lpstr>
      <vt:lpstr>Mathematica1</vt:lpstr>
      <vt:lpstr>Office Theme</vt:lpstr>
      <vt:lpstr>  Higher Order Modes Based Beam Phase Study:  Simulations and Measurements </vt:lpstr>
      <vt:lpstr>Outline</vt:lpstr>
      <vt:lpstr>Introduction to the European XFEL</vt:lpstr>
      <vt:lpstr>Introduction to Higher Order Modes (HOM)</vt:lpstr>
      <vt:lpstr>TESLA Cavity and HOM spectrum</vt:lpstr>
      <vt:lpstr>PowerPoint Presentation</vt:lpstr>
      <vt:lpstr>Field Control inside a cavity</vt:lpstr>
      <vt:lpstr>How to determine the beam phase?</vt:lpstr>
      <vt:lpstr>Signal strength estimation</vt:lpstr>
      <vt:lpstr>PowerPoint Presentation</vt:lpstr>
      <vt:lpstr>A single chain coupled circuit model</vt:lpstr>
      <vt:lpstr>Beam driven circuit model</vt:lpstr>
      <vt:lpstr>Resolution study - Circuit model</vt:lpstr>
      <vt:lpstr>PowerPoint Presentation</vt:lpstr>
      <vt:lpstr>Experimental Setup</vt:lpstr>
      <vt:lpstr>Estimation of Noise based on SVD </vt:lpstr>
      <vt:lpstr>Resolution over charge</vt:lpstr>
      <vt:lpstr>HOM Phase vs LLRF result</vt:lpstr>
      <vt:lpstr>Resolution limit estimation</vt:lpstr>
      <vt:lpstr>Electronics of HOM based Beam Phase Monitor</vt:lpstr>
      <vt:lpstr>Possible topologies of final system</vt:lpstr>
      <vt:lpstr>Summary and Outlook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(21st,Oct-6,Nov)</dc:title>
  <dc:creator>Shi, Liangliang</dc:creator>
  <cp:lastModifiedBy>Shi, Liangliang</cp:lastModifiedBy>
  <cp:revision>1105</cp:revision>
  <cp:lastPrinted>2016-08-21T09:09:50Z</cp:lastPrinted>
  <dcterms:created xsi:type="dcterms:W3CDTF">2006-08-16T00:00:00Z</dcterms:created>
  <dcterms:modified xsi:type="dcterms:W3CDTF">2016-08-23T11:24:52Z</dcterms:modified>
</cp:coreProperties>
</file>