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87" r:id="rId5"/>
    <p:sldId id="293" r:id="rId6"/>
    <p:sldId id="290" r:id="rId7"/>
    <p:sldId id="291" r:id="rId8"/>
    <p:sldId id="292" r:id="rId9"/>
    <p:sldId id="294" r:id="rId10"/>
    <p:sldId id="295" r:id="rId11"/>
    <p:sldId id="299" r:id="rId12"/>
    <p:sldId id="296" r:id="rId13"/>
    <p:sldId id="309" r:id="rId14"/>
    <p:sldId id="310" r:id="rId15"/>
    <p:sldId id="297" r:id="rId16"/>
    <p:sldId id="300" r:id="rId17"/>
    <p:sldId id="302" r:id="rId18"/>
    <p:sldId id="307" r:id="rId19"/>
    <p:sldId id="308" r:id="rId20"/>
    <p:sldId id="311" r:id="rId21"/>
    <p:sldId id="306" r:id="rId22"/>
    <p:sldId id="312" r:id="rId2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</p:embeddedFont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63" d="100"/>
          <a:sy n="63" d="100"/>
        </p:scale>
        <p:origin x="77" y="835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22/08/2016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22/08/2016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HOM Impedances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314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588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6231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1863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81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708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1315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2305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03357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5512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700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4057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310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1034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411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147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3835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631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68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Thomas Jones - STFC - 21/04/16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14" name="Picture 13" descr="STFCLargeColour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94741"/>
            <a:ext cx="2016224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3" name="Picture 12" descr="STFCLargeColour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945"/>
          <a:stretch/>
        </p:blipFill>
        <p:spPr bwMode="auto">
          <a:xfrm>
            <a:off x="2084512" y="4580715"/>
            <a:ext cx="505172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15" name="Picture 14" descr="STFCLargeColour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94741"/>
            <a:ext cx="2016224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Thomas Jones - STFC - 21/04/16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0.png"/><Relationship Id="rId10" Type="http://schemas.openxmlformats.org/officeDocument/2006/relationships/image" Target="../media/image33.png"/><Relationship Id="rId4" Type="http://schemas.openxmlformats.org/officeDocument/2006/relationships/image" Target="../media/image7.pn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35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5.PNG"/><Relationship Id="rId3" Type="http://schemas.openxmlformats.org/officeDocument/2006/relationships/image" Target="../media/image7.png"/><Relationship Id="rId7" Type="http://schemas.openxmlformats.org/officeDocument/2006/relationships/image" Target="../media/image40.png"/><Relationship Id="rId12" Type="http://schemas.microsoft.com/office/2007/relationships/hdphoto" Target="../media/hdphoto4.wdp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microsoft.com/office/2007/relationships/hdphoto" Target="../media/hdphoto5.wdp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jpeg"/><Relationship Id="rId1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microsoft.com/office/2007/relationships/hdphoto" Target="../media/hdphoto6.wdp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7.png"/><Relationship Id="rId9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7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3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4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26100" y="1862105"/>
            <a:ext cx="7200000" cy="1242373"/>
          </a:xfrm>
        </p:spPr>
        <p:txBody>
          <a:bodyPr/>
          <a:lstStyle/>
          <a:p>
            <a:r>
              <a:rPr lang="en-GB" sz="2400" dirty="0" smtClean="0"/>
              <a:t>Pre-installation </a:t>
            </a:r>
            <a:r>
              <a:rPr lang="en-GB" sz="2400" dirty="0"/>
              <a:t>spectral response analysis of the HiLumi LHC crab cavity HOM </a:t>
            </a:r>
            <a:r>
              <a:rPr lang="en-GB" sz="2400" dirty="0" smtClean="0"/>
              <a:t>couplers</a:t>
            </a:r>
            <a:r>
              <a:rPr lang="en-GB" b="0" dirty="0" smtClean="0"/>
              <a:t/>
            </a:r>
            <a:br>
              <a:rPr lang="en-GB" b="0" dirty="0" smtClean="0"/>
            </a:br>
            <a:r>
              <a:rPr lang="en-GB" sz="2000" b="0" i="1" dirty="0" smtClean="0"/>
              <a:t>Thermal simulations will also be presented</a:t>
            </a:r>
            <a:endParaRPr lang="en-GB" sz="2000" b="0" i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926100" y="3291830"/>
            <a:ext cx="6480000" cy="979562"/>
          </a:xfrm>
        </p:spPr>
        <p:txBody>
          <a:bodyPr>
            <a:normAutofit lnSpcReduction="10000"/>
          </a:bodyPr>
          <a:lstStyle/>
          <a:p>
            <a:r>
              <a:rPr lang="en-GB" sz="1400" b="1" dirty="0" smtClean="0"/>
              <a:t>Presenter:		James Mitchell (1</a:t>
            </a:r>
            <a:r>
              <a:rPr lang="en-GB" sz="1400" b="1" baseline="30000" dirty="0" smtClean="0"/>
              <a:t>st</a:t>
            </a:r>
            <a:r>
              <a:rPr lang="en-GB" sz="1400" b="1" dirty="0" smtClean="0"/>
              <a:t> Year PhD Student)</a:t>
            </a:r>
          </a:p>
          <a:p>
            <a:r>
              <a:rPr lang="en-GB" sz="1400" dirty="0" smtClean="0"/>
              <a:t>Supervisors:	Graeme Burt (Lancaster University)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	</a:t>
            </a:r>
            <a:r>
              <a:rPr lang="en-GB" sz="1400" dirty="0"/>
              <a:t>	</a:t>
            </a:r>
            <a:r>
              <a:rPr lang="en-GB" sz="1400" dirty="0" smtClean="0"/>
              <a:t>Rama Calaga (CERN)</a:t>
            </a:r>
          </a:p>
          <a:p>
            <a:r>
              <a:rPr lang="en-GB" sz="1400" dirty="0" smtClean="0"/>
              <a:t>Date:			23</a:t>
            </a:r>
            <a:r>
              <a:rPr lang="en-GB" sz="1400" baseline="30000" dirty="0" smtClean="0"/>
              <a:t>rd</a:t>
            </a:r>
            <a:r>
              <a:rPr lang="en-GB" sz="1400" dirty="0" smtClean="0"/>
              <a:t> August 2016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30632" y="4822030"/>
            <a:ext cx="6309000" cy="270000"/>
          </a:xfrm>
        </p:spPr>
        <p:txBody>
          <a:bodyPr/>
          <a:lstStyle/>
          <a:p>
            <a:r>
              <a:rPr lang="fr-FR" noProof="0" dirty="0" smtClean="0"/>
              <a:t>James Mitchell – Lancaster </a:t>
            </a:r>
            <a:r>
              <a:rPr lang="fr-FR" noProof="0" dirty="0" err="1" smtClean="0"/>
              <a:t>University</a:t>
            </a:r>
            <a:r>
              <a:rPr lang="fr-FR" dirty="0"/>
              <a:t> </a:t>
            </a:r>
            <a:r>
              <a:rPr lang="fr-FR" dirty="0" smtClean="0"/>
              <a:t>/ the Cockcroft Institute / CERN</a:t>
            </a:r>
            <a:endParaRPr lang="en-GB" noProof="0" dirty="0"/>
          </a:p>
        </p:txBody>
      </p:sp>
      <p:grpSp>
        <p:nvGrpSpPr>
          <p:cNvPr id="5" name="Group 4"/>
          <p:cNvGrpSpPr/>
          <p:nvPr/>
        </p:nvGrpSpPr>
        <p:grpSpPr>
          <a:xfrm>
            <a:off x="5652120" y="114529"/>
            <a:ext cx="3320071" cy="1305093"/>
            <a:chOff x="5652120" y="114529"/>
            <a:chExt cx="3320071" cy="1305093"/>
          </a:xfrm>
        </p:grpSpPr>
        <p:sp>
          <p:nvSpPr>
            <p:cNvPr id="3" name="TextBox 2"/>
            <p:cNvSpPr txBox="1"/>
            <p:nvPr/>
          </p:nvSpPr>
          <p:spPr>
            <a:xfrm>
              <a:off x="5652120" y="114529"/>
              <a:ext cx="3240360" cy="13050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99983" y="507160"/>
              <a:ext cx="1872208" cy="60064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32240" y="114529"/>
              <a:ext cx="2232248" cy="416064"/>
            </a:xfrm>
            <a:prstGeom prst="rect">
              <a:avLst/>
            </a:prstGeom>
          </p:spPr>
        </p:pic>
      </p:grpSp>
      <p:pic>
        <p:nvPicPr>
          <p:cNvPr id="11" name="Picture 2" descr="https://upload.wikimedia.org/wikipedia/en/d/df/Rostock_University_Logo_200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908" y="4332849"/>
            <a:ext cx="1296144" cy="26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1259632" y="4642741"/>
            <a:ext cx="6480000" cy="261938"/>
          </a:xfrm>
        </p:spPr>
        <p:txBody>
          <a:bodyPr>
            <a:normAutofit fontScale="92500"/>
          </a:bodyPr>
          <a:lstStyle/>
          <a:p>
            <a:pPr algn="r"/>
            <a:r>
              <a:rPr lang="en-GB" dirty="0" smtClean="0"/>
              <a:t>ICFA Mini Workshop on Higher Order Modes in Superconducting Cavities 2016</a:t>
            </a:r>
            <a:endParaRPr lang="en-GB" dirty="0"/>
          </a:p>
          <a:p>
            <a:pPr algn="r"/>
            <a:endParaRPr lang="en-GB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213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2000" y="914401"/>
            <a:ext cx="8234755" cy="1208761"/>
          </a:xfrm>
        </p:spPr>
        <p:txBody>
          <a:bodyPr>
            <a:noAutofit/>
          </a:bodyPr>
          <a:lstStyle/>
          <a:p>
            <a:pPr algn="l"/>
            <a:r>
              <a:rPr lang="en-GB" sz="1600" dirty="0"/>
              <a:t>In order to measure the frequency response of the HOM coupler reliably, a probe design is required which accurately reproduces the coupler response.</a:t>
            </a:r>
            <a:endParaRPr lang="en-GB" sz="1600" dirty="0" smtClean="0"/>
          </a:p>
          <a:p>
            <a:pPr algn="l"/>
            <a:r>
              <a:rPr lang="en-GB" sz="1600" dirty="0" smtClean="0"/>
              <a:t>Several coupling techniques were trialled.</a:t>
            </a:r>
          </a:p>
          <a:p>
            <a:pPr algn="l"/>
            <a:r>
              <a:rPr lang="en-GB" sz="1600" dirty="0" smtClean="0"/>
              <a:t>Best method’s had an inductive path to ground.</a:t>
            </a:r>
          </a:p>
          <a:p>
            <a:pPr algn="l"/>
            <a:endParaRPr lang="en-GB" sz="2000" dirty="0" smtClean="0"/>
          </a:p>
          <a:p>
            <a:pPr algn="l"/>
            <a:endParaRPr lang="en-GB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L-bend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10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pic>
        <p:nvPicPr>
          <p:cNvPr id="15" name="Picture 2" descr="http://www.mttab.se/wp-content/uploads/cst_logo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t="12903" r="31123" b="11498"/>
          <a:stretch/>
        </p:blipFill>
        <p:spPr bwMode="auto">
          <a:xfrm>
            <a:off x="8846755" y="59060"/>
            <a:ext cx="225656" cy="30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5" r="7591" b="3903"/>
          <a:stretch/>
        </p:blipFill>
        <p:spPr>
          <a:xfrm>
            <a:off x="899592" y="2215466"/>
            <a:ext cx="4032449" cy="223395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/>
          <a:srcRect t="50093"/>
          <a:stretch/>
        </p:blipFill>
        <p:spPr>
          <a:xfrm>
            <a:off x="5580112" y="1680952"/>
            <a:ext cx="2521032" cy="12913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/>
          <a:srcRect b="47098"/>
          <a:stretch/>
        </p:blipFill>
        <p:spPr>
          <a:xfrm>
            <a:off x="5580112" y="3166601"/>
            <a:ext cx="2521032" cy="136884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14" y="2215466"/>
            <a:ext cx="4710966" cy="230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70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70997"/>
          <a:stretch/>
        </p:blipFill>
        <p:spPr>
          <a:xfrm>
            <a:off x="4788024" y="195486"/>
            <a:ext cx="3240359" cy="180000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3" y="789034"/>
            <a:ext cx="4104455" cy="3680222"/>
          </a:xfrm>
        </p:spPr>
        <p:txBody>
          <a:bodyPr>
            <a:normAutofit fontScale="62500" lnSpcReduction="20000"/>
          </a:bodyPr>
          <a:lstStyle/>
          <a:p>
            <a:pPr algn="l">
              <a:spcAft>
                <a:spcPts val="600"/>
              </a:spcAft>
            </a:pPr>
            <a:r>
              <a:rPr lang="en-GB" dirty="0" smtClean="0"/>
              <a:t>Multi-port system designed.</a:t>
            </a:r>
          </a:p>
          <a:p>
            <a:pPr algn="l">
              <a:spcAft>
                <a:spcPts val="600"/>
              </a:spcAft>
            </a:pPr>
            <a:r>
              <a:rPr lang="en-GB" dirty="0" smtClean="0"/>
              <a:t>Low power spectral analysis.</a:t>
            </a:r>
          </a:p>
          <a:p>
            <a:pPr algn="l">
              <a:spcAft>
                <a:spcPts val="600"/>
              </a:spcAft>
            </a:pPr>
            <a:r>
              <a:rPr lang="en-GB" dirty="0" smtClean="0"/>
              <a:t>This design also allows high power testing, i.e. a transmission of power from HOM coupler port to the other.</a:t>
            </a:r>
          </a:p>
          <a:p>
            <a:pPr algn="l">
              <a:spcAft>
                <a:spcPts val="600"/>
              </a:spcAft>
            </a:pPr>
            <a:r>
              <a:rPr lang="en-GB" dirty="0" smtClean="0"/>
              <a:t>Validation possible with multiple ports.</a:t>
            </a:r>
          </a:p>
          <a:p>
            <a:pPr algn="l">
              <a:spcAft>
                <a:spcPts val="600"/>
              </a:spcAft>
            </a:pPr>
            <a:r>
              <a:rPr lang="en-GB" dirty="0" smtClean="0"/>
              <a:t>Inherent symmetry improved response.</a:t>
            </a:r>
          </a:p>
          <a:p>
            <a:pPr algn="l">
              <a:spcAft>
                <a:spcPts val="600"/>
              </a:spcAft>
            </a:pPr>
            <a:r>
              <a:rPr lang="en-GB" dirty="0" smtClean="0"/>
              <a:t>Can still use one coupler – blanking plate.</a:t>
            </a:r>
          </a:p>
          <a:p>
            <a:pPr algn="l">
              <a:spcAft>
                <a:spcPts val="600"/>
              </a:spcAft>
            </a:pPr>
            <a:r>
              <a:rPr lang="en-GB" dirty="0" smtClean="0"/>
              <a:t>Reproduces </a:t>
            </a:r>
            <a:r>
              <a:rPr lang="en-GB" dirty="0"/>
              <a:t>the 400 MHz rejection very </a:t>
            </a:r>
            <a:r>
              <a:rPr lang="en-GB" dirty="0" smtClean="0"/>
              <a:t>well.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L-bend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11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41979" r="100000"/>
                    </a14:imgEffect>
                  </a14:imgLayer>
                </a14:imgProps>
              </a:ext>
            </a:extLst>
          </a:blip>
          <a:srcRect l="41894" r="6545"/>
          <a:stretch/>
        </p:blipFill>
        <p:spPr>
          <a:xfrm>
            <a:off x="5646893" y="1684752"/>
            <a:ext cx="3456384" cy="10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71042" r="92049"/>
                    </a14:imgEffect>
                  </a14:imgLayer>
                </a14:imgProps>
              </a:ext>
            </a:extLst>
          </a:blip>
          <a:srcRect l="41894" r="6545"/>
          <a:stretch/>
        </p:blipFill>
        <p:spPr>
          <a:xfrm>
            <a:off x="5230416" y="1125597"/>
            <a:ext cx="3456384" cy="1080000"/>
          </a:xfrm>
          <a:prstGeom prst="rect">
            <a:avLst/>
          </a:prstGeom>
        </p:spPr>
      </p:pic>
      <p:pic>
        <p:nvPicPr>
          <p:cNvPr id="12" name="Picture 2" descr="http://www.mttab.se/wp-content/uploads/cst_logo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t="12903" r="31123" b="11498"/>
          <a:stretch/>
        </p:blipFill>
        <p:spPr bwMode="auto">
          <a:xfrm>
            <a:off x="8846755" y="59060"/>
            <a:ext cx="225656" cy="30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12161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3063" y="168475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86485" y="2736682"/>
            <a:ext cx="4074400" cy="198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50803" y="1822805"/>
            <a:ext cx="544236" cy="866746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7428593" y="1416196"/>
            <a:ext cx="970439" cy="5792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859046" y="3861798"/>
            <a:ext cx="1521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400 MHz</a:t>
            </a:r>
          </a:p>
          <a:p>
            <a:r>
              <a:rPr lang="en-GB" sz="700" dirty="0" smtClean="0"/>
              <a:t>Frequency of the deflecting mode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152285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7060" y="653074"/>
            <a:ext cx="2419740" cy="19624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Coaxial chamber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12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sp>
        <p:nvSpPr>
          <p:cNvPr id="7" name="Content Placeholder 7"/>
          <p:cNvSpPr txBox="1">
            <a:spLocks/>
          </p:cNvSpPr>
          <p:nvPr/>
        </p:nvSpPr>
        <p:spPr>
          <a:xfrm>
            <a:off x="612000" y="914401"/>
            <a:ext cx="3839737" cy="3313533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GB" sz="2200" dirty="0" smtClean="0"/>
              <a:t>Four port symmetrical device.</a:t>
            </a:r>
          </a:p>
          <a:p>
            <a:pPr algn="l">
              <a:spcAft>
                <a:spcPts val="600"/>
              </a:spcAft>
            </a:pPr>
            <a:r>
              <a:rPr lang="en-GB" sz="2200" dirty="0" smtClean="0"/>
              <a:t>Uses an ‘off-the-shelf’ coaxial line with connectors which allow reduction to 7-16/N-type.</a:t>
            </a:r>
          </a:p>
          <a:p>
            <a:pPr lvl="1" algn="l">
              <a:spcAft>
                <a:spcPts val="600"/>
              </a:spcAft>
            </a:pPr>
            <a:r>
              <a:rPr lang="en-GB" sz="1800" dirty="0" smtClean="0"/>
              <a:t>Robust system as manufacturing tolerances are not </a:t>
            </a:r>
          </a:p>
          <a:p>
            <a:pPr algn="l">
              <a:spcAft>
                <a:spcPts val="600"/>
              </a:spcAft>
            </a:pPr>
            <a:r>
              <a:rPr lang="en-GB" sz="2200" dirty="0" smtClean="0"/>
              <a:t>However this means that optimisation parameters are very limited.</a:t>
            </a:r>
          </a:p>
          <a:p>
            <a:pPr algn="l">
              <a:spcAft>
                <a:spcPts val="600"/>
              </a:spcAft>
            </a:pPr>
            <a:r>
              <a:rPr lang="en-GB" sz="2200" dirty="0" smtClean="0"/>
              <a:t>Worse representation of the deflecting mode frequency.</a:t>
            </a:r>
          </a:p>
          <a:p>
            <a:pPr algn="l">
              <a:spcAft>
                <a:spcPts val="600"/>
              </a:spcAft>
            </a:pPr>
            <a:r>
              <a:rPr lang="en-GB" sz="2200" dirty="0" smtClean="0"/>
              <a:t>Another </a:t>
            </a:r>
            <a:r>
              <a:rPr lang="en-GB" sz="2200" dirty="0" err="1" smtClean="0"/>
              <a:t>PoP</a:t>
            </a:r>
            <a:r>
              <a:rPr lang="en-GB" sz="2200" dirty="0" smtClean="0"/>
              <a:t> for high power test box.</a:t>
            </a:r>
          </a:p>
          <a:p>
            <a:pPr algn="l">
              <a:spcAft>
                <a:spcPts val="600"/>
              </a:spcAft>
            </a:pPr>
            <a:endParaRPr lang="en-GB" sz="2400" dirty="0" smtClean="0"/>
          </a:p>
          <a:p>
            <a:pPr algn="l">
              <a:spcAft>
                <a:spcPts val="600"/>
              </a:spcAft>
            </a:pPr>
            <a:endParaRPr lang="en-GB" sz="2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2069" y="696710"/>
            <a:ext cx="2455166" cy="1952389"/>
          </a:xfrm>
          <a:prstGeom prst="rect">
            <a:avLst/>
          </a:prstGeom>
        </p:spPr>
      </p:pic>
      <p:pic>
        <p:nvPicPr>
          <p:cNvPr id="11" name="Picture 2" descr="http://www.mttab.se/wp-content/uploads/cst_logo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t="12903" r="31123" b="11498"/>
          <a:stretch/>
        </p:blipFill>
        <p:spPr bwMode="auto">
          <a:xfrm>
            <a:off x="8846755" y="59060"/>
            <a:ext cx="225656" cy="30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04293" y="62238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0974" y="148823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51736" y="2792435"/>
            <a:ext cx="40744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Manufacture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13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0" y="771550"/>
            <a:ext cx="0" cy="3672408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142" y="675000"/>
            <a:ext cx="3851735" cy="12391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91886" y="2011699"/>
            <a:ext cx="615991" cy="1208689"/>
          </a:xfrm>
          <a:prstGeom prst="rect">
            <a:avLst/>
          </a:prstGeom>
          <a:ln w="28575">
            <a:noFill/>
          </a:ln>
          <a:effectLst>
            <a:softEdge rad="127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804" y="3808660"/>
            <a:ext cx="1183241" cy="618816"/>
          </a:xfrm>
          <a:prstGeom prst="rect">
            <a:avLst/>
          </a:prstGeom>
          <a:ln w="28575"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t="1732"/>
          <a:stretch/>
        </p:blipFill>
        <p:spPr>
          <a:xfrm>
            <a:off x="416851" y="3032936"/>
            <a:ext cx="1199194" cy="666827"/>
          </a:xfrm>
          <a:prstGeom prst="rect">
            <a:avLst/>
          </a:prstGeom>
          <a:ln w="28575">
            <a:noFill/>
          </a:ln>
          <a:effectLst>
            <a:softEdge rad="127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3252" y="2414569"/>
            <a:ext cx="2382328" cy="187810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7" t="23205" r="38203" b="22535"/>
          <a:stretch/>
        </p:blipFill>
        <p:spPr>
          <a:xfrm rot="5400000">
            <a:off x="775109" y="278986"/>
            <a:ext cx="376480" cy="415549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16" name="Straight Arrow Connector 15"/>
          <p:cNvCxnSpPr/>
          <p:nvPr/>
        </p:nvCxnSpPr>
        <p:spPr>
          <a:xfrm>
            <a:off x="1136489" y="660518"/>
            <a:ext cx="160516" cy="2075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0082" y="2067694"/>
            <a:ext cx="10438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/>
              <a:t>HOM Coupler</a:t>
            </a:r>
            <a:endParaRPr lang="en-GB" sz="105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323211" y="2186619"/>
            <a:ext cx="15424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/>
              <a:t>L-bend test box body</a:t>
            </a:r>
            <a:endParaRPr lang="en-GB" sz="1050" b="1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5631" y="4196886"/>
            <a:ext cx="253732" cy="25188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85654" r="100000"/>
                    </a14:imgEffect>
                  </a14:imgLayer>
                </a14:imgProps>
              </a:ext>
            </a:extLst>
          </a:blip>
          <a:srcRect l="85970" b="-62"/>
          <a:stretch/>
        </p:blipFill>
        <p:spPr>
          <a:xfrm>
            <a:off x="3875533" y="3804132"/>
            <a:ext cx="288032" cy="38287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998" y="620491"/>
            <a:ext cx="2394041" cy="148003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124" y="328495"/>
            <a:ext cx="2320779" cy="144872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932370" y="2480674"/>
            <a:ext cx="3599630" cy="217089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1" name="TextBox 30"/>
          <p:cNvSpPr txBox="1"/>
          <p:nvPr/>
        </p:nvSpPr>
        <p:spPr>
          <a:xfrm>
            <a:off x="5641605" y="2216227"/>
            <a:ext cx="23599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/>
              <a:t>Coaxial chamber – 3-1/8”coax line</a:t>
            </a:r>
            <a:endParaRPr lang="en-GB" sz="1050" b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33593" y="2490103"/>
            <a:ext cx="253732" cy="25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1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4099887"/>
            <a:ext cx="3456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dirty="0" smtClean="0"/>
              <a:t>DQW FPC test box for high power conditioning.</a:t>
            </a:r>
            <a:endParaRPr lang="en-GB" sz="1000" i="1" baseline="-250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5981" y="4126864"/>
            <a:ext cx="175827" cy="2065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power conditioning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15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sp>
        <p:nvSpPr>
          <p:cNvPr id="7" name="Content Placeholder 7"/>
          <p:cNvSpPr txBox="1">
            <a:spLocks/>
          </p:cNvSpPr>
          <p:nvPr/>
        </p:nvSpPr>
        <p:spPr>
          <a:xfrm>
            <a:off x="612000" y="914401"/>
            <a:ext cx="8074800" cy="1096683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GB" sz="2000" dirty="0" smtClean="0"/>
              <a:t>High transmission between HOM ports needed for conditioning.</a:t>
            </a:r>
          </a:p>
          <a:p>
            <a:pPr algn="l">
              <a:spcAft>
                <a:spcPts val="600"/>
              </a:spcAft>
            </a:pPr>
            <a:r>
              <a:rPr lang="en-GB" sz="2000" dirty="0" smtClean="0"/>
              <a:t>DQW Fundamental Power Couplers (FPC) test boxes designed with this principle.</a:t>
            </a:r>
          </a:p>
          <a:p>
            <a:pPr algn="l">
              <a:spcAft>
                <a:spcPts val="600"/>
              </a:spcAft>
            </a:pPr>
            <a:endParaRPr lang="en-GB" sz="2400" dirty="0" smtClean="0"/>
          </a:p>
          <a:p>
            <a:pPr algn="l">
              <a:spcAft>
                <a:spcPts val="600"/>
              </a:spcAft>
            </a:pPr>
            <a:endParaRPr lang="en-GB" sz="2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2160" y="2571167"/>
            <a:ext cx="1872354" cy="15127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67"/>
          <a:stretch/>
        </p:blipFill>
        <p:spPr>
          <a:xfrm>
            <a:off x="467544" y="2589852"/>
            <a:ext cx="1440160" cy="14066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9952" y="2531810"/>
            <a:ext cx="4176024" cy="20248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r="70997"/>
          <a:stretch/>
        </p:blipFill>
        <p:spPr>
          <a:xfrm>
            <a:off x="7399218" y="2531810"/>
            <a:ext cx="1583087" cy="87939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825650" y="2774453"/>
            <a:ext cx="139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3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73721" y="3210779"/>
            <a:ext cx="139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/>
          <a:srcRect l="-2" t="1" r="-5349" b="-15103"/>
          <a:stretch/>
        </p:blipFill>
        <p:spPr>
          <a:xfrm>
            <a:off x="4139952" y="2748558"/>
            <a:ext cx="336162" cy="140736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995936" y="3867894"/>
            <a:ext cx="480178" cy="4782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41867" y1="35787" x2="41867" y2="35787"/>
                        <a14:foregroundMark x1="47967" y1="33436" x2="47967" y2="33436"/>
                        <a14:foregroundMark x1="6377" y1="34765" x2="6377" y2="34765"/>
                        <a14:foregroundMark x1="4159" y1="34765" x2="4159" y2="34765"/>
                        <a14:foregroundMark x1="14880" y1="69325" x2="14880" y2="69325"/>
                        <a14:foregroundMark x1="15527" y1="67587" x2="15527" y2="67587"/>
                        <a14:backgroundMark x1="74954" y1="43865" x2="74954" y2="43865"/>
                        <a14:backgroundMark x1="67837" y1="51022" x2="67837" y2="51022"/>
                        <a14:backgroundMark x1="65157" y1="43865" x2="65157" y2="43865"/>
                        <a14:backgroundMark x1="71257" y1="37423" x2="71257" y2="37423"/>
                        <a14:backgroundMark x1="68762" y1="47239" x2="72181" y2="574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993"/>
          <a:stretch/>
        </p:blipFill>
        <p:spPr>
          <a:xfrm rot="10800000">
            <a:off x="2411760" y="1748717"/>
            <a:ext cx="1659973" cy="735312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1691680" y="2283718"/>
            <a:ext cx="720079" cy="2480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30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1999" y="914401"/>
            <a:ext cx="7992449" cy="3680222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 sz="1800" dirty="0" smtClean="0"/>
              <a:t>The electrical and thermal conductivities of Niobium vary with temperature significantly in the super conducing regime (0-9 K).</a:t>
            </a:r>
          </a:p>
          <a:p>
            <a:pPr algn="l">
              <a:spcAft>
                <a:spcPts val="600"/>
              </a:spcAft>
            </a:pPr>
            <a:r>
              <a:rPr lang="en-GB" sz="1800" dirty="0" smtClean="0"/>
              <a:t>Previously, this has been taken into account in post processing.</a:t>
            </a:r>
          </a:p>
          <a:p>
            <a:pPr algn="l">
              <a:spcAft>
                <a:spcPts val="600"/>
              </a:spcAft>
            </a:pPr>
            <a:r>
              <a:rPr lang="en-GB" sz="1800" dirty="0" smtClean="0"/>
              <a:t>However, CST MWS allows this to be taken into account.</a:t>
            </a:r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simulations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16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2389252"/>
            <a:ext cx="3449599" cy="19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758" y="2389252"/>
            <a:ext cx="3449600" cy="19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9123" y="3279616"/>
            <a:ext cx="1880909" cy="124486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317225" y="3716637"/>
            <a:ext cx="398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[4]</a:t>
            </a:r>
            <a:endParaRPr lang="en-GB" sz="1100" dirty="0"/>
          </a:p>
        </p:txBody>
      </p:sp>
      <p:sp>
        <p:nvSpPr>
          <p:cNvPr id="12" name="Rectangle 11"/>
          <p:cNvSpPr/>
          <p:nvPr/>
        </p:nvSpPr>
        <p:spPr>
          <a:xfrm>
            <a:off x="2806435" y="2688058"/>
            <a:ext cx="792088" cy="21602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96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7"/>
          <p:cNvSpPr>
            <a:spLocks noGrp="1"/>
          </p:cNvSpPr>
          <p:nvPr>
            <p:ph idx="1"/>
          </p:nvPr>
        </p:nvSpPr>
        <p:spPr>
          <a:xfrm>
            <a:off x="612000" y="914401"/>
            <a:ext cx="4097880" cy="3680222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 sz="1600" dirty="0" smtClean="0"/>
              <a:t>Thermal loss map created from Eigen-mode simulation.</a:t>
            </a:r>
          </a:p>
          <a:p>
            <a:pPr algn="l">
              <a:spcAft>
                <a:spcPts val="600"/>
              </a:spcAft>
            </a:pPr>
            <a:r>
              <a:rPr lang="en-GB" sz="1600" dirty="0"/>
              <a:t>CST normalises the fields in the cavity to 1J stored energy – fields </a:t>
            </a:r>
            <a:r>
              <a:rPr lang="en-GB" sz="1600" dirty="0" smtClean="0"/>
              <a:t>re-normalised </a:t>
            </a:r>
            <a:r>
              <a:rPr lang="en-GB" sz="1600" dirty="0"/>
              <a:t>to nominal values during </a:t>
            </a:r>
            <a:r>
              <a:rPr lang="en-GB" sz="1600" dirty="0" smtClean="0"/>
              <a:t>operation.</a:t>
            </a:r>
          </a:p>
          <a:p>
            <a:pPr algn="l">
              <a:spcAft>
                <a:spcPts val="600"/>
              </a:spcAft>
            </a:pPr>
            <a:r>
              <a:rPr lang="en-GB" sz="1600" dirty="0" smtClean="0"/>
              <a:t>Temperature of couplers can then be inferred.</a:t>
            </a:r>
          </a:p>
          <a:p>
            <a:pPr algn="l">
              <a:spcAft>
                <a:spcPts val="600"/>
              </a:spcAft>
            </a:pPr>
            <a:r>
              <a:rPr lang="en-GB" sz="1600" dirty="0" smtClean="0"/>
              <a:t>Currently – The new electrical and thermal conductivities need to be imported back into the EM simulation and this process needs to be iterated.</a:t>
            </a:r>
          </a:p>
          <a:p>
            <a:pPr lvl="1" algn="l">
              <a:spcAft>
                <a:spcPts val="600"/>
              </a:spcAft>
            </a:pPr>
            <a:r>
              <a:rPr lang="en-GB" sz="1200" dirty="0" smtClean="0"/>
              <a:t>This will allow the variable electrical and thermal conductivities to be accounted for.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simulations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17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pic>
        <p:nvPicPr>
          <p:cNvPr id="12" name="Picture 2" descr="http://www.mttab.se/wp-content/uploads/cst_logo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t="12903" r="31123" b="11498"/>
          <a:stretch/>
        </p:blipFill>
        <p:spPr bwMode="auto">
          <a:xfrm>
            <a:off x="8846755" y="59060"/>
            <a:ext cx="225656" cy="30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400" y="900538"/>
            <a:ext cx="2808312" cy="218299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6179475" y="2870283"/>
            <a:ext cx="1146777" cy="2110228"/>
          </a:xfrm>
          <a:prstGeom prst="rect">
            <a:avLst/>
          </a:prstGeom>
          <a:ln w="38100"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16816" y="4461102"/>
            <a:ext cx="4016386" cy="216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39896" y="3135984"/>
            <a:ext cx="505496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9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simulations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18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sp>
        <p:nvSpPr>
          <p:cNvPr id="15" name="Content Placeholder 7"/>
          <p:cNvSpPr txBox="1">
            <a:spLocks/>
          </p:cNvSpPr>
          <p:nvPr/>
        </p:nvSpPr>
        <p:spPr>
          <a:xfrm>
            <a:off x="577679" y="939546"/>
            <a:ext cx="4183774" cy="368022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GB" sz="2000" b="1" u="sng" dirty="0" smtClean="0"/>
              <a:t>Next steps…</a:t>
            </a:r>
          </a:p>
          <a:p>
            <a:pPr algn="l">
              <a:spcAft>
                <a:spcPts val="600"/>
              </a:spcAft>
            </a:pPr>
            <a:r>
              <a:rPr lang="en-GB" sz="2000" dirty="0"/>
              <a:t>Take into account that there is a </a:t>
            </a:r>
            <a:r>
              <a:rPr lang="en-GB" sz="2000" dirty="0" smtClean="0"/>
              <a:t>magnetic field </a:t>
            </a:r>
            <a:r>
              <a:rPr lang="en-GB" sz="2000" dirty="0"/>
              <a:t>present which </a:t>
            </a:r>
            <a:r>
              <a:rPr lang="en-GB" sz="2000" b="1" dirty="0"/>
              <a:t>varies</a:t>
            </a:r>
            <a:r>
              <a:rPr lang="en-GB" sz="2000" dirty="0"/>
              <a:t> due to the location of the </a:t>
            </a:r>
            <a:r>
              <a:rPr lang="en-GB" sz="2000" b="1" dirty="0"/>
              <a:t>magnetic shield</a:t>
            </a:r>
            <a:r>
              <a:rPr lang="en-GB" sz="2000" dirty="0"/>
              <a:t>.</a:t>
            </a:r>
          </a:p>
          <a:p>
            <a:pPr algn="l">
              <a:spcAft>
                <a:spcPts val="600"/>
              </a:spcAft>
            </a:pPr>
            <a:r>
              <a:rPr lang="en-GB" sz="2000" dirty="0"/>
              <a:t>To do this, the coupler will be split into sections and the residual resistance of each section will be changed to correspond to the value of the external magnetic field.</a:t>
            </a:r>
          </a:p>
          <a:p>
            <a:pPr algn="l"/>
            <a:endParaRPr lang="en-GB" sz="1500" dirty="0" smtClean="0"/>
          </a:p>
        </p:txBody>
      </p:sp>
      <p:pic>
        <p:nvPicPr>
          <p:cNvPr id="20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1661588"/>
            <a:ext cx="2376264" cy="184972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740352" y="3249699"/>
            <a:ext cx="398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[5]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93722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034" y="651532"/>
            <a:ext cx="2446923" cy="19458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Questions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19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pic>
        <p:nvPicPr>
          <p:cNvPr id="3074" name="Picture 2" descr="https://upload.wikimedia.org/wikipedia/en/d/df/Rostock_University_Logo_200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276" y="4516285"/>
            <a:ext cx="2442604" cy="5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14"/>
          <p:cNvCxnSpPr/>
          <p:nvPr/>
        </p:nvCxnSpPr>
        <p:spPr>
          <a:xfrm>
            <a:off x="179512" y="2715766"/>
            <a:ext cx="8706845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2535" y="2892033"/>
            <a:ext cx="6343681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700" dirty="0" smtClean="0"/>
              <a:t>[1]	M</a:t>
            </a:r>
            <a:r>
              <a:rPr lang="en-GB" sz="700" dirty="0"/>
              <a:t>. Beech, The Large Hadron Collider: </a:t>
            </a:r>
            <a:r>
              <a:rPr lang="en-GB" sz="700" dirty="0" smtClean="0"/>
              <a:t>Unravelling </a:t>
            </a:r>
            <a:r>
              <a:rPr lang="en-GB" sz="700" dirty="0"/>
              <a:t>the Mysteries of </a:t>
            </a:r>
            <a:r>
              <a:rPr lang="en-GB" sz="700" dirty="0" smtClean="0"/>
              <a:t>the Universe</a:t>
            </a:r>
            <a:r>
              <a:rPr lang="en-GB" sz="700" dirty="0"/>
              <a:t>. Springer Science &amp; Business Media, 2010. </a:t>
            </a:r>
            <a:endParaRPr lang="en-GB" sz="700" dirty="0" smtClean="0"/>
          </a:p>
          <a:p>
            <a:pPr algn="just">
              <a:spcAft>
                <a:spcPts val="600"/>
              </a:spcAft>
            </a:pPr>
            <a:r>
              <a:rPr lang="en-GB" sz="700" dirty="0" smtClean="0"/>
              <a:t>[2]	W. </a:t>
            </a:r>
            <a:r>
              <a:rPr lang="en-GB" sz="700" dirty="0" err="1" smtClean="0"/>
              <a:t>Qiong</a:t>
            </a:r>
            <a:r>
              <a:rPr lang="en-GB" sz="700" dirty="0" smtClean="0"/>
              <a:t>, Crab Cavities: Past, Present and Future of a Challenging Device. 6</a:t>
            </a:r>
            <a:r>
              <a:rPr lang="en-GB" sz="700" baseline="30000" dirty="0" smtClean="0"/>
              <a:t>th</a:t>
            </a:r>
            <a:r>
              <a:rPr lang="en-GB" sz="700" dirty="0" smtClean="0"/>
              <a:t> International Particle Accelerator Conference, May 3-8, 2015.</a:t>
            </a:r>
          </a:p>
          <a:p>
            <a:pPr algn="just">
              <a:spcAft>
                <a:spcPts val="600"/>
              </a:spcAft>
            </a:pPr>
            <a:r>
              <a:rPr lang="en-GB" sz="700" dirty="0" smtClean="0"/>
              <a:t>[3]	M. </a:t>
            </a:r>
            <a:r>
              <a:rPr lang="en-GB" sz="700" dirty="0"/>
              <a:t>Navarro, </a:t>
            </a:r>
            <a:r>
              <a:rPr lang="en-GB" sz="700" dirty="0" smtClean="0"/>
              <a:t>Bead-Pull Measurements </a:t>
            </a:r>
            <a:r>
              <a:rPr lang="en-GB" sz="700" dirty="0"/>
              <a:t>on the Fundamental Mode of the Double-Quarter-Wave Crab </a:t>
            </a:r>
            <a:r>
              <a:rPr lang="en-GB" sz="700" dirty="0" smtClean="0"/>
              <a:t>Cavity, CERN-ACC-NOTE-2015-0020.</a:t>
            </a:r>
          </a:p>
          <a:p>
            <a:pPr algn="just">
              <a:spcAft>
                <a:spcPts val="600"/>
              </a:spcAft>
            </a:pPr>
            <a:r>
              <a:rPr lang="en-GB" sz="700" dirty="0" smtClean="0"/>
              <a:t>[4]	P. </a:t>
            </a:r>
            <a:r>
              <a:rPr lang="en-GB" sz="700" dirty="0" err="1" smtClean="0"/>
              <a:t>Dhakal</a:t>
            </a:r>
            <a:r>
              <a:rPr lang="en-GB" sz="700" dirty="0" smtClean="0"/>
              <a:t>, Superconducting DC and RF properties of Ingot Niobium. Thomas Jefferson National Accelerator Facility, CA 23606, US.</a:t>
            </a:r>
          </a:p>
          <a:p>
            <a:pPr algn="just">
              <a:spcAft>
                <a:spcPts val="600"/>
              </a:spcAft>
            </a:pPr>
            <a:r>
              <a:rPr lang="en-GB" sz="700" dirty="0" smtClean="0"/>
              <a:t>[5]	C. </a:t>
            </a:r>
            <a:r>
              <a:rPr lang="en-GB" sz="700" dirty="0" err="1" smtClean="0"/>
              <a:t>Zanoni</a:t>
            </a:r>
            <a:r>
              <a:rPr lang="en-GB" sz="700" dirty="0" smtClean="0"/>
              <a:t>, Magnetic shielding simulations for the Double Quarter Wave (DQW) crab cavity, Work Package 4, HiLumi LHC, CERN.</a:t>
            </a:r>
          </a:p>
          <a:p>
            <a:pPr algn="just">
              <a:spcAft>
                <a:spcPts val="600"/>
              </a:spcAft>
            </a:pPr>
            <a:endParaRPr lang="en-GB" sz="700" dirty="0" smtClean="0"/>
          </a:p>
          <a:p>
            <a:pPr algn="just">
              <a:spcAft>
                <a:spcPts val="600"/>
              </a:spcAft>
            </a:pPr>
            <a:r>
              <a:rPr lang="en-GB" sz="700" dirty="0"/>
              <a:t>	J. A. Mitchell. et al. LHC Crab Cavity Coupler Test Boxes. in Proc. IPAC16, Busan, Korea, May. 2016, paper WEPMB058, </a:t>
            </a:r>
            <a:r>
              <a:rPr lang="en-GB" sz="700" dirty="0" smtClean="0"/>
              <a:t>pp.2248-2250.</a:t>
            </a:r>
          </a:p>
          <a:p>
            <a:pPr algn="just"/>
            <a:r>
              <a:rPr lang="en-GB" sz="700" dirty="0" smtClean="0"/>
              <a:t>	Computer Simulation Technology, </a:t>
            </a:r>
            <a:r>
              <a:rPr lang="en-GB" sz="700" dirty="0"/>
              <a:t>Bad </a:t>
            </a:r>
            <a:r>
              <a:rPr lang="en-GB" sz="700" dirty="0" err="1"/>
              <a:t>Nauheimer</a:t>
            </a:r>
            <a:r>
              <a:rPr lang="en-GB" sz="700" dirty="0"/>
              <a:t> Str. 19 D-64289 </a:t>
            </a:r>
            <a:r>
              <a:rPr lang="en-GB" sz="700" dirty="0" smtClean="0"/>
              <a:t>Darmstadt Germany,</a:t>
            </a:r>
            <a:r>
              <a:rPr lang="en-GB" sz="700" dirty="0"/>
              <a:t> http://</a:t>
            </a:r>
            <a:r>
              <a:rPr lang="en-GB" sz="700" dirty="0" smtClean="0"/>
              <a:t>www.cst.com.</a:t>
            </a:r>
          </a:p>
        </p:txBody>
      </p:sp>
      <p:pic>
        <p:nvPicPr>
          <p:cNvPr id="12" name="Picture 2" descr="http://www.mttab.se/wp-content/uploads/cst_logo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t="12903" r="31123" b="11498"/>
          <a:stretch/>
        </p:blipFill>
        <p:spPr bwMode="auto">
          <a:xfrm>
            <a:off x="248534" y="4174370"/>
            <a:ext cx="140128" cy="2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r="70997"/>
          <a:stretch/>
        </p:blipFill>
        <p:spPr>
          <a:xfrm>
            <a:off x="433172" y="851266"/>
            <a:ext cx="3121406" cy="17339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203584" flipH="1">
            <a:off x="6798182" y="254933"/>
            <a:ext cx="1867141" cy="222450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1" name="TextBox 10"/>
          <p:cNvSpPr txBox="1"/>
          <p:nvPr/>
        </p:nvSpPr>
        <p:spPr>
          <a:xfrm>
            <a:off x="6874849" y="2843875"/>
            <a:ext cx="187220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50" b="1" i="1" dirty="0" smtClean="0">
                <a:solidFill>
                  <a:schemeClr val="accent1">
                    <a:lumMod val="75000"/>
                  </a:schemeClr>
                </a:solidFill>
              </a:rPr>
              <a:t>Special thanks go to:</a:t>
            </a:r>
          </a:p>
          <a:p>
            <a:pPr algn="r"/>
            <a:r>
              <a:rPr lang="en-GB" sz="1050" i="1" dirty="0" smtClean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GB" sz="1050" i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GB" sz="1050" i="1" dirty="0" err="1" smtClean="0">
                <a:solidFill>
                  <a:schemeClr val="accent1">
                    <a:lumMod val="75000"/>
                  </a:schemeClr>
                </a:solidFill>
              </a:rPr>
              <a:t>Apsimon</a:t>
            </a:r>
            <a:endParaRPr lang="en-GB" sz="105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en-GB" sz="1050" i="1" dirty="0" smtClean="0">
                <a:solidFill>
                  <a:schemeClr val="accent1">
                    <a:lumMod val="75000"/>
                  </a:schemeClr>
                </a:solidFill>
              </a:rPr>
              <a:t>A. </a:t>
            </a:r>
            <a:r>
              <a:rPr lang="en-GB" sz="1050" i="1" dirty="0" err="1" smtClean="0">
                <a:solidFill>
                  <a:schemeClr val="accent1">
                    <a:lumMod val="75000"/>
                  </a:schemeClr>
                </a:solidFill>
              </a:rPr>
              <a:t>Bucherie</a:t>
            </a:r>
            <a:endParaRPr lang="en-GB" sz="1050" i="1" dirty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en-GB" sz="1050" i="1" dirty="0" smtClean="0">
                <a:solidFill>
                  <a:schemeClr val="accent1">
                    <a:lumMod val="75000"/>
                  </a:schemeClr>
                </a:solidFill>
              </a:rPr>
              <a:t>J. Gates</a:t>
            </a:r>
          </a:p>
          <a:p>
            <a:pPr algn="r"/>
            <a:r>
              <a:rPr lang="en-GB" sz="1050" i="1" dirty="0" smtClean="0">
                <a:solidFill>
                  <a:schemeClr val="accent1">
                    <a:lumMod val="75000"/>
                  </a:schemeClr>
                </a:solidFill>
              </a:rPr>
              <a:t>E. </a:t>
            </a:r>
            <a:r>
              <a:rPr lang="en-GB" sz="1050" i="1" dirty="0" err="1" smtClean="0">
                <a:solidFill>
                  <a:schemeClr val="accent1">
                    <a:lumMod val="75000"/>
                  </a:schemeClr>
                </a:solidFill>
              </a:rPr>
              <a:t>Montisinos</a:t>
            </a:r>
            <a:endParaRPr lang="en-GB" sz="105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384749"/>
            <a:ext cx="6627000" cy="652514"/>
          </a:xfrm>
        </p:spPr>
        <p:txBody>
          <a:bodyPr/>
          <a:lstStyle/>
          <a:p>
            <a:r>
              <a:rPr lang="fr-FR" dirty="0"/>
              <a:t>James </a:t>
            </a:r>
            <a:r>
              <a:rPr lang="fr-FR" dirty="0" smtClean="0"/>
              <a:t>Mitchell</a:t>
            </a:r>
          </a:p>
          <a:p>
            <a:r>
              <a:rPr lang="fr-FR" dirty="0" smtClean="0"/>
              <a:t>j.a.mitchell@lancaster.ac.uk</a:t>
            </a:r>
            <a:endParaRPr lang="en-GB" dirty="0"/>
          </a:p>
        </p:txBody>
      </p:sp>
      <p:pic>
        <p:nvPicPr>
          <p:cNvPr id="17" name="Picture 2" descr="http://www.mttab.se/wp-content/uploads/cst_logo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t="12903" r="31123" b="11498"/>
          <a:stretch/>
        </p:blipFill>
        <p:spPr bwMode="auto">
          <a:xfrm>
            <a:off x="8846755" y="59060"/>
            <a:ext cx="225656" cy="30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9464" y="3967796"/>
            <a:ext cx="175827" cy="20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68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4248032" cy="540000"/>
          </a:xfrm>
        </p:spPr>
        <p:txBody>
          <a:bodyPr/>
          <a:lstStyle/>
          <a:p>
            <a:pPr algn="l"/>
            <a:r>
              <a:rPr lang="en-GB" dirty="0" smtClean="0"/>
              <a:t>Other HOM related work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20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idx="1"/>
          </p:nvPr>
        </p:nvSpPr>
        <p:spPr>
          <a:xfrm>
            <a:off x="612000" y="914401"/>
            <a:ext cx="3887992" cy="3313533"/>
          </a:xfrm>
        </p:spPr>
        <p:txBody>
          <a:bodyPr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400" dirty="0" smtClean="0"/>
              <a:t>DQW mechanical tuner tests at 2K.</a:t>
            </a:r>
          </a:p>
          <a:p>
            <a:pPr algn="l">
              <a:spcAft>
                <a:spcPts val="600"/>
              </a:spcAft>
            </a:pPr>
            <a:r>
              <a:rPr lang="en-GB" sz="1400" dirty="0" smtClean="0"/>
              <a:t>The spectral response of the deflecting mode and two HOMs were taken at various positions of the motor.</a:t>
            </a:r>
          </a:p>
          <a:p>
            <a:pPr algn="l">
              <a:spcAft>
                <a:spcPts val="600"/>
              </a:spcAft>
            </a:pPr>
            <a:r>
              <a:rPr lang="en-GB" sz="1400" dirty="0" smtClean="0"/>
              <a:t>The frequency deviation per step and hysteresis loss could be quantified for each of the resonances looked at.</a:t>
            </a:r>
          </a:p>
          <a:p>
            <a:pPr algn="l">
              <a:spcAft>
                <a:spcPts val="600"/>
              </a:spcAft>
            </a:pPr>
            <a:r>
              <a:rPr lang="en-GB" sz="1400" dirty="0"/>
              <a:t>The measurements of the HOMs will allow us to calculate the RRR by taking the ratios of the Q-factors at ~10 K and 300 K.</a:t>
            </a:r>
          </a:p>
          <a:p>
            <a:pPr lvl="1" algn="l">
              <a:spcAft>
                <a:spcPts val="600"/>
              </a:spcAft>
            </a:pPr>
            <a:r>
              <a:rPr lang="en-GB" sz="1050" dirty="0"/>
              <a:t>This is difficult with the deflecting mode as it is very weakly coupled at 300 K and thus it is difficult to get a Q-factor from this.</a:t>
            </a:r>
          </a:p>
          <a:p>
            <a:pPr algn="l">
              <a:spcAft>
                <a:spcPts val="600"/>
              </a:spcAft>
            </a:pPr>
            <a:endParaRPr lang="en-GB" sz="14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592" y="2481574"/>
            <a:ext cx="3528832" cy="1850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16802" y="4331880"/>
            <a:ext cx="3071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i="1" dirty="0" smtClean="0"/>
              <a:t>Example of method used to quantify effect of mechanical tuner on HOM frequency.</a:t>
            </a:r>
            <a:endParaRPr lang="en-GB" sz="100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588" y="319314"/>
            <a:ext cx="3206835" cy="18190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16801" y="2130709"/>
            <a:ext cx="295232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000" i="1" dirty="0" smtClean="0"/>
              <a:t>Full spectral analysis of DQW at 2K from 350 MHz to 2 GHz.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245708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and overview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71600" y="1275606"/>
            <a:ext cx="3528392" cy="3601564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 sz="1950" dirty="0" smtClean="0"/>
              <a:t>The LHC</a:t>
            </a:r>
          </a:p>
          <a:p>
            <a:pPr lvl="1" algn="l">
              <a:spcAft>
                <a:spcPts val="600"/>
              </a:spcAft>
            </a:pPr>
            <a:r>
              <a:rPr lang="en-GB" sz="1550" dirty="0" smtClean="0"/>
              <a:t>The HiLumi Upgrade</a:t>
            </a:r>
          </a:p>
          <a:p>
            <a:pPr algn="l">
              <a:spcAft>
                <a:spcPts val="600"/>
              </a:spcAft>
            </a:pPr>
            <a:r>
              <a:rPr lang="en-GB" sz="1950" dirty="0" smtClean="0"/>
              <a:t>Crab cavities</a:t>
            </a:r>
          </a:p>
          <a:p>
            <a:pPr algn="l">
              <a:spcAft>
                <a:spcPts val="600"/>
              </a:spcAft>
            </a:pPr>
            <a:r>
              <a:rPr lang="en-GB" sz="1950" dirty="0" smtClean="0"/>
              <a:t>The Double Quarter Wave (DQW) crab cavity</a:t>
            </a:r>
          </a:p>
          <a:p>
            <a:pPr lvl="1" algn="l">
              <a:spcAft>
                <a:spcPts val="600"/>
              </a:spcAft>
            </a:pPr>
            <a:r>
              <a:rPr lang="en-GB" sz="1550" dirty="0" smtClean="0"/>
              <a:t>DQW HOM couplers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</a:t>
            </a:r>
            <a:r>
              <a:rPr lang="fr-FR" dirty="0" smtClean="0"/>
              <a:t>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sp>
        <p:nvSpPr>
          <p:cNvPr id="7" name="Content Placeholder 5"/>
          <p:cNvSpPr txBox="1">
            <a:spLocks/>
          </p:cNvSpPr>
          <p:nvPr/>
        </p:nvSpPr>
        <p:spPr>
          <a:xfrm>
            <a:off x="4782246" y="1275606"/>
            <a:ext cx="3384376" cy="36015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GB" sz="1950" b="1" dirty="0"/>
              <a:t>HOM coupler test boxes</a:t>
            </a:r>
          </a:p>
          <a:p>
            <a:pPr lvl="1" algn="l">
              <a:spcAft>
                <a:spcPts val="600"/>
              </a:spcAft>
            </a:pPr>
            <a:r>
              <a:rPr lang="en-GB" sz="1550" dirty="0"/>
              <a:t>L-bend transmission</a:t>
            </a:r>
          </a:p>
          <a:p>
            <a:pPr lvl="1" algn="l">
              <a:spcAft>
                <a:spcPts val="600"/>
              </a:spcAft>
            </a:pPr>
            <a:r>
              <a:rPr lang="en-GB" sz="1550" dirty="0"/>
              <a:t>Coaxial </a:t>
            </a:r>
            <a:r>
              <a:rPr lang="en-GB" sz="1550" dirty="0" smtClean="0"/>
              <a:t>chamber</a:t>
            </a:r>
            <a:endParaRPr lang="en-GB" sz="1950" dirty="0" smtClean="0"/>
          </a:p>
          <a:p>
            <a:pPr algn="l">
              <a:spcAft>
                <a:spcPts val="600"/>
              </a:spcAft>
            </a:pPr>
            <a:r>
              <a:rPr lang="en-GB" sz="1950" dirty="0" smtClean="0"/>
              <a:t>Test box manufacture</a:t>
            </a:r>
          </a:p>
          <a:p>
            <a:pPr algn="l">
              <a:spcAft>
                <a:spcPts val="600"/>
              </a:spcAft>
            </a:pPr>
            <a:r>
              <a:rPr lang="en-GB" sz="1950" dirty="0"/>
              <a:t>Future test boxes</a:t>
            </a:r>
          </a:p>
          <a:p>
            <a:pPr lvl="1" algn="l">
              <a:spcAft>
                <a:spcPts val="600"/>
              </a:spcAft>
            </a:pPr>
            <a:r>
              <a:rPr lang="en-GB" sz="1550" dirty="0" smtClean="0"/>
              <a:t>High </a:t>
            </a:r>
            <a:r>
              <a:rPr lang="en-GB" sz="1550" dirty="0"/>
              <a:t>power test box</a:t>
            </a:r>
          </a:p>
          <a:p>
            <a:pPr algn="l">
              <a:spcAft>
                <a:spcPts val="600"/>
              </a:spcAft>
            </a:pPr>
            <a:r>
              <a:rPr lang="en-GB" sz="1950" b="1" dirty="0" smtClean="0"/>
              <a:t>Thermal simulations</a:t>
            </a:r>
          </a:p>
          <a:p>
            <a:pPr lvl="1" algn="l">
              <a:spcAft>
                <a:spcPts val="600"/>
              </a:spcAft>
            </a:pPr>
            <a:endParaRPr lang="en-GB" sz="1550" dirty="0" smtClean="0"/>
          </a:p>
          <a:p>
            <a:pPr algn="l">
              <a:spcAft>
                <a:spcPts val="600"/>
              </a:spcAft>
            </a:pPr>
            <a:endParaRPr lang="en-GB" sz="1550" dirty="0"/>
          </a:p>
        </p:txBody>
      </p:sp>
    </p:spTree>
    <p:extLst>
      <p:ext uri="{BB962C8B-B14F-4D97-AF65-F5344CB8AC3E}">
        <p14:creationId xmlns:p14="http://schemas.microsoft.com/office/powerpoint/2010/main" val="424670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LHC and the HiLumi Upgrade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914401"/>
            <a:ext cx="4680080" cy="3457549"/>
          </a:xfrm>
        </p:spPr>
        <p:txBody>
          <a:bodyPr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400" dirty="0" smtClean="0"/>
              <a:t>The Large Hadron Collider (LHC) is the largest particle accelerator in the world at 27 km in circumference.</a:t>
            </a:r>
          </a:p>
          <a:p>
            <a:pPr algn="l">
              <a:spcAft>
                <a:spcPts val="600"/>
              </a:spcAft>
            </a:pPr>
            <a:r>
              <a:rPr lang="en-GB" sz="1400" dirty="0" smtClean="0"/>
              <a:t>The peak luminosity value for </a:t>
            </a:r>
            <a:r>
              <a:rPr lang="en-GB" sz="1400" dirty="0"/>
              <a:t>the </a:t>
            </a:r>
            <a:r>
              <a:rPr lang="en-GB" sz="1400" dirty="0" smtClean="0"/>
              <a:t>LHC in current operation is </a:t>
            </a:r>
            <a:r>
              <a:rPr lang="en-GB" sz="1400" u="sng" dirty="0" smtClean="0"/>
              <a:t>1 x 10</a:t>
            </a:r>
            <a:r>
              <a:rPr lang="en-GB" sz="1400" u="sng" baseline="30000" dirty="0" smtClean="0"/>
              <a:t>34 </a:t>
            </a:r>
            <a:r>
              <a:rPr lang="en-GB" sz="1400" u="sng" dirty="0" smtClean="0"/>
              <a:t>cm</a:t>
            </a:r>
            <a:r>
              <a:rPr lang="en-GB" sz="1400" u="sng" baseline="30000" dirty="0" smtClean="0"/>
              <a:t>-2</a:t>
            </a:r>
            <a:r>
              <a:rPr lang="en-GB" sz="1400" u="sng" dirty="0" smtClean="0"/>
              <a:t>s</a:t>
            </a:r>
            <a:r>
              <a:rPr lang="en-GB" sz="1400" u="sng" baseline="30000" dirty="0" smtClean="0"/>
              <a:t>-1</a:t>
            </a:r>
            <a:r>
              <a:rPr lang="en-GB" sz="1400" dirty="0" smtClean="0"/>
              <a:t>.</a:t>
            </a:r>
          </a:p>
          <a:p>
            <a:pPr marL="742950" lvl="2" indent="-342900" algn="l">
              <a:spcAft>
                <a:spcPts val="600"/>
              </a:spcAft>
            </a:pPr>
            <a:r>
              <a:rPr lang="en-GB" sz="1200" dirty="0"/>
              <a:t>This corresponds to an integrated luminosity value </a:t>
            </a:r>
            <a:r>
              <a:rPr lang="en-GB" sz="1200" dirty="0" smtClean="0"/>
              <a:t>of     </a:t>
            </a:r>
            <a:r>
              <a:rPr lang="en-GB" sz="1200" u="sng" dirty="0" smtClean="0"/>
              <a:t>40 </a:t>
            </a:r>
            <a:r>
              <a:rPr lang="en-GB" sz="1200" u="sng" dirty="0"/>
              <a:t>fb</a:t>
            </a:r>
            <a:r>
              <a:rPr lang="en-GB" sz="1200" u="sng" baseline="30000" dirty="0"/>
              <a:t>-1</a:t>
            </a:r>
            <a:r>
              <a:rPr lang="en-GB" sz="1200" u="sng" dirty="0"/>
              <a:t> per year</a:t>
            </a:r>
            <a:r>
              <a:rPr lang="en-GB" sz="1200" dirty="0"/>
              <a:t>.</a:t>
            </a:r>
          </a:p>
          <a:p>
            <a:pPr algn="l">
              <a:spcAft>
                <a:spcPts val="600"/>
              </a:spcAft>
            </a:pPr>
            <a:endParaRPr lang="en-GB" sz="1400" dirty="0" smtClean="0"/>
          </a:p>
          <a:p>
            <a:pPr algn="l">
              <a:spcAft>
                <a:spcPts val="600"/>
              </a:spcAft>
            </a:pPr>
            <a:r>
              <a:rPr lang="en-GB" sz="1400" dirty="0" smtClean="0"/>
              <a:t>The High Luminosity Upgrade aims to increase the </a:t>
            </a:r>
            <a:r>
              <a:rPr lang="en-GB" sz="1400" dirty="0"/>
              <a:t>peak luminosity to </a:t>
            </a:r>
            <a:r>
              <a:rPr lang="en-GB" sz="1400" u="sng" dirty="0" smtClean="0"/>
              <a:t>5 </a:t>
            </a:r>
            <a:r>
              <a:rPr lang="en-GB" sz="1400" u="sng" dirty="0"/>
              <a:t>x 10</a:t>
            </a:r>
            <a:r>
              <a:rPr lang="en-GB" sz="1400" u="sng" baseline="30000" dirty="0"/>
              <a:t>34 </a:t>
            </a:r>
            <a:r>
              <a:rPr lang="en-GB" sz="1400" u="sng" dirty="0" smtClean="0"/>
              <a:t>cm</a:t>
            </a:r>
            <a:r>
              <a:rPr lang="en-GB" sz="1400" u="sng" baseline="30000" dirty="0" smtClean="0"/>
              <a:t>-2</a:t>
            </a:r>
            <a:r>
              <a:rPr lang="en-GB" sz="1400" u="sng" dirty="0" smtClean="0"/>
              <a:t>s</a:t>
            </a:r>
            <a:r>
              <a:rPr lang="en-GB" sz="1400" u="sng" baseline="30000" dirty="0" smtClean="0"/>
              <a:t>-1</a:t>
            </a:r>
            <a:r>
              <a:rPr lang="en-GB" sz="1400" dirty="0" smtClean="0"/>
              <a:t>.</a:t>
            </a:r>
          </a:p>
          <a:p>
            <a:pPr marL="742950" lvl="2" indent="-342900" algn="l">
              <a:spcAft>
                <a:spcPts val="600"/>
              </a:spcAft>
            </a:pPr>
            <a:r>
              <a:rPr lang="en-GB" sz="1200" dirty="0"/>
              <a:t>Corresponding to </a:t>
            </a:r>
            <a:r>
              <a:rPr lang="en-GB" sz="1200" u="sng" dirty="0"/>
              <a:t>250 fb</a:t>
            </a:r>
            <a:r>
              <a:rPr lang="en-GB" sz="1200" u="sng" baseline="30000" dirty="0"/>
              <a:t>-1</a:t>
            </a:r>
            <a:r>
              <a:rPr lang="en-GB" sz="1200" dirty="0"/>
              <a:t> per year</a:t>
            </a:r>
            <a:r>
              <a:rPr lang="en-GB" sz="1200" dirty="0" smtClean="0"/>
              <a:t>.</a:t>
            </a:r>
            <a:endParaRPr lang="en-GB" sz="1400" baseline="30000" dirty="0"/>
          </a:p>
          <a:p>
            <a:pPr algn="l">
              <a:spcAft>
                <a:spcPts val="600"/>
              </a:spcAft>
            </a:pPr>
            <a:r>
              <a:rPr lang="en-GB" sz="1400" dirty="0" smtClean="0"/>
              <a:t>One aspect of the upgrade are the </a:t>
            </a:r>
            <a:r>
              <a:rPr lang="en-GB" sz="1400" b="1" dirty="0" smtClean="0"/>
              <a:t>superconducting RF crab cavities</a:t>
            </a:r>
            <a:r>
              <a:rPr lang="en-GB" sz="1400" dirty="0" smtClean="0"/>
              <a:t>.</a:t>
            </a:r>
          </a:p>
          <a:p>
            <a:pPr algn="l">
              <a:spcAft>
                <a:spcPts val="600"/>
              </a:spcAft>
            </a:pPr>
            <a:endParaRPr lang="en-GB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3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905110"/>
            <a:ext cx="2808312" cy="29080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80112" y="3808449"/>
            <a:ext cx="28083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i="1" dirty="0" smtClean="0"/>
              <a:t>Map </a:t>
            </a:r>
            <a:r>
              <a:rPr lang="en-GB" sz="1050" i="1" dirty="0"/>
              <a:t>showing the location and size of the Large Hadron Collider (LHC</a:t>
            </a:r>
            <a:r>
              <a:rPr lang="en-GB" sz="1050" i="1" dirty="0" smtClean="0"/>
              <a:t>) [1].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92172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HiLumi upgrade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914401"/>
            <a:ext cx="4248032" cy="3627323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 sz="1950" dirty="0" smtClean="0"/>
              <a:t>The HiLumi upgrade aims to increase the luminosity by decreasing the value of </a:t>
            </a:r>
            <a:r>
              <a:rPr lang="el-GR" sz="1950" i="1" dirty="0" smtClean="0"/>
              <a:t>β</a:t>
            </a:r>
            <a:r>
              <a:rPr lang="en-GB" sz="1950" i="1" dirty="0" smtClean="0"/>
              <a:t>* </a:t>
            </a:r>
            <a:r>
              <a:rPr lang="en-GB" sz="1950" dirty="0" smtClean="0"/>
              <a:t>in the luminosity equation.</a:t>
            </a:r>
          </a:p>
          <a:p>
            <a:pPr algn="l">
              <a:spcAft>
                <a:spcPts val="600"/>
              </a:spcAft>
            </a:pPr>
            <a:r>
              <a:rPr lang="el-GR" sz="1950" i="1" dirty="0"/>
              <a:t>β</a:t>
            </a:r>
            <a:r>
              <a:rPr lang="en-GB" sz="1950" i="1" dirty="0" smtClean="0"/>
              <a:t>* </a:t>
            </a:r>
            <a:r>
              <a:rPr lang="en-GB" sz="1950" dirty="0" smtClean="0"/>
              <a:t>is the value of the beta function at the Interaction Point (IP).</a:t>
            </a:r>
          </a:p>
          <a:p>
            <a:pPr algn="l">
              <a:spcAft>
                <a:spcPts val="600"/>
              </a:spcAft>
            </a:pPr>
            <a:r>
              <a:rPr lang="en-GB" sz="1950" dirty="0" smtClean="0"/>
              <a:t>However, the mechanisms adopted to achieve this incur a reduction in the crossing angle (</a:t>
            </a:r>
            <a:r>
              <a:rPr lang="el-GR" sz="1950" dirty="0" smtClean="0"/>
              <a:t>θ</a:t>
            </a:r>
            <a:r>
              <a:rPr lang="en-GB" sz="1950" baseline="-25000" dirty="0" smtClean="0"/>
              <a:t>c</a:t>
            </a:r>
            <a:r>
              <a:rPr lang="en-GB" sz="1950" dirty="0" smtClean="0"/>
              <a:t>).</a:t>
            </a:r>
          </a:p>
          <a:p>
            <a:pPr algn="l"/>
            <a:endParaRPr lang="en-GB" sz="1950" dirty="0" smtClean="0"/>
          </a:p>
          <a:p>
            <a:pPr algn="l"/>
            <a:endParaRPr lang="en-GB" sz="195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4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69"/>
          <a:stretch/>
        </p:blipFill>
        <p:spPr>
          <a:xfrm>
            <a:off x="5096689" y="2076730"/>
            <a:ext cx="3420000" cy="197762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096689" y="4083918"/>
            <a:ext cx="34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i="1" dirty="0" smtClean="0"/>
              <a:t>Ideal </a:t>
            </a:r>
            <a:r>
              <a:rPr lang="en-GB" sz="1000" i="1" dirty="0"/>
              <a:t>head-on collision and collision with </a:t>
            </a:r>
            <a:r>
              <a:rPr lang="en-GB" sz="1000" i="1" dirty="0" smtClean="0"/>
              <a:t>an induced </a:t>
            </a:r>
            <a:r>
              <a:rPr lang="en-GB" sz="1000" i="1" dirty="0"/>
              <a:t>crossing angle </a:t>
            </a:r>
            <a:r>
              <a:rPr lang="en-GB" sz="1000" i="1" dirty="0" smtClean="0"/>
              <a:t>for two </a:t>
            </a:r>
            <a:r>
              <a:rPr lang="en-GB" sz="1000" i="1" dirty="0"/>
              <a:t>charged particle bunches.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835992" y="933195"/>
            <a:ext cx="3913411" cy="979676"/>
            <a:chOff x="4907061" y="979821"/>
            <a:chExt cx="3913411" cy="97967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/>
            <a:srcRect t="1" r="57937" b="146"/>
            <a:stretch/>
          </p:blipFill>
          <p:spPr>
            <a:xfrm>
              <a:off x="4907061" y="979821"/>
              <a:ext cx="2088232" cy="79208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84072" y="1036320"/>
              <a:ext cx="1836400" cy="92317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718277" y="1184952"/>
              <a:ext cx="3350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,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4509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 – correcting the crossing angle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914401"/>
            <a:ext cx="4248032" cy="3745581"/>
          </a:xfrm>
        </p:spPr>
        <p:txBody>
          <a:bodyPr>
            <a:normAutofit fontScale="92500" lnSpcReduction="20000"/>
          </a:bodyPr>
          <a:lstStyle/>
          <a:p>
            <a:pPr algn="l">
              <a:spcAft>
                <a:spcPts val="600"/>
              </a:spcAft>
            </a:pPr>
            <a:r>
              <a:rPr lang="en-GB" sz="1950" dirty="0" smtClean="0"/>
              <a:t>In order to correct for the luminosity loss, crab cavities are used to rotate the bunches – creating head-on collisions in the lab frame.</a:t>
            </a:r>
          </a:p>
          <a:p>
            <a:pPr algn="l">
              <a:spcAft>
                <a:spcPts val="600"/>
              </a:spcAft>
            </a:pPr>
            <a:r>
              <a:rPr lang="en-GB" sz="1950" b="1" dirty="0" smtClean="0"/>
              <a:t>Crab Cavities </a:t>
            </a:r>
            <a:r>
              <a:rPr lang="en-GB" sz="1950" dirty="0" smtClean="0"/>
              <a:t>operate in the transverse dipole mode, phased at the zero crossing to provide a rotation of the bunch - this is known as the crabbing regime.</a:t>
            </a:r>
          </a:p>
          <a:p>
            <a:pPr algn="l">
              <a:spcAft>
                <a:spcPts val="600"/>
              </a:spcAft>
            </a:pPr>
            <a:r>
              <a:rPr lang="en-GB" sz="1950" dirty="0" smtClean="0"/>
              <a:t>The crab cavity designs selected for the HiLumi upgrade are the Double Quarter Wave (DQW) and Radio Frequency Dipole (RFD).</a:t>
            </a:r>
          </a:p>
          <a:p>
            <a:pPr lvl="1" algn="l">
              <a:spcAft>
                <a:spcPts val="600"/>
              </a:spcAft>
            </a:pPr>
            <a:r>
              <a:rPr lang="en-GB" sz="1550" dirty="0" smtClean="0"/>
              <a:t>These will be tested in the SPS in 2018.</a:t>
            </a:r>
          </a:p>
          <a:p>
            <a:pPr algn="l"/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5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33"/>
          <a:stretch/>
        </p:blipFill>
        <p:spPr>
          <a:xfrm>
            <a:off x="5077303" y="771550"/>
            <a:ext cx="3544524" cy="12779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7303" y="2049501"/>
            <a:ext cx="3544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i="1" dirty="0" smtClean="0"/>
              <a:t>Crabbing of the bunches to provide head-on collisions in the lab frame.</a:t>
            </a:r>
            <a:endParaRPr lang="en-GB" sz="10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12471" b="6888"/>
          <a:stretch/>
        </p:blipFill>
        <p:spPr>
          <a:xfrm>
            <a:off x="5157394" y="2612230"/>
            <a:ext cx="3464433" cy="159492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76056" y="4201718"/>
            <a:ext cx="3544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i="1" dirty="0" smtClean="0"/>
              <a:t>DQW (left) and RFD (right) crab cavities for the HiLumi LHC upgrade [2].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341289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 – correcting the crossing angle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6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35"/>
          <a:stretch/>
        </p:blipFill>
        <p:spPr>
          <a:xfrm>
            <a:off x="492690" y="1376678"/>
            <a:ext cx="4727382" cy="26889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132" b="96264" l="0" r="48181"/>
                    </a14:imgEffect>
                  </a14:imgLayer>
                </a14:imgProps>
              </a:ext>
            </a:extLst>
          </a:blip>
          <a:srcRect t="12471" r="52464" b="6888"/>
          <a:stretch/>
        </p:blipFill>
        <p:spPr>
          <a:xfrm>
            <a:off x="33861" y="555526"/>
            <a:ext cx="917659" cy="8887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35" t="8291" r="2039"/>
          <a:stretch/>
        </p:blipFill>
        <p:spPr>
          <a:xfrm>
            <a:off x="6012160" y="876017"/>
            <a:ext cx="2141636" cy="17548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33"/>
          <a:stretch/>
        </p:blipFill>
        <p:spPr>
          <a:xfrm>
            <a:off x="5920517" y="3664713"/>
            <a:ext cx="2324922" cy="838233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7097960" y="2715766"/>
            <a:ext cx="0" cy="9489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79170" y="2989542"/>
            <a:ext cx="163758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/>
              <a:t>Bunch rotation due to the sinusoidally varying transverse kick.</a:t>
            </a:r>
            <a:endParaRPr lang="en-GB" sz="700" dirty="0"/>
          </a:p>
        </p:txBody>
      </p:sp>
      <p:pic>
        <p:nvPicPr>
          <p:cNvPr id="1026" name="Picture 2" descr="http://www.mttab.se/wp-content/uploads/cst_logo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t="12903" r="31123" b="11498"/>
          <a:stretch/>
        </p:blipFill>
        <p:spPr bwMode="auto">
          <a:xfrm>
            <a:off x="8846755" y="59060"/>
            <a:ext cx="225656" cy="30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12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29056" y="891300"/>
            <a:ext cx="4238900" cy="3515621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 sz="1600" dirty="0" smtClean="0"/>
              <a:t>The DQW was developed at BNL and is now the first of two crab cavities to be tested on the SPS.</a:t>
            </a:r>
          </a:p>
          <a:p>
            <a:pPr algn="l">
              <a:spcAft>
                <a:spcPts val="600"/>
              </a:spcAft>
            </a:pPr>
            <a:r>
              <a:rPr lang="en-GB" sz="1600" dirty="0" smtClean="0"/>
              <a:t>In addition to the crabbing mode, there exists several higher order modes (HOMs).</a:t>
            </a:r>
          </a:p>
          <a:p>
            <a:pPr algn="l">
              <a:spcAft>
                <a:spcPts val="600"/>
              </a:spcAft>
            </a:pPr>
            <a:r>
              <a:rPr lang="en-GB" sz="1600" dirty="0" smtClean="0"/>
              <a:t>If excited by the beam, these HOMs alter the electromagnetic field within the cavity.  </a:t>
            </a:r>
          </a:p>
          <a:p>
            <a:pPr algn="l">
              <a:spcAft>
                <a:spcPts val="600"/>
              </a:spcAft>
            </a:pPr>
            <a:r>
              <a:rPr lang="en-GB" sz="1600" dirty="0" smtClean="0"/>
              <a:t>This can have detrimental effects to the particle bunches by:</a:t>
            </a:r>
          </a:p>
          <a:p>
            <a:pPr lvl="1" algn="l">
              <a:spcAft>
                <a:spcPts val="600"/>
              </a:spcAft>
            </a:pPr>
            <a:r>
              <a:rPr lang="en-GB" sz="1200" dirty="0" smtClean="0"/>
              <a:t>Accelerating/decelerating.</a:t>
            </a:r>
          </a:p>
          <a:p>
            <a:pPr lvl="1" algn="l">
              <a:spcAft>
                <a:spcPts val="600"/>
              </a:spcAft>
            </a:pPr>
            <a:r>
              <a:rPr lang="en-GB" sz="1200" dirty="0" smtClean="0"/>
              <a:t>Adding energy spread,</a:t>
            </a:r>
          </a:p>
          <a:p>
            <a:pPr lvl="1" algn="l">
              <a:spcAft>
                <a:spcPts val="600"/>
              </a:spcAft>
            </a:pPr>
            <a:r>
              <a:rPr lang="en-GB" sz="1200" dirty="0" smtClean="0"/>
              <a:t>Providing a kick/rotation.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Double Quarter Wave (DQW) crab cavity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7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pic>
        <p:nvPicPr>
          <p:cNvPr id="2050" name="Picture 2" descr="https://upload.wikimedia.org/wikipedia/en/thumb/4/45/Brookhaven_National_Laboratory_logo.svg/225px-Brookhaven_National_Laboratory_logo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186" y="4571522"/>
            <a:ext cx="1296144" cy="49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2" y="790752"/>
            <a:ext cx="1704604" cy="1538225"/>
          </a:xfrm>
          <a:prstGeom prst="rect">
            <a:avLst/>
          </a:prstGeom>
        </p:spPr>
      </p:pic>
      <p:pic>
        <p:nvPicPr>
          <p:cNvPr id="11" name="Picture 2" descr="http://www.mttab.se/wp-content/uploads/cst_logo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t="12903" r="31123" b="11498"/>
          <a:stretch/>
        </p:blipFill>
        <p:spPr bwMode="auto">
          <a:xfrm>
            <a:off x="8846755" y="59060"/>
            <a:ext cx="225656" cy="30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205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1393" y="2400207"/>
            <a:ext cx="3324194" cy="1964297"/>
          </a:xfrm>
          <a:prstGeom prst="rect">
            <a:avLst/>
          </a:prstGeom>
        </p:spPr>
      </p:pic>
      <p:pic>
        <p:nvPicPr>
          <p:cNvPr id="2052" name="Picture 4" descr="https://indico.cern.ch/event/326148/logo-2454779793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99"/>
          <a:stretch/>
        </p:blipFill>
        <p:spPr bwMode="auto">
          <a:xfrm>
            <a:off x="4572000" y="4571522"/>
            <a:ext cx="408396" cy="47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9"/>
          <a:srcRect t="12471" r="52464" b="6888"/>
          <a:stretch/>
        </p:blipFill>
        <p:spPr>
          <a:xfrm>
            <a:off x="6590920" y="761937"/>
            <a:ext cx="1647815" cy="1595853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8145437" y="1968014"/>
            <a:ext cx="398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[2]</a:t>
            </a:r>
            <a:endParaRPr lang="en-GB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06476" y="2528373"/>
            <a:ext cx="684100" cy="88092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72066" y="4406921"/>
            <a:ext cx="3055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i="1" dirty="0" smtClean="0"/>
              <a:t>Measured S</a:t>
            </a:r>
            <a:r>
              <a:rPr lang="en-GB" sz="1000" i="1" baseline="-25000" dirty="0" smtClean="0"/>
              <a:t>21</a:t>
            </a:r>
            <a:r>
              <a:rPr lang="en-GB" sz="1000" i="1" dirty="0" smtClean="0"/>
              <a:t> response of the aluminium prototype DQW [3].</a:t>
            </a:r>
            <a:endParaRPr lang="en-GB" sz="1000" i="1" baseline="-25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74361" y="2357790"/>
            <a:ext cx="3537739" cy="200671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004048" y="4360122"/>
            <a:ext cx="338836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000" i="1" dirty="0" smtClean="0"/>
              <a:t>Measured S</a:t>
            </a:r>
            <a:r>
              <a:rPr lang="en-GB" sz="1000" i="1" baseline="-25000" dirty="0" smtClean="0"/>
              <a:t>21</a:t>
            </a:r>
            <a:r>
              <a:rPr lang="en-GB" sz="1000" i="1" dirty="0" smtClean="0"/>
              <a:t> response of the niobium </a:t>
            </a:r>
            <a:r>
              <a:rPr lang="en-GB" sz="1000" i="1" dirty="0" err="1" smtClean="0"/>
              <a:t>PoP</a:t>
            </a:r>
            <a:r>
              <a:rPr lang="en-GB" sz="1000" i="1" dirty="0" smtClean="0"/>
              <a:t> DQW crab cavity at 2 K.</a:t>
            </a:r>
            <a:endParaRPr lang="en-GB" sz="1000" i="1" baseline="-25000" dirty="0"/>
          </a:p>
        </p:txBody>
      </p:sp>
    </p:spTree>
    <p:extLst>
      <p:ext uri="{BB962C8B-B14F-4D97-AF65-F5344CB8AC3E}">
        <p14:creationId xmlns:p14="http://schemas.microsoft.com/office/powerpoint/2010/main" val="215653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2000" y="914401"/>
            <a:ext cx="3815984" cy="3529557"/>
          </a:xfrm>
        </p:spPr>
        <p:txBody>
          <a:bodyPr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300" dirty="0" smtClean="0"/>
              <a:t>Use an LC band-stop (a) structure and an L-shaped high-pass filter (b) to achieve the required filter response.</a:t>
            </a:r>
          </a:p>
          <a:p>
            <a:pPr algn="l">
              <a:spcAft>
                <a:spcPts val="600"/>
              </a:spcAft>
            </a:pPr>
            <a:r>
              <a:rPr lang="en-GB" sz="1300" dirty="0" smtClean="0"/>
              <a:t>The </a:t>
            </a:r>
            <a:r>
              <a:rPr lang="en-GB" sz="1300" dirty="0"/>
              <a:t>HOM couplers for the DQW are on-cell couplers.</a:t>
            </a:r>
          </a:p>
          <a:p>
            <a:pPr lvl="1" algn="l">
              <a:spcAft>
                <a:spcPts val="600"/>
              </a:spcAft>
            </a:pPr>
            <a:r>
              <a:rPr lang="en-GB" sz="1200" dirty="0">
                <a:solidFill>
                  <a:srgbClr val="00B050"/>
                </a:solidFill>
              </a:rPr>
              <a:t>Better damping is achieved by </a:t>
            </a:r>
            <a:r>
              <a:rPr lang="en-GB" sz="1200" dirty="0" smtClean="0">
                <a:solidFill>
                  <a:srgbClr val="00B050"/>
                </a:solidFill>
              </a:rPr>
              <a:t>this.</a:t>
            </a:r>
          </a:p>
          <a:p>
            <a:pPr lvl="1" algn="l">
              <a:spcAft>
                <a:spcPts val="600"/>
              </a:spcAft>
            </a:pPr>
            <a:r>
              <a:rPr lang="en-GB" sz="1200" dirty="0" smtClean="0">
                <a:solidFill>
                  <a:srgbClr val="FF0000"/>
                </a:solidFill>
              </a:rPr>
              <a:t>But </a:t>
            </a:r>
            <a:r>
              <a:rPr lang="en-GB" sz="1200" dirty="0">
                <a:solidFill>
                  <a:srgbClr val="FF0000"/>
                </a:solidFill>
              </a:rPr>
              <a:t>the hooks are located in high field.</a:t>
            </a:r>
          </a:p>
          <a:p>
            <a:pPr algn="l">
              <a:spcAft>
                <a:spcPts val="600"/>
              </a:spcAft>
            </a:pPr>
            <a:r>
              <a:rPr lang="en-GB" sz="1300" dirty="0" smtClean="0"/>
              <a:t>The HOM couplers were originally designed for the Lancaster 4-Rod crab cavity and altered for the DQW.</a:t>
            </a:r>
          </a:p>
          <a:p>
            <a:pPr algn="l">
              <a:spcAft>
                <a:spcPts val="600"/>
              </a:spcAft>
            </a:pPr>
            <a:r>
              <a:rPr lang="en-GB" sz="1300" dirty="0"/>
              <a:t>LC </a:t>
            </a:r>
            <a:r>
              <a:rPr lang="en-GB" sz="1300" dirty="0" smtClean="0"/>
              <a:t>band-stop filter is located near the hook so that there is no heating of the copper gasket.</a:t>
            </a:r>
          </a:p>
          <a:p>
            <a:pPr algn="l">
              <a:spcAft>
                <a:spcPts val="600"/>
              </a:spcAft>
            </a:pPr>
            <a:r>
              <a:rPr lang="en-GB" sz="1300" dirty="0" smtClean="0"/>
              <a:t>Cooled by immersion in the liquid helium – hollow inner conductor.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HOM couplers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8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988931">
            <a:off x="6926116" y="858232"/>
            <a:ext cx="1644375" cy="20775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4968" y="1059582"/>
            <a:ext cx="1981917" cy="1392256"/>
          </a:xfrm>
          <a:prstGeom prst="rect">
            <a:avLst/>
          </a:prstGeom>
        </p:spPr>
      </p:pic>
      <p:pic>
        <p:nvPicPr>
          <p:cNvPr id="13" name="Picture 2" descr="http://www.mttab.se/wp-content/uploads/cst_logo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t="12903" r="31123" b="11498"/>
          <a:stretch/>
        </p:blipFill>
        <p:spPr bwMode="auto">
          <a:xfrm>
            <a:off x="8846755" y="59060"/>
            <a:ext cx="225656" cy="30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2944" y="2697191"/>
            <a:ext cx="4074399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12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457549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 sz="2400" dirty="0" smtClean="0"/>
              <a:t>Simulation studies show that the HOM couplers are very sensitive to manufacturing tolerances.</a:t>
            </a:r>
          </a:p>
          <a:p>
            <a:pPr algn="l">
              <a:spcAft>
                <a:spcPts val="600"/>
              </a:spcAft>
            </a:pPr>
            <a:r>
              <a:rPr lang="en-GB" sz="2400" dirty="0" smtClean="0"/>
              <a:t>Therefore small </a:t>
            </a:r>
            <a:r>
              <a:rPr lang="en-GB" sz="2400" b="1" dirty="0" smtClean="0"/>
              <a:t>geometric defects</a:t>
            </a:r>
            <a:r>
              <a:rPr lang="en-GB" sz="2400" dirty="0" smtClean="0"/>
              <a:t> can severely effect the </a:t>
            </a:r>
            <a:r>
              <a:rPr lang="en-GB" sz="2400" b="1" dirty="0" smtClean="0"/>
              <a:t>filter response</a:t>
            </a:r>
            <a:r>
              <a:rPr lang="en-GB" sz="2400" dirty="0" smtClean="0"/>
              <a:t>.</a:t>
            </a:r>
          </a:p>
          <a:p>
            <a:pPr algn="l">
              <a:spcAft>
                <a:spcPts val="600"/>
              </a:spcAft>
            </a:pPr>
            <a:r>
              <a:rPr lang="en-GB" sz="2400" dirty="0" smtClean="0"/>
              <a:t>Hence a design study for potential test boxes was undertaken.</a:t>
            </a:r>
          </a:p>
          <a:p>
            <a:pPr algn="l">
              <a:spcAft>
                <a:spcPts val="600"/>
              </a:spcAft>
            </a:pPr>
            <a:r>
              <a:rPr lang="en-GB" sz="2400" b="1" dirty="0" smtClean="0"/>
              <a:t>OBJECTIVE: Can we analyse the spectral response of the HOM couplers before installation?</a:t>
            </a:r>
            <a:endParaRPr lang="en-GB" sz="2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</a:t>
            </a:r>
            <a:r>
              <a:rPr lang="en-GB" dirty="0"/>
              <a:t>c</a:t>
            </a:r>
            <a:r>
              <a:rPr lang="en-GB" dirty="0" smtClean="0"/>
              <a:t>oupler </a:t>
            </a:r>
            <a:r>
              <a:rPr lang="en-GB" dirty="0"/>
              <a:t>t</a:t>
            </a:r>
            <a:r>
              <a:rPr lang="en-GB" dirty="0" smtClean="0"/>
              <a:t>est boxes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James Mitchell – j.a.mitchell@lancaster.ac.uk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52759"/>
          </a:xfrm>
        </p:spPr>
        <p:txBody>
          <a:bodyPr/>
          <a:lstStyle/>
          <a:p>
            <a:r>
              <a:rPr lang="fr-FR" dirty="0"/>
              <a:t>9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5970" b="-62"/>
          <a:stretch/>
        </p:blipFill>
        <p:spPr>
          <a:xfrm>
            <a:off x="2669566" y="4541725"/>
            <a:ext cx="359820" cy="4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29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B4D459-97E4-4AFB-8B36-8A9BE1329DA8}">
  <ds:schemaRefs>
    <ds:schemaRef ds:uri="8946e33d-fd2f-4ae4-8ee9-d90c129cdf9e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18338</TotalTime>
  <Words>1343</Words>
  <Application>Microsoft Office PowerPoint</Application>
  <PresentationFormat>On-screen Show (16:9)</PresentationFormat>
  <Paragraphs>199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Thème Office</vt:lpstr>
      <vt:lpstr>Pre-installation spectral response analysis of the HiLumi LHC crab cavity HOM couplers Thermal simulations will also be presented</vt:lpstr>
      <vt:lpstr>Introduction and overview</vt:lpstr>
      <vt:lpstr>The LHC and the HiLumi Upgrade</vt:lpstr>
      <vt:lpstr>The HiLumi upgrade</vt:lpstr>
      <vt:lpstr>Crab cavities – correcting the crossing angle</vt:lpstr>
      <vt:lpstr>Crab cavities – correcting the crossing angle</vt:lpstr>
      <vt:lpstr>Double Quarter Wave (DQW) crab cavity</vt:lpstr>
      <vt:lpstr>DQW HOM couplers</vt:lpstr>
      <vt:lpstr>HOM coupler test boxes</vt:lpstr>
      <vt:lpstr>L-bend</vt:lpstr>
      <vt:lpstr>L-bend</vt:lpstr>
      <vt:lpstr>Coaxial chamber</vt:lpstr>
      <vt:lpstr>Manufacture</vt:lpstr>
      <vt:lpstr>High power conditioning</vt:lpstr>
      <vt:lpstr>Thermal simulations</vt:lpstr>
      <vt:lpstr>Thermal simulations</vt:lpstr>
      <vt:lpstr>Thermal simulations</vt:lpstr>
      <vt:lpstr>Summary and Questions</vt:lpstr>
      <vt:lpstr>Other HOM related work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James Mitchell</dc:creator>
  <cp:lastModifiedBy>James Alexander Mitchell</cp:lastModifiedBy>
  <cp:revision>238</cp:revision>
  <dcterms:created xsi:type="dcterms:W3CDTF">2016-02-12T09:02:01Z</dcterms:created>
  <dcterms:modified xsi:type="dcterms:W3CDTF">2016-08-22T21:01:47Z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