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387" r:id="rId3"/>
    <p:sldId id="442" r:id="rId4"/>
    <p:sldId id="436" r:id="rId5"/>
    <p:sldId id="388" r:id="rId6"/>
    <p:sldId id="389" r:id="rId7"/>
    <p:sldId id="433" r:id="rId8"/>
    <p:sldId id="434" r:id="rId9"/>
    <p:sldId id="443" r:id="rId10"/>
    <p:sldId id="392" r:id="rId11"/>
    <p:sldId id="393" r:id="rId12"/>
    <p:sldId id="395" r:id="rId13"/>
    <p:sldId id="430" r:id="rId14"/>
    <p:sldId id="431" r:id="rId15"/>
    <p:sldId id="432" r:id="rId16"/>
    <p:sldId id="394" r:id="rId17"/>
    <p:sldId id="400" r:id="rId18"/>
    <p:sldId id="401" r:id="rId19"/>
    <p:sldId id="402" r:id="rId20"/>
    <p:sldId id="283" r:id="rId21"/>
    <p:sldId id="282" r:id="rId22"/>
    <p:sldId id="411" r:id="rId23"/>
    <p:sldId id="412" r:id="rId24"/>
    <p:sldId id="414" r:id="rId25"/>
    <p:sldId id="413" r:id="rId26"/>
    <p:sldId id="428" r:id="rId27"/>
    <p:sldId id="429" r:id="rId28"/>
    <p:sldId id="377" r:id="rId29"/>
    <p:sldId id="378" r:id="rId30"/>
    <p:sldId id="379" r:id="rId31"/>
    <p:sldId id="380" r:id="rId32"/>
    <p:sldId id="382" r:id="rId33"/>
    <p:sldId id="386" r:id="rId34"/>
    <p:sldId id="383" r:id="rId35"/>
    <p:sldId id="385" r:id="rId36"/>
    <p:sldId id="384" r:id="rId37"/>
    <p:sldId id="441" r:id="rId38"/>
    <p:sldId id="444" r:id="rId39"/>
    <p:sldId id="422" r:id="rId40"/>
    <p:sldId id="423" r:id="rId41"/>
    <p:sldId id="424" r:id="rId42"/>
    <p:sldId id="425" r:id="rId43"/>
    <p:sldId id="446" r:id="rId44"/>
    <p:sldId id="447" r:id="rId45"/>
    <p:sldId id="439" r:id="rId46"/>
    <p:sldId id="440" r:id="rId47"/>
    <p:sldId id="445" r:id="rId48"/>
    <p:sldId id="362" r:id="rId49"/>
    <p:sldId id="363" r:id="rId50"/>
  </p:sldIdLst>
  <p:sldSz cx="9144000" cy="6858000" type="screen4x3"/>
  <p:notesSz cx="6794500" cy="9931400"/>
  <p:custDataLst>
    <p:tags r:id="rId53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2">
          <p15:clr>
            <a:srgbClr val="A4A3A4"/>
          </p15:clr>
        </p15:guide>
        <p15:guide id="2" orient="horz" pos="1979">
          <p15:clr>
            <a:srgbClr val="A4A3A4"/>
          </p15:clr>
        </p15:guide>
        <p15:guide id="3" orient="horz" pos="2500">
          <p15:clr>
            <a:srgbClr val="A4A3A4"/>
          </p15:clr>
        </p15:guide>
        <p15:guide id="4" pos="2880">
          <p15:clr>
            <a:srgbClr val="A4A3A4"/>
          </p15:clr>
        </p15:guide>
        <p15:guide id="5" pos="5329">
          <p15:clr>
            <a:srgbClr val="A4A3A4"/>
          </p15:clr>
        </p15:guide>
        <p15:guide id="6" pos="1134">
          <p15:clr>
            <a:srgbClr val="A4A3A4"/>
          </p15:clr>
        </p15:guide>
        <p15:guide id="7" pos="4332">
          <p15:clr>
            <a:srgbClr val="A4A3A4"/>
          </p15:clr>
        </p15:guide>
        <p15:guide id="8" pos="5602">
          <p15:clr>
            <a:srgbClr val="A4A3A4"/>
          </p15:clr>
        </p15:guide>
        <p15:guide id="9" pos="2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5B5"/>
    <a:srgbClr val="B32640"/>
    <a:srgbClr val="CC0000"/>
    <a:srgbClr val="003394"/>
    <a:srgbClr val="239370"/>
    <a:srgbClr val="FF7C80"/>
    <a:srgbClr val="00FF00"/>
    <a:srgbClr val="00FFFF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85749" autoAdjust="0"/>
  </p:normalViewPr>
  <p:slideViewPr>
    <p:cSldViewPr snapToObjects="1" showGuides="1">
      <p:cViewPr varScale="1">
        <p:scale>
          <a:sx n="127" d="100"/>
          <a:sy n="127" d="100"/>
        </p:scale>
        <p:origin x="1204" y="96"/>
      </p:cViewPr>
      <p:guideLst>
        <p:guide orient="horz" pos="1412"/>
        <p:guide orient="horz" pos="1979"/>
        <p:guide orient="horz" pos="2500"/>
        <p:guide pos="2880"/>
        <p:guide pos="5329"/>
        <p:guide pos="1134"/>
        <p:guide pos="4332"/>
        <p:guide pos="5602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0"/>
    </p:cViewPr>
  </p:sorterViewPr>
  <p:notesViewPr>
    <p:cSldViewPr snapToObjects="1" showGuides="1">
      <p:cViewPr varScale="1">
        <p:scale>
          <a:sx n="95" d="100"/>
          <a:sy n="95" d="100"/>
        </p:scale>
        <p:origin x="-2700" y="-90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88737" y="420200"/>
            <a:ext cx="5353388" cy="424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734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9"/>
              </a:lnSpc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88736" y="9305096"/>
            <a:ext cx="1317954" cy="28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fld id="{B535E1EE-899F-4030-AC1E-B49D56BF30E3}" type="datetime4">
              <a:rPr lang="de-DE" smtClean="0"/>
              <a:t>19. August 2016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06690" y="9305096"/>
            <a:ext cx="4422503" cy="28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Fachbereich 18  |  Institut Theorie Elektromagnetischer Felder  |  Prof. Dr.-Ing. Thomas Weiland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43588" y="9305096"/>
            <a:ext cx="663776" cy="28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CB2547E7-C457-4746-81FD-3FFE9F52A9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59398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7675" y="391441"/>
            <a:ext cx="919689" cy="45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88736" y="194922"/>
            <a:ext cx="6418628" cy="156576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62" tIns="46031" rIns="92062" bIns="46031" anchor="ctr"/>
          <a:lstStyle/>
          <a:p>
            <a:pPr>
              <a:defRPr/>
            </a:pPr>
            <a:endParaRPr lang="de-DE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88736" y="391441"/>
            <a:ext cx="641862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92062" tIns="46031" rIns="92062" bIns="46031"/>
          <a:lstStyle/>
          <a:p>
            <a:pPr>
              <a:defRPr/>
            </a:pPr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88736" y="9228405"/>
            <a:ext cx="641862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2062" tIns="46031" rIns="92062" bIns="46031"/>
          <a:lstStyle/>
          <a:p>
            <a:pPr>
              <a:defRPr/>
            </a:pPr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7138" y="845192"/>
            <a:ext cx="641862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2062" tIns="46031" rIns="92062" bIns="46031"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4502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9678" y="391441"/>
            <a:ext cx="926086" cy="45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7137" y="9432913"/>
            <a:ext cx="1604256" cy="49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2" tIns="46031" rIns="92062" bIns="46031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fld id="{A0393DD8-685A-40C7-977F-3892898B997B}" type="datetime4">
              <a:rPr lang="de-DE" smtClean="0"/>
              <a:t>19. August 2016</a:t>
            </a:fld>
            <a:endParaRPr lang="de-DE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1003300"/>
            <a:ext cx="4446587" cy="3335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8736" y="4654146"/>
            <a:ext cx="6417028" cy="46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2" tIns="46031" rIns="92062" bIns="460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91394" y="9432913"/>
            <a:ext cx="4067424" cy="49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2" tIns="46031" rIns="92062" bIns="46031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Fachbereich 18  |  Institut Theorie Elektromagnetischer Felder  |  Prof. Dr.-Ing. Thomas Weiland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858817" y="9432913"/>
            <a:ext cx="934084" cy="49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2" tIns="46031" rIns="92062" bIns="46031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100B4B8E-A4D3-4FEF-B85F-79232D4C3CA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88737" y="420200"/>
            <a:ext cx="5353388" cy="42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734" tIns="0" rIns="0" bIns="0" anchor="ctr"/>
          <a:lstStyle/>
          <a:p>
            <a:pPr>
              <a:lnSpc>
                <a:spcPts val="1309"/>
              </a:lnSpc>
              <a:defRPr/>
            </a:pPr>
            <a:endParaRPr lang="de-DE" sz="10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88736" y="194922"/>
            <a:ext cx="6418628" cy="156576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62" tIns="46031" rIns="92062" bIns="46031" anchor="ctr"/>
          <a:lstStyle/>
          <a:p>
            <a:pPr>
              <a:defRPr/>
            </a:pPr>
            <a:endParaRPr lang="de-D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88736" y="391441"/>
            <a:ext cx="641862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92062" tIns="46031" rIns="92062" bIns="46031"/>
          <a:lstStyle/>
          <a:p>
            <a:pPr>
              <a:defRPr/>
            </a:pPr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88736" y="848387"/>
            <a:ext cx="641862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2062" tIns="46031" rIns="92062" bIns="46031"/>
          <a:lstStyle/>
          <a:p>
            <a:pPr>
              <a:defRPr/>
            </a:pPr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88736" y="9432913"/>
            <a:ext cx="641862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2062" tIns="46031" rIns="92062" bIns="46031"/>
          <a:lstStyle/>
          <a:p>
            <a:pPr>
              <a:defRPr/>
            </a:pPr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7138" y="4457626"/>
            <a:ext cx="641862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2062" tIns="46031" rIns="92062" bIns="46031"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29474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AFCC7B8-C8FD-435D-B5FD-4D7F34FCD627}" type="datetime4">
              <a:rPr lang="de-DE" smtClean="0"/>
              <a:t>19. August 2016</a:t>
            </a:fld>
            <a:endParaRPr lang="de-DE" smtClean="0"/>
          </a:p>
        </p:txBody>
      </p:sp>
      <p:sp>
        <p:nvSpPr>
          <p:cNvPr id="5734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de-DE" smtClean="0"/>
              <a:t>|  Fachbereich 18  |  Institut Theorie Elektromagnetischer Felder  |  Prof. Dr.-Ing. Thomas Weiland</a:t>
            </a:r>
          </a:p>
        </p:txBody>
      </p:sp>
      <p:sp>
        <p:nvSpPr>
          <p:cNvPr id="5734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de-DE" smtClean="0"/>
              <a:t>|  </a:t>
            </a:r>
            <a:fld id="{D5083DD2-9452-489E-B7A3-A3E7EFF3BFC5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573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1003300"/>
            <a:ext cx="4446588" cy="3335338"/>
          </a:xfrm>
          <a:ln/>
        </p:spPr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88077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FE7060C-C04D-44A3-84F7-45CEC9FA7621}" type="datetime4">
              <a:rPr lang="de-DE" smtClean="0">
                <a:solidFill>
                  <a:srgbClr val="000000"/>
                </a:solidFill>
              </a:rPr>
              <a:t>19. August 2016</a:t>
            </a:fld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583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|  Fachbereich 18  |  Institut Theorie Elektromagnetischer Felder  |  Prof. Dr.-Ing. Thomas Weiland</a:t>
            </a: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|  </a:t>
            </a:r>
            <a:fld id="{165B3A39-3924-48AA-B73A-543ABB2CA075}" type="slidenum">
              <a:rPr lang="de-DE" smtClean="0">
                <a:solidFill>
                  <a:srgbClr val="000000"/>
                </a:solidFill>
              </a:rPr>
              <a:pPr/>
              <a:t>49</a:t>
            </a:fld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583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7104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6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</a:t>
            </a:r>
          </a:p>
          <a:p>
            <a:r>
              <a:rPr lang="de-DE"/>
              <a:t>Untertitelmasters durch </a:t>
            </a:r>
          </a:p>
          <a:p>
            <a:r>
              <a:rPr lang="de-DE"/>
              <a:t>Klicken bearbeiten</a:t>
            </a:r>
          </a:p>
        </p:txBody>
      </p:sp>
      <p:pic>
        <p:nvPicPr>
          <p:cNvPr id="13" name="Picture 22" descr="TEMF Gebäude Hintergrund"/>
          <p:cNvPicPr>
            <a:picLocks noChangeAspect="1" noChangeArrowheads="1"/>
          </p:cNvPicPr>
          <p:nvPr userDrawn="1"/>
        </p:nvPicPr>
        <p:blipFill>
          <a:blip r:embed="rId3" cstate="print"/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Line 15"/>
          <p:cNvSpPr>
            <a:spLocks noChangeShapeType="1"/>
          </p:cNvSpPr>
          <p:nvPr userDrawn="1"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5" name="Picture 18" descr="TEMF-Logo06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Datumsplatzhalter 1"/>
          <p:cNvSpPr>
            <a:spLocks noGrp="1"/>
          </p:cNvSpPr>
          <p:nvPr>
            <p:ph type="dt" sz="half" idx="2"/>
          </p:nvPr>
        </p:nvSpPr>
        <p:spPr>
          <a:xfrm>
            <a:off x="251520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A6FEB03-7237-4247-851F-9CB45DD21580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2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6408204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A0F831-5AFA-4AC8-8023-604A5CD9E8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520" y="6489376"/>
            <a:ext cx="864000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1" name="Datumsplatzhalter 1"/>
          <p:cNvSpPr>
            <a:spLocks noGrp="1"/>
          </p:cNvSpPr>
          <p:nvPr>
            <p:ph type="dt" sz="half" idx="2"/>
          </p:nvPr>
        </p:nvSpPr>
        <p:spPr>
          <a:xfrm>
            <a:off x="251520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DAF638D-C8D5-4224-8539-157267B4630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6408204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A0F831-5AFA-4AC8-8023-604A5CD9E8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520" y="6489376"/>
            <a:ext cx="864000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2" name="Datumsplatzhalter 1"/>
          <p:cNvSpPr>
            <a:spLocks noGrp="1"/>
          </p:cNvSpPr>
          <p:nvPr>
            <p:ph type="dt" sz="half" idx="10"/>
          </p:nvPr>
        </p:nvSpPr>
        <p:spPr>
          <a:xfrm>
            <a:off x="251520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8F6EDDE-48F1-429C-B39F-8C4226969271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6408204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A0F831-5AFA-4AC8-8023-604A5CD9E8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520" y="6489376"/>
            <a:ext cx="864000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</a:t>
            </a:r>
          </a:p>
          <a:p>
            <a:r>
              <a:rPr lang="de-DE"/>
              <a:t>Untertitelmasters durch </a:t>
            </a:r>
          </a:p>
          <a:p>
            <a:r>
              <a:rPr lang="de-DE"/>
              <a:t>Klicken bearbeiten</a:t>
            </a:r>
          </a:p>
        </p:txBody>
      </p:sp>
      <p:sp>
        <p:nvSpPr>
          <p:cNvPr id="21" name="Line 15"/>
          <p:cNvSpPr>
            <a:spLocks noChangeShapeType="1"/>
          </p:cNvSpPr>
          <p:nvPr userDrawn="1"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2" name="Picture 18" descr="TEMF-Logo06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Datumsplatzhalter 1"/>
          <p:cNvSpPr>
            <a:spLocks noGrp="1"/>
          </p:cNvSpPr>
          <p:nvPr>
            <p:ph type="dt" sz="half" idx="2"/>
          </p:nvPr>
        </p:nvSpPr>
        <p:spPr>
          <a:xfrm>
            <a:off x="251520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423146-DA19-4C1F-B9D3-C159D609C895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24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6408204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A0F831-5AFA-4AC8-8023-604A5CD9E8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520" y="6489376"/>
            <a:ext cx="864000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129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7175" name="Picture 9" descr="tud_logo"/>
          <p:cNvPicPr>
            <a:picLocks noChangeAspect="1" noChangeArrowheads="1"/>
          </p:cNvPicPr>
          <p:nvPr/>
        </p:nvPicPr>
        <p:blipFill>
          <a:blip r:embed="rId6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520" y="6489376"/>
            <a:ext cx="864000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5" name="Line 15"/>
          <p:cNvSpPr>
            <a:spLocks noChangeShapeType="1"/>
          </p:cNvSpPr>
          <p:nvPr userDrawn="1"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16" name="Picture 18" descr="TEMF-Logo06b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251520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84CDC65-207A-421B-AF4F-302E7DCE6551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6408204" y="6489376"/>
            <a:ext cx="2057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A0F831-5AFA-4AC8-8023-604A5CD9E86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9" r:id="rId1"/>
    <p:sldLayoutId id="2147484619" r:id="rId2"/>
    <p:sldLayoutId id="2147484621" r:id="rId3"/>
    <p:sldLayoutId id="2147484700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4.xml"/><Relationship Id="rId7" Type="http://schemas.openxmlformats.org/officeDocument/2006/relationships/image" Target="../media/image1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8.png"/><Relationship Id="rId5" Type="http://schemas.openxmlformats.org/officeDocument/2006/relationships/tags" Target="../tags/tag6.xml"/><Relationship Id="rId10" Type="http://schemas.openxmlformats.org/officeDocument/2006/relationships/image" Target="../media/image17.png"/><Relationship Id="rId4" Type="http://schemas.openxmlformats.org/officeDocument/2006/relationships/tags" Target="../tags/tag5.xml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tags" Target="../tags/tag13.xml"/><Relationship Id="rId21" Type="http://schemas.openxmlformats.org/officeDocument/2006/relationships/image" Target="../media/image33.png"/><Relationship Id="rId7" Type="http://schemas.openxmlformats.org/officeDocument/2006/relationships/tags" Target="../tags/tag17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9.png"/><Relationship Id="rId2" Type="http://schemas.openxmlformats.org/officeDocument/2006/relationships/tags" Target="../tags/tag12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tags" Target="../tags/tag20.xml"/><Relationship Id="rId19" Type="http://schemas.openxmlformats.org/officeDocument/2006/relationships/image" Target="../media/image31.png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40.png"/><Relationship Id="rId3" Type="http://schemas.openxmlformats.org/officeDocument/2006/relationships/tags" Target="../tags/tag24.xml"/><Relationship Id="rId21" Type="http://schemas.openxmlformats.org/officeDocument/2006/relationships/image" Target="../media/image43.png"/><Relationship Id="rId7" Type="http://schemas.openxmlformats.org/officeDocument/2006/relationships/tags" Target="../tags/tag28.xml"/><Relationship Id="rId12" Type="http://schemas.openxmlformats.org/officeDocument/2006/relationships/tags" Target="../tags/tag33.xml"/><Relationship Id="rId17" Type="http://schemas.openxmlformats.org/officeDocument/2006/relationships/image" Target="../media/image39.png"/><Relationship Id="rId25" Type="http://schemas.openxmlformats.org/officeDocument/2006/relationships/image" Target="../media/image47.png"/><Relationship Id="rId2" Type="http://schemas.openxmlformats.org/officeDocument/2006/relationships/tags" Target="../tags/tag23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tags" Target="../tags/tag32.xml"/><Relationship Id="rId24" Type="http://schemas.openxmlformats.org/officeDocument/2006/relationships/image" Target="../media/image46.png"/><Relationship Id="rId5" Type="http://schemas.openxmlformats.org/officeDocument/2006/relationships/tags" Target="../tags/tag26.xml"/><Relationship Id="rId15" Type="http://schemas.openxmlformats.org/officeDocument/2006/relationships/image" Target="../media/image37.png"/><Relationship Id="rId23" Type="http://schemas.openxmlformats.org/officeDocument/2006/relationships/image" Target="../media/image45.png"/><Relationship Id="rId10" Type="http://schemas.openxmlformats.org/officeDocument/2006/relationships/tags" Target="../tags/tag31.xml"/><Relationship Id="rId19" Type="http://schemas.openxmlformats.org/officeDocument/2006/relationships/image" Target="../media/image41.png"/><Relationship Id="rId4" Type="http://schemas.openxmlformats.org/officeDocument/2006/relationships/tags" Target="../tags/tag25.xml"/><Relationship Id="rId9" Type="http://schemas.openxmlformats.org/officeDocument/2006/relationships/tags" Target="../tags/tag30.xml"/><Relationship Id="rId14" Type="http://schemas.openxmlformats.org/officeDocument/2006/relationships/image" Target="../media/image36.png"/><Relationship Id="rId22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tags" Target="../tags/tag36.xml"/><Relationship Id="rId7" Type="http://schemas.openxmlformats.org/officeDocument/2006/relationships/image" Target="../media/image49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4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tags" Target="../tags/tag40.xml"/><Relationship Id="rId21" Type="http://schemas.openxmlformats.org/officeDocument/2006/relationships/image" Target="../media/image60.png"/><Relationship Id="rId7" Type="http://schemas.openxmlformats.org/officeDocument/2006/relationships/tags" Target="../tags/tag44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56.png"/><Relationship Id="rId2" Type="http://schemas.openxmlformats.org/officeDocument/2006/relationships/tags" Target="../tags/tag39.xml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5" Type="http://schemas.openxmlformats.org/officeDocument/2006/relationships/image" Target="../media/image54.png"/><Relationship Id="rId10" Type="http://schemas.openxmlformats.org/officeDocument/2006/relationships/tags" Target="../tags/tag47.xml"/><Relationship Id="rId19" Type="http://schemas.openxmlformats.org/officeDocument/2006/relationships/image" Target="../media/image58.png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7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image" Target="../media/image66.png"/><Relationship Id="rId5" Type="http://schemas.openxmlformats.org/officeDocument/2006/relationships/tags" Target="../tags/tag53.xml"/><Relationship Id="rId10" Type="http://schemas.openxmlformats.org/officeDocument/2006/relationships/image" Target="../media/image65.png"/><Relationship Id="rId4" Type="http://schemas.openxmlformats.org/officeDocument/2006/relationships/tags" Target="../tags/tag52.xml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image" Target="../media/image70.png"/><Relationship Id="rId18" Type="http://schemas.openxmlformats.org/officeDocument/2006/relationships/image" Target="../media/image67.png"/><Relationship Id="rId3" Type="http://schemas.openxmlformats.org/officeDocument/2006/relationships/tags" Target="../tags/tag57.xml"/><Relationship Id="rId21" Type="http://schemas.openxmlformats.org/officeDocument/2006/relationships/image" Target="../media/image73.png"/><Relationship Id="rId7" Type="http://schemas.openxmlformats.org/officeDocument/2006/relationships/tags" Target="../tags/tag61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66.png"/><Relationship Id="rId2" Type="http://schemas.openxmlformats.org/officeDocument/2006/relationships/tags" Target="../tags/tag56.xml"/><Relationship Id="rId16" Type="http://schemas.openxmlformats.org/officeDocument/2006/relationships/image" Target="../media/image65.png"/><Relationship Id="rId20" Type="http://schemas.openxmlformats.org/officeDocument/2006/relationships/image" Target="../media/image72.png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5" Type="http://schemas.openxmlformats.org/officeDocument/2006/relationships/tags" Target="../tags/tag59.xml"/><Relationship Id="rId15" Type="http://schemas.openxmlformats.org/officeDocument/2006/relationships/image" Target="../media/image64.png"/><Relationship Id="rId23" Type="http://schemas.openxmlformats.org/officeDocument/2006/relationships/image" Target="../media/image75.png"/><Relationship Id="rId10" Type="http://schemas.openxmlformats.org/officeDocument/2006/relationships/tags" Target="../tags/tag64.xml"/><Relationship Id="rId19" Type="http://schemas.openxmlformats.org/officeDocument/2006/relationships/image" Target="../media/image71.png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image" Target="../media/image63.png"/><Relationship Id="rId22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82.png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12" Type="http://schemas.openxmlformats.org/officeDocument/2006/relationships/image" Target="../media/image81.png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image" Target="../media/image80.png"/><Relationship Id="rId5" Type="http://schemas.openxmlformats.org/officeDocument/2006/relationships/tags" Target="../tags/tag72.xml"/><Relationship Id="rId15" Type="http://schemas.openxmlformats.org/officeDocument/2006/relationships/image" Target="../media/image84.png"/><Relationship Id="rId10" Type="http://schemas.openxmlformats.org/officeDocument/2006/relationships/image" Target="../media/image79.emf"/><Relationship Id="rId4" Type="http://schemas.openxmlformats.org/officeDocument/2006/relationships/tags" Target="../tags/tag71.xml"/><Relationship Id="rId9" Type="http://schemas.openxmlformats.org/officeDocument/2006/relationships/image" Target="../media/image78.emf"/><Relationship Id="rId14" Type="http://schemas.openxmlformats.org/officeDocument/2006/relationships/image" Target="../media/image8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Relationship Id="rId5" Type="http://schemas.openxmlformats.org/officeDocument/2006/relationships/image" Target="../media/image112.emf"/><Relationship Id="rId4" Type="http://schemas.openxmlformats.org/officeDocument/2006/relationships/image" Target="../media/image11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gif"/><Relationship Id="rId13" Type="http://schemas.openxmlformats.org/officeDocument/2006/relationships/image" Target="../media/image118.png"/><Relationship Id="rId3" Type="http://schemas.openxmlformats.org/officeDocument/2006/relationships/tags" Target="../tags/tag8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7.pn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image" Target="../media/image116.png"/><Relationship Id="rId5" Type="http://schemas.openxmlformats.org/officeDocument/2006/relationships/tags" Target="../tags/tag82.xml"/><Relationship Id="rId10" Type="http://schemas.openxmlformats.org/officeDocument/2006/relationships/image" Target="../media/image115.png"/><Relationship Id="rId4" Type="http://schemas.openxmlformats.org/officeDocument/2006/relationships/tags" Target="../tags/tag81.xml"/><Relationship Id="rId9" Type="http://schemas.openxmlformats.org/officeDocument/2006/relationships/image" Target="../media/image114.gif"/><Relationship Id="rId14" Type="http://schemas.openxmlformats.org/officeDocument/2006/relationships/image" Target="../media/image1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gif"/><Relationship Id="rId13" Type="http://schemas.openxmlformats.org/officeDocument/2006/relationships/image" Target="../media/image118.png"/><Relationship Id="rId3" Type="http://schemas.openxmlformats.org/officeDocument/2006/relationships/tags" Target="../tags/tag8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7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11" Type="http://schemas.openxmlformats.org/officeDocument/2006/relationships/image" Target="../media/image116.png"/><Relationship Id="rId5" Type="http://schemas.openxmlformats.org/officeDocument/2006/relationships/tags" Target="../tags/tag88.xml"/><Relationship Id="rId10" Type="http://schemas.openxmlformats.org/officeDocument/2006/relationships/image" Target="../media/image115.png"/><Relationship Id="rId4" Type="http://schemas.openxmlformats.org/officeDocument/2006/relationships/tags" Target="../tags/tag87.xml"/><Relationship Id="rId9" Type="http://schemas.openxmlformats.org/officeDocument/2006/relationships/image" Target="../media/image121.gif"/><Relationship Id="rId14" Type="http://schemas.openxmlformats.org/officeDocument/2006/relationships/image" Target="../media/image1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140.png"/><Relationship Id="rId7" Type="http://schemas.openxmlformats.org/officeDocument/2006/relationships/image" Target="../media/image144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Relationship Id="rId9" Type="http://schemas.openxmlformats.org/officeDocument/2006/relationships/image" Target="../media/image14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73063" y="582613"/>
            <a:ext cx="6718334" cy="57785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Electromagnetic Modeling and </a:t>
            </a:r>
            <a:r>
              <a:rPr lang="en-US" dirty="0" err="1" smtClean="0">
                <a:solidFill>
                  <a:schemeClr val="bg1"/>
                </a:solidFill>
              </a:rPr>
              <a:t>Eigenfield</a:t>
            </a:r>
            <a:r>
              <a:rPr lang="en-US" dirty="0" smtClean="0">
                <a:solidFill>
                  <a:schemeClr val="bg1"/>
                </a:solidFill>
              </a:rPr>
              <a:t> Analysis of SC Cavities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063" y="1822428"/>
            <a:ext cx="8496358" cy="635022"/>
          </a:xfrm>
        </p:spPr>
        <p:txBody>
          <a:bodyPr/>
          <a:lstStyle/>
          <a:p>
            <a:pPr eaLnBrk="1" hangingPunct="1"/>
            <a:r>
              <a:rPr lang="en-US" sz="1800" b="0" dirty="0" smtClean="0"/>
              <a:t>W. </a:t>
            </a:r>
            <a:r>
              <a:rPr lang="en-US" sz="1800" b="0" dirty="0"/>
              <a:t>A</a:t>
            </a:r>
            <a:r>
              <a:rPr lang="en-US" sz="1800" b="0" dirty="0" smtClean="0"/>
              <a:t>ckermann, H. De </a:t>
            </a:r>
            <a:r>
              <a:rPr lang="en-US" sz="1800" b="0" dirty="0" err="1" smtClean="0"/>
              <a:t>Gersem</a:t>
            </a:r>
            <a:r>
              <a:rPr lang="en-US" sz="1800" b="0" dirty="0" smtClean="0"/>
              <a:t>, T. </a:t>
            </a:r>
            <a:r>
              <a:rPr lang="en-US" sz="1800" b="0" dirty="0" err="1" smtClean="0"/>
              <a:t>Weiland</a:t>
            </a:r>
            <a:r>
              <a:rPr lang="en-US" sz="1800" b="0" dirty="0" smtClean="0"/>
              <a:t/>
            </a:r>
            <a:br>
              <a:rPr lang="en-US" sz="1800" b="0" dirty="0" smtClean="0"/>
            </a:br>
            <a:r>
              <a:rPr lang="en-US" sz="1800" b="0" dirty="0" err="1" smtClean="0"/>
              <a:t>Institut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für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Theorie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Elektromagnetischer</a:t>
            </a:r>
            <a:r>
              <a:rPr lang="en-US" sz="1800" b="0" dirty="0" smtClean="0"/>
              <a:t> Felder, </a:t>
            </a:r>
            <a:r>
              <a:rPr lang="en-US" sz="1800" b="0" dirty="0" err="1" smtClean="0"/>
              <a:t>Technische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Universität</a:t>
            </a:r>
            <a:r>
              <a:rPr lang="en-US" sz="1800" b="0" dirty="0" smtClean="0"/>
              <a:t> Darmstadt</a:t>
            </a:r>
            <a:endParaRPr lang="en-US" b="0" dirty="0" smtClean="0"/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6084168" y="2660778"/>
            <a:ext cx="259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dirty="0" smtClean="0"/>
              <a:t>HOMSC 2016</a:t>
            </a:r>
            <a:br>
              <a:rPr lang="en-US" dirty="0" smtClean="0"/>
            </a:br>
            <a:r>
              <a:rPr lang="en-US" dirty="0" smtClean="0"/>
              <a:t>August 22, 2016</a:t>
            </a:r>
          </a:p>
          <a:p>
            <a:pPr>
              <a:lnSpc>
                <a:spcPts val="2400"/>
              </a:lnSpc>
            </a:pPr>
            <a:r>
              <a:rPr lang="en-US" dirty="0" err="1" smtClean="0"/>
              <a:t>Warnemünde</a:t>
            </a:r>
            <a:r>
              <a:rPr lang="en-US" dirty="0" smtClean="0"/>
              <a:t>, </a:t>
            </a:r>
            <a:r>
              <a:rPr lang="en-US" sz="1600" dirty="0" smtClean="0"/>
              <a:t>Germany</a:t>
            </a:r>
            <a:endParaRPr lang="en-US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51520" y="6489854"/>
            <a:ext cx="8640000" cy="324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251520" y="6489854"/>
            <a:ext cx="2057400" cy="324000"/>
          </a:xfrm>
        </p:spPr>
        <p:txBody>
          <a:bodyPr/>
          <a:lstStyle/>
          <a:p>
            <a:fld id="{64BEEA77-B59F-4EB4-A5AF-D197B7AE1D04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6408204" y="6489854"/>
            <a:ext cx="2057400" cy="324000"/>
          </a:xfrm>
        </p:spPr>
        <p:txBody>
          <a:bodyPr/>
          <a:lstStyle/>
          <a:p>
            <a:fld id="{5DA0F831-5AFA-4AC8-8023-604A5CD9E86F}" type="slidenum">
              <a:rPr lang="de-DE" smtClean="0"/>
              <a:t>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Computational Model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 formulation</a:t>
            </a:r>
          </a:p>
          <a:p>
            <a:pPr lvl="1" eaLnBrk="1" hangingPunct="1"/>
            <a:r>
              <a:rPr lang="en-US" dirty="0" smtClean="0"/>
              <a:t>Time domain</a:t>
            </a:r>
          </a:p>
          <a:p>
            <a:pPr lvl="2" eaLnBrk="1" hangingPunct="1"/>
            <a:r>
              <a:rPr lang="en-US" sz="1800" dirty="0" smtClean="0"/>
              <a:t>Efficient algorithms available (explicit method)</a:t>
            </a:r>
          </a:p>
          <a:p>
            <a:pPr lvl="2" eaLnBrk="1" hangingPunct="1"/>
            <a:r>
              <a:rPr lang="en-US" sz="1800" dirty="0" smtClean="0"/>
              <a:t>Field excitation with imposed current or individual particles possible</a:t>
            </a:r>
          </a:p>
          <a:p>
            <a:pPr lvl="2" eaLnBrk="1" hangingPunct="1"/>
            <a:r>
              <a:rPr lang="en-US" sz="1800" dirty="0" smtClean="0"/>
              <a:t>Separation of tightly clustered modes difficult (long simulation time)</a:t>
            </a:r>
          </a:p>
          <a:p>
            <a:pPr lvl="1" eaLnBrk="1" hangingPunct="1"/>
            <a:r>
              <a:rPr lang="en-US" dirty="0" smtClean="0"/>
              <a:t>Frequency domain (driven problem)</a:t>
            </a:r>
          </a:p>
          <a:p>
            <a:pPr lvl="2" eaLnBrk="1" hangingPunct="1"/>
            <a:r>
              <a:rPr lang="en-US" sz="1800" dirty="0" smtClean="0"/>
              <a:t>Efficient algorithms available (fast frequency sweep)</a:t>
            </a:r>
          </a:p>
          <a:p>
            <a:pPr lvl="2" eaLnBrk="1" hangingPunct="1"/>
            <a:r>
              <a:rPr lang="en-US" sz="1800" dirty="0" smtClean="0"/>
              <a:t>Field excitation </a:t>
            </a:r>
            <a:r>
              <a:rPr lang="en-US" sz="1800" dirty="0" smtClean="0"/>
              <a:t>may influence </a:t>
            </a:r>
            <a:r>
              <a:rPr lang="en-US" sz="1800" dirty="0" smtClean="0"/>
              <a:t>modal field distribution</a:t>
            </a:r>
          </a:p>
          <a:p>
            <a:pPr lvl="2" eaLnBrk="1" hangingPunct="1"/>
            <a:r>
              <a:rPr lang="en-US" sz="1800" dirty="0"/>
              <a:t>Separation of tightly clustered modes </a:t>
            </a:r>
            <a:r>
              <a:rPr lang="en-US" sz="1800" dirty="0" smtClean="0"/>
              <a:t>difficult (many frequency samples)</a:t>
            </a:r>
          </a:p>
          <a:p>
            <a:pPr lvl="1" eaLnBrk="1" hangingPunct="1"/>
            <a:r>
              <a:rPr lang="en-US" dirty="0" smtClean="0"/>
              <a:t>Frequency domain (</a:t>
            </a:r>
            <a:r>
              <a:rPr lang="en-US" dirty="0" err="1" smtClean="0"/>
              <a:t>eigenmode</a:t>
            </a:r>
            <a:r>
              <a:rPr lang="en-US" dirty="0" smtClean="0"/>
              <a:t> formulation)</a:t>
            </a:r>
          </a:p>
          <a:p>
            <a:pPr lvl="2" eaLnBrk="1" hangingPunct="1"/>
            <a:r>
              <a:rPr lang="en-US" sz="1800" dirty="0" smtClean="0"/>
              <a:t>Expensive algorithms</a:t>
            </a:r>
          </a:p>
          <a:p>
            <a:pPr lvl="2" eaLnBrk="1" hangingPunct="1"/>
            <a:r>
              <a:rPr lang="en-US" sz="1800" dirty="0" smtClean="0"/>
              <a:t>Field distributions without distortions available</a:t>
            </a:r>
          </a:p>
          <a:p>
            <a:pPr lvl="2" eaLnBrk="1" hangingPunct="1"/>
            <a:r>
              <a:rPr lang="en-US" sz="1800" dirty="0" smtClean="0"/>
              <a:t>Localized mode patterns (with weak coupling) naturally included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7654436" y="3076291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Wingdings" pitchFamily="2" charset="2"/>
              </a:rPr>
              <a:t>û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541294" y="2397105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153362" y="3852337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6214276" y="4159128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Wingdings" pitchFamily="2" charset="2"/>
              </a:rPr>
              <a:t>û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5541294" y="5553236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377498" y="5913276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172400" y="4500409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Wingdings" pitchFamily="2" charset="2"/>
              </a:rPr>
              <a:t>û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045924" y="5265204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Wingdings" pitchFamily="2" charset="2"/>
              </a:rPr>
              <a:t>û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84AE1F-B9BC-423A-AD37-43D2F774B58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7665530" y="2724828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0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4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601913"/>
            <a:ext cx="252571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Computational Model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Fundamental equation</a:t>
            </a:r>
          </a:p>
          <a:p>
            <a:pPr lvl="1" eaLnBrk="1" hangingPunct="1"/>
            <a:r>
              <a:rPr lang="de-DE" altLang="de-DE" smtClean="0"/>
              <a:t>Maxwell</a:t>
            </a:r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r>
              <a:rPr lang="de-DE" altLang="de-DE" smtClean="0"/>
              <a:t>Material relation</a:t>
            </a:r>
          </a:p>
        </p:txBody>
      </p:sp>
      <p:pic>
        <p:nvPicPr>
          <p:cNvPr id="17414" name="Picture 1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5360988"/>
            <a:ext cx="126682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47700" y="2341563"/>
            <a:ext cx="3219450" cy="2265362"/>
            <a:chOff x="408" y="1475"/>
            <a:chExt cx="2028" cy="1427"/>
          </a:xfrm>
        </p:grpSpPr>
        <p:sp>
          <p:nvSpPr>
            <p:cNvPr id="17422" name="Line 19"/>
            <p:cNvSpPr>
              <a:spLocks noChangeShapeType="1"/>
            </p:cNvSpPr>
            <p:nvPr/>
          </p:nvSpPr>
          <p:spPr bwMode="auto">
            <a:xfrm flipV="1">
              <a:off x="1247" y="1638"/>
              <a:ext cx="223" cy="20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423" name="Text Box 20"/>
            <p:cNvSpPr txBox="1">
              <a:spLocks noChangeArrowheads="1"/>
            </p:cNvSpPr>
            <p:nvPr/>
          </p:nvSpPr>
          <p:spPr bwMode="auto">
            <a:xfrm>
              <a:off x="1437" y="1475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folHlink"/>
                  </a:solidFill>
                </a:rPr>
                <a:t>0</a:t>
              </a:r>
            </a:p>
          </p:txBody>
        </p:sp>
        <p:sp>
          <p:nvSpPr>
            <p:cNvPr id="17424" name="Line 21"/>
            <p:cNvSpPr>
              <a:spLocks noChangeShapeType="1"/>
            </p:cNvSpPr>
            <p:nvPr/>
          </p:nvSpPr>
          <p:spPr bwMode="auto">
            <a:xfrm flipV="1">
              <a:off x="1247" y="2160"/>
              <a:ext cx="223" cy="20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425" name="Text Box 22"/>
            <p:cNvSpPr txBox="1">
              <a:spLocks noChangeArrowheads="1"/>
            </p:cNvSpPr>
            <p:nvPr/>
          </p:nvSpPr>
          <p:spPr bwMode="auto">
            <a:xfrm>
              <a:off x="1437" y="2042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folHlink"/>
                  </a:solidFill>
                </a:rPr>
                <a:t>0</a:t>
              </a:r>
            </a:p>
          </p:txBody>
        </p:sp>
        <p:sp>
          <p:nvSpPr>
            <p:cNvPr id="17426" name="Text Box 23"/>
            <p:cNvSpPr txBox="1">
              <a:spLocks noChangeArrowheads="1"/>
            </p:cNvSpPr>
            <p:nvPr/>
          </p:nvSpPr>
          <p:spPr bwMode="auto">
            <a:xfrm>
              <a:off x="408" y="2671"/>
              <a:ext cx="20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folHlink"/>
                  </a:solidFill>
                </a:rPr>
                <a:t>no sources taken into account</a:t>
              </a:r>
            </a:p>
          </p:txBody>
        </p:sp>
      </p:grpSp>
      <p:pic>
        <p:nvPicPr>
          <p:cNvPr id="218139" name="Picture 2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25" y="2241550"/>
            <a:ext cx="36798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47" name="Picture 35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13" y="4005263"/>
            <a:ext cx="403701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4675188" y="5360988"/>
            <a:ext cx="3605212" cy="1119187"/>
            <a:chOff x="2945" y="3377"/>
            <a:chExt cx="2271" cy="705"/>
          </a:xfrm>
        </p:grpSpPr>
        <p:sp>
          <p:nvSpPr>
            <p:cNvPr id="17419" name="AutoShape 39"/>
            <p:cNvSpPr>
              <a:spLocks noChangeArrowheads="1"/>
            </p:cNvSpPr>
            <p:nvPr/>
          </p:nvSpPr>
          <p:spPr bwMode="auto">
            <a:xfrm>
              <a:off x="2998" y="3377"/>
              <a:ext cx="2218" cy="446"/>
            </a:xfrm>
            <a:prstGeom prst="flowChartAlternateProcess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de-DE">
                <a:solidFill>
                  <a:schemeClr val="folHlink"/>
                </a:solidFill>
              </a:endParaRPr>
            </a:p>
          </p:txBody>
        </p:sp>
        <p:sp>
          <p:nvSpPr>
            <p:cNvPr id="17420" name="Text Box 40"/>
            <p:cNvSpPr txBox="1">
              <a:spLocks noChangeArrowheads="1"/>
            </p:cNvSpPr>
            <p:nvPr/>
          </p:nvSpPr>
          <p:spPr bwMode="auto">
            <a:xfrm>
              <a:off x="2945" y="3851"/>
              <a:ext cx="15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hlink"/>
                  </a:solidFill>
                </a:rPr>
                <a:t>fundamental equation</a:t>
              </a:r>
            </a:p>
          </p:txBody>
        </p:sp>
        <p:pic>
          <p:nvPicPr>
            <p:cNvPr id="17421" name="Picture 44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2" y="3500"/>
              <a:ext cx="1871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CBC05C6-5507-453B-B563-7C378FEB35D0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07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60" y="1581336"/>
            <a:ext cx="7200000" cy="4872000"/>
          </a:xfrm>
          <a:prstGeom prst="rect">
            <a:avLst/>
          </a:prstGeom>
        </p:spPr>
      </p:pic>
      <p:sp>
        <p:nvSpPr>
          <p:cNvPr id="5837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Computational</a:t>
            </a:r>
            <a:r>
              <a:rPr lang="de-DE" dirty="0" smtClean="0"/>
              <a:t> Model</a:t>
            </a:r>
            <a:endParaRPr lang="en-US" dirty="0" smtClean="0"/>
          </a:p>
        </p:txBody>
      </p:sp>
      <p:sp>
        <p:nvSpPr>
          <p:cNvPr id="58371" name="Inhaltsplatzhalter 2"/>
          <p:cNvSpPr>
            <a:spLocks noGrp="1"/>
          </p:cNvSpPr>
          <p:nvPr>
            <p:ph idx="1"/>
          </p:nvPr>
        </p:nvSpPr>
        <p:spPr>
          <a:xfrm>
            <a:off x="252413" y="1493838"/>
            <a:ext cx="8640762" cy="4789487"/>
          </a:xfrm>
        </p:spPr>
        <p:txBody>
          <a:bodyPr/>
          <a:lstStyle/>
          <a:p>
            <a:r>
              <a:rPr lang="en-US" dirty="0" smtClean="0"/>
              <a:t>Numerical method comparison</a:t>
            </a:r>
          </a:p>
        </p:txBody>
      </p:sp>
      <p:sp>
        <p:nvSpPr>
          <p:cNvPr id="58375" name="Textfeld 8"/>
          <p:cNvSpPr txBox="1">
            <a:spLocks noChangeArrowheads="1"/>
          </p:cNvSpPr>
          <p:nvPr/>
        </p:nvSpPr>
        <p:spPr bwMode="auto">
          <a:xfrm>
            <a:off x="1302358" y="2451725"/>
            <a:ext cx="15983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B32640"/>
                </a:solidFill>
              </a:rPr>
              <a:t>FIT-FPBA: 1.15</a:t>
            </a:r>
            <a:endParaRPr lang="en-US" sz="1600" dirty="0">
              <a:solidFill>
                <a:srgbClr val="B32640"/>
              </a:solidFill>
            </a:endParaRPr>
          </a:p>
        </p:txBody>
      </p:sp>
      <p:sp>
        <p:nvSpPr>
          <p:cNvPr id="33802" name="Textfeld 11"/>
          <p:cNvSpPr txBox="1">
            <a:spLocks noChangeArrowheads="1"/>
          </p:cNvSpPr>
          <p:nvPr/>
        </p:nvSpPr>
        <p:spPr bwMode="auto">
          <a:xfrm>
            <a:off x="4752020" y="2046330"/>
            <a:ext cx="25498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smtClean="0"/>
              <a:t>TM 011: f</a:t>
            </a:r>
            <a:r>
              <a:rPr lang="en-US" sz="1600" baseline="-25000" dirty="0" smtClean="0"/>
              <a:t>0 </a:t>
            </a:r>
            <a:r>
              <a:rPr lang="en-US" sz="1600" dirty="0" smtClean="0"/>
              <a:t>= 184.662 MHz</a:t>
            </a:r>
            <a:endParaRPr lang="en-US" sz="1600" dirty="0"/>
          </a:p>
        </p:txBody>
      </p:sp>
      <p:pic>
        <p:nvPicPr>
          <p:cNvPr id="58378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647831"/>
            <a:ext cx="1620000" cy="161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0" name="Grafik 11" descr="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4980" y="1566863"/>
            <a:ext cx="3175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Gerade Verbindung 19"/>
          <p:cNvCxnSpPr/>
          <p:nvPr/>
        </p:nvCxnSpPr>
        <p:spPr>
          <a:xfrm rot="18900000" flipH="1">
            <a:off x="1951433" y="2380147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8"/>
          <p:cNvSpPr txBox="1">
            <a:spLocks noChangeArrowheads="1"/>
          </p:cNvSpPr>
          <p:nvPr/>
        </p:nvSpPr>
        <p:spPr bwMode="auto">
          <a:xfrm>
            <a:off x="3563888" y="536508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FEM-O3G4: 6.24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36" name="Gerade Verbindung 18"/>
          <p:cNvCxnSpPr/>
          <p:nvPr/>
        </p:nvCxnSpPr>
        <p:spPr>
          <a:xfrm rot="18900000" flipH="1">
            <a:off x="4694959" y="519507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8"/>
          <p:cNvSpPr txBox="1">
            <a:spLocks noChangeArrowheads="1"/>
          </p:cNvSpPr>
          <p:nvPr/>
        </p:nvSpPr>
        <p:spPr bwMode="auto">
          <a:xfrm>
            <a:off x="1943708" y="461612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4"/>
                </a:solidFill>
              </a:rPr>
              <a:t>IGA-O3C1: 5.48</a:t>
            </a:r>
            <a:endParaRPr lang="en-US" sz="1600" dirty="0">
              <a:solidFill>
                <a:srgbClr val="003394"/>
              </a:solidFill>
            </a:endParaRPr>
          </a:p>
        </p:txBody>
      </p:sp>
      <p:cxnSp>
        <p:nvCxnSpPr>
          <p:cNvPr id="38" name="Gerade Verbindung 18"/>
          <p:cNvCxnSpPr/>
          <p:nvPr/>
        </p:nvCxnSpPr>
        <p:spPr>
          <a:xfrm rot="18900000" flipH="1">
            <a:off x="3115845" y="4446113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8"/>
          <p:cNvSpPr txBox="1">
            <a:spLocks noChangeArrowheads="1"/>
          </p:cNvSpPr>
          <p:nvPr/>
        </p:nvSpPr>
        <p:spPr bwMode="auto">
          <a:xfrm>
            <a:off x="5580112" y="447311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FEM-O2G2: 3.99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40" name="Gerade Verbindung 18"/>
          <p:cNvCxnSpPr/>
          <p:nvPr/>
        </p:nvCxnSpPr>
        <p:spPr>
          <a:xfrm rot="18900000" flipH="1">
            <a:off x="6750793" y="4392281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8"/>
          <p:cNvSpPr txBox="1">
            <a:spLocks noChangeArrowheads="1"/>
          </p:cNvSpPr>
          <p:nvPr/>
        </p:nvSpPr>
        <p:spPr bwMode="auto">
          <a:xfrm>
            <a:off x="4499992" y="418508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4"/>
                </a:solidFill>
              </a:rPr>
              <a:t>IGA-O2C1: 4.09</a:t>
            </a:r>
            <a:endParaRPr lang="en-US" sz="1600" dirty="0">
              <a:solidFill>
                <a:srgbClr val="003394"/>
              </a:solidFill>
            </a:endParaRPr>
          </a:p>
        </p:txBody>
      </p:sp>
      <p:cxnSp>
        <p:nvCxnSpPr>
          <p:cNvPr id="42" name="Gerade Verbindung 18"/>
          <p:cNvCxnSpPr/>
          <p:nvPr/>
        </p:nvCxnSpPr>
        <p:spPr>
          <a:xfrm rot="18900000" flipH="1">
            <a:off x="5171679" y="4108567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8"/>
          <p:cNvSpPr txBox="1">
            <a:spLocks noChangeArrowheads="1"/>
          </p:cNvSpPr>
          <p:nvPr/>
        </p:nvSpPr>
        <p:spPr bwMode="auto">
          <a:xfrm>
            <a:off x="2350492" y="2665411"/>
            <a:ext cx="14733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B32640"/>
                </a:solidFill>
              </a:rPr>
              <a:t>FIT-PBA: 1.82</a:t>
            </a:r>
            <a:endParaRPr lang="en-US" sz="1600" dirty="0">
              <a:solidFill>
                <a:srgbClr val="B32640"/>
              </a:solidFill>
            </a:endParaRPr>
          </a:p>
        </p:txBody>
      </p:sp>
      <p:cxnSp>
        <p:nvCxnSpPr>
          <p:cNvPr id="44" name="Gerade Verbindung 19"/>
          <p:cNvCxnSpPr/>
          <p:nvPr/>
        </p:nvCxnSpPr>
        <p:spPr>
          <a:xfrm rot="18900000" flipH="1">
            <a:off x="3173459" y="263217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8"/>
          <p:cNvSpPr txBox="1">
            <a:spLocks noChangeArrowheads="1"/>
          </p:cNvSpPr>
          <p:nvPr/>
        </p:nvSpPr>
        <p:spPr bwMode="auto">
          <a:xfrm>
            <a:off x="3273592" y="2879097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4"/>
                </a:solidFill>
              </a:rPr>
              <a:t>IGA-O1C0: 2.06</a:t>
            </a:r>
            <a:endParaRPr lang="en-US" sz="1600" dirty="0">
              <a:solidFill>
                <a:srgbClr val="003394"/>
              </a:solidFill>
            </a:endParaRPr>
          </a:p>
        </p:txBody>
      </p:sp>
      <p:cxnSp>
        <p:nvCxnSpPr>
          <p:cNvPr id="46" name="Gerade Verbindung 18"/>
          <p:cNvCxnSpPr/>
          <p:nvPr/>
        </p:nvCxnSpPr>
        <p:spPr>
          <a:xfrm rot="18900000" flipH="1">
            <a:off x="4106649" y="275023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8"/>
          <p:cNvSpPr txBox="1">
            <a:spLocks noChangeArrowheads="1"/>
          </p:cNvSpPr>
          <p:nvPr/>
        </p:nvSpPr>
        <p:spPr bwMode="auto">
          <a:xfrm>
            <a:off x="4381166" y="3092783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FEM-O1G1: 2.07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48" name="Gerade Verbindung 18"/>
          <p:cNvCxnSpPr/>
          <p:nvPr/>
        </p:nvCxnSpPr>
        <p:spPr>
          <a:xfrm rot="18900000" flipH="1">
            <a:off x="5510805" y="2929681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8"/>
          <p:cNvSpPr txBox="1">
            <a:spLocks noChangeArrowheads="1"/>
          </p:cNvSpPr>
          <p:nvPr/>
        </p:nvSpPr>
        <p:spPr bwMode="auto">
          <a:xfrm>
            <a:off x="5580112" y="3306470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FEM-O2G1: 2.02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50" name="Gerade Verbindung 18"/>
          <p:cNvCxnSpPr/>
          <p:nvPr/>
        </p:nvCxnSpPr>
        <p:spPr>
          <a:xfrm rot="18900000" flipH="1">
            <a:off x="6833479" y="3109701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1C5C8A-C03E-482F-91F3-D4A1287D9F6E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1295636" y="5697252"/>
            <a:ext cx="3319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3394"/>
                </a:solidFill>
              </a:rPr>
              <a:t>IGA </a:t>
            </a:r>
            <a:r>
              <a:rPr lang="de-DE" sz="1400" dirty="0" err="1" smtClean="0">
                <a:solidFill>
                  <a:srgbClr val="003394"/>
                </a:solidFill>
              </a:rPr>
              <a:t>analysis</a:t>
            </a:r>
            <a:r>
              <a:rPr lang="de-DE" sz="1400" dirty="0" smtClean="0">
                <a:solidFill>
                  <a:srgbClr val="003394"/>
                </a:solidFill>
              </a:rPr>
              <a:t>: </a:t>
            </a:r>
            <a:r>
              <a:rPr lang="de-DE" sz="1400" dirty="0" err="1" smtClean="0">
                <a:solidFill>
                  <a:srgbClr val="003394"/>
                </a:solidFill>
              </a:rPr>
              <a:t>courtesy</a:t>
            </a:r>
            <a:r>
              <a:rPr lang="de-DE" sz="1400" dirty="0" smtClean="0">
                <a:solidFill>
                  <a:srgbClr val="003394"/>
                </a:solidFill>
              </a:rPr>
              <a:t> </a:t>
            </a:r>
            <a:r>
              <a:rPr lang="de-DE" sz="1400" dirty="0" err="1" smtClean="0">
                <a:solidFill>
                  <a:srgbClr val="003394"/>
                </a:solidFill>
              </a:rPr>
              <a:t>of</a:t>
            </a:r>
            <a:r>
              <a:rPr lang="de-DE" sz="1400" dirty="0" smtClean="0">
                <a:solidFill>
                  <a:srgbClr val="003394"/>
                </a:solidFill>
              </a:rPr>
              <a:t> </a:t>
            </a:r>
            <a:r>
              <a:rPr lang="de-DE" sz="1400" dirty="0" err="1" smtClean="0">
                <a:solidFill>
                  <a:srgbClr val="003394"/>
                </a:solidFill>
              </a:rPr>
              <a:t>Jacopo</a:t>
            </a:r>
            <a:r>
              <a:rPr lang="de-DE" sz="1400" dirty="0" smtClean="0">
                <a:solidFill>
                  <a:srgbClr val="003394"/>
                </a:solidFill>
              </a:rPr>
              <a:t> </a:t>
            </a:r>
            <a:r>
              <a:rPr lang="de-DE" sz="1400" dirty="0" err="1" smtClean="0">
                <a:solidFill>
                  <a:srgbClr val="003394"/>
                </a:solidFill>
              </a:rPr>
              <a:t>Corno</a:t>
            </a:r>
            <a:endParaRPr lang="de-DE" sz="1400" dirty="0">
              <a:solidFill>
                <a:srgbClr val="003394"/>
              </a:solidFill>
            </a:endParaRPr>
          </a:p>
        </p:txBody>
      </p:sp>
      <p:sp>
        <p:nvSpPr>
          <p:cNvPr id="31" name="Textfeld 11"/>
          <p:cNvSpPr txBox="1">
            <a:spLocks noChangeArrowheads="1"/>
          </p:cNvSpPr>
          <p:nvPr/>
        </p:nvSpPr>
        <p:spPr bwMode="auto">
          <a:xfrm>
            <a:off x="7740352" y="3248980"/>
            <a:ext cx="11899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/>
              <a:t>Spherical </a:t>
            </a:r>
            <a:r>
              <a:rPr lang="en-US" sz="1600" dirty="0" smtClean="0"/>
              <a:t>resonator</a:t>
            </a:r>
            <a:br>
              <a:rPr lang="en-US" sz="1600" dirty="0" smtClean="0"/>
            </a:br>
            <a:r>
              <a:rPr lang="en-US" sz="1600" dirty="0" smtClean="0"/>
              <a:t>R </a:t>
            </a:r>
            <a:r>
              <a:rPr lang="en-US" sz="1600" dirty="0"/>
              <a:t>= 0.5 </a:t>
            </a:r>
            <a:r>
              <a:rPr lang="en-US" sz="1600" dirty="0" smtClean="0"/>
              <a:t>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74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581336"/>
            <a:ext cx="7200000" cy="4872000"/>
          </a:xfrm>
          <a:prstGeom prst="rect">
            <a:avLst/>
          </a:prstGeom>
        </p:spPr>
      </p:pic>
      <p:sp>
        <p:nvSpPr>
          <p:cNvPr id="5837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Computational</a:t>
            </a:r>
            <a:r>
              <a:rPr lang="de-DE" dirty="0" smtClean="0"/>
              <a:t> Model</a:t>
            </a:r>
            <a:endParaRPr lang="en-US" dirty="0" smtClean="0"/>
          </a:p>
        </p:txBody>
      </p:sp>
      <p:sp>
        <p:nvSpPr>
          <p:cNvPr id="58371" name="Inhaltsplatzhalter 2"/>
          <p:cNvSpPr>
            <a:spLocks noGrp="1"/>
          </p:cNvSpPr>
          <p:nvPr>
            <p:ph idx="1"/>
          </p:nvPr>
        </p:nvSpPr>
        <p:spPr>
          <a:xfrm>
            <a:off x="252413" y="1493838"/>
            <a:ext cx="8640762" cy="4789487"/>
          </a:xfrm>
        </p:spPr>
        <p:txBody>
          <a:bodyPr/>
          <a:lstStyle/>
          <a:p>
            <a:r>
              <a:rPr lang="en-US" dirty="0"/>
              <a:t>Numerical method comparison</a:t>
            </a:r>
          </a:p>
        </p:txBody>
      </p:sp>
      <p:sp>
        <p:nvSpPr>
          <p:cNvPr id="58375" name="Textfeld 8"/>
          <p:cNvSpPr txBox="1">
            <a:spLocks noChangeArrowheads="1"/>
          </p:cNvSpPr>
          <p:nvPr/>
        </p:nvSpPr>
        <p:spPr bwMode="auto">
          <a:xfrm>
            <a:off x="1302358" y="2451725"/>
            <a:ext cx="15983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B32640"/>
                </a:solidFill>
              </a:rPr>
              <a:t>FIT-FPBA: 1.15</a:t>
            </a:r>
            <a:endParaRPr lang="en-US" sz="1600" dirty="0">
              <a:solidFill>
                <a:srgbClr val="B32640"/>
              </a:solidFill>
            </a:endParaRPr>
          </a:p>
        </p:txBody>
      </p:sp>
      <p:sp>
        <p:nvSpPr>
          <p:cNvPr id="33802" name="Textfeld 11"/>
          <p:cNvSpPr txBox="1">
            <a:spLocks noChangeArrowheads="1"/>
          </p:cNvSpPr>
          <p:nvPr/>
        </p:nvSpPr>
        <p:spPr bwMode="auto">
          <a:xfrm>
            <a:off x="4752020" y="2046330"/>
            <a:ext cx="25498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smtClean="0"/>
              <a:t>TM 011: f</a:t>
            </a:r>
            <a:r>
              <a:rPr lang="en-US" sz="1600" baseline="-25000" dirty="0" smtClean="0"/>
              <a:t>0 </a:t>
            </a:r>
            <a:r>
              <a:rPr lang="en-US" sz="1600" dirty="0" smtClean="0"/>
              <a:t>= 184.662 MHz</a:t>
            </a:r>
            <a:endParaRPr lang="en-US" sz="1600" dirty="0"/>
          </a:p>
        </p:txBody>
      </p:sp>
      <p:pic>
        <p:nvPicPr>
          <p:cNvPr id="58378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647831"/>
            <a:ext cx="1620000" cy="161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0" name="Grafik 11" descr="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4980" y="1566863"/>
            <a:ext cx="3175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Gerade Verbindung 19"/>
          <p:cNvCxnSpPr/>
          <p:nvPr/>
        </p:nvCxnSpPr>
        <p:spPr>
          <a:xfrm rot="18900000" flipH="1">
            <a:off x="1951433" y="2380147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8"/>
          <p:cNvSpPr txBox="1">
            <a:spLocks noChangeArrowheads="1"/>
          </p:cNvSpPr>
          <p:nvPr/>
        </p:nvSpPr>
        <p:spPr bwMode="auto">
          <a:xfrm>
            <a:off x="3563888" y="536508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FEM-O3G4: 6.24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Gerade Verbindung 18"/>
          <p:cNvCxnSpPr/>
          <p:nvPr/>
        </p:nvCxnSpPr>
        <p:spPr>
          <a:xfrm rot="18900000" flipH="1">
            <a:off x="4694959" y="5195075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8"/>
          <p:cNvSpPr txBox="1">
            <a:spLocks noChangeArrowheads="1"/>
          </p:cNvSpPr>
          <p:nvPr/>
        </p:nvSpPr>
        <p:spPr bwMode="auto">
          <a:xfrm>
            <a:off x="1943708" y="461612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IGA-O3C1: 5.48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8" name="Gerade Verbindung 18"/>
          <p:cNvCxnSpPr/>
          <p:nvPr/>
        </p:nvCxnSpPr>
        <p:spPr>
          <a:xfrm rot="18900000" flipH="1">
            <a:off x="3115845" y="4446113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8"/>
          <p:cNvSpPr txBox="1">
            <a:spLocks noChangeArrowheads="1"/>
          </p:cNvSpPr>
          <p:nvPr/>
        </p:nvSpPr>
        <p:spPr bwMode="auto">
          <a:xfrm>
            <a:off x="5580112" y="447311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FEM-O2G2: 3.99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0" name="Gerade Verbindung 18"/>
          <p:cNvCxnSpPr/>
          <p:nvPr/>
        </p:nvCxnSpPr>
        <p:spPr>
          <a:xfrm rot="18900000" flipH="1">
            <a:off x="6750793" y="4392281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8"/>
          <p:cNvSpPr txBox="1">
            <a:spLocks noChangeArrowheads="1"/>
          </p:cNvSpPr>
          <p:nvPr/>
        </p:nvSpPr>
        <p:spPr bwMode="auto">
          <a:xfrm>
            <a:off x="4499992" y="418508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IGA-O2C1: 4.09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2" name="Gerade Verbindung 18"/>
          <p:cNvCxnSpPr/>
          <p:nvPr/>
        </p:nvCxnSpPr>
        <p:spPr>
          <a:xfrm rot="18900000" flipH="1">
            <a:off x="5171679" y="4108567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8"/>
          <p:cNvSpPr txBox="1">
            <a:spLocks noChangeArrowheads="1"/>
          </p:cNvSpPr>
          <p:nvPr/>
        </p:nvSpPr>
        <p:spPr bwMode="auto">
          <a:xfrm>
            <a:off x="2350492" y="2665411"/>
            <a:ext cx="14733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B32640"/>
                </a:solidFill>
              </a:rPr>
              <a:t>FIT-PBA: 1.82</a:t>
            </a:r>
            <a:endParaRPr lang="en-US" sz="1600" dirty="0">
              <a:solidFill>
                <a:srgbClr val="B32640"/>
              </a:solidFill>
            </a:endParaRPr>
          </a:p>
        </p:txBody>
      </p:sp>
      <p:cxnSp>
        <p:nvCxnSpPr>
          <p:cNvPr id="44" name="Gerade Verbindung 19"/>
          <p:cNvCxnSpPr/>
          <p:nvPr/>
        </p:nvCxnSpPr>
        <p:spPr>
          <a:xfrm rot="18900000" flipH="1">
            <a:off x="3173459" y="263217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8"/>
          <p:cNvSpPr txBox="1">
            <a:spLocks noChangeArrowheads="1"/>
          </p:cNvSpPr>
          <p:nvPr/>
        </p:nvSpPr>
        <p:spPr bwMode="auto">
          <a:xfrm>
            <a:off x="3273592" y="2879097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IGA-O1C0: 2.06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6" name="Gerade Verbindung 18"/>
          <p:cNvCxnSpPr/>
          <p:nvPr/>
        </p:nvCxnSpPr>
        <p:spPr>
          <a:xfrm rot="18900000" flipH="1">
            <a:off x="4106649" y="2750235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8"/>
          <p:cNvSpPr txBox="1">
            <a:spLocks noChangeArrowheads="1"/>
          </p:cNvSpPr>
          <p:nvPr/>
        </p:nvSpPr>
        <p:spPr bwMode="auto">
          <a:xfrm>
            <a:off x="4381166" y="3092783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FEM-O1G1: 2.07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8" name="Gerade Verbindung 18"/>
          <p:cNvCxnSpPr/>
          <p:nvPr/>
        </p:nvCxnSpPr>
        <p:spPr>
          <a:xfrm rot="18900000" flipH="1">
            <a:off x="5510805" y="2929681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8"/>
          <p:cNvSpPr txBox="1">
            <a:spLocks noChangeArrowheads="1"/>
          </p:cNvSpPr>
          <p:nvPr/>
        </p:nvSpPr>
        <p:spPr bwMode="auto">
          <a:xfrm>
            <a:off x="5580112" y="3306470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FEM-O2G1: 2.02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0" name="Gerade Verbindung 18"/>
          <p:cNvCxnSpPr/>
          <p:nvPr/>
        </p:nvCxnSpPr>
        <p:spPr>
          <a:xfrm rot="18900000" flipH="1">
            <a:off x="6833479" y="3109701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5E5CD6-569F-4C3F-AB01-2F0ED82284EB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30" name="Textfeld 11"/>
          <p:cNvSpPr txBox="1">
            <a:spLocks noChangeArrowheads="1"/>
          </p:cNvSpPr>
          <p:nvPr/>
        </p:nvSpPr>
        <p:spPr bwMode="auto">
          <a:xfrm>
            <a:off x="7740352" y="3248980"/>
            <a:ext cx="11899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/>
              <a:t>Spherical </a:t>
            </a:r>
            <a:r>
              <a:rPr lang="en-US" sz="1600" dirty="0" smtClean="0"/>
              <a:t>resonator</a:t>
            </a:r>
            <a:br>
              <a:rPr lang="en-US" sz="1600" dirty="0" smtClean="0"/>
            </a:br>
            <a:r>
              <a:rPr lang="en-US" sz="1600" dirty="0" smtClean="0"/>
              <a:t>R </a:t>
            </a:r>
            <a:r>
              <a:rPr lang="en-US" sz="1600" dirty="0"/>
              <a:t>= 0.5 </a:t>
            </a:r>
            <a:r>
              <a:rPr lang="en-US" sz="1600" dirty="0" smtClean="0"/>
              <a:t>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056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60" y="1581336"/>
            <a:ext cx="7200000" cy="4872000"/>
          </a:xfrm>
          <a:prstGeom prst="rect">
            <a:avLst/>
          </a:prstGeom>
        </p:spPr>
      </p:pic>
      <p:sp>
        <p:nvSpPr>
          <p:cNvPr id="5837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Computational</a:t>
            </a:r>
            <a:r>
              <a:rPr lang="de-DE" dirty="0" smtClean="0"/>
              <a:t> Model</a:t>
            </a:r>
            <a:endParaRPr lang="en-US" dirty="0" smtClean="0"/>
          </a:p>
        </p:txBody>
      </p:sp>
      <p:sp>
        <p:nvSpPr>
          <p:cNvPr id="58371" name="Inhaltsplatzhalter 2"/>
          <p:cNvSpPr>
            <a:spLocks noGrp="1"/>
          </p:cNvSpPr>
          <p:nvPr>
            <p:ph idx="1"/>
          </p:nvPr>
        </p:nvSpPr>
        <p:spPr>
          <a:xfrm>
            <a:off x="252413" y="1493838"/>
            <a:ext cx="8640762" cy="4789487"/>
          </a:xfrm>
        </p:spPr>
        <p:txBody>
          <a:bodyPr/>
          <a:lstStyle/>
          <a:p>
            <a:r>
              <a:rPr lang="en-US" dirty="0"/>
              <a:t>Numerical method comparison</a:t>
            </a:r>
          </a:p>
        </p:txBody>
      </p:sp>
      <p:sp>
        <p:nvSpPr>
          <p:cNvPr id="58375" name="Textfeld 8"/>
          <p:cNvSpPr txBox="1">
            <a:spLocks noChangeArrowheads="1"/>
          </p:cNvSpPr>
          <p:nvPr/>
        </p:nvSpPr>
        <p:spPr bwMode="auto">
          <a:xfrm>
            <a:off x="1302358" y="2451725"/>
            <a:ext cx="15983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FIT-FPBA: 1.15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802" name="Textfeld 11"/>
          <p:cNvSpPr txBox="1">
            <a:spLocks noChangeArrowheads="1"/>
          </p:cNvSpPr>
          <p:nvPr/>
        </p:nvSpPr>
        <p:spPr bwMode="auto">
          <a:xfrm>
            <a:off x="4752020" y="2046330"/>
            <a:ext cx="25498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smtClean="0"/>
              <a:t>TM 011: f</a:t>
            </a:r>
            <a:r>
              <a:rPr lang="en-US" sz="1600" baseline="-25000" dirty="0" smtClean="0"/>
              <a:t>0 </a:t>
            </a:r>
            <a:r>
              <a:rPr lang="en-US" sz="1600" dirty="0" smtClean="0"/>
              <a:t>= 184.662 MHz</a:t>
            </a:r>
            <a:endParaRPr lang="en-US" sz="1600" dirty="0"/>
          </a:p>
        </p:txBody>
      </p:sp>
      <p:pic>
        <p:nvPicPr>
          <p:cNvPr id="58378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647831"/>
            <a:ext cx="1620000" cy="161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0" name="Grafik 11" descr="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4980" y="1566863"/>
            <a:ext cx="3175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Gerade Verbindung 19"/>
          <p:cNvCxnSpPr/>
          <p:nvPr/>
        </p:nvCxnSpPr>
        <p:spPr>
          <a:xfrm rot="18900000" flipH="1">
            <a:off x="1951433" y="2380147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8"/>
          <p:cNvSpPr txBox="1">
            <a:spLocks noChangeArrowheads="1"/>
          </p:cNvSpPr>
          <p:nvPr/>
        </p:nvSpPr>
        <p:spPr bwMode="auto">
          <a:xfrm>
            <a:off x="3563888" y="536508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FEM-O3G4: 6.24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36" name="Gerade Verbindung 18"/>
          <p:cNvCxnSpPr/>
          <p:nvPr/>
        </p:nvCxnSpPr>
        <p:spPr>
          <a:xfrm rot="18900000" flipH="1">
            <a:off x="4694959" y="519507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8"/>
          <p:cNvSpPr txBox="1">
            <a:spLocks noChangeArrowheads="1"/>
          </p:cNvSpPr>
          <p:nvPr/>
        </p:nvSpPr>
        <p:spPr bwMode="auto">
          <a:xfrm>
            <a:off x="1943708" y="461612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IGA-O3C1: 5.48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8" name="Gerade Verbindung 18"/>
          <p:cNvCxnSpPr/>
          <p:nvPr/>
        </p:nvCxnSpPr>
        <p:spPr>
          <a:xfrm rot="18900000" flipH="1">
            <a:off x="3115845" y="4446113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8"/>
          <p:cNvSpPr txBox="1">
            <a:spLocks noChangeArrowheads="1"/>
          </p:cNvSpPr>
          <p:nvPr/>
        </p:nvSpPr>
        <p:spPr bwMode="auto">
          <a:xfrm>
            <a:off x="5580112" y="447311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FEM-O2G2: 3.99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40" name="Gerade Verbindung 18"/>
          <p:cNvCxnSpPr/>
          <p:nvPr/>
        </p:nvCxnSpPr>
        <p:spPr>
          <a:xfrm rot="18900000" flipH="1">
            <a:off x="6750793" y="4392281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8"/>
          <p:cNvSpPr txBox="1">
            <a:spLocks noChangeArrowheads="1"/>
          </p:cNvSpPr>
          <p:nvPr/>
        </p:nvSpPr>
        <p:spPr bwMode="auto">
          <a:xfrm>
            <a:off x="4499992" y="418508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IGA-O2C1: 4.09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2" name="Gerade Verbindung 18"/>
          <p:cNvCxnSpPr/>
          <p:nvPr/>
        </p:nvCxnSpPr>
        <p:spPr>
          <a:xfrm rot="18900000" flipH="1">
            <a:off x="5171679" y="4108567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8"/>
          <p:cNvSpPr txBox="1">
            <a:spLocks noChangeArrowheads="1"/>
          </p:cNvSpPr>
          <p:nvPr/>
        </p:nvSpPr>
        <p:spPr bwMode="auto">
          <a:xfrm>
            <a:off x="2350492" y="2665411"/>
            <a:ext cx="14733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FIT-PBA: 1.82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4" name="Gerade Verbindung 19"/>
          <p:cNvCxnSpPr/>
          <p:nvPr/>
        </p:nvCxnSpPr>
        <p:spPr>
          <a:xfrm rot="18900000" flipH="1">
            <a:off x="3173459" y="2632175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8"/>
          <p:cNvSpPr txBox="1">
            <a:spLocks noChangeArrowheads="1"/>
          </p:cNvSpPr>
          <p:nvPr/>
        </p:nvSpPr>
        <p:spPr bwMode="auto">
          <a:xfrm>
            <a:off x="3273592" y="2879097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IGA-O1C0: 2.06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6" name="Gerade Verbindung 18"/>
          <p:cNvCxnSpPr/>
          <p:nvPr/>
        </p:nvCxnSpPr>
        <p:spPr>
          <a:xfrm rot="18900000" flipH="1">
            <a:off x="4106649" y="2750235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8"/>
          <p:cNvSpPr txBox="1">
            <a:spLocks noChangeArrowheads="1"/>
          </p:cNvSpPr>
          <p:nvPr/>
        </p:nvSpPr>
        <p:spPr bwMode="auto">
          <a:xfrm>
            <a:off x="4381166" y="3092783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FEM-O1G1: 2.07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48" name="Gerade Verbindung 18"/>
          <p:cNvCxnSpPr/>
          <p:nvPr/>
        </p:nvCxnSpPr>
        <p:spPr>
          <a:xfrm rot="18900000" flipH="1">
            <a:off x="5510805" y="2929681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8"/>
          <p:cNvSpPr txBox="1">
            <a:spLocks noChangeArrowheads="1"/>
          </p:cNvSpPr>
          <p:nvPr/>
        </p:nvSpPr>
        <p:spPr bwMode="auto">
          <a:xfrm>
            <a:off x="5580112" y="3306470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239370"/>
                </a:solidFill>
              </a:rPr>
              <a:t>FEM-O2G1: 2.02</a:t>
            </a:r>
            <a:endParaRPr lang="en-US" sz="1600" dirty="0">
              <a:solidFill>
                <a:srgbClr val="239370"/>
              </a:solidFill>
            </a:endParaRPr>
          </a:p>
        </p:txBody>
      </p:sp>
      <p:cxnSp>
        <p:nvCxnSpPr>
          <p:cNvPr id="50" name="Gerade Verbindung 18"/>
          <p:cNvCxnSpPr/>
          <p:nvPr/>
        </p:nvCxnSpPr>
        <p:spPr>
          <a:xfrm rot="18900000" flipH="1">
            <a:off x="6833479" y="3109701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/>
        </p:nvGrpSpPr>
        <p:grpSpPr>
          <a:xfrm>
            <a:off x="5446287" y="3182648"/>
            <a:ext cx="2078041" cy="908942"/>
            <a:chOff x="5446287" y="3182648"/>
            <a:chExt cx="2078041" cy="908942"/>
          </a:xfrm>
        </p:grpSpPr>
        <p:sp>
          <p:nvSpPr>
            <p:cNvPr id="4" name="Ellipse 3"/>
            <p:cNvSpPr/>
            <p:nvPr/>
          </p:nvSpPr>
          <p:spPr>
            <a:xfrm>
              <a:off x="5446287" y="3182648"/>
              <a:ext cx="1969407" cy="57122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6379463" y="3753036"/>
              <a:ext cx="11448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 smtClean="0">
                  <a:solidFill>
                    <a:srgbClr val="B32640"/>
                  </a:solidFill>
                </a:rPr>
                <a:t>Geometry</a:t>
              </a:r>
              <a:r>
                <a:rPr lang="de-DE" sz="1600" dirty="0" smtClean="0">
                  <a:solidFill>
                    <a:srgbClr val="B32640"/>
                  </a:solidFill>
                </a:rPr>
                <a:t>!</a:t>
              </a:r>
              <a:endParaRPr lang="de-DE" sz="1600" dirty="0">
                <a:solidFill>
                  <a:srgbClr val="B32640"/>
                </a:solidFill>
              </a:endParaRPr>
            </a:p>
          </p:txBody>
        </p:sp>
      </p:grpSp>
      <p:sp>
        <p:nvSpPr>
          <p:cNvPr id="13" name="Datumsplatzhalt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64144C7-49B6-4A89-98CA-0B56275E4F46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34" name="Textfeld 11"/>
          <p:cNvSpPr txBox="1">
            <a:spLocks noChangeArrowheads="1"/>
          </p:cNvSpPr>
          <p:nvPr/>
        </p:nvSpPr>
        <p:spPr bwMode="auto">
          <a:xfrm>
            <a:off x="7740352" y="3248980"/>
            <a:ext cx="11899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/>
              <a:t>Spherical </a:t>
            </a:r>
            <a:r>
              <a:rPr lang="en-US" sz="1600" dirty="0" smtClean="0"/>
              <a:t>resonator</a:t>
            </a:r>
            <a:br>
              <a:rPr lang="en-US" sz="1600" dirty="0" smtClean="0"/>
            </a:br>
            <a:r>
              <a:rPr lang="en-US" sz="1600" dirty="0" smtClean="0"/>
              <a:t>R </a:t>
            </a:r>
            <a:r>
              <a:rPr lang="en-US" sz="1600" dirty="0"/>
              <a:t>= 0.5 </a:t>
            </a:r>
            <a:r>
              <a:rPr lang="en-US" sz="1600" dirty="0" smtClean="0"/>
              <a:t>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8061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581336"/>
            <a:ext cx="7200000" cy="4872000"/>
          </a:xfrm>
          <a:prstGeom prst="rect">
            <a:avLst/>
          </a:prstGeom>
        </p:spPr>
      </p:pic>
      <p:sp>
        <p:nvSpPr>
          <p:cNvPr id="5837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Computational</a:t>
            </a:r>
            <a:r>
              <a:rPr lang="de-DE" dirty="0" smtClean="0"/>
              <a:t> Model</a:t>
            </a:r>
            <a:endParaRPr lang="en-US" dirty="0" smtClean="0"/>
          </a:p>
        </p:txBody>
      </p:sp>
      <p:sp>
        <p:nvSpPr>
          <p:cNvPr id="58371" name="Inhaltsplatzhalter 2"/>
          <p:cNvSpPr>
            <a:spLocks noGrp="1"/>
          </p:cNvSpPr>
          <p:nvPr>
            <p:ph idx="1"/>
          </p:nvPr>
        </p:nvSpPr>
        <p:spPr>
          <a:xfrm>
            <a:off x="252413" y="1493838"/>
            <a:ext cx="8640762" cy="4789487"/>
          </a:xfrm>
        </p:spPr>
        <p:txBody>
          <a:bodyPr/>
          <a:lstStyle/>
          <a:p>
            <a:r>
              <a:rPr lang="en-US" dirty="0"/>
              <a:t>Numerical method comparison</a:t>
            </a:r>
          </a:p>
        </p:txBody>
      </p:sp>
      <p:sp>
        <p:nvSpPr>
          <p:cNvPr id="58375" name="Textfeld 8"/>
          <p:cNvSpPr txBox="1">
            <a:spLocks noChangeArrowheads="1"/>
          </p:cNvSpPr>
          <p:nvPr/>
        </p:nvSpPr>
        <p:spPr bwMode="auto">
          <a:xfrm>
            <a:off x="1302358" y="2451725"/>
            <a:ext cx="15983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FIT-FPBA: 1.15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802" name="Textfeld 11"/>
          <p:cNvSpPr txBox="1">
            <a:spLocks noChangeArrowheads="1"/>
          </p:cNvSpPr>
          <p:nvPr/>
        </p:nvSpPr>
        <p:spPr bwMode="auto">
          <a:xfrm>
            <a:off x="4752020" y="2046330"/>
            <a:ext cx="25498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smtClean="0"/>
              <a:t>TM 011: f</a:t>
            </a:r>
            <a:r>
              <a:rPr lang="en-US" sz="1600" baseline="-25000" dirty="0" smtClean="0"/>
              <a:t>0 </a:t>
            </a:r>
            <a:r>
              <a:rPr lang="en-US" sz="1600" dirty="0" smtClean="0"/>
              <a:t>= 184.662 MHz</a:t>
            </a:r>
            <a:endParaRPr lang="en-US" sz="1600" dirty="0"/>
          </a:p>
        </p:txBody>
      </p:sp>
      <p:pic>
        <p:nvPicPr>
          <p:cNvPr id="58378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647831"/>
            <a:ext cx="1620000" cy="161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0" name="Grafik 11" descr="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4980" y="1566863"/>
            <a:ext cx="3175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Gerade Verbindung 19"/>
          <p:cNvCxnSpPr/>
          <p:nvPr/>
        </p:nvCxnSpPr>
        <p:spPr>
          <a:xfrm rot="18900000" flipH="1">
            <a:off x="1951433" y="2380147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8"/>
          <p:cNvSpPr txBox="1">
            <a:spLocks noChangeArrowheads="1"/>
          </p:cNvSpPr>
          <p:nvPr/>
        </p:nvSpPr>
        <p:spPr bwMode="auto">
          <a:xfrm>
            <a:off x="3563888" y="536508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FEM-O3G4: 6.24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Gerade Verbindung 18"/>
          <p:cNvCxnSpPr/>
          <p:nvPr/>
        </p:nvCxnSpPr>
        <p:spPr>
          <a:xfrm rot="18900000" flipH="1">
            <a:off x="4694959" y="5195075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8"/>
          <p:cNvSpPr txBox="1">
            <a:spLocks noChangeArrowheads="1"/>
          </p:cNvSpPr>
          <p:nvPr/>
        </p:nvSpPr>
        <p:spPr bwMode="auto">
          <a:xfrm>
            <a:off x="1943708" y="461612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4"/>
                </a:solidFill>
              </a:rPr>
              <a:t>IGA-O3C1: 5.48</a:t>
            </a:r>
            <a:endParaRPr lang="en-US" sz="1600" dirty="0">
              <a:solidFill>
                <a:srgbClr val="003394"/>
              </a:solidFill>
            </a:endParaRPr>
          </a:p>
        </p:txBody>
      </p:sp>
      <p:cxnSp>
        <p:nvCxnSpPr>
          <p:cNvPr id="38" name="Gerade Verbindung 18"/>
          <p:cNvCxnSpPr/>
          <p:nvPr/>
        </p:nvCxnSpPr>
        <p:spPr>
          <a:xfrm rot="18900000" flipH="1">
            <a:off x="3115845" y="4446113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8"/>
          <p:cNvSpPr txBox="1">
            <a:spLocks noChangeArrowheads="1"/>
          </p:cNvSpPr>
          <p:nvPr/>
        </p:nvSpPr>
        <p:spPr bwMode="auto">
          <a:xfrm>
            <a:off x="5580112" y="4473116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FEM-O2G2: 3.99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0" name="Gerade Verbindung 18"/>
          <p:cNvCxnSpPr/>
          <p:nvPr/>
        </p:nvCxnSpPr>
        <p:spPr>
          <a:xfrm rot="18900000" flipH="1">
            <a:off x="6750793" y="4392281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8"/>
          <p:cNvSpPr txBox="1">
            <a:spLocks noChangeArrowheads="1"/>
          </p:cNvSpPr>
          <p:nvPr/>
        </p:nvSpPr>
        <p:spPr bwMode="auto">
          <a:xfrm>
            <a:off x="4499992" y="4185084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4"/>
                </a:solidFill>
              </a:rPr>
              <a:t>IGA-O2C1: 4.09</a:t>
            </a:r>
            <a:endParaRPr lang="en-US" sz="1600" dirty="0">
              <a:solidFill>
                <a:srgbClr val="003394"/>
              </a:solidFill>
            </a:endParaRPr>
          </a:p>
        </p:txBody>
      </p:sp>
      <p:cxnSp>
        <p:nvCxnSpPr>
          <p:cNvPr id="42" name="Gerade Verbindung 18"/>
          <p:cNvCxnSpPr/>
          <p:nvPr/>
        </p:nvCxnSpPr>
        <p:spPr>
          <a:xfrm rot="18900000" flipH="1">
            <a:off x="5171679" y="4108567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8"/>
          <p:cNvSpPr txBox="1">
            <a:spLocks noChangeArrowheads="1"/>
          </p:cNvSpPr>
          <p:nvPr/>
        </p:nvSpPr>
        <p:spPr bwMode="auto">
          <a:xfrm>
            <a:off x="2350492" y="2665411"/>
            <a:ext cx="14733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FIT-PBA: 1.82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4" name="Gerade Verbindung 19"/>
          <p:cNvCxnSpPr/>
          <p:nvPr/>
        </p:nvCxnSpPr>
        <p:spPr>
          <a:xfrm rot="18900000" flipH="1">
            <a:off x="3173459" y="2632175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8"/>
          <p:cNvSpPr txBox="1">
            <a:spLocks noChangeArrowheads="1"/>
          </p:cNvSpPr>
          <p:nvPr/>
        </p:nvSpPr>
        <p:spPr bwMode="auto">
          <a:xfrm>
            <a:off x="3273592" y="2879097"/>
            <a:ext cx="16578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4"/>
                </a:solidFill>
              </a:rPr>
              <a:t>IGA-O1C0: 2.06</a:t>
            </a:r>
            <a:endParaRPr lang="en-US" sz="1600" dirty="0">
              <a:solidFill>
                <a:srgbClr val="003394"/>
              </a:solidFill>
            </a:endParaRPr>
          </a:p>
        </p:txBody>
      </p:sp>
      <p:cxnSp>
        <p:nvCxnSpPr>
          <p:cNvPr id="46" name="Gerade Verbindung 18"/>
          <p:cNvCxnSpPr/>
          <p:nvPr/>
        </p:nvCxnSpPr>
        <p:spPr>
          <a:xfrm rot="18900000" flipH="1">
            <a:off x="4106649" y="275023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8"/>
          <p:cNvSpPr txBox="1">
            <a:spLocks noChangeArrowheads="1"/>
          </p:cNvSpPr>
          <p:nvPr/>
        </p:nvSpPr>
        <p:spPr bwMode="auto">
          <a:xfrm>
            <a:off x="4381166" y="3092783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FEM-O1G1: 2.07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8" name="Gerade Verbindung 18"/>
          <p:cNvCxnSpPr/>
          <p:nvPr/>
        </p:nvCxnSpPr>
        <p:spPr>
          <a:xfrm rot="18900000" flipH="1">
            <a:off x="5510805" y="2929681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8"/>
          <p:cNvSpPr txBox="1">
            <a:spLocks noChangeArrowheads="1"/>
          </p:cNvSpPr>
          <p:nvPr/>
        </p:nvSpPr>
        <p:spPr bwMode="auto">
          <a:xfrm>
            <a:off x="5580112" y="3306470"/>
            <a:ext cx="1749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FEM-O2G1: 2.02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0" name="Gerade Verbindung 18"/>
          <p:cNvCxnSpPr/>
          <p:nvPr/>
        </p:nvCxnSpPr>
        <p:spPr>
          <a:xfrm rot="18900000" flipH="1">
            <a:off x="6833479" y="3109701"/>
            <a:ext cx="29210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15DE444-94AC-4639-B0C7-20AB313C6B43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1295636" y="5697252"/>
            <a:ext cx="3319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3394"/>
                </a:solidFill>
              </a:rPr>
              <a:t>IGA </a:t>
            </a:r>
            <a:r>
              <a:rPr lang="de-DE" sz="1400" dirty="0" err="1" smtClean="0">
                <a:solidFill>
                  <a:srgbClr val="003394"/>
                </a:solidFill>
              </a:rPr>
              <a:t>analysis</a:t>
            </a:r>
            <a:r>
              <a:rPr lang="de-DE" sz="1400" dirty="0" smtClean="0">
                <a:solidFill>
                  <a:srgbClr val="003394"/>
                </a:solidFill>
              </a:rPr>
              <a:t>: </a:t>
            </a:r>
            <a:r>
              <a:rPr lang="de-DE" sz="1400" dirty="0" err="1" smtClean="0">
                <a:solidFill>
                  <a:srgbClr val="003394"/>
                </a:solidFill>
              </a:rPr>
              <a:t>courtesy</a:t>
            </a:r>
            <a:r>
              <a:rPr lang="de-DE" sz="1400" dirty="0" smtClean="0">
                <a:solidFill>
                  <a:srgbClr val="003394"/>
                </a:solidFill>
              </a:rPr>
              <a:t> </a:t>
            </a:r>
            <a:r>
              <a:rPr lang="de-DE" sz="1400" dirty="0" err="1" smtClean="0">
                <a:solidFill>
                  <a:srgbClr val="003394"/>
                </a:solidFill>
              </a:rPr>
              <a:t>of</a:t>
            </a:r>
            <a:r>
              <a:rPr lang="de-DE" sz="1400" dirty="0" smtClean="0">
                <a:solidFill>
                  <a:srgbClr val="003394"/>
                </a:solidFill>
              </a:rPr>
              <a:t> </a:t>
            </a:r>
            <a:r>
              <a:rPr lang="de-DE" sz="1400" dirty="0" err="1" smtClean="0">
                <a:solidFill>
                  <a:srgbClr val="003394"/>
                </a:solidFill>
              </a:rPr>
              <a:t>Jacopo</a:t>
            </a:r>
            <a:r>
              <a:rPr lang="de-DE" sz="1400" dirty="0" smtClean="0">
                <a:solidFill>
                  <a:srgbClr val="003394"/>
                </a:solidFill>
              </a:rPr>
              <a:t> </a:t>
            </a:r>
            <a:r>
              <a:rPr lang="de-DE" sz="1400" dirty="0" err="1" smtClean="0">
                <a:solidFill>
                  <a:srgbClr val="003394"/>
                </a:solidFill>
              </a:rPr>
              <a:t>Corno</a:t>
            </a:r>
            <a:endParaRPr lang="de-DE" sz="1400" dirty="0">
              <a:solidFill>
                <a:srgbClr val="003394"/>
              </a:solidFill>
            </a:endParaRPr>
          </a:p>
        </p:txBody>
      </p:sp>
      <p:sp>
        <p:nvSpPr>
          <p:cNvPr id="31" name="Textfeld 11"/>
          <p:cNvSpPr txBox="1">
            <a:spLocks noChangeArrowheads="1"/>
          </p:cNvSpPr>
          <p:nvPr/>
        </p:nvSpPr>
        <p:spPr bwMode="auto">
          <a:xfrm>
            <a:off x="7740352" y="3248980"/>
            <a:ext cx="11899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/>
              <a:t>Spherical </a:t>
            </a:r>
            <a:r>
              <a:rPr lang="en-US" sz="1600" dirty="0" smtClean="0"/>
              <a:t>resonator</a:t>
            </a:r>
            <a:br>
              <a:rPr lang="en-US" sz="1600" dirty="0" smtClean="0"/>
            </a:br>
            <a:r>
              <a:rPr lang="en-US" sz="1600" dirty="0" smtClean="0"/>
              <a:t>R </a:t>
            </a:r>
            <a:r>
              <a:rPr lang="en-US" sz="1600" dirty="0"/>
              <a:t>= 0.5 </a:t>
            </a:r>
            <a:r>
              <a:rPr lang="en-US" sz="1600" dirty="0" smtClean="0"/>
              <a:t>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63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Computational Model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FEM formulation</a:t>
            </a:r>
          </a:p>
          <a:p>
            <a:pPr lvl="1" eaLnBrk="1" hangingPunct="1"/>
            <a:r>
              <a:rPr lang="de-DE" altLang="de-DE" smtClean="0"/>
              <a:t>Local Ritz approach</a:t>
            </a:r>
          </a:p>
        </p:txBody>
      </p:sp>
      <p:pic>
        <p:nvPicPr>
          <p:cNvPr id="219157" name="Picture 21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2724150"/>
            <a:ext cx="22447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749300" y="4365625"/>
            <a:ext cx="2168525" cy="1641475"/>
            <a:chOff x="472" y="2750"/>
            <a:chExt cx="1366" cy="1034"/>
          </a:xfrm>
        </p:grpSpPr>
        <p:grpSp>
          <p:nvGrpSpPr>
            <p:cNvPr id="18452" name="Group 29"/>
            <p:cNvGrpSpPr>
              <a:grpSpLocks/>
            </p:cNvGrpSpPr>
            <p:nvPr/>
          </p:nvGrpSpPr>
          <p:grpSpPr bwMode="auto">
            <a:xfrm>
              <a:off x="472" y="2750"/>
              <a:ext cx="1364" cy="231"/>
              <a:chOff x="3211" y="1593"/>
              <a:chExt cx="1364" cy="231"/>
            </a:xfrm>
          </p:grpSpPr>
          <p:pic>
            <p:nvPicPr>
              <p:cNvPr id="18462" name="Picture 23" descr="txp_fig"/>
              <p:cNvPicPr>
                <a:picLocks noChangeAspect="1" noChangeArrowheads="1"/>
              </p:cNvPicPr>
              <p:nvPr>
                <p:custDataLst>
                  <p:tags r:id="rId11"/>
                </p:custDataLst>
              </p:nvPr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1" y="1652"/>
                <a:ext cx="127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63" name="Text Box 26"/>
              <p:cNvSpPr txBox="1">
                <a:spLocks noChangeArrowheads="1"/>
              </p:cNvSpPr>
              <p:nvPr/>
            </p:nvSpPr>
            <p:spPr bwMode="auto">
              <a:xfrm>
                <a:off x="3379" y="1593"/>
                <a:ext cx="1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de-DE" altLang="de-DE"/>
                  <a:t>vectorial function</a:t>
                </a:r>
              </a:p>
            </p:txBody>
          </p:sp>
        </p:grpSp>
        <p:grpSp>
          <p:nvGrpSpPr>
            <p:cNvPr id="18453" name="Group 28"/>
            <p:cNvGrpSpPr>
              <a:grpSpLocks/>
            </p:cNvGrpSpPr>
            <p:nvPr/>
          </p:nvGrpSpPr>
          <p:grpSpPr bwMode="auto">
            <a:xfrm>
              <a:off x="472" y="3017"/>
              <a:ext cx="1356" cy="231"/>
              <a:chOff x="3211" y="1952"/>
              <a:chExt cx="1356" cy="231"/>
            </a:xfrm>
          </p:grpSpPr>
          <p:pic>
            <p:nvPicPr>
              <p:cNvPr id="18460" name="Picture 25" descr="txp_fig"/>
              <p:cNvPicPr>
                <a:picLocks noChangeAspect="1" noChangeArrowheads="1"/>
              </p:cNvPicPr>
              <p:nvPr>
                <p:custDataLst>
                  <p:tags r:id="rId10"/>
                </p:custDataLst>
              </p:nvPr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1" y="2042"/>
                <a:ext cx="119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61" name="Text Box 27"/>
              <p:cNvSpPr txBox="1">
                <a:spLocks noChangeArrowheads="1"/>
              </p:cNvSpPr>
              <p:nvPr/>
            </p:nvSpPr>
            <p:spPr bwMode="auto">
              <a:xfrm>
                <a:off x="3379" y="1952"/>
                <a:ext cx="118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de-DE" altLang="de-DE"/>
                  <a:t>scalar coefficient</a:t>
                </a:r>
              </a:p>
            </p:txBody>
          </p:sp>
        </p:grpSp>
        <p:grpSp>
          <p:nvGrpSpPr>
            <p:cNvPr id="18454" name="Group 38"/>
            <p:cNvGrpSpPr>
              <a:grpSpLocks/>
            </p:cNvGrpSpPr>
            <p:nvPr/>
          </p:nvGrpSpPr>
          <p:grpSpPr bwMode="auto">
            <a:xfrm>
              <a:off x="504" y="3284"/>
              <a:ext cx="1032" cy="233"/>
              <a:chOff x="504" y="3296"/>
              <a:chExt cx="1032" cy="233"/>
            </a:xfrm>
          </p:grpSpPr>
          <p:sp>
            <p:nvSpPr>
              <p:cNvPr id="18458" name="Text Box 33"/>
              <p:cNvSpPr txBox="1">
                <a:spLocks noChangeArrowheads="1"/>
              </p:cNvSpPr>
              <p:nvPr/>
            </p:nvSpPr>
            <p:spPr bwMode="auto">
              <a:xfrm>
                <a:off x="644" y="3296"/>
                <a:ext cx="892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de-DE" altLang="de-DE"/>
                  <a:t>global index</a:t>
                </a:r>
              </a:p>
            </p:txBody>
          </p:sp>
          <p:pic>
            <p:nvPicPr>
              <p:cNvPr id="18459" name="Picture 37" descr="txp_fig"/>
              <p:cNvPicPr>
                <a:picLocks noChangeAspect="1" noChangeArrowheads="1"/>
              </p:cNvPicPr>
              <p:nvPr>
                <p:custDataLst>
                  <p:tags r:id="rId9"/>
                </p:custDataLst>
              </p:nvPr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4" y="3354"/>
                <a:ext cx="5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455" name="Group 40"/>
            <p:cNvGrpSpPr>
              <a:grpSpLocks/>
            </p:cNvGrpSpPr>
            <p:nvPr/>
          </p:nvGrpSpPr>
          <p:grpSpPr bwMode="auto">
            <a:xfrm>
              <a:off x="487" y="3551"/>
              <a:ext cx="1351" cy="233"/>
              <a:chOff x="487" y="3551"/>
              <a:chExt cx="1351" cy="233"/>
            </a:xfrm>
          </p:grpSpPr>
          <p:sp>
            <p:nvSpPr>
              <p:cNvPr id="18456" name="Text Box 36"/>
              <p:cNvSpPr txBox="1">
                <a:spLocks noChangeArrowheads="1"/>
              </p:cNvSpPr>
              <p:nvPr/>
            </p:nvSpPr>
            <p:spPr bwMode="auto">
              <a:xfrm>
                <a:off x="647" y="3551"/>
                <a:ext cx="119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de-DE" altLang="de-DE"/>
                  <a:t>number of DOFs</a:t>
                </a:r>
              </a:p>
            </p:txBody>
          </p:sp>
          <p:pic>
            <p:nvPicPr>
              <p:cNvPr id="18457" name="Picture 39" descr="txp_fig"/>
              <p:cNvPicPr>
                <a:picLocks noChangeAspect="1" noChangeArrowheads="1"/>
              </p:cNvPicPr>
              <p:nvPr>
                <p:custDataLst>
                  <p:tags r:id="rId8"/>
                </p:custDataLst>
              </p:nvPr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" y="3646"/>
                <a:ext cx="96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8439" name="Text Box 44"/>
          <p:cNvSpPr txBox="1">
            <a:spLocks noChangeArrowheads="1"/>
          </p:cNvSpPr>
          <p:nvPr/>
        </p:nvSpPr>
        <p:spPr bwMode="auto">
          <a:xfrm>
            <a:off x="4319588" y="2738438"/>
            <a:ext cx="3346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>
                <a:solidFill>
                  <a:schemeClr val="hlink"/>
                </a:solidFill>
              </a:rPr>
              <a:t>continuous eigenvalue problem</a:t>
            </a:r>
          </a:p>
        </p:txBody>
      </p:sp>
      <p:sp>
        <p:nvSpPr>
          <p:cNvPr id="18440" name="AutoShape 43"/>
          <p:cNvSpPr>
            <a:spLocks noChangeArrowheads="1"/>
          </p:cNvSpPr>
          <p:nvPr/>
        </p:nvSpPr>
        <p:spPr bwMode="auto">
          <a:xfrm>
            <a:off x="4427538" y="1549400"/>
            <a:ext cx="4464050" cy="1189038"/>
          </a:xfrm>
          <a:prstGeom prst="flowChartAlternateProcess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>
              <a:solidFill>
                <a:schemeClr val="folHlink"/>
              </a:solidFill>
            </a:endParaRPr>
          </a:p>
        </p:txBody>
      </p:sp>
      <p:pic>
        <p:nvPicPr>
          <p:cNvPr id="18441" name="Picture 51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1628775"/>
            <a:ext cx="416242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52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2243138"/>
            <a:ext cx="20415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84"/>
          <p:cNvGrpSpPr>
            <a:grpSpLocks/>
          </p:cNvGrpSpPr>
          <p:nvPr/>
        </p:nvGrpSpPr>
        <p:grpSpPr bwMode="auto">
          <a:xfrm>
            <a:off x="4319588" y="3141663"/>
            <a:ext cx="4572000" cy="3311525"/>
            <a:chOff x="2812" y="1979"/>
            <a:chExt cx="2880" cy="2086"/>
          </a:xfrm>
        </p:grpSpPr>
        <p:sp>
          <p:nvSpPr>
            <p:cNvPr id="18445" name="AutoShape 45"/>
            <p:cNvSpPr>
              <a:spLocks noChangeArrowheads="1"/>
            </p:cNvSpPr>
            <p:nvPr/>
          </p:nvSpPr>
          <p:spPr bwMode="auto">
            <a:xfrm>
              <a:off x="3129" y="1979"/>
              <a:ext cx="295" cy="499"/>
            </a:xfrm>
            <a:prstGeom prst="downArrow">
              <a:avLst>
                <a:gd name="adj1" fmla="val 50000"/>
                <a:gd name="adj2" fmla="val 42288"/>
              </a:avLst>
            </a:prstGeom>
            <a:solidFill>
              <a:schemeClr val="folHlink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8446" name="Text Box 46"/>
            <p:cNvSpPr txBox="1">
              <a:spLocks noChangeArrowheads="1"/>
            </p:cNvSpPr>
            <p:nvPr/>
          </p:nvSpPr>
          <p:spPr bwMode="auto">
            <a:xfrm>
              <a:off x="3565" y="2026"/>
              <a:ext cx="19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folHlink"/>
                  </a:solidFill>
                </a:rPr>
                <a:t>Galerkin testing</a:t>
              </a:r>
              <a:br>
                <a:rPr lang="de-DE" altLang="de-DE">
                  <a:solidFill>
                    <a:schemeClr val="folHlink"/>
                  </a:solidFill>
                </a:rPr>
              </a:br>
              <a:r>
                <a:rPr lang="de-DE" altLang="de-DE">
                  <a:solidFill>
                    <a:schemeClr val="folHlink"/>
                  </a:solidFill>
                </a:rPr>
                <a:t>of the fundamental equation</a:t>
              </a:r>
            </a:p>
          </p:txBody>
        </p:sp>
        <p:pic>
          <p:nvPicPr>
            <p:cNvPr id="18447" name="Picture 63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3" y="2523"/>
              <a:ext cx="254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8" name="Picture 66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2" y="2886"/>
              <a:ext cx="1743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9" name="AutoShape 72"/>
            <p:cNvSpPr>
              <a:spLocks noChangeArrowheads="1"/>
            </p:cNvSpPr>
            <p:nvPr/>
          </p:nvSpPr>
          <p:spPr bwMode="auto">
            <a:xfrm>
              <a:off x="2880" y="3311"/>
              <a:ext cx="2812" cy="527"/>
            </a:xfrm>
            <a:prstGeom prst="flowChartAlternateProcess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DE" altLang="de-DE">
                <a:solidFill>
                  <a:schemeClr val="folHlink"/>
                </a:solidFill>
              </a:endParaRPr>
            </a:p>
          </p:txBody>
        </p:sp>
        <p:sp>
          <p:nvSpPr>
            <p:cNvPr id="18450" name="Text Box 73"/>
            <p:cNvSpPr txBox="1">
              <a:spLocks noChangeArrowheads="1"/>
            </p:cNvSpPr>
            <p:nvPr/>
          </p:nvSpPr>
          <p:spPr bwMode="auto">
            <a:xfrm>
              <a:off x="2812" y="3834"/>
              <a:ext cx="19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hlink"/>
                  </a:solidFill>
                </a:rPr>
                <a:t>discrete eigenvalue problem</a:t>
              </a:r>
            </a:p>
          </p:txBody>
        </p:sp>
        <p:pic>
          <p:nvPicPr>
            <p:cNvPr id="18451" name="Picture 83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8" y="3412"/>
              <a:ext cx="2663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444" name="Picture 85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75" y="2257425"/>
            <a:ext cx="1471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AC535E-9301-4443-A524-CB31D1512B22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738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Computational Model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Eigenvalue calculation</a:t>
            </a:r>
          </a:p>
          <a:p>
            <a:pPr lvl="1" eaLnBrk="1" hangingPunct="1"/>
            <a:r>
              <a:rPr lang="de-DE" altLang="de-DE" smtClean="0"/>
              <a:t>Problem definition</a:t>
            </a:r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r>
              <a:rPr lang="de-DE" altLang="de-DE" smtClean="0"/>
              <a:t>Important properties</a:t>
            </a:r>
          </a:p>
        </p:txBody>
      </p:sp>
      <p:pic>
        <p:nvPicPr>
          <p:cNvPr id="19461" name="Picture 2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800" y="2679700"/>
            <a:ext cx="1547813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2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679700"/>
            <a:ext cx="15478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3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2679700"/>
            <a:ext cx="14478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43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1242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73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3186113"/>
            <a:ext cx="938213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74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800" y="3154363"/>
            <a:ext cx="1295400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80"/>
          <p:cNvGrpSpPr>
            <a:grpSpLocks/>
          </p:cNvGrpSpPr>
          <p:nvPr/>
        </p:nvGrpSpPr>
        <p:grpSpPr bwMode="auto">
          <a:xfrm>
            <a:off x="752475" y="4322763"/>
            <a:ext cx="7170738" cy="1125537"/>
            <a:chOff x="474" y="2723"/>
            <a:chExt cx="4517" cy="709"/>
          </a:xfrm>
        </p:grpSpPr>
        <p:pic>
          <p:nvPicPr>
            <p:cNvPr id="19475" name="Picture 45" descr="txp_fi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" y="2776"/>
              <a:ext cx="614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6" name="Text Box 46"/>
            <p:cNvSpPr txBox="1">
              <a:spLocks noChangeArrowheads="1"/>
            </p:cNvSpPr>
            <p:nvPr/>
          </p:nvSpPr>
          <p:spPr bwMode="auto">
            <a:xfrm>
              <a:off x="1270" y="2723"/>
              <a:ext cx="35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/>
                <a:t>for proper chosen scalar       and vecor basis functions</a:t>
              </a:r>
            </a:p>
          </p:txBody>
        </p:sp>
        <p:pic>
          <p:nvPicPr>
            <p:cNvPr id="19477" name="Picture 50" descr="txp_fi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" y="2787"/>
              <a:ext cx="17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8" name="Picture 51" descr="txp_fi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9" y="2775"/>
              <a:ext cx="15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9" name="Picture 78" descr="txp_fig"/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" y="3010"/>
              <a:ext cx="2504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83" name="Group 27"/>
          <p:cNvGrpSpPr>
            <a:grpSpLocks/>
          </p:cNvGrpSpPr>
          <p:nvPr/>
        </p:nvGrpSpPr>
        <p:grpSpPr bwMode="auto">
          <a:xfrm>
            <a:off x="844550" y="5678488"/>
            <a:ext cx="5081588" cy="738187"/>
            <a:chOff x="532" y="3577"/>
            <a:chExt cx="3201" cy="465"/>
          </a:xfrm>
        </p:grpSpPr>
        <p:sp>
          <p:nvSpPr>
            <p:cNvPr id="19469" name="AutoShape 53"/>
            <p:cNvSpPr>
              <a:spLocks noChangeArrowheads="1"/>
            </p:cNvSpPr>
            <p:nvPr/>
          </p:nvSpPr>
          <p:spPr bwMode="auto">
            <a:xfrm rot="-5400000">
              <a:off x="634" y="3475"/>
              <a:ext cx="295" cy="499"/>
            </a:xfrm>
            <a:prstGeom prst="downArrow">
              <a:avLst>
                <a:gd name="adj1" fmla="val 50000"/>
                <a:gd name="adj2" fmla="val 42288"/>
              </a:avLst>
            </a:prstGeom>
            <a:solidFill>
              <a:schemeClr val="hlink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pic>
          <p:nvPicPr>
            <p:cNvPr id="19470" name="Picture 67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6" y="3680"/>
              <a:ext cx="43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1" name="Text Box 68"/>
            <p:cNvSpPr txBox="1">
              <a:spLocks noChangeArrowheads="1"/>
            </p:cNvSpPr>
            <p:nvPr/>
          </p:nvSpPr>
          <p:spPr bwMode="auto">
            <a:xfrm>
              <a:off x="1995" y="3612"/>
              <a:ext cx="2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/>
                <a:t>or</a:t>
              </a:r>
            </a:p>
          </p:txBody>
        </p:sp>
        <p:sp>
          <p:nvSpPr>
            <p:cNvPr id="19473" name="Text Box 81"/>
            <p:cNvSpPr txBox="1">
              <a:spLocks noChangeArrowheads="1"/>
            </p:cNvSpPr>
            <p:nvPr/>
          </p:nvSpPr>
          <p:spPr bwMode="auto">
            <a:xfrm>
              <a:off x="1360" y="3811"/>
              <a:ext cx="4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bg2"/>
                  </a:solidFill>
                </a:rPr>
                <a:t>static</a:t>
              </a:r>
            </a:p>
          </p:txBody>
        </p:sp>
        <p:sp>
          <p:nvSpPr>
            <p:cNvPr id="19474" name="Text Box 82"/>
            <p:cNvSpPr txBox="1">
              <a:spLocks noChangeArrowheads="1"/>
            </p:cNvSpPr>
            <p:nvPr/>
          </p:nvSpPr>
          <p:spPr bwMode="auto">
            <a:xfrm>
              <a:off x="2721" y="3811"/>
              <a:ext cx="6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bg2"/>
                  </a:solidFill>
                </a:rPr>
                <a:t>dynamic</a:t>
              </a:r>
            </a:p>
          </p:txBody>
        </p:sp>
        <p:pic>
          <p:nvPicPr>
            <p:cNvPr id="19481" name="Picture 25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7" y="3623"/>
              <a:ext cx="1326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EB6F1A-7ABC-41DD-AEE1-89CE4BB578A7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11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Computational Model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Eigenvalue calculation</a:t>
            </a:r>
          </a:p>
          <a:p>
            <a:pPr lvl="1" eaLnBrk="1" hangingPunct="1"/>
            <a:r>
              <a:rPr lang="de-DE" altLang="de-DE" smtClean="0"/>
              <a:t>Orthogonality</a:t>
            </a:r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endParaRPr lang="de-DE" altLang="de-DE" smtClean="0"/>
          </a:p>
          <a:p>
            <a:pPr lvl="1" eaLnBrk="1" hangingPunct="1"/>
            <a:r>
              <a:rPr lang="de-DE" altLang="de-DE" smtClean="0"/>
              <a:t>Projected system</a:t>
            </a:r>
          </a:p>
        </p:txBody>
      </p:sp>
      <p:pic>
        <p:nvPicPr>
          <p:cNvPr id="20485" name="Picture 2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73350"/>
            <a:ext cx="1735138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AutoShape 23"/>
          <p:cNvSpPr>
            <a:spLocks noChangeArrowheads="1"/>
          </p:cNvSpPr>
          <p:nvPr/>
        </p:nvSpPr>
        <p:spPr bwMode="auto">
          <a:xfrm rot="-5400000">
            <a:off x="3916362" y="2593976"/>
            <a:ext cx="468313" cy="792162"/>
          </a:xfrm>
          <a:prstGeom prst="downArrow">
            <a:avLst>
              <a:gd name="adj1" fmla="val 50000"/>
              <a:gd name="adj2" fmla="val 42288"/>
            </a:avLst>
          </a:prstGeom>
          <a:solidFill>
            <a:schemeClr val="hlink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0487" name="Text Box 27"/>
          <p:cNvSpPr txBox="1">
            <a:spLocks noChangeArrowheads="1"/>
          </p:cNvSpPr>
          <p:nvPr/>
        </p:nvSpPr>
        <p:spPr bwMode="auto">
          <a:xfrm>
            <a:off x="647564" y="3500438"/>
            <a:ext cx="83407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dirty="0" err="1" smtClean="0"/>
              <a:t>If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eigenvalues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are</a:t>
            </a:r>
            <a:r>
              <a:rPr lang="de-DE" altLang="de-DE" dirty="0" smtClean="0"/>
              <a:t> </a:t>
            </a:r>
            <a:r>
              <a:rPr lang="de-DE" altLang="de-DE" dirty="0"/>
              <a:t>not </a:t>
            </a:r>
            <a:r>
              <a:rPr lang="de-DE" altLang="de-DE" dirty="0" err="1"/>
              <a:t>degenerated</a:t>
            </a:r>
            <a:r>
              <a:rPr lang="de-DE" altLang="de-DE" dirty="0"/>
              <a:t> </a:t>
            </a:r>
            <a:r>
              <a:rPr lang="de-DE" altLang="de-DE" dirty="0" err="1"/>
              <a:t>eigenvectors</a:t>
            </a:r>
            <a:r>
              <a:rPr lang="de-DE" altLang="de-DE" dirty="0"/>
              <a:t> </a:t>
            </a:r>
            <a:r>
              <a:rPr lang="de-DE" altLang="de-DE" dirty="0" err="1"/>
              <a:t>are</a:t>
            </a:r>
            <a:r>
              <a:rPr lang="de-DE" altLang="de-DE" dirty="0"/>
              <a:t> </a:t>
            </a:r>
            <a:r>
              <a:rPr lang="de-DE" altLang="de-DE" dirty="0" smtClean="0"/>
              <a:t>B-orthogonal.</a:t>
            </a:r>
            <a:br>
              <a:rPr lang="de-DE" altLang="de-DE" dirty="0" smtClean="0"/>
            </a:br>
            <a:r>
              <a:rPr lang="de-DE" altLang="de-DE" dirty="0" err="1" smtClean="0"/>
              <a:t>It</a:t>
            </a:r>
            <a:r>
              <a:rPr lang="de-DE" altLang="de-DE" dirty="0" smtClean="0"/>
              <a:t> </a:t>
            </a:r>
            <a:r>
              <a:rPr lang="de-DE" altLang="de-DE" dirty="0" err="1"/>
              <a:t>is</a:t>
            </a:r>
            <a:r>
              <a:rPr lang="de-DE" altLang="de-DE" dirty="0"/>
              <a:t> </a:t>
            </a:r>
            <a:r>
              <a:rPr lang="de-DE" altLang="de-DE" dirty="0" err="1"/>
              <a:t>therefore</a:t>
            </a:r>
            <a:r>
              <a:rPr lang="de-DE" altLang="de-DE" dirty="0"/>
              <a:t> </a:t>
            </a:r>
            <a:r>
              <a:rPr lang="de-DE" altLang="de-DE" dirty="0" err="1" smtClean="0"/>
              <a:t>advantageous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to</a:t>
            </a:r>
            <a:r>
              <a:rPr lang="de-DE" altLang="de-DE" dirty="0" smtClean="0"/>
              <a:t> </a:t>
            </a:r>
            <a:r>
              <a:rPr lang="de-DE" altLang="de-DE" dirty="0" err="1"/>
              <a:t>set</a:t>
            </a:r>
            <a:r>
              <a:rPr lang="de-DE" altLang="de-DE" dirty="0"/>
              <a:t> </a:t>
            </a:r>
            <a:r>
              <a:rPr lang="de-DE" altLang="de-DE" dirty="0" err="1"/>
              <a:t>up</a:t>
            </a:r>
            <a:r>
              <a:rPr lang="de-DE" altLang="de-DE" dirty="0"/>
              <a:t> a </a:t>
            </a:r>
            <a:r>
              <a:rPr lang="de-DE" altLang="de-DE" dirty="0" err="1"/>
              <a:t>seach</a:t>
            </a:r>
            <a:r>
              <a:rPr lang="de-DE" altLang="de-DE" dirty="0"/>
              <a:t> </a:t>
            </a:r>
            <a:r>
              <a:rPr lang="de-DE" altLang="de-DE" dirty="0" err="1"/>
              <a:t>space</a:t>
            </a:r>
            <a:r>
              <a:rPr lang="de-DE" altLang="de-DE" dirty="0"/>
              <a:t> </a:t>
            </a:r>
            <a:r>
              <a:rPr lang="de-DE" altLang="de-DE" dirty="0" err="1"/>
              <a:t>using</a:t>
            </a:r>
            <a:r>
              <a:rPr lang="de-DE" altLang="de-DE" dirty="0"/>
              <a:t> B-</a:t>
            </a:r>
            <a:r>
              <a:rPr lang="de-DE" altLang="de-DE" dirty="0" err="1"/>
              <a:t>othogonal</a:t>
            </a:r>
            <a:r>
              <a:rPr lang="de-DE" altLang="de-DE" dirty="0"/>
              <a:t> </a:t>
            </a:r>
            <a:r>
              <a:rPr lang="de-DE" altLang="de-DE" dirty="0" err="1"/>
              <a:t>vectors</a:t>
            </a:r>
            <a:r>
              <a:rPr lang="de-DE" altLang="de-DE" dirty="0"/>
              <a:t>.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763588" y="4859338"/>
            <a:ext cx="8167687" cy="1522412"/>
            <a:chOff x="481" y="3061"/>
            <a:chExt cx="5145" cy="959"/>
          </a:xfrm>
        </p:grpSpPr>
        <p:sp>
          <p:nvSpPr>
            <p:cNvPr id="20490" name="AutoShape 34"/>
            <p:cNvSpPr>
              <a:spLocks noChangeArrowheads="1"/>
            </p:cNvSpPr>
            <p:nvPr/>
          </p:nvSpPr>
          <p:spPr bwMode="auto">
            <a:xfrm rot="-5400000">
              <a:off x="2467" y="3431"/>
              <a:ext cx="295" cy="499"/>
            </a:xfrm>
            <a:prstGeom prst="downArrow">
              <a:avLst>
                <a:gd name="adj1" fmla="val 50000"/>
                <a:gd name="adj2" fmla="val 42288"/>
              </a:avLst>
            </a:prstGeom>
            <a:solidFill>
              <a:schemeClr val="hlink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pic>
          <p:nvPicPr>
            <p:cNvPr id="20491" name="Picture 37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" y="3586"/>
              <a:ext cx="8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2" name="Text Box 38"/>
            <p:cNvSpPr txBox="1">
              <a:spLocks noChangeArrowheads="1"/>
            </p:cNvSpPr>
            <p:nvPr/>
          </p:nvSpPr>
          <p:spPr bwMode="auto">
            <a:xfrm>
              <a:off x="4177" y="3235"/>
              <a:ext cx="1449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dirty="0" err="1"/>
                <a:t>V</a:t>
              </a:r>
              <a:r>
                <a:rPr lang="de-DE" altLang="de-DE" dirty="0" err="1" smtClean="0"/>
                <a:t>ery</a:t>
              </a:r>
              <a:r>
                <a:rPr lang="de-DE" altLang="de-DE" dirty="0" smtClean="0"/>
                <a:t> </a:t>
              </a:r>
              <a:r>
                <a:rPr lang="de-DE" altLang="de-DE" dirty="0" err="1"/>
                <a:t>small</a:t>
              </a:r>
              <a:r>
                <a:rPr lang="de-DE" altLang="de-DE" dirty="0"/>
                <a:t> </a:t>
              </a:r>
              <a:r>
                <a:rPr lang="de-DE" altLang="de-DE" dirty="0" err="1" smtClean="0"/>
                <a:t>system</a:t>
              </a:r>
              <a:r>
                <a:rPr lang="de-DE" altLang="de-DE" dirty="0" smtClean="0"/>
                <a:t/>
              </a:r>
              <a:br>
                <a:rPr lang="de-DE" altLang="de-DE" dirty="0" smtClean="0"/>
              </a:br>
              <a:r>
                <a:rPr lang="de-DE" altLang="de-DE" dirty="0" smtClean="0"/>
                <a:t>(</a:t>
              </a:r>
              <a:r>
                <a:rPr lang="de-DE" altLang="de-DE" dirty="0" err="1" smtClean="0"/>
                <a:t>dimension</a:t>
              </a:r>
              <a:r>
                <a:rPr lang="de-DE" altLang="de-DE" dirty="0" smtClean="0"/>
                <a:t>: 10 - 20),</a:t>
              </a:r>
              <a:r>
                <a:rPr lang="de-DE" altLang="de-DE" dirty="0"/>
                <a:t/>
              </a:r>
              <a:br>
                <a:rPr lang="de-DE" altLang="de-DE" dirty="0"/>
              </a:br>
              <a:r>
                <a:rPr lang="de-DE" altLang="de-DE" dirty="0" err="1"/>
                <a:t>can</a:t>
              </a:r>
              <a:r>
                <a:rPr lang="de-DE" altLang="de-DE" dirty="0"/>
                <a:t> </a:t>
              </a:r>
              <a:r>
                <a:rPr lang="de-DE" altLang="de-DE" dirty="0" err="1"/>
                <a:t>be</a:t>
              </a:r>
              <a:r>
                <a:rPr lang="de-DE" altLang="de-DE" dirty="0"/>
                <a:t> </a:t>
              </a:r>
              <a:r>
                <a:rPr lang="de-DE" altLang="de-DE" dirty="0" err="1"/>
                <a:t>easily</a:t>
              </a:r>
              <a:r>
                <a:rPr lang="de-DE" altLang="de-DE" dirty="0"/>
                <a:t> </a:t>
              </a:r>
              <a:r>
                <a:rPr lang="de-DE" altLang="de-DE" dirty="0" err="1"/>
                <a:t>solved</a:t>
              </a:r>
              <a:endParaRPr lang="de-DE" altLang="de-DE" dirty="0"/>
            </a:p>
          </p:txBody>
        </p:sp>
        <p:pic>
          <p:nvPicPr>
            <p:cNvPr id="20493" name="Picture 43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" y="3061"/>
              <a:ext cx="1662" cy="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4" name="Text Box 46"/>
            <p:cNvSpPr txBox="1">
              <a:spLocks noChangeArrowheads="1"/>
            </p:cNvSpPr>
            <p:nvPr/>
          </p:nvSpPr>
          <p:spPr bwMode="auto">
            <a:xfrm>
              <a:off x="4918" y="3770"/>
              <a:ext cx="6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>
                  <a:solidFill>
                    <a:schemeClr val="bg2"/>
                  </a:solidFill>
                </a:rPr>
                <a:t>LAPACK</a:t>
              </a:r>
            </a:p>
          </p:txBody>
        </p:sp>
      </p:grpSp>
      <p:pic>
        <p:nvPicPr>
          <p:cNvPr id="20489" name="Picture 4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2828925"/>
            <a:ext cx="29845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910F7C-6A17-4888-AD30-949FDBD4C747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24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Computational Model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/>
              <a:t>Eigenvalue </a:t>
            </a:r>
            <a:r>
              <a:rPr lang="de-DE" altLang="de-DE" dirty="0" err="1" smtClean="0"/>
              <a:t>calculation</a:t>
            </a:r>
            <a:endParaRPr lang="de-DE" altLang="de-DE" dirty="0" smtClean="0"/>
          </a:p>
          <a:p>
            <a:pPr lvl="1" eaLnBrk="1" hangingPunct="1"/>
            <a:r>
              <a:rPr lang="de-DE" altLang="de-DE" dirty="0" smtClean="0"/>
              <a:t>Residuum</a:t>
            </a:r>
            <a:br>
              <a:rPr lang="de-DE" altLang="de-DE" dirty="0" smtClean="0"/>
            </a:br>
            <a:endParaRPr lang="de-DE" altLang="de-DE" dirty="0" smtClean="0"/>
          </a:p>
          <a:p>
            <a:pPr lvl="1" eaLnBrk="1" hangingPunct="1"/>
            <a:endParaRPr lang="de-DE" altLang="de-DE" dirty="0" smtClean="0"/>
          </a:p>
          <a:p>
            <a:pPr lvl="1" eaLnBrk="1" hangingPunct="1"/>
            <a:endParaRPr lang="de-DE" altLang="de-DE" dirty="0" smtClean="0"/>
          </a:p>
          <a:p>
            <a:pPr lvl="1" eaLnBrk="1" hangingPunct="1"/>
            <a:endParaRPr lang="de-DE" altLang="de-DE" dirty="0" smtClean="0"/>
          </a:p>
          <a:p>
            <a:pPr lvl="1" eaLnBrk="1" hangingPunct="1"/>
            <a:r>
              <a:rPr lang="de-DE" altLang="de-DE" dirty="0" err="1" smtClean="0"/>
              <a:t>Advanced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search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space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expansion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methods</a:t>
            </a:r>
            <a:endParaRPr lang="de-DE" altLang="de-DE" dirty="0" smtClean="0"/>
          </a:p>
        </p:txBody>
      </p:sp>
      <p:pic>
        <p:nvPicPr>
          <p:cNvPr id="21509" name="Picture 2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11438"/>
            <a:ext cx="3922712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924944"/>
            <a:ext cx="548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4" name="Text Box 7"/>
          <p:cNvSpPr txBox="1">
            <a:spLocks noChangeArrowheads="1"/>
          </p:cNvSpPr>
          <p:nvPr/>
        </p:nvSpPr>
        <p:spPr bwMode="auto">
          <a:xfrm>
            <a:off x="582090" y="3284984"/>
            <a:ext cx="8045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dirty="0"/>
              <a:t>The </a:t>
            </a:r>
            <a:r>
              <a:rPr lang="de-DE" altLang="de-DE" dirty="0" err="1"/>
              <a:t>residuum</a:t>
            </a:r>
            <a:r>
              <a:rPr lang="de-DE" altLang="de-DE" dirty="0"/>
              <a:t>     </a:t>
            </a:r>
            <a:r>
              <a:rPr lang="de-DE" altLang="de-DE" dirty="0" err="1"/>
              <a:t>is</a:t>
            </a:r>
            <a:r>
              <a:rPr lang="de-DE" altLang="de-DE" dirty="0"/>
              <a:t> </a:t>
            </a:r>
            <a:r>
              <a:rPr lang="de-DE" altLang="de-DE" dirty="0" err="1"/>
              <a:t>othogonal</a:t>
            </a:r>
            <a:r>
              <a:rPr lang="de-DE" altLang="de-DE" dirty="0"/>
              <a:t> </a:t>
            </a:r>
            <a:r>
              <a:rPr lang="de-DE" altLang="de-DE" dirty="0" err="1"/>
              <a:t>with</a:t>
            </a:r>
            <a:r>
              <a:rPr lang="de-DE" altLang="de-DE" dirty="0"/>
              <a:t> </a:t>
            </a:r>
            <a:r>
              <a:rPr lang="de-DE" altLang="de-DE" dirty="0" err="1"/>
              <a:t>respect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search</a:t>
            </a:r>
            <a:r>
              <a:rPr lang="de-DE" altLang="de-DE" dirty="0"/>
              <a:t> </a:t>
            </a:r>
            <a:r>
              <a:rPr lang="de-DE" altLang="de-DE" dirty="0" err="1"/>
              <a:t>space</a:t>
            </a:r>
            <a:r>
              <a:rPr lang="de-DE" altLang="de-DE" dirty="0"/>
              <a:t>    . </a:t>
            </a:r>
            <a:r>
              <a:rPr lang="de-DE" altLang="de-DE" dirty="0" err="1"/>
              <a:t>It</a:t>
            </a:r>
            <a:r>
              <a:rPr lang="de-DE" altLang="de-DE" dirty="0"/>
              <a:t> </a:t>
            </a:r>
            <a:r>
              <a:rPr lang="de-DE" altLang="de-DE" dirty="0" err="1"/>
              <a:t>seems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dirty="0" err="1"/>
              <a:t>make</a:t>
            </a:r>
            <a:r>
              <a:rPr lang="de-DE" altLang="de-DE" dirty="0"/>
              <a:t> sense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expand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search</a:t>
            </a:r>
            <a:r>
              <a:rPr lang="de-DE" altLang="de-DE" dirty="0"/>
              <a:t> </a:t>
            </a:r>
            <a:r>
              <a:rPr lang="de-DE" altLang="de-DE" dirty="0" err="1"/>
              <a:t>space</a:t>
            </a:r>
            <a:r>
              <a:rPr lang="de-DE" altLang="de-DE" dirty="0"/>
              <a:t> in </a:t>
            </a:r>
            <a:r>
              <a:rPr lang="de-DE" altLang="de-DE" dirty="0" err="1"/>
              <a:t>this</a:t>
            </a:r>
            <a:r>
              <a:rPr lang="de-DE" altLang="de-DE" dirty="0"/>
              <a:t> </a:t>
            </a:r>
            <a:r>
              <a:rPr lang="de-DE" altLang="de-DE" dirty="0" err="1"/>
              <a:t>direction</a:t>
            </a:r>
            <a:r>
              <a:rPr lang="de-DE" altLang="de-DE" dirty="0"/>
              <a:t>                  </a:t>
            </a:r>
            <a:r>
              <a:rPr lang="de-DE" altLang="de-DE" dirty="0" smtClean="0">
                <a:solidFill>
                  <a:schemeClr val="hlink"/>
                </a:solidFill>
              </a:rPr>
              <a:t>KRYLOV</a:t>
            </a:r>
          </a:p>
        </p:txBody>
      </p:sp>
      <p:pic>
        <p:nvPicPr>
          <p:cNvPr id="21525" name="Picture 2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191" y="3364359"/>
            <a:ext cx="1651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6" name="Picture 2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118" y="3370709"/>
            <a:ext cx="2016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AutoShape 36"/>
          <p:cNvSpPr>
            <a:spLocks noChangeArrowheads="1"/>
          </p:cNvSpPr>
          <p:nvPr/>
        </p:nvSpPr>
        <p:spPr bwMode="auto">
          <a:xfrm rot="-5400000">
            <a:off x="6916177" y="3496121"/>
            <a:ext cx="187325" cy="504825"/>
          </a:xfrm>
          <a:prstGeom prst="downArrow">
            <a:avLst>
              <a:gd name="adj1" fmla="val 50000"/>
              <a:gd name="adj2" fmla="val 67373"/>
            </a:avLst>
          </a:prstGeom>
          <a:solidFill>
            <a:schemeClr val="hlink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CFCDA8-2CCF-4673-8132-08497C3F04D6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6" name="Gruppieren 15"/>
          <p:cNvGrpSpPr/>
          <p:nvPr/>
        </p:nvGrpSpPr>
        <p:grpSpPr>
          <a:xfrm>
            <a:off x="614363" y="4617132"/>
            <a:ext cx="8020280" cy="1872208"/>
            <a:chOff x="614363" y="4617132"/>
            <a:chExt cx="8020280" cy="1872208"/>
          </a:xfrm>
        </p:grpSpPr>
        <p:sp>
          <p:nvSpPr>
            <p:cNvPr id="21516" name="Text Box 38"/>
            <p:cNvSpPr txBox="1">
              <a:spLocks noChangeArrowheads="1"/>
            </p:cNvSpPr>
            <p:nvPr/>
          </p:nvSpPr>
          <p:spPr bwMode="auto">
            <a:xfrm>
              <a:off x="614363" y="4617132"/>
              <a:ext cx="3935413" cy="1616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dirty="0" err="1"/>
                <a:t>Expand</a:t>
              </a:r>
              <a:r>
                <a:rPr lang="de-DE" altLang="de-DE" dirty="0"/>
                <a:t>     in </a:t>
              </a:r>
              <a:r>
                <a:rPr lang="de-DE" altLang="de-DE" dirty="0" err="1"/>
                <a:t>the</a:t>
              </a:r>
              <a:r>
                <a:rPr lang="de-DE" altLang="de-DE" dirty="0"/>
                <a:t> </a:t>
              </a:r>
              <a:r>
                <a:rPr lang="de-DE" altLang="de-DE" dirty="0" err="1"/>
                <a:t>direction</a:t>
              </a:r>
              <a:r>
                <a:rPr lang="de-DE" altLang="de-DE" dirty="0"/>
                <a:t>         </a:t>
              </a:r>
              <a:r>
                <a:rPr lang="de-DE" altLang="de-DE" dirty="0" err="1" smtClean="0"/>
                <a:t>with</a:t>
              </a:r>
              <a:r>
                <a:rPr lang="de-DE" altLang="de-DE" dirty="0" smtClean="0"/>
                <a:t>:</a:t>
              </a:r>
            </a:p>
            <a:p>
              <a:pPr marL="285750" indent="-2857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altLang="de-DE" dirty="0"/>
                <a:t> </a:t>
              </a:r>
              <a:r>
                <a:rPr lang="de-DE" altLang="de-DE" dirty="0" smtClean="0"/>
                <a:t>                   </a:t>
              </a:r>
              <a:r>
                <a:rPr lang="de-DE" altLang="de-DE" dirty="0" err="1" smtClean="0"/>
                <a:t>to</a:t>
              </a:r>
              <a:r>
                <a:rPr lang="de-DE" altLang="de-DE" dirty="0" smtClean="0"/>
                <a:t> </a:t>
              </a:r>
              <a:r>
                <a:rPr lang="de-DE" altLang="de-DE" dirty="0" err="1" smtClean="0"/>
                <a:t>get</a:t>
              </a:r>
              <a:r>
                <a:rPr lang="de-DE" altLang="de-DE" dirty="0" smtClean="0"/>
                <a:t>                     !</a:t>
              </a:r>
            </a:p>
            <a:p>
              <a:pPr marL="285750" indent="-2857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altLang="de-DE" dirty="0"/>
                <a:t> </a:t>
              </a:r>
              <a:endParaRPr lang="de-DE" altLang="de-DE" dirty="0" smtClean="0"/>
            </a:p>
            <a:p>
              <a:pPr marL="285750" indent="-2857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altLang="de-DE" dirty="0"/>
                <a:t> </a:t>
              </a:r>
              <a:endParaRPr lang="de-DE" altLang="de-DE" dirty="0" smtClean="0"/>
            </a:p>
          </p:txBody>
        </p:sp>
        <p:pic>
          <p:nvPicPr>
            <p:cNvPr id="21517" name="Picture 40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9876" y="4711598"/>
              <a:ext cx="2016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8" name="Picture 42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2326" y="4703922"/>
              <a:ext cx="417513" cy="20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44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215" y="5063594"/>
              <a:ext cx="1179513" cy="20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46" descr="txp_fi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1820" y="5070115"/>
              <a:ext cx="115570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5" descr="txp_fi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215" y="5438877"/>
              <a:ext cx="3048000" cy="265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40" descr="txp_fi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5841271"/>
              <a:ext cx="33131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AutoShape 36"/>
            <p:cNvSpPr>
              <a:spLocks noChangeArrowheads="1"/>
            </p:cNvSpPr>
            <p:nvPr/>
          </p:nvSpPr>
          <p:spPr bwMode="auto">
            <a:xfrm rot="-5400000">
              <a:off x="5702858" y="4909429"/>
              <a:ext cx="187325" cy="504825"/>
            </a:xfrm>
            <a:prstGeom prst="downArrow">
              <a:avLst>
                <a:gd name="adj1" fmla="val 50000"/>
                <a:gd name="adj2" fmla="val 67373"/>
              </a:avLst>
            </a:prstGeom>
            <a:solidFill>
              <a:schemeClr val="hlink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192949" y="4977175"/>
              <a:ext cx="2441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altLang="de-DE" dirty="0" smtClean="0">
                  <a:solidFill>
                    <a:schemeClr val="hlink"/>
                  </a:solidFill>
                </a:rPr>
                <a:t>Orthogonal </a:t>
              </a:r>
              <a:r>
                <a:rPr lang="de-DE" altLang="de-DE" dirty="0" err="1" smtClean="0">
                  <a:solidFill>
                    <a:schemeClr val="hlink"/>
                  </a:solidFill>
                </a:rPr>
                <a:t>expansion</a:t>
              </a:r>
              <a:endParaRPr lang="de-DE" dirty="0"/>
            </a:p>
          </p:txBody>
        </p:sp>
        <p:sp>
          <p:nvSpPr>
            <p:cNvPr id="45" name="AutoShape 36"/>
            <p:cNvSpPr>
              <a:spLocks noChangeArrowheads="1"/>
            </p:cNvSpPr>
            <p:nvPr/>
          </p:nvSpPr>
          <p:spPr bwMode="auto">
            <a:xfrm rot="-5400000">
              <a:off x="5702858" y="5336831"/>
              <a:ext cx="187325" cy="504825"/>
            </a:xfrm>
            <a:prstGeom prst="downArrow">
              <a:avLst>
                <a:gd name="adj1" fmla="val 50000"/>
                <a:gd name="adj2" fmla="val 67373"/>
              </a:avLst>
            </a:prstGeom>
            <a:solidFill>
              <a:schemeClr val="hlink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6192949" y="5404577"/>
              <a:ext cx="13730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altLang="de-DE" dirty="0" smtClean="0">
                  <a:solidFill>
                    <a:schemeClr val="hlink"/>
                  </a:solidFill>
                </a:rPr>
                <a:t>DAVIDSON</a:t>
              </a:r>
              <a:endParaRPr lang="de-DE" dirty="0"/>
            </a:p>
          </p:txBody>
        </p:sp>
        <p:sp>
          <p:nvSpPr>
            <p:cNvPr id="47" name="AutoShape 36"/>
            <p:cNvSpPr>
              <a:spLocks noChangeArrowheads="1"/>
            </p:cNvSpPr>
            <p:nvPr/>
          </p:nvSpPr>
          <p:spPr bwMode="auto">
            <a:xfrm rot="-5400000">
              <a:off x="5702858" y="5764233"/>
              <a:ext cx="187325" cy="504825"/>
            </a:xfrm>
            <a:prstGeom prst="downArrow">
              <a:avLst>
                <a:gd name="adj1" fmla="val 50000"/>
                <a:gd name="adj2" fmla="val 67373"/>
              </a:avLst>
            </a:prstGeom>
            <a:solidFill>
              <a:schemeClr val="hlink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6192949" y="5831979"/>
              <a:ext cx="2283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altLang="de-DE" dirty="0" smtClean="0">
                  <a:solidFill>
                    <a:schemeClr val="hlink"/>
                  </a:solidFill>
                </a:rPr>
                <a:t>JACOBI-DAVIDSON</a:t>
              </a:r>
              <a:endParaRPr lang="de-DE" dirty="0"/>
            </a:p>
          </p:txBody>
        </p:sp>
        <p:sp>
          <p:nvSpPr>
            <p:cNvPr id="49" name="AutoShape 35"/>
            <p:cNvSpPr>
              <a:spLocks noChangeArrowheads="1"/>
            </p:cNvSpPr>
            <p:nvPr/>
          </p:nvSpPr>
          <p:spPr bwMode="auto">
            <a:xfrm>
              <a:off x="863588" y="5769319"/>
              <a:ext cx="3563937" cy="468000"/>
            </a:xfrm>
            <a:prstGeom prst="flowChartAlternateProcess">
              <a:avLst/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50" name="Text Box 38"/>
            <p:cNvSpPr txBox="1">
              <a:spLocks noChangeArrowheads="1"/>
            </p:cNvSpPr>
            <p:nvPr/>
          </p:nvSpPr>
          <p:spPr bwMode="auto">
            <a:xfrm>
              <a:off x="2843808" y="6184540"/>
              <a:ext cx="16906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1400" dirty="0" err="1">
                  <a:solidFill>
                    <a:schemeClr val="folHlink"/>
                  </a:solidFill>
                </a:rPr>
                <a:t>correction</a:t>
              </a:r>
              <a:r>
                <a:rPr lang="de-DE" altLang="de-DE" sz="1400" dirty="0">
                  <a:solidFill>
                    <a:schemeClr val="folHlink"/>
                  </a:solidFill>
                </a:rPr>
                <a:t> </a:t>
              </a:r>
              <a:r>
                <a:rPr lang="de-DE" altLang="de-DE" sz="1400" dirty="0" err="1">
                  <a:solidFill>
                    <a:schemeClr val="folHlink"/>
                  </a:solidFill>
                </a:rPr>
                <a:t>equation</a:t>
              </a:r>
              <a:endParaRPr lang="de-DE" altLang="de-DE" sz="1400" dirty="0">
                <a:solidFill>
                  <a:schemeClr val="folHlink"/>
                </a:solidFill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580580" y="3835092"/>
            <a:ext cx="8032968" cy="369332"/>
            <a:chOff x="580580" y="3835092"/>
            <a:chExt cx="8032968" cy="369332"/>
          </a:xfrm>
        </p:grpSpPr>
        <p:pic>
          <p:nvPicPr>
            <p:cNvPr id="21522" name="Picture 33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776" y="3910485"/>
              <a:ext cx="165100" cy="20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 Box 7"/>
            <p:cNvSpPr txBox="1">
              <a:spLocks noChangeArrowheads="1"/>
            </p:cNvSpPr>
            <p:nvPr/>
          </p:nvSpPr>
          <p:spPr bwMode="auto">
            <a:xfrm>
              <a:off x="580580" y="3835092"/>
              <a:ext cx="80329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dirty="0" smtClean="0"/>
                <a:t>But </a:t>
              </a:r>
              <a:r>
                <a:rPr lang="de-DE" altLang="de-DE" dirty="0" err="1" smtClean="0"/>
                <a:t>the</a:t>
              </a:r>
              <a:r>
                <a:rPr lang="de-DE" altLang="de-DE" dirty="0" smtClean="0"/>
                <a:t> final </a:t>
              </a:r>
              <a:r>
                <a:rPr lang="de-DE" altLang="de-DE" dirty="0" err="1"/>
                <a:t>residuum</a:t>
              </a:r>
              <a:r>
                <a:rPr lang="de-DE" altLang="de-DE" dirty="0"/>
                <a:t>     </a:t>
              </a:r>
              <a:r>
                <a:rPr lang="de-DE" altLang="de-DE" dirty="0" err="1"/>
                <a:t>is</a:t>
              </a:r>
              <a:r>
                <a:rPr lang="de-DE" altLang="de-DE" dirty="0"/>
                <a:t> not B-</a:t>
              </a:r>
              <a:r>
                <a:rPr lang="de-DE" altLang="de-DE" dirty="0" err="1"/>
                <a:t>othogonal</a:t>
              </a:r>
              <a:r>
                <a:rPr lang="de-DE" altLang="de-DE" dirty="0"/>
                <a:t> </a:t>
              </a:r>
              <a:r>
                <a:rPr lang="de-DE" altLang="de-DE" dirty="0" err="1"/>
                <a:t>with</a:t>
              </a:r>
              <a:r>
                <a:rPr lang="de-DE" altLang="de-DE" dirty="0"/>
                <a:t> </a:t>
              </a:r>
              <a:r>
                <a:rPr lang="de-DE" altLang="de-DE" dirty="0" err="1"/>
                <a:t>respect</a:t>
              </a:r>
              <a:r>
                <a:rPr lang="de-DE" altLang="de-DE" dirty="0"/>
                <a:t> </a:t>
              </a:r>
              <a:r>
                <a:rPr lang="de-DE" altLang="de-DE" dirty="0" err="1" smtClean="0"/>
                <a:t>to</a:t>
              </a:r>
              <a:r>
                <a:rPr lang="de-DE" altLang="de-DE" dirty="0" smtClean="0"/>
                <a:t> </a:t>
              </a:r>
              <a:r>
                <a:rPr lang="de-DE" altLang="de-DE" dirty="0" err="1"/>
                <a:t>the</a:t>
              </a:r>
              <a:r>
                <a:rPr lang="de-DE" altLang="de-DE" dirty="0"/>
                <a:t> </a:t>
              </a:r>
              <a:r>
                <a:rPr lang="de-DE" altLang="de-DE" dirty="0" err="1"/>
                <a:t>search</a:t>
              </a:r>
              <a:r>
                <a:rPr lang="de-DE" altLang="de-DE" dirty="0"/>
                <a:t> </a:t>
              </a:r>
              <a:r>
                <a:rPr lang="de-DE" altLang="de-DE" dirty="0" err="1" smtClean="0"/>
                <a:t>space</a:t>
              </a:r>
              <a:r>
                <a:rPr lang="de-DE" altLang="de-DE" dirty="0" smtClean="0"/>
                <a:t>.</a:t>
              </a:r>
              <a:endParaRPr lang="de-DE" altLang="de-DE" dirty="0">
                <a:solidFill>
                  <a:schemeClr val="hlin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794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2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881FD4-2BEB-4C38-870D-B4F60EAA41C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251520" y="6489376"/>
            <a:ext cx="8640960" cy="324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92263"/>
            <a:ext cx="8893175" cy="4789487"/>
          </a:xfrm>
        </p:spPr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Motivation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Computational model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Fundamental equations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Volume discretization methods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Boundary conditions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Eigenvalue calculation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Numerical examples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TESLA 1.3 GHz cavity and TESLA 3.9 GHz module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/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302136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488" y="2182481"/>
            <a:ext cx="8316000" cy="422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Computational Model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Port boundary condition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716278" y="4797152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Port face, HOM coupler</a:t>
            </a:r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39" name="Gerade Verbindung 38"/>
          <p:cNvCxnSpPr/>
          <p:nvPr/>
        </p:nvCxnSpPr>
        <p:spPr>
          <a:xfrm flipH="1">
            <a:off x="2015716" y="3429000"/>
            <a:ext cx="1908212" cy="13321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F72AF13-5C36-4316-BFD0-EEEB98584185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Computational Model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Port boundary condition</a:t>
            </a:r>
          </a:p>
        </p:txBody>
      </p:sp>
      <p:pic>
        <p:nvPicPr>
          <p:cNvPr id="152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62" y="2189252"/>
            <a:ext cx="8316000" cy="421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feld 35"/>
          <p:cNvSpPr txBox="1"/>
          <p:nvPr/>
        </p:nvSpPr>
        <p:spPr>
          <a:xfrm>
            <a:off x="4463988" y="5841268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Port face, fundamental coupler</a:t>
            </a:r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39" name="Gerade Verbindung 38"/>
          <p:cNvCxnSpPr/>
          <p:nvPr/>
        </p:nvCxnSpPr>
        <p:spPr>
          <a:xfrm flipH="1">
            <a:off x="5904148" y="4761148"/>
            <a:ext cx="531932" cy="1080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BF9129B-DB46-4116-9FAD-A34A8C0F5106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Computational Model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 formulation</a:t>
            </a:r>
          </a:p>
          <a:p>
            <a:pPr lvl="1" eaLnBrk="1" hangingPunct="1"/>
            <a:r>
              <a:rPr lang="en-US" dirty="0" smtClean="0"/>
              <a:t>Local Ritz approach</a:t>
            </a:r>
          </a:p>
        </p:txBody>
      </p:sp>
      <p:pic>
        <p:nvPicPr>
          <p:cNvPr id="33" name="Grafik 32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lum/>
          </a:blip>
          <a:stretch>
            <a:fillRect/>
          </a:stretch>
        </p:blipFill>
        <p:spPr>
          <a:xfrm>
            <a:off x="717802" y="2719068"/>
            <a:ext cx="2298196" cy="1051562"/>
          </a:xfrm>
          <a:prstGeom prst="rect">
            <a:avLst/>
          </a:prstGeom>
        </p:spPr>
      </p:pic>
      <p:grpSp>
        <p:nvGrpSpPr>
          <p:cNvPr id="2" name="Gruppieren 39"/>
          <p:cNvGrpSpPr/>
          <p:nvPr/>
        </p:nvGrpSpPr>
        <p:grpSpPr>
          <a:xfrm>
            <a:off x="717804" y="4562512"/>
            <a:ext cx="2200022" cy="1641476"/>
            <a:chOff x="717804" y="4365625"/>
            <a:chExt cx="2200022" cy="1641476"/>
          </a:xfrm>
        </p:grpSpPr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749300" y="4365625"/>
              <a:ext cx="2165350" cy="366713"/>
              <a:chOff x="3211" y="1593"/>
              <a:chExt cx="1364" cy="231"/>
            </a:xfrm>
          </p:grpSpPr>
          <p:pic>
            <p:nvPicPr>
              <p:cNvPr id="20510" name="Picture 23" descr="txp_fi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11" y="165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11" name="Text Box 26"/>
              <p:cNvSpPr txBox="1">
                <a:spLocks noChangeArrowheads="1"/>
              </p:cNvSpPr>
              <p:nvPr/>
            </p:nvSpPr>
            <p:spPr bwMode="auto">
              <a:xfrm>
                <a:off x="3379" y="1593"/>
                <a:ext cx="1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err="1" smtClean="0">
                    <a:solidFill>
                      <a:srgbClr val="000000"/>
                    </a:solidFill>
                  </a:rPr>
                  <a:t>vectorial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function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800100" y="5213350"/>
              <a:ext cx="1638300" cy="369888"/>
              <a:chOff x="504" y="3296"/>
              <a:chExt cx="1032" cy="233"/>
            </a:xfrm>
          </p:grpSpPr>
          <p:sp>
            <p:nvSpPr>
              <p:cNvPr id="20506" name="Text Box 33"/>
              <p:cNvSpPr txBox="1">
                <a:spLocks noChangeArrowheads="1"/>
              </p:cNvSpPr>
              <p:nvPr/>
            </p:nvSpPr>
            <p:spPr bwMode="auto">
              <a:xfrm>
                <a:off x="644" y="3296"/>
                <a:ext cx="89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</a:rPr>
                  <a:t>global index</a:t>
                </a:r>
                <a:endParaRPr lang="en-US">
                  <a:solidFill>
                    <a:srgbClr val="000000"/>
                  </a:solidFill>
                </a:endParaRPr>
              </a:p>
            </p:txBody>
          </p:sp>
          <p:pic>
            <p:nvPicPr>
              <p:cNvPr id="20507" name="Picture 37" descr="txp_fi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504" y="3354"/>
                <a:ext cx="56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40"/>
            <p:cNvGrpSpPr>
              <a:grpSpLocks/>
            </p:cNvGrpSpPr>
            <p:nvPr/>
          </p:nvGrpSpPr>
          <p:grpSpPr bwMode="auto">
            <a:xfrm>
              <a:off x="773113" y="5637213"/>
              <a:ext cx="2144713" cy="369888"/>
              <a:chOff x="487" y="3551"/>
              <a:chExt cx="1351" cy="233"/>
            </a:xfrm>
          </p:grpSpPr>
          <p:sp>
            <p:nvSpPr>
              <p:cNvPr id="20504" name="Text Box 36"/>
              <p:cNvSpPr txBox="1">
                <a:spLocks noChangeArrowheads="1"/>
              </p:cNvSpPr>
              <p:nvPr/>
            </p:nvSpPr>
            <p:spPr bwMode="auto">
              <a:xfrm>
                <a:off x="647" y="3551"/>
                <a:ext cx="119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</a:rPr>
                  <a:t>number of DOFs</a:t>
                </a:r>
                <a:endParaRPr lang="en-US">
                  <a:solidFill>
                    <a:srgbClr val="000000"/>
                  </a:solidFill>
                </a:endParaRPr>
              </a:p>
            </p:txBody>
          </p:sp>
          <p:pic>
            <p:nvPicPr>
              <p:cNvPr id="20505" name="Picture 39" descr="txp_fig"/>
              <p:cNvPicPr>
                <a:picLocks noChangeAspect="1" noChangeArrowheads="1"/>
              </p:cNvPicPr>
              <p:nvPr>
                <p:custDataLst>
                  <p:tags r:id="rId4"/>
                </p:custDataLst>
              </p:nvPr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87" y="3646"/>
                <a:ext cx="96" cy="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uppieren 34"/>
            <p:cNvGrpSpPr/>
            <p:nvPr/>
          </p:nvGrpSpPr>
          <p:grpSpPr>
            <a:xfrm>
              <a:off x="717804" y="4789488"/>
              <a:ext cx="2184146" cy="366713"/>
              <a:chOff x="717804" y="4789488"/>
              <a:chExt cx="2184146" cy="366713"/>
            </a:xfrm>
          </p:grpSpPr>
          <p:sp>
            <p:nvSpPr>
              <p:cNvPr id="20509" name="Text Box 27"/>
              <p:cNvSpPr txBox="1">
                <a:spLocks noChangeArrowheads="1"/>
              </p:cNvSpPr>
              <p:nvPr/>
            </p:nvSpPr>
            <p:spPr bwMode="auto">
              <a:xfrm>
                <a:off x="1016000" y="4789488"/>
                <a:ext cx="18859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</a:rPr>
                  <a:t>scalar coefficient</a:t>
                </a:r>
                <a:endParaRPr lang="en-US">
                  <a:solidFill>
                    <a:srgbClr val="000000"/>
                  </a:solidFill>
                </a:endParaRPr>
              </a:p>
            </p:txBody>
          </p:sp>
          <p:pic>
            <p:nvPicPr>
              <p:cNvPr id="34" name="Grafik 33" descr="txp_fig.pn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2" cstate="print">
                <a:lum/>
              </a:blip>
              <a:stretch>
                <a:fillRect/>
              </a:stretch>
            </p:blipFill>
            <p:spPr>
              <a:xfrm>
                <a:off x="717804" y="4932871"/>
                <a:ext cx="240791" cy="176783"/>
              </a:xfrm>
              <a:prstGeom prst="rect">
                <a:avLst/>
              </a:prstGeom>
            </p:spPr>
          </p:pic>
        </p:grpSp>
      </p:grp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60032" y="1845457"/>
            <a:ext cx="3135760" cy="314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feld 35"/>
          <p:cNvSpPr txBox="1"/>
          <p:nvPr/>
        </p:nvSpPr>
        <p:spPr>
          <a:xfrm>
            <a:off x="7560332" y="20150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Port face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4572000" y="5168422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Mixed 2-D vector and scalar basis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5" name="Grafik 24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4808561" y="5651087"/>
            <a:ext cx="2715767" cy="670559"/>
          </a:xfrm>
          <a:prstGeom prst="rect">
            <a:avLst/>
          </a:prstGeom>
        </p:spPr>
      </p:pic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29988A-5983-43DF-A8F5-FD654E8AA545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197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Computational Model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 formulation</a:t>
            </a:r>
          </a:p>
          <a:p>
            <a:pPr lvl="1" eaLnBrk="1" hangingPunct="1"/>
            <a:r>
              <a:rPr lang="en-US" dirty="0" smtClean="0"/>
              <a:t>Local Ritz approach</a:t>
            </a:r>
          </a:p>
        </p:txBody>
      </p:sp>
      <p:sp>
        <p:nvSpPr>
          <p:cNvPr id="20487" name="Text Box 44"/>
          <p:cNvSpPr txBox="1">
            <a:spLocks noChangeArrowheads="1"/>
          </p:cNvSpPr>
          <p:nvPr/>
        </p:nvSpPr>
        <p:spPr bwMode="auto">
          <a:xfrm>
            <a:off x="4302457" y="2738438"/>
            <a:ext cx="43781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15E"/>
                </a:solidFill>
              </a:rPr>
              <a:t>continuous </a:t>
            </a:r>
            <a:r>
              <a:rPr lang="en-US" dirty="0" err="1" smtClean="0">
                <a:solidFill>
                  <a:srgbClr val="00715E"/>
                </a:solidFill>
              </a:rPr>
              <a:t>eigenvalue</a:t>
            </a:r>
            <a:r>
              <a:rPr lang="en-US" dirty="0" smtClean="0">
                <a:solidFill>
                  <a:srgbClr val="00715E"/>
                </a:solidFill>
              </a:rPr>
              <a:t> problem, loss-free</a:t>
            </a:r>
            <a:endParaRPr lang="en-US" dirty="0">
              <a:solidFill>
                <a:srgbClr val="00715E"/>
              </a:solidFill>
            </a:endParaRPr>
          </a:p>
        </p:txBody>
      </p:sp>
      <p:sp>
        <p:nvSpPr>
          <p:cNvPr id="20488" name="AutoShape 43"/>
          <p:cNvSpPr>
            <a:spLocks noChangeArrowheads="1"/>
          </p:cNvSpPr>
          <p:nvPr/>
        </p:nvSpPr>
        <p:spPr bwMode="auto">
          <a:xfrm>
            <a:off x="4410407" y="1549400"/>
            <a:ext cx="4464050" cy="1189038"/>
          </a:xfrm>
          <a:prstGeom prst="flowChartAlternateProcess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E6001A"/>
              </a:solidFill>
            </a:endParaRPr>
          </a:p>
        </p:txBody>
      </p:sp>
      <p:pic>
        <p:nvPicPr>
          <p:cNvPr id="20489" name="Picture 51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61220" y="1628775"/>
            <a:ext cx="416242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feld 31"/>
          <p:cNvSpPr txBox="1"/>
          <p:nvPr/>
        </p:nvSpPr>
        <p:spPr>
          <a:xfrm>
            <a:off x="6453400" y="2187558"/>
            <a:ext cx="244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+ boundary conditions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3" name="Grafik 32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717802" y="2719068"/>
            <a:ext cx="2298196" cy="1051562"/>
          </a:xfrm>
          <a:prstGeom prst="rect">
            <a:avLst/>
          </a:prstGeom>
        </p:spPr>
      </p:pic>
      <p:grpSp>
        <p:nvGrpSpPr>
          <p:cNvPr id="2" name="Gruppieren 39"/>
          <p:cNvGrpSpPr/>
          <p:nvPr/>
        </p:nvGrpSpPr>
        <p:grpSpPr>
          <a:xfrm>
            <a:off x="717804" y="4562512"/>
            <a:ext cx="2200022" cy="1641476"/>
            <a:chOff x="717804" y="4365625"/>
            <a:chExt cx="2200022" cy="1641476"/>
          </a:xfrm>
        </p:grpSpPr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749300" y="4365625"/>
              <a:ext cx="2165350" cy="366713"/>
              <a:chOff x="3211" y="1593"/>
              <a:chExt cx="1364" cy="231"/>
            </a:xfrm>
          </p:grpSpPr>
          <p:pic>
            <p:nvPicPr>
              <p:cNvPr id="20510" name="Picture 23" descr="txp_fig"/>
              <p:cNvPicPr>
                <a:picLocks noChangeAspect="1" noChangeArrowheads="1"/>
              </p:cNvPicPr>
              <p:nvPr>
                <p:custDataLst>
                  <p:tags r:id="rId11"/>
                </p:custDataLst>
              </p:nvPr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211" y="165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11" name="Text Box 26"/>
              <p:cNvSpPr txBox="1">
                <a:spLocks noChangeArrowheads="1"/>
              </p:cNvSpPr>
              <p:nvPr/>
            </p:nvSpPr>
            <p:spPr bwMode="auto">
              <a:xfrm>
                <a:off x="3379" y="1593"/>
                <a:ext cx="1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</a:rPr>
                  <a:t>vectorial function</a:t>
                </a: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800100" y="5213350"/>
              <a:ext cx="1638300" cy="369888"/>
              <a:chOff x="504" y="3296"/>
              <a:chExt cx="1032" cy="233"/>
            </a:xfrm>
          </p:grpSpPr>
          <p:sp>
            <p:nvSpPr>
              <p:cNvPr id="20506" name="Text Box 33"/>
              <p:cNvSpPr txBox="1">
                <a:spLocks noChangeArrowheads="1"/>
              </p:cNvSpPr>
              <p:nvPr/>
            </p:nvSpPr>
            <p:spPr bwMode="auto">
              <a:xfrm>
                <a:off x="644" y="3296"/>
                <a:ext cx="89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</a:rPr>
                  <a:t>global index</a:t>
                </a:r>
                <a:endParaRPr lang="en-US">
                  <a:solidFill>
                    <a:srgbClr val="000000"/>
                  </a:solidFill>
                </a:endParaRPr>
              </a:p>
            </p:txBody>
          </p:sp>
          <p:pic>
            <p:nvPicPr>
              <p:cNvPr id="20507" name="Picture 37" descr="txp_fig"/>
              <p:cNvPicPr>
                <a:picLocks noChangeAspect="1" noChangeArrowheads="1"/>
              </p:cNvPicPr>
              <p:nvPr>
                <p:custDataLst>
                  <p:tags r:id="rId10"/>
                </p:custDataLst>
              </p:nvPr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504" y="3354"/>
                <a:ext cx="56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40"/>
            <p:cNvGrpSpPr>
              <a:grpSpLocks/>
            </p:cNvGrpSpPr>
            <p:nvPr/>
          </p:nvGrpSpPr>
          <p:grpSpPr bwMode="auto">
            <a:xfrm>
              <a:off x="773113" y="5637213"/>
              <a:ext cx="2144713" cy="369888"/>
              <a:chOff x="487" y="3551"/>
              <a:chExt cx="1351" cy="233"/>
            </a:xfrm>
          </p:grpSpPr>
          <p:sp>
            <p:nvSpPr>
              <p:cNvPr id="20504" name="Text Box 36"/>
              <p:cNvSpPr txBox="1">
                <a:spLocks noChangeArrowheads="1"/>
              </p:cNvSpPr>
              <p:nvPr/>
            </p:nvSpPr>
            <p:spPr bwMode="auto">
              <a:xfrm>
                <a:off x="647" y="3551"/>
                <a:ext cx="119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</a:rPr>
                  <a:t>number of DOFs</a:t>
                </a:r>
                <a:endParaRPr lang="en-US">
                  <a:solidFill>
                    <a:srgbClr val="000000"/>
                  </a:solidFill>
                </a:endParaRPr>
              </a:p>
            </p:txBody>
          </p:sp>
          <p:pic>
            <p:nvPicPr>
              <p:cNvPr id="20505" name="Picture 39" descr="txp_fig"/>
              <p:cNvPicPr>
                <a:picLocks noChangeAspect="1" noChangeArrowheads="1"/>
              </p:cNvPicPr>
              <p:nvPr>
                <p:custDataLst>
                  <p:tags r:id="rId9"/>
                </p:custDataLst>
              </p:nvPr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487" y="3646"/>
                <a:ext cx="96" cy="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uppieren 34"/>
            <p:cNvGrpSpPr/>
            <p:nvPr/>
          </p:nvGrpSpPr>
          <p:grpSpPr>
            <a:xfrm>
              <a:off x="717804" y="4789488"/>
              <a:ext cx="2184146" cy="366713"/>
              <a:chOff x="717804" y="4789488"/>
              <a:chExt cx="2184146" cy="366713"/>
            </a:xfrm>
          </p:grpSpPr>
          <p:sp>
            <p:nvSpPr>
              <p:cNvPr id="20509" name="Text Box 27"/>
              <p:cNvSpPr txBox="1">
                <a:spLocks noChangeArrowheads="1"/>
              </p:cNvSpPr>
              <p:nvPr/>
            </p:nvSpPr>
            <p:spPr bwMode="auto">
              <a:xfrm>
                <a:off x="1016000" y="4789488"/>
                <a:ext cx="18859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mtClean="0">
                    <a:solidFill>
                      <a:srgbClr val="000000"/>
                    </a:solidFill>
                  </a:rPr>
                  <a:t>scalar coefficient</a:t>
                </a:r>
                <a:endParaRPr lang="en-US">
                  <a:solidFill>
                    <a:srgbClr val="000000"/>
                  </a:solidFill>
                </a:endParaRPr>
              </a:p>
            </p:txBody>
          </p:sp>
          <p:pic>
            <p:nvPicPr>
              <p:cNvPr id="34" name="Grafik 33" descr="txp_fig.png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8" cstate="print">
                <a:lum/>
              </a:blip>
              <a:stretch>
                <a:fillRect/>
              </a:stretch>
            </p:blipFill>
            <p:spPr>
              <a:xfrm>
                <a:off x="717804" y="4932871"/>
                <a:ext cx="240791" cy="176783"/>
              </a:xfrm>
              <a:prstGeom prst="rect">
                <a:avLst/>
              </a:prstGeom>
            </p:spPr>
          </p:pic>
        </p:grpSp>
      </p:grpSp>
      <p:pic>
        <p:nvPicPr>
          <p:cNvPr id="49" name="Grafik 48" descr="txp_fig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lum/>
          </a:blip>
          <a:stretch>
            <a:fillRect/>
          </a:stretch>
        </p:blipFill>
        <p:spPr>
          <a:xfrm>
            <a:off x="4566002" y="2166411"/>
            <a:ext cx="1524003" cy="533401"/>
          </a:xfrm>
          <a:prstGeom prst="rect">
            <a:avLst/>
          </a:prstGeom>
        </p:spPr>
      </p:pic>
      <p:grpSp>
        <p:nvGrpSpPr>
          <p:cNvPr id="7" name="Gruppieren 44"/>
          <p:cNvGrpSpPr/>
          <p:nvPr/>
        </p:nvGrpSpPr>
        <p:grpSpPr>
          <a:xfrm>
            <a:off x="3311860" y="3199760"/>
            <a:ext cx="5562597" cy="3253429"/>
            <a:chOff x="3473453" y="3199760"/>
            <a:chExt cx="5562597" cy="3253429"/>
          </a:xfrm>
        </p:grpSpPr>
        <p:sp>
          <p:nvSpPr>
            <p:cNvPr id="20493" name="AutoShape 45"/>
            <p:cNvSpPr>
              <a:spLocks noChangeArrowheads="1"/>
            </p:cNvSpPr>
            <p:nvPr/>
          </p:nvSpPr>
          <p:spPr bwMode="auto">
            <a:xfrm>
              <a:off x="3770314" y="3768740"/>
              <a:ext cx="468313" cy="792163"/>
            </a:xfrm>
            <a:prstGeom prst="downArrow">
              <a:avLst>
                <a:gd name="adj1" fmla="val 50000"/>
                <a:gd name="adj2" fmla="val 42288"/>
              </a:avLst>
            </a:prstGeom>
            <a:solidFill>
              <a:schemeClr val="folHlink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497" name="AutoShape 72"/>
            <p:cNvSpPr>
              <a:spLocks noChangeArrowheads="1"/>
            </p:cNvSpPr>
            <p:nvPr/>
          </p:nvSpPr>
          <p:spPr bwMode="auto">
            <a:xfrm>
              <a:off x="4572000" y="5256213"/>
              <a:ext cx="4464050" cy="836613"/>
            </a:xfrm>
            <a:prstGeom prst="flowChartAlternateProcess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E6001A"/>
                </a:solidFill>
              </a:endParaRPr>
            </a:p>
          </p:txBody>
        </p:sp>
        <p:sp>
          <p:nvSpPr>
            <p:cNvPr id="20498" name="Text Box 73"/>
            <p:cNvSpPr txBox="1">
              <a:spLocks noChangeArrowheads="1"/>
            </p:cNvSpPr>
            <p:nvPr/>
          </p:nvSpPr>
          <p:spPr bwMode="auto">
            <a:xfrm>
              <a:off x="4464050" y="6086476"/>
              <a:ext cx="3041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mtClean="0">
                  <a:solidFill>
                    <a:srgbClr val="00715E"/>
                  </a:solidFill>
                </a:rPr>
                <a:t>discrete eigenvalue problem</a:t>
              </a:r>
              <a:endParaRPr lang="en-US">
                <a:solidFill>
                  <a:srgbClr val="00715E"/>
                </a:solidFill>
              </a:endParaRPr>
            </a:p>
          </p:txBody>
        </p:sp>
        <p:sp>
          <p:nvSpPr>
            <p:cNvPr id="43" name="Text Box 46"/>
            <p:cNvSpPr txBox="1">
              <a:spLocks noChangeArrowheads="1"/>
            </p:cNvSpPr>
            <p:nvPr/>
          </p:nvSpPr>
          <p:spPr bwMode="auto">
            <a:xfrm>
              <a:off x="3473453" y="3280887"/>
              <a:ext cx="10620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mtClean="0">
                  <a:solidFill>
                    <a:srgbClr val="E6001A"/>
                  </a:solidFill>
                </a:rPr>
                <a:t>Galerkin</a:t>
              </a:r>
              <a:endParaRPr lang="en-US">
                <a:solidFill>
                  <a:srgbClr val="E6001A"/>
                </a:solidFill>
              </a:endParaRPr>
            </a:p>
          </p:txBody>
        </p:sp>
        <p:pic>
          <p:nvPicPr>
            <p:cNvPr id="35" name="Grafik 34" descr="txp_fig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0" cstate="print">
              <a:lum/>
            </a:blip>
            <a:stretch>
              <a:fillRect/>
            </a:stretch>
          </p:blipFill>
          <p:spPr>
            <a:xfrm>
              <a:off x="4692998" y="3199760"/>
              <a:ext cx="3986792" cy="518161"/>
            </a:xfrm>
            <a:prstGeom prst="rect">
              <a:avLst/>
            </a:prstGeom>
          </p:spPr>
        </p:pic>
        <p:pic>
          <p:nvPicPr>
            <p:cNvPr id="38" name="Grafik 37" descr="txp_fig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1" cstate="print">
              <a:lum/>
            </a:blip>
            <a:stretch>
              <a:fillRect/>
            </a:stretch>
          </p:blipFill>
          <p:spPr>
            <a:xfrm>
              <a:off x="4692998" y="3875250"/>
              <a:ext cx="2743204" cy="518161"/>
            </a:xfrm>
            <a:prstGeom prst="rect">
              <a:avLst/>
            </a:prstGeom>
          </p:spPr>
        </p:pic>
        <p:pic>
          <p:nvPicPr>
            <p:cNvPr id="41" name="Grafik 40" descr="txp_fig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2" cstate="print">
              <a:lum/>
            </a:blip>
            <a:stretch>
              <a:fillRect/>
            </a:stretch>
          </p:blipFill>
          <p:spPr>
            <a:xfrm>
              <a:off x="4692998" y="4647039"/>
              <a:ext cx="3389380" cy="316993"/>
            </a:xfrm>
            <a:prstGeom prst="rect">
              <a:avLst/>
            </a:prstGeom>
          </p:spPr>
        </p:pic>
        <p:pic>
          <p:nvPicPr>
            <p:cNvPr id="44" name="Grafik 43" descr="txp_fig.pn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3" cstate="print">
              <a:lum/>
            </a:blip>
            <a:stretch>
              <a:fillRect/>
            </a:stretch>
          </p:blipFill>
          <p:spPr>
            <a:xfrm>
              <a:off x="5881809" y="5419915"/>
              <a:ext cx="1813563" cy="533401"/>
            </a:xfrm>
            <a:prstGeom prst="rect">
              <a:avLst/>
            </a:prstGeom>
          </p:spPr>
        </p:pic>
      </p:grpSp>
      <p:sp>
        <p:nvSpPr>
          <p:cNvPr id="15" name="Datumsplatzhalt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68CA0-5545-4537-91FE-FE508758D5A3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17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Computational Model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 formulation</a:t>
            </a:r>
          </a:p>
          <a:p>
            <a:pPr lvl="1" eaLnBrk="1" hangingPunct="1"/>
            <a:r>
              <a:rPr lang="en-US" dirty="0" smtClean="0"/>
              <a:t>Determine propagation constant for a fixed frequency</a:t>
            </a:r>
          </a:p>
        </p:txBody>
      </p:sp>
      <p:sp>
        <p:nvSpPr>
          <p:cNvPr id="20488" name="AutoShape 43"/>
          <p:cNvSpPr>
            <a:spLocks noChangeArrowheads="1"/>
          </p:cNvSpPr>
          <p:nvPr/>
        </p:nvSpPr>
        <p:spPr bwMode="auto">
          <a:xfrm>
            <a:off x="576008" y="2630569"/>
            <a:ext cx="4068000" cy="792000"/>
          </a:xfrm>
          <a:prstGeom prst="flowChartAlternateProcess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E6001A"/>
              </a:solidFill>
            </a:endParaRPr>
          </a:p>
        </p:txBody>
      </p:sp>
      <p:pic>
        <p:nvPicPr>
          <p:cNvPr id="13" name="Grafik 12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646717" y="2758345"/>
            <a:ext cx="3889255" cy="536449"/>
          </a:xfrm>
          <a:prstGeom prst="rect">
            <a:avLst/>
          </a:prstGeom>
        </p:spPr>
      </p:pic>
      <p:pic>
        <p:nvPicPr>
          <p:cNvPr id="14" name="Grafik 13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75556" y="3915714"/>
            <a:ext cx="7315200" cy="2493083"/>
          </a:xfrm>
          <a:prstGeom prst="rect">
            <a:avLst/>
          </a:prstGeom>
        </p:spPr>
      </p:pic>
      <p:sp>
        <p:nvSpPr>
          <p:cNvPr id="15" name="Text Box 44"/>
          <p:cNvSpPr txBox="1">
            <a:spLocks noChangeArrowheads="1"/>
          </p:cNvSpPr>
          <p:nvPr/>
        </p:nvSpPr>
        <p:spPr bwMode="auto">
          <a:xfrm>
            <a:off x="581601" y="3383704"/>
            <a:ext cx="31983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15E"/>
                </a:solidFill>
              </a:rPr>
              <a:t>algebraic </a:t>
            </a:r>
            <a:r>
              <a:rPr lang="en-US" dirty="0" err="1" smtClean="0">
                <a:solidFill>
                  <a:srgbClr val="00715E"/>
                </a:solidFill>
              </a:rPr>
              <a:t>eigenvalue</a:t>
            </a:r>
            <a:r>
              <a:rPr lang="en-US" dirty="0" smtClean="0">
                <a:solidFill>
                  <a:srgbClr val="00715E"/>
                </a:solidFill>
              </a:rPr>
              <a:t> problem</a:t>
            </a:r>
            <a:endParaRPr lang="en-US" dirty="0">
              <a:solidFill>
                <a:srgbClr val="00715E"/>
              </a:solidFill>
            </a:endParaRPr>
          </a:p>
        </p:txBody>
      </p:sp>
      <p:sp>
        <p:nvSpPr>
          <p:cNvPr id="16" name="AutoShape 45"/>
          <p:cNvSpPr>
            <a:spLocks noChangeArrowheads="1"/>
          </p:cNvSpPr>
          <p:nvPr/>
        </p:nvSpPr>
        <p:spPr bwMode="auto">
          <a:xfrm rot="16200000">
            <a:off x="5454005" y="2630488"/>
            <a:ext cx="468313" cy="792163"/>
          </a:xfrm>
          <a:prstGeom prst="downArrow">
            <a:avLst>
              <a:gd name="adj1" fmla="val 50000"/>
              <a:gd name="adj2" fmla="val 42288"/>
            </a:avLst>
          </a:prstGeom>
          <a:solidFill>
            <a:schemeClr val="folHlink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543072" y="2564904"/>
            <a:ext cx="13773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eigenvector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and</a:t>
            </a:r>
          </a:p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eigenvalue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C8FA24-402A-4307-A864-25CD26663F03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7" name="Gruppieren 6"/>
          <p:cNvGrpSpPr/>
          <p:nvPr/>
        </p:nvGrpSpPr>
        <p:grpSpPr>
          <a:xfrm>
            <a:off x="2447764" y="2780928"/>
            <a:ext cx="5544005" cy="3652312"/>
            <a:chOff x="2447764" y="2780928"/>
            <a:chExt cx="5544005" cy="3652312"/>
          </a:xfrm>
        </p:grpSpPr>
        <p:sp>
          <p:nvSpPr>
            <p:cNvPr id="2" name="Ellipse 1"/>
            <p:cNvSpPr>
              <a:spLocks noChangeAspect="1"/>
            </p:cNvSpPr>
            <p:nvPr/>
          </p:nvSpPr>
          <p:spPr>
            <a:xfrm>
              <a:off x="2447764" y="2780928"/>
              <a:ext cx="468052" cy="468052"/>
            </a:xfrm>
            <a:prstGeom prst="ellipse">
              <a:avLst/>
            </a:prstGeom>
            <a:noFill/>
            <a:ln>
              <a:solidFill>
                <a:srgbClr val="B326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llipse 17"/>
            <p:cNvSpPr>
              <a:spLocks noChangeAspect="1"/>
            </p:cNvSpPr>
            <p:nvPr/>
          </p:nvSpPr>
          <p:spPr>
            <a:xfrm>
              <a:off x="4716076" y="3866968"/>
              <a:ext cx="540000" cy="540000"/>
            </a:xfrm>
            <a:prstGeom prst="ellipse">
              <a:avLst/>
            </a:prstGeom>
            <a:noFill/>
            <a:ln>
              <a:solidFill>
                <a:srgbClr val="B326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>
              <a:spLocks noChangeAspect="1"/>
            </p:cNvSpPr>
            <p:nvPr/>
          </p:nvSpPr>
          <p:spPr>
            <a:xfrm>
              <a:off x="4853404" y="5893240"/>
              <a:ext cx="540000" cy="540000"/>
            </a:xfrm>
            <a:prstGeom prst="ellipse">
              <a:avLst/>
            </a:prstGeom>
            <a:noFill/>
            <a:ln>
              <a:solidFill>
                <a:srgbClr val="B326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" name="Gerader Verbinder 3"/>
            <p:cNvCxnSpPr>
              <a:stCxn id="2" idx="5"/>
              <a:endCxn id="18" idx="1"/>
            </p:cNvCxnSpPr>
            <p:nvPr/>
          </p:nvCxnSpPr>
          <p:spPr>
            <a:xfrm>
              <a:off x="2847271" y="3180435"/>
              <a:ext cx="1947886" cy="765614"/>
            </a:xfrm>
            <a:prstGeom prst="line">
              <a:avLst/>
            </a:prstGeom>
            <a:ln w="19050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>
              <a:endCxn id="19" idx="0"/>
            </p:cNvCxnSpPr>
            <p:nvPr/>
          </p:nvCxnSpPr>
          <p:spPr>
            <a:xfrm>
              <a:off x="5110300" y="4376633"/>
              <a:ext cx="13104" cy="1516607"/>
            </a:xfrm>
            <a:prstGeom prst="line">
              <a:avLst/>
            </a:prstGeom>
            <a:ln w="19050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feld 5"/>
            <p:cNvSpPr txBox="1"/>
            <p:nvPr/>
          </p:nvSpPr>
          <p:spPr>
            <a:xfrm>
              <a:off x="5622210" y="4797152"/>
              <a:ext cx="23695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B32640"/>
                  </a:solidFill>
                </a:rPr>
                <a:t>Provides</a:t>
              </a:r>
              <a:r>
                <a:rPr lang="de-DE" dirty="0" smtClean="0">
                  <a:solidFill>
                    <a:srgbClr val="B32640"/>
                  </a:solidFill>
                </a:rPr>
                <a:t> </a:t>
              </a:r>
              <a:r>
                <a:rPr lang="de-DE" dirty="0" err="1" smtClean="0">
                  <a:solidFill>
                    <a:srgbClr val="B32640"/>
                  </a:solidFill>
                </a:rPr>
                <a:t>connection</a:t>
              </a:r>
              <a:endParaRPr lang="de-DE" dirty="0">
                <a:solidFill>
                  <a:srgbClr val="B32640"/>
                </a:solidFill>
              </a:endParaRPr>
            </a:p>
            <a:p>
              <a:r>
                <a:rPr lang="de-DE" dirty="0" err="1" smtClean="0">
                  <a:solidFill>
                    <a:srgbClr val="B32640"/>
                  </a:solidFill>
                </a:rPr>
                <a:t>between</a:t>
              </a:r>
              <a:r>
                <a:rPr lang="de-DE" dirty="0" smtClean="0">
                  <a:solidFill>
                    <a:srgbClr val="B32640"/>
                  </a:solidFill>
                </a:rPr>
                <a:t> </a:t>
              </a:r>
              <a:r>
                <a:rPr lang="en-US" i="1" dirty="0" smtClean="0">
                  <a:solidFill>
                    <a:srgbClr val="B32640"/>
                  </a:solidFill>
                </a:rPr>
                <a:t>k</a:t>
              </a:r>
              <a:r>
                <a:rPr lang="en-US" i="1" baseline="-25000" dirty="0" smtClean="0">
                  <a:solidFill>
                    <a:srgbClr val="B32640"/>
                  </a:solidFill>
                </a:rPr>
                <a:t>z</a:t>
              </a:r>
              <a:r>
                <a:rPr lang="de-DE" dirty="0" smtClean="0">
                  <a:solidFill>
                    <a:srgbClr val="B32640"/>
                  </a:solidFill>
                </a:rPr>
                <a:t> </a:t>
              </a:r>
              <a:r>
                <a:rPr lang="de-DE" dirty="0" err="1" smtClean="0">
                  <a:solidFill>
                    <a:srgbClr val="B32640"/>
                  </a:solidFill>
                </a:rPr>
                <a:t>and</a:t>
              </a:r>
              <a:r>
                <a:rPr lang="de-DE" dirty="0" smtClean="0">
                  <a:solidFill>
                    <a:srgbClr val="B32640"/>
                  </a:solidFill>
                </a:rPr>
                <a:t> </a:t>
              </a:r>
              <a:r>
                <a:rPr lang="el-GR" i="1" dirty="0" smtClean="0">
                  <a:solidFill>
                    <a:srgbClr val="B32640"/>
                  </a:solidFill>
                </a:rPr>
                <a:t>ω</a:t>
              </a:r>
              <a:r>
                <a:rPr lang="de-DE" baseline="-25000" dirty="0" smtClean="0">
                  <a:solidFill>
                    <a:srgbClr val="B32640"/>
                  </a:solidFill>
                </a:rPr>
                <a:t>port</a:t>
              </a:r>
              <a:r>
                <a:rPr lang="de-DE" dirty="0" smtClean="0">
                  <a:solidFill>
                    <a:srgbClr val="B32640"/>
                  </a:solidFill>
                </a:rPr>
                <a:t>.</a:t>
              </a:r>
              <a:endParaRPr lang="de-DE" dirty="0">
                <a:solidFill>
                  <a:srgbClr val="B3264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358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rafik 98" descr="DispersionHOM.e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30877" y="4333667"/>
            <a:ext cx="3190838" cy="1979860"/>
          </a:xfrm>
          <a:prstGeom prst="rect">
            <a:avLst/>
          </a:prstGeom>
        </p:spPr>
      </p:pic>
      <p:pic>
        <p:nvPicPr>
          <p:cNvPr id="98" name="Grafik 97" descr="DispersionMain.em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30877" y="2069861"/>
            <a:ext cx="3190838" cy="19798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Computational</a:t>
            </a:r>
            <a:r>
              <a:rPr lang="de-DE" dirty="0" smtClean="0"/>
              <a:t> Model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Wave propagation in the applied coaxial lines</a:t>
            </a:r>
          </a:p>
          <a:p>
            <a:pPr lvl="1"/>
            <a:r>
              <a:rPr lang="en-US" dirty="0" smtClean="0"/>
              <a:t>Main coupler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HOM coupler</a:t>
            </a:r>
          </a:p>
        </p:txBody>
      </p:sp>
      <p:grpSp>
        <p:nvGrpSpPr>
          <p:cNvPr id="5" name="Gruppieren 35"/>
          <p:cNvGrpSpPr/>
          <p:nvPr/>
        </p:nvGrpSpPr>
        <p:grpSpPr>
          <a:xfrm>
            <a:off x="555570" y="2579870"/>
            <a:ext cx="2013083" cy="1506366"/>
            <a:chOff x="1395369" y="2579870"/>
            <a:chExt cx="2013083" cy="1506366"/>
          </a:xfrm>
        </p:grpSpPr>
        <p:sp>
          <p:nvSpPr>
            <p:cNvPr id="18" name="Ellipse 17"/>
            <p:cNvSpPr/>
            <p:nvPr/>
          </p:nvSpPr>
          <p:spPr>
            <a:xfrm>
              <a:off x="1395369" y="2881305"/>
              <a:ext cx="1314468" cy="120492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870038" y="3301204"/>
              <a:ext cx="365130" cy="3651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20" name="Gerade Verbindung 19"/>
            <p:cNvCxnSpPr>
              <a:stCxn id="18" idx="0"/>
            </p:cNvCxnSpPr>
            <p:nvPr/>
          </p:nvCxnSpPr>
          <p:spPr>
            <a:xfrm rot="16200000" flipH="1">
              <a:off x="2673325" y="2260582"/>
              <a:ext cx="1" cy="12414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2052602" y="3301204"/>
              <a:ext cx="102236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>
              <a:stCxn id="17" idx="4"/>
            </p:cNvCxnSpPr>
            <p:nvPr/>
          </p:nvCxnSpPr>
          <p:spPr>
            <a:xfrm rot="16200000" flipH="1">
              <a:off x="2563785" y="3155152"/>
              <a:ext cx="0" cy="10223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>
              <a:stCxn id="18" idx="4"/>
            </p:cNvCxnSpPr>
            <p:nvPr/>
          </p:nvCxnSpPr>
          <p:spPr>
            <a:xfrm rot="16200000" flipH="1">
              <a:off x="2673324" y="3465513"/>
              <a:ext cx="2" cy="12414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2819374" y="3483769"/>
              <a:ext cx="36513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 rot="5400000">
              <a:off x="2618555" y="3483770"/>
              <a:ext cx="1204928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>
            <a:xfrm>
              <a:off x="2304948" y="2972993"/>
              <a:ext cx="88036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000000"/>
                  </a:solidFill>
                </a:rPr>
                <a:t>12.5 mm</a:t>
              </a:r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2528083" y="2579870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000000"/>
                  </a:solidFill>
                </a:rPr>
                <a:t>60.0 mm</a:t>
              </a:r>
              <a:endParaRPr 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uppieren 36"/>
          <p:cNvGrpSpPr/>
          <p:nvPr/>
        </p:nvGrpSpPr>
        <p:grpSpPr>
          <a:xfrm>
            <a:off x="555570" y="4770648"/>
            <a:ext cx="2013083" cy="1506366"/>
            <a:chOff x="1395369" y="2579870"/>
            <a:chExt cx="2013083" cy="1506366"/>
          </a:xfrm>
        </p:grpSpPr>
        <p:sp>
          <p:nvSpPr>
            <p:cNvPr id="38" name="Ellipse 37"/>
            <p:cNvSpPr/>
            <p:nvPr/>
          </p:nvSpPr>
          <p:spPr>
            <a:xfrm>
              <a:off x="1395369" y="2881305"/>
              <a:ext cx="1314468" cy="120492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1870038" y="3301204"/>
              <a:ext cx="365130" cy="3651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40" name="Gerade Verbindung 39"/>
            <p:cNvCxnSpPr>
              <a:stCxn id="38" idx="0"/>
            </p:cNvCxnSpPr>
            <p:nvPr/>
          </p:nvCxnSpPr>
          <p:spPr>
            <a:xfrm rot="16200000" flipH="1">
              <a:off x="2673325" y="2260582"/>
              <a:ext cx="1" cy="12414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/>
          </p:nvCxnSpPr>
          <p:spPr>
            <a:xfrm>
              <a:off x="2052602" y="3301204"/>
              <a:ext cx="102236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>
              <a:stCxn id="39" idx="4"/>
            </p:cNvCxnSpPr>
            <p:nvPr/>
          </p:nvCxnSpPr>
          <p:spPr>
            <a:xfrm rot="16200000" flipH="1">
              <a:off x="2563785" y="3155152"/>
              <a:ext cx="0" cy="10223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>
              <a:stCxn id="38" idx="4"/>
            </p:cNvCxnSpPr>
            <p:nvPr/>
          </p:nvCxnSpPr>
          <p:spPr>
            <a:xfrm rot="16200000" flipH="1">
              <a:off x="2673324" y="3465513"/>
              <a:ext cx="2" cy="12414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/>
          </p:nvCxnSpPr>
          <p:spPr>
            <a:xfrm rot="5400000">
              <a:off x="2819374" y="3483769"/>
              <a:ext cx="36513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/>
          </p:nvCxnSpPr>
          <p:spPr>
            <a:xfrm rot="5400000">
              <a:off x="2618555" y="3483770"/>
              <a:ext cx="1204928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5"/>
            <p:cNvSpPr txBox="1"/>
            <p:nvPr/>
          </p:nvSpPr>
          <p:spPr>
            <a:xfrm>
              <a:off x="2417733" y="2972993"/>
              <a:ext cx="78098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000000"/>
                  </a:solidFill>
                </a:rPr>
                <a:t>3.4 mm</a:t>
              </a:r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2528083" y="2579870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000000"/>
                  </a:solidFill>
                </a:rPr>
                <a:t>16.0 mm</a:t>
              </a:r>
              <a:endParaRPr lang="en-US" sz="1400">
                <a:solidFill>
                  <a:srgbClr val="000000"/>
                </a:solidFill>
              </a:endParaRPr>
            </a:p>
          </p:txBody>
        </p:sp>
      </p:grpSp>
      <p:sp>
        <p:nvSpPr>
          <p:cNvPr id="52" name="Textfeld 51"/>
          <p:cNvSpPr txBox="1"/>
          <p:nvPr/>
        </p:nvSpPr>
        <p:spPr>
          <a:xfrm>
            <a:off x="6689754" y="254453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TEM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7329933" y="3368656"/>
            <a:ext cx="539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TE</a:t>
            </a:r>
            <a:r>
              <a:rPr lang="en-US" sz="1400" baseline="-25000" smtClean="0">
                <a:solidFill>
                  <a:srgbClr val="000000"/>
                </a:solidFill>
              </a:rPr>
              <a:t>11</a:t>
            </a:r>
            <a:endParaRPr lang="en-US" sz="1400" baseline="-25000">
              <a:solidFill>
                <a:srgbClr val="00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8112908" y="3368656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TE</a:t>
            </a:r>
            <a:r>
              <a:rPr lang="en-US" sz="1400" baseline="-25000" smtClean="0">
                <a:solidFill>
                  <a:srgbClr val="000000"/>
                </a:solidFill>
              </a:rPr>
              <a:t>21</a:t>
            </a:r>
            <a:endParaRPr lang="en-US" sz="1400" baseline="-25000">
              <a:solidFill>
                <a:srgbClr val="000000"/>
              </a:solidFill>
            </a:endParaRPr>
          </a:p>
        </p:txBody>
      </p:sp>
      <p:cxnSp>
        <p:nvCxnSpPr>
          <p:cNvPr id="56" name="Gerade Verbindung 55"/>
          <p:cNvCxnSpPr/>
          <p:nvPr/>
        </p:nvCxnSpPr>
        <p:spPr>
          <a:xfrm rot="16200000" flipH="1">
            <a:off x="7194956" y="2808153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 rot="16200000" flipH="1">
            <a:off x="7341008" y="3246309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 rot="16200000" flipH="1">
            <a:off x="8107781" y="3246309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6689754" y="4816494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TEM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6926683" y="5455066"/>
            <a:ext cx="539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TE</a:t>
            </a:r>
            <a:r>
              <a:rPr lang="en-US" sz="1400" baseline="-25000" smtClean="0">
                <a:solidFill>
                  <a:srgbClr val="000000"/>
                </a:solidFill>
              </a:rPr>
              <a:t>11</a:t>
            </a:r>
            <a:endParaRPr lang="en-US" sz="1400" baseline="-25000">
              <a:solidFill>
                <a:srgbClr val="000000"/>
              </a:solidFill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7966060" y="5455066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TE</a:t>
            </a:r>
            <a:r>
              <a:rPr lang="en-US" sz="1400" baseline="-25000" smtClean="0">
                <a:solidFill>
                  <a:srgbClr val="000000"/>
                </a:solidFill>
              </a:rPr>
              <a:t>21</a:t>
            </a:r>
            <a:endParaRPr lang="en-US" sz="1400" baseline="-25000">
              <a:solidFill>
                <a:srgbClr val="000000"/>
              </a:solidFill>
            </a:endParaRPr>
          </a:p>
        </p:txBody>
      </p:sp>
      <p:cxnSp>
        <p:nvCxnSpPr>
          <p:cNvPr id="64" name="Gerade Verbindung 63"/>
          <p:cNvCxnSpPr/>
          <p:nvPr/>
        </p:nvCxnSpPr>
        <p:spPr>
          <a:xfrm rot="16200000" flipH="1">
            <a:off x="7194956" y="5080117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 rot="16200000" flipH="1">
            <a:off x="7262536" y="5773864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 rot="16200000" flipH="1">
            <a:off x="8303562" y="5773864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 rot="16200000" flipH="1">
            <a:off x="5362338" y="2937044"/>
            <a:ext cx="1734367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/>
          <p:cNvSpPr txBox="1"/>
          <p:nvPr/>
        </p:nvSpPr>
        <p:spPr>
          <a:xfrm>
            <a:off x="6302548" y="2106374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f</a:t>
            </a:r>
            <a:r>
              <a:rPr lang="en-US" sz="1400" baseline="-25000" smtClean="0">
                <a:solidFill>
                  <a:srgbClr val="000000"/>
                </a:solidFill>
              </a:rPr>
              <a:t>0</a:t>
            </a:r>
            <a:r>
              <a:rPr lang="en-US" sz="1400" smtClean="0">
                <a:solidFill>
                  <a:srgbClr val="000000"/>
                </a:solidFill>
              </a:rPr>
              <a:t> = 1.3 GHz</a:t>
            </a:r>
            <a:endParaRPr lang="en-US" sz="1400">
              <a:solidFill>
                <a:srgbClr val="000000"/>
              </a:solidFill>
            </a:endParaRPr>
          </a:p>
        </p:txBody>
      </p:sp>
      <p:cxnSp>
        <p:nvCxnSpPr>
          <p:cNvPr id="70" name="Gerade Verbindung 69"/>
          <p:cNvCxnSpPr/>
          <p:nvPr/>
        </p:nvCxnSpPr>
        <p:spPr>
          <a:xfrm rot="5400000" flipH="1" flipV="1">
            <a:off x="6223542" y="2367946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 rot="16200000" flipH="1">
            <a:off x="5362339" y="5200083"/>
            <a:ext cx="1734367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6302549" y="4360082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</a:rPr>
              <a:t>f</a:t>
            </a:r>
            <a:r>
              <a:rPr lang="en-US" sz="1400" baseline="-25000" smtClean="0">
                <a:solidFill>
                  <a:srgbClr val="000000"/>
                </a:solidFill>
              </a:rPr>
              <a:t>0</a:t>
            </a:r>
            <a:r>
              <a:rPr lang="en-US" sz="1400" smtClean="0">
                <a:solidFill>
                  <a:srgbClr val="000000"/>
                </a:solidFill>
              </a:rPr>
              <a:t> = 1.3 GHz</a:t>
            </a:r>
            <a:endParaRPr lang="en-US" sz="1400">
              <a:solidFill>
                <a:srgbClr val="000000"/>
              </a:solidFill>
            </a:endParaRPr>
          </a:p>
        </p:txBody>
      </p:sp>
      <p:cxnSp>
        <p:nvCxnSpPr>
          <p:cNvPr id="73" name="Gerade Verbindung 72"/>
          <p:cNvCxnSpPr/>
          <p:nvPr/>
        </p:nvCxnSpPr>
        <p:spPr>
          <a:xfrm rot="5400000" flipH="1" flipV="1">
            <a:off x="6223543" y="4621654"/>
            <a:ext cx="144000" cy="132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Grafik 54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lum/>
          </a:blip>
          <a:stretch>
            <a:fillRect/>
          </a:stretch>
        </p:blipFill>
        <p:spPr>
          <a:xfrm>
            <a:off x="5174895" y="4551572"/>
            <a:ext cx="455982" cy="151181"/>
          </a:xfrm>
          <a:prstGeom prst="rect">
            <a:avLst/>
          </a:prstGeom>
        </p:spPr>
      </p:pic>
      <p:pic>
        <p:nvPicPr>
          <p:cNvPr id="57" name="Grafik 56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lum/>
          </a:blip>
          <a:stretch>
            <a:fillRect/>
          </a:stretch>
        </p:blipFill>
        <p:spPr>
          <a:xfrm>
            <a:off x="5174895" y="2288957"/>
            <a:ext cx="455982" cy="151181"/>
          </a:xfrm>
          <a:prstGeom prst="rect">
            <a:avLst/>
          </a:prstGeom>
        </p:spPr>
      </p:pic>
      <p:pic>
        <p:nvPicPr>
          <p:cNvPr id="67" name="Grafik 66" descr="txp_fig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lum/>
          </a:blip>
          <a:stretch>
            <a:fillRect/>
          </a:stretch>
        </p:blipFill>
        <p:spPr>
          <a:xfrm>
            <a:off x="8039599" y="4029898"/>
            <a:ext cx="658370" cy="202388"/>
          </a:xfrm>
          <a:prstGeom prst="rect">
            <a:avLst/>
          </a:prstGeom>
        </p:spPr>
      </p:pic>
      <p:pic>
        <p:nvPicPr>
          <p:cNvPr id="76" name="Grafik 75" descr="txp_fig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lum/>
          </a:blip>
          <a:stretch>
            <a:fillRect/>
          </a:stretch>
        </p:blipFill>
        <p:spPr>
          <a:xfrm>
            <a:off x="8039599" y="6277012"/>
            <a:ext cx="658370" cy="202388"/>
          </a:xfrm>
          <a:prstGeom prst="rect">
            <a:avLst/>
          </a:prstGeom>
        </p:spPr>
      </p:pic>
      <p:pic>
        <p:nvPicPr>
          <p:cNvPr id="78" name="Grafik 77" descr="txp_fig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lum/>
          </a:blip>
          <a:stretch>
            <a:fillRect/>
          </a:stretch>
        </p:blipFill>
        <p:spPr>
          <a:xfrm>
            <a:off x="3294045" y="3262957"/>
            <a:ext cx="1572772" cy="353569"/>
          </a:xfrm>
          <a:prstGeom prst="rect">
            <a:avLst/>
          </a:prstGeom>
        </p:spPr>
      </p:pic>
      <p:sp>
        <p:nvSpPr>
          <p:cNvPr id="79" name="Textfeld 78"/>
          <p:cNvSpPr txBox="1"/>
          <p:nvPr/>
        </p:nvSpPr>
        <p:spPr>
          <a:xfrm>
            <a:off x="3079450" y="277176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Dispersion relation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3079450" y="4365104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propagation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3079450" y="5081309"/>
            <a:ext cx="970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damping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87" name="Grafik 86" descr="txp_fig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3294045" y="5441478"/>
            <a:ext cx="1472796" cy="192633"/>
          </a:xfrm>
          <a:prstGeom prst="rect">
            <a:avLst/>
          </a:prstGeom>
        </p:spPr>
      </p:pic>
      <p:pic>
        <p:nvPicPr>
          <p:cNvPr id="88" name="Grafik 87" descr="txp_fig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>
            <a:lum/>
          </a:blip>
          <a:stretch>
            <a:fillRect/>
          </a:stretch>
        </p:blipFill>
        <p:spPr>
          <a:xfrm>
            <a:off x="3294045" y="4702083"/>
            <a:ext cx="1402083" cy="231649"/>
          </a:xfrm>
          <a:prstGeom prst="rect">
            <a:avLst/>
          </a:prstGeom>
        </p:spPr>
      </p:pic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AEED2E-B23A-4B90-93CE-AEAD61186E3B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378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Model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08" y="3158264"/>
            <a:ext cx="8712000" cy="1370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35765" y="2762344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 Coupler: Port </a:t>
            </a:r>
            <a:r>
              <a:rPr lang="en-US" dirty="0" smtClean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US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cxnSp>
        <p:nvCxnSpPr>
          <p:cNvPr id="7" name="Gerade Verbindung mit Pfeil 6"/>
          <p:cNvCxnSpPr>
            <a:cxnSpLocks noChangeAspect="1"/>
          </p:cNvCxnSpPr>
          <p:nvPr/>
        </p:nvCxnSpPr>
        <p:spPr>
          <a:xfrm flipH="1">
            <a:off x="1341340" y="3141004"/>
            <a:ext cx="62308" cy="324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6356463" y="237559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 Coupler: Port </a:t>
            </a:r>
            <a:r>
              <a:rPr lang="en-US" dirty="0" smtClean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US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707904" y="2375592"/>
            <a:ext cx="23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Coupler: Port </a:t>
            </a:r>
            <a:r>
              <a:rPr lang="en-US" dirty="0" smtClean="0">
                <a:solidFill>
                  <a:srgbClr val="FFC000"/>
                </a:solidFill>
                <a:latin typeface="Wingdings" panose="05000000000000000000" pitchFamily="2" charset="2"/>
              </a:rPr>
              <a:t>ü</a:t>
            </a:r>
            <a:endParaRPr lang="en-US" dirty="0">
              <a:solidFill>
                <a:srgbClr val="FFC000"/>
              </a:solidFill>
              <a:latin typeface="Wingdings" panose="05000000000000000000" pitchFamily="2" charset="2"/>
            </a:endParaRPr>
          </a:p>
        </p:txBody>
      </p:sp>
      <p:cxnSp>
        <p:nvCxnSpPr>
          <p:cNvPr id="20" name="Gerade Verbindung mit Pfeil 19"/>
          <p:cNvCxnSpPr>
            <a:cxnSpLocks noChangeAspect="1"/>
          </p:cNvCxnSpPr>
          <p:nvPr/>
        </p:nvCxnSpPr>
        <p:spPr>
          <a:xfrm>
            <a:off x="5958164" y="2771362"/>
            <a:ext cx="102375" cy="540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cxnSpLocks noChangeAspect="1"/>
          </p:cNvCxnSpPr>
          <p:nvPr/>
        </p:nvCxnSpPr>
        <p:spPr>
          <a:xfrm>
            <a:off x="8100392" y="2771363"/>
            <a:ext cx="61425" cy="324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cxnSpLocks noChangeAspect="1"/>
          </p:cNvCxnSpPr>
          <p:nvPr/>
        </p:nvCxnSpPr>
        <p:spPr>
          <a:xfrm flipH="1">
            <a:off x="6386541" y="2771363"/>
            <a:ext cx="129675" cy="684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cxnSpLocks noChangeAspect="1"/>
          </p:cNvCxnSpPr>
          <p:nvPr/>
        </p:nvCxnSpPr>
        <p:spPr>
          <a:xfrm flipV="1">
            <a:off x="8234417" y="4258353"/>
            <a:ext cx="102375" cy="540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394935" y="4823864"/>
            <a:ext cx="23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Coupler: Port </a:t>
            </a:r>
            <a:r>
              <a:rPr lang="en-US" dirty="0" smtClean="0">
                <a:solidFill>
                  <a:srgbClr val="FFC000"/>
                </a:solidFill>
                <a:latin typeface="Wingdings" panose="05000000000000000000" pitchFamily="2" charset="2"/>
              </a:rPr>
              <a:t>ü</a:t>
            </a:r>
            <a:endParaRPr lang="en-US" dirty="0">
              <a:solidFill>
                <a:srgbClr val="FFC000"/>
              </a:solidFill>
              <a:latin typeface="Wingdings" panose="05000000000000000000" pitchFamily="2" charset="2"/>
            </a:endParaRPr>
          </a:p>
        </p:txBody>
      </p:sp>
      <p:cxnSp>
        <p:nvCxnSpPr>
          <p:cNvPr id="26" name="Gerade Verbindung mit Pfeil 25"/>
          <p:cNvCxnSpPr>
            <a:cxnSpLocks noChangeAspect="1"/>
          </p:cNvCxnSpPr>
          <p:nvPr/>
        </p:nvCxnSpPr>
        <p:spPr>
          <a:xfrm flipV="1">
            <a:off x="4649647" y="4432526"/>
            <a:ext cx="68250" cy="360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3629547" y="4823864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 Cavity: PEC </a:t>
            </a:r>
            <a:r>
              <a:rPr lang="en-US" dirty="0" smtClean="0">
                <a:solidFill>
                  <a:srgbClr val="FFC000"/>
                </a:solidFill>
                <a:latin typeface="Wingdings" panose="05000000000000000000" pitchFamily="2" charset="2"/>
              </a:rPr>
              <a:t>ü</a:t>
            </a:r>
            <a:endParaRPr lang="en-US" dirty="0">
              <a:solidFill>
                <a:srgbClr val="FFC000"/>
              </a:solidFill>
              <a:latin typeface="Wingdings" panose="05000000000000000000" pitchFamily="2" charset="2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31540" y="5229200"/>
            <a:ext cx="69079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538163" algn="l"/>
              </a:tabLst>
            </a:pPr>
            <a:r>
              <a:rPr lang="en-US" dirty="0" smtClean="0"/>
              <a:t>Beam Pipe: </a:t>
            </a:r>
            <a:r>
              <a:rPr lang="en-US" dirty="0"/>
              <a:t>PEC	</a:t>
            </a:r>
            <a:r>
              <a:rPr lang="en-US" dirty="0" smtClean="0">
                <a:solidFill>
                  <a:srgbClr val="00B050"/>
                </a:solidFill>
                <a:latin typeface="Wingdings" panose="05000000000000000000" pitchFamily="2" charset="2"/>
              </a:rPr>
              <a:t>ü </a:t>
            </a:r>
            <a:r>
              <a:rPr lang="en-US" dirty="0" smtClean="0">
                <a:latin typeface="+mn-lt"/>
              </a:rPr>
              <a:t>(below cutoff),</a:t>
            </a:r>
            <a:r>
              <a:rPr lang="en-US" dirty="0" smtClean="0">
                <a:solidFill>
                  <a:srgbClr val="FFC000"/>
                </a:solidFill>
                <a:latin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Wingdings" panose="05000000000000000000" pitchFamily="2" charset="2"/>
              </a:rPr>
              <a:t>û </a:t>
            </a:r>
            <a:r>
              <a:rPr lang="en-US" dirty="0" smtClean="0">
                <a:latin typeface="+mn-lt"/>
              </a:rPr>
              <a:t>(above cutoff)</a:t>
            </a:r>
            <a:endParaRPr lang="en-US" dirty="0">
              <a:latin typeface="+mn-lt"/>
            </a:endParaRPr>
          </a:p>
          <a:p>
            <a:pPr>
              <a:tabLst>
                <a:tab pos="1258888" algn="l"/>
              </a:tabLst>
            </a:pPr>
            <a:r>
              <a:rPr lang="en-US" dirty="0" smtClean="0"/>
              <a:t>	PMC</a:t>
            </a:r>
            <a:r>
              <a:rPr lang="en-US" dirty="0"/>
              <a:t>	</a:t>
            </a:r>
            <a:r>
              <a:rPr lang="en-US" dirty="0" smtClean="0">
                <a:solidFill>
                  <a:srgbClr val="00B050"/>
                </a:solidFill>
                <a:latin typeface="Wingdings" panose="05000000000000000000" pitchFamily="2" charset="2"/>
              </a:rPr>
              <a:t>ü </a:t>
            </a:r>
            <a:r>
              <a:rPr lang="en-US" dirty="0"/>
              <a:t>(below cutoff),</a:t>
            </a:r>
            <a:r>
              <a:rPr lang="en-US" dirty="0">
                <a:solidFill>
                  <a:srgbClr val="FFC000"/>
                </a:solidFill>
                <a:latin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Wingdings" panose="05000000000000000000" pitchFamily="2" charset="2"/>
              </a:rPr>
              <a:t>û </a:t>
            </a:r>
            <a:r>
              <a:rPr lang="en-US" dirty="0" smtClean="0"/>
              <a:t>(above </a:t>
            </a:r>
            <a:r>
              <a:rPr lang="en-US" dirty="0"/>
              <a:t>cutoff)</a:t>
            </a:r>
            <a:endParaRPr lang="en-US" dirty="0">
              <a:solidFill>
                <a:srgbClr val="C00000"/>
              </a:solidFill>
              <a:latin typeface="Wingdings" panose="05000000000000000000" pitchFamily="2" charset="2"/>
            </a:endParaRPr>
          </a:p>
          <a:p>
            <a:pPr>
              <a:tabLst>
                <a:tab pos="1258888" algn="l"/>
              </a:tabLst>
            </a:pPr>
            <a:r>
              <a:rPr lang="en-US" dirty="0" smtClean="0"/>
              <a:t>	Port 	</a:t>
            </a:r>
            <a:r>
              <a:rPr lang="en-US" dirty="0" smtClean="0">
                <a:solidFill>
                  <a:srgbClr val="FFC000"/>
                </a:solidFill>
                <a:latin typeface="Wingdings" panose="05000000000000000000" pitchFamily="2" charset="2"/>
              </a:rPr>
              <a:t>ü</a:t>
            </a:r>
          </a:p>
          <a:p>
            <a:pPr>
              <a:tabLst>
                <a:tab pos="1258888" algn="l"/>
              </a:tabLst>
            </a:pPr>
            <a:r>
              <a:rPr lang="en-US" dirty="0">
                <a:solidFill>
                  <a:srgbClr val="FFC000"/>
                </a:solidFill>
                <a:latin typeface="Wingdings" panose="05000000000000000000" pitchFamily="2" charset="2"/>
              </a:rPr>
              <a:t>	</a:t>
            </a:r>
            <a:r>
              <a:rPr lang="en-US" dirty="0" smtClean="0"/>
              <a:t>”Cavity boundary condition” </a:t>
            </a:r>
            <a:r>
              <a:rPr lang="en-US" dirty="0" smtClean="0">
                <a:solidFill>
                  <a:srgbClr val="00B050"/>
                </a:solidFill>
                <a:latin typeface="Wingdings" panose="05000000000000000000" pitchFamily="2" charset="2"/>
              </a:rPr>
              <a:t>ü </a:t>
            </a:r>
            <a:r>
              <a:rPr lang="en-US" dirty="0" smtClean="0"/>
              <a:t>(How to realize this?)</a:t>
            </a:r>
            <a:endParaRPr lang="en-US" dirty="0"/>
          </a:p>
        </p:txBody>
      </p:sp>
      <p:cxnSp>
        <p:nvCxnSpPr>
          <p:cNvPr id="31" name="Gerade Verbindung mit Pfeil 30"/>
          <p:cNvCxnSpPr>
            <a:cxnSpLocks noChangeAspect="1"/>
          </p:cNvCxnSpPr>
          <p:nvPr/>
        </p:nvCxnSpPr>
        <p:spPr>
          <a:xfrm flipH="1" flipV="1">
            <a:off x="520662" y="4447939"/>
            <a:ext cx="143325" cy="756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395804" y="2794133"/>
            <a:ext cx="2412000" cy="684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hteck 32"/>
          <p:cNvSpPr/>
          <p:nvPr/>
        </p:nvSpPr>
        <p:spPr>
          <a:xfrm>
            <a:off x="3563978" y="2356900"/>
            <a:ext cx="2635229" cy="95446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hteck 34"/>
          <p:cNvSpPr/>
          <p:nvPr/>
        </p:nvSpPr>
        <p:spPr>
          <a:xfrm>
            <a:off x="6372200" y="4258353"/>
            <a:ext cx="2448000" cy="93480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C373A7-E451-487A-9159-029452EEC5D8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6336196" y="2384884"/>
            <a:ext cx="2569524" cy="1080038"/>
            <a:chOff x="6336196" y="2384884"/>
            <a:chExt cx="2569524" cy="1080038"/>
          </a:xfrm>
        </p:grpSpPr>
        <p:sp>
          <p:nvSpPr>
            <p:cNvPr id="34" name="Rechteck 33"/>
            <p:cNvSpPr/>
            <p:nvPr/>
          </p:nvSpPr>
          <p:spPr>
            <a:xfrm>
              <a:off x="6372200" y="2384884"/>
              <a:ext cx="2533520" cy="3600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7884444" y="2744924"/>
              <a:ext cx="684000" cy="3600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336196" y="2744922"/>
              <a:ext cx="360000" cy="7200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395536" y="4437112"/>
            <a:ext cx="6940291" cy="1980096"/>
            <a:chOff x="395536" y="4437112"/>
            <a:chExt cx="6940291" cy="1980096"/>
          </a:xfrm>
        </p:grpSpPr>
        <p:sp>
          <p:nvSpPr>
            <p:cNvPr id="28" name="Rechteck 27"/>
            <p:cNvSpPr/>
            <p:nvPr/>
          </p:nvSpPr>
          <p:spPr>
            <a:xfrm>
              <a:off x="495827" y="5301208"/>
              <a:ext cx="6840000" cy="11160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395536" y="4437112"/>
              <a:ext cx="504000" cy="8280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47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3" grpId="0" animBg="1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99" y="2817523"/>
            <a:ext cx="8460000" cy="280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Model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340239" y="2195572"/>
            <a:ext cx="421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 Coupler: </a:t>
            </a:r>
            <a:r>
              <a:rPr lang="en-US" dirty="0"/>
              <a:t>Number of port </a:t>
            </a:r>
            <a:r>
              <a:rPr lang="en-US" dirty="0" smtClean="0"/>
              <a:t>modes?</a:t>
            </a:r>
            <a:endParaRPr lang="en-US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 flipH="1">
            <a:off x="4247964" y="2580159"/>
            <a:ext cx="90000" cy="47472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cxnSpLocks noChangeAspect="1"/>
          </p:cNvCxnSpPr>
          <p:nvPr/>
        </p:nvCxnSpPr>
        <p:spPr>
          <a:xfrm flipV="1">
            <a:off x="4661799" y="5445224"/>
            <a:ext cx="102375" cy="540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3729461" y="6021288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Coupler: Number of port modes?</a:t>
            </a:r>
            <a:endParaRPr lang="en-US" dirty="0">
              <a:solidFill>
                <a:srgbClr val="FFC000"/>
              </a:solidFill>
              <a:latin typeface="Wingdings" panose="05000000000000000000" pitchFamily="2" charset="2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3743908" y="4725144"/>
            <a:ext cx="216024" cy="576064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3671900" y="4725144"/>
            <a:ext cx="32403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3887924" y="5301208"/>
            <a:ext cx="32403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H="1">
            <a:off x="3825440" y="3001714"/>
            <a:ext cx="72008" cy="216024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3779912" y="3212976"/>
            <a:ext cx="299937" cy="910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3851920" y="2985047"/>
            <a:ext cx="299937" cy="910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551016" y="2915652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 Coupler: </a:t>
            </a:r>
            <a:r>
              <a:rPr lang="en-US" dirty="0" smtClean="0"/>
              <a:t>Length of line?</a:t>
            </a:r>
            <a:endParaRPr lang="en-US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1013649" y="5399928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Coupler: </a:t>
            </a:r>
            <a:r>
              <a:rPr lang="en-US" dirty="0" smtClean="0"/>
              <a:t>Length of line?</a:t>
            </a:r>
            <a:endParaRPr lang="en-US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5C9CFF-2E00-4BE4-BE7E-09E0AC2B9512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67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676" y="2160839"/>
            <a:ext cx="6665835" cy="41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Dispersion Diagram for Modes in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6192180" y="6217567"/>
            <a:ext cx="1627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Frequency in GHz</a:t>
            </a:r>
            <a:endParaRPr lang="en-US" sz="1400" dirty="0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-280988" y="4017042"/>
            <a:ext cx="2452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Propagation Constant in 1/m</a:t>
            </a:r>
            <a:endParaRPr lang="en-US" sz="1400" dirty="0"/>
          </a:p>
        </p:txBody>
      </p:sp>
      <p:sp>
        <p:nvSpPr>
          <p:cNvPr id="3" name="Textfeld 2"/>
          <p:cNvSpPr txBox="1"/>
          <p:nvPr/>
        </p:nvSpPr>
        <p:spPr>
          <a:xfrm>
            <a:off x="2607822" y="6109338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3.9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951820" y="5664260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TE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372428" y="5664260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TM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BC5E3D1-82DF-4FCB-91B5-0C510DD11F01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 rot="16200000">
            <a:off x="1815300" y="3074520"/>
            <a:ext cx="155331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Mode Type Index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V="1">
            <a:off x="2690094" y="2451752"/>
            <a:ext cx="0" cy="1476000"/>
          </a:xfrm>
          <a:prstGeom prst="straightConnector1">
            <a:avLst/>
          </a:prstGeom>
          <a:ln w="12700">
            <a:solidFill>
              <a:srgbClr val="B5B5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74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575" y="2165400"/>
            <a:ext cx="6665835" cy="41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Modeling of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-158225" y="4017042"/>
            <a:ext cx="2207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Waveguide Length in mm</a:t>
            </a:r>
            <a:endParaRPr lang="en-US" sz="1400" dirty="0"/>
          </a:p>
        </p:txBody>
      </p:sp>
      <p:sp>
        <p:nvSpPr>
          <p:cNvPr id="4" name="Textfeld 3"/>
          <p:cNvSpPr txBox="1"/>
          <p:nvPr/>
        </p:nvSpPr>
        <p:spPr>
          <a:xfrm>
            <a:off x="1403648" y="5112986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-1</a:t>
            </a:r>
            <a:endParaRPr lang="en-US" sz="1200" baseline="30000" dirty="0"/>
          </a:p>
        </p:txBody>
      </p:sp>
      <p:sp>
        <p:nvSpPr>
          <p:cNvPr id="12" name="Textfeld 11"/>
          <p:cNvSpPr txBox="1"/>
          <p:nvPr/>
        </p:nvSpPr>
        <p:spPr>
          <a:xfrm>
            <a:off x="1403648" y="437490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3" name="Textfeld 12"/>
          <p:cNvSpPr txBox="1"/>
          <p:nvPr/>
        </p:nvSpPr>
        <p:spPr>
          <a:xfrm>
            <a:off x="1403648" y="3636822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-3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403648" y="2898740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-4</a:t>
            </a:r>
            <a:endParaRPr lang="en-US" sz="1200" baseline="30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03648" y="2160658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-5</a:t>
            </a:r>
            <a:endParaRPr lang="en-US" sz="1200" baseline="30000" dirty="0"/>
          </a:p>
        </p:txBody>
      </p:sp>
      <p:sp>
        <p:nvSpPr>
          <p:cNvPr id="5" name="Textfeld 4"/>
          <p:cNvSpPr txBox="1"/>
          <p:nvPr/>
        </p:nvSpPr>
        <p:spPr>
          <a:xfrm>
            <a:off x="4251032" y="2276872"/>
            <a:ext cx="352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Evaluation Frequency = 3.9 GHz</a:t>
            </a:r>
            <a:endParaRPr lang="en-US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4251032" y="2889811"/>
            <a:ext cx="3101588" cy="1799329"/>
            <a:chOff x="4391980" y="2924944"/>
            <a:chExt cx="3101588" cy="179932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1980" y="2924944"/>
              <a:ext cx="3101588" cy="1669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Gerade Verbindung mit Pfeil 6"/>
            <p:cNvCxnSpPr/>
            <p:nvPr/>
          </p:nvCxnSpPr>
          <p:spPr>
            <a:xfrm>
              <a:off x="5796136" y="4250123"/>
              <a:ext cx="169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/>
            <p:cNvSpPr txBox="1"/>
            <p:nvPr/>
          </p:nvSpPr>
          <p:spPr>
            <a:xfrm>
              <a:off x="6183089" y="4262608"/>
              <a:ext cx="9451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Waveguide</a:t>
              </a:r>
              <a:br>
                <a:rPr lang="en-US" sz="1200" dirty="0" smtClean="0"/>
              </a:br>
              <a:r>
                <a:rPr lang="en-US" sz="1200" dirty="0" smtClean="0"/>
                <a:t>Length</a:t>
              </a:r>
              <a:endParaRPr lang="en-US" sz="1200" dirty="0"/>
            </a:p>
          </p:txBody>
        </p:sp>
        <p:cxnSp>
          <p:nvCxnSpPr>
            <p:cNvPr id="10" name="Gerade Verbindung 9"/>
            <p:cNvCxnSpPr/>
            <p:nvPr/>
          </p:nvCxnSpPr>
          <p:spPr>
            <a:xfrm>
              <a:off x="7488136" y="4070103"/>
              <a:ext cx="0" cy="2520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/>
          <p:cNvSpPr txBox="1"/>
          <p:nvPr/>
        </p:nvSpPr>
        <p:spPr>
          <a:xfrm>
            <a:off x="6444208" y="6237312"/>
            <a:ext cx="1553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Type Index</a:t>
            </a:r>
            <a:endParaRPr lang="en-US" sz="1400" dirty="0"/>
          </a:p>
        </p:txBody>
      </p:sp>
      <p:sp>
        <p:nvSpPr>
          <p:cNvPr id="17" name="Textfeld 16"/>
          <p:cNvSpPr txBox="1"/>
          <p:nvPr/>
        </p:nvSpPr>
        <p:spPr>
          <a:xfrm>
            <a:off x="4251032" y="4833156"/>
            <a:ext cx="350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Degenerated modes and modes with</a:t>
            </a:r>
            <a:b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different polarizations are represented only once!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661988" y="3377390"/>
            <a:ext cx="1682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Visualization: 100 mm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B1DC60-89FE-4B2F-9A6E-BEA7F8A89CD3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29</a:t>
            </a:fld>
            <a:endParaRPr lang="de-DE"/>
          </a:p>
        </p:txBody>
      </p:sp>
      <p:cxnSp>
        <p:nvCxnSpPr>
          <p:cNvPr id="6" name="Gerader Verbinder 5"/>
          <p:cNvCxnSpPr/>
          <p:nvPr/>
        </p:nvCxnSpPr>
        <p:spPr>
          <a:xfrm flipV="1">
            <a:off x="1763688" y="2205300"/>
            <a:ext cx="0" cy="392400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2231740" y="3212976"/>
            <a:ext cx="16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70C0"/>
                </a:solidFill>
              </a:rPr>
              <a:t>First </a:t>
            </a:r>
            <a:r>
              <a:rPr lang="de-DE" sz="1400" dirty="0" err="1" smtClean="0">
                <a:solidFill>
                  <a:srgbClr val="0070C0"/>
                </a:solidFill>
              </a:rPr>
              <a:t>mode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should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be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sufficiently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damped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if</a:t>
            </a:r>
            <a:r>
              <a:rPr lang="de-DE" sz="1400" dirty="0" smtClean="0">
                <a:solidFill>
                  <a:srgbClr val="0070C0"/>
                </a:solidFill>
              </a:rPr>
              <a:t> PEC </a:t>
            </a:r>
            <a:r>
              <a:rPr lang="de-DE" sz="1400" dirty="0" err="1" smtClean="0">
                <a:solidFill>
                  <a:srgbClr val="0070C0"/>
                </a:solidFill>
              </a:rPr>
              <a:t>has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been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applied</a:t>
            </a:r>
            <a:r>
              <a:rPr lang="de-DE" sz="1400" dirty="0" smtClean="0">
                <a:solidFill>
                  <a:srgbClr val="0070C0"/>
                </a:solidFill>
              </a:rPr>
              <a:t>.</a:t>
            </a:r>
            <a:endParaRPr lang="de-DE" sz="1400" dirty="0">
              <a:solidFill>
                <a:srgbClr val="0070C0"/>
              </a:solidFill>
            </a:endParaRPr>
          </a:p>
        </p:txBody>
      </p:sp>
      <p:cxnSp>
        <p:nvCxnSpPr>
          <p:cNvPr id="27" name="Gerader Verbinder 26"/>
          <p:cNvCxnSpPr/>
          <p:nvPr/>
        </p:nvCxnSpPr>
        <p:spPr>
          <a:xfrm flipV="1">
            <a:off x="1755376" y="3681100"/>
            <a:ext cx="476364" cy="57600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9" name="Textfeld 28"/>
          <p:cNvSpPr txBox="1"/>
          <p:nvPr/>
        </p:nvSpPr>
        <p:spPr>
          <a:xfrm rot="16200000">
            <a:off x="7159402" y="3561995"/>
            <a:ext cx="67758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rgbClr val="0070C0"/>
                </a:solidFill>
              </a:rPr>
              <a:t>PEC</a:t>
            </a:r>
            <a:endParaRPr lang="de-DE" sz="1400" dirty="0">
              <a:solidFill>
                <a:srgbClr val="0070C0"/>
              </a:solidFill>
            </a:endParaRPr>
          </a:p>
        </p:txBody>
      </p:sp>
      <p:cxnSp>
        <p:nvCxnSpPr>
          <p:cNvPr id="30" name="Gerader Verbinder 29"/>
          <p:cNvCxnSpPr/>
          <p:nvPr/>
        </p:nvCxnSpPr>
        <p:spPr>
          <a:xfrm flipV="1">
            <a:off x="7343472" y="3361854"/>
            <a:ext cx="0" cy="684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/>
          <p:cNvCxnSpPr/>
          <p:nvPr/>
        </p:nvCxnSpPr>
        <p:spPr>
          <a:xfrm rot="16200000" flipV="1">
            <a:off x="2708048" y="3504072"/>
            <a:ext cx="0" cy="2412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2411760" y="4484149"/>
            <a:ext cx="161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u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sed for visualization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28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881FD4-2BEB-4C38-870D-B4F60EAA41C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251520" y="6489376"/>
            <a:ext cx="8640960" cy="324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92263"/>
            <a:ext cx="8893175" cy="4789487"/>
          </a:xfrm>
        </p:spPr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Motivation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Computational model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Fundamental equations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Volume discretization methods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Boundary conditions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Eigenvalue calculation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Numerical examples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TESLA 1.3 GHz cavity and TESLA 3.9 GHz module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5384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495" y="2161299"/>
            <a:ext cx="6665835" cy="41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Dispersion Diagram for Modes in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6192180" y="6217567"/>
            <a:ext cx="1627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Frequency in GHz</a:t>
            </a:r>
            <a:endParaRPr lang="en-US" sz="1400" dirty="0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-280988" y="4017042"/>
            <a:ext cx="2452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Propagation Constant in 1/m</a:t>
            </a:r>
            <a:endParaRPr lang="en-US" sz="1400" dirty="0"/>
          </a:p>
        </p:txBody>
      </p:sp>
      <p:sp>
        <p:nvSpPr>
          <p:cNvPr id="3" name="Textfeld 2"/>
          <p:cNvSpPr txBox="1"/>
          <p:nvPr/>
        </p:nvSpPr>
        <p:spPr>
          <a:xfrm>
            <a:off x="4244085" y="6109338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9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80012" y="5664260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TE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988006" y="5664260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TM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907704" y="5896326"/>
            <a:ext cx="2273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Three propagating mode types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3608ABC-258A-4967-8395-69EB7D6B48BA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 rot="16200000">
            <a:off x="3386305" y="2999540"/>
            <a:ext cx="1553310" cy="324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Mode Type Index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 flipV="1">
            <a:off x="4268060" y="2384884"/>
            <a:ext cx="0" cy="1476000"/>
          </a:xfrm>
          <a:prstGeom prst="straightConnector1">
            <a:avLst/>
          </a:prstGeom>
          <a:ln w="12700">
            <a:solidFill>
              <a:srgbClr val="B5B5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71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575" y="2160839"/>
            <a:ext cx="6665835" cy="41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Modeling of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-158225" y="4017042"/>
            <a:ext cx="2207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Waveguide Length in mm</a:t>
            </a:r>
            <a:endParaRPr lang="en-US" sz="1400" dirty="0"/>
          </a:p>
        </p:txBody>
      </p:sp>
      <p:sp>
        <p:nvSpPr>
          <p:cNvPr id="4" name="Textfeld 3"/>
          <p:cNvSpPr txBox="1"/>
          <p:nvPr/>
        </p:nvSpPr>
        <p:spPr>
          <a:xfrm>
            <a:off x="1375665" y="5193196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-1</a:t>
            </a:r>
            <a:endParaRPr lang="en-US" sz="1200" baseline="30000" dirty="0"/>
          </a:p>
        </p:txBody>
      </p:sp>
      <p:sp>
        <p:nvSpPr>
          <p:cNvPr id="12" name="Textfeld 11"/>
          <p:cNvSpPr txBox="1"/>
          <p:nvPr/>
        </p:nvSpPr>
        <p:spPr>
          <a:xfrm>
            <a:off x="1375665" y="445511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3" name="Textfeld 12"/>
          <p:cNvSpPr txBox="1"/>
          <p:nvPr/>
        </p:nvSpPr>
        <p:spPr>
          <a:xfrm>
            <a:off x="1375665" y="3717032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-3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375665" y="2978950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-4</a:t>
            </a:r>
            <a:endParaRPr lang="en-US" sz="1200" baseline="30000" dirty="0"/>
          </a:p>
        </p:txBody>
      </p:sp>
      <p:sp>
        <p:nvSpPr>
          <p:cNvPr id="5" name="Textfeld 4"/>
          <p:cNvSpPr txBox="1"/>
          <p:nvPr/>
        </p:nvSpPr>
        <p:spPr>
          <a:xfrm>
            <a:off x="4251032" y="2276872"/>
            <a:ext cx="352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Evaluation Frequency = 9.0 GHz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32" y="2889811"/>
            <a:ext cx="3101588" cy="1669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mit Pfeil 6"/>
          <p:cNvCxnSpPr/>
          <p:nvPr/>
        </p:nvCxnSpPr>
        <p:spPr>
          <a:xfrm>
            <a:off x="5655188" y="4213067"/>
            <a:ext cx="1692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6042141" y="4227475"/>
            <a:ext cx="945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Waveguide</a:t>
            </a:r>
            <a:br>
              <a:rPr lang="en-US" sz="1200" dirty="0" smtClean="0"/>
            </a:br>
            <a:r>
              <a:rPr lang="en-US" sz="1200" dirty="0" smtClean="0"/>
              <a:t>Length</a:t>
            </a:r>
            <a:endParaRPr lang="en-US" sz="12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7347188" y="4034970"/>
            <a:ext cx="0" cy="2520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7380312" y="6153580"/>
            <a:ext cx="1553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Type Index</a:t>
            </a:r>
            <a:endParaRPr lang="en-US" sz="1400" dirty="0"/>
          </a:p>
        </p:txBody>
      </p:sp>
      <p:sp>
        <p:nvSpPr>
          <p:cNvPr id="34" name="Textfeld 33"/>
          <p:cNvSpPr txBox="1"/>
          <p:nvPr/>
        </p:nvSpPr>
        <p:spPr>
          <a:xfrm>
            <a:off x="4251032" y="4833156"/>
            <a:ext cx="350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Degenerated modes and modes with</a:t>
            </a:r>
            <a:b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different polarizations are represented only once!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101603" y="2339951"/>
            <a:ext cx="1930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Cavity length = 345.9 mm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375665" y="2240868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-5</a:t>
            </a:r>
            <a:endParaRPr lang="en-US" sz="1200" baseline="30000" dirty="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AD092C-3148-4277-BF43-FD49A0FE490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31</a:t>
            </a:fld>
            <a:endParaRPr lang="de-DE"/>
          </a:p>
        </p:txBody>
      </p:sp>
      <p:cxnSp>
        <p:nvCxnSpPr>
          <p:cNvPr id="24" name="Gerader Verbinder 23"/>
          <p:cNvCxnSpPr/>
          <p:nvPr/>
        </p:nvCxnSpPr>
        <p:spPr>
          <a:xfrm rot="16200000" flipV="1">
            <a:off x="2708048" y="1131997"/>
            <a:ext cx="0" cy="2412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5661988" y="3377390"/>
            <a:ext cx="1682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Visualization: 100 mm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 useBgFill="1">
        <p:nvSpPr>
          <p:cNvPr id="27" name="Textfeld 26"/>
          <p:cNvSpPr txBox="1"/>
          <p:nvPr/>
        </p:nvSpPr>
        <p:spPr>
          <a:xfrm rot="16200000">
            <a:off x="6948368" y="3428957"/>
            <a:ext cx="1332000" cy="5400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rgbClr val="0070C0"/>
                </a:solidFill>
              </a:rPr>
              <a:t>PORT</a:t>
            </a:r>
            <a:br>
              <a:rPr lang="de-DE" sz="1400" dirty="0" smtClean="0">
                <a:solidFill>
                  <a:srgbClr val="0070C0"/>
                </a:solidFill>
              </a:rPr>
            </a:br>
            <a:r>
              <a:rPr lang="de-DE" sz="1400" dirty="0" smtClean="0">
                <a:solidFill>
                  <a:srgbClr val="0070C0"/>
                </a:solidFill>
              </a:rPr>
              <a:t>3 </a:t>
            </a:r>
            <a:r>
              <a:rPr lang="de-DE" sz="1400" dirty="0" err="1" smtClean="0">
                <a:solidFill>
                  <a:srgbClr val="0070C0"/>
                </a:solidFill>
              </a:rPr>
              <a:t>mode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types</a:t>
            </a:r>
            <a:endParaRPr lang="de-DE" sz="1400" dirty="0">
              <a:solidFill>
                <a:srgbClr val="0070C0"/>
              </a:solidFill>
            </a:endParaRPr>
          </a:p>
        </p:txBody>
      </p:sp>
      <p:cxnSp>
        <p:nvCxnSpPr>
          <p:cNvPr id="28" name="Gerader Verbinder 27"/>
          <p:cNvCxnSpPr/>
          <p:nvPr/>
        </p:nvCxnSpPr>
        <p:spPr>
          <a:xfrm flipV="1">
            <a:off x="7343472" y="3361854"/>
            <a:ext cx="0" cy="684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24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615" y="2161299"/>
            <a:ext cx="6560238" cy="41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Modeling of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-158225" y="4017042"/>
            <a:ext cx="2207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Waveguide Length in mm</a:t>
            </a:r>
            <a:endParaRPr lang="en-US" sz="1400" dirty="0"/>
          </a:p>
        </p:txBody>
      </p:sp>
      <p:sp>
        <p:nvSpPr>
          <p:cNvPr id="4" name="Textfeld 3"/>
          <p:cNvSpPr txBox="1"/>
          <p:nvPr/>
        </p:nvSpPr>
        <p:spPr>
          <a:xfrm>
            <a:off x="2195736" y="5384249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-1</a:t>
            </a:r>
            <a:endParaRPr lang="en-US" sz="1200" baseline="30000" dirty="0"/>
          </a:p>
        </p:txBody>
      </p:sp>
      <p:sp>
        <p:nvSpPr>
          <p:cNvPr id="12" name="Textfeld 11"/>
          <p:cNvSpPr txBox="1"/>
          <p:nvPr/>
        </p:nvSpPr>
        <p:spPr>
          <a:xfrm>
            <a:off x="2195736" y="488919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3" name="Textfeld 12"/>
          <p:cNvSpPr txBox="1"/>
          <p:nvPr/>
        </p:nvSpPr>
        <p:spPr>
          <a:xfrm>
            <a:off x="2195736" y="4394139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-3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195736" y="389908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-4</a:t>
            </a:r>
            <a:endParaRPr lang="en-US" sz="1200" baseline="30000" dirty="0"/>
          </a:p>
        </p:txBody>
      </p:sp>
      <p:sp>
        <p:nvSpPr>
          <p:cNvPr id="16" name="Textfeld 15"/>
          <p:cNvSpPr txBox="1"/>
          <p:nvPr/>
        </p:nvSpPr>
        <p:spPr>
          <a:xfrm>
            <a:off x="2195736" y="3404029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-5</a:t>
            </a:r>
            <a:endParaRPr lang="en-US" sz="1200" baseline="30000" dirty="0"/>
          </a:p>
        </p:txBody>
      </p:sp>
      <p:sp>
        <p:nvSpPr>
          <p:cNvPr id="5" name="Textfeld 4"/>
          <p:cNvSpPr txBox="1"/>
          <p:nvPr/>
        </p:nvSpPr>
        <p:spPr>
          <a:xfrm>
            <a:off x="4251032" y="2276872"/>
            <a:ext cx="352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Evaluation Frequency = 9.0 GHz</a:t>
            </a:r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7380312" y="6153580"/>
            <a:ext cx="1553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Type Index</a:t>
            </a:r>
            <a:endParaRPr lang="en-US" sz="14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36" y="2708920"/>
            <a:ext cx="2772000" cy="183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Gerade Verbindung 5"/>
          <p:cNvCxnSpPr/>
          <p:nvPr/>
        </p:nvCxnSpPr>
        <p:spPr>
          <a:xfrm>
            <a:off x="5724128" y="3260921"/>
            <a:ext cx="0" cy="70873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6768244" y="3260921"/>
            <a:ext cx="0" cy="70873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>
            <a:off x="6397846" y="4141059"/>
            <a:ext cx="792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7200292" y="3969060"/>
            <a:ext cx="0" cy="2520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>
            <a:off x="5588133" y="4141059"/>
            <a:ext cx="252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5580112" y="3969060"/>
            <a:ext cx="0" cy="2520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256076" y="4185084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15 mm</a:t>
            </a:r>
            <a:endParaRPr lang="en-US" sz="1200" dirty="0"/>
          </a:p>
        </p:txBody>
      </p:sp>
      <p:sp>
        <p:nvSpPr>
          <p:cNvPr id="29" name="Textfeld 28"/>
          <p:cNvSpPr txBox="1"/>
          <p:nvPr/>
        </p:nvSpPr>
        <p:spPr>
          <a:xfrm>
            <a:off x="6421578" y="4185084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45.3 mm</a:t>
            </a:r>
            <a:endParaRPr lang="en-US" sz="1200" dirty="0"/>
          </a:p>
        </p:txBody>
      </p:sp>
      <p:sp>
        <p:nvSpPr>
          <p:cNvPr id="11" name="Textfeld 10"/>
          <p:cNvSpPr txBox="1"/>
          <p:nvPr/>
        </p:nvSpPr>
        <p:spPr>
          <a:xfrm rot="16200000">
            <a:off x="5496247" y="288118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Port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 rot="16200000">
            <a:off x="6536262" y="288118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Port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1511660" y="5849289"/>
            <a:ext cx="6336704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1511660" y="5273225"/>
            <a:ext cx="6336704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8054286" y="5710789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7.5 mm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7884368" y="5131187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22.65 mm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23" name="Datumsplatzhalter 2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8C8C33-CA28-400B-8C39-C252C40EC35B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26" name="Foliennummernplatzhalter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26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Transverse electric field pattern of 2D beam pipe modes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775535" y="3805299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</a:t>
            </a:r>
            <a:r>
              <a:rPr lang="en-US" sz="1400" dirty="0"/>
              <a:t>1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2568792" y="3805299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2</a:t>
            </a:r>
            <a:endParaRPr lang="en-US" sz="1400" dirty="0"/>
          </a:p>
        </p:txBody>
      </p:sp>
      <p:sp>
        <p:nvSpPr>
          <p:cNvPr id="38" name="Textfeld 37"/>
          <p:cNvSpPr txBox="1"/>
          <p:nvPr/>
        </p:nvSpPr>
        <p:spPr>
          <a:xfrm>
            <a:off x="4295921" y="3805299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3</a:t>
            </a:r>
            <a:endParaRPr lang="en-US" sz="1400" dirty="0"/>
          </a:p>
        </p:txBody>
      </p:sp>
      <p:sp>
        <p:nvSpPr>
          <p:cNvPr id="39" name="Textfeld 38"/>
          <p:cNvSpPr txBox="1"/>
          <p:nvPr/>
        </p:nvSpPr>
        <p:spPr>
          <a:xfrm>
            <a:off x="802685" y="6052319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6</a:t>
            </a:r>
            <a:endParaRPr lang="en-US" sz="1400" dirty="0"/>
          </a:p>
        </p:txBody>
      </p:sp>
      <p:sp>
        <p:nvSpPr>
          <p:cNvPr id="40" name="Textfeld 39"/>
          <p:cNvSpPr txBox="1"/>
          <p:nvPr/>
        </p:nvSpPr>
        <p:spPr>
          <a:xfrm>
            <a:off x="4253901" y="6049650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8</a:t>
            </a:r>
            <a:endParaRPr lang="en-US" sz="1400" dirty="0"/>
          </a:p>
        </p:txBody>
      </p:sp>
      <p:sp>
        <p:nvSpPr>
          <p:cNvPr id="41" name="Textfeld 40"/>
          <p:cNvSpPr txBox="1"/>
          <p:nvPr/>
        </p:nvSpPr>
        <p:spPr>
          <a:xfrm>
            <a:off x="6048163" y="6073973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9</a:t>
            </a:r>
            <a:endParaRPr lang="en-US" sz="1400" dirty="0"/>
          </a:p>
        </p:txBody>
      </p:sp>
      <p:sp>
        <p:nvSpPr>
          <p:cNvPr id="42" name="Textfeld 41"/>
          <p:cNvSpPr txBox="1"/>
          <p:nvPr/>
        </p:nvSpPr>
        <p:spPr>
          <a:xfrm>
            <a:off x="2567413" y="6073973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7</a:t>
            </a:r>
            <a:endParaRPr lang="en-US" sz="1400" dirty="0"/>
          </a:p>
        </p:txBody>
      </p:sp>
      <p:sp>
        <p:nvSpPr>
          <p:cNvPr id="43" name="Textfeld 42"/>
          <p:cNvSpPr txBox="1"/>
          <p:nvPr/>
        </p:nvSpPr>
        <p:spPr>
          <a:xfrm>
            <a:off x="6048164" y="3805299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4</a:t>
            </a:r>
            <a:endParaRPr lang="en-US" sz="1400" dirty="0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27" y="2191340"/>
            <a:ext cx="1600565" cy="15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219" y="2191340"/>
            <a:ext cx="1600565" cy="15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111" y="2191340"/>
            <a:ext cx="1600565" cy="15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03" y="2191340"/>
            <a:ext cx="1600565" cy="15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feld 51"/>
          <p:cNvSpPr txBox="1"/>
          <p:nvPr/>
        </p:nvSpPr>
        <p:spPr>
          <a:xfrm>
            <a:off x="7769277" y="3805299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</a:t>
            </a:r>
            <a:r>
              <a:rPr lang="en-US" sz="1400" dirty="0"/>
              <a:t>5</a:t>
            </a:r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894" y="2191340"/>
            <a:ext cx="1600565" cy="15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73" y="4417892"/>
            <a:ext cx="1600565" cy="15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2" y="4420115"/>
            <a:ext cx="1600565" cy="15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31" y="4413446"/>
            <a:ext cx="1600565" cy="1605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260" y="4409000"/>
            <a:ext cx="1600565" cy="161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388" y="4426784"/>
            <a:ext cx="1600565" cy="157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feld 58"/>
          <p:cNvSpPr txBox="1"/>
          <p:nvPr/>
        </p:nvSpPr>
        <p:spPr>
          <a:xfrm>
            <a:off x="7769277" y="6085258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10</a:t>
            </a:r>
            <a:endParaRPr lang="en-US" sz="140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232D26-69CE-4C7E-B949-0152BE43E35B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33</a:t>
            </a:fld>
            <a:endParaRPr lang="de-DE"/>
          </a:p>
        </p:txBody>
      </p:sp>
      <p:grpSp>
        <p:nvGrpSpPr>
          <p:cNvPr id="5" name="Gruppieren 4"/>
          <p:cNvGrpSpPr/>
          <p:nvPr/>
        </p:nvGrpSpPr>
        <p:grpSpPr>
          <a:xfrm>
            <a:off x="1634744" y="2113738"/>
            <a:ext cx="828092" cy="276999"/>
            <a:chOff x="1619672" y="2060848"/>
            <a:chExt cx="828092" cy="276999"/>
          </a:xfrm>
        </p:grpSpPr>
        <p:cxnSp>
          <p:nvCxnSpPr>
            <p:cNvPr id="3" name="Gerader Verbinder 2"/>
            <p:cNvCxnSpPr/>
            <p:nvPr/>
          </p:nvCxnSpPr>
          <p:spPr>
            <a:xfrm>
              <a:off x="1619672" y="2312876"/>
              <a:ext cx="82809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feld 3"/>
            <p:cNvSpPr txBox="1"/>
            <p:nvPr/>
          </p:nvSpPr>
          <p:spPr>
            <a:xfrm>
              <a:off x="1710777" y="2060848"/>
              <a:ext cx="6458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bg1">
                      <a:lumMod val="65000"/>
                    </a:schemeClr>
                  </a:solidFill>
                </a:rPr>
                <a:t>Type 1</a:t>
              </a:r>
              <a:endParaRPr lang="de-DE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5" name="Textfeld 34"/>
          <p:cNvSpPr txBox="1"/>
          <p:nvPr/>
        </p:nvSpPr>
        <p:spPr>
          <a:xfrm>
            <a:off x="4970234" y="2113738"/>
            <a:ext cx="645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Type 2</a:t>
            </a:r>
            <a:endParaRPr lang="de-DE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4" name="Gruppieren 43"/>
          <p:cNvGrpSpPr/>
          <p:nvPr/>
        </p:nvGrpSpPr>
        <p:grpSpPr>
          <a:xfrm>
            <a:off x="6827551" y="2113738"/>
            <a:ext cx="828092" cy="276999"/>
            <a:chOff x="1619672" y="2060848"/>
            <a:chExt cx="828092" cy="276999"/>
          </a:xfrm>
        </p:grpSpPr>
        <p:cxnSp>
          <p:nvCxnSpPr>
            <p:cNvPr id="45" name="Gerader Verbinder 44"/>
            <p:cNvCxnSpPr/>
            <p:nvPr/>
          </p:nvCxnSpPr>
          <p:spPr>
            <a:xfrm>
              <a:off x="1619672" y="2312876"/>
              <a:ext cx="82809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5"/>
            <p:cNvSpPr txBox="1"/>
            <p:nvPr/>
          </p:nvSpPr>
          <p:spPr>
            <a:xfrm>
              <a:off x="1710777" y="2060848"/>
              <a:ext cx="6458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bg1">
                      <a:lumMod val="65000"/>
                    </a:schemeClr>
                  </a:solidFill>
                </a:rPr>
                <a:t>Type 3</a:t>
              </a:r>
              <a:endParaRPr lang="de-DE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9" name="Textfeld 48"/>
          <p:cNvSpPr txBox="1"/>
          <p:nvPr/>
        </p:nvSpPr>
        <p:spPr>
          <a:xfrm>
            <a:off x="1585858" y="4366089"/>
            <a:ext cx="645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Type 4</a:t>
            </a:r>
            <a:endParaRPr lang="de-DE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0" name="Gruppieren 49"/>
          <p:cNvGrpSpPr/>
          <p:nvPr/>
        </p:nvGrpSpPr>
        <p:grpSpPr>
          <a:xfrm>
            <a:off x="3383868" y="4366089"/>
            <a:ext cx="828092" cy="276999"/>
            <a:chOff x="1619672" y="2060848"/>
            <a:chExt cx="828092" cy="276999"/>
          </a:xfrm>
        </p:grpSpPr>
        <p:cxnSp>
          <p:nvCxnSpPr>
            <p:cNvPr id="51" name="Gerader Verbinder 50"/>
            <p:cNvCxnSpPr/>
            <p:nvPr/>
          </p:nvCxnSpPr>
          <p:spPr>
            <a:xfrm>
              <a:off x="1619672" y="2312876"/>
              <a:ext cx="828092" cy="0"/>
            </a:xfrm>
            <a:prstGeom prst="line">
              <a:avLst/>
            </a:prstGeom>
            <a:ln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feld 52"/>
            <p:cNvSpPr txBox="1"/>
            <p:nvPr/>
          </p:nvSpPr>
          <p:spPr>
            <a:xfrm>
              <a:off x="1710777" y="2060848"/>
              <a:ext cx="6458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bg1">
                      <a:lumMod val="65000"/>
                    </a:schemeClr>
                  </a:solidFill>
                </a:rPr>
                <a:t>Type 5</a:t>
              </a:r>
              <a:endParaRPr lang="de-DE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6869076" y="4366089"/>
            <a:ext cx="828092" cy="276999"/>
            <a:chOff x="1619672" y="2060848"/>
            <a:chExt cx="828092" cy="276999"/>
          </a:xfrm>
        </p:grpSpPr>
        <p:cxnSp>
          <p:nvCxnSpPr>
            <p:cNvPr id="55" name="Gerader Verbinder 54"/>
            <p:cNvCxnSpPr/>
            <p:nvPr/>
          </p:nvCxnSpPr>
          <p:spPr>
            <a:xfrm>
              <a:off x="1619672" y="2312876"/>
              <a:ext cx="828092" cy="0"/>
            </a:xfrm>
            <a:prstGeom prst="line">
              <a:avLst/>
            </a:prstGeom>
            <a:ln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feld 55"/>
            <p:cNvSpPr txBox="1"/>
            <p:nvPr/>
          </p:nvSpPr>
          <p:spPr>
            <a:xfrm>
              <a:off x="1710777" y="2060848"/>
              <a:ext cx="6458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bg1">
                      <a:lumMod val="65000"/>
                    </a:schemeClr>
                  </a:solidFill>
                </a:rPr>
                <a:t>Type 6</a:t>
              </a:r>
              <a:endParaRPr lang="de-DE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841842" y="236708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B5B5B5"/>
                </a:solidFill>
              </a:rPr>
              <a:t>TE</a:t>
            </a:r>
            <a:endParaRPr lang="de-DE" sz="1400" dirty="0">
              <a:solidFill>
                <a:srgbClr val="B5B5B5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5173366" y="236708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B5B5B5"/>
                </a:solidFill>
              </a:rPr>
              <a:t>TM</a:t>
            </a:r>
            <a:endParaRPr lang="de-DE" sz="1400" dirty="0">
              <a:solidFill>
                <a:srgbClr val="B5B5B5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7027540" y="236708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B5B5B5"/>
                </a:solidFill>
              </a:rPr>
              <a:t>TE</a:t>
            </a:r>
            <a:endParaRPr lang="de-DE" sz="1400" dirty="0">
              <a:solidFill>
                <a:srgbClr val="B5B5B5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1799692" y="461713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B5B5B5"/>
                </a:solidFill>
              </a:rPr>
              <a:t>TE</a:t>
            </a:r>
            <a:endParaRPr lang="de-DE" sz="1400" dirty="0">
              <a:solidFill>
                <a:srgbClr val="B5B5B5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3563888" y="4617132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B5B5B5"/>
                </a:solidFill>
              </a:rPr>
              <a:t>TM</a:t>
            </a:r>
            <a:endParaRPr lang="de-DE" sz="1400" dirty="0">
              <a:solidFill>
                <a:srgbClr val="B5B5B5"/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7076946" y="461713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B5B5B5"/>
                </a:solidFill>
              </a:rPr>
              <a:t>TE</a:t>
            </a:r>
            <a:endParaRPr lang="de-DE" sz="1400" dirty="0">
              <a:solidFill>
                <a:srgbClr val="B5B5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2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650" y="2097332"/>
            <a:ext cx="7013317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Modeling of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sp>
        <p:nvSpPr>
          <p:cNvPr id="32" name="Textfeld 31"/>
          <p:cNvSpPr txBox="1"/>
          <p:nvPr/>
        </p:nvSpPr>
        <p:spPr>
          <a:xfrm rot="16200000">
            <a:off x="-147330" y="4019964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Multipole Magnitude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6729147" y="6201308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Index</a:t>
            </a:r>
            <a:endParaRPr lang="en-US" sz="1400" dirty="0"/>
          </a:p>
        </p:txBody>
      </p:sp>
      <p:pic>
        <p:nvPicPr>
          <p:cNvPr id="17" name="Grafik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457" y="3054351"/>
            <a:ext cx="2242325" cy="231143"/>
          </a:xfrm>
          <a:prstGeom prst="rect">
            <a:avLst/>
          </a:prstGeom>
        </p:spPr>
      </p:pic>
      <p:pic>
        <p:nvPicPr>
          <p:cNvPr id="1032" name="Picture 8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19340"/>
            <a:ext cx="5400000" cy="70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503A1AE-09A6-4A01-9CB2-2A3D4A6F52AB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99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650" y="2097332"/>
            <a:ext cx="7013317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Modeling of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19340"/>
            <a:ext cx="5400000" cy="70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feld 31"/>
          <p:cNvSpPr txBox="1"/>
          <p:nvPr/>
        </p:nvSpPr>
        <p:spPr>
          <a:xfrm rot="16200000">
            <a:off x="-147330" y="4019964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Multipole Magnitude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6729147" y="6201308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Index</a:t>
            </a:r>
            <a:endParaRPr lang="en-US" sz="1400" dirty="0"/>
          </a:p>
        </p:txBody>
      </p:sp>
      <p:pic>
        <p:nvPicPr>
          <p:cNvPr id="9" name="Grafik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456" y="3054351"/>
            <a:ext cx="2241308" cy="230633"/>
          </a:xfrm>
          <a:prstGeom prst="rect">
            <a:avLst/>
          </a:prstGeom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0E36C91-19DC-40E4-BA04-2973E19F919B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650" y="2097332"/>
            <a:ext cx="7013317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Computational Model</a:t>
            </a:r>
            <a:endParaRPr lang="de-DE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Modeling of the Beam Tube</a:t>
            </a:r>
            <a:r>
              <a:rPr lang="en-US" sz="2000" dirty="0" smtClean="0"/>
              <a:t> </a:t>
            </a:r>
            <a:endParaRPr lang="en-US" sz="2400" dirty="0" smtClean="0"/>
          </a:p>
        </p:txBody>
      </p:sp>
      <p:sp>
        <p:nvSpPr>
          <p:cNvPr id="32" name="Textfeld 31"/>
          <p:cNvSpPr txBox="1"/>
          <p:nvPr/>
        </p:nvSpPr>
        <p:spPr>
          <a:xfrm rot="16200000">
            <a:off x="-147330" y="4019964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Multipole Magnitude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6729147" y="6201308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 Index</a:t>
            </a:r>
            <a:endParaRPr lang="en-US" sz="1400" dirty="0"/>
          </a:p>
        </p:txBody>
      </p:sp>
      <p:pic>
        <p:nvPicPr>
          <p:cNvPr id="2" name="Grafik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457" y="3054351"/>
            <a:ext cx="2242325" cy="23114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789" y="2227361"/>
            <a:ext cx="5400000" cy="70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9B100C-512F-416B-AA55-60DD9D64A9D8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46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99" y="2817523"/>
            <a:ext cx="8460000" cy="280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Model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509013" y="1916832"/>
            <a:ext cx="2871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 </a:t>
            </a:r>
            <a:r>
              <a:rPr lang="en-US" dirty="0"/>
              <a:t>Coupler:</a:t>
            </a:r>
            <a:br>
              <a:rPr lang="en-US" dirty="0"/>
            </a:br>
            <a:r>
              <a:rPr lang="en-US" dirty="0"/>
              <a:t>Length = 12.5 mm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Number </a:t>
            </a:r>
            <a:r>
              <a:rPr lang="en-US" dirty="0"/>
              <a:t>of port </a:t>
            </a:r>
            <a:r>
              <a:rPr lang="en-US" dirty="0" smtClean="0"/>
              <a:t>modes </a:t>
            </a:r>
            <a:r>
              <a:rPr lang="en-US" dirty="0"/>
              <a:t>= </a:t>
            </a:r>
            <a:r>
              <a:rPr lang="en-US" dirty="0" smtClean="0"/>
              <a:t>3</a:t>
            </a:r>
            <a:endParaRPr lang="en-US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 flipH="1">
            <a:off x="4247964" y="2580159"/>
            <a:ext cx="90000" cy="47472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cxnSpLocks noChangeAspect="1"/>
          </p:cNvCxnSpPr>
          <p:nvPr/>
        </p:nvCxnSpPr>
        <p:spPr>
          <a:xfrm flipV="1">
            <a:off x="4661800" y="5445224"/>
            <a:ext cx="81900" cy="432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2389790" y="5440995"/>
            <a:ext cx="2871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</a:t>
            </a:r>
            <a:r>
              <a:rPr lang="en-US" dirty="0"/>
              <a:t>Coupler:</a:t>
            </a:r>
            <a:br>
              <a:rPr lang="en-US" dirty="0"/>
            </a:br>
            <a:r>
              <a:rPr lang="en-US" dirty="0"/>
              <a:t>Length = 34 </a:t>
            </a:r>
            <a:r>
              <a:rPr lang="en-US" dirty="0" smtClean="0"/>
              <a:t>mm</a:t>
            </a:r>
            <a:br>
              <a:rPr lang="en-US" dirty="0" smtClean="0"/>
            </a:br>
            <a:r>
              <a:rPr lang="en-US" dirty="0" smtClean="0"/>
              <a:t>Number of port modes = 7</a:t>
            </a:r>
            <a:endParaRPr lang="en-US" dirty="0">
              <a:solidFill>
                <a:srgbClr val="FFC000"/>
              </a:solidFill>
              <a:latin typeface="Wingdings" panose="05000000000000000000" pitchFamily="2" charset="2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3743908" y="4725144"/>
            <a:ext cx="216024" cy="576064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3671900" y="4725144"/>
            <a:ext cx="32403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3887924" y="5301208"/>
            <a:ext cx="32403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H="1">
            <a:off x="3825440" y="3001714"/>
            <a:ext cx="72008" cy="216024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3779912" y="3212976"/>
            <a:ext cx="299937" cy="910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3851920" y="2985047"/>
            <a:ext cx="299937" cy="910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umsplatzhalt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5C9CFF-2E00-4BE4-BE7E-09E0AC2B9512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323528" y="2420888"/>
            <a:ext cx="2871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Tube: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Length = </a:t>
            </a:r>
            <a:r>
              <a:rPr lang="en-US" dirty="0" smtClean="0"/>
              <a:t>60 mm</a:t>
            </a:r>
            <a:br>
              <a:rPr lang="en-US" dirty="0" smtClean="0"/>
            </a:br>
            <a:r>
              <a:rPr lang="en-US" dirty="0" smtClean="0"/>
              <a:t>Number of port modes = 8</a:t>
            </a:r>
            <a:endParaRPr lang="en-US" dirty="0">
              <a:solidFill>
                <a:srgbClr val="FFC00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694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881FD4-2BEB-4C38-870D-B4F60EAA41C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251520" y="6489376"/>
            <a:ext cx="8640960" cy="324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4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92263"/>
            <a:ext cx="8893175" cy="4789487"/>
          </a:xfrm>
        </p:spPr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Computational model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Fundamental equations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Volume discretization methods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Boundary conditions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Eigenvalue calculation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Numerical examples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TESLA 1.3 GHz cavity and TESLA 3.9 GHz module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149411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Mode-Monopole-009y2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2817431"/>
            <a:ext cx="9144000" cy="1223137"/>
          </a:xfrm>
          <a:prstGeom prst="rect">
            <a:avLst/>
          </a:prstGeom>
        </p:spPr>
      </p:pic>
      <p:pic>
        <p:nvPicPr>
          <p:cNvPr id="17" name="Grafik 16" descr="Mode-Dipole-037y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5085184"/>
            <a:ext cx="9144000" cy="1223137"/>
          </a:xfrm>
          <a:prstGeom prst="rect">
            <a:avLst/>
          </a:prstGeom>
        </p:spPr>
      </p:pic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Examples</a:t>
            </a:r>
          </a:p>
        </p:txBody>
      </p:sp>
      <p:sp>
        <p:nvSpPr>
          <p:cNvPr id="51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Simulation results</a:t>
            </a:r>
          </a:p>
          <a:p>
            <a:pPr lvl="1" eaLnBrk="1" hangingPunct="1"/>
            <a:r>
              <a:rPr lang="en-US" dirty="0" smtClean="0"/>
              <a:t>Accelerating mode </a:t>
            </a:r>
            <a:r>
              <a:rPr lang="en-US" dirty="0"/>
              <a:t>(#</a:t>
            </a:r>
            <a:r>
              <a:rPr lang="en-US" dirty="0" smtClean="0"/>
              <a:t>9, monopole mode)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None/>
            </a:pPr>
            <a:endParaRPr lang="en-US" sz="2800" dirty="0" smtClean="0"/>
          </a:p>
          <a:p>
            <a:pPr lvl="1" eaLnBrk="1" hangingPunct="1"/>
            <a:r>
              <a:rPr lang="en-US" dirty="0" smtClean="0"/>
              <a:t>Higher-order mode </a:t>
            </a:r>
            <a:r>
              <a:rPr lang="en-US" dirty="0"/>
              <a:t>(#</a:t>
            </a:r>
            <a:r>
              <a:rPr lang="en-US" dirty="0" smtClean="0"/>
              <a:t>37, dipole mode)</a:t>
            </a:r>
          </a:p>
        </p:txBody>
      </p:sp>
      <p:pic>
        <p:nvPicPr>
          <p:cNvPr id="27" name="Grafik 2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993386" y="2049418"/>
            <a:ext cx="1863090" cy="230505"/>
          </a:xfrm>
          <a:prstGeom prst="rect">
            <a:avLst/>
          </a:prstGeom>
        </p:spPr>
      </p:pic>
      <p:pic>
        <p:nvPicPr>
          <p:cNvPr id="14" name="Grafik 13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6993386" y="4362236"/>
            <a:ext cx="1863090" cy="230505"/>
          </a:xfrm>
          <a:prstGeom prst="rect">
            <a:avLst/>
          </a:prstGeom>
        </p:spPr>
      </p:pic>
      <p:pic>
        <p:nvPicPr>
          <p:cNvPr id="16" name="Grafik 1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6900429" y="4653136"/>
            <a:ext cx="1550670" cy="270510"/>
          </a:xfrm>
          <a:prstGeom prst="rect">
            <a:avLst/>
          </a:prstGeom>
        </p:spPr>
      </p:pic>
      <p:pic>
        <p:nvPicPr>
          <p:cNvPr id="26" name="Grafik 25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6894918" y="2338025"/>
            <a:ext cx="1550670" cy="270510"/>
          </a:xfrm>
          <a:prstGeom prst="rect">
            <a:avLst/>
          </a:prstGeom>
        </p:spPr>
      </p:pic>
      <p:pic>
        <p:nvPicPr>
          <p:cNvPr id="29" name="Grafik 28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568507" y="2816932"/>
            <a:ext cx="285750" cy="310515"/>
          </a:xfrm>
          <a:prstGeom prst="rect">
            <a:avLst/>
          </a:prstGeom>
        </p:spPr>
      </p:pic>
      <p:pic>
        <p:nvPicPr>
          <p:cNvPr id="30" name="Grafik 29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566225" y="5085184"/>
            <a:ext cx="285750" cy="310515"/>
          </a:xfrm>
          <a:prstGeom prst="rect">
            <a:avLst/>
          </a:prstGeom>
        </p:spPr>
      </p:pic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C563926-063D-4A27-8970-72CC69DB3AD9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5851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556" y="2924944"/>
            <a:ext cx="8316000" cy="120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Motivation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Particle accelerators</a:t>
            </a:r>
          </a:p>
          <a:p>
            <a:pPr lvl="1" eaLnBrk="1" hangingPunct="1"/>
            <a:r>
              <a:rPr lang="en-US" dirty="0" smtClean="0"/>
              <a:t>FLASH at DESY, Hamburg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sz="3200" dirty="0" smtClean="0"/>
          </a:p>
          <a:p>
            <a:pPr lvl="1" eaLnBrk="1" hangingPunct="1"/>
            <a:r>
              <a:rPr lang="en-US" dirty="0" smtClean="0"/>
              <a:t>Cavities</a:t>
            </a:r>
          </a:p>
        </p:txBody>
      </p:sp>
      <p:sp>
        <p:nvSpPr>
          <p:cNvPr id="1032" name="Text Box 28"/>
          <p:cNvSpPr txBox="1">
            <a:spLocks noChangeArrowheads="1"/>
          </p:cNvSpPr>
          <p:nvPr/>
        </p:nvSpPr>
        <p:spPr bwMode="auto">
          <a:xfrm>
            <a:off x="7181675" y="4129141"/>
            <a:ext cx="1674801" cy="30797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758825" eaLnBrk="0" hangingPunct="0">
              <a:spcBef>
                <a:spcPct val="15000"/>
              </a:spcBef>
            </a:pPr>
            <a:r>
              <a:rPr lang="en-US" sz="1400" dirty="0" smtClean="0">
                <a:solidFill>
                  <a:schemeClr val="bg2"/>
                </a:solidFill>
              </a:rPr>
              <a:t>http://www.desy.de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1033" name="Grafik 17" descr="Expor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6" y="4602635"/>
            <a:ext cx="5168707" cy="167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feld 22"/>
          <p:cNvSpPr txBox="1">
            <a:spLocks noChangeArrowheads="1"/>
          </p:cNvSpPr>
          <p:nvPr/>
        </p:nvSpPr>
        <p:spPr bwMode="auto">
          <a:xfrm>
            <a:off x="5854974" y="5229200"/>
            <a:ext cx="17427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TESLA</a:t>
            </a:r>
            <a:r>
              <a:rPr lang="en-US" dirty="0" smtClean="0"/>
              <a:t> 1.3 GHz</a:t>
            </a:r>
            <a:endParaRPr lang="en-US" dirty="0"/>
          </a:p>
        </p:txBody>
      </p:sp>
      <p:sp>
        <p:nvSpPr>
          <p:cNvPr id="1037" name="Textfeld 23"/>
          <p:cNvSpPr txBox="1">
            <a:spLocks noChangeArrowheads="1"/>
          </p:cNvSpPr>
          <p:nvPr/>
        </p:nvSpPr>
        <p:spPr bwMode="auto">
          <a:xfrm>
            <a:off x="5854974" y="6021288"/>
            <a:ext cx="17427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TESLA</a:t>
            </a:r>
            <a:r>
              <a:rPr lang="en-US" dirty="0" smtClean="0"/>
              <a:t> 3.9 GHz</a:t>
            </a:r>
            <a:endParaRPr lang="en-US" dirty="0"/>
          </a:p>
        </p:txBody>
      </p:sp>
      <p:cxnSp>
        <p:nvCxnSpPr>
          <p:cNvPr id="27" name="Gerade Verbindung 26"/>
          <p:cNvCxnSpPr/>
          <p:nvPr/>
        </p:nvCxnSpPr>
        <p:spPr bwMode="auto">
          <a:xfrm rot="10800000">
            <a:off x="5616117" y="5889578"/>
            <a:ext cx="260350" cy="184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auto">
          <a:xfrm rot="10800000">
            <a:off x="5616117" y="5085184"/>
            <a:ext cx="260350" cy="184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483077" y="2564904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RF Gun</a:t>
            </a:r>
            <a:endParaRPr lang="en-US" sz="1600" dirty="0"/>
          </a:p>
        </p:txBody>
      </p:sp>
      <p:sp>
        <p:nvSpPr>
          <p:cNvPr id="22" name="Textfeld 21"/>
          <p:cNvSpPr txBox="1"/>
          <p:nvPr/>
        </p:nvSpPr>
        <p:spPr>
          <a:xfrm>
            <a:off x="483077" y="3666510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Laser</a:t>
            </a:r>
            <a:endParaRPr lang="en-US" sz="1600" dirty="0"/>
          </a:p>
        </p:txBody>
      </p:sp>
      <p:sp>
        <p:nvSpPr>
          <p:cNvPr id="23" name="Textfeld 22"/>
          <p:cNvSpPr txBox="1"/>
          <p:nvPr/>
        </p:nvSpPr>
        <p:spPr>
          <a:xfrm>
            <a:off x="1403648" y="3420289"/>
            <a:ext cx="1301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Bunch</a:t>
            </a:r>
          </a:p>
          <a:p>
            <a:pPr algn="ctr"/>
            <a:r>
              <a:rPr lang="en-US" sz="1600" dirty="0" smtClean="0"/>
              <a:t>Compressor</a:t>
            </a:r>
            <a:endParaRPr lang="en-US" sz="1600" dirty="0"/>
          </a:p>
        </p:txBody>
      </p:sp>
      <p:sp>
        <p:nvSpPr>
          <p:cNvPr id="24" name="Textfeld 23"/>
          <p:cNvSpPr txBox="1"/>
          <p:nvPr/>
        </p:nvSpPr>
        <p:spPr>
          <a:xfrm>
            <a:off x="2915816" y="3420289"/>
            <a:ext cx="1301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Bunch</a:t>
            </a:r>
          </a:p>
          <a:p>
            <a:pPr algn="ctr"/>
            <a:r>
              <a:rPr lang="en-US" sz="1600" dirty="0" smtClean="0"/>
              <a:t>Compressor</a:t>
            </a:r>
            <a:endParaRPr lang="en-US" sz="1600" dirty="0"/>
          </a:p>
        </p:txBody>
      </p:sp>
      <p:sp>
        <p:nvSpPr>
          <p:cNvPr id="25" name="Textfeld 24"/>
          <p:cNvSpPr txBox="1"/>
          <p:nvPr/>
        </p:nvSpPr>
        <p:spPr>
          <a:xfrm>
            <a:off x="1453503" y="2564904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Diagnostics</a:t>
            </a:r>
            <a:endParaRPr lang="en-US" sz="1600" dirty="0"/>
          </a:p>
        </p:txBody>
      </p:sp>
      <p:sp>
        <p:nvSpPr>
          <p:cNvPr id="26" name="Textfeld 25"/>
          <p:cNvSpPr txBox="1"/>
          <p:nvPr/>
        </p:nvSpPr>
        <p:spPr>
          <a:xfrm>
            <a:off x="2763766" y="2564904"/>
            <a:ext cx="2305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Accelerating Structures</a:t>
            </a:r>
            <a:endParaRPr lang="en-US" sz="1600" dirty="0"/>
          </a:p>
        </p:txBody>
      </p:sp>
      <p:sp>
        <p:nvSpPr>
          <p:cNvPr id="29" name="Textfeld 28"/>
          <p:cNvSpPr txBox="1"/>
          <p:nvPr/>
        </p:nvSpPr>
        <p:spPr>
          <a:xfrm>
            <a:off x="4401711" y="366651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Collimator</a:t>
            </a:r>
            <a:endParaRPr lang="en-US" sz="1600" dirty="0"/>
          </a:p>
        </p:txBody>
      </p:sp>
      <p:sp>
        <p:nvSpPr>
          <p:cNvPr id="30" name="Textfeld 29"/>
          <p:cNvSpPr txBox="1"/>
          <p:nvPr/>
        </p:nvSpPr>
        <p:spPr>
          <a:xfrm>
            <a:off x="6745050" y="2564904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Undulators</a:t>
            </a:r>
            <a:endParaRPr lang="en-US" sz="1600" dirty="0"/>
          </a:p>
        </p:txBody>
      </p:sp>
      <p:sp>
        <p:nvSpPr>
          <p:cNvPr id="31" name="Textfeld 30"/>
          <p:cNvSpPr txBox="1"/>
          <p:nvPr/>
        </p:nvSpPr>
        <p:spPr>
          <a:xfrm>
            <a:off x="4180656" y="3969060"/>
            <a:ext cx="643372" cy="24622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sz="1600" dirty="0" smtClean="0"/>
              <a:t>315 m</a:t>
            </a:r>
            <a:endParaRPr lang="en-US" sz="1600" dirty="0"/>
          </a:p>
        </p:txBody>
      </p:sp>
      <p:cxnSp>
        <p:nvCxnSpPr>
          <p:cNvPr id="32" name="Gerade Verbindung 31"/>
          <p:cNvCxnSpPr/>
          <p:nvPr/>
        </p:nvCxnSpPr>
        <p:spPr>
          <a:xfrm rot="18900000" flipH="1">
            <a:off x="686269" y="296568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2700000">
            <a:off x="1792919" y="296568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rot="18900000" flipH="1">
            <a:off x="2801031" y="296568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rot="2700000">
            <a:off x="1783709" y="3361352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 rot="2700000">
            <a:off x="3379520" y="3397356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rot="2700000">
            <a:off x="679220" y="3640664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5642131" y="2564904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sFLASH</a:t>
            </a:r>
            <a:endParaRPr lang="en-US" sz="1600" dirty="0"/>
          </a:p>
        </p:txBody>
      </p:sp>
      <p:cxnSp>
        <p:nvCxnSpPr>
          <p:cNvPr id="44" name="Gerade Verbindung 43"/>
          <p:cNvCxnSpPr/>
          <p:nvPr/>
        </p:nvCxnSpPr>
        <p:spPr>
          <a:xfrm flipH="1">
            <a:off x="6120172" y="2903458"/>
            <a:ext cx="73904" cy="2898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7200292" y="2888940"/>
            <a:ext cx="73904" cy="2898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H="1">
            <a:off x="5184068" y="3419357"/>
            <a:ext cx="73904" cy="2898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6091939" y="3738518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Bypass</a:t>
            </a:r>
            <a:endParaRPr lang="en-US" sz="1600" dirty="0"/>
          </a:p>
        </p:txBody>
      </p:sp>
      <p:sp>
        <p:nvSpPr>
          <p:cNvPr id="55" name="Textfeld 54"/>
          <p:cNvSpPr txBox="1"/>
          <p:nvPr/>
        </p:nvSpPr>
        <p:spPr>
          <a:xfrm>
            <a:off x="7632340" y="3492297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FEL</a:t>
            </a:r>
            <a:br>
              <a:rPr lang="en-US" sz="1600" dirty="0" smtClean="0"/>
            </a:br>
            <a:r>
              <a:rPr lang="en-US" sz="1600" dirty="0" smtClean="0"/>
              <a:t>Experiments</a:t>
            </a:r>
            <a:endParaRPr lang="en-US" sz="1600" dirty="0"/>
          </a:p>
        </p:txBody>
      </p:sp>
      <p:cxnSp>
        <p:nvCxnSpPr>
          <p:cNvPr id="56" name="Gerade Verbindung 55"/>
          <p:cNvCxnSpPr/>
          <p:nvPr/>
        </p:nvCxnSpPr>
        <p:spPr>
          <a:xfrm rot="18900000" flipH="1">
            <a:off x="6547872" y="3739798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 rot="18900000" flipH="1">
            <a:off x="8536812" y="3676668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BB20E2-066B-4A8C-84ED-1D8DF491D570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78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 descr="Mode-Monopole-009_cut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6855" y="3285264"/>
            <a:ext cx="4264619" cy="2520000"/>
          </a:xfrm>
          <a:prstGeom prst="rect">
            <a:avLst/>
          </a:prstGeom>
        </p:spPr>
      </p:pic>
      <p:pic>
        <p:nvPicPr>
          <p:cNvPr id="42" name="Grafik 41" descr="Mode-Dipole-037_cut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26666" y="3285264"/>
            <a:ext cx="4254985" cy="2520000"/>
          </a:xfrm>
          <a:prstGeom prst="rect">
            <a:avLst/>
          </a:prstGeom>
        </p:spPr>
      </p:pic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Examples</a:t>
            </a:r>
          </a:p>
        </p:txBody>
      </p:sp>
      <p:sp>
        <p:nvSpPr>
          <p:cNvPr id="51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Simulation results</a:t>
            </a:r>
          </a:p>
        </p:txBody>
      </p:sp>
      <p:pic>
        <p:nvPicPr>
          <p:cNvPr id="27" name="Grafik 2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2690248" y="5732296"/>
            <a:ext cx="1863090" cy="230505"/>
          </a:xfrm>
          <a:prstGeom prst="rect">
            <a:avLst/>
          </a:prstGeom>
        </p:spPr>
      </p:pic>
      <p:pic>
        <p:nvPicPr>
          <p:cNvPr id="33" name="Grafik 3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7030084" y="5732295"/>
            <a:ext cx="1863090" cy="230505"/>
          </a:xfrm>
          <a:prstGeom prst="rect">
            <a:avLst/>
          </a:prstGeom>
        </p:spPr>
      </p:pic>
      <p:pic>
        <p:nvPicPr>
          <p:cNvPr id="41" name="Grafik 4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6937130" y="6036905"/>
            <a:ext cx="1550670" cy="270510"/>
          </a:xfrm>
          <a:prstGeom prst="rect">
            <a:avLst/>
          </a:prstGeom>
        </p:spPr>
      </p:pic>
      <p:pic>
        <p:nvPicPr>
          <p:cNvPr id="26" name="Grafik 25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2591780" y="6038810"/>
            <a:ext cx="1550670" cy="270510"/>
          </a:xfrm>
          <a:prstGeom prst="rect">
            <a:avLst/>
          </a:prstGeom>
        </p:spPr>
      </p:pic>
      <p:pic>
        <p:nvPicPr>
          <p:cNvPr id="29" name="Grafik 28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4286250" y="3334509"/>
            <a:ext cx="285750" cy="310515"/>
          </a:xfrm>
          <a:prstGeom prst="rect">
            <a:avLst/>
          </a:prstGeom>
        </p:spPr>
      </p:pic>
      <p:pic>
        <p:nvPicPr>
          <p:cNvPr id="30" name="Grafik 29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8555300" y="3334509"/>
            <a:ext cx="285750" cy="310515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112213" y="2077844"/>
            <a:ext cx="31133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Accelerating mode</a:t>
            </a:r>
          </a:p>
          <a:p>
            <a:r>
              <a:rPr lang="en-US" sz="2400" dirty="0">
                <a:solidFill>
                  <a:srgbClr val="000000"/>
                </a:solidFill>
              </a:rPr>
              <a:t>(#</a:t>
            </a:r>
            <a:r>
              <a:rPr lang="en-US" sz="2400" dirty="0" smtClean="0">
                <a:solidFill>
                  <a:srgbClr val="000000"/>
                </a:solidFill>
              </a:rPr>
              <a:t>9, monopole mode)</a:t>
            </a:r>
            <a:endParaRPr lang="de-DE" sz="2400" dirty="0">
              <a:solidFill>
                <a:srgbClr val="00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372387" y="2077844"/>
            <a:ext cx="2771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Higher-order mode</a:t>
            </a:r>
          </a:p>
          <a:p>
            <a:r>
              <a:rPr lang="en-US" sz="2400" dirty="0">
                <a:solidFill>
                  <a:srgbClr val="000000"/>
                </a:solidFill>
              </a:rPr>
              <a:t>(#</a:t>
            </a:r>
            <a:r>
              <a:rPr lang="en-US" sz="2400" dirty="0" smtClean="0">
                <a:solidFill>
                  <a:srgbClr val="000000"/>
                </a:solidFill>
              </a:rPr>
              <a:t>37, dipole mode)</a:t>
            </a:r>
            <a:endParaRPr lang="de-DE" sz="2400" dirty="0">
              <a:solidFill>
                <a:srgbClr val="00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166589" y="287710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Beam tube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99000" y="601199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HOM coupler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926388" y="4761148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Coaxial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input coupler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>
          <a:xfrm rot="18900000" flipH="1">
            <a:off x="2930822" y="3325726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199000" y="3582465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Coaxial line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4" name="Gerade Verbindung 33"/>
          <p:cNvCxnSpPr/>
          <p:nvPr/>
        </p:nvCxnSpPr>
        <p:spPr>
          <a:xfrm rot="2700000">
            <a:off x="640791" y="407233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rot="18900000" flipH="1">
            <a:off x="470245" y="5854052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2700000">
            <a:off x="3614635" y="4720407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503585" y="287710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Beam tube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4535996" y="601199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HOM coupler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7263384" y="4761148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Coaxial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input coupler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40" name="Gerade Verbindung 39"/>
          <p:cNvCxnSpPr/>
          <p:nvPr/>
        </p:nvCxnSpPr>
        <p:spPr>
          <a:xfrm rot="18900000" flipH="1">
            <a:off x="7267818" y="3325726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rot="18900000" flipH="1">
            <a:off x="4807241" y="5854052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rot="2700000">
            <a:off x="7951631" y="4720407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E7CC1A-1ADF-4FE9-82DB-7F7CC8ACC88B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09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▪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Controlling the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kern="0" dirty="0" smtClean="0">
                <a:latin typeface="+mn-lt"/>
              </a:rPr>
              <a:t>J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acobi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-Davidson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eigenvalue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solver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1" indent="-1682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kern="0" dirty="0" smtClean="0">
                <a:latin typeface="+mn-lt"/>
              </a:rPr>
              <a:t>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valuation in the complex frequency plane</a:t>
            </a:r>
          </a:p>
          <a:p>
            <a:pPr marL="349250" marR="0" lvl="1" indent="-1682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kern="0" noProof="0" dirty="0" smtClean="0">
                <a:latin typeface="+mn-lt"/>
              </a:rPr>
              <a:t>Select best suited </a:t>
            </a:r>
            <a:r>
              <a:rPr lang="en-US" sz="2400" kern="0" noProof="0" dirty="0" err="1" smtClean="0">
                <a:latin typeface="+mn-lt"/>
              </a:rPr>
              <a:t>eigenvalues</a:t>
            </a:r>
            <a:r>
              <a:rPr lang="en-US" sz="2400" kern="0" noProof="0" dirty="0" smtClean="0">
                <a:latin typeface="+mn-lt"/>
              </a:rPr>
              <a:t> in circular region around user-specified complex target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Examples</a:t>
            </a:r>
            <a:endParaRPr lang="en-US" dirty="0"/>
          </a:p>
        </p:txBody>
      </p:sp>
      <p:sp>
        <p:nvSpPr>
          <p:cNvPr id="18" name="Textfeld 17"/>
          <p:cNvSpPr txBox="1"/>
          <p:nvPr/>
        </p:nvSpPr>
        <p:spPr>
          <a:xfrm>
            <a:off x="2068505" y="3740611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Real and imaginary part of the complex frequency</a:t>
            </a:r>
            <a:endParaRPr lang="en-US" dirty="0"/>
          </a:p>
        </p:txBody>
      </p:sp>
      <p:pic>
        <p:nvPicPr>
          <p:cNvPr id="22" name="Grafik 2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180667" y="4184652"/>
            <a:ext cx="1419225" cy="600075"/>
          </a:xfrm>
          <a:prstGeom prst="rect">
            <a:avLst/>
          </a:prstGeom>
        </p:spPr>
      </p:pic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87B5696-D5FE-4EE5-8CF5-F04187C2E576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5" y="3681028"/>
            <a:ext cx="8640000" cy="2614317"/>
          </a:xfrm>
          <a:prstGeom prst="rect">
            <a:avLst/>
          </a:prstGeom>
        </p:spPr>
      </p:pic>
      <p:pic>
        <p:nvPicPr>
          <p:cNvPr id="13" name="Grafik 1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073717" y="5999523"/>
            <a:ext cx="350711" cy="36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17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Examples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Quality factor versus frequency</a:t>
            </a: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774" y="2180710"/>
            <a:ext cx="7200000" cy="42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1295636" y="5697252"/>
            <a:ext cx="4023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Calculations kindly performed by Cong Liu</a:t>
            </a:r>
            <a:endParaRPr lang="en-US" sz="160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3084A7-CAA1-4F2D-A3C0-5FBCF20DF3B5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957201" y="2309971"/>
            <a:ext cx="17716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TESLA 1.3 GHz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/>
              <a:t>Mesh</a:t>
            </a:r>
            <a:r>
              <a:rPr lang="de-DE" sz="1600" dirty="0" smtClean="0"/>
              <a:t>:  3.081.614</a:t>
            </a:r>
            <a:br>
              <a:rPr lang="de-DE" sz="1600" dirty="0" smtClean="0"/>
            </a:br>
            <a:r>
              <a:rPr lang="de-DE" sz="1600" dirty="0" smtClean="0"/>
              <a:t>DOF: 19.177.820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2010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Examples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Field distribution of the first 194 modes</a:t>
            </a:r>
          </a:p>
          <a:p>
            <a:pPr lvl="1" eaLnBrk="1" hangingPunct="1"/>
            <a:r>
              <a:rPr lang="en-US" dirty="0" smtClean="0"/>
              <a:t>Characteristic data summarized in a DESY publication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635" y="3913002"/>
            <a:ext cx="8460000" cy="121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635" y="5172459"/>
            <a:ext cx="8460000" cy="124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453026" y="391230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31540" y="517244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8005" y="2609674"/>
            <a:ext cx="2553583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6265997" y="253752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562141" y="253752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9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0165" y="2609674"/>
            <a:ext cx="5868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umsplatzhalt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B8A4D77-E518-497C-A771-7EEE49EB8FDC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5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08224"/>
            <a:ext cx="8100900" cy="4945112"/>
          </a:xfrm>
          <a:prstGeom prst="rect">
            <a:avLst/>
          </a:prstGeom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Examples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TESLA 3.9 GHz module</a:t>
            </a:r>
          </a:p>
          <a:p>
            <a:pPr lvl="1" eaLnBrk="1" hangingPunct="1"/>
            <a:r>
              <a:rPr lang="en-US" dirty="0" smtClean="0"/>
              <a:t>14 Ports</a:t>
            </a:r>
          </a:p>
          <a:p>
            <a:pPr lvl="2" eaLnBrk="1" hangingPunct="1">
              <a:spcBef>
                <a:spcPts val="0"/>
              </a:spcBef>
            </a:pPr>
            <a:r>
              <a:rPr lang="en-US" dirty="0" smtClean="0"/>
              <a:t>7 modes per main coupler</a:t>
            </a:r>
          </a:p>
          <a:p>
            <a:pPr lvl="2" eaLnBrk="1" hangingPunct="1">
              <a:spcBef>
                <a:spcPts val="0"/>
              </a:spcBef>
            </a:pPr>
            <a:r>
              <a:rPr lang="en-US" dirty="0" smtClean="0"/>
              <a:t>3 modes per HOM coupler</a:t>
            </a:r>
          </a:p>
          <a:p>
            <a:pPr lvl="2" eaLnBrk="1" hangingPunct="1">
              <a:spcBef>
                <a:spcPts val="0"/>
              </a:spcBef>
            </a:pPr>
            <a:r>
              <a:rPr lang="en-US" dirty="0" smtClean="0"/>
              <a:t>8 modes per beam pipe</a:t>
            </a:r>
          </a:p>
          <a:p>
            <a:pPr lvl="1" eaLnBrk="1" hangingPunct="1"/>
            <a:r>
              <a:rPr lang="en-US" dirty="0" smtClean="0"/>
              <a:t>4 Main coupler</a:t>
            </a:r>
          </a:p>
          <a:p>
            <a:pPr lvl="1" eaLnBrk="1" hangingPunct="1"/>
            <a:r>
              <a:rPr lang="en-US" dirty="0" smtClean="0"/>
              <a:t>8 HOM coupler</a:t>
            </a:r>
          </a:p>
          <a:p>
            <a:pPr lvl="1" eaLnBrk="1" hangingPunct="1"/>
            <a:r>
              <a:rPr lang="en-US" dirty="0"/>
              <a:t>4 Cavities</a:t>
            </a:r>
          </a:p>
          <a:p>
            <a:pPr lvl="1" eaLnBrk="1" hangingPunct="1"/>
            <a:r>
              <a:rPr lang="en-US" dirty="0"/>
              <a:t>3 Bellows</a:t>
            </a:r>
          </a:p>
          <a:p>
            <a:pPr marL="180975" lvl="1" indent="0" eaLnBrk="1" hangingPunct="1">
              <a:buNone/>
            </a:pPr>
            <a:endParaRPr lang="en-US" dirty="0" smtClean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B8A4D77-E518-497C-A771-7EEE49EB8FDC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7025673" y="5750465"/>
            <a:ext cx="18838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Mesh</a:t>
            </a:r>
            <a:r>
              <a:rPr lang="de-DE" sz="1400" dirty="0" smtClean="0"/>
              <a:t>:</a:t>
            </a:r>
            <a:br>
              <a:rPr lang="de-DE" sz="1400" dirty="0" smtClean="0"/>
            </a:br>
            <a:r>
              <a:rPr lang="de-DE" sz="1400" dirty="0" smtClean="0"/>
              <a:t>922.455 </a:t>
            </a:r>
            <a:r>
              <a:rPr lang="de-DE" sz="1400" dirty="0" err="1" smtClean="0"/>
              <a:t>tetrahedrons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5.502.084 DOF</a:t>
            </a:r>
            <a:endParaRPr lang="de-DE" sz="1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979" y="4032265"/>
            <a:ext cx="4832501" cy="2385067"/>
          </a:xfrm>
          <a:prstGeom prst="rect">
            <a:avLst/>
          </a:prstGeom>
        </p:spPr>
      </p:pic>
      <p:cxnSp>
        <p:nvCxnSpPr>
          <p:cNvPr id="16" name="Gerader Verbinder 15"/>
          <p:cNvCxnSpPr/>
          <p:nvPr/>
        </p:nvCxnSpPr>
        <p:spPr>
          <a:xfrm>
            <a:off x="5760132" y="3176972"/>
            <a:ext cx="2304256" cy="855293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3563888" y="4473116"/>
            <a:ext cx="496091" cy="190863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 rot="1239222">
            <a:off x="6732240" y="359705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C00000"/>
                </a:solidFill>
              </a:rPr>
              <a:t>zoom</a:t>
            </a:r>
            <a:endParaRPr lang="de-DE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3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Examples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Field distribution in the TESLA 3.9 GHz structure</a:t>
            </a:r>
          </a:p>
          <a:p>
            <a:pPr lvl="1" eaLnBrk="1" hangingPunct="1"/>
            <a:r>
              <a:rPr lang="en-US" dirty="0" smtClean="0"/>
              <a:t>Field localized in individual cavities </a:t>
            </a:r>
            <a:r>
              <a:rPr lang="en-US" sz="2000" dirty="0" smtClean="0"/>
              <a:t>(below cutoff beam pipe)</a:t>
            </a:r>
          </a:p>
          <a:p>
            <a:pPr lvl="1" eaLnBrk="1" hangingPunct="1"/>
            <a:endParaRPr lang="en-US" dirty="0"/>
          </a:p>
          <a:p>
            <a:pPr marL="180975" lvl="1" indent="0" eaLnBrk="1" hangingPunct="1">
              <a:buNone/>
            </a:pPr>
            <a:endParaRPr lang="en-US" sz="2000" dirty="0" smtClean="0"/>
          </a:p>
          <a:p>
            <a:pPr lvl="1" eaLnBrk="1" hangingPunct="1"/>
            <a:r>
              <a:rPr lang="en-US" dirty="0" smtClean="0"/>
              <a:t>Weakly coupled fields</a:t>
            </a:r>
          </a:p>
          <a:p>
            <a:pPr lvl="1" eaLnBrk="1" hangingPunct="1"/>
            <a:endParaRPr lang="en-US" dirty="0"/>
          </a:p>
          <a:p>
            <a:pPr marL="180975" lvl="1" indent="0" eaLnBrk="1" hangingPunct="1">
              <a:buNone/>
            </a:pPr>
            <a:endParaRPr lang="en-US" dirty="0"/>
          </a:p>
          <a:p>
            <a:pPr lvl="1" eaLnBrk="1" hangingPunct="1"/>
            <a:r>
              <a:rPr lang="en-US" dirty="0" smtClean="0"/>
              <a:t>Strongly coupled fields</a:t>
            </a: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CA2A49-ECBF-4939-9659-B0D1BC35D634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3026320"/>
            <a:ext cx="8352000" cy="36667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2600908"/>
            <a:ext cx="8352000" cy="366676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3861052"/>
            <a:ext cx="8352000" cy="366676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4286460"/>
            <a:ext cx="8352000" cy="366676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6014652"/>
            <a:ext cx="8352000" cy="366676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5582604"/>
            <a:ext cx="8352000" cy="366676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8" y="5147308"/>
            <a:ext cx="8352000" cy="36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Examples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Field distribution in the TESLA 3.9 GHz structure</a:t>
            </a:r>
          </a:p>
          <a:p>
            <a:pPr lvl="1" eaLnBrk="1" hangingPunct="1"/>
            <a:r>
              <a:rPr lang="en-US" dirty="0" smtClean="0"/>
              <a:t>Fields located between cavities</a:t>
            </a: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CA2A49-ECBF-4939-9659-B0D1BC35D634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5511002"/>
            <a:ext cx="8352000" cy="36667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2599295"/>
            <a:ext cx="8352000" cy="36667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6014651"/>
            <a:ext cx="8352000" cy="366677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4540433"/>
            <a:ext cx="8352000" cy="366677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3569864"/>
            <a:ext cx="8352000" cy="36667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5044079"/>
            <a:ext cx="8352000" cy="32995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3102941"/>
            <a:ext cx="8352000" cy="32995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4073510"/>
            <a:ext cx="8352000" cy="32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49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881FD4-2BEB-4C38-870D-B4F60EAA41C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251520" y="6489376"/>
            <a:ext cx="8640960" cy="324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4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92263"/>
            <a:ext cx="8893175" cy="4789487"/>
          </a:xfrm>
        </p:spPr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Computational model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Fundamental equations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Volume discretization methods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Boundary conditions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Eigenvalue calculation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Numerical examples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TESLA 1.3 GHz cavity and TESLA 3.9 GHz module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/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250357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/ Outlook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>
          <a:xfrm>
            <a:off x="250826" y="1592263"/>
            <a:ext cx="8642350" cy="4789487"/>
          </a:xfrm>
        </p:spPr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dirty="0" smtClean="0"/>
              <a:t>Summary:</a:t>
            </a:r>
          </a:p>
          <a:p>
            <a:pPr lvl="1" eaLnBrk="1" hangingPunct="1">
              <a:lnSpc>
                <a:spcPts val="3400"/>
              </a:lnSpc>
            </a:pPr>
            <a:r>
              <a:rPr lang="en-US" dirty="0" smtClean="0"/>
              <a:t>Precise eigenvalue calculations based on FEM analysis available for “open” resonators with external couplings</a:t>
            </a:r>
          </a:p>
          <a:p>
            <a:pPr lvl="1" eaLnBrk="1" hangingPunct="1">
              <a:lnSpc>
                <a:spcPts val="3400"/>
              </a:lnSpc>
            </a:pPr>
            <a:r>
              <a:rPr lang="en-US" dirty="0" smtClean="0"/>
              <a:t>FEM </a:t>
            </a:r>
            <a:r>
              <a:rPr lang="en-US" dirty="0" smtClean="0"/>
              <a:t>eigenvalue formulation </a:t>
            </a:r>
            <a:r>
              <a:rPr lang="en-US" dirty="0" smtClean="0"/>
              <a:t>adopted from classical </a:t>
            </a:r>
            <a:r>
              <a:rPr lang="en-US" dirty="0" smtClean="0"/>
              <a:t>frequency-domain </a:t>
            </a:r>
            <a:r>
              <a:rPr lang="en-US" dirty="0" smtClean="0"/>
              <a:t>approach with proven reliability</a:t>
            </a:r>
          </a:p>
          <a:p>
            <a:pPr lvl="1" eaLnBrk="1" hangingPunct="1">
              <a:lnSpc>
                <a:spcPts val="3400"/>
              </a:lnSpc>
            </a:pPr>
            <a:r>
              <a:rPr lang="en-US" dirty="0" smtClean="0"/>
              <a:t>Parallel implementation applicable to real-life structures</a:t>
            </a:r>
          </a:p>
          <a:p>
            <a:pPr lvl="1" eaLnBrk="1" hangingPunct="1">
              <a:lnSpc>
                <a:spcPts val="1600"/>
              </a:lnSpc>
            </a:pPr>
            <a:endParaRPr lang="en-US" sz="1000" dirty="0" smtClean="0"/>
          </a:p>
          <a:p>
            <a:pPr eaLnBrk="1" hangingPunct="1">
              <a:lnSpc>
                <a:spcPts val="3400"/>
              </a:lnSpc>
            </a:pPr>
            <a:r>
              <a:rPr lang="en-US" dirty="0" smtClean="0"/>
              <a:t>Outlook</a:t>
            </a:r>
          </a:p>
          <a:p>
            <a:pPr lvl="1" eaLnBrk="1" hangingPunct="1">
              <a:lnSpc>
                <a:spcPts val="3400"/>
              </a:lnSpc>
            </a:pPr>
            <a:r>
              <a:rPr lang="en-US" smtClean="0"/>
              <a:t>Suitable i</a:t>
            </a:r>
            <a:r>
              <a:rPr lang="en-US" smtClean="0"/>
              <a:t>mpedance </a:t>
            </a:r>
            <a:r>
              <a:rPr lang="en-US" dirty="0" smtClean="0"/>
              <a:t>boundary condition </a:t>
            </a:r>
            <a:r>
              <a:rPr lang="en-US" dirty="0" smtClean="0"/>
              <a:t>has </a:t>
            </a:r>
            <a:r>
              <a:rPr lang="en-US" dirty="0" smtClean="0"/>
              <a:t>to be made accessible to the </a:t>
            </a:r>
            <a:r>
              <a:rPr lang="en-US" dirty="0" smtClean="0"/>
              <a:t>user to </a:t>
            </a:r>
            <a:r>
              <a:rPr lang="en-US" dirty="0"/>
              <a:t>model </a:t>
            </a:r>
            <a:r>
              <a:rPr lang="en-US" dirty="0" err="1"/>
              <a:t>lossy</a:t>
            </a:r>
            <a:r>
              <a:rPr lang="en-US" dirty="0"/>
              <a:t> material </a:t>
            </a:r>
            <a:endParaRPr lang="en-US" dirty="0" smtClean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D2C52F4-8F0B-462A-8919-58CD78B66016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66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D514619-9682-473A-AE82-4FB1ABD3BF98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234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Tesla-type-cavit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448" y="2562224"/>
            <a:ext cx="8657040" cy="1442840"/>
          </a:xfrm>
          <a:prstGeom prst="rect">
            <a:avLst/>
          </a:prstGeom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Motivation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Modeling of individual cavities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Photograph</a:t>
            </a:r>
          </a:p>
          <a:p>
            <a:pPr lvl="1" eaLnBrk="1" hangingPunct="1">
              <a:lnSpc>
                <a:spcPts val="3400"/>
              </a:lnSpc>
            </a:pPr>
            <a:endParaRPr lang="en-US" sz="2000" dirty="0" smtClean="0"/>
          </a:p>
          <a:p>
            <a:pPr lvl="1" eaLnBrk="1" hangingPunct="1">
              <a:lnSpc>
                <a:spcPts val="3400"/>
              </a:lnSpc>
            </a:pPr>
            <a:endParaRPr lang="en-US" sz="2000" dirty="0" smtClean="0"/>
          </a:p>
          <a:p>
            <a:pPr lvl="1" eaLnBrk="1" hangingPunct="1">
              <a:lnSpc>
                <a:spcPts val="3400"/>
              </a:lnSpc>
            </a:pPr>
            <a:endParaRPr lang="en-US" sz="2000" dirty="0" smtClean="0"/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Numerical model</a:t>
            </a:r>
          </a:p>
        </p:txBody>
      </p:sp>
      <p:sp>
        <p:nvSpPr>
          <p:cNvPr id="10" name="Rechteck 9"/>
          <p:cNvSpPr/>
          <p:nvPr/>
        </p:nvSpPr>
        <p:spPr>
          <a:xfrm>
            <a:off x="4406095" y="3897051"/>
            <a:ext cx="4485493" cy="432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dirty="0" smtClean="0">
                <a:solidFill>
                  <a:srgbClr val="000000"/>
                </a:solidFill>
              </a:rPr>
              <a:t>http://newsline.linearcollider.org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388325" y="5985283"/>
            <a:ext cx="4485493" cy="432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dirty="0" smtClean="0">
                <a:solidFill>
                  <a:srgbClr val="000000"/>
                </a:solidFill>
              </a:rPr>
              <a:t>CST Studio Suite 2016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202" y="4614785"/>
            <a:ext cx="8424000" cy="133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>
            <a:off x="359532" y="5515743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</a:rPr>
              <a:t>upstream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812360" y="5515743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</a:rPr>
              <a:t>downstream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FEAAE4C-8D49-42B1-AD77-9447281099BA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32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86625"/>
            <a:ext cx="7904052" cy="352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Superconducting resonator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2617439" y="2736944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9-Cell Cavity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7504" y="4149080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Beam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Tube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824877" y="1628800"/>
            <a:ext cx="3031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Downstream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Higher Order Mode Coupler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777632" y="3468486"/>
            <a:ext cx="1078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Input Coupler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6" name="Gerade Verbindung 15"/>
          <p:cNvCxnSpPr/>
          <p:nvPr/>
        </p:nvCxnSpPr>
        <p:spPr>
          <a:xfrm rot="2700000">
            <a:off x="719229" y="4864422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rot="2700000">
            <a:off x="3983152" y="319444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rot="2700000">
            <a:off x="7337534" y="2498915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1907704" y="5843009"/>
            <a:ext cx="319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Upstream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Higher Order Mode Coupler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1" name="Gerade Verbindung 20"/>
          <p:cNvCxnSpPr/>
          <p:nvPr/>
        </p:nvCxnSpPr>
        <p:spPr>
          <a:xfrm rot="2700000">
            <a:off x="1693775" y="5915476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rot="2700000">
            <a:off x="8030942" y="3327323"/>
            <a:ext cx="292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utoShape 45"/>
          <p:cNvSpPr>
            <a:spLocks noChangeArrowheads="1"/>
          </p:cNvSpPr>
          <p:nvPr/>
        </p:nvSpPr>
        <p:spPr bwMode="auto">
          <a:xfrm rot="18900000" flipH="1">
            <a:off x="6052437" y="4450673"/>
            <a:ext cx="468313" cy="792163"/>
          </a:xfrm>
          <a:prstGeom prst="downArrow">
            <a:avLst>
              <a:gd name="adj1" fmla="val 50000"/>
              <a:gd name="adj2" fmla="val 42288"/>
            </a:avLst>
          </a:prstGeom>
          <a:solidFill>
            <a:schemeClr val="folHlink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172ABB-D6B6-41FE-A8FC-2D9AA00D44C2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27" name="Fußzeilenplatzhalter 2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6408204" y="4833156"/>
            <a:ext cx="222240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C0000"/>
                </a:solidFill>
              </a:rPr>
              <a:t>High precision</a:t>
            </a:r>
            <a:br>
              <a:rPr lang="en-US" sz="1600" dirty="0" smtClean="0">
                <a:solidFill>
                  <a:srgbClr val="CC0000"/>
                </a:solidFill>
              </a:rPr>
            </a:br>
            <a:r>
              <a:rPr lang="en-US" sz="1600" dirty="0" smtClean="0">
                <a:solidFill>
                  <a:srgbClr val="CC0000"/>
                </a:solidFill>
              </a:rPr>
              <a:t>cavity simulations</a:t>
            </a:r>
            <a:br>
              <a:rPr lang="en-US" sz="1600" dirty="0" smtClean="0">
                <a:solidFill>
                  <a:srgbClr val="CC0000"/>
                </a:solidFill>
              </a:rPr>
            </a:br>
            <a:endParaRPr lang="en-US" sz="600" dirty="0" smtClean="0">
              <a:solidFill>
                <a:srgbClr val="CC0000"/>
              </a:solidFill>
            </a:endParaRPr>
          </a:p>
          <a:p>
            <a:pPr marL="108000" indent="-1800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CC0000"/>
                </a:solidFill>
              </a:rPr>
              <a:t>Geometry</a:t>
            </a:r>
            <a:br>
              <a:rPr lang="en-US" sz="1600" dirty="0" smtClean="0">
                <a:solidFill>
                  <a:srgbClr val="CC0000"/>
                </a:solidFill>
              </a:rPr>
            </a:br>
            <a:r>
              <a:rPr lang="en-US" sz="1600" dirty="0" smtClean="0">
                <a:solidFill>
                  <a:srgbClr val="CC0000"/>
                </a:solidFill>
              </a:rPr>
              <a:t> (cell and coupler)</a:t>
            </a:r>
          </a:p>
          <a:p>
            <a:pPr marL="108000" indent="-1800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CC0000"/>
                </a:solidFill>
              </a:rPr>
              <a:t>Material</a:t>
            </a:r>
          </a:p>
          <a:p>
            <a:pPr marL="108000" indent="-1800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CC0000"/>
                </a:solidFill>
              </a:rPr>
              <a:t>Boundary conditions</a:t>
            </a:r>
            <a:endParaRPr lang="en-US" sz="160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 of detailed structures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348880"/>
            <a:ext cx="3600000" cy="3630224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115137" y="3789040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0.5 mm</a:t>
            </a:r>
            <a:endParaRPr lang="en-US" sz="1600" dirty="0"/>
          </a:p>
        </p:txBody>
      </p:sp>
      <p:grpSp>
        <p:nvGrpSpPr>
          <p:cNvPr id="5" name="Gruppieren 4"/>
          <p:cNvGrpSpPr/>
          <p:nvPr/>
        </p:nvGrpSpPr>
        <p:grpSpPr>
          <a:xfrm rot="5400000">
            <a:off x="2670579" y="3029775"/>
            <a:ext cx="614338" cy="864000"/>
            <a:chOff x="3362936" y="3394736"/>
            <a:chExt cx="614338" cy="864000"/>
          </a:xfrm>
        </p:grpSpPr>
        <p:cxnSp>
          <p:nvCxnSpPr>
            <p:cNvPr id="29" name="Gerade Verbindung mit Pfeil 28"/>
            <p:cNvCxnSpPr/>
            <p:nvPr/>
          </p:nvCxnSpPr>
          <p:spPr>
            <a:xfrm>
              <a:off x="3362936" y="3465004"/>
              <a:ext cx="25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16"/>
            <p:cNvCxnSpPr/>
            <p:nvPr/>
          </p:nvCxnSpPr>
          <p:spPr>
            <a:xfrm>
              <a:off x="3618795" y="3394736"/>
              <a:ext cx="0" cy="86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20"/>
            <p:cNvCxnSpPr/>
            <p:nvPr/>
          </p:nvCxnSpPr>
          <p:spPr>
            <a:xfrm>
              <a:off x="3707904" y="3394736"/>
              <a:ext cx="0" cy="68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 flipH="1">
              <a:off x="3725274" y="3465004"/>
              <a:ext cx="25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33"/>
          <p:cNvSpPr txBox="1"/>
          <p:nvPr/>
        </p:nvSpPr>
        <p:spPr>
          <a:xfrm>
            <a:off x="542103" y="6120008"/>
            <a:ext cx="3597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TESLA 3.9 GHz structure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993" y="2168860"/>
            <a:ext cx="3600000" cy="154781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/>
          <a:srcRect r="24453"/>
          <a:stretch/>
        </p:blipFill>
        <p:spPr>
          <a:xfrm>
            <a:off x="4715793" y="4113312"/>
            <a:ext cx="3600400" cy="2124000"/>
          </a:xfrm>
          <a:prstGeom prst="rect">
            <a:avLst/>
          </a:prstGeom>
        </p:spPr>
      </p:pic>
      <p:grpSp>
        <p:nvGrpSpPr>
          <p:cNvPr id="37" name="Gruppieren 36"/>
          <p:cNvGrpSpPr/>
          <p:nvPr/>
        </p:nvGrpSpPr>
        <p:grpSpPr>
          <a:xfrm rot="5400000">
            <a:off x="7261272" y="4635476"/>
            <a:ext cx="2110244" cy="1080076"/>
            <a:chOff x="2415594" y="2998696"/>
            <a:chExt cx="2110244" cy="1080076"/>
          </a:xfrm>
        </p:grpSpPr>
        <p:cxnSp>
          <p:nvCxnSpPr>
            <p:cNvPr id="39" name="Gerade Verbindung 16"/>
            <p:cNvCxnSpPr/>
            <p:nvPr/>
          </p:nvCxnSpPr>
          <p:spPr>
            <a:xfrm>
              <a:off x="2415594" y="2998696"/>
              <a:ext cx="0" cy="10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20"/>
            <p:cNvCxnSpPr/>
            <p:nvPr/>
          </p:nvCxnSpPr>
          <p:spPr>
            <a:xfrm>
              <a:off x="4525838" y="2998772"/>
              <a:ext cx="0" cy="10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/>
          </p:nvCxnSpPr>
          <p:spPr>
            <a:xfrm flipH="1">
              <a:off x="2419176" y="3106664"/>
              <a:ext cx="208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feld 41"/>
          <p:cNvSpPr txBox="1"/>
          <p:nvPr/>
        </p:nvSpPr>
        <p:spPr>
          <a:xfrm rot="16200000">
            <a:off x="7959430" y="4988863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71.574 mm</a:t>
            </a:r>
            <a:endParaRPr lang="en-US" sz="1600" dirty="0"/>
          </a:p>
        </p:txBody>
      </p:sp>
      <p:grpSp>
        <p:nvGrpSpPr>
          <p:cNvPr id="43" name="Gruppieren 42"/>
          <p:cNvGrpSpPr/>
          <p:nvPr/>
        </p:nvGrpSpPr>
        <p:grpSpPr>
          <a:xfrm rot="5400000">
            <a:off x="7992300" y="2678016"/>
            <a:ext cx="1188188" cy="540076"/>
            <a:chOff x="2883646" y="2998696"/>
            <a:chExt cx="1188188" cy="540076"/>
          </a:xfrm>
        </p:grpSpPr>
        <p:cxnSp>
          <p:nvCxnSpPr>
            <p:cNvPr id="44" name="Gerade Verbindung 16"/>
            <p:cNvCxnSpPr/>
            <p:nvPr/>
          </p:nvCxnSpPr>
          <p:spPr>
            <a:xfrm>
              <a:off x="2883646" y="2998696"/>
              <a:ext cx="0" cy="54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20"/>
            <p:cNvCxnSpPr/>
            <p:nvPr/>
          </p:nvCxnSpPr>
          <p:spPr>
            <a:xfrm>
              <a:off x="4066754" y="2998772"/>
              <a:ext cx="0" cy="54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/>
          </p:nvCxnSpPr>
          <p:spPr>
            <a:xfrm flipH="1">
              <a:off x="2883834" y="3106664"/>
              <a:ext cx="118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feld 46"/>
          <p:cNvSpPr txBox="1"/>
          <p:nvPr/>
        </p:nvSpPr>
        <p:spPr>
          <a:xfrm rot="16200000">
            <a:off x="8159003" y="2749299"/>
            <a:ext cx="813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40 mm</a:t>
            </a:r>
            <a:endParaRPr lang="en-US" sz="1600" dirty="0"/>
          </a:p>
        </p:txBody>
      </p:sp>
      <p:sp>
        <p:nvSpPr>
          <p:cNvPr id="48" name="Textfeld 47"/>
          <p:cNvSpPr txBox="1"/>
          <p:nvPr/>
        </p:nvSpPr>
        <p:spPr>
          <a:xfrm>
            <a:off x="7416316" y="1794302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2.2 mm</a:t>
            </a:r>
            <a:endParaRPr lang="en-US" sz="1600" dirty="0"/>
          </a:p>
        </p:txBody>
      </p:sp>
      <p:grpSp>
        <p:nvGrpSpPr>
          <p:cNvPr id="49" name="Gruppieren 48"/>
          <p:cNvGrpSpPr/>
          <p:nvPr/>
        </p:nvGrpSpPr>
        <p:grpSpPr>
          <a:xfrm>
            <a:off x="6835172" y="1896144"/>
            <a:ext cx="593850" cy="324000"/>
            <a:chOff x="3347864" y="3394736"/>
            <a:chExt cx="593850" cy="324000"/>
          </a:xfrm>
        </p:grpSpPr>
        <p:cxnSp>
          <p:nvCxnSpPr>
            <p:cNvPr id="50" name="Gerade Verbindung mit Pfeil 49"/>
            <p:cNvCxnSpPr/>
            <p:nvPr/>
          </p:nvCxnSpPr>
          <p:spPr>
            <a:xfrm>
              <a:off x="3347864" y="3465004"/>
              <a:ext cx="25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16"/>
            <p:cNvCxnSpPr/>
            <p:nvPr/>
          </p:nvCxnSpPr>
          <p:spPr>
            <a:xfrm>
              <a:off x="3603723" y="3394736"/>
              <a:ext cx="0" cy="32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20"/>
            <p:cNvCxnSpPr/>
            <p:nvPr/>
          </p:nvCxnSpPr>
          <p:spPr>
            <a:xfrm>
              <a:off x="3672344" y="3394736"/>
              <a:ext cx="0" cy="32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mit Pfeil 52"/>
            <p:cNvCxnSpPr/>
            <p:nvPr/>
          </p:nvCxnSpPr>
          <p:spPr>
            <a:xfrm flipH="1">
              <a:off x="3689714" y="3465004"/>
              <a:ext cx="25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ieren 15"/>
          <p:cNvGrpSpPr/>
          <p:nvPr/>
        </p:nvGrpSpPr>
        <p:grpSpPr>
          <a:xfrm>
            <a:off x="4658063" y="3997235"/>
            <a:ext cx="4248000" cy="2412000"/>
            <a:chOff x="4658063" y="3997235"/>
            <a:chExt cx="4248000" cy="2412000"/>
          </a:xfrm>
        </p:grpSpPr>
        <p:sp>
          <p:nvSpPr>
            <p:cNvPr id="13" name="Rechteck 12"/>
            <p:cNvSpPr/>
            <p:nvPr/>
          </p:nvSpPr>
          <p:spPr>
            <a:xfrm>
              <a:off x="4658063" y="3997235"/>
              <a:ext cx="4248000" cy="24120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688124" y="4293096"/>
              <a:ext cx="3127779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dirty="0" smtClean="0">
                  <a:solidFill>
                    <a:srgbClr val="CC0000"/>
                  </a:solidFill>
                </a:rPr>
                <a:t>Advantageous</a:t>
              </a:r>
              <a:r>
                <a:rPr lang="de-DE" dirty="0" smtClean="0">
                  <a:solidFill>
                    <a:srgbClr val="CC0000"/>
                  </a:solidFill>
                </a:rPr>
                <a:t>: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dirty="0" err="1" smtClean="0">
                  <a:solidFill>
                    <a:srgbClr val="CC0000"/>
                  </a:solidFill>
                </a:rPr>
                <a:t>Local</a:t>
              </a:r>
              <a:r>
                <a:rPr lang="de-DE" dirty="0" smtClean="0">
                  <a:solidFill>
                    <a:srgbClr val="CC0000"/>
                  </a:solidFill>
                </a:rPr>
                <a:t> </a:t>
              </a:r>
              <a:r>
                <a:rPr lang="de-DE" dirty="0" err="1" smtClean="0">
                  <a:solidFill>
                    <a:srgbClr val="CC0000"/>
                  </a:solidFill>
                </a:rPr>
                <a:t>mesh</a:t>
              </a:r>
              <a:r>
                <a:rPr lang="de-DE" dirty="0" smtClean="0">
                  <a:solidFill>
                    <a:srgbClr val="CC0000"/>
                  </a:solidFill>
                </a:rPr>
                <a:t> </a:t>
              </a:r>
              <a:r>
                <a:rPr lang="de-DE" dirty="0" err="1" smtClean="0">
                  <a:solidFill>
                    <a:srgbClr val="CC0000"/>
                  </a:solidFill>
                </a:rPr>
                <a:t>refinement</a:t>
              </a:r>
              <a:endParaRPr lang="de-DE" dirty="0" smtClean="0">
                <a:solidFill>
                  <a:srgbClr val="CC0000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dirty="0" err="1" smtClean="0">
                  <a:solidFill>
                    <a:srgbClr val="CC0000"/>
                  </a:solidFill>
                </a:rPr>
                <a:t>Unstructured</a:t>
              </a:r>
              <a:r>
                <a:rPr lang="de-DE" dirty="0" smtClean="0">
                  <a:solidFill>
                    <a:srgbClr val="CC0000"/>
                  </a:solidFill>
                </a:rPr>
                <a:t> </a:t>
              </a:r>
              <a:r>
                <a:rPr lang="de-DE" dirty="0" err="1" smtClean="0">
                  <a:solidFill>
                    <a:srgbClr val="CC0000"/>
                  </a:solidFill>
                </a:rPr>
                <a:t>grid</a:t>
              </a:r>
              <a:r>
                <a:rPr lang="de-DE" dirty="0">
                  <a:solidFill>
                    <a:srgbClr val="CC0000"/>
                  </a:solidFill>
                </a:rPr>
                <a:t> </a:t>
              </a:r>
              <a:r>
                <a:rPr lang="de-DE" dirty="0" smtClean="0">
                  <a:solidFill>
                    <a:srgbClr val="CC0000"/>
                  </a:solidFill>
                </a:rPr>
                <a:t>(simple)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dirty="0" err="1" smtClean="0">
                  <a:solidFill>
                    <a:srgbClr val="CC0000"/>
                  </a:solidFill>
                </a:rPr>
                <a:t>Exact</a:t>
              </a:r>
              <a:r>
                <a:rPr lang="de-DE" dirty="0" smtClean="0">
                  <a:solidFill>
                    <a:srgbClr val="CC0000"/>
                  </a:solidFill>
                </a:rPr>
                <a:t> </a:t>
              </a:r>
              <a:r>
                <a:rPr lang="de-DE" dirty="0" err="1" smtClean="0">
                  <a:solidFill>
                    <a:srgbClr val="CC0000"/>
                  </a:solidFill>
                </a:rPr>
                <a:t>geometric</a:t>
              </a:r>
              <a:r>
                <a:rPr lang="de-DE" dirty="0" smtClean="0">
                  <a:solidFill>
                    <a:srgbClr val="CC0000"/>
                  </a:solidFill>
                </a:rPr>
                <a:t> </a:t>
              </a:r>
              <a:r>
                <a:rPr lang="de-DE" dirty="0" err="1" smtClean="0">
                  <a:solidFill>
                    <a:srgbClr val="CC0000"/>
                  </a:solidFill>
                </a:rPr>
                <a:t>modeling</a:t>
              </a:r>
              <a:endParaRPr lang="de-DE" dirty="0">
                <a:solidFill>
                  <a:srgbClr val="CC0000"/>
                </a:solidFill>
              </a:endParaRPr>
            </a:p>
          </p:txBody>
        </p:sp>
        <p:sp>
          <p:nvSpPr>
            <p:cNvPr id="54" name="AutoShape 53"/>
            <p:cNvSpPr>
              <a:spLocks noChangeArrowheads="1"/>
            </p:cNvSpPr>
            <p:nvPr/>
          </p:nvSpPr>
          <p:spPr bwMode="auto">
            <a:xfrm rot="16200000">
              <a:off x="4877940" y="4189527"/>
              <a:ext cx="468313" cy="792160"/>
            </a:xfrm>
            <a:prstGeom prst="downArrow">
              <a:avLst>
                <a:gd name="adj1" fmla="val 50000"/>
                <a:gd name="adj2" fmla="val 42288"/>
              </a:avLst>
            </a:prstGeom>
            <a:solidFill>
              <a:srgbClr val="FF000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9" name="Datumsplatzhalter 1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851AE49-0039-44E9-9572-8F8AC364356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67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58" y="1628800"/>
            <a:ext cx="7566214" cy="460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 of entire modules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eometric details</a:t>
            </a:r>
          </a:p>
          <a:p>
            <a:pPr lvl="2"/>
            <a:r>
              <a:rPr lang="en-US" dirty="0" smtClean="0"/>
              <a:t>Cavities and bellows</a:t>
            </a:r>
          </a:p>
          <a:p>
            <a:pPr lvl="2"/>
            <a:r>
              <a:rPr lang="en-US" dirty="0" smtClean="0"/>
              <a:t>Input coupler</a:t>
            </a:r>
          </a:p>
          <a:p>
            <a:pPr lvl="2"/>
            <a:r>
              <a:rPr lang="en-US" dirty="0" smtClean="0"/>
              <a:t>HOM coupler</a:t>
            </a:r>
          </a:p>
          <a:p>
            <a:pPr lvl="1"/>
            <a:r>
              <a:rPr lang="en-US" dirty="0" smtClean="0"/>
              <a:t>Material</a:t>
            </a:r>
          </a:p>
          <a:p>
            <a:pPr lvl="1"/>
            <a:r>
              <a:rPr lang="en-US" dirty="0" smtClean="0"/>
              <a:t>Ports</a:t>
            </a:r>
            <a:endParaRPr lang="en-US" dirty="0"/>
          </a:p>
        </p:txBody>
      </p:sp>
      <p:sp>
        <p:nvSpPr>
          <p:cNvPr id="34" name="Textfeld 33"/>
          <p:cNvSpPr txBox="1"/>
          <p:nvPr/>
        </p:nvSpPr>
        <p:spPr>
          <a:xfrm>
            <a:off x="5295031" y="6120008"/>
            <a:ext cx="3597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</a:rPr>
              <a:t>TESLA 3.9 GHz module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6670832" y="4078931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9-cell cavity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8" name="Gerade Verbindung 21"/>
          <p:cNvCxnSpPr/>
          <p:nvPr/>
        </p:nvCxnSpPr>
        <p:spPr>
          <a:xfrm rot="2700000">
            <a:off x="6054728" y="3824372"/>
            <a:ext cx="7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211960" y="569128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Input coupler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5" name="Gerade Verbindung 21"/>
          <p:cNvCxnSpPr/>
          <p:nvPr/>
        </p:nvCxnSpPr>
        <p:spPr>
          <a:xfrm rot="2700000">
            <a:off x="3595856" y="5436724"/>
            <a:ext cx="7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58775" y="496788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Beam pipe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7" name="Gerade Verbindung 21"/>
          <p:cNvCxnSpPr/>
          <p:nvPr/>
        </p:nvCxnSpPr>
        <p:spPr>
          <a:xfrm rot="2700000">
            <a:off x="758147" y="5627775"/>
            <a:ext cx="7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/>
          <p:cNvSpPr txBox="1"/>
          <p:nvPr/>
        </p:nvSpPr>
        <p:spPr>
          <a:xfrm>
            <a:off x="5904148" y="169151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Bellow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9" name="Gerade Verbindung 21"/>
          <p:cNvCxnSpPr/>
          <p:nvPr/>
        </p:nvCxnSpPr>
        <p:spPr>
          <a:xfrm rot="2700000">
            <a:off x="6230754" y="2351637"/>
            <a:ext cx="7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/>
          <p:cNvSpPr txBox="1"/>
          <p:nvPr/>
        </p:nvSpPr>
        <p:spPr>
          <a:xfrm>
            <a:off x="5622723" y="476621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HOM coupler</a:t>
            </a:r>
          </a:p>
        </p:txBody>
      </p:sp>
      <p:cxnSp>
        <p:nvCxnSpPr>
          <p:cNvPr id="61" name="Gerade Verbindung 21"/>
          <p:cNvCxnSpPr/>
          <p:nvPr/>
        </p:nvCxnSpPr>
        <p:spPr>
          <a:xfrm rot="2700000">
            <a:off x="5006619" y="4511651"/>
            <a:ext cx="7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047438-8F2A-4E8F-AC3D-8E906ECF1594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84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881FD4-2BEB-4C38-870D-B4F60EAA41CF}" type="datetime4">
              <a:rPr lang="en-US" smtClean="0"/>
              <a:t>August 19, 2016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251520" y="6489376"/>
            <a:ext cx="8640960" cy="324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|  TU Darmstadt  |  Fachbereich 18  |  Institut für Theorie Elektromagnetischer Felder  |  Wolfgang Ackermann  |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DA0F831-5AFA-4AC8-8023-604A5CD9E86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92263"/>
            <a:ext cx="8893175" cy="4789487"/>
          </a:xfrm>
        </p:spPr>
        <p:txBody>
          <a:bodyPr/>
          <a:lstStyle/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/>
              <a:t>Computational model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Fundamental equations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Volume discretization methods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Boundary conditions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/>
              <a:t>Eigenvalue calculation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Numerical examples</a:t>
            </a:r>
          </a:p>
          <a:p>
            <a:pPr lvl="1" eaLnBrk="1" hangingPunct="1">
              <a:lnSpc>
                <a:spcPts val="3400"/>
              </a:lnSpc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TESLA 1.3 GHz cavity and TESLA 3.9 GHz module</a:t>
            </a:r>
          </a:p>
          <a:p>
            <a:pPr eaLnBrk="1" hangingPunct="1">
              <a:lnSpc>
                <a:spcPts val="3400"/>
              </a:lnSpc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399197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Wahr"/>
  <p:tag name="EMBEDFONTS" val="Falsch"/>
  <p:tag name="USEBOLDAMS" val="Falsch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ch"/>
  <p:tag name="DEFAULTTRANSPARENT" val="Falsch"/>
  <p:tag name="DEFAULTWORKAROUNDTRANSPARENCYBUG" val="Falsch"/>
  <p:tag name="DEFAULTRESOLUTION" val="300"/>
  <p:tag name="DEFAULTMAGNIFICATION" val="1"/>
  <p:tag name="DEFAULTFONTSIZE" val="10"/>
  <p:tag name="DEFAULTWIDTH" val="438"/>
  <p:tag name="DEFAULTHEIGHT" val="4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08"/>
  <p:tag name="BMPHEIGHT" val="216"/>
  <p:tag name="SOURCE" val="\documentclass{slides}\pagestyle{empty}&#10;\begin{document}&#10;$|\vec{E}|$&#10;\end{document}&#10;"/>
  <p:tag name="TRANSPARENT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vec{E}&#10;&amp;=&amp; \vec{E}(\vec{r\,})\\&#10;&amp;=&amp; \sum_{i=1}^n c_i\;\vec{w}_i(\vec{r\,})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76.875"/>
  <p:tag name="PICTUREFILESIZE" val="277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textrm{curl}\;1/\mu_\textrm{r}\;\textrm{curl}\vec{E}&#10;= \Bigg(\frac{\omega}{c_0}\Bigg)^2\;\varepsilon_\textrm{r}\,\vec{E}\;&#10;\Bigg|_{\vec{r}\,\in\,\Omega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27.875"/>
  <p:tag name="PICTUREFILESIZE" val="32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n}\times\vec{E}\;&#10;\Bigg|_{\vec{r}\,\in\,\partial\Omega}=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60.75"/>
  <p:tag name="PICTUREFILESIZE" val="14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textrm{div}(\varepsilon\vec{E}) = 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15.875"/>
  <p:tag name="PICTUREFILESIZE" val="109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_{ij} = \int\hspace{-1.25ex}\int\hspace{-1.25ex}\int_\Omega 1/\mu_{\textrm{r}}\,&#10;\textrm{curl}\vec{w}_i\cdot\textrm{curl}\vec{w}_j\;\textrm{d}\Omega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18"/>
  <p:tag name="PICTUREFILESIZE" val="32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b_{ij} = \int\hspace{-1.25ex}\int\hspace{-1.25ex}\int_\Omega&#10;\varepsilon_{\textrm{r}}\;&#10;\vec{w}_i\cdot\vec{w}_j\;\textrm{d}\Omega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17.875"/>
  <p:tag name="PICTUREFILESIZE" val="232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\cdot\vec{c} = \lambda\;B\cdot\vec{c},&#10;\;&#10;\lambda = \Bigg(\frac{\omega}{c_0}\Bigg)^2,&#10;\;&#10;\vec{c}=\{c_i\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32.875"/>
  <p:tag name="PICTUREFILESIZE" val="302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n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2"/>
  <p:tag name="PICTUREFILESIZE" val="27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7"/>
  <p:tag name="PICTUREFILESIZE" val="2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textrm{curl}\vec{H} &amp;=&amp; \vec{J} + j\omega\varepsilon\vec{E}\\&#10;\textrm{curl}\vec{E} &amp;=&amp; - j\omega\mu\vec{H}\\&#10;\textrm{div}\vec{D}  &amp;=&amp; \varrho\\&#10;\textrm{div}\vec{B}  &amp;=&amp; 0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99"/>
  <p:tag name="PICTUREFILESIZE" val="423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c_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4.875"/>
  <p:tag name="PICTUREFILESIZE" val="32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w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5.875"/>
  <p:tag name="PICTUREFILESIZE" val="34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, B \in I\!\!R^{n \times n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21.875"/>
  <p:tag name="PICTUREFILESIZE" val="123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\ge 0, B&gt;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21.875"/>
  <p:tag name="PICTUREFILESIZE" val="104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\,\vec{x} = \lambda\;B\,\vec{x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14"/>
  <p:tag name="PICTUREFILESIZE" val="98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=A^T, B=B^T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62"/>
  <p:tag name="PICTUREFILESIZE" val="118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C\,\vec{x} = 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73.875"/>
  <p:tag name="PICTUREFILESIZE" val="66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C\,=N^T\,B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02"/>
  <p:tag name="PICTUREFILESIZE" val="87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lambda=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54"/>
  <p:tag name="PICTUREFILESIZE" val="43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N^T B\,\vec{x} = C \vec{x} = 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65.875"/>
  <p:tag name="PICTUREFILESIZE" val="137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vec{D} &amp;=&amp; \varepsilon\vec{E}\\&#10;\vec{B} &amp;=&amp; \mu\vec{H}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99.875"/>
  <p:tag name="PICTUREFILESIZE" val="133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 N = 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76.75"/>
  <p:tag name="PICTUREFILESIZE" val="62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Phi_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1.875"/>
  <p:tag name="PICTUREFILESIZE" val="37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\omega}_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9"/>
  <p:tag name="PICTUREFILESIZE" val="40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N^T A\,\vec{x} = (\underbrace{\rule[-1ex]{0mm}{2mm}A N}_0)^T\,\vec{x}&#10;= \underbrace{\rule[-1ex]{0mm}{2mm}\lambda}_0 \underbrace{\rule[-1ex]{0mm}{2mm}N^T \;B\,\vec{x}}_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13"/>
  <p:tag name="PICTUREFILESIZE" val="359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A\,\vec{x}_1 &amp;\!\!\!=\!\!\!&amp; \lambda_1 B\,\vec{x}_1\\&#10;A\,\vec{x}_2 &amp;\!\!\!=\!\!\!&amp; \lambda_2 B\,\vec{x}_2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36.75"/>
  <p:tag name="PICTUREFILESIZE" val="182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(\lambda_2-\lambda_1)\cdot(\vec{x}_1^TB\,\vec{x}_2)=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35"/>
  <p:tag name="PICTUREFILESIZE" val="204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^V \vec{y} = \lambda\,\vec{y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00.75"/>
  <p:tag name="PICTUREFILESIZE" val="105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&amp;&amp;A\,\vec{x} = \lambda B\,\vec{x}\\[0.5ex]&#10;&amp;&amp;A V\,\vec{y} = \lambda B V\,\vec{y}\\[0.5ex]&#10;&amp;&amp;V^T A V\,\vec{y} = \lambda \underbrace{\rule[-1ex]{0mm}{2mm}V^T B V}_I\,\vec{y}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07.875"/>
  <p:tag name="PICTUREFILESIZE" val="470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r} = A\,\vec{x} - \lambda B\,\vec{x}&#10;= A V\,\vec{y} - \lambda B V\,\vec{y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08.875"/>
  <p:tag name="PICTUREFILESIZE" val="229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V^T \vec{r} = V^T A V\,\vec{y} - \lambda V^T B V\,\vec{y}&#10;= A^V\,\vec{y} - \lambda \vec{y} = 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432"/>
  <p:tag name="PICTUREFILESIZE" val="35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1/\mu\;\textrm{curl}\vec{E} &amp;=&amp; -j\omega\;\vec{H}\\&#10;\textrm{curl}\;1/\mu\;\textrm{curl}\vec{E}&#10;&amp;=&amp; -j\omega\;\textrm{curl}\vec{H}\\&#10;&amp;=&amp; -j\omega\;j\omega\;\varepsilon\vec{E}\\&#10;&amp;=&amp; \omega^2\;\varepsilon\;\vec{E}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89.875"/>
  <p:tag name="PICTUREFILESIZE" val="460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r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3"/>
  <p:tag name="PICTUREFILESIZE" val="27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V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5.875"/>
  <p:tag name="PICTUREFILESIZE" val="28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r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3"/>
  <p:tag name="PICTUREFILESIZE" val="27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V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5.875"/>
  <p:tag name="PICTUREFILESIZE" val="28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Delta \vec{x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2.875"/>
  <p:tag name="PICTUREFILESIZE" val="48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B \Delta \vec{x}= \vec{r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92.875"/>
  <p:tag name="PICTUREFILESIZE" val="81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Delta \vec{x} \perp_B V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91"/>
  <p:tag name="PICTUREFILESIZE" val="83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(A_\textrm{\tiny diag}-\lambda B_\textrm{\tiny diag})\Delta\vec{x} = -\vec{r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40"/>
  <p:tag name="PICTUREFILESIZE" val="198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P^T (A-\lambda B) P \Delta\vec{x} = -P^T\,\vec{r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60.875"/>
  <p:tag name="PICTUREFILESIZE" val="209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vec{E}&#10;&amp;=&amp; \vec{E}(\vec{r\,})\\&#10;&amp;=&amp; \sum_{i=1}^n \alpha_i\;\vec{w}_i(\vec{r\,})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80,9604"/>
  <p:tag name="PICTUREFILESIZE" val="280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textrm{curl}\;1/\mu_\textrm{r}\;\textrm{curl}\vec{E}&#10;&amp;=&amp; \omega^2\;\mu_0\,\varepsilon_0\,\varepsilon_\textrm{r}\,\vec{E}\\&#10;&amp;=&amp; \Bigg(\frac{\omega}{c_0}\Bigg)^2\;\varepsilon_\textrm{r}\,\vec{E}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18"/>
  <p:tag name="PICTUREFILESIZE" val="417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vec{\omega}_i = \left\{&#10;\begin{array}{ll}&#10;\vec{\omega}_i^\textrm{\tiny 2D} &amp; \textrm{\small tangential}\\&#10;\vec{n}\;\Phi_i &amp; \textrm{\small normal}&#10;\end{array}&#10;\right.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13,8405"/>
  <p:tag name="PICTUREFILESIZE" val="282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alpha_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8,96"/>
  <p:tag name="PICTUREFILESIZE" val="37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n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2"/>
  <p:tag name="PICTUREFILESIZE" val="27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7"/>
  <p:tag name="PICTUREFILESIZE" val="24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w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5.875"/>
  <p:tag name="PICTUREFILESIZE" val="34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textrm{curl}\;1/\mu_\textrm{r}\;\textrm{curl}\vec{E}&#10;= \Bigg(\frac{\omega}{c_0}\Bigg)^2\;\varepsilon_\textrm{r}\,\vec{E}\;&#10;\Bigg|_{\vec{r}\,\in\,\Omega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27.875"/>
  <p:tag name="PICTUREFILESIZE" val="32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vec{E}&#10;&amp;=&amp; \vec{E}(\vec{r\,})\\&#10;&amp;=&amp; \sum_{i=1}^n \alpha_i\;\vec{w}_i(\vec{r\,})&#10;\end{eqnarray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80,9604"/>
  <p:tag name="PICTUREFILESIZE" val="280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textrm{div}(\varepsilon\vec{E})&#10;\Bigg|_{\vec{r}\,\in\,\Omega\rule{0mm}{9mm}}&#10;\hspace{-4.2ex} = 0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20,0002"/>
  <p:tag name="PICTUREFILESIZE" val="150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_{ij} = \int\hspace{-1.25ex}\int_A 1/\mu_{\textrm{r}}\,&#10;\textrm{curl}\vec{w}_i\cdot\textrm{curl}\vec{w}_j\;\textrm{d}\Omega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13,9206"/>
  <p:tag name="PICTUREFILESIZE" val="314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B_{ij} = \int\hspace{-1.25ex}\int_A&#10;\varepsilon_{\textrm{r}}\;&#10;\vec{w}_i\cdot\vec{w}_j\;\textrm{d}\Omega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16,0005"/>
  <p:tag name="PICTUREFILESIZE" val="229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textrm{curl}\;1/\mu_\textrm{r}\;\textrm{curl}\vec{E}&#10;= \lambda\;\varepsilon_\textrm{r}\,\vec{E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34"/>
  <p:tag name="PICTUREFILESIZE" val="173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w}_i(x,y,z) = \vec{w}_i(x,y)\cdot e^{-i k_z z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266,8806"/>
  <p:tag name="PICTUREFILESIZE" val="272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A\vec{\alpha}&#10;= (\frac{\omega}{c_0})^2 B\vec{\alpha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42,8003"/>
  <p:tag name="PICTUREFILESIZE" val="173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alpha_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8,96"/>
  <p:tag name="PICTUREFILESIZE" val="37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n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2"/>
  <p:tag name="PICTUREFILESIZE" val="27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i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7"/>
  <p:tag name="PICTUREFILESIZE" val="24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displaymath}&#10;\vec{w}&#10;\end{displaymath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15.875"/>
  <p:tag name="PICTUREFILESIZE" val="34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amsmath}&#10;\begin{document}&#10;\begin{equation*}&#10;  \left(\begin{array}{@{}cc@{}}&#10;  A_{11} &amp; 0\\&#10;  0 &amp; 0&#10;  \end{array}\right)&#10;  \left(\begin{array}{@{}c@{}}&#10;  \vec{y}_t\\&#10;  \vec{y}_z&#10;  \end{array}\right)&#10;  =&#10;  -k_z^2\;&#10;  \left(\begin{array}{@{}cc@{}}&#10;  B_{11} &amp; B_{12}\\&#10;  B_{21} &amp; B_{22}&#10;  \end{array}\right)&#10;  \left(\begin{array}{@{}c@{}}&#10;  \vec{y}_t\\&#10;  \vec{y}_z&#10;  \end{array}\right)&#10;\end{equation*}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382,8008"/>
  <p:tag name="PICTUREFILESIZE" val="605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amsmath}&#10;\begin{document}&#10;\begin{subequations}\label{eq:matrices-2D-parts}&#10;  \begin{align}&#10;    A_{11,ij}^{\scriptstyle{\textrm{2D}}} &amp;= \iint_{A_\textrm{port}} \frac{1}{\mu_r}\;\textrm{curl}_t\,\vec{\omega}_{t,i}^{\scriptstyle{\textrm{2D}}}\cdot\textrm{curl}_t\,\vec{\omega}_{t,j}^{\scriptstyle{\textrm{2D}}}\;\textrm{d}\Omega&#10;    - \omega_\textrm{port}^2\,\mu_0\varepsilon_0\iint_{A_\textrm{port}} \varepsilon_r\;\vec{\omega}_{t,i}^{\scriptstyle{\textrm{2D}}}\cdot\vec{\omega}_{t,j}^{\scriptstyle{\textrm{2D}}}\;\textrm{d}\Omega\nonumber\\&#10;    B_{11,ij}^{\scriptstyle{\textrm{2D}}} &amp;= \iint_{A_\textrm{port}} \frac{1}{\mu_r}\;\vec{\omega}_{t,i}^{\scriptstyle{\textrm{2D}}}\cdot\vec{\omega}_{t,j}^{\scriptstyle{\textrm{2D}}}\;\textrm{d}\Omega\nonumber\\&#10;    B_{12,ij}^{\scriptstyle{\textrm{2D}}} &amp;= \iint_{A_\textrm{port}} \frac{1}{\mu_r}\;\textrm{grad}_t\,\omega_{z,i}^{\scriptstyle{\textrm{2D}}}\cdot\vec{\omega}_{t,j}^{\scriptstyle{\textrm{2D}}}\;\textrm{d}\Omega\nonumber\\&#10;        B_{21,ij}^{\scriptstyle{\textrm{2D}}} &amp;= \iint_{A_\textrm{port}} \frac{1}{\mu_r}\;\vec{\omega}_{t,i}^{\scriptstyle{\textrm{2D}}}\cdot\textrm{grad}_t\,\omega_{z,j}^{\scriptstyle{\textrm{2D}}}\;\textrm{d}\Omega\nonumber\\&#10;        B_{22,ij}^{\scriptstyle{\textrm{2D}}} &amp;= \iint_{A_\textrm{port}} \frac{1}{\mu_r}\;\textrm{grad}_t\,\omega_{z,i}^{\scriptstyle{\textrm{2D}}}\cdot\textrm{grad}_t\,\omega_{z,j}^{\scriptstyle{\textrm{2D}}}\;\textrm{d}\Omega&#10;    - \omega_\textrm{port}^2\,\mu_0\varepsilon_0\iint_{A_\textrm{port}} \varepsilon_r\;\omega_{z,i}^{\scriptstyle{\textrm{2D}}}\;\omega_{z,j}^{\scriptstyle{\textrm{2D}}}\;\textrm{d}\Omega\nonumber&#10;  \end{align}&#10;\end{subequations}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438"/>
  <p:tag name="BOXHEIGHT" val="414"/>
  <p:tag name="BOXFONT" val="10"/>
  <p:tag name="BOXWRAP" val="Falsch"/>
  <p:tag name="WORKAROUNDTRANSPARENCYBUG" val="Falsch"/>
  <p:tag name="ALLOWFONTSUBSTITUTION" val="Falsch"/>
  <p:tag name="BITMAPFORMAT" val="pngmono"/>
  <p:tag name="ORIGWIDTH" val="720"/>
  <p:tag name="PICTUREFILESIZE" val="3269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k\cdot m$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534"/>
  <p:tag name="BOXHEIGHT" val="500"/>
  <p:tag name="BOXFONT" val="10"/>
  <p:tag name="BOXWRAP" val="Falsch"/>
  <p:tag name="WORKAROUNDTRANSPARENCYBUG" val="Falsch"/>
  <p:tag name="ALLOWFONTSUBSTITUTION" val="Falsch"/>
  <p:tag name="BITMAPFORMAT" val="pngmono"/>
  <p:tag name="ORIGWIDTH" val="44,88008"/>
  <p:tag name="PICTUREFILESIZE" val="48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k\cdot m$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534"/>
  <p:tag name="BOXHEIGHT" val="500"/>
  <p:tag name="BOXFONT" val="10"/>
  <p:tag name="BOXWRAP" val="Falsch"/>
  <p:tag name="WORKAROUNDTRANSPARENCYBUG" val="Falsch"/>
  <p:tag name="ALLOWFONTSUBSTITUTION" val="Falsch"/>
  <p:tag name="BITMAPFORMAT" val="pngmono"/>
  <p:tag name="ORIGWIDTH" val="44,88008"/>
  <p:tag name="PICTUREFILESIZE" val="48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08"/>
  <p:tag name="BMPHEIGHT" val="216"/>
  <p:tag name="SOURCE" val="\documentclass{slides}\pagestyle{empty}&#10;\begin{document}&#10;$|\vec{E}|$&#10;\end{document}&#10;"/>
  <p:tag name="TRANSPARENT" val="Fals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f / \textrm{GHz}$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534"/>
  <p:tag name="BOXHEIGHT" val="500"/>
  <p:tag name="BOXFONT" val="10"/>
  <p:tag name="BOXWRAP" val="Falsch"/>
  <p:tag name="WORKAROUNDTRANSPARENCYBUG" val="Falsch"/>
  <p:tag name="ALLOWFONTSUBSTITUTION" val="Falsch"/>
  <p:tag name="BITMAPFORMAT" val="pngmono"/>
  <p:tag name="ORIGWIDTH" val="64,80016"/>
  <p:tag name="PICTUREFILESIZE" val="65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f / \textrm{GHz}$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534"/>
  <p:tag name="BOXHEIGHT" val="500"/>
  <p:tag name="BOXFONT" val="10"/>
  <p:tag name="BOXWRAP" val="Falsch"/>
  <p:tag name="WORKAROUNDTRANSPARENCYBUG" val="Falsch"/>
  <p:tag name="ALLOWFONTSUBSTITUTION" val="Falsch"/>
  <p:tag name="BITMAPFORMAT" val="pngmono"/>
  <p:tag name="ORIGWIDTH" val="64,80016"/>
  <p:tag name="PICTUREFILESIZE" val="65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k = \frac{2\pi}{c_0} \sqrt{f^2-f_c^2}$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534"/>
  <p:tag name="BOXHEIGHT" val="500"/>
  <p:tag name="BOXFONT" val="10"/>
  <p:tag name="BOXWRAP" val="Falsch"/>
  <p:tag name="WORKAROUNDTRANSPARENCYBUG" val="Falsch"/>
  <p:tag name="ALLOWFONTSUBSTITUTION" val="Falsch"/>
  <p:tag name="BITMAPFORMAT" val="pngmono"/>
  <p:tag name="ORIGWIDTH" val="154,8003"/>
  <p:tag name="PICTUREFILESIZE" val="166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f&lt;f_c:\quad e^{-\alpha z}$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534"/>
  <p:tag name="BOXHEIGHT" val="500"/>
  <p:tag name="BOXFONT" val="10"/>
  <p:tag name="BOXWRAP" val="Falsch"/>
  <p:tag name="WORKAROUNDTRANSPARENCYBUG" val="Falsch"/>
  <p:tag name="ALLOWFONTSUBSTITUTION" val="Falsch"/>
  <p:tag name="BITMAPFORMAT" val="pngmono"/>
  <p:tag name="ORIGWIDTH" val="144,9603"/>
  <p:tag name="PICTUREFILESIZE" val="108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f&gt;f_c:\quad e^{j k z}$&#10;\end{document}&#10;"/>
  <p:tag name="EXTERNALNAME" val="txp_fig"/>
  <p:tag name="BLEND" val="Falsch"/>
  <p:tag name="TRANSPARENT" val="Falsch"/>
  <p:tag name="KEEPFILES" val="Falsch"/>
  <p:tag name="DEBUGPAUSE" val="Falsch"/>
  <p:tag name="RESOLUTION" val="300"/>
  <p:tag name="TIMEOUT" val="(none)"/>
  <p:tag name="BOXWIDTH" val="534"/>
  <p:tag name="BOXHEIGHT" val="500"/>
  <p:tag name="BOXFONT" val="10"/>
  <p:tag name="BOXWRAP" val="Falsch"/>
  <p:tag name="WORKAROUNDTRANSPARENCYBUG" val="Falsch"/>
  <p:tag name="ALLOWFONTSUBSTITUTION" val="Falsch"/>
  <p:tag name="BITMAPFORMAT" val="pngmono"/>
  <p:tag name="ORIGWIDTH" val="138,0003"/>
  <p:tag name="PICTUREFILESIZE" val="118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3,25"/>
  <p:tag name="ORIGINALWIDTH" val="1102,5"/>
  <p:tag name="OUTPUTDPI" val="1200"/>
  <p:tag name="LATEXADDIN" val="\documentclass{article}&#10;\usepackage{amsmath}&#10;\pagestyle{empty}&#10;\begin{document}&#10;$f_{\textrm{res}}=3.900 123$ GHz&#10;\end{document}"/>
  <p:tag name="IGUANATEXSIZE" val="20"/>
  <p:tag name="IGUANATEXCURSOR" val="107"/>
  <p:tag name="TRANSPARENCY" val="Wahr"/>
  <p:tag name="FILENAME" val=""/>
  <p:tag name="INPUTTYPE" val="0"/>
  <p:tag name="LATEXENGINEID" val="0"/>
  <p:tag name="TEMPFOLDER" val="e:\temp\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3,25"/>
  <p:tag name="ORIGINALWIDTH" val="1102,5"/>
  <p:tag name="OUTPUTDPI" val="1200"/>
  <p:tag name="LATEXADDIN" val="\documentclass{article}&#10;\usepackage{amsmath}&#10;\pagestyle{empty}&#10;\begin{document}&#10;$f_{\textrm{res}}=4.996 150$ GHz&#10;\end{document}"/>
  <p:tag name="IGUANATEXSIZE" val="20"/>
  <p:tag name="IGUANATEXCURSOR" val="112"/>
  <p:tag name="TRANSPARENCY" val="Wahr"/>
  <p:tag name="FILENAME" val=""/>
  <p:tag name="INPUTTYPE" val="0"/>
  <p:tag name="LATEXENGINEID" val="0"/>
  <p:tag name="TEMPFOLDER" val="e:\temp\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3,25"/>
  <p:tag name="ORIGINALWIDTH" val="1102,5"/>
  <p:tag name="OUTPUTDPI" val="1200"/>
  <p:tag name="LATEXADDIN" val="\documentclass{article}&#10;\usepackage{amsmath}&#10;\pagestyle{empty}&#10;\begin{document}&#10;$f_{\textrm{res}}=5.494 977$ GHz&#10;\end{document}"/>
  <p:tag name="IGUANATEXSIZE" val="20"/>
  <p:tag name="IGUANATEXCURSOR" val="107"/>
  <p:tag name="TRANSPARENCY" val="Wahr"/>
  <p:tag name="FILENAME" val=""/>
  <p:tag name="INPUTTYPE" val="0"/>
  <p:tag name="LATEXENGINEID" val="0"/>
  <p:tag name="TEMPFOLDER" val="e:\temp\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f_{\textrm{res}} = 1.300 \textrm{ GHz}&#10;\end{displaymath}&#10;\end{document}"/>
  <p:tag name="IGUANATEXSIZE" val="2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f_{\textrm{res}} = 2.476 \textrm{ GHz}&#10;\end{displaymath}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08"/>
  <p:tag name="BMPHEIGHT" val="216"/>
  <p:tag name="SOURCE" val="\documentclass{slides}\pagestyle{empty}&#10;\begin{document}&#10;$|\vec{E}|$&#10;\end{document}&#10;"/>
  <p:tag name="TRANSPARENT" val="Fals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Q_{\textrm{ext}} = 1.8\;10^3&#10;\end{displaymath}&#10;\end{document}"/>
  <p:tag name="IGUANATEXSIZE" val="2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Q_{\textrm{ext}} = 2.8\;10^6&#10;\end{displaymath}&#10;\end{document}"/>
  <p:tag name="IGUANATEXSIZE" val="2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|\vec{E}|&#10;\end{displaymath}&#10;\end{document}"/>
  <p:tag name="IGUANATEXSIZE" val="2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|\vec{E}|&#10;\end{displaymath}&#10;\end{document}"/>
  <p:tag name="IGUANATEXSIZE" val="2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f_{\textrm{res}} = 1.300 \textrm{ GHz}&#10;\end{displaymath}&#10;\end{document}"/>
  <p:tag name="IGUANATEXSIZE" val="2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f_{\textrm{res}} = 2.476 \textrm{ GHz}&#10;\end{displaymath}&#10;\end{document}"/>
  <p:tag name="IGUANATEXSIZE" val="2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Q_{\textrm{ext}} = 1.8\;10^3&#10;\end{displaymath}&#10;\end{document}"/>
  <p:tag name="IGUANATEXSIZE" val="2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Q_{\textrm{ext}} = 2.8\;10^6&#10;\end{displaymath}&#10;\end{document}"/>
  <p:tag name="IGUANATEXSIZE" val="2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|\vec{E}|&#10;\end{displaymath}&#10;\end{document}"/>
  <p:tag name="IGUANATEXSIZE" val="2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|\vec{E}|&#10;\end{displaymath}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08"/>
  <p:tag name="BMPHEIGHT" val="216"/>
  <p:tag name="SOURCE" val="\documentclass{slides}\pagestyle{empty}&#10;\begin{document}&#10;$|\vec{E}|$&#10;\end{document}&#10;"/>
  <p:tag name="TRANSPARENT" val="Fals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Q = \frac{\textrm{Re}(\underline{\omega})}{2\;\textrm{Im}(\underline{\omega})}&#10;\end{displaymath}&#10;\end{document}"/>
  <p:tag name="IGUANATEXSIZE" val="2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displaymath}&#10;\frac{f}{\textrm{GHz}}&#10;\end{displaymath}&#10;\end{document}"/>
  <p:tag name="IGUANATEXSIZE" val="14"/>
</p:tagLst>
</file>

<file path=ppt/theme/theme1.xml><?xml version="1.0" encoding="utf-8"?>
<a:theme xmlns:a="http://schemas.openxmlformats.org/drawingml/2006/main" name="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C:\Dokumente und Einstellungen\mueller\Lokale Einstellungen\Temp\powerpointvorlage.pot</Template>
  <TotalTime>0</TotalTime>
  <Words>2337</Words>
  <Application>Microsoft Office PowerPoint</Application>
  <PresentationFormat>Bildschirmpräsentation (4:3)</PresentationFormat>
  <Paragraphs>671</Paragraphs>
  <Slides>49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49</vt:i4>
      </vt:variant>
    </vt:vector>
  </HeadingPairs>
  <TitlesOfParts>
    <vt:vector size="54" baseType="lpstr">
      <vt:lpstr>Stafford</vt:lpstr>
      <vt:lpstr>Wingdings</vt:lpstr>
      <vt:lpstr>Arial</vt:lpstr>
      <vt:lpstr>Bitstream Charter</vt:lpstr>
      <vt:lpstr>powerpointvorlage</vt:lpstr>
      <vt:lpstr>Electromagnetic Modeling and Eigenfield Analysis of SC Cavities</vt:lpstr>
      <vt:lpstr>Outline</vt:lpstr>
      <vt:lpstr>Outline</vt:lpstr>
      <vt:lpstr>Motivation</vt:lpstr>
      <vt:lpstr>Motivation</vt:lpstr>
      <vt:lpstr>Motivation</vt:lpstr>
      <vt:lpstr>Motivation</vt:lpstr>
      <vt:lpstr>Motivation</vt:lpstr>
      <vt:lpstr>Outline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Computational Model</vt:lpstr>
      <vt:lpstr>Outline</vt:lpstr>
      <vt:lpstr>Numerical Examples</vt:lpstr>
      <vt:lpstr>Numerical Examples</vt:lpstr>
      <vt:lpstr>Numerical Examples</vt:lpstr>
      <vt:lpstr>Numerical Examples</vt:lpstr>
      <vt:lpstr>Numerical Examples</vt:lpstr>
      <vt:lpstr>Numerical Examples</vt:lpstr>
      <vt:lpstr>Numerical Examples</vt:lpstr>
      <vt:lpstr>Numerical Examples</vt:lpstr>
      <vt:lpstr>Outline</vt:lpstr>
      <vt:lpstr>Summary / Outlook</vt:lpstr>
      <vt:lpstr>PowerPoint-Präsentation</vt:lpstr>
    </vt:vector>
  </TitlesOfParts>
  <Company>TEMF, TU Darmstadt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TESLA Cavities - Eigenmodes</dc:title>
  <dc:subject>DESY Status Meeting 12-2012</dc:subject>
  <dc:creator>Wolfgang Ackermann</dc:creator>
  <cp:lastModifiedBy>Wolfgang Ackermann</cp:lastModifiedBy>
  <cp:revision>834</cp:revision>
  <cp:lastPrinted>2016-08-19T06:58:59Z</cp:lastPrinted>
  <dcterms:created xsi:type="dcterms:W3CDTF">2008-01-08T12:53:38Z</dcterms:created>
  <dcterms:modified xsi:type="dcterms:W3CDTF">2016-08-19T11:18:06Z</dcterms:modified>
</cp:coreProperties>
</file>