
<file path=[Content_Types].xml><?xml version="1.0" encoding="utf-8"?>
<Types xmlns="http://schemas.openxmlformats.org/package/2006/content-types">
  <Default Extension="png" ContentType="image/png"/>
  <Default Extension="tmp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35"/>
  </p:notesMasterIdLst>
  <p:handoutMasterIdLst>
    <p:handoutMasterId r:id="rId36"/>
  </p:handoutMasterIdLst>
  <p:sldIdLst>
    <p:sldId id="256" r:id="rId2"/>
    <p:sldId id="262" r:id="rId3"/>
    <p:sldId id="303" r:id="rId4"/>
    <p:sldId id="264" r:id="rId5"/>
    <p:sldId id="280" r:id="rId6"/>
    <p:sldId id="302" r:id="rId7"/>
    <p:sldId id="267" r:id="rId8"/>
    <p:sldId id="282" r:id="rId9"/>
    <p:sldId id="281" r:id="rId10"/>
    <p:sldId id="265" r:id="rId11"/>
    <p:sldId id="300" r:id="rId12"/>
    <p:sldId id="263" r:id="rId13"/>
    <p:sldId id="283" r:id="rId14"/>
    <p:sldId id="284" r:id="rId15"/>
    <p:sldId id="304" r:id="rId16"/>
    <p:sldId id="285" r:id="rId17"/>
    <p:sldId id="277" r:id="rId18"/>
    <p:sldId id="278" r:id="rId19"/>
    <p:sldId id="274" r:id="rId20"/>
    <p:sldId id="275" r:id="rId21"/>
    <p:sldId id="276" r:id="rId22"/>
    <p:sldId id="270" r:id="rId23"/>
    <p:sldId id="301" r:id="rId24"/>
    <p:sldId id="290" r:id="rId25"/>
    <p:sldId id="293" r:id="rId26"/>
    <p:sldId id="294" r:id="rId27"/>
    <p:sldId id="291" r:id="rId28"/>
    <p:sldId id="292" r:id="rId29"/>
    <p:sldId id="299" r:id="rId30"/>
    <p:sldId id="295" r:id="rId31"/>
    <p:sldId id="286" r:id="rId32"/>
    <p:sldId id="298" r:id="rId33"/>
    <p:sldId id="287" r:id="rId34"/>
  </p:sldIdLst>
  <p:sldSz cx="9144000" cy="6858000" type="screen4x3"/>
  <p:notesSz cx="7315200" cy="9601200"/>
  <p:defaultTextStyle>
    <a:defPPr>
      <a:defRPr lang="de-DE"/>
    </a:defPPr>
    <a:lvl1pPr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8B323"/>
      </a:buClr>
      <a:buFont typeface="Wingdings" pitchFamily="2" charset="2"/>
      <a:buChar char="n"/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6pPr>
    <a:lvl7pPr marL="27432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7pPr>
    <a:lvl8pPr marL="32004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8pPr>
    <a:lvl9pPr marL="3657600" algn="l" defTabSz="914400" rtl="0" eaLnBrk="1" latinLnBrk="0" hangingPunct="1">
      <a:defRPr sz="9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0E0E0"/>
    <a:srgbClr val="FD930A"/>
    <a:srgbClr val="261748"/>
    <a:srgbClr val="251555"/>
    <a:srgbClr val="626262"/>
    <a:srgbClr val="100F2E"/>
    <a:srgbClr val="23145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487" autoAdjust="0"/>
    <p:restoredTop sz="84141" autoAdjust="0"/>
  </p:normalViewPr>
  <p:slideViewPr>
    <p:cSldViewPr snapToGrid="0" showGuides="1">
      <p:cViewPr varScale="1">
        <p:scale>
          <a:sx n="108" d="100"/>
          <a:sy n="108" d="100"/>
        </p:scale>
        <p:origin x="-1770" y="-84"/>
      </p:cViewPr>
      <p:guideLst>
        <p:guide orient="horz" pos="3956"/>
        <p:guide orient="horz" pos="818"/>
        <p:guide orient="horz" pos="2446"/>
        <p:guide orient="horz" pos="4038"/>
        <p:guide pos="5277"/>
        <p:guide pos="1750"/>
        <p:guide pos="4023"/>
        <p:guide pos="5509"/>
        <p:guide pos="255"/>
        <p:guide pos="5318"/>
        <p:guide pos="73"/>
        <p:guide pos="45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howGuides="1">
      <p:cViewPr>
        <p:scale>
          <a:sx n="100" d="100"/>
          <a:sy n="100" d="100"/>
        </p:scale>
        <p:origin x="-1884" y="888"/>
      </p:cViewPr>
      <p:guideLst>
        <p:guide orient="horz" pos="3024"/>
        <p:guide pos="229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notesMaster" Target="notesMasters/notes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7820316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145280" y="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t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12114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145280" y="9121140"/>
            <a:ext cx="3169920" cy="4800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6661" tIns="48331" rIns="96661" bIns="48331" numCol="1" anchor="b" anchorCtr="0" compatLnSpc="1">
            <a:prstTxWarp prst="textNoShape">
              <a:avLst/>
            </a:prstTxWarp>
          </a:bodyPr>
          <a:lstStyle>
            <a:lvl1pPr algn="r" eaLnBrk="0" hangingPunct="0">
              <a:spcBef>
                <a:spcPct val="0"/>
              </a:spcBef>
              <a:buClrTx/>
              <a:buFontTx/>
              <a:buNone/>
              <a:defRPr sz="1300"/>
            </a:lvl1pPr>
          </a:lstStyle>
          <a:p>
            <a:fld id="{70F96095-A911-4B8A-9974-6A40BAAD5501}" type="slidenum">
              <a:rPr lang="de-DE"/>
              <a:pPr/>
              <a:t>‹#›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219311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12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FF08DDF-290B-49BC-9F94-6BC547E80180}" type="slidenum">
              <a:rPr lang="de-DE"/>
              <a:pPr/>
              <a:t>1</a:t>
            </a:fld>
            <a:endParaRPr lang="de-DE"/>
          </a:p>
        </p:txBody>
      </p:sp>
      <p:sp>
        <p:nvSpPr>
          <p:cNvPr id="106498" name="Rectangle 2"/>
          <p:cNvSpPr>
            <a:spLocks noGrp="1" noRot="1" noChangeAspect="1" noChangeArrowheads="1"/>
          </p:cNvSpPr>
          <p:nvPr>
            <p:ph type="sldImg"/>
          </p:nvPr>
        </p:nvSpPr>
        <p:spPr bwMode="auto">
          <a:xfrm>
            <a:off x="1257300" y="720725"/>
            <a:ext cx="4800600" cy="360045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0649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975360" y="4560570"/>
            <a:ext cx="5364480" cy="4320540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</p:spPr>
        <p:txBody>
          <a:bodyPr lIns="96661" tIns="48331" rIns="96661" bIns="48331"/>
          <a:lstStyle/>
          <a:p>
            <a:pPr marL="241653" indent="-241653">
              <a:spcBef>
                <a:spcPct val="0"/>
              </a:spcBef>
              <a:spcAft>
                <a:spcPct val="20000"/>
              </a:spcAft>
            </a:pPr>
            <a:r>
              <a:rPr lang="en-GB" b="1" dirty="0"/>
              <a:t>How to edit the title slide</a:t>
            </a:r>
          </a:p>
          <a:p>
            <a:pPr marL="241653" indent="-241653">
              <a:spcBef>
                <a:spcPct val="0"/>
              </a:spcBef>
              <a:spcAft>
                <a:spcPct val="20000"/>
              </a:spcAft>
            </a:pPr>
            <a:endParaRPr lang="en-GB" dirty="0"/>
          </a:p>
          <a:p>
            <a:pPr marL="241653" indent="-2416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Upper area: </a:t>
            </a:r>
            <a:r>
              <a:rPr lang="en-GB" b="1" dirty="0"/>
              <a:t>Title</a:t>
            </a:r>
            <a:r>
              <a:rPr lang="en-GB" dirty="0"/>
              <a:t> of your talk, max. 2 rows of the defined size (55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41653" indent="-2416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Lower area </a:t>
            </a:r>
            <a:r>
              <a:rPr lang="en-GB" b="1" dirty="0"/>
              <a:t>(subtitle):</a:t>
            </a:r>
            <a:r>
              <a:rPr lang="en-GB" dirty="0"/>
              <a:t> Conference/meeting/workshop, location, date, </a:t>
            </a:r>
            <a:br>
              <a:rPr lang="en-GB" dirty="0"/>
            </a:br>
            <a:r>
              <a:rPr lang="en-GB" dirty="0"/>
              <a:t>your name and affiliation, max. 4 rows of the defined size (32 </a:t>
            </a:r>
            <a:r>
              <a:rPr lang="en-GB" dirty="0" err="1"/>
              <a:t>pt</a:t>
            </a:r>
            <a:r>
              <a:rPr lang="en-GB" dirty="0"/>
              <a:t>)</a:t>
            </a:r>
          </a:p>
          <a:p>
            <a:pPr marL="241653" indent="-241653">
              <a:spcBef>
                <a:spcPct val="0"/>
              </a:spcBef>
              <a:spcAft>
                <a:spcPct val="20000"/>
              </a:spcAft>
              <a:buFontTx/>
              <a:buAutoNum type="arabicPeriod"/>
            </a:pPr>
            <a:r>
              <a:rPr lang="en-GB" dirty="0"/>
              <a:t>Change the </a:t>
            </a:r>
            <a:r>
              <a:rPr lang="en-GB" b="1" dirty="0"/>
              <a:t>partner logos</a:t>
            </a:r>
            <a:r>
              <a:rPr lang="en-GB" dirty="0"/>
              <a:t> or add others in the last row.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731838" y="4560888"/>
            <a:ext cx="5851525" cy="431958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0F96095-A911-4B8A-9974-6A40BAAD5501}" type="slidenum">
              <a:rPr lang="de-DE" smtClean="0"/>
              <a:pPr/>
              <a:t>14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0269634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22" name="Rectangle 82"/>
          <p:cNvSpPr>
            <a:spLocks noChangeArrowheads="1"/>
          </p:cNvSpPr>
          <p:nvPr userDrawn="1"/>
        </p:nvSpPr>
        <p:spPr bwMode="auto">
          <a:xfrm>
            <a:off x="8442325" y="114300"/>
            <a:ext cx="576264" cy="907200"/>
          </a:xfrm>
          <a:prstGeom prst="rect">
            <a:avLst/>
          </a:prstGeom>
          <a:solidFill>
            <a:schemeClr val="tx1"/>
          </a:solidFill>
          <a:ln w="9525">
            <a:solidFill>
              <a:srgbClr val="261748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noProof="0"/>
          </a:p>
        </p:txBody>
      </p:sp>
      <p:sp>
        <p:nvSpPr>
          <p:cNvPr id="10313" name="Line 73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hlink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pic>
        <p:nvPicPr>
          <p:cNvPr id="10323" name="Picture 83" descr="logo-XFEL_rgb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24" name="Rectangle 8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404607" y="3411538"/>
            <a:ext cx="8325262" cy="1681457"/>
          </a:xfrm>
          <a:extLst>
            <a:ext uri="{91240B29-F687-4F45-9708-019B960494DF}">
              <a14:hiddenLine xmlns:a14="http://schemas.microsoft.com/office/drawing/2010/main" w="28575">
                <a:solidFill>
                  <a:srgbClr val="FF66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0" tIns="0" rIns="0" bIns="0"/>
          <a:lstStyle>
            <a:lvl1pPr marL="0" indent="0" algn="ctr">
              <a:buFont typeface="Wingdings" pitchFamily="2" charset="2"/>
              <a:buNone/>
              <a:defRPr sz="3200" baseline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sp>
        <p:nvSpPr>
          <p:cNvPr id="10325" name="Line 85"/>
          <p:cNvSpPr>
            <a:spLocks noChangeShapeType="1"/>
          </p:cNvSpPr>
          <p:nvPr userDrawn="1"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0326" name="Rectangle 86"/>
          <p:cNvSpPr>
            <a:spLocks noGrp="1" noChangeArrowheads="1"/>
          </p:cNvSpPr>
          <p:nvPr>
            <p:ph type="ctrTitle" sz="quarter"/>
          </p:nvPr>
        </p:nvSpPr>
        <p:spPr>
          <a:xfrm>
            <a:off x="404813" y="1314450"/>
            <a:ext cx="8331200" cy="1844675"/>
          </a:xfrm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 anchor="ctr"/>
          <a:lstStyle>
            <a:lvl1pPr algn="ctr">
              <a:defRPr sz="5500" b="0">
                <a:solidFill>
                  <a:schemeClr val="tx1"/>
                </a:solidFill>
              </a:defRPr>
            </a:lvl1pPr>
          </a:lstStyle>
          <a:p>
            <a:pPr lvl="0"/>
            <a:endParaRPr lang="en-GB" noProof="0" dirty="0" smtClean="0"/>
          </a:p>
        </p:txBody>
      </p:sp>
      <p:pic>
        <p:nvPicPr>
          <p:cNvPr id="10327" name="Picture 87" descr="Undulator_final_nurh#50DE97_links4-1"/>
          <p:cNvPicPr>
            <a:picLocks noChangeAspect="1" noChangeArrowheads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95375" y="114300"/>
            <a:ext cx="7281863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9" descr="DESY-Logo-cyan-RGB_Hintergrund weiss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495" y="5419725"/>
            <a:ext cx="990600" cy="99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0" descr="Helmholtz_Logo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28594" y="5519738"/>
            <a:ext cx="2201863" cy="890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19032538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noProof="0" smtClean="0"/>
              <a:t>Click to edit Master title style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21239119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No 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027326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e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" name="Picture 134" descr="Undulator_final_nurh#50DE97_rechts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42325" y="114300"/>
            <a:ext cx="582613" cy="91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46" name="Rectangle 122"/>
          <p:cNvSpPr>
            <a:spLocks noChangeArrowheads="1"/>
          </p:cNvSpPr>
          <p:nvPr/>
        </p:nvSpPr>
        <p:spPr bwMode="auto">
          <a:xfrm>
            <a:off x="1093788" y="114300"/>
            <a:ext cx="7283450" cy="91598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txBody>
          <a:bodyPr wrap="none" anchor="ctr"/>
          <a:lstStyle/>
          <a:p>
            <a:pPr algn="ctr" eaLnBrk="0" hangingPunct="0">
              <a:spcBef>
                <a:spcPct val="0"/>
              </a:spcBef>
              <a:buClrTx/>
              <a:buFontTx/>
              <a:buNone/>
            </a:pPr>
            <a:endParaRPr lang="en-GB" sz="2400" noProof="0"/>
          </a:p>
        </p:txBody>
      </p:sp>
      <p:sp>
        <p:nvSpPr>
          <p:cNvPr id="1154" name="Rectangle 130"/>
          <p:cNvSpPr>
            <a:spLocks noGrp="1" noChangeArrowheads="1"/>
          </p:cNvSpPr>
          <p:nvPr>
            <p:ph type="title"/>
          </p:nvPr>
        </p:nvSpPr>
        <p:spPr bwMode="auto">
          <a:xfrm>
            <a:off x="1093788" y="307975"/>
            <a:ext cx="7283450" cy="714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72000" tIns="45720" rIns="9144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Slide title: Don’t edit here!</a:t>
            </a:r>
          </a:p>
        </p:txBody>
      </p:sp>
      <p:sp>
        <p:nvSpPr>
          <p:cNvPr id="1144" name="Line 120"/>
          <p:cNvSpPr>
            <a:spLocks noChangeShapeType="1"/>
          </p:cNvSpPr>
          <p:nvPr/>
        </p:nvSpPr>
        <p:spPr bwMode="auto">
          <a:xfrm>
            <a:off x="115888" y="6477000"/>
            <a:ext cx="8904287" cy="0"/>
          </a:xfrm>
          <a:prstGeom prst="line">
            <a:avLst/>
          </a:prstGeom>
          <a:noFill/>
          <a:ln w="1270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  <p:txBody>
          <a:bodyPr/>
          <a:lstStyle/>
          <a:p>
            <a:endParaRPr lang="en-GB" noProof="0"/>
          </a:p>
        </p:txBody>
      </p:sp>
      <p:sp>
        <p:nvSpPr>
          <p:cNvPr id="1147" name="Text Box 123"/>
          <p:cNvSpPr txBox="1">
            <a:spLocks noChangeArrowheads="1"/>
          </p:cNvSpPr>
          <p:nvPr/>
        </p:nvSpPr>
        <p:spPr bwMode="auto">
          <a:xfrm>
            <a:off x="1093788" y="114300"/>
            <a:ext cx="6629400" cy="1936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251555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lIns="79200" tIns="0" rIns="46800" bIns="0" anchor="b"/>
          <a:lstStyle/>
          <a:p>
            <a:pPr eaLnBrk="0" hangingPunct="0">
              <a:lnSpc>
                <a:spcPct val="110000"/>
              </a:lnSpc>
              <a:spcBef>
                <a:spcPct val="50000"/>
              </a:spcBef>
              <a:buClrTx/>
              <a:buFontTx/>
              <a:buNone/>
            </a:pPr>
            <a:r>
              <a:rPr lang="en-US" sz="1000" noProof="0" dirty="0" smtClean="0">
                <a:solidFill>
                  <a:schemeClr val="bg1"/>
                </a:solidFill>
              </a:rPr>
              <a:t>HOM Characterization for Beam Diagnostics at the European XFEL</a:t>
            </a:r>
          </a:p>
        </p:txBody>
      </p:sp>
      <p:pic>
        <p:nvPicPr>
          <p:cNvPr id="1151" name="Picture 127" descr="logo-XFEL_rgb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114300"/>
            <a:ext cx="911225" cy="911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56" name="Rectangle 132"/>
          <p:cNvSpPr>
            <a:spLocks noGrp="1" noChangeAspect="1" noChangeArrowheads="1"/>
          </p:cNvSpPr>
          <p:nvPr>
            <p:ph type="body" idx="1"/>
          </p:nvPr>
        </p:nvSpPr>
        <p:spPr bwMode="auto">
          <a:xfrm>
            <a:off x="404813" y="1347788"/>
            <a:ext cx="8328818" cy="4932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dirty="0" smtClean="0"/>
              <a:t>text format – don’t edit!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17" name="Rechteck 16"/>
          <p:cNvSpPr/>
          <p:nvPr/>
        </p:nvSpPr>
        <p:spPr bwMode="auto">
          <a:xfrm>
            <a:off x="8448938" y="784800"/>
            <a:ext cx="576000" cy="247075"/>
          </a:xfrm>
          <a:prstGeom prst="rect">
            <a:avLst/>
          </a:prstGeom>
          <a:noFill/>
          <a:ln>
            <a:noFill/>
          </a:ln>
        </p:spPr>
        <p:txBody>
          <a:bodyPr vert="horz" wrap="square" lIns="54000" tIns="45720" rIns="54000" bIns="18000" numCol="1" anchor="b" anchorCtr="0" compatLnSpc="1">
            <a:prstTxWarp prst="textNoShape">
              <a:avLst/>
            </a:prstTxWarp>
          </a:bodyPr>
          <a:lstStyle/>
          <a:p>
            <a:pPr lvl="0" algn="ctr" eaLnBrk="0" hangingPunct="0">
              <a:spcBef>
                <a:spcPct val="0"/>
              </a:spcBef>
              <a:buClrTx/>
              <a:buFontTx/>
              <a:buNone/>
            </a:pPr>
            <a:fld id="{7BD41925-BADA-44CD-9D29-92AC82CF061D}" type="slidenum">
              <a:rPr lang="en-GB" sz="1000" b="1" noProof="0" smtClean="0">
                <a:solidFill>
                  <a:schemeClr val="bg1"/>
                </a:solidFill>
                <a:ea typeface="Geneva" pitchFamily="1" charset="-128"/>
              </a:rPr>
              <a:t>‹#›</a:t>
            </a:fld>
            <a:endParaRPr lang="en-GB" sz="1000" b="1" noProof="0" smtClean="0">
              <a:solidFill>
                <a:schemeClr val="bg1"/>
              </a:solidFill>
              <a:ea typeface="Geneva" pitchFamily="1" charset="-128"/>
            </a:endParaRPr>
          </a:p>
        </p:txBody>
      </p:sp>
      <p:sp>
        <p:nvSpPr>
          <p:cNvPr id="3" name="Textfeld 2"/>
          <p:cNvSpPr txBox="1"/>
          <p:nvPr/>
        </p:nvSpPr>
        <p:spPr>
          <a:xfrm>
            <a:off x="117475" y="6477000"/>
            <a:ext cx="8902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>
            <a:defPPr>
              <a:defRPr lang="de-DE"/>
            </a:defPPr>
            <a:lvl1pPr eaLnBrk="0" hangingPunct="0">
              <a:lnSpc>
                <a:spcPct val="110000"/>
              </a:lnSpc>
              <a:spcBef>
                <a:spcPct val="0"/>
              </a:spcBef>
              <a:buClrTx/>
              <a:buFontTx/>
              <a:buNone/>
              <a:defRPr sz="800">
                <a:solidFill>
                  <a:srgbClr val="000000"/>
                </a:solidFill>
              </a:defRPr>
            </a:lvl1pPr>
          </a:lstStyle>
          <a:p>
            <a:pPr lvl="0"/>
            <a:r>
              <a:rPr lang="en-GB" noProof="0" dirty="0" smtClean="0"/>
              <a:t>HOMSC2016, </a:t>
            </a:r>
            <a:r>
              <a:rPr lang="en-GB" noProof="0" dirty="0" err="1" smtClean="0"/>
              <a:t>Warnemünde</a:t>
            </a:r>
            <a:r>
              <a:rPr lang="en-GB" noProof="0" dirty="0" smtClean="0"/>
              <a:t>, 22 Aug. 2016</a:t>
            </a:r>
          </a:p>
          <a:p>
            <a:pPr lvl="0"/>
            <a:r>
              <a:rPr lang="en-GB" noProof="0" dirty="0" smtClean="0"/>
              <a:t>N. Baboi, DESY</a:t>
            </a:r>
          </a:p>
        </p:txBody>
      </p:sp>
      <p:pic>
        <p:nvPicPr>
          <p:cNvPr id="11" name="Picture 37" descr="Helmholtz_Logo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6600" y="6516688"/>
            <a:ext cx="584200" cy="23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21" descr="DESY-Logo-cyan-RGB_Hintergrund weiss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9888" y="6511925"/>
            <a:ext cx="252412" cy="252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4" r:id="rId3"/>
    <p:sldLayoutId id="2147483655" r:id="rId4"/>
  </p:sldLayoutIdLst>
  <p:hf hdr="0" dt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bg1"/>
          </a:solidFill>
          <a:latin typeface="Arial" charset="0"/>
          <a:ea typeface="ＭＳ Ｐゴシック" pitchFamily="112" charset="-128"/>
        </a:defRPr>
      </a:lvl9pPr>
    </p:titleStyle>
    <p:bodyStyle>
      <a:lvl1pPr marL="298450" indent="-298450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n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58800" indent="-258763" algn="l" rtl="0" eaLnBrk="1" fontAlgn="base" hangingPunct="1">
        <a:spcBef>
          <a:spcPts val="6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400">
          <a:solidFill>
            <a:schemeClr val="tx2"/>
          </a:solidFill>
          <a:latin typeface="+mn-lt"/>
          <a:ea typeface="+mn-ea"/>
        </a:defRPr>
      </a:lvl2pPr>
      <a:lvl3pPr marL="817563" indent="-257175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"/>
        <a:defRPr sz="2400">
          <a:solidFill>
            <a:schemeClr val="tx2"/>
          </a:solidFill>
          <a:latin typeface="+mn-lt"/>
          <a:ea typeface="+mn-ea"/>
        </a:defRPr>
      </a:lvl3pPr>
      <a:lvl4pPr marL="1077913" indent="-258763" algn="l" rtl="0" eaLnBrk="1" fontAlgn="base" hangingPunct="1">
        <a:spcBef>
          <a:spcPts val="600"/>
        </a:spcBef>
        <a:spcAft>
          <a:spcPct val="0"/>
        </a:spcAft>
        <a:buClr>
          <a:schemeClr val="hlink"/>
        </a:buClr>
        <a:buFont typeface="Wingdings" pitchFamily="2" charset="2"/>
        <a:buChar char="§"/>
        <a:defRPr sz="2400">
          <a:solidFill>
            <a:srgbClr val="100F2E"/>
          </a:solidFill>
          <a:latin typeface="+mn-lt"/>
          <a:ea typeface="+mn-ea"/>
        </a:defRPr>
      </a:lvl4pPr>
      <a:lvl5pPr marL="1312863" indent="-223838" algn="l" rtl="0" eaLnBrk="1" fontAlgn="base" hangingPunct="1">
        <a:spcBef>
          <a:spcPts val="600"/>
        </a:spcBef>
        <a:spcAft>
          <a:spcPct val="0"/>
        </a:spcAft>
        <a:buClr>
          <a:schemeClr val="accent2"/>
        </a:buClr>
        <a:buChar char="»"/>
        <a:defRPr sz="2400">
          <a:solidFill>
            <a:srgbClr val="100F2E"/>
          </a:solidFill>
          <a:latin typeface="+mn-lt"/>
          <a:ea typeface="+mn-ea"/>
        </a:defRPr>
      </a:lvl5pPr>
      <a:lvl6pPr marL="17700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6pPr>
      <a:lvl7pPr marL="22272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7pPr>
      <a:lvl8pPr marL="26844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8pPr>
      <a:lvl9pPr marL="3141663" indent="-223838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»"/>
        <a:defRPr sz="2400">
          <a:solidFill>
            <a:srgbClr val="100F2E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tmp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g"/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g"/><Relationship Id="rId3" Type="http://schemas.openxmlformats.org/officeDocument/2006/relationships/image" Target="../media/image29.jpg"/><Relationship Id="rId7" Type="http://schemas.openxmlformats.org/officeDocument/2006/relationships/image" Target="../media/image33.jpg"/><Relationship Id="rId12" Type="http://schemas.openxmlformats.org/officeDocument/2006/relationships/image" Target="../media/image38.jp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g"/><Relationship Id="rId11" Type="http://schemas.openxmlformats.org/officeDocument/2006/relationships/image" Target="../media/image37.jpg"/><Relationship Id="rId5" Type="http://schemas.openxmlformats.org/officeDocument/2006/relationships/image" Target="../media/image31.jpg"/><Relationship Id="rId10" Type="http://schemas.openxmlformats.org/officeDocument/2006/relationships/image" Target="../media/image36.jpg"/><Relationship Id="rId4" Type="http://schemas.openxmlformats.org/officeDocument/2006/relationships/image" Target="../media/image30.jpg"/><Relationship Id="rId9" Type="http://schemas.openxmlformats.org/officeDocument/2006/relationships/image" Target="../media/image35.jp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g"/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1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g"/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Untertitel 6"/>
          <p:cNvSpPr>
            <a:spLocks noGrp="1"/>
          </p:cNvSpPr>
          <p:nvPr>
            <p:ph type="subTitle" sz="quarter" idx="1"/>
          </p:nvPr>
        </p:nvSpPr>
        <p:spPr>
          <a:xfrm>
            <a:off x="404607" y="3660862"/>
            <a:ext cx="8325262" cy="1092495"/>
          </a:xfrm>
        </p:spPr>
        <p:txBody>
          <a:bodyPr/>
          <a:lstStyle/>
          <a:p>
            <a:r>
              <a:rPr lang="en-GB" u="sng" dirty="0" smtClean="0"/>
              <a:t>N. Baboi</a:t>
            </a:r>
            <a:r>
              <a:rPr lang="en-GB" dirty="0" smtClean="0"/>
              <a:t>, DESY (for the HOM team)</a:t>
            </a:r>
          </a:p>
          <a:p>
            <a:endParaRPr lang="en-GB" sz="2800" dirty="0" smtClean="0"/>
          </a:p>
          <a:p>
            <a:pPr lvl="0"/>
            <a:r>
              <a:rPr lang="en-GB" sz="2000" b="1" dirty="0"/>
              <a:t>HOMSC2016, </a:t>
            </a:r>
            <a:r>
              <a:rPr lang="en-GB" sz="2000" b="1" dirty="0" err="1"/>
              <a:t>Warnemünde</a:t>
            </a:r>
            <a:r>
              <a:rPr lang="en-GB" sz="2000" b="1" dirty="0"/>
              <a:t>, 22 Aug. 2016</a:t>
            </a:r>
          </a:p>
          <a:p>
            <a:endParaRPr lang="en-GB" sz="2800" dirty="0" smtClean="0"/>
          </a:p>
        </p:txBody>
      </p:sp>
      <p:sp>
        <p:nvSpPr>
          <p:cNvPr id="6" name="Titel 5"/>
          <p:cNvSpPr>
            <a:spLocks noGrp="1"/>
          </p:cNvSpPr>
          <p:nvPr>
            <p:ph type="ctrTitle" sz="quarter"/>
          </p:nvPr>
        </p:nvSpPr>
        <p:spPr>
          <a:xfrm>
            <a:off x="115888" y="1170757"/>
            <a:ext cx="8909050" cy="2264773"/>
          </a:xfrm>
        </p:spPr>
        <p:txBody>
          <a:bodyPr/>
          <a:lstStyle/>
          <a:p>
            <a:r>
              <a:rPr lang="en-US" sz="4400" b="1" dirty="0"/>
              <a:t>HOM Characterization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for Beam </a:t>
            </a:r>
            <a:r>
              <a:rPr lang="en-US" sz="4400" b="1" dirty="0"/>
              <a:t>Diagnostics </a:t>
            </a:r>
            <a:r>
              <a:rPr lang="en-US" sz="4400" b="1" dirty="0" smtClean="0"/>
              <a:t>at </a:t>
            </a:r>
            <a:r>
              <a:rPr lang="en-US" sz="4400" b="1" dirty="0"/>
              <a:t>the </a:t>
            </a:r>
            <a:r>
              <a:rPr lang="en-US" sz="4400" b="1" dirty="0" smtClean="0"/>
              <a:t/>
            </a:r>
            <a:br>
              <a:rPr lang="en-US" sz="4400" b="1" dirty="0" smtClean="0"/>
            </a:br>
            <a:r>
              <a:rPr lang="en-US" sz="4400" b="1" dirty="0" smtClean="0"/>
              <a:t>European XFEL</a:t>
            </a:r>
            <a:endParaRPr lang="en-GB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</a:t>
            </a:r>
            <a:r>
              <a:rPr lang="en-US" dirty="0"/>
              <a:t>at FLASH: </a:t>
            </a:r>
            <a:r>
              <a:rPr lang="en-US" dirty="0" smtClean="0"/>
              <a:t>3.9 </a:t>
            </a:r>
            <a:r>
              <a:rPr lang="en-US" dirty="0"/>
              <a:t>GHz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Use propagating and trapped modes</a:t>
            </a:r>
          </a:p>
          <a:p>
            <a:r>
              <a:rPr lang="en-US" dirty="0" smtClean="0"/>
              <a:t>Concept </a:t>
            </a:r>
            <a:r>
              <a:rPr lang="en-US" dirty="0"/>
              <a:t>based on extensive </a:t>
            </a:r>
            <a:br>
              <a:rPr lang="en-US" dirty="0"/>
            </a:br>
            <a:r>
              <a:rPr lang="en-US" dirty="0"/>
              <a:t>studies within </a:t>
            </a:r>
            <a:r>
              <a:rPr lang="en-US" dirty="0" smtClean="0"/>
              <a:t>EuCARD</a:t>
            </a:r>
            <a:br>
              <a:rPr lang="en-US" dirty="0" smtClean="0"/>
            </a:br>
            <a:r>
              <a:rPr lang="en-US" dirty="0" smtClean="0"/>
              <a:t>   (UMAN</a:t>
            </a:r>
            <a:r>
              <a:rPr lang="en-US" dirty="0"/>
              <a:t>, UROS, </a:t>
            </a:r>
            <a:r>
              <a:rPr lang="en-US" dirty="0" smtClean="0"/>
              <a:t>DESY)</a:t>
            </a:r>
            <a:endParaRPr lang="en-US" dirty="0"/>
          </a:p>
        </p:txBody>
      </p:sp>
      <p:sp>
        <p:nvSpPr>
          <p:cNvPr id="4" name="Slide Number Placeholder 4"/>
          <p:cNvSpPr>
            <a:spLocks noGrp="1"/>
          </p:cNvSpPr>
          <p:nvPr/>
        </p:nvSpPr>
        <p:spPr>
          <a:xfrm>
            <a:off x="6345663" y="4618038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B6F15528-21DE-4FAA-801E-634DDDAF4B2B}" type="slidenum">
              <a:rPr lang="en-US" smtClean="0"/>
              <a:pPr/>
              <a:t>10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313091" y="3535875"/>
            <a:ext cx="8280310" cy="2835876"/>
            <a:chOff x="661987" y="33977262"/>
            <a:chExt cx="13815659" cy="4572000"/>
          </a:xfrm>
        </p:grpSpPr>
        <p:pic>
          <p:nvPicPr>
            <p:cNvPr id="6" name="Picture 5"/>
            <p:cNvPicPr/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1987" y="33977262"/>
              <a:ext cx="13815659" cy="4572000"/>
            </a:xfrm>
            <a:prstGeom prst="rect">
              <a:avLst/>
            </a:prstGeom>
          </p:spPr>
        </p:pic>
        <p:sp>
          <p:nvSpPr>
            <p:cNvPr id="7" name="Rounded Rectangle 6"/>
            <p:cNvSpPr/>
            <p:nvPr/>
          </p:nvSpPr>
          <p:spPr>
            <a:xfrm>
              <a:off x="5157787" y="34358262"/>
              <a:ext cx="271462" cy="2362200"/>
            </a:xfrm>
            <a:prstGeom prst="roundRect">
              <a:avLst/>
            </a:prstGeom>
            <a:noFill/>
            <a:ln w="76200">
              <a:solidFill>
                <a:srgbClr val="E46C0A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8215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6431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4646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2861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41076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29292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17507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705722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  <p:sp>
          <p:nvSpPr>
            <p:cNvPr id="8" name="Rounded Rectangle 7"/>
            <p:cNvSpPr/>
            <p:nvPr/>
          </p:nvSpPr>
          <p:spPr>
            <a:xfrm>
              <a:off x="13096874" y="34358262"/>
              <a:ext cx="275129" cy="2362200"/>
            </a:xfrm>
            <a:prstGeom prst="roundRect">
              <a:avLst/>
            </a:prstGeom>
            <a:noFill/>
            <a:ln w="76200">
              <a:solidFill>
                <a:srgbClr val="009900">
                  <a:alpha val="69804"/>
                </a:srgb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2088215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4176431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6264646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8352861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10441076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12529292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14617507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16705722" algn="l" defTabSz="4176431" rtl="0" eaLnBrk="1" latinLnBrk="0" hangingPunct="1">
                <a:defRPr sz="82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en-GB"/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5356491" y="2157661"/>
            <a:ext cx="3844494" cy="1320763"/>
            <a:chOff x="5261622" y="1794755"/>
            <a:chExt cx="3844494" cy="1320763"/>
          </a:xfrm>
        </p:grpSpPr>
        <p:sp>
          <p:nvSpPr>
            <p:cNvPr id="31" name="TextBox 11"/>
            <p:cNvSpPr txBox="1"/>
            <p:nvPr/>
          </p:nvSpPr>
          <p:spPr>
            <a:xfrm>
              <a:off x="5261622" y="1794755"/>
              <a:ext cx="1098378" cy="830997"/>
            </a:xfrm>
            <a:prstGeom prst="rect">
              <a:avLst/>
            </a:prstGeom>
            <a:solidFill>
              <a:srgbClr val="00A5EB">
                <a:lumMod val="20000"/>
                <a:lumOff val="80000"/>
              </a:srgbClr>
            </a:solidFill>
            <a:ln>
              <a:solidFill>
                <a:srgbClr val="000000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Bandpass</a:t>
              </a:r>
              <a:b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</a:b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Filter</a:t>
              </a:r>
              <a:b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</a:b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5.4 or 9 GHz</a:t>
              </a:r>
              <a:b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</a:b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100 MHz BW</a:t>
              </a:r>
              <a:endParaRPr kumimoji="0" lang="en-GB" sz="1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  <a:sym typeface="Wingdings" charset="0"/>
              </a:endParaRPr>
            </a:p>
          </p:txBody>
        </p:sp>
        <p:sp>
          <p:nvSpPr>
            <p:cNvPr id="32" name="Rectangle 31"/>
            <p:cNvSpPr/>
            <p:nvPr/>
          </p:nvSpPr>
          <p:spPr bwMode="auto">
            <a:xfrm>
              <a:off x="6632575" y="1806434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Mixer</a:t>
              </a:r>
              <a:endParaRPr kumimoji="0" lang="en-GB" sz="1200" b="1" i="0" u="none" strike="noStrike" kern="120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  <a:sym typeface="Wingdings" charset="0"/>
              </a:endParaRPr>
            </a:p>
          </p:txBody>
        </p:sp>
        <p:cxnSp>
          <p:nvCxnSpPr>
            <p:cNvPr id="33" name="Straight Arrow Connector 32"/>
            <p:cNvCxnSpPr>
              <a:stCxn id="31" idx="3"/>
              <a:endCxn id="32" idx="1"/>
            </p:cNvCxnSpPr>
            <p:nvPr/>
          </p:nvCxnSpPr>
          <p:spPr bwMode="auto">
            <a:xfrm>
              <a:off x="6360000" y="2210254"/>
              <a:ext cx="272575" cy="11679"/>
            </a:xfrm>
            <a:prstGeom prst="straightConnector1">
              <a:avLst/>
            </a:prstGeom>
            <a:solidFill>
              <a:srgbClr val="00A5EB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Rectangle 33"/>
            <p:cNvSpPr/>
            <p:nvPr/>
          </p:nvSpPr>
          <p:spPr bwMode="auto">
            <a:xfrm>
              <a:off x="8010085" y="1814466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0" fontAlgn="auto" latinLnBrk="0" hangingPunct="0">
                <a:lnSpc>
                  <a:spcPct val="100000"/>
                </a:lnSpc>
                <a:spcBef>
                  <a:spcPct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Digitizer</a:t>
              </a:r>
            </a:p>
          </p:txBody>
        </p:sp>
        <p:cxnSp>
          <p:nvCxnSpPr>
            <p:cNvPr id="35" name="Straight Arrow Connector 34"/>
            <p:cNvCxnSpPr>
              <a:stCxn id="32" idx="3"/>
              <a:endCxn id="34" idx="1"/>
            </p:cNvCxnSpPr>
            <p:nvPr/>
          </p:nvCxnSpPr>
          <p:spPr bwMode="auto">
            <a:xfrm>
              <a:off x="7485503" y="2221933"/>
              <a:ext cx="524582" cy="8032"/>
            </a:xfrm>
            <a:prstGeom prst="straightConnector1">
              <a:avLst/>
            </a:prstGeom>
            <a:solidFill>
              <a:srgbClr val="00A5EB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6" name="Straight Arrow Connector 35"/>
            <p:cNvCxnSpPr>
              <a:stCxn id="37" idx="0"/>
              <a:endCxn id="32" idx="2"/>
            </p:cNvCxnSpPr>
            <p:nvPr/>
          </p:nvCxnSpPr>
          <p:spPr bwMode="auto">
            <a:xfrm flipH="1" flipV="1">
              <a:off x="7059039" y="2637431"/>
              <a:ext cx="2224" cy="216477"/>
            </a:xfrm>
            <a:prstGeom prst="straightConnector1">
              <a:avLst/>
            </a:prstGeom>
            <a:solidFill>
              <a:srgbClr val="00A5EB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7" name="TextBox 58"/>
            <p:cNvSpPr txBox="1"/>
            <p:nvPr/>
          </p:nvSpPr>
          <p:spPr>
            <a:xfrm>
              <a:off x="6871147" y="2853908"/>
              <a:ext cx="38023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LO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  <a:sym typeface="Wingdings" charset="0"/>
              </a:endParaRPr>
            </a:p>
          </p:txBody>
        </p:sp>
        <p:cxnSp>
          <p:nvCxnSpPr>
            <p:cNvPr id="38" name="Straight Arrow Connector 37"/>
            <p:cNvCxnSpPr>
              <a:stCxn id="39" idx="0"/>
              <a:endCxn id="34" idx="2"/>
            </p:cNvCxnSpPr>
            <p:nvPr/>
          </p:nvCxnSpPr>
          <p:spPr bwMode="auto">
            <a:xfrm flipH="1" flipV="1">
              <a:off x="8436549" y="2645463"/>
              <a:ext cx="8760" cy="208445"/>
            </a:xfrm>
            <a:prstGeom prst="straightConnector1">
              <a:avLst/>
            </a:prstGeom>
            <a:solidFill>
              <a:srgbClr val="00A5EB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9" name="TextBox 58"/>
            <p:cNvSpPr txBox="1"/>
            <p:nvPr/>
          </p:nvSpPr>
          <p:spPr>
            <a:xfrm>
              <a:off x="7784501" y="2853908"/>
              <a:ext cx="1321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100" b="1" i="0" u="none" strike="noStrike" kern="120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ＭＳ Ｐゴシック"/>
                  <a:cs typeface="+mn-cs"/>
                  <a:sym typeface="Wingdings" charset="0"/>
                </a:rPr>
                <a:t>Clock 108 MHz</a:t>
              </a:r>
              <a:endParaRPr kumimoji="0" lang="en-GB" sz="11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ＭＳ Ｐゴシック"/>
                <a:cs typeface="+mn-cs"/>
                <a:sym typeface="Wingdings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633951" y="1757551"/>
            <a:ext cx="2526195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en-US" sz="2000" i="1" dirty="0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Nathan </a:t>
            </a:r>
            <a:r>
              <a:rPr lang="en-US" sz="2000" i="1" dirty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Eddy, </a:t>
            </a:r>
            <a:r>
              <a:rPr lang="en-US" sz="2000" i="1" dirty="0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FNAL</a:t>
            </a:r>
            <a:endParaRPr lang="en-US" sz="2000" i="1" dirty="0">
              <a:solidFill>
                <a:srgbClr val="000000"/>
              </a:solidFill>
              <a:ea typeface="ＭＳ Ｐゴシック" charset="0"/>
              <a:sym typeface="Wingdings" charset="0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4090877" y="4800600"/>
            <a:ext cx="2254786" cy="646331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en-US" sz="1800" i="1" dirty="0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Pei Zhang, DESY (now IHEP)</a:t>
            </a:r>
            <a:endParaRPr lang="en-US" sz="1800" i="1" dirty="0">
              <a:solidFill>
                <a:srgbClr val="000000"/>
              </a:solidFill>
              <a:ea typeface="ＭＳ Ｐゴシック" charset="0"/>
              <a:sym typeface="Wingdings" charset="0"/>
            </a:endParaRPr>
          </a:p>
        </p:txBody>
      </p:sp>
      <p:pic>
        <p:nvPicPr>
          <p:cNvPr id="44" name="Picture 4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8819" y="1294492"/>
            <a:ext cx="8409244" cy="405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7445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dirty="0" smtClean="0"/>
              <a:t>Experience at FLASH</a:t>
            </a:r>
          </a:p>
          <a:p>
            <a:endParaRPr lang="en-US" dirty="0" smtClean="0"/>
          </a:p>
          <a:p>
            <a:r>
              <a:rPr lang="en-US" b="1" u="sng" dirty="0" smtClean="0"/>
              <a:t>The European XFEL</a:t>
            </a:r>
          </a:p>
          <a:p>
            <a:pPr lvl="1"/>
            <a:r>
              <a:rPr lang="en-US" dirty="0" smtClean="0"/>
              <a:t>Spectra of 1.3 GHz cavities in the E-XFEL</a:t>
            </a:r>
          </a:p>
          <a:p>
            <a:pPr lvl="1"/>
            <a:r>
              <a:rPr lang="en-US" dirty="0" smtClean="0"/>
              <a:t>Beam measurements in 1.3 GHz </a:t>
            </a:r>
            <a:r>
              <a:rPr lang="en-US" dirty="0"/>
              <a:t>c</a:t>
            </a:r>
            <a:r>
              <a:rPr lang="en-US" dirty="0" smtClean="0"/>
              <a:t>avities in the 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298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European XFEL: </a:t>
            </a:r>
            <a:br>
              <a:rPr lang="en-US" dirty="0" smtClean="0"/>
            </a:br>
            <a:r>
              <a:rPr lang="en-US" dirty="0" smtClean="0"/>
              <a:t>Overview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3" t="4444" r="22439" b="25463"/>
          <a:stretch/>
        </p:blipFill>
        <p:spPr>
          <a:xfrm>
            <a:off x="115888" y="1301584"/>
            <a:ext cx="8909050" cy="2237387"/>
          </a:xfrm>
        </p:spPr>
      </p:pic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226503" y="4202883"/>
            <a:ext cx="8657438" cy="20772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r>
              <a:rPr lang="en-US" altLang="en-US" sz="2000" kern="0" dirty="0" smtClean="0"/>
              <a:t>17.5 GeV; up to 2700 Bunches/RF Pulse @ 10 Hz; 0.02-1 </a:t>
            </a:r>
            <a:r>
              <a:rPr lang="en-US" altLang="en-US" sz="2000" kern="0" dirty="0" err="1" smtClean="0"/>
              <a:t>nC</a:t>
            </a:r>
            <a:endParaRPr lang="en-US" altLang="en-US" sz="2000" kern="0" dirty="0" smtClean="0"/>
          </a:p>
          <a:p>
            <a:r>
              <a:rPr lang="en-US" sz="2000" kern="0" dirty="0" smtClean="0"/>
              <a:t>101 TESLA modules</a:t>
            </a:r>
          </a:p>
          <a:p>
            <a:r>
              <a:rPr lang="en-US" sz="2000" kern="0" dirty="0" smtClean="0"/>
              <a:t>One 3</a:t>
            </a:r>
            <a:r>
              <a:rPr lang="en-US" sz="2000" kern="0" baseline="30000" dirty="0" smtClean="0"/>
              <a:t>rd</a:t>
            </a:r>
            <a:r>
              <a:rPr lang="en-US" sz="2000" kern="0" dirty="0" smtClean="0"/>
              <a:t> harmonic module with 8 cavities</a:t>
            </a:r>
          </a:p>
          <a:p>
            <a:r>
              <a:rPr lang="en-US" sz="2000" kern="0" dirty="0" smtClean="0"/>
              <a:t>Injector started operation in Dec. 2015</a:t>
            </a:r>
          </a:p>
          <a:p>
            <a:r>
              <a:rPr lang="en-US" sz="2000" kern="0" dirty="0" smtClean="0"/>
              <a:t>First beam through linac expected before end of 2016</a:t>
            </a:r>
            <a:endParaRPr lang="en-US" sz="2000" kern="0" dirty="0"/>
          </a:p>
        </p:txBody>
      </p:sp>
    </p:spTree>
    <p:extLst>
      <p:ext uri="{BB962C8B-B14F-4D97-AF65-F5344CB8AC3E}">
        <p14:creationId xmlns:p14="http://schemas.microsoft.com/office/powerpoint/2010/main" val="3281298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E-XFEL: Plans for HOM-based </a:t>
            </a:r>
            <a:r>
              <a:rPr lang="en-US" dirty="0"/>
              <a:t>Beam </a:t>
            </a:r>
            <a:r>
              <a:rPr lang="en-US" dirty="0" smtClean="0"/>
              <a:t>Diagnostics in </a:t>
            </a:r>
            <a:r>
              <a:rPr lang="en-US" dirty="0"/>
              <a:t>1.3 GHz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Electronics under design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Multiple </a:t>
            </a:r>
            <a:r>
              <a:rPr lang="en-US" dirty="0"/>
              <a:t>filter </a:t>
            </a:r>
          </a:p>
          <a:p>
            <a:pPr lvl="1"/>
            <a:r>
              <a:rPr lang="en-US" dirty="0"/>
              <a:t>selects 1.3 and 2.4 GHz monopole modes from </a:t>
            </a:r>
            <a:r>
              <a:rPr lang="en-US" dirty="0" smtClean="0"/>
              <a:t>spectrum</a:t>
            </a:r>
            <a:endParaRPr lang="en-US" dirty="0"/>
          </a:p>
          <a:p>
            <a:pPr lvl="1"/>
            <a:r>
              <a:rPr lang="en-US" dirty="0"/>
              <a:t>Also 1.7 GHz dipole mode for beam position monitoring</a:t>
            </a:r>
          </a:p>
          <a:p>
            <a:r>
              <a:rPr lang="en-US" dirty="0"/>
              <a:t>Direct </a:t>
            </a:r>
            <a:r>
              <a:rPr lang="en-US" dirty="0" smtClean="0"/>
              <a:t>sampling: No </a:t>
            </a:r>
            <a:r>
              <a:rPr lang="en-US" dirty="0" err="1" smtClean="0"/>
              <a:t>downconversion</a:t>
            </a:r>
            <a:endParaRPr lang="en-US" dirty="0"/>
          </a:p>
          <a:p>
            <a:pPr lvl="1"/>
            <a:endParaRPr lang="en-US" dirty="0"/>
          </a:p>
        </p:txBody>
      </p:sp>
      <p:pic>
        <p:nvPicPr>
          <p:cNvPr id="4" name="Content Placeholder 3" descr="Screen Clipping"/>
          <p:cNvPicPr>
            <a:picLocks noGrp="1"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797488" y="1885952"/>
            <a:ext cx="6163630" cy="24639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7630743" y="3618416"/>
            <a:ext cx="350660" cy="184666"/>
          </a:xfrm>
          <a:prstGeom prst="rect">
            <a:avLst/>
          </a:prstGeom>
          <a:solidFill>
            <a:schemeClr val="bg1"/>
          </a:solidFill>
        </p:spPr>
        <p:txBody>
          <a:bodyPr wrap="square" lIns="0" tIns="0" rIns="0" bIns="0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1200" b="1" dirty="0" smtClean="0">
                <a:solidFill>
                  <a:schemeClr val="accent3"/>
                </a:solidFill>
              </a:rPr>
              <a:t>500</a:t>
            </a:r>
          </a:p>
        </p:txBody>
      </p:sp>
    </p:spTree>
    <p:extLst>
      <p:ext uri="{BB962C8B-B14F-4D97-AF65-F5344CB8AC3E}">
        <p14:creationId xmlns:p14="http://schemas.microsoft.com/office/powerpoint/2010/main" val="1652522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E-XFEL: Plans for HOM-based Beam Diagnostics in </a:t>
            </a:r>
            <a:r>
              <a:rPr lang="en-US" dirty="0" smtClean="0"/>
              <a:t>3.9 </a:t>
            </a:r>
            <a:r>
              <a:rPr lang="en-US" dirty="0"/>
              <a:t>GHz cavities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Electronics under design: same principle as in FLASH</a:t>
            </a:r>
          </a:p>
          <a:p>
            <a:r>
              <a:rPr lang="en-US" dirty="0"/>
              <a:t>HOM-BPMs at 3.9 GHz cavities at the E-XFEL more challenging </a:t>
            </a:r>
            <a:r>
              <a:rPr lang="en-US" dirty="0" smtClean="0"/>
              <a:t>mainly due </a:t>
            </a:r>
            <a:r>
              <a:rPr lang="en-US" dirty="0"/>
              <a:t>to</a:t>
            </a:r>
          </a:p>
          <a:p>
            <a:pPr lvl="1"/>
            <a:r>
              <a:rPr lang="en-US" dirty="0"/>
              <a:t>8 coupled cavities (4 at FLASH)</a:t>
            </a:r>
          </a:p>
          <a:p>
            <a:pPr lvl="1"/>
            <a:r>
              <a:rPr lang="en-US" dirty="0"/>
              <a:t>Different orientation of cavities</a:t>
            </a:r>
          </a:p>
          <a:p>
            <a:r>
              <a:rPr lang="en-US" dirty="0"/>
              <a:t>Object </a:t>
            </a:r>
            <a:r>
              <a:rPr lang="en-US" dirty="0" smtClean="0"/>
              <a:t>of task within EuCARD-2 (UMAN</a:t>
            </a:r>
            <a:r>
              <a:rPr lang="en-US" dirty="0"/>
              <a:t>, UROS, </a:t>
            </a:r>
            <a:r>
              <a:rPr lang="en-US" dirty="0" smtClean="0"/>
              <a:t>DESY)</a:t>
            </a:r>
            <a:endParaRPr lang="en-US" dirty="0"/>
          </a:p>
        </p:txBody>
      </p:sp>
      <p:pic>
        <p:nvPicPr>
          <p:cNvPr id="10" name="Picture 9" descr="Screenshot 2015-04-06 19.20.18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3133" y="3880489"/>
            <a:ext cx="4298286" cy="2452776"/>
          </a:xfrm>
          <a:prstGeom prst="rect">
            <a:avLst/>
          </a:prstGeom>
        </p:spPr>
      </p:pic>
      <p:pic>
        <p:nvPicPr>
          <p:cNvPr id="11" name="Picture 10" descr="Screenshot 2015-04-06 19.24.27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3574" y="3880489"/>
            <a:ext cx="4375751" cy="2452776"/>
          </a:xfrm>
          <a:prstGeom prst="rect">
            <a:avLst/>
          </a:prstGeom>
        </p:spPr>
      </p:pic>
      <p:sp>
        <p:nvSpPr>
          <p:cNvPr id="12" name="TextBox 9"/>
          <p:cNvSpPr txBox="1"/>
          <p:nvPr/>
        </p:nvSpPr>
        <p:spPr>
          <a:xfrm>
            <a:off x="6034156" y="5102452"/>
            <a:ext cx="1460605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1200" b="1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5</a:t>
            </a:r>
            <a:r>
              <a:rPr lang="en-US" sz="1200" b="1" baseline="30000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th</a:t>
            </a:r>
            <a:r>
              <a:rPr lang="en-US" sz="1200" b="1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 Dipole Band</a:t>
            </a:r>
          </a:p>
        </p:txBody>
      </p:sp>
      <p:sp>
        <p:nvSpPr>
          <p:cNvPr id="13" name="TextBox 10"/>
          <p:cNvSpPr txBox="1"/>
          <p:nvPr/>
        </p:nvSpPr>
        <p:spPr>
          <a:xfrm>
            <a:off x="1557457" y="4835422"/>
            <a:ext cx="14915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GB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600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>
              <a:buClrTx/>
              <a:buFontTx/>
              <a:buNone/>
            </a:pPr>
            <a:r>
              <a:rPr lang="en-US" sz="1200" b="1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2</a:t>
            </a:r>
            <a:r>
              <a:rPr lang="en-US" sz="1200" b="1" baseline="30000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nd</a:t>
            </a:r>
            <a:r>
              <a:rPr lang="en-US" sz="1200" b="1" dirty="0" smtClean="0">
                <a:solidFill>
                  <a:srgbClr val="000000"/>
                </a:solidFill>
                <a:latin typeface="Times"/>
                <a:ea typeface="ＭＳ Ｐゴシック"/>
                <a:cs typeface="Times"/>
                <a:sym typeface="Wingdings" charset="0"/>
              </a:rPr>
              <a:t> Dipole Band</a:t>
            </a:r>
            <a:endParaRPr lang="en-US" sz="1200" b="1" dirty="0">
              <a:solidFill>
                <a:srgbClr val="000000"/>
              </a:solidFill>
              <a:latin typeface="Times"/>
              <a:ea typeface="ＭＳ Ｐゴシック"/>
              <a:cs typeface="Times"/>
              <a:sym typeface="Wingdings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330145" y="5701407"/>
            <a:ext cx="2836712" cy="400110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en-US" sz="2000" i="1" dirty="0" err="1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Liangliang</a:t>
            </a:r>
            <a:r>
              <a:rPr lang="en-US" sz="2000" i="1" dirty="0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 Shi, DESY</a:t>
            </a:r>
            <a:endParaRPr lang="en-US" sz="2000" i="1" dirty="0">
              <a:solidFill>
                <a:srgbClr val="000000"/>
              </a:solidFill>
              <a:ea typeface="ＭＳ Ｐゴシック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45828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dirty="0" smtClean="0"/>
              <a:t>Experience at FLASH</a:t>
            </a:r>
          </a:p>
          <a:p>
            <a:endParaRPr lang="en-US" dirty="0" smtClean="0"/>
          </a:p>
          <a:p>
            <a:r>
              <a:rPr lang="en-US" dirty="0" smtClean="0"/>
              <a:t>The European XFEL</a:t>
            </a:r>
          </a:p>
          <a:p>
            <a:pPr lvl="1"/>
            <a:r>
              <a:rPr lang="en-US" b="1" u="sng" dirty="0" smtClean="0"/>
              <a:t>Spectra of 1.3 GHz cavities in the E-XFEL</a:t>
            </a:r>
          </a:p>
          <a:p>
            <a:pPr lvl="1"/>
            <a:r>
              <a:rPr lang="en-US" dirty="0" smtClean="0"/>
              <a:t>Beam measurements in 1.3 GHz </a:t>
            </a:r>
            <a:r>
              <a:rPr lang="en-US" dirty="0"/>
              <a:t>c</a:t>
            </a:r>
            <a:r>
              <a:rPr lang="en-US" dirty="0" smtClean="0"/>
              <a:t>avities in the 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298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of </a:t>
            </a:r>
            <a:r>
              <a:rPr lang="en-US" dirty="0" smtClean="0"/>
              <a:t>E-XFEL 1.3 </a:t>
            </a:r>
            <a:r>
              <a:rPr lang="en-US" dirty="0"/>
              <a:t>GHz </a:t>
            </a:r>
            <a:r>
              <a:rPr lang="en-US" dirty="0" smtClean="0"/>
              <a:t>cavities: </a:t>
            </a:r>
            <a:br>
              <a:rPr lang="en-US" dirty="0" smtClean="0"/>
            </a:br>
            <a:r>
              <a:rPr lang="en-US" dirty="0" smtClean="0"/>
              <a:t>First 5 </a:t>
            </a:r>
            <a:r>
              <a:rPr lang="en-US" dirty="0" err="1" smtClean="0"/>
              <a:t>Cryo</a:t>
            </a:r>
            <a:r>
              <a:rPr lang="en-US" dirty="0" smtClean="0"/>
              <a:t>-modules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Check modes of interest</a:t>
            </a:r>
          </a:p>
          <a:p>
            <a:pPr lvl="1"/>
            <a:r>
              <a:rPr lang="en-US" dirty="0" smtClean="0"/>
              <a:t>Dipole modes at ca. 1.7 GHz ± 10MHz</a:t>
            </a:r>
            <a:br>
              <a:rPr lang="en-US" dirty="0" smtClean="0"/>
            </a:br>
            <a:r>
              <a:rPr lang="en-US" dirty="0" smtClean="0"/>
              <a:t>for beam position measurement</a:t>
            </a:r>
          </a:p>
          <a:p>
            <a:pPr lvl="1"/>
            <a:r>
              <a:rPr lang="en-US" dirty="0" smtClean="0"/>
              <a:t>Monopole modes at between ca. 2.435 and 2.465</a:t>
            </a:r>
            <a:br>
              <a:rPr lang="en-US" dirty="0" smtClean="0"/>
            </a:br>
            <a:r>
              <a:rPr lang="en-US" dirty="0" smtClean="0"/>
              <a:t>for beam phase measurement</a:t>
            </a:r>
          </a:p>
          <a:p>
            <a:pPr lvl="1"/>
            <a:endParaRPr lang="en-US" dirty="0"/>
          </a:p>
          <a:p>
            <a:r>
              <a:rPr lang="en-US" dirty="0" smtClean="0"/>
              <a:t>Data from cavity </a:t>
            </a:r>
            <a:r>
              <a:rPr lang="en-US" dirty="0" smtClean="0"/>
              <a:t>database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11499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of E-XFEL 1.3 GHz cavities: </a:t>
            </a:r>
            <a:br>
              <a:rPr lang="en-US" dirty="0"/>
            </a:br>
            <a:r>
              <a:rPr lang="en-US" dirty="0"/>
              <a:t>First 5 </a:t>
            </a:r>
            <a:r>
              <a:rPr lang="en-US" dirty="0" err="1"/>
              <a:t>Cryo</a:t>
            </a:r>
            <a:r>
              <a:rPr lang="en-US" dirty="0"/>
              <a:t>-modules: Q vs. Frequency</a:t>
            </a: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950" y="1240150"/>
            <a:ext cx="9011740" cy="5040000"/>
          </a:xfrm>
        </p:spPr>
      </p:pic>
    </p:spTree>
    <p:extLst>
      <p:ext uri="{BB962C8B-B14F-4D97-AF65-F5344CB8AC3E}">
        <p14:creationId xmlns:p14="http://schemas.microsoft.com/office/powerpoint/2010/main" val="40325084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5 E-XFEL </a:t>
            </a:r>
            <a:r>
              <a:rPr lang="en-US" dirty="0" smtClean="0"/>
              <a:t>Modules: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Q vs. </a:t>
            </a:r>
            <a:r>
              <a:rPr lang="en-US" dirty="0" smtClean="0"/>
              <a:t>Frequency: TE111-6 and TM011-7 to 9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6829" y="1231654"/>
            <a:ext cx="4210449" cy="5220000"/>
          </a:xfr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11741" y="1231654"/>
            <a:ext cx="4210450" cy="522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50680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5 E-XFEL </a:t>
            </a:r>
            <a:r>
              <a:rPr lang="en-US" dirty="0" smtClean="0"/>
              <a:t>Modules: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Frequency vs. Cavity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838397" y="1298576"/>
            <a:ext cx="10708656" cy="4981574"/>
          </a:xfrm>
        </p:spPr>
      </p:pic>
    </p:spTree>
    <p:extLst>
      <p:ext uri="{BB962C8B-B14F-4D97-AF65-F5344CB8AC3E}">
        <p14:creationId xmlns:p14="http://schemas.microsoft.com/office/powerpoint/2010/main" val="66572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dirty="0" smtClean="0"/>
              <a:t>Experience at FLASH</a:t>
            </a:r>
          </a:p>
          <a:p>
            <a:endParaRPr lang="en-US" dirty="0" smtClean="0"/>
          </a:p>
          <a:p>
            <a:r>
              <a:rPr lang="en-US" dirty="0" smtClean="0"/>
              <a:t>The European XFEL</a:t>
            </a:r>
          </a:p>
          <a:p>
            <a:pPr lvl="1"/>
            <a:r>
              <a:rPr lang="en-US" dirty="0" smtClean="0"/>
              <a:t>Spectra of 1.3 GHz cavities in the E-XFEL</a:t>
            </a:r>
          </a:p>
          <a:p>
            <a:pPr lvl="1"/>
            <a:r>
              <a:rPr lang="en-US" dirty="0" smtClean="0"/>
              <a:t>Beam measurements in 1.3 GHz </a:t>
            </a:r>
            <a:r>
              <a:rPr lang="en-US" dirty="0"/>
              <a:t>c</a:t>
            </a:r>
            <a:r>
              <a:rPr lang="en-US" dirty="0" smtClean="0"/>
              <a:t>avities in the 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1705740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5 E-XFEL </a:t>
            </a:r>
            <a:r>
              <a:rPr lang="en-US" dirty="0" smtClean="0"/>
              <a:t>Modules: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Frequency vs. </a:t>
            </a:r>
            <a:r>
              <a:rPr lang="en-US" dirty="0" smtClean="0"/>
              <a:t>Cavity: TE111-6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3" y="1876906"/>
            <a:ext cx="8328025" cy="3874125"/>
          </a:xfrm>
        </p:spPr>
      </p:pic>
    </p:spTree>
    <p:extLst>
      <p:ext uri="{BB962C8B-B14F-4D97-AF65-F5344CB8AC3E}">
        <p14:creationId xmlns:p14="http://schemas.microsoft.com/office/powerpoint/2010/main" val="14723611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First 5 E-XFEL </a:t>
            </a:r>
            <a:r>
              <a:rPr lang="en-US" dirty="0" smtClean="0"/>
              <a:t>Modules: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Frequency vs. </a:t>
            </a:r>
            <a:r>
              <a:rPr lang="en-US" dirty="0" smtClean="0"/>
              <a:t>Cavity: TM011-7 to 9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3" y="1876906"/>
            <a:ext cx="8328025" cy="3874125"/>
          </a:xfrm>
        </p:spPr>
      </p:pic>
    </p:spTree>
    <p:extLst>
      <p:ext uri="{BB962C8B-B14F-4D97-AF65-F5344CB8AC3E}">
        <p14:creationId xmlns:p14="http://schemas.microsoft.com/office/powerpoint/2010/main" val="11488202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Spectra of E-XFEL 1.3 GHz cavities: </a:t>
            </a:r>
            <a:br>
              <a:rPr lang="en-US" dirty="0"/>
            </a:br>
            <a:r>
              <a:rPr lang="en-US" dirty="0"/>
              <a:t>First 5 E-XFEL </a:t>
            </a:r>
            <a:r>
              <a:rPr lang="en-US" dirty="0" smtClean="0"/>
              <a:t>Modules: 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Spectra of several cavities shifted</a:t>
            </a:r>
          </a:p>
          <a:p>
            <a:endParaRPr lang="en-US" dirty="0"/>
          </a:p>
          <a:p>
            <a:r>
              <a:rPr lang="en-US" dirty="0" smtClean="0"/>
              <a:t>Cavities were produced by 2 companies</a:t>
            </a:r>
          </a:p>
          <a:p>
            <a:endParaRPr lang="en-US" dirty="0" smtClean="0"/>
          </a:p>
          <a:p>
            <a:r>
              <a:rPr lang="en-US" dirty="0" smtClean="0"/>
              <a:t>All cavities with shifted spectra are from one company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Nevertheless still within filter of HOM electronics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8706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dirty="0" smtClean="0"/>
              <a:t>Experience at FLASH</a:t>
            </a:r>
          </a:p>
          <a:p>
            <a:endParaRPr lang="en-US" dirty="0" smtClean="0"/>
          </a:p>
          <a:p>
            <a:r>
              <a:rPr lang="en-US" dirty="0" smtClean="0"/>
              <a:t>The European XFEL</a:t>
            </a:r>
          </a:p>
          <a:p>
            <a:pPr lvl="1"/>
            <a:r>
              <a:rPr lang="en-US" dirty="0" smtClean="0"/>
              <a:t>Spectra of 1.3 GHz cavities in the E-XFEL</a:t>
            </a:r>
          </a:p>
          <a:p>
            <a:pPr lvl="1"/>
            <a:r>
              <a:rPr lang="en-US" b="1" u="sng" dirty="0" smtClean="0"/>
              <a:t>Beam measurements in 1.3 GHz </a:t>
            </a:r>
            <a:r>
              <a:rPr lang="en-US" b="1" u="sng" dirty="0"/>
              <a:t>c</a:t>
            </a:r>
            <a:r>
              <a:rPr lang="en-US" b="1" u="sng" dirty="0" smtClean="0"/>
              <a:t>avities in the </a:t>
            </a:r>
            <a:br>
              <a:rPr lang="en-US" b="1" u="sng" dirty="0" smtClean="0"/>
            </a:br>
            <a:r>
              <a:rPr lang="en-US" b="1" u="sng" dirty="0" smtClean="0"/>
              <a:t>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298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</a:t>
            </a:r>
            <a:r>
              <a:rPr lang="en-US" dirty="0" smtClean="0"/>
              <a:t>in </a:t>
            </a:r>
            <a:r>
              <a:rPr lang="en-US" dirty="0"/>
              <a:t>the E-XFEL </a:t>
            </a:r>
            <a:r>
              <a:rPr lang="en-US" dirty="0" smtClean="0"/>
              <a:t>injector: </a:t>
            </a:r>
            <a:br>
              <a:rPr lang="en-US" dirty="0" smtClean="0"/>
            </a:br>
            <a:r>
              <a:rPr lang="en-US" dirty="0" smtClean="0"/>
              <a:t>1.3 GHz Cavities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 smtClean="0"/>
          </a:p>
          <a:p>
            <a:r>
              <a:rPr lang="en-US" dirty="0" smtClean="0"/>
              <a:t>Measured spectra of 8 cavities of the 1.3 GHz </a:t>
            </a:r>
            <a:r>
              <a:rPr lang="en-US" dirty="0" err="1" smtClean="0"/>
              <a:t>cryo</a:t>
            </a:r>
            <a:r>
              <a:rPr lang="en-US" dirty="0" smtClean="0"/>
              <a:t>-module in the first E-XFEL injector</a:t>
            </a:r>
          </a:p>
          <a:p>
            <a:endParaRPr lang="en-US" dirty="0"/>
          </a:p>
          <a:p>
            <a:r>
              <a:rPr lang="en-US" dirty="0" smtClean="0"/>
              <a:t>Measured their dependency on the beam position</a:t>
            </a:r>
          </a:p>
          <a:p>
            <a:endParaRPr lang="en-US" dirty="0"/>
          </a:p>
          <a:p>
            <a:r>
              <a:rPr lang="en-US" dirty="0" smtClean="0"/>
              <a:t>Used a </a:t>
            </a:r>
            <a:r>
              <a:rPr lang="en-US" dirty="0" err="1" smtClean="0"/>
              <a:t>Tektronik</a:t>
            </a:r>
            <a:r>
              <a:rPr lang="en-US" dirty="0" smtClean="0"/>
              <a:t> Real-Time Spectrum Analyzer (RSA)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22447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in the E-XFEL injector</a:t>
            </a:r>
            <a:r>
              <a:rPr lang="en-US" dirty="0" smtClean="0"/>
              <a:t>:</a:t>
            </a:r>
            <a:br>
              <a:rPr lang="en-US" dirty="0" smtClean="0"/>
            </a:br>
            <a:r>
              <a:rPr lang="en-US" dirty="0" smtClean="0"/>
              <a:t>HOM Spectra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4" y="1240150"/>
            <a:ext cx="8963150" cy="5040000"/>
          </a:xfrm>
        </p:spPr>
      </p:pic>
      <p:sp>
        <p:nvSpPr>
          <p:cNvPr id="3" name="Oval 2"/>
          <p:cNvSpPr/>
          <p:nvPr/>
        </p:nvSpPr>
        <p:spPr bwMode="auto">
          <a:xfrm>
            <a:off x="2009099" y="1298575"/>
            <a:ext cx="1455313" cy="3466608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24551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in the E-XFEL injector:</a:t>
            </a:r>
            <a:br>
              <a:rPr lang="en-US" dirty="0"/>
            </a:br>
            <a:r>
              <a:rPr lang="en-US" dirty="0"/>
              <a:t>HOM </a:t>
            </a:r>
            <a:r>
              <a:rPr lang="en-US" dirty="0" smtClean="0"/>
              <a:t>Spectra Variation with Beam Position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4" y="1240150"/>
            <a:ext cx="8963150" cy="5040000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8683" y="1240150"/>
            <a:ext cx="8963150" cy="504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450423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17"/>
          <a:stretch/>
        </p:blipFill>
        <p:spPr>
          <a:xfrm>
            <a:off x="115888" y="3722063"/>
            <a:ext cx="7059998" cy="2714388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8777"/>
          <a:stretch/>
        </p:blipFill>
        <p:spPr>
          <a:xfrm>
            <a:off x="117090" y="1079779"/>
            <a:ext cx="7059998" cy="2711212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2056" y="2142310"/>
            <a:ext cx="2389777" cy="322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</a:t>
            </a:r>
            <a:r>
              <a:rPr lang="en-US" dirty="0" smtClean="0"/>
              <a:t>in </a:t>
            </a:r>
            <a:r>
              <a:rPr lang="en-US" dirty="0"/>
              <a:t>the E-XFEL </a:t>
            </a:r>
            <a:r>
              <a:rPr lang="en-US" dirty="0" smtClean="0"/>
              <a:t>injector:</a:t>
            </a:r>
            <a:r>
              <a:rPr lang="en-US" dirty="0"/>
              <a:t/>
            </a:r>
            <a:br>
              <a:rPr lang="en-US" dirty="0"/>
            </a:br>
            <a:r>
              <a:rPr lang="en-US" dirty="0"/>
              <a:t>2D-Scan</a:t>
            </a:r>
            <a:r>
              <a:rPr lang="en-US" dirty="0" smtClean="0"/>
              <a:t>: Cavity 5, both HOM Couplers</a:t>
            </a:r>
            <a:endParaRPr lang="en-US" dirty="0"/>
          </a:p>
        </p:txBody>
      </p:sp>
      <p:sp>
        <p:nvSpPr>
          <p:cNvPr id="3" name="Oval 2"/>
          <p:cNvSpPr/>
          <p:nvPr/>
        </p:nvSpPr>
        <p:spPr bwMode="auto">
          <a:xfrm>
            <a:off x="7177088" y="2050861"/>
            <a:ext cx="529998" cy="172429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06476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in the E-XFEL injector: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2D-Scan: Cavity 5, both HOM Couplers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117090" y="3817710"/>
            <a:ext cx="7059998" cy="264649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0000"/>
          <a:stretch/>
        </p:blipFill>
        <p:spPr>
          <a:xfrm>
            <a:off x="117090" y="1241451"/>
            <a:ext cx="7059998" cy="2646491"/>
          </a:xfrm>
          <a:prstGeom prst="rect">
            <a:avLst/>
          </a:prstGeom>
        </p:spPr>
      </p:pic>
      <p:pic>
        <p:nvPicPr>
          <p:cNvPr id="7" name="Content Placeholder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662056" y="2142310"/>
            <a:ext cx="2389777" cy="3223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Oval 7"/>
          <p:cNvSpPr/>
          <p:nvPr/>
        </p:nvSpPr>
        <p:spPr bwMode="auto">
          <a:xfrm>
            <a:off x="8209065" y="2050861"/>
            <a:ext cx="529998" cy="1724297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268288" marR="0" indent="-268288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tabLst/>
            </a:pPr>
            <a:endParaRPr kumimoji="0" lang="en-US" sz="2000" b="0" i="0" u="none" strike="noStrike" cap="none" normalizeH="0" baseline="0" smtClean="0">
              <a:ln>
                <a:noFill/>
              </a:ln>
              <a:solidFill>
                <a:schemeClr val="accent3"/>
              </a:solidFill>
              <a:effectLst/>
              <a:latin typeface="Arial" charset="0"/>
              <a:ea typeface="ＭＳ Ｐゴシック" pitchFamily="112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9311337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in the E-XFEL injector: </a:t>
            </a:r>
            <a:br>
              <a:rPr lang="en-US" dirty="0"/>
            </a:br>
            <a:r>
              <a:rPr lang="en-US" dirty="0" smtClean="0"/>
              <a:t>Monopole Modes</a:t>
            </a:r>
            <a:endParaRPr lang="en-US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988" y="1277650"/>
            <a:ext cx="8328025" cy="2695171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4813" y="3684917"/>
            <a:ext cx="8340726" cy="269928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8196285" y="1789611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3"/>
                </a:solidFill>
              </a:rPr>
              <a:t>C5H1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8196286" y="3886895"/>
            <a:ext cx="8418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3"/>
                </a:solidFill>
              </a:rPr>
              <a:t>C5H2</a:t>
            </a:r>
          </a:p>
        </p:txBody>
      </p:sp>
    </p:spTree>
    <p:extLst>
      <p:ext uri="{BB962C8B-B14F-4D97-AF65-F5344CB8AC3E}">
        <p14:creationId xmlns:p14="http://schemas.microsoft.com/office/powerpoint/2010/main" val="889177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b="1" u="sng" dirty="0" smtClean="0"/>
              <a:t>Principle</a:t>
            </a:r>
          </a:p>
          <a:p>
            <a:pPr lvl="1"/>
            <a:r>
              <a:rPr lang="en-US" dirty="0" smtClean="0"/>
              <a:t>Experience at FLASH</a:t>
            </a:r>
          </a:p>
          <a:p>
            <a:endParaRPr lang="en-US" dirty="0" smtClean="0"/>
          </a:p>
          <a:p>
            <a:r>
              <a:rPr lang="en-US" dirty="0" smtClean="0"/>
              <a:t>The European XFEL</a:t>
            </a:r>
          </a:p>
          <a:p>
            <a:pPr lvl="1"/>
            <a:r>
              <a:rPr lang="en-US" dirty="0" smtClean="0"/>
              <a:t>Spectra of 1.3 GHz cavities in the E-XFEL</a:t>
            </a:r>
          </a:p>
          <a:p>
            <a:pPr lvl="1"/>
            <a:r>
              <a:rPr lang="en-US" dirty="0" smtClean="0"/>
              <a:t>Beam measurements in 1.3 GHz </a:t>
            </a:r>
            <a:r>
              <a:rPr lang="en-US" dirty="0"/>
              <a:t>c</a:t>
            </a:r>
            <a:r>
              <a:rPr lang="en-US" dirty="0" smtClean="0"/>
              <a:t>avities in the 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38855363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measurements in the E-XFEL injector: </a:t>
            </a:r>
            <a:br>
              <a:rPr lang="en-US" dirty="0"/>
            </a:br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Based on dipole signals can </a:t>
            </a:r>
          </a:p>
          <a:p>
            <a:pPr lvl="1"/>
            <a:r>
              <a:rPr lang="en-US" dirty="0" smtClean="0"/>
              <a:t>Align the beam</a:t>
            </a:r>
          </a:p>
          <a:p>
            <a:pPr lvl="2"/>
            <a:r>
              <a:rPr lang="en-US" dirty="0" smtClean="0"/>
              <a:t>Reduce excited dipole modes and therefore reduce their effect on the beam</a:t>
            </a:r>
          </a:p>
          <a:p>
            <a:pPr lvl="1"/>
            <a:r>
              <a:rPr lang="en-US" dirty="0" smtClean="0"/>
              <a:t>Measure the beam position</a:t>
            </a:r>
          </a:p>
          <a:p>
            <a:pPr lvl="1"/>
            <a:r>
              <a:rPr lang="en-US" dirty="0" smtClean="0"/>
              <a:t>Measure the cavity alignment in the </a:t>
            </a:r>
            <a:r>
              <a:rPr lang="en-US" dirty="0" err="1" smtClean="0"/>
              <a:t>cryo</a:t>
            </a:r>
            <a:r>
              <a:rPr lang="en-US" dirty="0" smtClean="0"/>
              <a:t>-module</a:t>
            </a:r>
          </a:p>
          <a:p>
            <a:endParaRPr lang="en-US" dirty="0" smtClean="0"/>
          </a:p>
          <a:p>
            <a:r>
              <a:rPr lang="en-US" dirty="0" smtClean="0"/>
              <a:t>Monopole modes</a:t>
            </a:r>
          </a:p>
          <a:p>
            <a:pPr lvl="1"/>
            <a:r>
              <a:rPr lang="en-US" dirty="0" smtClean="0"/>
              <a:t>Unidentified peaks observed, with no dependence on beam position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077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beam diagnostics planed at the E-XFEL based on experience at FLASH</a:t>
            </a:r>
          </a:p>
          <a:p>
            <a:r>
              <a:rPr lang="en-US" dirty="0" smtClean="0"/>
              <a:t>Spectra of first 5 E-XFEL 1.3 GHz modules</a:t>
            </a:r>
          </a:p>
          <a:p>
            <a:pPr lvl="1"/>
            <a:r>
              <a:rPr lang="en-US" dirty="0" smtClean="0"/>
              <a:t>Some cavities have systematic shift of spectra</a:t>
            </a:r>
          </a:p>
          <a:p>
            <a:r>
              <a:rPr lang="en-US" dirty="0" smtClean="0"/>
              <a:t>Beam measurements in 1.3 GHz Cavities</a:t>
            </a:r>
          </a:p>
          <a:p>
            <a:pPr lvl="1"/>
            <a:r>
              <a:rPr lang="en-US" dirty="0" smtClean="0"/>
              <a:t>Data recorded for all 8 cavities of the injector </a:t>
            </a:r>
          </a:p>
          <a:p>
            <a:pPr lvl="1"/>
            <a:r>
              <a:rPr lang="en-US" dirty="0" smtClean="0"/>
              <a:t>Linear variation of dipole modes with beam position</a:t>
            </a:r>
          </a:p>
          <a:p>
            <a:pPr lvl="1"/>
            <a:r>
              <a:rPr lang="en-US" dirty="0" smtClean="0"/>
              <a:t>Plans to calculate cavity alignment</a:t>
            </a:r>
          </a:p>
          <a:p>
            <a:pPr lvl="2"/>
            <a:r>
              <a:rPr lang="en-US" sz="1800" dirty="0" smtClean="0"/>
              <a:t>Talk by Thorsten </a:t>
            </a:r>
            <a:r>
              <a:rPr lang="en-US" sz="1800" dirty="0" err="1" smtClean="0"/>
              <a:t>Hellert</a:t>
            </a:r>
            <a:r>
              <a:rPr lang="en-US" sz="1800" dirty="0" smtClean="0"/>
              <a:t> (for FLASH)</a:t>
            </a:r>
          </a:p>
          <a:p>
            <a:r>
              <a:rPr lang="en-US" dirty="0" smtClean="0"/>
              <a:t>First measurements on beam phase</a:t>
            </a:r>
          </a:p>
          <a:p>
            <a:pPr lvl="2"/>
            <a:r>
              <a:rPr lang="en-US" sz="1800" dirty="0" smtClean="0"/>
              <a:t>Talk by Liangliang Shi</a:t>
            </a: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28837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Acknowledgement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Talk based on work of many people from several institutes</a:t>
            </a:r>
          </a:p>
          <a:p>
            <a:pPr lvl="1"/>
            <a:r>
              <a:rPr lang="en-US" dirty="0" smtClean="0"/>
              <a:t>SLAC, CEA, FNAL, University </a:t>
            </a:r>
            <a:r>
              <a:rPr lang="en-US" dirty="0"/>
              <a:t>of </a:t>
            </a:r>
            <a:r>
              <a:rPr lang="en-US" dirty="0" smtClean="0"/>
              <a:t>Rostock, University </a:t>
            </a:r>
            <a:r>
              <a:rPr lang="en-US" dirty="0"/>
              <a:t>of </a:t>
            </a:r>
            <a:r>
              <a:rPr lang="en-US" dirty="0" smtClean="0"/>
              <a:t>Manchester, Cockcroft Institute, DESY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Part </a:t>
            </a:r>
            <a:r>
              <a:rPr lang="en-US" dirty="0"/>
              <a:t>of the work is currently made under EuCARD-2, Grant Agreement 312453</a:t>
            </a:r>
          </a:p>
          <a:p>
            <a:pPr lvl="1"/>
            <a:r>
              <a:rPr lang="en-US" dirty="0"/>
              <a:t>WP12 RF Technologies; Task 12.4 HOM-based Diagnostics</a:t>
            </a:r>
          </a:p>
          <a:p>
            <a:pPr lvl="2"/>
            <a:r>
              <a:rPr lang="en-US" dirty="0"/>
              <a:t>University of Manchester/Cockcroft Institute, Rostock University, DESY</a:t>
            </a:r>
          </a:p>
        </p:txBody>
      </p:sp>
    </p:spTree>
    <p:extLst>
      <p:ext uri="{BB962C8B-B14F-4D97-AF65-F5344CB8AC3E}">
        <p14:creationId xmlns:p14="http://schemas.microsoft.com/office/powerpoint/2010/main" val="2223192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en-US" sz="3200" dirty="0" smtClean="0"/>
          </a:p>
          <a:p>
            <a:pPr algn="ctr"/>
            <a:endParaRPr lang="en-US" sz="3200" dirty="0"/>
          </a:p>
          <a:p>
            <a:pPr algn="ctr"/>
            <a:endParaRPr lang="en-US" sz="3200" dirty="0" smtClean="0"/>
          </a:p>
          <a:p>
            <a:pPr marL="0" indent="0" algn="ctr">
              <a:buNone/>
            </a:pPr>
            <a:r>
              <a:rPr lang="en-US" sz="3200" dirty="0" smtClean="0"/>
              <a:t>Thank you for your attention!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11307863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HOM-based Beam Diagnostics in SC Cavities:</a:t>
            </a:r>
            <a:br>
              <a:rPr lang="en-US" dirty="0" smtClean="0"/>
            </a:br>
            <a:r>
              <a:rPr lang="en-US" dirty="0" smtClean="0"/>
              <a:t>Principle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HOMs carry information about the beam properties</a:t>
            </a:r>
            <a:br>
              <a:rPr lang="en-US" dirty="0"/>
            </a:br>
            <a:r>
              <a:rPr lang="en-US" dirty="0">
                <a:sym typeface="Symbol"/>
              </a:rPr>
              <a:t> they can be used to monitor the beam</a:t>
            </a:r>
          </a:p>
          <a:p>
            <a:pPr lvl="1"/>
            <a:r>
              <a:rPr lang="en-US" dirty="0">
                <a:sym typeface="Symbol"/>
              </a:rPr>
              <a:t>The strength of the excited dipole modes </a:t>
            </a:r>
            <a:r>
              <a:rPr lang="en-US" dirty="0" smtClean="0">
                <a:sym typeface="Symbol"/>
              </a:rPr>
              <a:t>depends </a:t>
            </a:r>
            <a:r>
              <a:rPr lang="en-US" u="sng" dirty="0" smtClean="0">
                <a:sym typeface="Symbol"/>
              </a:rPr>
              <a:t>linearly </a:t>
            </a:r>
            <a:r>
              <a:rPr lang="en-US" u="sng" dirty="0">
                <a:sym typeface="Symbol"/>
              </a:rPr>
              <a:t>on</a:t>
            </a:r>
            <a:r>
              <a:rPr lang="en-US" dirty="0">
                <a:sym typeface="Symbol"/>
              </a:rPr>
              <a:t> the beam </a:t>
            </a:r>
            <a:r>
              <a:rPr lang="en-US" u="sng" dirty="0">
                <a:sym typeface="Symbol"/>
              </a:rPr>
              <a:t>charge and </a:t>
            </a:r>
            <a:r>
              <a:rPr lang="en-US" u="sng" dirty="0" smtClean="0">
                <a:solidFill>
                  <a:srgbClr val="C00000"/>
                </a:solidFill>
                <a:sym typeface="Symbol"/>
              </a:rPr>
              <a:t>position</a:t>
            </a:r>
            <a:r>
              <a:rPr lang="en-US" dirty="0">
                <a:sym typeface="Symbol"/>
              </a:rPr>
              <a:t>: </a:t>
            </a:r>
            <a:r>
              <a:rPr lang="en-US" i="1" dirty="0" err="1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q∙r</a:t>
            </a:r>
            <a:r>
              <a:rPr lang="en-US" i="1" dirty="0">
                <a:latin typeface="Times" panose="02020603050405020304" pitchFamily="18" charset="0"/>
                <a:cs typeface="Times" panose="02020603050405020304" pitchFamily="18" charset="0"/>
                <a:sym typeface="Symbol"/>
              </a:rPr>
              <a:t>∙(R/Q)</a:t>
            </a:r>
          </a:p>
          <a:p>
            <a:pPr lvl="1"/>
            <a:r>
              <a:rPr lang="en-US" dirty="0">
                <a:sym typeface="Symbol"/>
              </a:rPr>
              <a:t>The t</a:t>
            </a:r>
            <a:r>
              <a:rPr lang="en-US" dirty="0"/>
              <a:t>iming of excited modes depend on </a:t>
            </a:r>
            <a:r>
              <a:rPr lang="en-US" u="sng" dirty="0"/>
              <a:t>beam </a:t>
            </a:r>
            <a:r>
              <a:rPr lang="en-US" u="sng" dirty="0">
                <a:solidFill>
                  <a:srgbClr val="C00000"/>
                </a:solidFill>
              </a:rPr>
              <a:t>arrival time</a:t>
            </a:r>
            <a:r>
              <a:rPr lang="en-US" dirty="0">
                <a:solidFill>
                  <a:srgbClr val="C00000"/>
                </a:solidFill>
              </a:rPr>
              <a:t> </a:t>
            </a:r>
            <a:r>
              <a:rPr lang="en-US" dirty="0"/>
              <a:t>(beam phase)</a:t>
            </a:r>
          </a:p>
          <a:p>
            <a:endParaRPr lang="en-US" dirty="0"/>
          </a:p>
        </p:txBody>
      </p:sp>
      <p:grpSp>
        <p:nvGrpSpPr>
          <p:cNvPr id="4" name="Group 3"/>
          <p:cNvGrpSpPr/>
          <p:nvPr/>
        </p:nvGrpSpPr>
        <p:grpSpPr>
          <a:xfrm>
            <a:off x="5575527" y="3909021"/>
            <a:ext cx="3158653" cy="2418105"/>
            <a:chOff x="5715000" y="3733800"/>
            <a:chExt cx="3554413" cy="2667000"/>
          </a:xfrm>
        </p:grpSpPr>
        <p:pic>
          <p:nvPicPr>
            <p:cNvPr id="5" name="Content Placeholder 3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5000" y="3733800"/>
              <a:ext cx="3554413" cy="2667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grpSp>
          <p:nvGrpSpPr>
            <p:cNvPr id="6" name="Group 5"/>
            <p:cNvGrpSpPr>
              <a:grpSpLocks/>
            </p:cNvGrpSpPr>
            <p:nvPr/>
          </p:nvGrpSpPr>
          <p:grpSpPr bwMode="auto">
            <a:xfrm>
              <a:off x="5943600" y="5943600"/>
              <a:ext cx="1295400" cy="0"/>
              <a:chOff x="5943600" y="5867400"/>
              <a:chExt cx="1295400" cy="0"/>
            </a:xfrm>
          </p:grpSpPr>
          <p:cxnSp>
            <p:nvCxnSpPr>
              <p:cNvPr id="8" name="Straight Arrow Connector 7"/>
              <p:cNvCxnSpPr>
                <a:cxnSpLocks noChangeShapeType="1"/>
              </p:cNvCxnSpPr>
              <p:nvPr/>
            </p:nvCxnSpPr>
            <p:spPr bwMode="auto">
              <a:xfrm>
                <a:off x="5943600" y="58674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rgbClr val="8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" name="Straight Arrow Connector 8"/>
              <p:cNvCxnSpPr>
                <a:cxnSpLocks noChangeShapeType="1"/>
              </p:cNvCxnSpPr>
              <p:nvPr/>
            </p:nvCxnSpPr>
            <p:spPr bwMode="auto">
              <a:xfrm flipH="1">
                <a:off x="6705600" y="5867400"/>
                <a:ext cx="533400" cy="0"/>
              </a:xfrm>
              <a:prstGeom prst="straightConnector1">
                <a:avLst/>
              </a:prstGeom>
              <a:noFill/>
              <a:ln w="28575" algn="ctr">
                <a:solidFill>
                  <a:srgbClr val="800000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7" name="TextBox 37"/>
            <p:cNvSpPr txBox="1">
              <a:spLocks noChangeArrowheads="1"/>
            </p:cNvSpPr>
            <p:nvPr/>
          </p:nvSpPr>
          <p:spPr bwMode="auto">
            <a:xfrm>
              <a:off x="6705600" y="5651500"/>
              <a:ext cx="1610838" cy="237620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xtLst/>
          </p:spPr>
          <p:txBody>
            <a:bodyPr wrap="none" lIns="0" tIns="0" rIns="0" bIns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pPr eaLnBrk="1" hangingPunct="1"/>
              <a:r>
                <a:rPr lang="en-US" dirty="0">
                  <a:solidFill>
                    <a:srgbClr val="800000"/>
                  </a:solidFill>
                </a:rPr>
                <a:t>Phase difference</a:t>
              </a: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205482" y="3913231"/>
            <a:ext cx="4556323" cy="2414912"/>
            <a:chOff x="282575" y="3856174"/>
            <a:chExt cx="4556323" cy="2414912"/>
          </a:xfrm>
        </p:grpSpPr>
        <p:grpSp>
          <p:nvGrpSpPr>
            <p:cNvPr id="11" name="Group 10"/>
            <p:cNvGrpSpPr/>
            <p:nvPr/>
          </p:nvGrpSpPr>
          <p:grpSpPr>
            <a:xfrm>
              <a:off x="2163237" y="3856174"/>
              <a:ext cx="2675661" cy="2414912"/>
              <a:chOff x="4422521" y="2063033"/>
              <a:chExt cx="2087413" cy="1791109"/>
            </a:xfrm>
          </p:grpSpPr>
          <p:pic>
            <p:nvPicPr>
              <p:cNvPr id="16" name="Picture 15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" r="52428" b="53736"/>
              <a:stretch/>
            </p:blipFill>
            <p:spPr bwMode="auto">
              <a:xfrm>
                <a:off x="4422521" y="2063033"/>
                <a:ext cx="2087413" cy="1647033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7" name="Picture 16"/>
              <p:cNvPicPr>
                <a:picLocks noChangeAspect="1" noChangeArrowheads="1"/>
              </p:cNvPicPr>
              <p:nvPr/>
            </p:nvPicPr>
            <p:blipFill rotWithShape="1"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96554" r="52428" b="-526"/>
              <a:stretch/>
            </p:blipFill>
            <p:spPr bwMode="auto">
              <a:xfrm>
                <a:off x="4422521" y="3712708"/>
                <a:ext cx="2087413" cy="141434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2" name="Picture 11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82575" y="3975919"/>
              <a:ext cx="1750030" cy="1408844"/>
            </a:xfrm>
            <a:prstGeom prst="rect">
              <a:avLst/>
            </a:prstGeom>
            <a:noFill/>
            <a:ln w="28575">
              <a:noFill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</a:extLst>
          </p:spPr>
        </p:pic>
        <p:sp>
          <p:nvSpPr>
            <p:cNvPr id="13" name="TextBox 13"/>
            <p:cNvSpPr txBox="1"/>
            <p:nvPr/>
          </p:nvSpPr>
          <p:spPr>
            <a:xfrm>
              <a:off x="708195" y="4484393"/>
              <a:ext cx="304892" cy="338554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b="1" dirty="0" smtClean="0">
                  <a:solidFill>
                    <a:srgbClr val="000066"/>
                  </a:solidFill>
                </a:rPr>
                <a:t>×</a:t>
              </a:r>
              <a:endParaRPr lang="en-US" b="1" dirty="0">
                <a:solidFill>
                  <a:srgbClr val="000066"/>
                </a:solidFill>
              </a:endParaRPr>
            </a:p>
          </p:txBody>
        </p:sp>
        <p:cxnSp>
          <p:nvCxnSpPr>
            <p:cNvPr id="14" name="Straight Arrow Connector 13"/>
            <p:cNvCxnSpPr/>
            <p:nvPr/>
          </p:nvCxnSpPr>
          <p:spPr bwMode="auto">
            <a:xfrm>
              <a:off x="1013087" y="4680341"/>
              <a:ext cx="1664799" cy="405908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000066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5" name="TextBox 15"/>
            <p:cNvSpPr txBox="1"/>
            <p:nvPr/>
          </p:nvSpPr>
          <p:spPr>
            <a:xfrm>
              <a:off x="3054770" y="6036850"/>
              <a:ext cx="1313629" cy="184666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tIns="0" bIns="0" rtlCol="0">
              <a:spAutoFit/>
            </a:bodyPr>
            <a:lstStyle>
              <a:defPPr>
                <a:defRPr lang="en-GB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600" kern="1200">
                  <a:solidFill>
                    <a:schemeClr val="tx1"/>
                  </a:solidFill>
                  <a:latin typeface="Arial" charset="0"/>
                  <a:ea typeface="+mn-ea"/>
                  <a:cs typeface="+mn-cs"/>
                </a:defRPr>
              </a:lvl9pPr>
            </a:lstStyle>
            <a:p>
              <a:r>
                <a:rPr lang="en-US" sz="1200" dirty="0" smtClean="0">
                  <a:latin typeface="Times New Roman" pitchFamily="18" charset="0"/>
                  <a:cs typeface="Times New Roman" pitchFamily="18" charset="0"/>
                </a:rPr>
                <a:t>Beam offset [mm]</a:t>
              </a:r>
              <a:endParaRPr lang="en-US" sz="1200" dirty="0"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8" name="TextBox 17"/>
          <p:cNvSpPr txBox="1"/>
          <p:nvPr/>
        </p:nvSpPr>
        <p:spPr>
          <a:xfrm>
            <a:off x="7033666" y="4141340"/>
            <a:ext cx="1397819" cy="184666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r>
              <a:rPr lang="en-US" sz="1200" dirty="0" smtClean="0">
                <a:solidFill>
                  <a:srgbClr val="002060"/>
                </a:solidFill>
              </a:rPr>
              <a:t>accelerating RF field</a:t>
            </a:r>
            <a:endParaRPr lang="en-US" sz="1200" dirty="0">
              <a:solidFill>
                <a:srgbClr val="00206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400800" y="4398545"/>
            <a:ext cx="955390" cy="369332"/>
          </a:xfrm>
          <a:prstGeom prst="rect">
            <a:avLst/>
          </a:prstGeom>
          <a:solidFill>
            <a:schemeClr val="bg1"/>
          </a:solidFill>
        </p:spPr>
        <p:txBody>
          <a:bodyPr wrap="none" lIns="0" tIns="0" rIns="0" bIns="0" rtlCol="0">
            <a:spAutoFit/>
          </a:bodyPr>
          <a:lstStyle/>
          <a:p>
            <a:pPr algn="ctr"/>
            <a:r>
              <a:rPr lang="en-US" sz="1200" dirty="0">
                <a:solidFill>
                  <a:srgbClr val="C00000"/>
                </a:solidFill>
              </a:rPr>
              <a:t>b</a:t>
            </a:r>
            <a:r>
              <a:rPr lang="en-US" sz="1200" dirty="0" smtClean="0">
                <a:solidFill>
                  <a:srgbClr val="C00000"/>
                </a:solidFill>
              </a:rPr>
              <a:t>eam excited </a:t>
            </a:r>
            <a:br>
              <a:rPr lang="en-US" sz="1200" dirty="0" smtClean="0">
                <a:solidFill>
                  <a:srgbClr val="C00000"/>
                </a:solidFill>
              </a:rPr>
            </a:br>
            <a:r>
              <a:rPr lang="en-US" sz="1200" dirty="0" smtClean="0">
                <a:solidFill>
                  <a:srgbClr val="C00000"/>
                </a:solidFill>
              </a:rPr>
              <a:t>HOM</a:t>
            </a:r>
            <a:endParaRPr lang="en-US" sz="1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6104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HOM-based Beam Diagnostics in SC Cavities:</a:t>
            </a:r>
            <a:br>
              <a:rPr lang="en-US" dirty="0"/>
            </a:br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>
                <a:solidFill>
                  <a:srgbClr val="C00000"/>
                </a:solidFill>
              </a:rPr>
              <a:t>Align the beam </a:t>
            </a:r>
            <a:r>
              <a:rPr lang="en-US" dirty="0"/>
              <a:t>based on the signals which can damage beam quality, therefore reduce the (long-range) wakes</a:t>
            </a:r>
          </a:p>
          <a:p>
            <a:r>
              <a:rPr lang="en-US" dirty="0"/>
              <a:t>Measure the transverse </a:t>
            </a:r>
            <a:r>
              <a:rPr lang="en-US" dirty="0">
                <a:solidFill>
                  <a:srgbClr val="C00000"/>
                </a:solidFill>
              </a:rPr>
              <a:t>beam position </a:t>
            </a:r>
          </a:p>
          <a:p>
            <a:r>
              <a:rPr lang="en-US" dirty="0"/>
              <a:t>Measure the transverse </a:t>
            </a:r>
            <a:r>
              <a:rPr lang="en-US" dirty="0">
                <a:solidFill>
                  <a:srgbClr val="C00000"/>
                </a:solidFill>
              </a:rPr>
              <a:t>cavity alignment </a:t>
            </a:r>
            <a:r>
              <a:rPr lang="en-US" dirty="0"/>
              <a:t>in the </a:t>
            </a:r>
            <a:r>
              <a:rPr lang="en-US" dirty="0" err="1"/>
              <a:t>cryo</a:t>
            </a:r>
            <a:r>
              <a:rPr lang="en-US" dirty="0"/>
              <a:t>-module</a:t>
            </a:r>
          </a:p>
          <a:p>
            <a:endParaRPr lang="en-US" dirty="0"/>
          </a:p>
          <a:p>
            <a:r>
              <a:rPr lang="en-US" u="sng" dirty="0"/>
              <a:t>Direct, on-line measurement</a:t>
            </a:r>
            <a:r>
              <a:rPr lang="en-US" dirty="0"/>
              <a:t> of </a:t>
            </a:r>
            <a:r>
              <a:rPr lang="en-US" dirty="0">
                <a:solidFill>
                  <a:srgbClr val="C00000"/>
                </a:solidFill>
              </a:rPr>
              <a:t>beam phase </a:t>
            </a:r>
            <a:r>
              <a:rPr lang="en-US" dirty="0" err="1"/>
              <a:t>wrt</a:t>
            </a:r>
            <a:r>
              <a:rPr lang="en-US" dirty="0"/>
              <a:t> RF phase</a:t>
            </a:r>
          </a:p>
          <a:p>
            <a:endParaRPr lang="en-US" dirty="0"/>
          </a:p>
          <a:p>
            <a:r>
              <a:rPr lang="en-US" dirty="0"/>
              <a:t>Does not require additional vacuum </a:t>
            </a:r>
            <a:r>
              <a:rPr lang="en-US" dirty="0" smtClean="0"/>
              <a:t>components, </a:t>
            </a:r>
            <a:r>
              <a:rPr lang="en-US" dirty="0"/>
              <a:t>therefore relatively </a:t>
            </a:r>
            <a:r>
              <a:rPr lang="en-US" dirty="0" smtClean="0"/>
              <a:t>cheap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789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HOM-based diagnostics in SC accelerating cavities</a:t>
            </a:r>
          </a:p>
          <a:p>
            <a:pPr lvl="1"/>
            <a:r>
              <a:rPr lang="en-US" dirty="0" smtClean="0"/>
              <a:t>Principle</a:t>
            </a:r>
          </a:p>
          <a:p>
            <a:pPr lvl="1"/>
            <a:r>
              <a:rPr lang="en-US" b="1" u="sng" dirty="0" smtClean="0"/>
              <a:t>Experience at FLASH</a:t>
            </a:r>
          </a:p>
          <a:p>
            <a:endParaRPr lang="en-US" dirty="0" smtClean="0"/>
          </a:p>
          <a:p>
            <a:r>
              <a:rPr lang="en-US" dirty="0" smtClean="0"/>
              <a:t>The European XFEL</a:t>
            </a:r>
          </a:p>
          <a:p>
            <a:pPr lvl="1"/>
            <a:r>
              <a:rPr lang="en-US" dirty="0" smtClean="0"/>
              <a:t>Spectra of 1.3 GHz cavities in the E-XFEL</a:t>
            </a:r>
          </a:p>
          <a:p>
            <a:pPr lvl="1"/>
            <a:r>
              <a:rPr lang="en-US" dirty="0" smtClean="0"/>
              <a:t>Beam measurements in 1.3 GHz </a:t>
            </a:r>
            <a:r>
              <a:rPr lang="en-US" dirty="0"/>
              <a:t>c</a:t>
            </a:r>
            <a:r>
              <a:rPr lang="en-US" dirty="0" smtClean="0"/>
              <a:t>avities in the E-XFEL injector</a:t>
            </a:r>
          </a:p>
          <a:p>
            <a:endParaRPr lang="en-US" dirty="0" smtClean="0"/>
          </a:p>
          <a:p>
            <a:r>
              <a:rPr lang="en-US" dirty="0" smtClean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4298085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HOM-based Beam Diagnostics in SC Cavities:</a:t>
            </a:r>
            <a:br>
              <a:rPr lang="en-US" dirty="0" smtClean="0"/>
            </a:br>
            <a:r>
              <a:rPr lang="en-US" dirty="0" smtClean="0"/>
              <a:t>Experience at FLASH</a:t>
            </a:r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813" y="1234746"/>
            <a:ext cx="8520113" cy="24988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39" name="Content Placeholder 38"/>
          <p:cNvSpPr>
            <a:spLocks noGrp="1"/>
          </p:cNvSpPr>
          <p:nvPr>
            <p:ph idx="1"/>
          </p:nvPr>
        </p:nvSpPr>
        <p:spPr>
          <a:xfrm>
            <a:off x="404813" y="4167051"/>
            <a:ext cx="4656584" cy="923857"/>
          </a:xfrm>
          <a:solidFill>
            <a:srgbClr val="FFFF00"/>
          </a:solidFill>
        </p:spPr>
        <p:txBody>
          <a:bodyPr anchor="ctr"/>
          <a:lstStyle/>
          <a:p>
            <a:pPr marL="0" indent="0" algn="ctr">
              <a:buNone/>
            </a:pPr>
            <a:r>
              <a:rPr lang="en-US" dirty="0" smtClean="0"/>
              <a:t>TESLA (1.3 GHz) cavities</a:t>
            </a:r>
          </a:p>
        </p:txBody>
      </p:sp>
      <p:pic>
        <p:nvPicPr>
          <p:cNvPr id="40" name="Picture 3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9735" y="3883025"/>
            <a:ext cx="3488581" cy="24157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Content Placeholder 38"/>
          <p:cNvSpPr txBox="1">
            <a:spLocks/>
          </p:cNvSpPr>
          <p:nvPr/>
        </p:nvSpPr>
        <p:spPr bwMode="auto">
          <a:xfrm>
            <a:off x="505697" y="5563670"/>
            <a:ext cx="4504184" cy="413146"/>
          </a:xfrm>
          <a:prstGeom prst="rect">
            <a:avLst/>
          </a:prstGeom>
          <a:solidFill>
            <a:srgbClr val="FF0000"/>
          </a:solidFill>
          <a:ln>
            <a:noFill/>
          </a:ln>
          <a:ex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marL="298450" indent="-298450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80000"/>
              <a:buFont typeface="Wingdings" pitchFamily="2" charset="2"/>
              <a:buChar char="n"/>
              <a:defRPr sz="240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558800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1"/>
              </a:buClr>
              <a:buFont typeface="Wingdings" pitchFamily="2" charset="2"/>
              <a:buChar char="§"/>
              <a:defRPr sz="2400">
                <a:solidFill>
                  <a:schemeClr val="tx2"/>
                </a:solidFill>
                <a:latin typeface="+mn-lt"/>
                <a:ea typeface="+mn-ea"/>
              </a:defRPr>
            </a:lvl2pPr>
            <a:lvl3pPr marL="817563" indent="-257175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SzPct val="60000"/>
              <a:buFont typeface="Wingdings" pitchFamily="2" charset="2"/>
              <a:buChar char=""/>
              <a:defRPr sz="2400">
                <a:solidFill>
                  <a:schemeClr val="tx2"/>
                </a:solidFill>
                <a:latin typeface="+mn-lt"/>
                <a:ea typeface="+mn-ea"/>
              </a:defRPr>
            </a:lvl3pPr>
            <a:lvl4pPr marL="1077913" indent="-258763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hlink"/>
              </a:buClr>
              <a:buFont typeface="Wingdings" pitchFamily="2" charset="2"/>
              <a:buChar char="§"/>
              <a:defRPr sz="2400">
                <a:solidFill>
                  <a:srgbClr val="100F2E"/>
                </a:solidFill>
                <a:latin typeface="+mn-lt"/>
                <a:ea typeface="+mn-ea"/>
              </a:defRPr>
            </a:lvl4pPr>
            <a:lvl5pPr marL="1312863" indent="-223838" algn="l" rtl="0" eaLnBrk="1" fontAlgn="base" hangingPunct="1">
              <a:spcBef>
                <a:spcPts val="600"/>
              </a:spcBef>
              <a:spcAft>
                <a:spcPct val="0"/>
              </a:spcAft>
              <a:buClr>
                <a:schemeClr val="accent2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5pPr>
            <a:lvl6pPr marL="17700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6pPr>
            <a:lvl7pPr marL="22272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7pPr>
            <a:lvl8pPr marL="26844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8pPr>
            <a:lvl9pPr marL="3141663" indent="-223838" algn="l" rtl="0" eaLnBrk="1" fontAlgn="base" hangingPunct="1">
              <a:spcBef>
                <a:spcPct val="20000"/>
              </a:spcBef>
              <a:spcAft>
                <a:spcPct val="0"/>
              </a:spcAft>
              <a:buClr>
                <a:schemeClr val="folHlink"/>
              </a:buClr>
              <a:buChar char="»"/>
              <a:defRPr sz="2400">
                <a:solidFill>
                  <a:srgbClr val="100F2E"/>
                </a:solidFill>
                <a:latin typeface="+mn-lt"/>
                <a:ea typeface="+mn-ea"/>
              </a:defRPr>
            </a:lvl9pPr>
          </a:lstStyle>
          <a:p>
            <a:pPr marL="0" indent="0">
              <a:buNone/>
            </a:pPr>
            <a:r>
              <a:rPr lang="en-US" kern="0" dirty="0" smtClean="0"/>
              <a:t>3</a:t>
            </a:r>
            <a:r>
              <a:rPr lang="en-US" kern="0" baseline="30000" dirty="0" smtClean="0"/>
              <a:t>rd</a:t>
            </a:r>
            <a:r>
              <a:rPr lang="en-US" kern="0" dirty="0" smtClean="0"/>
              <a:t> harmonics (3.9 GHz) cavities</a:t>
            </a:r>
            <a:endParaRPr lang="en-US" kern="0" dirty="0"/>
          </a:p>
        </p:txBody>
      </p:sp>
    </p:spTree>
    <p:extLst>
      <p:ext uri="{BB962C8B-B14F-4D97-AF65-F5344CB8AC3E}">
        <p14:creationId xmlns:p14="http://schemas.microsoft.com/office/powerpoint/2010/main" val="12739315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at FLASH: 1.3 GHz cavities</a:t>
            </a:r>
            <a:endParaRPr lang="en-US" dirty="0"/>
          </a:p>
        </p:txBody>
      </p:sp>
      <p:sp>
        <p:nvSpPr>
          <p:cNvPr id="29" name="Content Placeholder 28"/>
          <p:cNvSpPr>
            <a:spLocks noGrp="1"/>
          </p:cNvSpPr>
          <p:nvPr>
            <p:ph idx="1"/>
          </p:nvPr>
        </p:nvSpPr>
        <p:spPr>
          <a:xfrm>
            <a:off x="404813" y="5560895"/>
            <a:ext cx="5643290" cy="719253"/>
          </a:xfrm>
        </p:spPr>
        <p:txBody>
          <a:bodyPr/>
          <a:lstStyle/>
          <a:p>
            <a:pPr lvl="1"/>
            <a:r>
              <a:rPr lang="en-US" dirty="0" smtClean="0"/>
              <a:t>HOM electronics installed </a:t>
            </a:r>
            <a:r>
              <a:rPr lang="en-US" dirty="0"/>
              <a:t>in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5 </a:t>
            </a:r>
            <a:r>
              <a:rPr lang="en-US" dirty="0" err="1"/>
              <a:t>cryo</a:t>
            </a:r>
            <a:r>
              <a:rPr lang="en-US" dirty="0"/>
              <a:t>-modules in FLASH</a:t>
            </a:r>
          </a:p>
          <a:p>
            <a:endParaRPr lang="en-US" dirty="0"/>
          </a:p>
        </p:txBody>
      </p:sp>
      <p:pic>
        <p:nvPicPr>
          <p:cNvPr id="4" name="Content Placeholder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04813" y="1234746"/>
            <a:ext cx="8520113" cy="2498887"/>
          </a:xfrm>
          <a:prstGeom prst="rect">
            <a:avLst/>
          </a:prstGeom>
          <a:noFill/>
          <a:ln>
            <a:solidFill>
              <a:schemeClr val="tx1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5" name="Picture 4" descr="http://www.interactions.org/imagebank/images/DE0083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813" y="3924079"/>
            <a:ext cx="4349183" cy="73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22" name="Group 21"/>
          <p:cNvGrpSpPr/>
          <p:nvPr/>
        </p:nvGrpSpPr>
        <p:grpSpPr>
          <a:xfrm>
            <a:off x="5301963" y="4240132"/>
            <a:ext cx="3802015" cy="1320763"/>
            <a:chOff x="4857821" y="3861305"/>
            <a:chExt cx="3802015" cy="1320763"/>
          </a:xfrm>
        </p:grpSpPr>
        <p:sp>
          <p:nvSpPr>
            <p:cNvPr id="10" name="TextBox 11"/>
            <p:cNvSpPr txBox="1"/>
            <p:nvPr/>
          </p:nvSpPr>
          <p:spPr>
            <a:xfrm>
              <a:off x="4857821" y="3861305"/>
              <a:ext cx="1013419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en-US" sz="1200" b="1" dirty="0" err="1" smtClean="0"/>
                <a:t>Bandpass</a:t>
              </a:r>
              <a:r>
                <a:rPr lang="en-US" sz="1200" b="1" dirty="0" smtClean="0"/>
                <a:t/>
              </a:r>
              <a:br>
                <a:rPr lang="en-US" sz="1200" b="1" dirty="0" smtClean="0"/>
              </a:br>
              <a:r>
                <a:rPr lang="en-US" sz="1200" b="1" dirty="0" smtClean="0"/>
                <a:t>Filter</a:t>
              </a:r>
              <a:br>
                <a:rPr lang="en-US" sz="1200" b="1" dirty="0" smtClean="0"/>
              </a:br>
              <a:r>
                <a:rPr lang="en-US" sz="1200" b="1" dirty="0" smtClean="0"/>
                <a:t>1.7 GHz</a:t>
              </a:r>
              <a:br>
                <a:rPr lang="en-US" sz="1200" b="1" dirty="0" smtClean="0"/>
              </a:br>
              <a:r>
                <a:rPr lang="en-US" sz="1200" b="1" dirty="0" smtClean="0"/>
                <a:t>20 MHz BW</a:t>
              </a:r>
              <a:endParaRPr lang="en-GB" sz="1200" b="1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186295" y="3872984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Mixer</a:t>
              </a:r>
              <a:endPara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Arrow Connector 11"/>
            <p:cNvCxnSpPr>
              <a:stCxn id="10" idx="3"/>
              <a:endCxn id="11" idx="1"/>
            </p:cNvCxnSpPr>
            <p:nvPr/>
          </p:nvCxnSpPr>
          <p:spPr bwMode="auto">
            <a:xfrm>
              <a:off x="5871240" y="4276804"/>
              <a:ext cx="315055" cy="1167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tangle 12"/>
            <p:cNvSpPr/>
            <p:nvPr/>
          </p:nvSpPr>
          <p:spPr bwMode="auto">
            <a:xfrm>
              <a:off x="7563805" y="3881016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Digitizer</a:t>
              </a:r>
            </a:p>
          </p:txBody>
        </p:sp>
        <p:cxnSp>
          <p:nvCxnSpPr>
            <p:cNvPr id="14" name="Straight Arrow Connector 13"/>
            <p:cNvCxnSpPr>
              <a:stCxn id="11" idx="3"/>
              <a:endCxn id="13" idx="1"/>
            </p:cNvCxnSpPr>
            <p:nvPr/>
          </p:nvCxnSpPr>
          <p:spPr bwMode="auto">
            <a:xfrm>
              <a:off x="7039223" y="4288483"/>
              <a:ext cx="524582" cy="80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>
              <a:stCxn id="16" idx="0"/>
              <a:endCxn id="11" idx="2"/>
            </p:cNvCxnSpPr>
            <p:nvPr/>
          </p:nvCxnSpPr>
          <p:spPr bwMode="auto">
            <a:xfrm flipV="1">
              <a:off x="6602912" y="4703981"/>
              <a:ext cx="9847" cy="1826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58"/>
            <p:cNvSpPr txBox="1"/>
            <p:nvPr/>
          </p:nvSpPr>
          <p:spPr>
            <a:xfrm>
              <a:off x="6096202" y="4886625"/>
              <a:ext cx="10134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buNone/>
              </a:pPr>
              <a:r>
                <a:rPr lang="en-US" sz="1100" b="1" dirty="0" smtClean="0"/>
                <a:t>LO 1.68 GHz</a:t>
              </a:r>
              <a:endParaRPr lang="en-GB" sz="1100" b="1" dirty="0"/>
            </a:p>
          </p:txBody>
        </p:sp>
        <p:cxnSp>
          <p:nvCxnSpPr>
            <p:cNvPr id="18" name="Straight Arrow Connector 17"/>
            <p:cNvCxnSpPr>
              <a:stCxn id="19" idx="0"/>
              <a:endCxn id="13" idx="2"/>
            </p:cNvCxnSpPr>
            <p:nvPr/>
          </p:nvCxnSpPr>
          <p:spPr bwMode="auto">
            <a:xfrm flipH="1" flipV="1">
              <a:off x="7990269" y="4712013"/>
              <a:ext cx="8760" cy="20844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Box 58"/>
            <p:cNvSpPr txBox="1"/>
            <p:nvPr/>
          </p:nvSpPr>
          <p:spPr>
            <a:xfrm>
              <a:off x="7338221" y="4920458"/>
              <a:ext cx="1321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buNone/>
              </a:pPr>
              <a:r>
                <a:rPr lang="en-US" sz="1100" b="1" dirty="0" smtClean="0"/>
                <a:t>Clock 108 MHz</a:t>
              </a:r>
              <a:endParaRPr lang="en-GB" sz="1100" b="1" dirty="0"/>
            </a:p>
          </p:txBody>
        </p:sp>
      </p:grpSp>
      <p:cxnSp>
        <p:nvCxnSpPr>
          <p:cNvPr id="24" name="Straight Arrow Connector 23"/>
          <p:cNvCxnSpPr>
            <a:endCxn id="10" idx="1"/>
          </p:cNvCxnSpPr>
          <p:nvPr/>
        </p:nvCxnSpPr>
        <p:spPr bwMode="auto">
          <a:xfrm flipV="1">
            <a:off x="4480560" y="4655631"/>
            <a:ext cx="821403" cy="19711"/>
          </a:xfrm>
          <a:prstGeom prst="straightConnector1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26" name="Straight Connector 25"/>
          <p:cNvCxnSpPr/>
          <p:nvPr/>
        </p:nvCxnSpPr>
        <p:spPr bwMode="auto">
          <a:xfrm>
            <a:off x="4480560" y="4259843"/>
            <a:ext cx="0" cy="415499"/>
          </a:xfrm>
          <a:prstGeom prst="lin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0" name="TextBox 29"/>
          <p:cNvSpPr txBox="1"/>
          <p:nvPr/>
        </p:nvSpPr>
        <p:spPr>
          <a:xfrm>
            <a:off x="1580606" y="4963886"/>
            <a:ext cx="182293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ts val="600"/>
              </a:spcBef>
              <a:buClr>
                <a:schemeClr val="accent2"/>
              </a:buClr>
              <a:buSzPct val="80000"/>
              <a:buNone/>
            </a:pPr>
            <a:r>
              <a:rPr lang="en-US" sz="2000" dirty="0" smtClean="0">
                <a:solidFill>
                  <a:schemeClr val="accent3"/>
                </a:solidFill>
              </a:rPr>
              <a:t>HOM couplers</a:t>
            </a:r>
          </a:p>
        </p:txBody>
      </p:sp>
      <p:cxnSp>
        <p:nvCxnSpPr>
          <p:cNvPr id="32" name="Straight Arrow Connector 31"/>
          <p:cNvCxnSpPr/>
          <p:nvPr/>
        </p:nvCxnSpPr>
        <p:spPr bwMode="auto">
          <a:xfrm flipH="1" flipV="1">
            <a:off x="979715" y="4114800"/>
            <a:ext cx="914399" cy="849086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cxnSp>
        <p:nvCxnSpPr>
          <p:cNvPr id="33" name="Straight Arrow Connector 32"/>
          <p:cNvCxnSpPr/>
          <p:nvPr/>
        </p:nvCxnSpPr>
        <p:spPr bwMode="auto">
          <a:xfrm flipV="1">
            <a:off x="3148149" y="4467592"/>
            <a:ext cx="1045028" cy="496294"/>
          </a:xfrm>
          <a:prstGeom prst="straightConnector1">
            <a:avLst/>
          </a:prstGeom>
          <a:noFill/>
          <a:ln w="28575" cap="flat" cmpd="sng" algn="ctr">
            <a:solidFill>
              <a:srgbClr val="C00000"/>
            </a:solidFill>
            <a:prstDash val="solid"/>
            <a:round/>
            <a:headEnd type="none" w="med" len="med"/>
            <a:tailEnd type="triangle" w="lg" len="lg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8"/>
                    </a:srgbClr>
                  </a:outerShdw>
                </a:effectLst>
              </a14:hiddenEffects>
            </a:ext>
          </a:extLst>
        </p:spPr>
      </p:cxnSp>
      <p:sp>
        <p:nvSpPr>
          <p:cNvPr id="38" name="TextBox 37"/>
          <p:cNvSpPr txBox="1"/>
          <p:nvPr/>
        </p:nvSpPr>
        <p:spPr>
          <a:xfrm>
            <a:off x="6670140" y="5876262"/>
            <a:ext cx="225478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Tx/>
              <a:buFontTx/>
              <a:buNone/>
            </a:pPr>
            <a:r>
              <a:rPr lang="en-US" sz="2000" i="1" dirty="0" smtClean="0">
                <a:solidFill>
                  <a:srgbClr val="000000"/>
                </a:solidFill>
                <a:ea typeface="ＭＳ Ｐゴシック" charset="0"/>
                <a:sym typeface="Wingdings" charset="0"/>
              </a:rPr>
              <a:t>Joe Frisch, SLAC</a:t>
            </a:r>
            <a:endParaRPr lang="en-US" sz="2000" i="1" dirty="0">
              <a:solidFill>
                <a:srgbClr val="000000"/>
              </a:solidFill>
              <a:ea typeface="ＭＳ Ｐゴシック" charset="0"/>
              <a:sym typeface="Wingding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7315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Experience at FLASH: 1.3 GHz cavities</a:t>
            </a:r>
            <a:endParaRPr lang="en-US" dirty="0"/>
          </a:p>
        </p:txBody>
      </p:sp>
      <p:pic>
        <p:nvPicPr>
          <p:cNvPr id="5" name="Picture 4" descr="http://www.interactions.org/imagebank/images/DE0083M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370" y="1467876"/>
            <a:ext cx="4349183" cy="7393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7429" y="2867178"/>
            <a:ext cx="3959466" cy="23318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Slide Number Placeholder 4"/>
          <p:cNvSpPr>
            <a:spLocks noGrp="1"/>
          </p:cNvSpPr>
          <p:nvPr/>
        </p:nvSpPr>
        <p:spPr>
          <a:xfrm>
            <a:off x="7835112" y="5855848"/>
            <a:ext cx="533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fld id="{B6F15528-21DE-4FAA-801E-634DDDAF4B2B}" type="slidenum">
              <a:rPr lang="en-US" smtClean="0"/>
              <a:pPr>
                <a:buNone/>
              </a:pPr>
              <a:t>9</a:t>
            </a:fld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2162827" y="2993698"/>
            <a:ext cx="395300" cy="1341801"/>
          </a:xfrm>
          <a:prstGeom prst="ellipse">
            <a:avLst/>
          </a:prstGeom>
          <a:noFill/>
          <a:ln w="38100"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buNone/>
            </a:pPr>
            <a:endParaRPr lang="en-US"/>
          </a:p>
        </p:txBody>
      </p:sp>
      <p:grpSp>
        <p:nvGrpSpPr>
          <p:cNvPr id="9" name="Group 8"/>
          <p:cNvGrpSpPr/>
          <p:nvPr/>
        </p:nvGrpSpPr>
        <p:grpSpPr>
          <a:xfrm>
            <a:off x="2778125" y="3508429"/>
            <a:ext cx="5921402" cy="1320763"/>
            <a:chOff x="3184714" y="1794755"/>
            <a:chExt cx="5921402" cy="1320763"/>
          </a:xfrm>
        </p:grpSpPr>
        <p:sp>
          <p:nvSpPr>
            <p:cNvPr id="10" name="TextBox 11"/>
            <p:cNvSpPr txBox="1"/>
            <p:nvPr/>
          </p:nvSpPr>
          <p:spPr>
            <a:xfrm>
              <a:off x="5304101" y="1794755"/>
              <a:ext cx="1013419" cy="830997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solidFill>
                <a:schemeClr val="tx1"/>
              </a:solidFill>
            </a:ln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buNone/>
              </a:pPr>
              <a:r>
                <a:rPr lang="en-US" sz="1200" b="1" dirty="0" err="1" smtClean="0"/>
                <a:t>Bandpass</a:t>
              </a:r>
              <a:r>
                <a:rPr lang="en-US" sz="1200" b="1" dirty="0" smtClean="0"/>
                <a:t/>
              </a:r>
              <a:br>
                <a:rPr lang="en-US" sz="1200" b="1" dirty="0" smtClean="0"/>
              </a:br>
              <a:r>
                <a:rPr lang="en-US" sz="1200" b="1" dirty="0" smtClean="0"/>
                <a:t>Filter</a:t>
              </a:r>
              <a:br>
                <a:rPr lang="en-US" sz="1200" b="1" dirty="0" smtClean="0"/>
              </a:br>
              <a:r>
                <a:rPr lang="en-US" sz="1200" b="1" dirty="0" smtClean="0"/>
                <a:t>1.7 GHz</a:t>
              </a:r>
              <a:br>
                <a:rPr lang="en-US" sz="1200" b="1" dirty="0" smtClean="0"/>
              </a:br>
              <a:r>
                <a:rPr lang="en-US" sz="1200" b="1" dirty="0" smtClean="0"/>
                <a:t>20 MHz BW</a:t>
              </a:r>
              <a:endParaRPr lang="en-GB" sz="1200" b="1" dirty="0"/>
            </a:p>
          </p:txBody>
        </p:sp>
        <p:sp>
          <p:nvSpPr>
            <p:cNvPr id="11" name="Rectangle 10"/>
            <p:cNvSpPr/>
            <p:nvPr/>
          </p:nvSpPr>
          <p:spPr bwMode="auto">
            <a:xfrm>
              <a:off x="6632575" y="1806434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spcBef>
                  <a:spcPct val="0"/>
                </a:spcBef>
                <a:buClrTx/>
                <a:buNone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Mixer</a:t>
              </a:r>
              <a:endParaRPr kumimoji="0" lang="en-GB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cxnSp>
          <p:nvCxnSpPr>
            <p:cNvPr id="12" name="Straight Arrow Connector 11"/>
            <p:cNvCxnSpPr>
              <a:stCxn id="10" idx="3"/>
              <a:endCxn id="11" idx="1"/>
            </p:cNvCxnSpPr>
            <p:nvPr/>
          </p:nvCxnSpPr>
          <p:spPr bwMode="auto">
            <a:xfrm>
              <a:off x="6317520" y="2210254"/>
              <a:ext cx="315055" cy="11679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3" name="Rectangle 12"/>
            <p:cNvSpPr/>
            <p:nvPr/>
          </p:nvSpPr>
          <p:spPr bwMode="auto">
            <a:xfrm>
              <a:off x="8010085" y="1814466"/>
              <a:ext cx="852928" cy="830997"/>
            </a:xfrm>
            <a:prstGeom prst="rect">
              <a:avLst/>
            </a:prstGeom>
            <a:solidFill>
              <a:srgbClr val="FFFFC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eaLnBrk="0" hangingPunct="0">
                <a:spcBef>
                  <a:spcPct val="0"/>
                </a:spcBef>
                <a:buClrTx/>
                <a:buNone/>
              </a:pPr>
              <a:r>
                <a:rPr kumimoji="0" lang="en-US" sz="12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</a:rPr>
                <a:t>Digitizer</a:t>
              </a:r>
            </a:p>
          </p:txBody>
        </p:sp>
        <p:cxnSp>
          <p:nvCxnSpPr>
            <p:cNvPr id="14" name="Straight Arrow Connector 13"/>
            <p:cNvCxnSpPr>
              <a:stCxn id="11" idx="3"/>
              <a:endCxn id="13" idx="1"/>
            </p:cNvCxnSpPr>
            <p:nvPr/>
          </p:nvCxnSpPr>
          <p:spPr bwMode="auto">
            <a:xfrm>
              <a:off x="7485503" y="2221933"/>
              <a:ext cx="524582" cy="8032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Straight Arrow Connector 14"/>
            <p:cNvCxnSpPr>
              <a:stCxn id="16" idx="0"/>
              <a:endCxn id="11" idx="2"/>
            </p:cNvCxnSpPr>
            <p:nvPr/>
          </p:nvCxnSpPr>
          <p:spPr bwMode="auto">
            <a:xfrm flipV="1">
              <a:off x="7049192" y="2637431"/>
              <a:ext cx="9847" cy="182644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6" name="TextBox 58"/>
            <p:cNvSpPr txBox="1"/>
            <p:nvPr/>
          </p:nvSpPr>
          <p:spPr>
            <a:xfrm>
              <a:off x="6542482" y="2820075"/>
              <a:ext cx="1013419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buNone/>
              </a:pPr>
              <a:r>
                <a:rPr lang="en-US" sz="1100" b="1" dirty="0" smtClean="0"/>
                <a:t>LO 1.68 GHz</a:t>
              </a:r>
              <a:endParaRPr lang="en-GB" sz="1100" b="1" dirty="0"/>
            </a:p>
          </p:txBody>
        </p:sp>
        <p:cxnSp>
          <p:nvCxnSpPr>
            <p:cNvPr id="17" name="Straight Arrow Connector 16"/>
            <p:cNvCxnSpPr/>
            <p:nvPr/>
          </p:nvCxnSpPr>
          <p:spPr bwMode="auto">
            <a:xfrm>
              <a:off x="3184714" y="1950924"/>
              <a:ext cx="2007428" cy="110568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8" name="Straight Arrow Connector 17"/>
            <p:cNvCxnSpPr>
              <a:stCxn id="19" idx="0"/>
              <a:endCxn id="13" idx="2"/>
            </p:cNvCxnSpPr>
            <p:nvPr/>
          </p:nvCxnSpPr>
          <p:spPr bwMode="auto">
            <a:xfrm flipH="1" flipV="1">
              <a:off x="8436549" y="2645463"/>
              <a:ext cx="8760" cy="208445"/>
            </a:xfrm>
            <a:prstGeom prst="straightConnector1">
              <a:avLst/>
            </a:prstGeom>
            <a:solidFill>
              <a:schemeClr val="accent1"/>
            </a:solidFill>
            <a:ln w="19050" cap="flat" cmpd="sng" algn="ctr">
              <a:solidFill>
                <a:srgbClr val="990000"/>
              </a:solidFill>
              <a:prstDash val="solid"/>
              <a:round/>
              <a:headEnd type="none" w="med" len="med"/>
              <a:tailEnd type="triangle" w="med" len="lg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9" name="TextBox 58"/>
            <p:cNvSpPr txBox="1"/>
            <p:nvPr/>
          </p:nvSpPr>
          <p:spPr>
            <a:xfrm>
              <a:off x="7784501" y="2853908"/>
              <a:ext cx="1321615" cy="26161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>
                <a:buNone/>
              </a:pPr>
              <a:r>
                <a:rPr lang="en-US" sz="1100" b="1" dirty="0" smtClean="0"/>
                <a:t>Clock 108 MHz</a:t>
              </a:r>
              <a:endParaRPr lang="en-GB" sz="1100" b="1" dirty="0"/>
            </a:p>
          </p:txBody>
        </p:sp>
      </p:grpSp>
      <p:pic>
        <p:nvPicPr>
          <p:cNvPr id="20" name="Picture 19" descr="digioutput_dipolemode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5553" y="4959817"/>
            <a:ext cx="3108066" cy="12696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cxnSp>
        <p:nvCxnSpPr>
          <p:cNvPr id="21" name="Elbow Connector 20"/>
          <p:cNvCxnSpPr>
            <a:stCxn id="13" idx="3"/>
            <a:endCxn id="20" idx="3"/>
          </p:cNvCxnSpPr>
          <p:nvPr/>
        </p:nvCxnSpPr>
        <p:spPr>
          <a:xfrm flipH="1">
            <a:off x="7893619" y="3943639"/>
            <a:ext cx="562805" cy="1651007"/>
          </a:xfrm>
          <a:prstGeom prst="bentConnector3">
            <a:avLst>
              <a:gd name="adj1" fmla="val -40618"/>
            </a:avLst>
          </a:prstGeom>
          <a:ln w="19050">
            <a:solidFill>
              <a:srgbClr val="990000"/>
            </a:solidFill>
            <a:tailEnd type="triangle" w="med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5860690" y="1637501"/>
            <a:ext cx="2637582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68288" indent="-268288">
              <a:spcBef>
                <a:spcPts val="600"/>
              </a:spcBef>
              <a:buClr>
                <a:schemeClr val="accent2"/>
              </a:buClr>
              <a:buSzPct val="80000"/>
            </a:pPr>
            <a:r>
              <a:rPr lang="en-US" sz="2000" dirty="0" smtClean="0">
                <a:solidFill>
                  <a:schemeClr val="accent3"/>
                </a:solidFill>
              </a:rPr>
              <a:t>Showed resolution </a:t>
            </a:r>
            <a:br>
              <a:rPr lang="en-US" sz="2000" dirty="0" smtClean="0">
                <a:solidFill>
                  <a:schemeClr val="accent3"/>
                </a:solidFill>
              </a:rPr>
            </a:br>
            <a:r>
              <a:rPr lang="en-US" sz="2000" dirty="0" smtClean="0">
                <a:solidFill>
                  <a:schemeClr val="accent3"/>
                </a:solidFill>
              </a:rPr>
              <a:t>&lt; 10um rms </a:t>
            </a:r>
          </a:p>
        </p:txBody>
      </p:sp>
    </p:spTree>
    <p:extLst>
      <p:ext uri="{BB962C8B-B14F-4D97-AF65-F5344CB8AC3E}">
        <p14:creationId xmlns:p14="http://schemas.microsoft.com/office/powerpoint/2010/main" val="777433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plate-european-xfel-gmbh_presentation-with-partner-logos">
  <a:themeElements>
    <a:clrScheme name="XFEL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000000"/>
      </a:accent3>
      <a:accent4>
        <a:srgbClr val="626262"/>
      </a:accent4>
      <a:accent5>
        <a:srgbClr val="ACABB1"/>
      </a:accent5>
      <a:accent6>
        <a:srgbClr val="E0E0E0"/>
      </a:accent6>
      <a:hlink>
        <a:srgbClr val="000000"/>
      </a:hlink>
      <a:folHlink>
        <a:srgbClr val="000000"/>
      </a:folHlink>
    </a:clrScheme>
    <a:fontScheme name="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bg1"/>
        </a:solidFill>
        <a:ln w="12700" cap="flat" cmpd="sng" algn="ctr">
          <a:solidFill>
            <a:schemeClr val="accent3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268288" marR="0" indent="-268288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chemeClr val="accent2"/>
          </a:buClr>
          <a:buSzPct val="80000"/>
          <a:buFont typeface="Wingdings" pitchFamily="2" charset="2"/>
          <a:buChar char="n"/>
          <a:tabLst/>
          <a:defRPr kumimoji="0" sz="2000" b="0" i="0" u="none" strike="noStrike" cap="none" normalizeH="0" baseline="0" smtClean="0">
            <a:ln>
              <a:noFill/>
            </a:ln>
            <a:solidFill>
              <a:schemeClr val="accent3"/>
            </a:solidFill>
            <a:effectLst/>
            <a:latin typeface="Arial" charset="0"/>
            <a:ea typeface="ＭＳ Ｐゴシック" pitchFamily="112" charset="-128"/>
          </a:defRPr>
        </a:defPPr>
      </a:lstStyle>
    </a:spDef>
    <a:lnDef>
      <a:spPr bwMode="auto">
        <a:noFill/>
        <a:ln w="12700" cap="flat" cmpd="sng" algn="ctr">
          <a:solidFill>
            <a:schemeClr val="folHlink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blurRad="63500" dist="38099" dir="2700000" algn="ctr" rotWithShape="0">
                  <a:srgbClr val="000000">
                    <a:alpha val="74998"/>
                  </a:srgbClr>
                </a:outerShdw>
              </a:effectLst>
            </a14:hiddenEffects>
          </a:ext>
        </a:extLst>
      </a:spPr>
      <a:bodyPr/>
      <a:lstStyle/>
    </a:lnDef>
    <a:txDef>
      <a:spPr>
        <a:noFill/>
      </a:spPr>
      <a:bodyPr wrap="none" rtlCol="0">
        <a:spAutoFit/>
      </a:bodyPr>
      <a:lstStyle>
        <a:defPPr marL="268288" indent="-268288">
          <a:spcBef>
            <a:spcPts val="600"/>
          </a:spcBef>
          <a:buClr>
            <a:schemeClr val="accent2"/>
          </a:buClr>
          <a:buSzPct val="80000"/>
          <a:defRPr sz="2000" smtClean="0">
            <a:solidFill>
              <a:schemeClr val="accent3"/>
            </a:solidFill>
          </a:defRPr>
        </a:defPPr>
      </a:lstStyle>
    </a:txDef>
  </a:objectDefaults>
  <a:extraClrSchemeLst>
    <a:extraClrScheme>
      <a:clrScheme name="DESY European XFEL 1">
        <a:dk1>
          <a:srgbClr val="261748"/>
        </a:dk1>
        <a:lt1>
          <a:srgbClr val="FFFFFF"/>
        </a:lt1>
        <a:dk2>
          <a:srgbClr val="000000"/>
        </a:dk2>
        <a:lt2>
          <a:srgbClr val="E0E0E0"/>
        </a:lt2>
        <a:accent1>
          <a:srgbClr val="261748"/>
        </a:accent1>
        <a:accent2>
          <a:srgbClr val="FD930A"/>
        </a:accent2>
        <a:accent3>
          <a:srgbClr val="FFFFFF"/>
        </a:accent3>
        <a:accent4>
          <a:srgbClr val="1F123C"/>
        </a:accent4>
        <a:accent5>
          <a:srgbClr val="ACABB1"/>
        </a:accent5>
        <a:accent6>
          <a:srgbClr val="E58508"/>
        </a:accent6>
        <a:hlink>
          <a:srgbClr val="261748"/>
        </a:hlink>
        <a:folHlink>
          <a:srgbClr val="FD930A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">
      <a:dk1>
        <a:srgbClr val="261748"/>
      </a:dk1>
      <a:lt1>
        <a:srgbClr val="FFFFFF"/>
      </a:lt1>
      <a:dk2>
        <a:srgbClr val="000000"/>
      </a:dk2>
      <a:lt2>
        <a:srgbClr val="E0E0E0"/>
      </a:lt2>
      <a:accent1>
        <a:srgbClr val="261748"/>
      </a:accent1>
      <a:accent2>
        <a:srgbClr val="FD930A"/>
      </a:accent2>
      <a:accent3>
        <a:srgbClr val="FFFFFF"/>
      </a:accent3>
      <a:accent4>
        <a:srgbClr val="1F123C"/>
      </a:accent4>
      <a:accent5>
        <a:srgbClr val="ACABB1"/>
      </a:accent5>
      <a:accent6>
        <a:srgbClr val="E58508"/>
      </a:accent6>
      <a:hlink>
        <a:srgbClr val="261748"/>
      </a:hlink>
      <a:folHlink>
        <a:srgbClr val="FD930A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template-european-xfel-gmbh_presentation-with-partner-logos</Template>
  <TotalTime>0</TotalTime>
  <Words>938</Words>
  <Application>Microsoft Office PowerPoint</Application>
  <PresentationFormat>On-screen Show (4:3)</PresentationFormat>
  <Paragraphs>212</Paragraphs>
  <Slides>33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34" baseType="lpstr">
      <vt:lpstr>template-european-xfel-gmbh_presentation-with-partner-logos</vt:lpstr>
      <vt:lpstr>HOM Characterization  for Beam Diagnostics at the  European XFEL</vt:lpstr>
      <vt:lpstr>Contents</vt:lpstr>
      <vt:lpstr>Contents</vt:lpstr>
      <vt:lpstr>HOM-based Beam Diagnostics in SC Cavities: Principle</vt:lpstr>
      <vt:lpstr>HOM-based Beam Diagnostics in SC Cavities: Benefits</vt:lpstr>
      <vt:lpstr>Contents</vt:lpstr>
      <vt:lpstr>HOM-based Beam Diagnostics in SC Cavities: Experience at FLASH</vt:lpstr>
      <vt:lpstr>Experience at FLASH: 1.3 GHz cavities</vt:lpstr>
      <vt:lpstr>Experience at FLASH: 1.3 GHz cavities</vt:lpstr>
      <vt:lpstr>Experience at FLASH: 3.9 GHz cavities</vt:lpstr>
      <vt:lpstr>Contents</vt:lpstr>
      <vt:lpstr>The European XFEL:  Overview</vt:lpstr>
      <vt:lpstr>E-XFEL: Plans for HOM-based Beam Diagnostics in 1.3 GHz cavities</vt:lpstr>
      <vt:lpstr>E-XFEL: Plans for HOM-based Beam Diagnostics in 3.9 GHz cavities</vt:lpstr>
      <vt:lpstr>Contents</vt:lpstr>
      <vt:lpstr>Spectra of E-XFEL 1.3 GHz cavities:  First 5 Cryo-modules</vt:lpstr>
      <vt:lpstr>Spectra of E-XFEL 1.3 GHz cavities:  First 5 Cryo-modules: Q vs. Frequency</vt:lpstr>
      <vt:lpstr>First 5 E-XFEL Modules: Q vs. Frequency: TE111-6 and TM011-7 to 9</vt:lpstr>
      <vt:lpstr>First 5 E-XFEL Modules: Frequency vs. Cavity</vt:lpstr>
      <vt:lpstr>First 5 E-XFEL Modules: Frequency vs. Cavity: TE111-6</vt:lpstr>
      <vt:lpstr>First 5 E-XFEL Modules: Frequency vs. Cavity: TM011-7 to 9</vt:lpstr>
      <vt:lpstr>Spectra of E-XFEL 1.3 GHz cavities:  First 5 E-XFEL Modules: Conclusions</vt:lpstr>
      <vt:lpstr>Contents</vt:lpstr>
      <vt:lpstr>Beam measurements in the E-XFEL injector:  1.3 GHz Cavities</vt:lpstr>
      <vt:lpstr>Beam measurements in the E-XFEL injector: HOM Spectra</vt:lpstr>
      <vt:lpstr>Beam measurements in the E-XFEL injector: HOM Spectra Variation with Beam Position</vt:lpstr>
      <vt:lpstr>Beam measurements in the E-XFEL injector: 2D-Scan: Cavity 5, both HOM Couplers</vt:lpstr>
      <vt:lpstr>Beam measurements in the E-XFEL injector:  2D-Scan: Cavity 5, both HOM Couplers</vt:lpstr>
      <vt:lpstr>Beam measurements in the E-XFEL injector:  Monopole Modes</vt:lpstr>
      <vt:lpstr>Beam measurements in the E-XFEL injector:  Conclusions</vt:lpstr>
      <vt:lpstr>Summary</vt:lpstr>
      <vt:lpstr>Acknowledgement</vt:lpstr>
      <vt:lpstr>PowerPoint Presentation</vt:lpstr>
    </vt:vector>
  </TitlesOfParts>
  <Company>DESY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Poppe, Frank</dc:creator>
  <cp:lastModifiedBy>Baboi, Nicoleta-Ionela</cp:lastModifiedBy>
  <cp:revision>107</cp:revision>
  <cp:lastPrinted>2016-07-28T08:59:43Z</cp:lastPrinted>
  <dcterms:created xsi:type="dcterms:W3CDTF">2012-08-22T12:02:11Z</dcterms:created>
  <dcterms:modified xsi:type="dcterms:W3CDTF">2016-08-25T11:25:56Z</dcterms:modified>
</cp:coreProperties>
</file>