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62" r:id="rId2"/>
    <p:sldId id="338" r:id="rId3"/>
    <p:sldId id="305" r:id="rId4"/>
    <p:sldId id="306" r:id="rId5"/>
    <p:sldId id="307" r:id="rId6"/>
    <p:sldId id="339" r:id="rId7"/>
    <p:sldId id="341" r:id="rId8"/>
    <p:sldId id="345" r:id="rId9"/>
    <p:sldId id="346" r:id="rId10"/>
    <p:sldId id="340" r:id="rId11"/>
    <p:sldId id="342" r:id="rId12"/>
    <p:sldId id="344" r:id="rId13"/>
    <p:sldId id="343" r:id="rId14"/>
    <p:sldId id="310" r:id="rId15"/>
    <p:sldId id="309" r:id="rId16"/>
    <p:sldId id="280" r:id="rId17"/>
    <p:sldId id="281" r:id="rId18"/>
    <p:sldId id="287" r:id="rId19"/>
    <p:sldId id="290" r:id="rId20"/>
    <p:sldId id="289" r:id="rId21"/>
    <p:sldId id="282" r:id="rId22"/>
    <p:sldId id="283" r:id="rId23"/>
    <p:sldId id="291" r:id="rId24"/>
    <p:sldId id="292" r:id="rId25"/>
    <p:sldId id="297" r:id="rId26"/>
    <p:sldId id="296" r:id="rId27"/>
    <p:sldId id="304" r:id="rId28"/>
    <p:sldId id="284" r:id="rId29"/>
    <p:sldId id="275" r:id="rId30"/>
    <p:sldId id="347" r:id="rId31"/>
    <p:sldId id="295" r:id="rId32"/>
    <p:sldId id="314" r:id="rId33"/>
    <p:sldId id="320" r:id="rId34"/>
    <p:sldId id="318" r:id="rId35"/>
    <p:sldId id="321" r:id="rId36"/>
    <p:sldId id="317" r:id="rId37"/>
    <p:sldId id="308" r:id="rId38"/>
    <p:sldId id="294" r:id="rId39"/>
    <p:sldId id="322" r:id="rId40"/>
    <p:sldId id="349" r:id="rId41"/>
    <p:sldId id="302" r:id="rId42"/>
    <p:sldId id="301" r:id="rId43"/>
    <p:sldId id="327" r:id="rId44"/>
  </p:sldIdLst>
  <p:sldSz cx="9144000" cy="6858000" type="screen4x3"/>
  <p:notesSz cx="67310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4">
          <p15:clr>
            <a:srgbClr val="A4A3A4"/>
          </p15:clr>
        </p15:guide>
        <p15:guide id="2" pos="212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6" autoAdjust="0"/>
    <p:restoredTop sz="94598" autoAdjust="0"/>
  </p:normalViewPr>
  <p:slideViewPr>
    <p:cSldViewPr>
      <p:cViewPr>
        <p:scale>
          <a:sx n="94" d="100"/>
          <a:sy n="94" d="100"/>
        </p:scale>
        <p:origin x="-6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364"/>
    </p:cViewPr>
  </p:sorterViewPr>
  <p:notesViewPr>
    <p:cSldViewPr>
      <p:cViewPr varScale="1">
        <p:scale>
          <a:sx n="86" d="100"/>
          <a:sy n="86" d="100"/>
        </p:scale>
        <p:origin x="-2982" y="-96"/>
      </p:cViewPr>
      <p:guideLst>
        <p:guide orient="horz" pos="3104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wmf"/><Relationship Id="rId2" Type="http://schemas.openxmlformats.org/officeDocument/2006/relationships/image" Target="../media/image106.wmf"/><Relationship Id="rId3" Type="http://schemas.openxmlformats.org/officeDocument/2006/relationships/image" Target="../media/image10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3175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2CF037A-72AD-43EE-A88F-151AEEEBD64C}" type="datetimeFigureOut">
              <a:rPr lang="en-US"/>
              <a:pPr>
                <a:defRPr/>
              </a:pPr>
              <a:t>22/08/16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1538"/>
            <a:ext cx="5384800" cy="4433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3175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3C67207-FE59-4334-BC84-8E4CA41344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2823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200" b="1" u="sng" dirty="0" smtClean="0"/>
              <a:t>Slide 1:</a:t>
            </a:r>
          </a:p>
          <a:p>
            <a:r>
              <a:rPr lang="en-US" sz="1200" dirty="0" smtClean="0"/>
              <a:t>P-o-P cavity was completed in 2012 to prove the concept of using TE11 like cavity as deflecting and crabbing cavities</a:t>
            </a:r>
          </a:p>
          <a:p>
            <a:r>
              <a:rPr lang="en-US" sz="1200" dirty="0" smtClean="0"/>
              <a:t>The cavity design went through several design iterations was finalized into this current shape</a:t>
            </a:r>
          </a:p>
          <a:p>
            <a:r>
              <a:rPr lang="en-US" sz="1200" dirty="0" smtClean="0"/>
              <a:t>He prototype cavity was reshaped into a square shaped cavity to meet the LHC dimensional specifications</a:t>
            </a:r>
          </a:p>
          <a:p>
            <a:r>
              <a:rPr lang="en-US" sz="1200" dirty="0" smtClean="0"/>
              <a:t>Two prototype cavities are currently being fabricated in collaboration with </a:t>
            </a:r>
            <a:r>
              <a:rPr lang="en-US" sz="1200" dirty="0" err="1" smtClean="0"/>
              <a:t>Niowave</a:t>
            </a:r>
            <a:r>
              <a:rPr lang="en-US" sz="1200" dirty="0" smtClean="0"/>
              <a:t> Inc. and USLARP</a:t>
            </a:r>
          </a:p>
          <a:p>
            <a:pPr marL="0" indent="0">
              <a:buNone/>
            </a:pPr>
            <a:r>
              <a:rPr lang="en-US" sz="1200" b="1" u="sng" dirty="0" smtClean="0"/>
              <a:t>Slide 2:</a:t>
            </a:r>
          </a:p>
          <a:p>
            <a:r>
              <a:rPr lang="en-US" sz="1200" dirty="0" smtClean="0"/>
              <a:t>P-o-P cavity was successfully tested first at </a:t>
            </a:r>
            <a:r>
              <a:rPr lang="en-US" sz="1200" dirty="0" err="1" smtClean="0"/>
              <a:t>JLab</a:t>
            </a:r>
            <a:r>
              <a:rPr lang="en-US" sz="1200" dirty="0" smtClean="0"/>
              <a:t> and then at CERN</a:t>
            </a:r>
          </a:p>
          <a:p>
            <a:r>
              <a:rPr lang="en-US" sz="1200" dirty="0" smtClean="0"/>
              <a:t>Cavity achieved at transvers kick of twice the design specifications</a:t>
            </a:r>
          </a:p>
          <a:p>
            <a:r>
              <a:rPr lang="en-US" sz="1200" dirty="0" err="1" smtClean="0"/>
              <a:t>Multipacting</a:t>
            </a:r>
            <a:r>
              <a:rPr lang="en-US" sz="1200" dirty="0" smtClean="0"/>
              <a:t> levels were easily processed an did not reappear in the following tests</a:t>
            </a:r>
          </a:p>
          <a:p>
            <a:r>
              <a:rPr lang="en-US" sz="1200" dirty="0" smtClean="0"/>
              <a:t>The Q</a:t>
            </a:r>
            <a:r>
              <a:rPr lang="en-US" sz="1200" baseline="-25000" dirty="0" smtClean="0"/>
              <a:t>0</a:t>
            </a:r>
            <a:r>
              <a:rPr lang="en-US" sz="1200" dirty="0" smtClean="0"/>
              <a:t> at CERN test was low due to lack of magnetic field compensation. A magnetic field of 3 µT was present during the test</a:t>
            </a:r>
          </a:p>
          <a:p>
            <a:pPr marL="0" indent="0">
              <a:buNone/>
            </a:pPr>
            <a:r>
              <a:rPr lang="en-US" sz="1200" b="1" u="sng" dirty="0" smtClean="0"/>
              <a:t>Slide 3:</a:t>
            </a:r>
          </a:p>
          <a:p>
            <a:r>
              <a:rPr lang="en-US" sz="1200" dirty="0" smtClean="0"/>
              <a:t>Current prototype cavity is designed for the SPS </a:t>
            </a:r>
            <a:r>
              <a:rPr lang="en-US" sz="1200" dirty="0" err="1" smtClean="0"/>
              <a:t>cryomodule</a:t>
            </a:r>
            <a:endParaRPr lang="en-US" sz="1200" dirty="0" smtClean="0"/>
          </a:p>
          <a:p>
            <a:r>
              <a:rPr lang="en-US" sz="1200" dirty="0" smtClean="0"/>
              <a:t>Cavity has only two HOM couplers: Horizontal and Vertical HOM couplers</a:t>
            </a:r>
          </a:p>
          <a:p>
            <a:r>
              <a:rPr lang="en-US" sz="1200" dirty="0" smtClean="0"/>
              <a:t>Damping meets the current impedance budget</a:t>
            </a:r>
          </a:p>
          <a:p>
            <a:pPr marL="0" indent="0">
              <a:buNone/>
            </a:pPr>
            <a:r>
              <a:rPr lang="en-US" sz="1200" b="1" u="sng" dirty="0" smtClean="0"/>
              <a:t>Slide 4:</a:t>
            </a:r>
          </a:p>
          <a:p>
            <a:r>
              <a:rPr lang="en-US" sz="1200" dirty="0" smtClean="0"/>
              <a:t>Set of Cu HOM couplers are also fabricated by </a:t>
            </a:r>
            <a:r>
              <a:rPr lang="en-US" sz="1200" dirty="0" err="1" smtClean="0"/>
              <a:t>Niowave</a:t>
            </a:r>
            <a:r>
              <a:rPr lang="en-US" sz="1200" dirty="0" smtClean="0"/>
              <a:t> Inc., and </a:t>
            </a:r>
            <a:r>
              <a:rPr lang="en-US" sz="1200" dirty="0" err="1" smtClean="0"/>
              <a:t>Nb</a:t>
            </a:r>
            <a:r>
              <a:rPr lang="en-US" sz="1200" dirty="0" smtClean="0"/>
              <a:t> HOM couplers are under fabrication</a:t>
            </a:r>
          </a:p>
          <a:p>
            <a:r>
              <a:rPr lang="en-US" sz="1200" dirty="0" smtClean="0"/>
              <a:t>Measurements are in agreement with the simulations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C67207-FE59-4334-BC84-8E4CA413442E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250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~ eight times larger…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C67207-FE59-4334-BC84-8E4CA413442E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885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Early stages NC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Latter stages have three </a:t>
            </a:r>
            <a:r>
              <a:rPr lang="en-GB" dirty="0" err="1" smtClean="0"/>
              <a:t>familier</a:t>
            </a:r>
            <a:r>
              <a:rPr lang="en-GB" dirty="0" smtClean="0"/>
              <a:t> of SC Cavity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Focus on the SC section with example cavity as the high beta cavity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C6646-064E-47D2-ABA2-C8D927895A55}" type="slidenum">
              <a:rPr lang="en-GB" smtClean="0"/>
              <a:pPr/>
              <a:t>40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10AD8-6C7C-445C-89E1-BD164FA858C1}" type="datetimeFigureOut">
              <a:rPr lang="en-US"/>
              <a:pPr>
                <a:defRPr/>
              </a:pPr>
              <a:t>22/08/16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E5145-53B9-4B96-8F89-0CA0D355B0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57" descr="UOMHQ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0988" y="5791200"/>
            <a:ext cx="1243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CI_logo_small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9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/>
          <p:nvPr userDrawn="1"/>
        </p:nvSpPr>
        <p:spPr>
          <a:xfrm>
            <a:off x="0" y="6488113"/>
            <a:ext cx="334963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9F6E5FA6-AA60-4A05-86AF-BC891783CA14}" type="slidenum">
              <a:rPr lang="en-GB" sz="1000">
                <a:latin typeface="Times" pitchFamily="18" charset="0"/>
              </a:rPr>
              <a:pPr>
                <a:defRPr/>
              </a:pPr>
              <a:t>‹#›</a:t>
            </a:fld>
            <a:endParaRPr lang="en-GB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6B38F-71A7-41C0-A742-401C6BF79688}" type="datetimeFigureOut">
              <a:rPr lang="en-US"/>
              <a:pPr>
                <a:defRPr/>
              </a:pPr>
              <a:t>22/08/16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B7A27-2A75-4A19-A749-E395A3E65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2" descr="EuCARD 2nd ANNUAL MEETI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36674"/>
            <a:ext cx="1279198" cy="721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57" descr="UOMHQ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0988" y="5791200"/>
            <a:ext cx="1243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CI_logo_small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9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/>
          <p:nvPr userDrawn="1"/>
        </p:nvSpPr>
        <p:spPr>
          <a:xfrm>
            <a:off x="0" y="6488113"/>
            <a:ext cx="334963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D1578AA8-A9EE-416D-A9C7-AA7AE18FB492}" type="slidenum">
              <a:rPr lang="en-GB" sz="1000">
                <a:latin typeface="Times" pitchFamily="18" charset="0"/>
              </a:rPr>
              <a:pPr>
                <a:defRPr/>
              </a:pPr>
              <a:t>‹#›</a:t>
            </a:fld>
            <a:endParaRPr lang="en-GB" sz="1000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58C07-4DBC-4283-B747-805AA0DB4230}" type="datetimeFigureOut">
              <a:rPr lang="en-US"/>
              <a:pPr>
                <a:defRPr/>
              </a:pPr>
              <a:t>22/08/16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D0796-9A28-4643-A5FC-23EA60C95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2" descr="EuCARD 2nd ANNUAL MEETI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36674"/>
            <a:ext cx="1279198" cy="721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57" descr="UOMHQ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0988" y="5791200"/>
            <a:ext cx="1243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CI_logo_small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9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/>
          <p:nvPr userDrawn="1"/>
        </p:nvSpPr>
        <p:spPr>
          <a:xfrm>
            <a:off x="0" y="6611938"/>
            <a:ext cx="334963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FE8DD88-297E-499A-BABA-4CC2760FEB09}" type="slidenum">
              <a:rPr lang="en-GB" sz="1000">
                <a:latin typeface="Times" pitchFamily="18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1000" dirty="0">
              <a:latin typeface="Times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0CA25-AE7E-4DF8-A6D7-446549C09FE3}" type="datetimeFigureOut">
              <a:rPr lang="en-US"/>
              <a:pPr>
                <a:defRPr/>
              </a:pPr>
              <a:t>22/08/16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69844" y="6323647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B0596-6A7E-4681-BA42-A7BDF76617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 Box 10"/>
          <p:cNvSpPr txBox="1">
            <a:spLocks noChangeArrowheads="1"/>
          </p:cNvSpPr>
          <p:nvPr userDrawn="1"/>
        </p:nvSpPr>
        <p:spPr bwMode="auto">
          <a:xfrm>
            <a:off x="533400" y="6581775"/>
            <a:ext cx="8053388" cy="27699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HOMSC16, ICFA Mini</a:t>
            </a:r>
            <a:r>
              <a:rPr lang="en-GB" sz="1200" b="1" baseline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Workshop, Rostock-</a:t>
            </a:r>
            <a:r>
              <a:rPr lang="en-GB" sz="1200" b="1" baseline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Warnemünde</a:t>
            </a:r>
            <a:r>
              <a:rPr lang="en-GB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22</a:t>
            </a:r>
            <a:r>
              <a:rPr lang="en-GB" sz="12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</a:t>
            </a:r>
            <a:r>
              <a:rPr lang="en-GB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- 24</a:t>
            </a:r>
            <a:r>
              <a:rPr lang="en-GB" sz="12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</a:t>
            </a:r>
            <a:r>
              <a:rPr lang="en-GB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August 2016</a:t>
            </a:r>
            <a:endParaRPr lang="en-US" sz="12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57" descr="UOMHQ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0988" y="5791200"/>
            <a:ext cx="1243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CI_logo_small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9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/>
          <p:nvPr userDrawn="1"/>
        </p:nvSpPr>
        <p:spPr>
          <a:xfrm>
            <a:off x="0" y="6488113"/>
            <a:ext cx="334963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62F33A85-39C2-4EDC-977E-AC697F93AC15}" type="slidenum">
              <a:rPr lang="en-GB" sz="1000">
                <a:latin typeface="Times" pitchFamily="18" charset="0"/>
              </a:rPr>
              <a:pPr>
                <a:defRPr/>
              </a:pPr>
              <a:t>‹#›</a:t>
            </a:fld>
            <a:endParaRPr lang="en-GB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71EFB-727A-425E-887C-C75BE8BC0341}" type="datetimeFigureOut">
              <a:rPr lang="en-US"/>
              <a:pPr>
                <a:defRPr/>
              </a:pPr>
              <a:t>22/08/16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08E8F-B867-44D0-B1B8-68DBDB16A8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57" descr="UOMHQ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0988" y="5791200"/>
            <a:ext cx="1243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CI_logo_small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9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5"/>
          <p:cNvSpPr/>
          <p:nvPr userDrawn="1"/>
        </p:nvSpPr>
        <p:spPr>
          <a:xfrm>
            <a:off x="0" y="6488113"/>
            <a:ext cx="334963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CBEA4B40-FE3C-4F4C-BE61-C7C0385A4EC2}" type="slidenum">
              <a:rPr lang="en-GB" sz="1000">
                <a:latin typeface="Times" pitchFamily="18" charset="0"/>
              </a:rPr>
              <a:pPr>
                <a:defRPr/>
              </a:pPr>
              <a:t>‹#›</a:t>
            </a:fld>
            <a:endParaRPr lang="en-GB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3690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49BF2-D581-4E9B-AF67-1793B2602B2A}" type="datetimeFigureOut">
              <a:rPr lang="en-US"/>
              <a:pPr>
                <a:defRPr/>
              </a:pPr>
              <a:t>22/08/16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0167B-BECE-427F-91B0-64DF7FF64B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57" descr="UOMHQ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0988" y="5791200"/>
            <a:ext cx="1243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CI_logo_small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9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7"/>
          <p:cNvSpPr/>
          <p:nvPr userDrawn="1"/>
        </p:nvSpPr>
        <p:spPr>
          <a:xfrm>
            <a:off x="0" y="6488113"/>
            <a:ext cx="334963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3E189F49-12A6-4843-913D-33D7952A287F}" type="slidenum">
              <a:rPr lang="en-GB" sz="1000">
                <a:latin typeface="Times" pitchFamily="18" charset="0"/>
              </a:rPr>
              <a:pPr>
                <a:defRPr/>
              </a:pPr>
              <a:t>‹#›</a:t>
            </a:fld>
            <a:endParaRPr lang="en-GB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B1658-FBAC-428D-8FDA-BD52EDB45439}" type="datetimeFigureOut">
              <a:rPr lang="en-US"/>
              <a:pPr>
                <a:defRPr/>
              </a:pPr>
              <a:t>22/08/16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4D3EB-E390-4459-98CC-72E8030880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57" descr="UOMHQ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0988" y="5791200"/>
            <a:ext cx="1243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CI_logo_small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9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/>
          <p:nvPr userDrawn="1"/>
        </p:nvSpPr>
        <p:spPr>
          <a:xfrm>
            <a:off x="0" y="6488113"/>
            <a:ext cx="334963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46205B5A-E9A0-488C-80B3-85D655EB45A2}" type="slidenum">
              <a:rPr lang="en-GB" sz="1000">
                <a:latin typeface="Times" pitchFamily="18" charset="0"/>
              </a:rPr>
              <a:pPr>
                <a:defRPr/>
              </a:pPr>
              <a:t>‹#›</a:t>
            </a:fld>
            <a:endParaRPr lang="en-GB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BB0BD-1678-4F6F-94A1-263C3FA00334}" type="datetimeFigureOut">
              <a:rPr lang="en-US"/>
              <a:pPr>
                <a:defRPr/>
              </a:pPr>
              <a:t>22/08/16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288CA-DED5-4EE3-BF84-1B58064EE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2" descr="EuCARD 2nd ANNUAL MEETI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36674"/>
            <a:ext cx="1279198" cy="721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57" descr="UOMHQ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0988" y="5791200"/>
            <a:ext cx="1243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4" descr="CI_logo_small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9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057" descr="UOMHQ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0988" y="5791200"/>
            <a:ext cx="1243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CI_logo_small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9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/>
          <p:nvPr userDrawn="1"/>
        </p:nvSpPr>
        <p:spPr>
          <a:xfrm>
            <a:off x="0" y="6488113"/>
            <a:ext cx="334963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14C77ABE-071F-42B8-93A1-F29002A72AA7}" type="slidenum">
              <a:rPr lang="en-GB" sz="1000">
                <a:latin typeface="Times" pitchFamily="18" charset="0"/>
              </a:rPr>
              <a:pPr>
                <a:defRPr/>
              </a:pPr>
              <a:t>‹#›</a:t>
            </a:fld>
            <a:endParaRPr lang="en-GB" sz="1000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8AEC2-9D4C-4ACC-AA8D-EF2858E6E88D}" type="datetimeFigureOut">
              <a:rPr lang="en-US"/>
              <a:pPr>
                <a:defRPr/>
              </a:pPr>
              <a:t>22/08/16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AC25F-F2CF-4057-A4A4-030EB7B787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57" descr="UOMHQ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0988" y="5791200"/>
            <a:ext cx="1243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CI_logo_small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9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5"/>
          <p:cNvSpPr/>
          <p:nvPr userDrawn="1"/>
        </p:nvSpPr>
        <p:spPr>
          <a:xfrm>
            <a:off x="0" y="6488113"/>
            <a:ext cx="334963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DC0EBF91-2576-4FCB-82F5-048B8917E164}" type="slidenum">
              <a:rPr lang="en-GB" sz="1000">
                <a:latin typeface="Times" pitchFamily="18" charset="0"/>
              </a:rPr>
              <a:pPr>
                <a:defRPr/>
              </a:pPr>
              <a:t>‹#›</a:t>
            </a:fld>
            <a:endParaRPr lang="en-GB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759C7-9576-4AD2-9662-54040D56EA10}" type="datetimeFigureOut">
              <a:rPr lang="en-US"/>
              <a:pPr>
                <a:defRPr/>
              </a:pPr>
              <a:t>22/08/16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CD79B-6134-4BDD-9D7F-4C6AC90F6B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2" descr="EuCARD 2nd ANNUAL MEETI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36674"/>
            <a:ext cx="1279198" cy="721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57" descr="UOMHQ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0988" y="5791200"/>
            <a:ext cx="1243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CI_logo_small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9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5"/>
          <p:cNvSpPr/>
          <p:nvPr userDrawn="1"/>
        </p:nvSpPr>
        <p:spPr>
          <a:xfrm>
            <a:off x="0" y="6488113"/>
            <a:ext cx="334963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5F7BB77E-5525-4CE1-9BD2-0618302F4DBF}" type="slidenum">
              <a:rPr lang="en-GB" sz="1000">
                <a:latin typeface="Times" pitchFamily="18" charset="0"/>
              </a:rPr>
              <a:pPr>
                <a:defRPr/>
              </a:pPr>
              <a:t>‹#›</a:t>
            </a:fld>
            <a:endParaRPr lang="en-GB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CE846-A1DF-4A94-B1C9-1ED0D7F4A424}" type="datetimeFigureOut">
              <a:rPr lang="en-US"/>
              <a:pPr>
                <a:defRPr/>
              </a:pPr>
              <a:t>22/08/16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E51B4-D90A-40F3-906A-A41EF4842B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2" descr="EuCARD 2nd ANNUAL MEETI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36674"/>
            <a:ext cx="1279198" cy="721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E60C27-1FA2-42C2-88E7-FF0C14B1D4EA}" type="datetimeFigureOut">
              <a:rPr lang="en-US"/>
              <a:pPr>
                <a:defRPr/>
              </a:pPr>
              <a:t>22/08/16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649CD9-AB1D-4600-BC80-51838C1A1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2057" descr="UOMHQ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900988" y="5791200"/>
            <a:ext cx="1243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4" descr="CI_logo_small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619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533400" y="6581775"/>
            <a:ext cx="8053388" cy="27699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HOMSC16, ICFA Mini</a:t>
            </a:r>
            <a:r>
              <a:rPr lang="en-GB" sz="1200" b="1" baseline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Workshop, Rostock-</a:t>
            </a:r>
            <a:r>
              <a:rPr lang="en-GB" sz="1200" b="1" baseline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Warnemünde</a:t>
            </a:r>
            <a:r>
              <a:rPr lang="en-GB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22</a:t>
            </a:r>
            <a:r>
              <a:rPr lang="en-GB" sz="12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</a:t>
            </a:r>
            <a:r>
              <a:rPr lang="en-GB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- 24</a:t>
            </a:r>
            <a:r>
              <a:rPr lang="en-GB" sz="12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</a:t>
            </a:r>
            <a:r>
              <a:rPr lang="en-GB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August 2016</a:t>
            </a:r>
            <a:endParaRPr lang="en-US" sz="12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0" name="Picture 2" descr="EuCARD 2nd ANNUAL MEETI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136674"/>
            <a:ext cx="1279198" cy="72132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jpeg"/><Relationship Id="rId5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Relationship Id="rId3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6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wmf"/><Relationship Id="rId3" Type="http://schemas.openxmlformats.org/officeDocument/2006/relationships/image" Target="../media/image6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jpeg"/><Relationship Id="rId3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4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4" Type="http://schemas.openxmlformats.org/officeDocument/2006/relationships/image" Target="../media/image76.jpeg"/><Relationship Id="rId5" Type="http://schemas.openxmlformats.org/officeDocument/2006/relationships/image" Target="../media/image77.jpeg"/><Relationship Id="rId6" Type="http://schemas.openxmlformats.org/officeDocument/2006/relationships/image" Target="../media/image78.png"/><Relationship Id="rId7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4" Type="http://schemas.openxmlformats.org/officeDocument/2006/relationships/image" Target="../media/image82.jpg"/><Relationship Id="rId5" Type="http://schemas.openxmlformats.org/officeDocument/2006/relationships/image" Target="../media/image83.jpeg"/><Relationship Id="rId6" Type="http://schemas.openxmlformats.org/officeDocument/2006/relationships/image" Target="../media/image84.jpg"/><Relationship Id="rId7" Type="http://schemas.openxmlformats.org/officeDocument/2006/relationships/image" Target="../media/image8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4" Type="http://schemas.openxmlformats.org/officeDocument/2006/relationships/image" Target="../media/image88.jpeg"/><Relationship Id="rId5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3.png"/><Relationship Id="rId3" Type="http://schemas.openxmlformats.org/officeDocument/2006/relationships/image" Target="../media/image9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9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4" Type="http://schemas.openxmlformats.org/officeDocument/2006/relationships/image" Target="../media/image102.jpeg"/><Relationship Id="rId5" Type="http://schemas.openxmlformats.org/officeDocument/2006/relationships/image" Target="../media/image103.jpeg"/><Relationship Id="rId6" Type="http://schemas.openxmlformats.org/officeDocument/2006/relationships/oleObject" Target="../embeddings/oleObject1.bin"/><Relationship Id="rId7" Type="http://schemas.openxmlformats.org/officeDocument/2006/relationships/image" Target="../media/image100.wmf"/><Relationship Id="rId8" Type="http://schemas.openxmlformats.org/officeDocument/2006/relationships/image" Target="../media/image10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9.jpeg"/><Relationship Id="rId12" Type="http://schemas.openxmlformats.org/officeDocument/2006/relationships/image" Target="../media/image104.png"/><Relationship Id="rId13" Type="http://schemas.openxmlformats.org/officeDocument/2006/relationships/image" Target="../media/image110.png"/><Relationship Id="rId14" Type="http://schemas.openxmlformats.org/officeDocument/2006/relationships/image" Target="../media/image111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08.jpeg"/><Relationship Id="rId4" Type="http://schemas.openxmlformats.org/officeDocument/2006/relationships/image" Target="../media/image102.jpe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05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06.w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107.w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8" descr="cockcroft_at_controls_1934"/>
          <p:cNvPicPr>
            <a:picLocks noChangeAspect="1" noChangeArrowheads="1"/>
          </p:cNvPicPr>
          <p:nvPr/>
        </p:nvPicPr>
        <p:blipFill>
          <a:blip r:embed="rId2">
            <a:lum bright="60000" contrast="-72000"/>
          </a:blip>
          <a:srcRect l="4834" r="10333" b="10962"/>
          <a:stretch>
            <a:fillRect/>
          </a:stretch>
        </p:blipFill>
        <p:spPr bwMode="auto">
          <a:xfrm>
            <a:off x="0" y="0"/>
            <a:ext cx="9144000" cy="6819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057" descr="UOMH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0988" y="5689485"/>
            <a:ext cx="1243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4" descr="CI_logo_small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619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 descr="From old to new, Manchester as a modern university with a blueprint for the future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5023360"/>
            <a:ext cx="1185892" cy="1499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8" descr="Cockcroft Institut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5157192"/>
            <a:ext cx="1531877" cy="1148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142844" y="981059"/>
            <a:ext cx="8839200" cy="242889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GB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Conspectus of HOMS in SC Cavities:</a:t>
            </a:r>
          </a:p>
          <a:p>
            <a:pPr algn="ctr">
              <a:defRPr/>
            </a:pPr>
            <a:r>
              <a:rPr lang="en-GB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BPMs and Damping</a:t>
            </a:r>
          </a:p>
          <a:p>
            <a:pPr algn="ctr"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Roger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M. Jones</a:t>
            </a:r>
          </a:p>
          <a:p>
            <a:pPr algn="ctr">
              <a:defRPr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University of Manchester/Cockcroft Inst.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357422" y="6581001"/>
            <a:ext cx="533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http://</a:t>
            </a:r>
            <a:r>
              <a:rPr lang="en-GB" sz="1200" dirty="0" err="1"/>
              <a:t>tinyurl.com</a:t>
            </a:r>
            <a:r>
              <a:rPr lang="en-GB" sz="1200" dirty="0"/>
              <a:t>/jz3yuzz</a:t>
            </a:r>
          </a:p>
          <a:p>
            <a:endParaRPr lang="en-GB" sz="1200" dirty="0" smtClean="0"/>
          </a:p>
          <a:p>
            <a:endParaRPr lang="en-GB" sz="1200" dirty="0">
              <a:latin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1681" y="5020862"/>
            <a:ext cx="2232248" cy="14864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39952" y="5013176"/>
            <a:ext cx="2232248" cy="1490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39752" y="6488668"/>
            <a:ext cx="3608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See talk by -S. De 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S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ilva, J. </a:t>
            </a:r>
            <a:r>
              <a:rPr lang="en-US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Delayen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endParaRPr lang="en-US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-13658"/>
            <a:ext cx="9144000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Novel Crabbing Cavities: LHC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4" name="Picture 3" descr="Screenshot 2016-08-20 12.44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2696"/>
            <a:ext cx="3851910" cy="2891790"/>
          </a:xfrm>
          <a:prstGeom prst="rect">
            <a:avLst/>
          </a:prstGeom>
        </p:spPr>
      </p:pic>
      <p:pic>
        <p:nvPicPr>
          <p:cNvPr id="5" name="Picture 4" descr="Screenshot 2016-08-20 12.44.4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764704"/>
            <a:ext cx="3829050" cy="2846070"/>
          </a:xfrm>
          <a:prstGeom prst="rect">
            <a:avLst/>
          </a:prstGeom>
        </p:spPr>
      </p:pic>
      <p:pic>
        <p:nvPicPr>
          <p:cNvPr id="6" name="Picture 5" descr="Screenshot 2016-08-20 12.44.5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01008"/>
            <a:ext cx="3846195" cy="2886075"/>
          </a:xfrm>
          <a:prstGeom prst="rect">
            <a:avLst/>
          </a:prstGeom>
        </p:spPr>
      </p:pic>
      <p:pic>
        <p:nvPicPr>
          <p:cNvPr id="7" name="Picture 6" descr="Screenshot 2016-08-20 12.45.1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573016"/>
            <a:ext cx="3857625" cy="289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065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shot 2016-08-20 17.46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48680"/>
            <a:ext cx="3777615" cy="2886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39752" y="6488668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See talk by –F. </a:t>
            </a:r>
            <a:r>
              <a:rPr lang="en-US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Reimann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endParaRPr lang="en-US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3" name="Picture 2" descr="Screenshot 2016-08-20 17.45.5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672"/>
            <a:ext cx="3731895" cy="2897505"/>
          </a:xfrm>
          <a:prstGeom prst="rect">
            <a:avLst/>
          </a:prstGeom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-13658"/>
            <a:ext cx="9144000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Novel Methods: </a:t>
            </a:r>
            <a:r>
              <a:rPr lang="en-GB" sz="4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Dechirping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7" name="Picture 6" descr="Screenshot 2016-08-20 17.46.1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008"/>
            <a:ext cx="3749040" cy="2891790"/>
          </a:xfrm>
          <a:prstGeom prst="rect">
            <a:avLst/>
          </a:prstGeom>
        </p:spPr>
      </p:pic>
      <p:pic>
        <p:nvPicPr>
          <p:cNvPr id="8" name="Picture 7" descr="Screenshot 2016-08-20 17.46.2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501008"/>
            <a:ext cx="376047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179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-13658"/>
            <a:ext cx="9144000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No</a:t>
            </a:r>
            <a:r>
              <a:rPr lang="en-GB" sz="3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vel </a:t>
            </a:r>
            <a:r>
              <a:rPr lang="en-GB" sz="3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Methods &amp; Codes: ECHO2D/ECHO3D </a:t>
            </a:r>
            <a:endParaRPr lang="en-US" sz="34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Picture 2" descr="Screenshot 2016-08-22 05.42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3874770" cy="2777490"/>
          </a:xfrm>
          <a:prstGeom prst="rect">
            <a:avLst/>
          </a:prstGeom>
        </p:spPr>
      </p:pic>
      <p:pic>
        <p:nvPicPr>
          <p:cNvPr id="4" name="Picture 3" descr="Screenshot 2016-08-22 05.43.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836712"/>
            <a:ext cx="3869055" cy="2788920"/>
          </a:xfrm>
          <a:prstGeom prst="rect">
            <a:avLst/>
          </a:prstGeom>
        </p:spPr>
      </p:pic>
      <p:pic>
        <p:nvPicPr>
          <p:cNvPr id="5" name="Picture 4" descr="Screenshot 2016-08-22 05.44.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89040"/>
            <a:ext cx="3829050" cy="2828925"/>
          </a:xfrm>
          <a:prstGeom prst="rect">
            <a:avLst/>
          </a:prstGeom>
        </p:spPr>
      </p:pic>
      <p:pic>
        <p:nvPicPr>
          <p:cNvPr id="6" name="Picture 5" descr="Screenshot 2016-08-22 05.44.5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861048"/>
            <a:ext cx="3863340" cy="285178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99792" y="6488668"/>
            <a:ext cx="44132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See talk by 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–I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. </a:t>
            </a:r>
            <a:r>
              <a:rPr lang="en-US" b="1" dirty="0" err="1">
                <a:solidFill>
                  <a:srgbClr val="0000FF"/>
                </a:solidFill>
                <a:latin typeface="Times New Roman"/>
                <a:cs typeface="Times New Roman"/>
              </a:rPr>
              <a:t>Zagorodnov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 and 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M. </a:t>
            </a:r>
            <a:r>
              <a:rPr lang="en-US" b="1" dirty="0" err="1">
                <a:solidFill>
                  <a:srgbClr val="0000FF"/>
                </a:solidFill>
                <a:latin typeface="Times New Roman"/>
                <a:cs typeface="Times New Roman"/>
              </a:rPr>
              <a:t>Dohlus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  </a:t>
            </a:r>
            <a:endParaRPr lang="en-US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20554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2016-08-20 17.59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0688"/>
            <a:ext cx="3851910" cy="2743200"/>
          </a:xfrm>
          <a:prstGeom prst="rect">
            <a:avLst/>
          </a:prstGeom>
        </p:spPr>
      </p:pic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-13658"/>
            <a:ext cx="9144000" cy="64633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Novel Methods: Multi-Cavity Simulations</a:t>
            </a:r>
            <a:endParaRPr lang="en-US" sz="36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5" name="Picture 4" descr="Screenshot 2016-08-20 18.01.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620688"/>
            <a:ext cx="3823335" cy="2731770"/>
          </a:xfrm>
          <a:prstGeom prst="rect">
            <a:avLst/>
          </a:prstGeom>
        </p:spPr>
      </p:pic>
      <p:pic>
        <p:nvPicPr>
          <p:cNvPr id="6" name="Picture 5" descr="Screenshot 2016-08-20 18.06.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29000"/>
            <a:ext cx="4051935" cy="2977515"/>
          </a:xfrm>
          <a:prstGeom prst="rect">
            <a:avLst/>
          </a:prstGeom>
        </p:spPr>
      </p:pic>
      <p:pic>
        <p:nvPicPr>
          <p:cNvPr id="7" name="Picture 6" descr="Screenshot 2016-08-20 18.06.2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12976"/>
            <a:ext cx="4023360" cy="301180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339752" y="6488668"/>
            <a:ext cx="4134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See 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talk by 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-W. Ackermann &amp; T. </a:t>
            </a:r>
            <a:r>
              <a:rPr lang="en-US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Flisgen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endParaRPr lang="en-US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2997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-19987" y="0"/>
            <a:ext cx="9163987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cs typeface="Times New Roman" pitchFamily="18" charset="0"/>
              </a:rPr>
              <a:t> Highlights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830709"/>
            <a:ext cx="9144000" cy="2813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spcBef>
                <a:spcPts val="100"/>
              </a:spcBef>
              <a:buFont typeface="+mj-lt"/>
              <a:buAutoNum type="arabicPeriod"/>
            </a:pPr>
            <a:r>
              <a:rPr lang="en-GB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XFEL/FLASH (HOM Diagnostics &amp; Simulation, Beam Dynamics) </a:t>
            </a:r>
          </a:p>
          <a:p>
            <a:pPr marL="514350" indent="-514350">
              <a:lnSpc>
                <a:spcPct val="150000"/>
              </a:lnSpc>
              <a:spcBef>
                <a:spcPts val="100"/>
              </a:spcBef>
              <a:buFont typeface="+mj-lt"/>
              <a:buAutoNum type="arabicPeriod"/>
            </a:pPr>
            <a:r>
              <a:rPr lang="en-GB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ESS (HOMs and Beam Dynamics)</a:t>
            </a:r>
          </a:p>
          <a:p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13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911" y="2636912"/>
            <a:ext cx="9114090" cy="92333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5400" dirty="0" smtClean="0">
                <a:solidFill>
                  <a:srgbClr val="0000FF"/>
                </a:solidFill>
                <a:cs typeface="Times New Roman" pitchFamily="18" charset="0"/>
              </a:rPr>
              <a:t>1. XFEL/FLASH</a:t>
            </a:r>
          </a:p>
        </p:txBody>
      </p:sp>
      <p:pic>
        <p:nvPicPr>
          <p:cNvPr id="4" name="Picture 3" descr="CUT_ISO_200604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2832"/>
            <a:ext cx="3397876" cy="2460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IMG_73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2660" y="5183484"/>
            <a:ext cx="2664296" cy="1036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16" descr="Steve + Nicoleta DESY Jan 20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00" y="4934408"/>
            <a:ext cx="2046288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7982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323439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1.HOM Diagnostic 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in 3</a:t>
            </a:r>
            <a:r>
              <a:rPr lang="en-US" sz="40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rd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Harmonic Cavities at FLASH</a:t>
            </a:r>
            <a:endParaRPr lang="en-US" sz="4000" b="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5725" y="1695450"/>
            <a:ext cx="5184775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n-US" sz="2000" dirty="0" err="1" smtClean="0">
                <a:solidFill>
                  <a:srgbClr val="0000FF"/>
                </a:solidFill>
              </a:rPr>
              <a:t>Fermilab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has constructed a third harmonic accelerating (3.9GHz) superconducting module and cryostat for a new generation high brightness photo-injector.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n-US" sz="2000" dirty="0">
                <a:solidFill>
                  <a:srgbClr val="0000FF"/>
                </a:solidFill>
              </a:rPr>
              <a:t>This </a:t>
            </a:r>
            <a:r>
              <a:rPr lang="en-US" sz="2000" dirty="0" smtClean="0">
                <a:solidFill>
                  <a:srgbClr val="0000FF"/>
                </a:solidFill>
              </a:rPr>
              <a:t>system compensates </a:t>
            </a:r>
            <a:r>
              <a:rPr lang="en-US" sz="2000" dirty="0">
                <a:solidFill>
                  <a:srgbClr val="0000FF"/>
                </a:solidFill>
              </a:rPr>
              <a:t>the nonlinear distortion of the longitudinal phase space due to the RF curvature of the 1.3 GHz TESLA cavities prior to bunch compression.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98425" y="4941888"/>
            <a:ext cx="8829675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n-US" sz="2000" dirty="0">
                <a:solidFill>
                  <a:srgbClr val="0000FF"/>
                </a:solidFill>
              </a:rPr>
              <a:t>The </a:t>
            </a:r>
            <a:r>
              <a:rPr lang="en-US" sz="2000" dirty="0" err="1">
                <a:solidFill>
                  <a:srgbClr val="0000FF"/>
                </a:solidFill>
              </a:rPr>
              <a:t>cryomodule</a:t>
            </a:r>
            <a:r>
              <a:rPr lang="en-US" sz="2000" dirty="0">
                <a:solidFill>
                  <a:srgbClr val="0000FF"/>
                </a:solidFill>
              </a:rPr>
              <a:t>, consisting of </a:t>
            </a:r>
            <a:r>
              <a:rPr lang="en-US" sz="2000" u="sng" dirty="0">
                <a:solidFill>
                  <a:srgbClr val="0000FF"/>
                </a:solidFill>
              </a:rPr>
              <a:t>four 3.9GHz cavities</a:t>
            </a:r>
            <a:r>
              <a:rPr lang="en-US" sz="2000" dirty="0">
                <a:solidFill>
                  <a:srgbClr val="0000FF"/>
                </a:solidFill>
              </a:rPr>
              <a:t>, </a:t>
            </a:r>
            <a:r>
              <a:rPr lang="en-US" sz="2000" dirty="0" smtClean="0">
                <a:solidFill>
                  <a:srgbClr val="0000FF"/>
                </a:solidFill>
              </a:rPr>
              <a:t>have </a:t>
            </a:r>
            <a:r>
              <a:rPr lang="en-US" sz="2000" dirty="0">
                <a:solidFill>
                  <a:srgbClr val="0000FF"/>
                </a:solidFill>
              </a:rPr>
              <a:t>been installed in the FLASH </a:t>
            </a:r>
            <a:r>
              <a:rPr lang="en-US" sz="2000" dirty="0" err="1">
                <a:solidFill>
                  <a:srgbClr val="0000FF"/>
                </a:solidFill>
              </a:rPr>
              <a:t>photoinjector</a:t>
            </a:r>
            <a:r>
              <a:rPr lang="en-US" sz="2000" dirty="0">
                <a:solidFill>
                  <a:srgbClr val="0000FF"/>
                </a:solidFill>
              </a:rPr>
              <a:t> downstream, of the first 1.3 GHz </a:t>
            </a:r>
            <a:r>
              <a:rPr lang="en-US" sz="2000" dirty="0" err="1">
                <a:solidFill>
                  <a:srgbClr val="0000FF"/>
                </a:solidFill>
              </a:rPr>
              <a:t>cryomodule</a:t>
            </a:r>
            <a:r>
              <a:rPr lang="en-US" sz="2000" dirty="0">
                <a:solidFill>
                  <a:srgbClr val="0000FF"/>
                </a:solidFill>
              </a:rPr>
              <a:t> (consisting of 8 cavities).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n-US" sz="2000" dirty="0">
                <a:solidFill>
                  <a:srgbClr val="0000FF"/>
                </a:solidFill>
              </a:rPr>
              <a:t>Four 3.9 GHz </a:t>
            </a:r>
            <a:r>
              <a:rPr lang="en-US" sz="2000" dirty="0" smtClean="0">
                <a:solidFill>
                  <a:srgbClr val="0000FF"/>
                </a:solidFill>
              </a:rPr>
              <a:t>cavities </a:t>
            </a:r>
            <a:r>
              <a:rPr lang="en-US" sz="2000" dirty="0">
                <a:solidFill>
                  <a:srgbClr val="0000FF"/>
                </a:solidFill>
              </a:rPr>
              <a:t>provide the energy modulation, ~20 MV, needed for compensation.</a:t>
            </a:r>
          </a:p>
          <a:p>
            <a:pPr algn="just" eaLnBrk="1" hangingPunct="1"/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Picture 3" descr="CUT_ISO_200604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300" y="1917700"/>
            <a:ext cx="3733800" cy="270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001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79971"/>
              </p:ext>
            </p:extLst>
          </p:nvPr>
        </p:nvGraphicFramePr>
        <p:xfrm>
          <a:off x="165100" y="1016000"/>
          <a:ext cx="2743200" cy="4659501"/>
        </p:xfrm>
        <a:graphic>
          <a:graphicData uri="http://schemas.openxmlformats.org/drawingml/2006/table">
            <a:tbl>
              <a:tblPr/>
              <a:tblGrid>
                <a:gridCol w="1524000"/>
                <a:gridCol w="1219200"/>
              </a:tblGrid>
              <a:tr h="312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Number of Cavities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Active Length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0.346 meter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Gradient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14 MV/m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Phase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-179º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R/Q   [=U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/(wW)]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750 Ω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peak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/E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acc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2.26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8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en-US" sz="12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peak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(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  <a:r>
                        <a:rPr kumimoji="0" lang="en-US" sz="12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acc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= 14 MV/m)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68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mT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Q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ext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1.3 X 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BBU Limit for HOM, Q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&lt;1 X 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Total Energy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20 MeV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Beam Current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9 mA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Forward Power,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per cavity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9 kW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Coupler Power,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per coupler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45 kW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46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3600" dirty="0" smtClean="0">
                <a:solidFill>
                  <a:schemeClr val="bg1"/>
                </a:solidFill>
                <a:latin typeface="Times" charset="0"/>
              </a:rPr>
              <a:t>1. Third Harmonic (3.9 GHz) </a:t>
            </a:r>
            <a:r>
              <a:rPr lang="en-GB" sz="3600" dirty="0">
                <a:solidFill>
                  <a:schemeClr val="bg1"/>
                </a:solidFill>
                <a:latin typeface="Times" charset="0"/>
              </a:rPr>
              <a:t>Parameters</a:t>
            </a:r>
            <a:endParaRPr lang="en-US" sz="3600" b="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6" name="Picture 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0" y="977900"/>
            <a:ext cx="3302000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8" descr="flash layo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2871788"/>
            <a:ext cx="3162300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984500" y="1130300"/>
            <a:ext cx="3035300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sz="1600" dirty="0">
                <a:solidFill>
                  <a:srgbClr val="0000FF"/>
                </a:solidFill>
              </a:rPr>
              <a:t>Adding harmonic ensures the 2</a:t>
            </a:r>
            <a:r>
              <a:rPr lang="en-GB" sz="1600" baseline="30000" dirty="0">
                <a:solidFill>
                  <a:srgbClr val="0000FF"/>
                </a:solidFill>
              </a:rPr>
              <a:t>nd</a:t>
            </a:r>
            <a:r>
              <a:rPr lang="en-GB" sz="1600" dirty="0">
                <a:solidFill>
                  <a:srgbClr val="0000FF"/>
                </a:solidFill>
              </a:rPr>
              <a:t> derivative at the max is zero for total field (could use any of the harmonics in the expansion, but using the lowest freq. ensures the transverse </a:t>
            </a:r>
            <a:r>
              <a:rPr lang="en-GB" sz="1600" dirty="0" err="1">
                <a:solidFill>
                  <a:srgbClr val="0000FF"/>
                </a:solidFill>
              </a:rPr>
              <a:t>wakefields</a:t>
            </a:r>
            <a:r>
              <a:rPr lang="en-GB" sz="1600" dirty="0">
                <a:solidFill>
                  <a:srgbClr val="0000FF"/>
                </a:solidFill>
              </a:rPr>
              <a:t> ~ </a:t>
            </a:r>
            <a:r>
              <a:rPr lang="en-GB" sz="1600" dirty="0" smtClean="0">
                <a:solidFill>
                  <a:srgbClr val="0000FF"/>
                </a:solidFill>
              </a:rPr>
              <a:t>ω</a:t>
            </a:r>
            <a:r>
              <a:rPr lang="en-GB" sz="1600" baseline="30000" dirty="0" smtClean="0">
                <a:solidFill>
                  <a:srgbClr val="0000FF"/>
                </a:solidFill>
                <a:sym typeface="Symbol" pitchFamily="18" charset="2"/>
              </a:rPr>
              <a:t>3 </a:t>
            </a:r>
            <a:r>
              <a:rPr lang="en-GB" sz="1600" dirty="0">
                <a:solidFill>
                  <a:srgbClr val="0000FF"/>
                </a:solidFill>
                <a:sym typeface="Symbol" pitchFamily="18" charset="2"/>
              </a:rPr>
              <a:t>are minimised).</a:t>
            </a:r>
            <a:endParaRPr lang="en-US" sz="1600" dirty="0">
              <a:solidFill>
                <a:srgbClr val="0000FF"/>
              </a:solidFill>
            </a:endParaRPr>
          </a:p>
          <a:p>
            <a:pPr algn="l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>
                <a:solidFill>
                  <a:srgbClr val="0000FF"/>
                </a:solidFill>
              </a:rPr>
              <a:t>The third harmonic system (3.9GHz) </a:t>
            </a:r>
            <a:r>
              <a:rPr lang="en-US" sz="1600" dirty="0" smtClean="0">
                <a:solidFill>
                  <a:srgbClr val="0000FF"/>
                </a:solidFill>
              </a:rPr>
              <a:t>compensates </a:t>
            </a:r>
            <a:r>
              <a:rPr lang="en-US" sz="1600" dirty="0">
                <a:solidFill>
                  <a:srgbClr val="0000FF"/>
                </a:solidFill>
              </a:rPr>
              <a:t>nonlinear distortion of the longitudinal phase space due to cosine-like voltage curvature of 1.3 GHz cavities. </a:t>
            </a:r>
          </a:p>
          <a:p>
            <a:pPr algn="l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0000FF"/>
                </a:solidFill>
              </a:rPr>
              <a:t>It </a:t>
            </a:r>
            <a:r>
              <a:rPr lang="en-US" sz="1600" dirty="0" err="1" smtClean="0">
                <a:solidFill>
                  <a:srgbClr val="0000FF"/>
                </a:solidFill>
              </a:rPr>
              <a:t>linearises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the energy distribution upstream of the bunch compressor thus  facilitating a  small normalized </a:t>
            </a:r>
            <a:r>
              <a:rPr lang="en-US" sz="1600" dirty="0" err="1">
                <a:solidFill>
                  <a:srgbClr val="0000FF"/>
                </a:solidFill>
              </a:rPr>
              <a:t>emittance</a:t>
            </a:r>
            <a:r>
              <a:rPr lang="en-US" sz="1600" dirty="0">
                <a:solidFill>
                  <a:srgbClr val="0000FF"/>
                </a:solidFill>
              </a:rPr>
              <a:t> ~1.10</a:t>
            </a:r>
            <a:r>
              <a:rPr lang="en-US" sz="1600" baseline="30000" dirty="0">
                <a:solidFill>
                  <a:srgbClr val="0000FF"/>
                </a:solidFill>
              </a:rPr>
              <a:t>-6</a:t>
            </a:r>
            <a:r>
              <a:rPr lang="en-US" sz="1600" dirty="0">
                <a:solidFill>
                  <a:srgbClr val="0000FF"/>
                </a:solidFill>
              </a:rPr>
              <a:t> m*rad.</a:t>
            </a:r>
          </a:p>
        </p:txBody>
      </p:sp>
      <p:sp>
        <p:nvSpPr>
          <p:cNvPr id="9" name="Oval 50"/>
          <p:cNvSpPr>
            <a:spLocks noChangeArrowheads="1"/>
          </p:cNvSpPr>
          <p:nvPr/>
        </p:nvSpPr>
        <p:spPr bwMode="auto">
          <a:xfrm>
            <a:off x="6553200" y="4152900"/>
            <a:ext cx="1524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0" name="Picture 51" descr="IMG_69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3937000"/>
            <a:ext cx="19050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2" descr="IMG_676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550" y="5303838"/>
            <a:ext cx="1911350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6096000" y="736600"/>
            <a:ext cx="2617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dirty="0">
                <a:solidFill>
                  <a:schemeClr val="tx1"/>
                </a:solidFill>
              </a:rPr>
              <a:t>Illustrative energy (not to scale)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610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N.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Baboi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755626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14356"/>
          </a:xfrm>
          <a:prstGeom prst="rect">
            <a:avLst/>
          </a:prstGeom>
          <a:solidFill>
            <a:srgbClr val="0000FF"/>
          </a:solidFill>
          <a:ln w="9525" algn="ctr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1.I HOMs </a:t>
            </a:r>
            <a:r>
              <a:rPr lang="en-GB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SCRF Cavities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1922463"/>
            <a:ext cx="1511300" cy="2308324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Used at XFEL and FLASH.  Baseline design for main accelerators in ILC.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0" y="4271963"/>
            <a:ext cx="1498600" cy="258532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Used at XFEL and FLASH in order to flatten the field profile and reduce energy spread.</a:t>
            </a: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955800" y="2120900"/>
            <a:ext cx="6908800" cy="4330700"/>
            <a:chOff x="1981641" y="2120900"/>
            <a:chExt cx="6908359" cy="4330700"/>
          </a:xfrm>
        </p:grpSpPr>
        <p:grpSp>
          <p:nvGrpSpPr>
            <p:cNvPr id="8" name="Group 46"/>
            <p:cNvGrpSpPr>
              <a:grpSpLocks/>
            </p:cNvGrpSpPr>
            <p:nvPr/>
          </p:nvGrpSpPr>
          <p:grpSpPr bwMode="auto">
            <a:xfrm>
              <a:off x="1981641" y="2120900"/>
              <a:ext cx="6908359" cy="4330700"/>
              <a:chOff x="1981641" y="2120900"/>
              <a:chExt cx="6908359" cy="4330700"/>
            </a:xfrm>
          </p:grpSpPr>
          <p:pic>
            <p:nvPicPr>
              <p:cNvPr id="13" name="Picture 8" descr="IMG_7328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981641" y="2120900"/>
                <a:ext cx="6498784" cy="4330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6946901" y="4729163"/>
                <a:ext cx="1003299" cy="64633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/>
                <a:r>
                  <a:rPr lang="en-US" b="1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HOM Coupler</a:t>
                </a:r>
              </a:p>
            </p:txBody>
          </p:sp>
          <p:sp>
            <p:nvSpPr>
              <p:cNvPr id="15" name="Text Box 13"/>
              <p:cNvSpPr txBox="1">
                <a:spLocks noChangeArrowheads="1"/>
              </p:cNvSpPr>
              <p:nvPr/>
            </p:nvSpPr>
            <p:spPr bwMode="auto">
              <a:xfrm>
                <a:off x="7721600" y="2328863"/>
                <a:ext cx="1168400" cy="64633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/>
                <a:r>
                  <a:rPr lang="en-US" b="1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FPC Coupler</a:t>
                </a:r>
              </a:p>
            </p:txBody>
          </p:sp>
          <p:cxnSp>
            <p:nvCxnSpPr>
              <p:cNvPr id="16" name="Straight Arrow Connector 42"/>
              <p:cNvCxnSpPr>
                <a:cxnSpLocks noChangeShapeType="1"/>
                <a:stCxn id="15" idx="1"/>
              </p:cNvCxnSpPr>
              <p:nvPr/>
            </p:nvCxnSpPr>
            <p:spPr bwMode="auto">
              <a:xfrm rot="10800000" flipV="1">
                <a:off x="7404100" y="2652029"/>
                <a:ext cx="317500" cy="256270"/>
              </a:xfrm>
              <a:prstGeom prst="straightConnector1">
                <a:avLst/>
              </a:prstGeom>
              <a:noFill/>
              <a:ln w="50800" algn="ctr">
                <a:solidFill>
                  <a:srgbClr val="FF0000"/>
                </a:solidFill>
                <a:round/>
                <a:headEnd/>
                <a:tailEnd type="stealth" w="lg" len="lg"/>
              </a:ln>
            </p:spPr>
          </p:cxnSp>
          <p:cxnSp>
            <p:nvCxnSpPr>
              <p:cNvPr id="17" name="Straight Arrow Connector 44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7264400" y="4508500"/>
                <a:ext cx="431800" cy="127000"/>
              </a:xfrm>
              <a:prstGeom prst="straightConnector1">
                <a:avLst/>
              </a:prstGeom>
              <a:noFill/>
              <a:ln w="50800" algn="ctr">
                <a:solidFill>
                  <a:srgbClr val="FF0000"/>
                </a:solidFill>
                <a:round/>
                <a:headEnd/>
                <a:tailEnd type="stealth" w="lg" len="lg"/>
              </a:ln>
            </p:spPr>
          </p:cxnSp>
        </p:grp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2184400" y="2387600"/>
              <a:ext cx="2595481" cy="36933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TESLA cavity (1.3 GHz)</a:t>
              </a:r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2159000" y="5922963"/>
              <a:ext cx="3330575" cy="376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b="1" baseline="3000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rd</a:t>
              </a:r>
              <a:r>
                <a:rPr lang="en-US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 harmonic cavity (3.9 GHz)</a:t>
              </a:r>
            </a:p>
          </p:txBody>
        </p:sp>
        <p:cxnSp>
          <p:nvCxnSpPr>
            <p:cNvPr id="11" name="Straight Arrow Connector 14"/>
            <p:cNvCxnSpPr>
              <a:cxnSpLocks noChangeShapeType="1"/>
            </p:cNvCxnSpPr>
            <p:nvPr/>
          </p:nvCxnSpPr>
          <p:spPr bwMode="auto">
            <a:xfrm>
              <a:off x="2565400" y="4064000"/>
              <a:ext cx="5397500" cy="482600"/>
            </a:xfrm>
            <a:prstGeom prst="straightConnector1">
              <a:avLst/>
            </a:prstGeom>
            <a:noFill/>
            <a:ln w="50800" algn="ctr">
              <a:solidFill>
                <a:srgbClr val="FF0000"/>
              </a:solidFill>
              <a:round/>
              <a:headEnd type="stealth" w="lg" len="lg"/>
              <a:tailEnd type="stealth" w="lg" len="lg"/>
            </a:ln>
          </p:spPr>
        </p:cxn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4508500" y="4068763"/>
              <a:ext cx="612668" cy="36933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~1m</a:t>
              </a:r>
            </a:p>
          </p:txBody>
        </p:sp>
      </p:grpSp>
      <p:grpSp>
        <p:nvGrpSpPr>
          <p:cNvPr id="18" name="Group 36"/>
          <p:cNvGrpSpPr>
            <a:grpSpLocks/>
          </p:cNvGrpSpPr>
          <p:nvPr/>
        </p:nvGrpSpPr>
        <p:grpSpPr bwMode="auto">
          <a:xfrm>
            <a:off x="0" y="571480"/>
            <a:ext cx="8788400" cy="1774845"/>
            <a:chOff x="0" y="571480"/>
            <a:chExt cx="8788400" cy="1774845"/>
          </a:xfrm>
        </p:grpSpPr>
        <p:grpSp>
          <p:nvGrpSpPr>
            <p:cNvPr id="19" name="Group 34"/>
            <p:cNvGrpSpPr>
              <a:grpSpLocks/>
            </p:cNvGrpSpPr>
            <p:nvPr/>
          </p:nvGrpSpPr>
          <p:grpSpPr bwMode="auto">
            <a:xfrm>
              <a:off x="3133725" y="588963"/>
              <a:ext cx="5654675" cy="1757362"/>
              <a:chOff x="3133725" y="588963"/>
              <a:chExt cx="5654675" cy="1757362"/>
            </a:xfrm>
          </p:grpSpPr>
          <p:pic>
            <p:nvPicPr>
              <p:cNvPr id="21" name="Picture 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133725" y="741363"/>
                <a:ext cx="5654675" cy="1604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2" name="Group 29"/>
              <p:cNvGrpSpPr>
                <a:grpSpLocks/>
              </p:cNvGrpSpPr>
              <p:nvPr/>
            </p:nvGrpSpPr>
            <p:grpSpPr bwMode="auto">
              <a:xfrm>
                <a:off x="3835400" y="627063"/>
                <a:ext cx="1473200" cy="276999"/>
                <a:chOff x="3835400" y="627063"/>
                <a:chExt cx="1473200" cy="276999"/>
              </a:xfrm>
            </p:grpSpPr>
            <p:cxnSp>
              <p:nvCxnSpPr>
                <p:cNvPr id="26" name="Straight Arrow Connector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835400" y="838200"/>
                  <a:ext cx="1473200" cy="12700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FF0000"/>
                  </a:solidFill>
                  <a:round/>
                  <a:headEnd type="stealth" w="med" len="lg"/>
                  <a:tailEnd type="stealth" w="med" len="lg"/>
                </a:ln>
              </p:spPr>
            </p:cxnSp>
            <p:sp>
              <p:nvSpPr>
                <p:cNvPr id="2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152900" y="627063"/>
                  <a:ext cx="622300" cy="276999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/>
                  <a:r>
                    <a:rPr lang="en-US" sz="1200" b="1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~11km</a:t>
                  </a:r>
                </a:p>
              </p:txBody>
            </p:sp>
          </p:grpSp>
          <p:grpSp>
            <p:nvGrpSpPr>
              <p:cNvPr id="23" name="Group 30"/>
              <p:cNvGrpSpPr>
                <a:grpSpLocks/>
              </p:cNvGrpSpPr>
              <p:nvPr/>
            </p:nvGrpSpPr>
            <p:grpSpPr bwMode="auto">
              <a:xfrm>
                <a:off x="6413500" y="588963"/>
                <a:ext cx="1473200" cy="276999"/>
                <a:chOff x="3835400" y="627063"/>
                <a:chExt cx="1473200" cy="276999"/>
              </a:xfrm>
            </p:grpSpPr>
            <p:cxnSp>
              <p:nvCxnSpPr>
                <p:cNvPr id="24" name="Straight Arrow Connector 3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835400" y="838200"/>
                  <a:ext cx="1473200" cy="12700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FF0000"/>
                  </a:solidFill>
                  <a:round/>
                  <a:headEnd type="stealth" w="med" len="lg"/>
                  <a:tailEnd type="stealth" w="med" len="lg"/>
                </a:ln>
              </p:spPr>
            </p:cxnSp>
            <p:sp>
              <p:nvSpPr>
                <p:cNvPr id="25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152900" y="627063"/>
                  <a:ext cx="622300" cy="276999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/>
                  <a:r>
                    <a:rPr lang="en-US" sz="1200" b="1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~11km</a:t>
                  </a:r>
                </a:p>
              </p:txBody>
            </p:sp>
          </p:grpSp>
        </p:grpSp>
        <p:sp>
          <p:nvSpPr>
            <p:cNvPr id="20" name="TextBox 35"/>
            <p:cNvSpPr txBox="1">
              <a:spLocks noChangeArrowheads="1"/>
            </p:cNvSpPr>
            <p:nvPr/>
          </p:nvSpPr>
          <p:spPr bwMode="auto">
            <a:xfrm>
              <a:off x="0" y="571480"/>
              <a:ext cx="3187700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2400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Schematic of International Linear Collider (ILC)</a:t>
              </a:r>
              <a:endParaRPr lang="en-GB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TextBox 37"/>
          <p:cNvSpPr txBox="1">
            <a:spLocks noChangeArrowheads="1"/>
          </p:cNvSpPr>
          <p:nvPr/>
        </p:nvSpPr>
        <p:spPr bwMode="auto">
          <a:xfrm>
            <a:off x="0" y="1609725"/>
            <a:ext cx="20861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http://www.linearcollider.org</a:t>
            </a:r>
            <a:endParaRPr lang="en-GB" sz="1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Left Arrow 28"/>
          <p:cNvSpPr>
            <a:spLocks noChangeArrowheads="1"/>
          </p:cNvSpPr>
          <p:nvPr/>
        </p:nvSpPr>
        <p:spPr bwMode="auto">
          <a:xfrm>
            <a:off x="1168400" y="4445000"/>
            <a:ext cx="1778000" cy="776288"/>
          </a:xfrm>
          <a:prstGeom prst="leftArrow">
            <a:avLst>
              <a:gd name="adj1" fmla="val 50000"/>
              <a:gd name="adj2" fmla="val 50028"/>
            </a:avLst>
          </a:prstGeom>
          <a:solidFill>
            <a:srgbClr val="0000FF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GB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Left Arrow 29"/>
          <p:cNvSpPr>
            <a:spLocks noChangeArrowheads="1"/>
          </p:cNvSpPr>
          <p:nvPr/>
        </p:nvSpPr>
        <p:spPr bwMode="auto">
          <a:xfrm>
            <a:off x="1358900" y="3060700"/>
            <a:ext cx="1193800" cy="776288"/>
          </a:xfrm>
          <a:prstGeom prst="leftArrow">
            <a:avLst>
              <a:gd name="adj1" fmla="val 50000"/>
              <a:gd name="adj2" fmla="val 50029"/>
            </a:avLst>
          </a:prstGeom>
          <a:solidFill>
            <a:srgbClr val="0000FF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GB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Down Arrow 30"/>
          <p:cNvSpPr>
            <a:spLocks noChangeArrowheads="1"/>
          </p:cNvSpPr>
          <p:nvPr/>
        </p:nvSpPr>
        <p:spPr bwMode="auto">
          <a:xfrm>
            <a:off x="6489700" y="1193800"/>
            <a:ext cx="914400" cy="1689100"/>
          </a:xfrm>
          <a:prstGeom prst="downArrow">
            <a:avLst>
              <a:gd name="adj1" fmla="val 50000"/>
              <a:gd name="adj2" fmla="val 50003"/>
            </a:avLst>
          </a:prstGeom>
          <a:solidFill>
            <a:srgbClr val="0000FF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GB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9" grpId="0" animBg="1"/>
      <p:bldP spid="30" grpId="0" animBg="1"/>
      <p:bldP spid="31" grpId="0" animBg="1"/>
      <p:bldP spid="31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214422"/>
            <a:ext cx="9144000" cy="5029200"/>
          </a:xfrm>
          <a:prstGeom prst="rect">
            <a:avLst/>
          </a:prstGeom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de-DE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Source of Emittance Dilution </a:t>
            </a:r>
          </a:p>
          <a:p>
            <a:pPr marL="342900" indent="-342900" algn="l" eaLnBrk="0" hangingPunct="0">
              <a:spcBef>
                <a:spcPct val="20000"/>
              </a:spcBef>
              <a:buFont typeface="Times New Roman" pitchFamily="18" charset="0"/>
              <a:buChar char="―"/>
              <a:defRPr/>
            </a:pPr>
            <a:r>
              <a:rPr lang="de-DE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de-DE" sz="2400" b="1" kern="0" baseline="-25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de-DE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transverse wakefields </a:t>
            </a:r>
            <a:r>
              <a:rPr lang="de-DE" sz="2400" b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for radial offset r </a:t>
            </a:r>
            <a:r>
              <a:rPr lang="de-DE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de-DE" sz="2400" b="1" i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de-DE" sz="2400" b="1" i="1" kern="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de-DE" sz="2400" b="1" i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~ </a:t>
            </a:r>
            <a:r>
              <a:rPr lang="de-DE" sz="2400" b="1" i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(r/a)</a:t>
            </a:r>
            <a:r>
              <a:rPr lang="de-DE" sz="2400" b="1" i="1" kern="0" baseline="30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de-DE" sz="2400" b="1" i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i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2400" b="1" i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de-DE" sz="2400" b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iris aperture) </a:t>
            </a:r>
            <a:endParaRPr lang="de-DE" sz="2400" b="1" kern="0" baseline="-25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  <a:buFont typeface="Times New Roman" pitchFamily="18" charset="0"/>
              <a:buChar char="―"/>
              <a:defRPr/>
            </a:pPr>
            <a:r>
              <a:rPr lang="de-DE" sz="2400" b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Stronger </a:t>
            </a:r>
            <a:r>
              <a:rPr lang="de-DE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 3.9 GHz than in 1.3 GHz cavities (each iris is </a:t>
            </a:r>
            <a:r>
              <a:rPr lang="de-DE" sz="2400" b="1" i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2400" b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~ 15 mm compared to 35 mm for TESLA). 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de-DE" sz="2400" b="1" kern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de-DE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Utilise Wakefields as Diagnostic</a:t>
            </a:r>
          </a:p>
          <a:p>
            <a:pPr marL="342900" indent="-342900" algn="l" eaLnBrk="0" hangingPunct="0">
              <a:spcBef>
                <a:spcPct val="20000"/>
              </a:spcBef>
              <a:buFont typeface="Times New Roman" pitchFamily="18" charset="0"/>
              <a:buChar char="―"/>
              <a:defRPr/>
            </a:pPr>
            <a:r>
              <a:rPr lang="de-DE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Sample HOMs to ascertain beam position (HOMBPM).</a:t>
            </a:r>
          </a:p>
          <a:p>
            <a:pPr marL="342900" indent="-342900" algn="l" eaLnBrk="0" hangingPunct="0">
              <a:spcBef>
                <a:spcPct val="20000"/>
              </a:spcBef>
              <a:buFont typeface="Times New Roman" pitchFamily="18" charset="0"/>
              <a:buChar char="―"/>
              <a:defRPr/>
            </a:pPr>
            <a:r>
              <a:rPr lang="de-DE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Move beam to minimise impact on </a:t>
            </a:r>
            <a:r>
              <a:rPr lang="de-DE" sz="2400" b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itself </a:t>
            </a:r>
            <a:r>
              <a:rPr lang="de-DE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and to </a:t>
            </a:r>
            <a:r>
              <a:rPr lang="de-DE" sz="2400" b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align </a:t>
            </a:r>
            <a:r>
              <a:rPr lang="de-DE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electrical axis. </a:t>
            </a:r>
            <a:br>
              <a:rPr lang="de-DE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de-DE" sz="2400" b="1" kern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de-DE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Can also be used for measuring beam charge, phase etc.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solidFill>
            <a:srgbClr val="0000FF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1.I Minimising </a:t>
            </a:r>
            <a:r>
              <a:rPr lang="en-GB" sz="40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GB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Dilution and HOMBPMs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610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N.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Baboi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7-09 at 2.02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836712"/>
            <a:ext cx="3096344" cy="47819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9552" y="5661248"/>
            <a:ext cx="3312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0000FF"/>
                </a:solidFill>
                <a:latin typeface="Times New Roman" pitchFamily="18" charset="0"/>
              </a:rPr>
              <a:t>37 </a:t>
            </a:r>
            <a:r>
              <a:rPr lang="en-GB" b="1" dirty="0">
                <a:solidFill>
                  <a:srgbClr val="0000FF"/>
                </a:solidFill>
                <a:latin typeface="Times New Roman" pitchFamily="18" charset="0"/>
              </a:rPr>
              <a:t>registered –open </a:t>
            </a:r>
            <a:r>
              <a:rPr lang="en-GB" b="1" dirty="0" smtClean="0">
                <a:solidFill>
                  <a:srgbClr val="0000FF"/>
                </a:solidFill>
                <a:latin typeface="Times New Roman" pitchFamily="18" charset="0"/>
              </a:rPr>
              <a:t>registration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>
                <a:solidFill>
                  <a:srgbClr val="0000FF"/>
                </a:solidFill>
                <a:latin typeface="Times New Roman" pitchFamily="18" charset="0"/>
              </a:rPr>
              <a:t>http://</a:t>
            </a:r>
            <a:r>
              <a:rPr lang="en-GB" b="1" dirty="0" err="1">
                <a:solidFill>
                  <a:srgbClr val="0000FF"/>
                </a:solidFill>
                <a:latin typeface="Times New Roman" pitchFamily="18" charset="0"/>
              </a:rPr>
              <a:t>tinyurl.com</a:t>
            </a:r>
            <a:r>
              <a:rPr lang="en-GB" b="1" dirty="0">
                <a:solidFill>
                  <a:srgbClr val="0000FF"/>
                </a:solidFill>
                <a:latin typeface="Times New Roman" pitchFamily="18" charset="0"/>
              </a:rPr>
              <a:t>/grqb7qq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908720"/>
            <a:ext cx="3490356" cy="489654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820472" y="3861048"/>
            <a:ext cx="3456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37 </a:t>
            </a:r>
            <a:r>
              <a:rPr lang="en-GB" sz="1600" b="1" dirty="0">
                <a:solidFill>
                  <a:srgbClr val="0000FF"/>
                </a:solidFill>
                <a:latin typeface="Times New Roman" pitchFamily="18" charset="0"/>
              </a:rPr>
              <a:t>registered –by </a:t>
            </a: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invitation  only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Papers published in HOMSC14 </a:t>
            </a:r>
            <a:r>
              <a:rPr lang="en-GB" sz="1600" b="1" dirty="0" err="1" smtClean="0">
                <a:solidFill>
                  <a:srgbClr val="0000FF"/>
                </a:solidFill>
                <a:latin typeface="Times New Roman" pitchFamily="18" charset="0"/>
              </a:rPr>
              <a:t>Phys</a:t>
            </a: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 Proc. Special Is</a:t>
            </a:r>
            <a:endParaRPr lang="en-GB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0" y="-13658"/>
            <a:ext cx="9144000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Inaugural &amp; Continuing…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23928" y="5733256"/>
            <a:ext cx="4464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b="1" dirty="0">
                <a:solidFill>
                  <a:srgbClr val="0000FF"/>
                </a:solidFill>
                <a:latin typeface="Times New Roman" pitchFamily="18" charset="0"/>
              </a:rPr>
              <a:t>58 registered </a:t>
            </a: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–open registration</a:t>
            </a:r>
          </a:p>
          <a:p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(</a:t>
            </a:r>
            <a:r>
              <a:rPr lang="en-GB" sz="1600" b="1" dirty="0">
                <a:solidFill>
                  <a:srgbClr val="0000FF"/>
                </a:solidFill>
                <a:latin typeface="Times New Roman" pitchFamily="18" charset="0"/>
              </a:rPr>
              <a:t>26 UK, 14 Europe, 11 USA, 3 Asia</a:t>
            </a: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Published in HOMSC12 NIMA Special Issue</a:t>
            </a:r>
            <a:endParaRPr lang="en-GB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314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43400" y="3702050"/>
            <a:ext cx="4572000" cy="2406650"/>
            <a:chOff x="2880" y="864"/>
            <a:chExt cx="2736" cy="1324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80" y="1008"/>
              <a:ext cx="2736" cy="1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3408" y="864"/>
              <a:ext cx="1751" cy="18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 b="1">
                  <a:latin typeface="Times New Roman" pitchFamily="18" charset="0"/>
                  <a:cs typeface="Times New Roman" pitchFamily="18" charset="0"/>
                </a:rPr>
                <a:t>HOM-couplers (pick-ups)</a:t>
              </a:r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 flipV="1">
              <a:off x="3161" y="1042"/>
              <a:ext cx="418" cy="503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H="1" flipV="1">
              <a:off x="4962" y="1063"/>
              <a:ext cx="410" cy="231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0" y="1371600"/>
            <a:ext cx="8628063" cy="5029200"/>
          </a:xfrm>
          <a:prstGeom prst="rect">
            <a:avLst/>
          </a:prstGeom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32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Task: 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b="1" kern="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evelop</a:t>
            </a:r>
            <a:r>
              <a:rPr lang="en-US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build, test electronics for 3.9 GHz cavities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="1" kern="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nterpret</a:t>
            </a:r>
            <a:r>
              <a:rPr lang="en-US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signals and integrate in control system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="1" kern="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easure</a:t>
            </a:r>
            <a:r>
              <a:rPr lang="en-US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cavity alignment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32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HOM-couplers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At end of each cavity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b="1" kern="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nable</a:t>
            </a:r>
            <a:r>
              <a:rPr lang="en-US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monitoring the </a:t>
            </a:r>
            <a:br>
              <a:rPr lang="en-US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HOMs excited by beam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endParaRPr lang="en-US" sz="2800" b="1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459288" y="5905500"/>
            <a:ext cx="3963008" cy="5847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b="1">
                <a:latin typeface="Times New Roman" pitchFamily="18" charset="0"/>
                <a:cs typeface="Times New Roman" pitchFamily="18" charset="0"/>
              </a:rPr>
              <a:t>TESLA cavity Illustrated </a:t>
            </a:r>
          </a:p>
          <a:p>
            <a:r>
              <a:rPr lang="de-DE" sz="1600" b="1">
                <a:latin typeface="Times New Roman" pitchFamily="18" charset="0"/>
                <a:cs typeface="Times New Roman" pitchFamily="18" charset="0"/>
              </a:rPr>
              <a:t>(similar features present in 3.9 GHz cavity)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14356"/>
          </a:xfrm>
          <a:prstGeom prst="rect">
            <a:avLst/>
          </a:prstGeom>
          <a:solidFill>
            <a:srgbClr val="0000FF"/>
          </a:solidFill>
          <a:ln w="9525" algn="ctr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1.I XFEL/FLASH HOMs </a:t>
            </a:r>
            <a:r>
              <a:rPr lang="en-GB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SCRF Cavities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610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N.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Baboi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152400" y="152400"/>
            <a:ext cx="8763000" cy="2133600"/>
          </a:xfrm>
          <a:prstGeom prst="roundRect">
            <a:avLst>
              <a:gd name="adj" fmla="val 16667"/>
            </a:avLst>
          </a:prstGeom>
          <a:solidFill>
            <a:srgbClr val="0000A4">
              <a:alpha val="25098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524000" y="228600"/>
            <a:ext cx="1524000" cy="2286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562600" y="381000"/>
            <a:ext cx="990600" cy="2286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066800" y="1828800"/>
            <a:ext cx="1828800" cy="3810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4343400" y="1295400"/>
            <a:ext cx="1371600" cy="2286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8001000" y="914400"/>
            <a:ext cx="838200" cy="1524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8229600" y="1676400"/>
            <a:ext cx="457200" cy="2286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6477000" y="838200"/>
            <a:ext cx="838200" cy="1524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304800" y="609600"/>
            <a:ext cx="304800" cy="2286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2451100" y="2273300"/>
            <a:ext cx="6692900" cy="213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8229600" y="1524000"/>
            <a:ext cx="4778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GB" sz="1000" b="0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  <a:p>
            <a:r>
              <a:rPr lang="en-GB" sz="120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dump</a:t>
            </a:r>
            <a:endParaRPr lang="en-GB" sz="12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1524000" y="228600"/>
            <a:ext cx="15525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20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bunch compressors</a:t>
            </a:r>
            <a:endParaRPr lang="en-GB" sz="12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343400" y="1295400"/>
            <a:ext cx="143033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20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collimator section</a:t>
            </a:r>
            <a:endParaRPr lang="en-GB" sz="12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7796213" y="1119188"/>
            <a:ext cx="946150" cy="150812"/>
            <a:chOff x="9534" y="5573"/>
            <a:chExt cx="641" cy="50"/>
          </a:xfrm>
        </p:grpSpPr>
        <p:grpSp>
          <p:nvGrpSpPr>
            <p:cNvPr id="18" name="Group 16"/>
            <p:cNvGrpSpPr>
              <a:grpSpLocks/>
            </p:cNvGrpSpPr>
            <p:nvPr/>
          </p:nvGrpSpPr>
          <p:grpSpPr bwMode="auto">
            <a:xfrm>
              <a:off x="9534" y="5573"/>
              <a:ext cx="534" cy="50"/>
              <a:chOff x="15885" y="19597"/>
              <a:chExt cx="4991" cy="672"/>
            </a:xfrm>
          </p:grpSpPr>
          <p:grpSp>
            <p:nvGrpSpPr>
              <p:cNvPr id="22" name="Group 17"/>
              <p:cNvGrpSpPr>
                <a:grpSpLocks/>
              </p:cNvGrpSpPr>
              <p:nvPr/>
            </p:nvGrpSpPr>
            <p:grpSpPr bwMode="auto">
              <a:xfrm>
                <a:off x="18380" y="19639"/>
                <a:ext cx="625" cy="603"/>
                <a:chOff x="18380" y="19639"/>
                <a:chExt cx="625" cy="603"/>
              </a:xfrm>
            </p:grpSpPr>
            <p:grpSp>
              <p:nvGrpSpPr>
                <p:cNvPr id="72" name="Group 18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76" name="Arc 19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77" name="Arc 20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73" name="Group 21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74" name="Arc 22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75" name="Arc 23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23" name="Group 24"/>
              <p:cNvGrpSpPr>
                <a:grpSpLocks/>
              </p:cNvGrpSpPr>
              <p:nvPr/>
            </p:nvGrpSpPr>
            <p:grpSpPr bwMode="auto">
              <a:xfrm>
                <a:off x="19002" y="19646"/>
                <a:ext cx="625" cy="603"/>
                <a:chOff x="18380" y="19639"/>
                <a:chExt cx="625" cy="603"/>
              </a:xfrm>
            </p:grpSpPr>
            <p:grpSp>
              <p:nvGrpSpPr>
                <p:cNvPr id="66" name="Group 25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70" name="Arc 26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71" name="Arc 27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7" name="Group 28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68" name="Arc 29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69" name="Arc 30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24" name="Group 31"/>
              <p:cNvGrpSpPr>
                <a:grpSpLocks/>
              </p:cNvGrpSpPr>
              <p:nvPr/>
            </p:nvGrpSpPr>
            <p:grpSpPr bwMode="auto">
              <a:xfrm>
                <a:off x="19629" y="19659"/>
                <a:ext cx="625" cy="603"/>
                <a:chOff x="18380" y="19639"/>
                <a:chExt cx="625" cy="603"/>
              </a:xfrm>
            </p:grpSpPr>
            <p:grpSp>
              <p:nvGrpSpPr>
                <p:cNvPr id="60" name="Group 32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64" name="Arc 33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65" name="Arc 34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1" name="Group 35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62" name="Arc 36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63" name="Arc 37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25" name="Group 38"/>
              <p:cNvGrpSpPr>
                <a:grpSpLocks/>
              </p:cNvGrpSpPr>
              <p:nvPr/>
            </p:nvGrpSpPr>
            <p:grpSpPr bwMode="auto">
              <a:xfrm>
                <a:off x="20251" y="19666"/>
                <a:ext cx="625" cy="603"/>
                <a:chOff x="18380" y="19639"/>
                <a:chExt cx="625" cy="603"/>
              </a:xfrm>
            </p:grpSpPr>
            <p:grpSp>
              <p:nvGrpSpPr>
                <p:cNvPr id="54" name="Group 39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58" name="Arc 40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59" name="Arc 41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5" name="Group 42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56" name="Arc 43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57" name="Arc 44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26" name="Group 45"/>
              <p:cNvGrpSpPr>
                <a:grpSpLocks/>
              </p:cNvGrpSpPr>
              <p:nvPr/>
            </p:nvGrpSpPr>
            <p:grpSpPr bwMode="auto">
              <a:xfrm>
                <a:off x="15885" y="19597"/>
                <a:ext cx="625" cy="603"/>
                <a:chOff x="18380" y="19639"/>
                <a:chExt cx="625" cy="603"/>
              </a:xfrm>
            </p:grpSpPr>
            <p:grpSp>
              <p:nvGrpSpPr>
                <p:cNvPr id="48" name="Group 46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52" name="Arc 47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53" name="Arc 48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49" name="Group 49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50" name="Arc 50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51" name="Arc 51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27" name="Group 52"/>
              <p:cNvGrpSpPr>
                <a:grpSpLocks/>
              </p:cNvGrpSpPr>
              <p:nvPr/>
            </p:nvGrpSpPr>
            <p:grpSpPr bwMode="auto">
              <a:xfrm>
                <a:off x="16507" y="19604"/>
                <a:ext cx="625" cy="603"/>
                <a:chOff x="18380" y="19639"/>
                <a:chExt cx="625" cy="603"/>
              </a:xfrm>
            </p:grpSpPr>
            <p:grpSp>
              <p:nvGrpSpPr>
                <p:cNvPr id="42" name="Group 53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46" name="Arc 54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47" name="Arc 55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43" name="Group 56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44" name="Arc 57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45" name="Arc 58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28" name="Group 59"/>
              <p:cNvGrpSpPr>
                <a:grpSpLocks/>
              </p:cNvGrpSpPr>
              <p:nvPr/>
            </p:nvGrpSpPr>
            <p:grpSpPr bwMode="auto">
              <a:xfrm>
                <a:off x="17134" y="19617"/>
                <a:ext cx="625" cy="603"/>
                <a:chOff x="18380" y="19639"/>
                <a:chExt cx="625" cy="603"/>
              </a:xfrm>
            </p:grpSpPr>
            <p:grpSp>
              <p:nvGrpSpPr>
                <p:cNvPr id="36" name="Group 60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40" name="Arc 61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41" name="Arc 62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37" name="Group 63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38" name="Arc 64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39" name="Arc 65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29" name="Group 66"/>
              <p:cNvGrpSpPr>
                <a:grpSpLocks/>
              </p:cNvGrpSpPr>
              <p:nvPr/>
            </p:nvGrpSpPr>
            <p:grpSpPr bwMode="auto">
              <a:xfrm>
                <a:off x="17756" y="19624"/>
                <a:ext cx="625" cy="603"/>
                <a:chOff x="18380" y="19639"/>
                <a:chExt cx="625" cy="603"/>
              </a:xfrm>
            </p:grpSpPr>
            <p:grpSp>
              <p:nvGrpSpPr>
                <p:cNvPr id="30" name="Group 67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34" name="Arc 68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35" name="Arc 69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31" name="Group 70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32" name="Arc 71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  <p:sp>
                <p:nvSpPr>
                  <p:cNvPr id="33" name="Arc 72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 w 21600"/>
                      <a:gd name="T3" fmla="*/ 4 h 21600"/>
                      <a:gd name="T4" fmla="*/ 0 w 21600"/>
                      <a:gd name="T5" fmla="*/ 4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GB"/>
                  </a:p>
                </p:txBody>
              </p:sp>
            </p:grpSp>
          </p:grpSp>
        </p:grpSp>
        <p:sp>
          <p:nvSpPr>
            <p:cNvPr id="19" name="Line 73"/>
            <p:cNvSpPr>
              <a:spLocks noChangeShapeType="1"/>
            </p:cNvSpPr>
            <p:nvPr/>
          </p:nvSpPr>
          <p:spPr bwMode="auto">
            <a:xfrm>
              <a:off x="10065" y="5599"/>
              <a:ext cx="110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74"/>
            <p:cNvSpPr>
              <a:spLocks noChangeShapeType="1"/>
            </p:cNvSpPr>
            <p:nvPr/>
          </p:nvSpPr>
          <p:spPr bwMode="auto">
            <a:xfrm>
              <a:off x="10082" y="5597"/>
              <a:ext cx="0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75"/>
            <p:cNvSpPr>
              <a:spLocks noChangeShapeType="1"/>
            </p:cNvSpPr>
            <p:nvPr/>
          </p:nvSpPr>
          <p:spPr bwMode="auto">
            <a:xfrm>
              <a:off x="10110" y="5596"/>
              <a:ext cx="0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8" name="Line 76"/>
          <p:cNvSpPr>
            <a:spLocks noChangeShapeType="1"/>
          </p:cNvSpPr>
          <p:nvPr/>
        </p:nvSpPr>
        <p:spPr bwMode="auto">
          <a:xfrm flipH="1">
            <a:off x="1524000" y="457200"/>
            <a:ext cx="45720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" name="Freeform 77"/>
          <p:cNvSpPr>
            <a:spLocks/>
          </p:cNvSpPr>
          <p:nvPr/>
        </p:nvSpPr>
        <p:spPr bwMode="auto">
          <a:xfrm>
            <a:off x="4779963" y="638175"/>
            <a:ext cx="3165475" cy="520700"/>
          </a:xfrm>
          <a:custGeom>
            <a:avLst/>
            <a:gdLst>
              <a:gd name="T0" fmla="*/ 0 w 7664"/>
              <a:gd name="T1" fmla="*/ 395346 h 864"/>
              <a:gd name="T2" fmla="*/ 171821 w 7664"/>
              <a:gd name="T3" fmla="*/ 0 h 864"/>
              <a:gd name="T4" fmla="*/ 2973828 w 7664"/>
              <a:gd name="T5" fmla="*/ 0 h 864"/>
              <a:gd name="T6" fmla="*/ 3165475 w 7664"/>
              <a:gd name="T7" fmla="*/ 520700 h 864"/>
              <a:gd name="T8" fmla="*/ 0 60000 65536"/>
              <a:gd name="T9" fmla="*/ 0 60000 65536"/>
              <a:gd name="T10" fmla="*/ 0 60000 65536"/>
              <a:gd name="T11" fmla="*/ 0 60000 65536"/>
              <a:gd name="T12" fmla="*/ 0 w 7664"/>
              <a:gd name="T13" fmla="*/ 0 h 864"/>
              <a:gd name="T14" fmla="*/ 7664 w 7664"/>
              <a:gd name="T15" fmla="*/ 864 h 8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64" h="864">
                <a:moveTo>
                  <a:pt x="0" y="656"/>
                </a:moveTo>
                <a:lnTo>
                  <a:pt x="416" y="0"/>
                </a:lnTo>
                <a:lnTo>
                  <a:pt x="7200" y="0"/>
                </a:lnTo>
                <a:lnTo>
                  <a:pt x="7664" y="864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" name="Freeform 78"/>
          <p:cNvSpPr>
            <a:spLocks/>
          </p:cNvSpPr>
          <p:nvPr/>
        </p:nvSpPr>
        <p:spPr bwMode="auto">
          <a:xfrm>
            <a:off x="3367088" y="1041400"/>
            <a:ext cx="4867275" cy="788988"/>
          </a:xfrm>
          <a:custGeom>
            <a:avLst/>
            <a:gdLst>
              <a:gd name="T0" fmla="*/ 0 w 15292"/>
              <a:gd name="T1" fmla="*/ 0 h 2049"/>
              <a:gd name="T2" fmla="*/ 1417978 w 15292"/>
              <a:gd name="T3" fmla="*/ 0 h 2049"/>
              <a:gd name="T4" fmla="*/ 1650010 w 15292"/>
              <a:gd name="T5" fmla="*/ 118213 h 2049"/>
              <a:gd name="T6" fmla="*/ 4585271 w 15292"/>
              <a:gd name="T7" fmla="*/ 123604 h 2049"/>
              <a:gd name="T8" fmla="*/ 4867275 w 15292"/>
              <a:gd name="T9" fmla="*/ 788988 h 20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292"/>
              <a:gd name="T16" fmla="*/ 0 h 2049"/>
              <a:gd name="T17" fmla="*/ 15292 w 15292"/>
              <a:gd name="T18" fmla="*/ 2049 h 20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292" h="2049">
                <a:moveTo>
                  <a:pt x="0" y="0"/>
                </a:moveTo>
                <a:lnTo>
                  <a:pt x="4455" y="0"/>
                </a:lnTo>
                <a:lnTo>
                  <a:pt x="5184" y="307"/>
                </a:lnTo>
                <a:lnTo>
                  <a:pt x="14406" y="321"/>
                </a:lnTo>
                <a:lnTo>
                  <a:pt x="15292" y="2049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1" name="Freeform 79"/>
          <p:cNvSpPr>
            <a:spLocks/>
          </p:cNvSpPr>
          <p:nvPr/>
        </p:nvSpPr>
        <p:spPr bwMode="auto">
          <a:xfrm>
            <a:off x="333375" y="896938"/>
            <a:ext cx="1489075" cy="147637"/>
          </a:xfrm>
          <a:custGeom>
            <a:avLst/>
            <a:gdLst>
              <a:gd name="T0" fmla="*/ 0 w 3604"/>
              <a:gd name="T1" fmla="*/ 144587 h 242"/>
              <a:gd name="T2" fmla="*/ 1016819 w 3604"/>
              <a:gd name="T3" fmla="*/ 144587 h 242"/>
              <a:gd name="T4" fmla="*/ 1058962 w 3604"/>
              <a:gd name="T5" fmla="*/ 0 h 242"/>
              <a:gd name="T6" fmla="*/ 1180848 w 3604"/>
              <a:gd name="T7" fmla="*/ 0 h 242"/>
              <a:gd name="T8" fmla="*/ 1230016 w 3604"/>
              <a:gd name="T9" fmla="*/ 146417 h 242"/>
              <a:gd name="T10" fmla="*/ 1483704 w 3604"/>
              <a:gd name="T11" fmla="*/ 146417 h 242"/>
              <a:gd name="T12" fmla="*/ 1489075 w 3604"/>
              <a:gd name="T13" fmla="*/ 147637 h 2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04"/>
              <a:gd name="T22" fmla="*/ 0 h 242"/>
              <a:gd name="T23" fmla="*/ 3604 w 3604"/>
              <a:gd name="T24" fmla="*/ 242 h 2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04" h="242">
                <a:moveTo>
                  <a:pt x="0" y="237"/>
                </a:moveTo>
                <a:lnTo>
                  <a:pt x="2461" y="237"/>
                </a:lnTo>
                <a:lnTo>
                  <a:pt x="2563" y="0"/>
                </a:lnTo>
                <a:lnTo>
                  <a:pt x="2858" y="0"/>
                </a:lnTo>
                <a:lnTo>
                  <a:pt x="2977" y="240"/>
                </a:lnTo>
                <a:lnTo>
                  <a:pt x="3591" y="240"/>
                </a:lnTo>
                <a:lnTo>
                  <a:pt x="3604" y="242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" name="Freeform 80"/>
          <p:cNvSpPr>
            <a:spLocks/>
          </p:cNvSpPr>
          <p:nvPr/>
        </p:nvSpPr>
        <p:spPr bwMode="auto">
          <a:xfrm>
            <a:off x="2754313" y="887413"/>
            <a:ext cx="661987" cy="314325"/>
          </a:xfrm>
          <a:custGeom>
            <a:avLst/>
            <a:gdLst>
              <a:gd name="T0" fmla="*/ 0 w 1605"/>
              <a:gd name="T1" fmla="*/ 152963 h 524"/>
              <a:gd name="T2" fmla="*/ 254071 w 1605"/>
              <a:gd name="T3" fmla="*/ 152963 h 524"/>
              <a:gd name="T4" fmla="*/ 299853 w 1605"/>
              <a:gd name="T5" fmla="*/ 0 h 524"/>
              <a:gd name="T6" fmla="*/ 410803 w 1605"/>
              <a:gd name="T7" fmla="*/ 314325 h 524"/>
              <a:gd name="T8" fmla="*/ 450399 w 1605"/>
              <a:gd name="T9" fmla="*/ 152963 h 524"/>
              <a:gd name="T10" fmla="*/ 661987 w 1605"/>
              <a:gd name="T11" fmla="*/ 152963 h 5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05"/>
              <a:gd name="T19" fmla="*/ 0 h 524"/>
              <a:gd name="T20" fmla="*/ 1605 w 1605"/>
              <a:gd name="T21" fmla="*/ 524 h 5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05" h="524">
                <a:moveTo>
                  <a:pt x="0" y="255"/>
                </a:moveTo>
                <a:lnTo>
                  <a:pt x="616" y="255"/>
                </a:lnTo>
                <a:lnTo>
                  <a:pt x="727" y="0"/>
                </a:lnTo>
                <a:lnTo>
                  <a:pt x="996" y="524"/>
                </a:lnTo>
                <a:lnTo>
                  <a:pt x="1092" y="255"/>
                </a:lnTo>
                <a:lnTo>
                  <a:pt x="1605" y="255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3" name="AutoShape 81"/>
          <p:cNvSpPr>
            <a:spLocks noChangeArrowheads="1"/>
          </p:cNvSpPr>
          <p:nvPr/>
        </p:nvSpPr>
        <p:spPr bwMode="auto">
          <a:xfrm>
            <a:off x="736600" y="917575"/>
            <a:ext cx="508000" cy="233363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9525">
            <a:solidFill>
              <a:srgbClr val="003366"/>
            </a:solidFill>
            <a:round/>
            <a:headEnd/>
            <a:tailEnd/>
          </a:ln>
        </p:spPr>
        <p:txBody>
          <a:bodyPr anchor="ctr"/>
          <a:lstStyle/>
          <a:p>
            <a:endParaRPr lang="en-GB"/>
          </a:p>
        </p:txBody>
      </p:sp>
      <p:grpSp>
        <p:nvGrpSpPr>
          <p:cNvPr id="84" name="Group 82"/>
          <p:cNvGrpSpPr>
            <a:grpSpLocks/>
          </p:cNvGrpSpPr>
          <p:nvPr/>
        </p:nvGrpSpPr>
        <p:grpSpPr bwMode="auto">
          <a:xfrm>
            <a:off x="1822450" y="920750"/>
            <a:ext cx="1016000" cy="231775"/>
            <a:chOff x="3306" y="18291"/>
            <a:chExt cx="3197" cy="931"/>
          </a:xfrm>
        </p:grpSpPr>
        <p:sp>
          <p:nvSpPr>
            <p:cNvPr id="85" name="AutoShape 83"/>
            <p:cNvSpPr>
              <a:spLocks noChangeArrowheads="1"/>
            </p:cNvSpPr>
            <p:nvPr/>
          </p:nvSpPr>
          <p:spPr bwMode="auto">
            <a:xfrm>
              <a:off x="3306" y="18291"/>
              <a:ext cx="1597" cy="931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>
              <a:solidFill>
                <a:srgbClr val="003366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86" name="AutoShape 84"/>
            <p:cNvSpPr>
              <a:spLocks noChangeArrowheads="1"/>
            </p:cNvSpPr>
            <p:nvPr/>
          </p:nvSpPr>
          <p:spPr bwMode="auto">
            <a:xfrm>
              <a:off x="4906" y="18291"/>
              <a:ext cx="1597" cy="931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>
              <a:solidFill>
                <a:srgbClr val="003366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87" name="Group 85"/>
          <p:cNvGrpSpPr>
            <a:grpSpLocks/>
          </p:cNvGrpSpPr>
          <p:nvPr/>
        </p:nvGrpSpPr>
        <p:grpSpPr bwMode="auto">
          <a:xfrm>
            <a:off x="327025" y="906463"/>
            <a:ext cx="231775" cy="274637"/>
            <a:chOff x="980" y="16876"/>
            <a:chExt cx="730" cy="711"/>
          </a:xfrm>
        </p:grpSpPr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980" y="16876"/>
              <a:ext cx="730" cy="711"/>
            </a:xfrm>
            <a:custGeom>
              <a:avLst/>
              <a:gdLst>
                <a:gd name="T0" fmla="*/ 729 w 730"/>
                <a:gd name="T1" fmla="*/ 202 h 711"/>
                <a:gd name="T2" fmla="*/ 730 w 730"/>
                <a:gd name="T3" fmla="*/ 1 h 711"/>
                <a:gd name="T4" fmla="*/ 0 w 730"/>
                <a:gd name="T5" fmla="*/ 0 h 711"/>
                <a:gd name="T6" fmla="*/ 0 w 730"/>
                <a:gd name="T7" fmla="*/ 710 h 711"/>
                <a:gd name="T8" fmla="*/ 729 w 730"/>
                <a:gd name="T9" fmla="*/ 711 h 711"/>
                <a:gd name="T10" fmla="*/ 730 w 730"/>
                <a:gd name="T11" fmla="*/ 481 h 7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0"/>
                <a:gd name="T19" fmla="*/ 0 h 711"/>
                <a:gd name="T20" fmla="*/ 730 w 730"/>
                <a:gd name="T21" fmla="*/ 711 h 7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0" h="711">
                  <a:moveTo>
                    <a:pt x="729" y="202"/>
                  </a:moveTo>
                  <a:lnTo>
                    <a:pt x="730" y="1"/>
                  </a:lnTo>
                  <a:lnTo>
                    <a:pt x="0" y="0"/>
                  </a:lnTo>
                  <a:lnTo>
                    <a:pt x="0" y="710"/>
                  </a:lnTo>
                  <a:lnTo>
                    <a:pt x="729" y="711"/>
                  </a:lnTo>
                  <a:lnTo>
                    <a:pt x="730" y="481"/>
                  </a:lnTo>
                </a:path>
              </a:pathLst>
            </a:custGeom>
            <a:noFill/>
            <a:ln w="19050">
              <a:solidFill>
                <a:srgbClr val="99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9" name="Line 87"/>
            <p:cNvSpPr>
              <a:spLocks noChangeShapeType="1"/>
            </p:cNvSpPr>
            <p:nvPr/>
          </p:nvSpPr>
          <p:spPr bwMode="auto">
            <a:xfrm>
              <a:off x="1440" y="16877"/>
              <a:ext cx="0" cy="192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0" name="Line 88"/>
            <p:cNvSpPr>
              <a:spLocks noChangeShapeType="1"/>
            </p:cNvSpPr>
            <p:nvPr/>
          </p:nvSpPr>
          <p:spPr bwMode="auto">
            <a:xfrm>
              <a:off x="1437" y="17374"/>
              <a:ext cx="0" cy="192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91" name="Group 89"/>
          <p:cNvGrpSpPr>
            <a:grpSpLocks/>
          </p:cNvGrpSpPr>
          <p:nvPr/>
        </p:nvGrpSpPr>
        <p:grpSpPr bwMode="auto">
          <a:xfrm>
            <a:off x="3384550" y="920750"/>
            <a:ext cx="1016000" cy="233363"/>
            <a:chOff x="3306" y="18291"/>
            <a:chExt cx="3197" cy="931"/>
          </a:xfrm>
        </p:grpSpPr>
        <p:sp>
          <p:nvSpPr>
            <p:cNvPr id="92" name="AutoShape 90"/>
            <p:cNvSpPr>
              <a:spLocks noChangeArrowheads="1"/>
            </p:cNvSpPr>
            <p:nvPr/>
          </p:nvSpPr>
          <p:spPr bwMode="auto">
            <a:xfrm>
              <a:off x="3306" y="18291"/>
              <a:ext cx="1597" cy="931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>
              <a:solidFill>
                <a:srgbClr val="003366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93" name="AutoShape 91"/>
            <p:cNvSpPr>
              <a:spLocks noChangeArrowheads="1"/>
            </p:cNvSpPr>
            <p:nvPr/>
          </p:nvSpPr>
          <p:spPr bwMode="auto">
            <a:xfrm>
              <a:off x="4906" y="18291"/>
              <a:ext cx="1597" cy="931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>
              <a:solidFill>
                <a:srgbClr val="003366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94" name="Group 92"/>
          <p:cNvGrpSpPr>
            <a:grpSpLocks/>
          </p:cNvGrpSpPr>
          <p:nvPr/>
        </p:nvGrpSpPr>
        <p:grpSpPr bwMode="auto">
          <a:xfrm>
            <a:off x="5965825" y="1055688"/>
            <a:ext cx="1793875" cy="204787"/>
            <a:chOff x="14228" y="7125"/>
            <a:chExt cx="4344" cy="408"/>
          </a:xfrm>
        </p:grpSpPr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14228" y="7125"/>
              <a:ext cx="659" cy="40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96" name="Rectangle 94"/>
            <p:cNvSpPr>
              <a:spLocks noChangeArrowheads="1"/>
            </p:cNvSpPr>
            <p:nvPr/>
          </p:nvSpPr>
          <p:spPr bwMode="auto">
            <a:xfrm>
              <a:off x="14961" y="7126"/>
              <a:ext cx="659" cy="406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97" name="Rectangle 95"/>
            <p:cNvSpPr>
              <a:spLocks noChangeArrowheads="1"/>
            </p:cNvSpPr>
            <p:nvPr/>
          </p:nvSpPr>
          <p:spPr bwMode="auto">
            <a:xfrm>
              <a:off x="15699" y="7126"/>
              <a:ext cx="659" cy="406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98" name="Rectangle 96"/>
            <p:cNvSpPr>
              <a:spLocks noChangeArrowheads="1"/>
            </p:cNvSpPr>
            <p:nvPr/>
          </p:nvSpPr>
          <p:spPr bwMode="auto">
            <a:xfrm>
              <a:off x="16438" y="7128"/>
              <a:ext cx="643" cy="40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99" name="Rectangle 97"/>
            <p:cNvSpPr>
              <a:spLocks noChangeArrowheads="1"/>
            </p:cNvSpPr>
            <p:nvPr/>
          </p:nvSpPr>
          <p:spPr bwMode="auto">
            <a:xfrm>
              <a:off x="17173" y="7126"/>
              <a:ext cx="643" cy="40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00" name="Rectangle 98"/>
            <p:cNvSpPr>
              <a:spLocks noChangeArrowheads="1"/>
            </p:cNvSpPr>
            <p:nvPr/>
          </p:nvSpPr>
          <p:spPr bwMode="auto">
            <a:xfrm>
              <a:off x="17913" y="7127"/>
              <a:ext cx="659" cy="40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/>
            </a:p>
          </p:txBody>
        </p:sp>
      </p:grpSp>
      <p:sp>
        <p:nvSpPr>
          <p:cNvPr id="101" name="Text Box 99"/>
          <p:cNvSpPr txBox="1">
            <a:spLocks noChangeArrowheads="1"/>
          </p:cNvSpPr>
          <p:nvPr/>
        </p:nvSpPr>
        <p:spPr bwMode="auto">
          <a:xfrm>
            <a:off x="5661025" y="387350"/>
            <a:ext cx="866775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20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bypass line</a:t>
            </a:r>
            <a:endParaRPr lang="en-GB" sz="12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Line 100"/>
          <p:cNvSpPr>
            <a:spLocks noChangeShapeType="1"/>
          </p:cNvSpPr>
          <p:nvPr/>
        </p:nvSpPr>
        <p:spPr bwMode="auto">
          <a:xfrm flipH="1" flipV="1">
            <a:off x="1066800" y="1219200"/>
            <a:ext cx="533400" cy="6096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" name="Line 101"/>
          <p:cNvSpPr>
            <a:spLocks noChangeShapeType="1"/>
          </p:cNvSpPr>
          <p:nvPr/>
        </p:nvSpPr>
        <p:spPr bwMode="auto">
          <a:xfrm flipV="1">
            <a:off x="1981200" y="1219200"/>
            <a:ext cx="76200" cy="6096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4" name="Line 102"/>
          <p:cNvSpPr>
            <a:spLocks noChangeShapeType="1"/>
          </p:cNvSpPr>
          <p:nvPr/>
        </p:nvSpPr>
        <p:spPr bwMode="auto">
          <a:xfrm flipV="1">
            <a:off x="2362200" y="1219200"/>
            <a:ext cx="152400" cy="6096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5" name="Line 103"/>
          <p:cNvSpPr>
            <a:spLocks noChangeShapeType="1"/>
          </p:cNvSpPr>
          <p:nvPr/>
        </p:nvSpPr>
        <p:spPr bwMode="auto">
          <a:xfrm>
            <a:off x="2438400" y="457200"/>
            <a:ext cx="60960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6" name="Line 104"/>
          <p:cNvSpPr>
            <a:spLocks noChangeShapeType="1"/>
          </p:cNvSpPr>
          <p:nvPr/>
        </p:nvSpPr>
        <p:spPr bwMode="auto">
          <a:xfrm flipV="1">
            <a:off x="2590800" y="1219200"/>
            <a:ext cx="1066800" cy="6096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7" name="Line 105"/>
          <p:cNvSpPr>
            <a:spLocks noChangeShapeType="1"/>
          </p:cNvSpPr>
          <p:nvPr/>
        </p:nvSpPr>
        <p:spPr bwMode="auto">
          <a:xfrm flipV="1">
            <a:off x="2819400" y="1143000"/>
            <a:ext cx="1371600" cy="6858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8" name="Text Box 106"/>
          <p:cNvSpPr txBox="1">
            <a:spLocks noChangeArrowheads="1"/>
          </p:cNvSpPr>
          <p:nvPr/>
        </p:nvSpPr>
        <p:spPr bwMode="auto">
          <a:xfrm>
            <a:off x="1066800" y="1828800"/>
            <a:ext cx="1851025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 5 </a:t>
            </a:r>
            <a:r>
              <a:rPr lang="en-GB" sz="1200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accelerating modules</a:t>
            </a:r>
          </a:p>
          <a:p>
            <a:pPr eaLnBrk="1" hangingPunct="1"/>
            <a:r>
              <a:rPr lang="en-GB" sz="1200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    with </a:t>
            </a:r>
            <a:r>
              <a:rPr lang="en-GB" sz="1200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8 cavities each</a:t>
            </a:r>
            <a:endParaRPr lang="en-GB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 Box 107"/>
          <p:cNvSpPr txBox="1">
            <a:spLocks noChangeArrowheads="1"/>
          </p:cNvSpPr>
          <p:nvPr/>
        </p:nvSpPr>
        <p:spPr bwMode="auto">
          <a:xfrm>
            <a:off x="304800" y="609600"/>
            <a:ext cx="30003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20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gun</a:t>
            </a:r>
            <a:endParaRPr lang="en-GB" sz="12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 Box 108"/>
          <p:cNvSpPr txBox="1">
            <a:spLocks noChangeArrowheads="1"/>
          </p:cNvSpPr>
          <p:nvPr/>
        </p:nvSpPr>
        <p:spPr bwMode="auto">
          <a:xfrm>
            <a:off x="6462713" y="817563"/>
            <a:ext cx="865187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200">
                <a:solidFill>
                  <a:schemeClr val="bg2"/>
                </a:solidFill>
                <a:latin typeface="Arial" pitchFamily="34" charset="0"/>
                <a:cs typeface="Times New Roman" pitchFamily="18" charset="0"/>
              </a:rPr>
              <a:t>undulators</a:t>
            </a:r>
            <a:endParaRPr lang="en-GB" sz="120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 Box 109"/>
          <p:cNvSpPr txBox="1">
            <a:spLocks noChangeArrowheads="1"/>
          </p:cNvSpPr>
          <p:nvPr/>
        </p:nvSpPr>
        <p:spPr bwMode="auto">
          <a:xfrm>
            <a:off x="8001000" y="914400"/>
            <a:ext cx="8509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20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FEL beam</a:t>
            </a:r>
            <a:endParaRPr lang="en-GB" sz="12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" name="Picture 110" descr="tesla_cav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7200"/>
            <a:ext cx="5943600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Picture 111" descr="HOMcoupler_schemat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267200"/>
            <a:ext cx="1822450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Line 112"/>
          <p:cNvSpPr>
            <a:spLocks noChangeShapeType="1"/>
          </p:cNvSpPr>
          <p:nvPr/>
        </p:nvSpPr>
        <p:spPr bwMode="auto">
          <a:xfrm>
            <a:off x="2057400" y="2209800"/>
            <a:ext cx="304800" cy="23622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5" name="Line 113"/>
          <p:cNvSpPr>
            <a:spLocks noChangeShapeType="1"/>
          </p:cNvSpPr>
          <p:nvPr/>
        </p:nvSpPr>
        <p:spPr bwMode="auto">
          <a:xfrm>
            <a:off x="5486400" y="4876800"/>
            <a:ext cx="1905000" cy="3048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6" name="Text Box 114"/>
          <p:cNvSpPr txBox="1">
            <a:spLocks noChangeArrowheads="1"/>
          </p:cNvSpPr>
          <p:nvPr/>
        </p:nvSpPr>
        <p:spPr bwMode="auto">
          <a:xfrm>
            <a:off x="3035300" y="1968500"/>
            <a:ext cx="6705600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FF"/>
                </a:solidFill>
              </a:rPr>
              <a:t>1.3GHz </a:t>
            </a:r>
            <a:r>
              <a:rPr lang="en-GB" sz="1600" dirty="0">
                <a:solidFill>
                  <a:srgbClr val="0000FF"/>
                </a:solidFill>
              </a:rPr>
              <a:t>SC</a:t>
            </a:r>
            <a:r>
              <a:rPr lang="en-US" sz="1600" dirty="0">
                <a:solidFill>
                  <a:srgbClr val="0000FF"/>
                </a:solidFill>
              </a:rPr>
              <a:t>, </a:t>
            </a:r>
            <a:r>
              <a:rPr lang="en-GB" sz="1600" dirty="0">
                <a:solidFill>
                  <a:srgbClr val="0000FF"/>
                </a:solidFill>
              </a:rPr>
              <a:t>t</a:t>
            </a:r>
            <a:r>
              <a:rPr lang="en-US" sz="1600" dirty="0" err="1">
                <a:solidFill>
                  <a:srgbClr val="0000FF"/>
                </a:solidFill>
              </a:rPr>
              <a:t>ypically</a:t>
            </a:r>
            <a:r>
              <a:rPr lang="en-US" sz="1600" dirty="0">
                <a:solidFill>
                  <a:srgbClr val="0000FF"/>
                </a:solidFill>
              </a:rPr>
              <a:t> 450-700MeV, 1 </a:t>
            </a:r>
            <a:r>
              <a:rPr lang="en-US" sz="1600" dirty="0" err="1">
                <a:solidFill>
                  <a:srgbClr val="0000FF"/>
                </a:solidFill>
              </a:rPr>
              <a:t>nC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charg</a:t>
            </a:r>
            <a:r>
              <a:rPr lang="en-GB" sz="1600" dirty="0">
                <a:solidFill>
                  <a:srgbClr val="0000FF"/>
                </a:solidFill>
              </a:rPr>
              <a:t>e</a:t>
            </a:r>
            <a:r>
              <a:rPr lang="en-GB" dirty="0">
                <a:solidFill>
                  <a:srgbClr val="0000FF"/>
                </a:solidFill>
              </a:rPr>
              <a:t> for FLASH/XFEL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GB" sz="1600" dirty="0">
                <a:solidFill>
                  <a:srgbClr val="0000FF"/>
                </a:solidFill>
              </a:rPr>
              <a:t>HOMs generated in accelerating cavities must be damped.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GB" sz="1600" dirty="0">
                <a:solidFill>
                  <a:srgbClr val="0000FF"/>
                </a:solidFill>
              </a:rPr>
              <a:t>Monitored HOMs facilitate beam/cavity info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GB" sz="1600" dirty="0">
                <a:solidFill>
                  <a:srgbClr val="0000FF"/>
                </a:solidFill>
              </a:rPr>
              <a:t> Forty cavities exist at FLASH.</a:t>
            </a:r>
            <a:br>
              <a:rPr lang="en-GB" sz="1600" dirty="0">
                <a:solidFill>
                  <a:srgbClr val="0000FF"/>
                </a:solidFill>
              </a:rPr>
            </a:br>
            <a:r>
              <a:rPr lang="en-GB" sz="1400" dirty="0">
                <a:solidFill>
                  <a:srgbClr val="0000FF"/>
                </a:solidFill>
              </a:rPr>
              <a:t> -</a:t>
            </a:r>
            <a:r>
              <a:rPr lang="en-GB" sz="1200" dirty="0">
                <a:solidFill>
                  <a:srgbClr val="0000FF"/>
                </a:solidFill>
              </a:rPr>
              <a:t>Couplers/cables already exist.</a:t>
            </a:r>
          </a:p>
          <a:p>
            <a:pPr algn="l" eaLnBrk="1" hangingPunct="1">
              <a:spcBef>
                <a:spcPct val="50000"/>
              </a:spcBef>
            </a:pPr>
            <a:r>
              <a:rPr lang="en-GB" sz="1200" dirty="0">
                <a:solidFill>
                  <a:srgbClr val="0000FF"/>
                </a:solidFill>
              </a:rPr>
              <a:t> -Electronics enable monitoring of HOMs (wideband and narrowband response).</a:t>
            </a:r>
          </a:p>
        </p:txBody>
      </p:sp>
      <p:sp>
        <p:nvSpPr>
          <p:cNvPr id="117" name="Line 115"/>
          <p:cNvSpPr>
            <a:spLocks noChangeShapeType="1"/>
          </p:cNvSpPr>
          <p:nvPr/>
        </p:nvSpPr>
        <p:spPr bwMode="auto">
          <a:xfrm flipV="1">
            <a:off x="685800" y="5334000"/>
            <a:ext cx="6629400" cy="1524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18" name="Picture 116" descr="Steve + Nicoleta DESY Jan 20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678113"/>
            <a:ext cx="2046288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Text Box 117"/>
          <p:cNvSpPr txBox="1">
            <a:spLocks noChangeArrowheads="1"/>
          </p:cNvSpPr>
          <p:nvPr/>
        </p:nvSpPr>
        <p:spPr bwMode="auto">
          <a:xfrm>
            <a:off x="1787525" y="4089400"/>
            <a:ext cx="7356475" cy="2530475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4000" dirty="0">
                <a:solidFill>
                  <a:schemeClr val="bg1"/>
                </a:solidFill>
                <a:latin typeface="Times" charset="0"/>
              </a:rPr>
              <a:t>Based on 1.3 GHz </a:t>
            </a:r>
            <a:r>
              <a:rPr lang="en-GB" sz="4000" dirty="0" smtClean="0">
                <a:solidFill>
                  <a:schemeClr val="bg1"/>
                </a:solidFill>
                <a:latin typeface="Times" charset="0"/>
              </a:rPr>
              <a:t>(CEA/SLAC/FNAL/DESY</a:t>
            </a:r>
            <a:r>
              <a:rPr lang="en-GB" sz="4000" dirty="0">
                <a:solidFill>
                  <a:schemeClr val="bg1"/>
                </a:solidFill>
                <a:latin typeface="Times" charset="0"/>
              </a:rPr>
              <a:t>) Diagnostics </a:t>
            </a:r>
            <a:r>
              <a:rPr lang="en-GB" sz="4000" dirty="0" smtClean="0">
                <a:solidFill>
                  <a:schemeClr val="bg1"/>
                </a:solidFill>
                <a:latin typeface="Times" charset="0"/>
              </a:rPr>
              <a:t>–redesigned </a:t>
            </a:r>
            <a:r>
              <a:rPr lang="en-GB" sz="4000" dirty="0">
                <a:solidFill>
                  <a:schemeClr val="bg1"/>
                </a:solidFill>
                <a:latin typeface="Times" charset="0"/>
              </a:rPr>
              <a:t>for ACC39 as part of EuCARD</a:t>
            </a:r>
            <a:endParaRPr lang="en-US" sz="4000" b="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0" name="Text Box 118"/>
          <p:cNvSpPr txBox="1">
            <a:spLocks noChangeArrowheads="1"/>
          </p:cNvSpPr>
          <p:nvPr/>
        </p:nvSpPr>
        <p:spPr bwMode="auto">
          <a:xfrm>
            <a:off x="1130300" y="1270000"/>
            <a:ext cx="1016000" cy="369332"/>
          </a:xfrm>
          <a:prstGeom prst="rect">
            <a:avLst/>
          </a:prstGeom>
          <a:solidFill>
            <a:schemeClr val="accent1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</a:rPr>
              <a:t>ACC39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1" name="Line 119"/>
          <p:cNvSpPr>
            <a:spLocks noChangeShapeType="1"/>
          </p:cNvSpPr>
          <p:nvPr/>
        </p:nvSpPr>
        <p:spPr bwMode="auto">
          <a:xfrm flipH="1" flipV="1">
            <a:off x="1308100" y="1016000"/>
            <a:ext cx="101600" cy="254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22" name="Group 122"/>
          <p:cNvGrpSpPr>
            <a:grpSpLocks/>
          </p:cNvGrpSpPr>
          <p:nvPr/>
        </p:nvGrpSpPr>
        <p:grpSpPr bwMode="auto">
          <a:xfrm>
            <a:off x="2197100" y="1231900"/>
            <a:ext cx="1854200" cy="431800"/>
            <a:chOff x="1384" y="776"/>
            <a:chExt cx="1168" cy="272"/>
          </a:xfrm>
        </p:grpSpPr>
        <p:sp>
          <p:nvSpPr>
            <p:cNvPr id="123" name="AutoShape 121"/>
            <p:cNvSpPr>
              <a:spLocks noChangeArrowheads="1"/>
            </p:cNvSpPr>
            <p:nvPr/>
          </p:nvSpPr>
          <p:spPr bwMode="auto">
            <a:xfrm>
              <a:off x="1416" y="776"/>
              <a:ext cx="1136" cy="272"/>
            </a:xfrm>
            <a:prstGeom prst="roundRect">
              <a:avLst>
                <a:gd name="adj" fmla="val 16667"/>
              </a:avLst>
            </a:prstGeom>
            <a:solidFill>
              <a:srgbClr val="EE941C"/>
            </a:solidFill>
            <a:ln w="3175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4" name="Text Box 120"/>
            <p:cNvSpPr txBox="1">
              <a:spLocks noChangeArrowheads="1"/>
            </p:cNvSpPr>
            <p:nvPr/>
          </p:nvSpPr>
          <p:spPr bwMode="auto">
            <a:xfrm>
              <a:off x="1384" y="800"/>
              <a:ext cx="1166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>
              <a:lvl1pPr eaLnBrk="0" hangingPunct="0">
                <a:defRPr b="1">
                  <a:solidFill>
                    <a:schemeClr val="accent2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b="1">
                  <a:solidFill>
                    <a:schemeClr val="accent2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b="1">
                  <a:solidFill>
                    <a:schemeClr val="accent2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b="1">
                  <a:solidFill>
                    <a:schemeClr val="accent2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b="1">
                  <a:solidFill>
                    <a:schemeClr val="accent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accent2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GB" sz="1200" dirty="0" smtClean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</a:rPr>
                <a:t>       4 </a:t>
              </a:r>
              <a:r>
                <a:rPr lang="en-GB" sz="12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</a:rPr>
                <a:t>cavities within</a:t>
              </a:r>
            </a:p>
            <a:p>
              <a:pPr eaLnBrk="1" hangingPunct="1"/>
              <a:r>
                <a:rPr lang="en-GB" sz="1200" dirty="0" smtClean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</a:rPr>
                <a:t>       3.9GHz </a:t>
              </a:r>
              <a:r>
                <a:rPr lang="en-GB" sz="12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</a:rPr>
                <a:t>Module</a:t>
              </a:r>
              <a:endParaRPr lang="en-GB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5" name="TextBox 124"/>
          <p:cNvSpPr txBox="1"/>
          <p:nvPr/>
        </p:nvSpPr>
        <p:spPr>
          <a:xfrm>
            <a:off x="395610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N.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Baboi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3188799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P spid="120" grpId="0" animBg="1"/>
      <p:bldP spid="1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3081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1.I Response 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of HOM 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Modes 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Beam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hom_signal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841500"/>
            <a:ext cx="4443413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HOM_signals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838" y="1841500"/>
            <a:ext cx="3573462" cy="330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177800" y="3035300"/>
            <a:ext cx="5067300" cy="24765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95610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N.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Baboi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609400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371600"/>
            <a:ext cx="8610600" cy="5029200"/>
          </a:xfrm>
          <a:prstGeom prst="rect">
            <a:avLst/>
          </a:prstGeom>
        </p:spPr>
        <p:txBody>
          <a:bodyPr/>
          <a:lstStyle/>
          <a:p>
            <a:pPr indent="27305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HOM-BPMs at 1.3GHz cavities</a:t>
            </a:r>
          </a:p>
          <a:p>
            <a:pPr marL="738188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Use dipole mode at 1.7 GHz</a:t>
            </a:r>
          </a:p>
          <a:p>
            <a:pPr marL="738188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Installed in 5 accelerating </a:t>
            </a:r>
            <a:br>
              <a:rPr lang="en-US" sz="20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modules (40 cavities)</a:t>
            </a:r>
          </a:p>
          <a:p>
            <a:pPr marL="738188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kern="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alibration</a:t>
            </a:r>
            <a:r>
              <a:rPr lang="en-US" sz="20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with SVD technique</a:t>
            </a:r>
          </a:p>
          <a:p>
            <a:pPr marL="1146175" lvl="2" indent="-2286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problem: unstable in time</a:t>
            </a:r>
          </a:p>
          <a:p>
            <a:pPr indent="27305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Beam Alignment in Modules</a:t>
            </a:r>
          </a:p>
          <a:p>
            <a:pPr marL="738188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Now routinely used in </a:t>
            </a:r>
            <a:r>
              <a:rPr lang="en-US" sz="2000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FLASH</a:t>
            </a:r>
            <a:endParaRPr lang="en-US" sz="2000" kern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7305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Other studies</a:t>
            </a:r>
          </a:p>
          <a:p>
            <a:pPr marL="738188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kern="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avity</a:t>
            </a:r>
            <a:r>
              <a:rPr lang="en-US" sz="20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alignment in </a:t>
            </a:r>
            <a:r>
              <a:rPr lang="en-US" sz="2000" kern="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cryo</a:t>
            </a:r>
            <a:r>
              <a:rPr lang="en-US" sz="20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-module</a:t>
            </a:r>
          </a:p>
          <a:p>
            <a:pPr marL="738188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kern="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eam</a:t>
            </a:r>
            <a:r>
              <a:rPr lang="en-US" sz="20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phase measurement with monopole modes at ~2.4GHz</a:t>
            </a:r>
          </a:p>
          <a:p>
            <a:pPr indent="27305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XFEL P</a:t>
            </a:r>
            <a:r>
              <a:rPr lang="en-US" sz="2400" kern="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lans</a:t>
            </a:r>
            <a:r>
              <a:rPr lang="en-US" sz="24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738188" lvl="1" indent="-285750" algn="l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Install in some 1.3 GHz and in </a:t>
            </a:r>
            <a:r>
              <a:rPr lang="en-US" sz="2000" u="sng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all 3.9 GHz </a:t>
            </a:r>
            <a:r>
              <a:rPr lang="en-US" sz="2000" u="sng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cavities (8 per module)</a:t>
            </a:r>
            <a:endParaRPr lang="en-US" sz="2000" u="sng" kern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electronics_schemat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371600"/>
            <a:ext cx="4343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igioutput_dipolemo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0175" y="2971800"/>
            <a:ext cx="37052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8458200" y="2438400"/>
            <a:ext cx="457200" cy="1066800"/>
            <a:chOff x="5328" y="2592"/>
            <a:chExt cx="288" cy="672"/>
          </a:xfrm>
        </p:grpSpPr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H="1">
              <a:off x="5328" y="2928"/>
              <a:ext cx="288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H="1" flipV="1">
              <a:off x="5520" y="2592"/>
              <a:ext cx="96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13081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1.I Extant 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Work at 1.3 GHz:</a:t>
            </a:r>
            <a:b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HOM-BPMs in TESLA Cavities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610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N.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Baboi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Rot="1" noChangeArrowheads="1"/>
          </p:cNvSpPr>
          <p:nvPr/>
        </p:nvSpPr>
        <p:spPr bwMode="auto">
          <a:xfrm>
            <a:off x="0" y="0"/>
            <a:ext cx="9144000" cy="13081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1.I Analysis </a:t>
            </a:r>
            <a:r>
              <a:rPr lang="en-GB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of Narrowband Signals </a:t>
            </a:r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b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Beam Position (Previous 1.3 GHz Study)</a:t>
            </a:r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301625" y="1676400"/>
            <a:ext cx="41910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Resolution of position measurement.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GB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Predict the position at cavity 5 from the measurements at cavities 4 and 6.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GB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Compare with the measured value.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X resolution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GB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~9 </a:t>
            </a:r>
            <a:r>
              <a:rPr lang="en-GB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</a:t>
            </a:r>
            <a:endParaRPr lang="en-GB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 resolution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GB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~4 </a:t>
            </a:r>
            <a:r>
              <a:rPr lang="en-GB" sz="2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μm</a:t>
            </a:r>
            <a:endParaRPr lang="en-GB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x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3350" y="1404938"/>
            <a:ext cx="31686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yr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1763" y="3938588"/>
            <a:ext cx="3246437" cy="24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2500298" y="2643182"/>
            <a:ext cx="3467100" cy="18796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V="1">
            <a:off x="2500298" y="5214950"/>
            <a:ext cx="3352800" cy="304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610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N.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Baboi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38" y="1273640"/>
            <a:ext cx="8048125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 bwMode="auto">
          <a:xfrm>
            <a:off x="1259632" y="1777696"/>
            <a:ext cx="288032" cy="28803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1115616" y="2065728"/>
            <a:ext cx="288032" cy="11472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35" y="3356992"/>
            <a:ext cx="3891149" cy="2880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 bwMode="auto">
          <a:xfrm flipH="1">
            <a:off x="1346678" y="4653136"/>
            <a:ext cx="2592288" cy="360040"/>
          </a:xfrm>
          <a:prstGeom prst="straightConnector1">
            <a:avLst/>
          </a:prstGeom>
          <a:solidFill>
            <a:schemeClr val="accent1"/>
          </a:solidFill>
          <a:ln w="152400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1871700" y="836712"/>
            <a:ext cx="5364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ree-electron </a:t>
            </a:r>
            <a:r>
              <a:rPr lang="en-US" sz="2400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LAS</a:t>
            </a:r>
            <a:r>
              <a:rPr lang="en-US" sz="2400" dirty="0" err="1" smtClean="0">
                <a:latin typeface="Calibri" pitchFamily="34" charset="0"/>
                <a:cs typeface="Calibri" pitchFamily="34" charset="0"/>
              </a:rPr>
              <a:t>er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in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amburg (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FLASH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) </a:t>
            </a:r>
            <a:endParaRPr lang="de-DE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Calibri" pitchFamily="34" charset="0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Calibri" pitchFamily="34" charset="0"/>
              </a:rPr>
              <a:pPr algn="r"/>
              <a:t>25</a:t>
            </a:fld>
            <a:endParaRPr lang="en-GB" sz="1400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638" y="3940788"/>
            <a:ext cx="3222151" cy="248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6199093" y="6289575"/>
            <a:ext cx="21226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i="1" dirty="0" smtClean="0">
                <a:latin typeface="Calibri" pitchFamily="34" charset="0"/>
                <a:cs typeface="Calibri" pitchFamily="34" charset="0"/>
              </a:rPr>
              <a:t>Photo courtesy E. Vogel &amp; DESY</a:t>
            </a:r>
            <a:endParaRPr lang="en-US" sz="1200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996952"/>
            <a:ext cx="2976366" cy="89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785794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latin typeface="Times" charset="0"/>
              </a:rPr>
              <a:t>1.I FLASH and ACC39</a:t>
            </a:r>
            <a:endParaRPr lang="en-US" sz="4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610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N.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Baboi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ll-cavities_CMTB-dip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8610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5486400" y="4114800"/>
            <a:ext cx="4267200" cy="3505200"/>
            <a:chOff x="3456" y="2496"/>
            <a:chExt cx="2160" cy="1632"/>
          </a:xfrm>
        </p:grpSpPr>
        <p:pic>
          <p:nvPicPr>
            <p:cNvPr id="6" name="Picture 10" descr="SCREN04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56" y="2508"/>
              <a:ext cx="2160" cy="1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3456" y="3552"/>
              <a:ext cx="2160" cy="57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5184" y="2496"/>
              <a:ext cx="432" cy="105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5146964" y="4140574"/>
            <a:ext cx="4463786" cy="36933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For comparison: dipole band in TESLA cavity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1357298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1.I ACC39 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Spectra Measured in CMTB:</a:t>
            </a:r>
          </a:p>
          <a:p>
            <a:pPr algn="ctr"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Focused on Dipole and Other Bands</a:t>
            </a:r>
          </a:p>
        </p:txBody>
      </p:sp>
      <p:sp>
        <p:nvSpPr>
          <p:cNvPr id="11" name="Rectangle 3"/>
          <p:cNvSpPr>
            <a:spLocks noRot="1" noChangeArrowheads="1"/>
          </p:cNvSpPr>
          <p:nvPr/>
        </p:nvSpPr>
        <p:spPr bwMode="auto">
          <a:xfrm>
            <a:off x="1495425" y="4559300"/>
            <a:ext cx="32893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Transmission matrix measurements made on all 4 cavities within ACC39</a:t>
            </a:r>
            <a:r>
              <a:rPr lang="en-GB" sz="2400" dirty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5610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N.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Baboi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pPr algn="r"/>
              <a:t>27</a:t>
            </a:fld>
            <a:endParaRPr lang="en-GB" sz="1400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2"/>
          <a:stretch>
            <a:fillRect/>
          </a:stretch>
        </p:blipFill>
        <p:spPr bwMode="auto">
          <a:xfrm>
            <a:off x="395536" y="981676"/>
            <a:ext cx="4926423" cy="229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s21_str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" t="1093" r="7433" b="1967"/>
          <a:stretch>
            <a:fillRect/>
          </a:stretch>
        </p:blipFill>
        <p:spPr bwMode="auto">
          <a:xfrm>
            <a:off x="653690" y="3837779"/>
            <a:ext cx="4710398" cy="2255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" t="7487" r="51804" b="49837"/>
          <a:stretch/>
        </p:blipFill>
        <p:spPr>
          <a:xfrm>
            <a:off x="5363297" y="1034596"/>
            <a:ext cx="3127014" cy="25384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" t="50375" r="51804" b="2200"/>
          <a:stretch/>
        </p:blipFill>
        <p:spPr>
          <a:xfrm>
            <a:off x="5405426" y="3573016"/>
            <a:ext cx="3127014" cy="29523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84268" y="880707"/>
            <a:ext cx="16201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</a:t>
            </a:r>
            <a:r>
              <a:rPr lang="de-DE" sz="1400" baseline="300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</a:t>
            </a:r>
            <a:r>
              <a:rPr lang="de-DE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DE" sz="14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</a:t>
            </a:r>
            <a:r>
              <a:rPr lang="de-DE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band</a:t>
            </a:r>
            <a:endParaRPr lang="de-DE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63888" y="3356992"/>
            <a:ext cx="2448272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Potential HOM Diagnostic Candidates (5</a:t>
            </a:r>
            <a:r>
              <a:rPr lang="en-US" sz="2000" b="1" baseline="300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 </a:t>
            </a:r>
            <a:r>
              <a:rPr lang="en-US" sz="20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band)</a:t>
            </a:r>
            <a:endParaRPr lang="en-US" sz="2000" b="1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8" name="Elbow Connector 7"/>
          <p:cNvCxnSpPr>
            <a:stCxn id="16" idx="3"/>
          </p:cNvCxnSpPr>
          <p:nvPr/>
        </p:nvCxnSpPr>
        <p:spPr bwMode="auto">
          <a:xfrm flipV="1">
            <a:off x="6012160" y="2857496"/>
            <a:ext cx="845856" cy="1161216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Oval 18"/>
          <p:cNvSpPr/>
          <p:nvPr/>
        </p:nvSpPr>
        <p:spPr bwMode="auto">
          <a:xfrm>
            <a:off x="6732240" y="1188484"/>
            <a:ext cx="1152127" cy="1808468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anose="02020603050405020304" pitchFamily="18" charset="0"/>
              <a:ea typeface="ＭＳ Ｐゴシック" pitchFamily="34" charset="-128"/>
              <a:cs typeface="Times" panose="02020603050405020304" pitchFamily="18" charset="0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34957" y="0"/>
            <a:ext cx="9109075" cy="764704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800" dirty="0" smtClean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1.I Band Structure</a:t>
            </a:r>
            <a:endParaRPr lang="en-US" sz="48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7224" y="2786058"/>
            <a:ext cx="2519710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Potential HOM Diagnostic Candidates (2</a:t>
            </a:r>
            <a:r>
              <a:rPr lang="en-US" sz="2000" b="1" baseline="300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nd </a:t>
            </a:r>
            <a:r>
              <a:rPr lang="en-US" sz="20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band)</a:t>
            </a:r>
            <a:endParaRPr lang="en-US" sz="2000" b="1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785918" y="1000108"/>
            <a:ext cx="785818" cy="785818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anose="02020603050405020304" pitchFamily="18" charset="0"/>
              <a:ea typeface="ＭＳ Ｐゴシック" pitchFamily="34" charset="-128"/>
              <a:cs typeface="Times" panose="02020603050405020304" pitchFamily="18" charset="0"/>
            </a:endParaRPr>
          </a:p>
        </p:txBody>
      </p:sp>
      <p:cxnSp>
        <p:nvCxnSpPr>
          <p:cNvPr id="24" name="Elbow Connector 7"/>
          <p:cNvCxnSpPr/>
          <p:nvPr/>
        </p:nvCxnSpPr>
        <p:spPr bwMode="auto">
          <a:xfrm rot="5400000" flipH="1" flipV="1">
            <a:off x="1535885" y="2178835"/>
            <a:ext cx="928695" cy="28575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142844" y="5000636"/>
            <a:ext cx="8786874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Resolution Issues</a:t>
            </a:r>
            <a:r>
              <a:rPr lang="en-US" sz="20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sz="20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en-US" sz="2000" b="1" dirty="0" smtClean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sz="2000" b="1" baseline="300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nd</a:t>
            </a:r>
            <a:r>
              <a:rPr lang="en-US" sz="20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Band consists of multi-cavity modes – provides resolution along module</a:t>
            </a: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</a:t>
            </a:r>
            <a:r>
              <a:rPr lang="en-US" sz="2000" b="1" baseline="300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</a:t>
            </a:r>
            <a:r>
              <a:rPr lang="en-US" sz="20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Band modes are trapped – provides resolution along cavity (but with reduced overall resolution ~ R/Q)</a:t>
            </a:r>
            <a:endParaRPr lang="en-US" sz="2000" b="1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5610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N.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Baboi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2117328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77" y="889416"/>
            <a:ext cx="6410325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1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.I FLASH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 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S</a:t>
            </a:r>
            <a:r>
              <a:rPr lang="en-GB" sz="4800" baseline="-25000" dirty="0" smtClean="0">
                <a:solidFill>
                  <a:schemeClr val="bg1"/>
                </a:solidFill>
                <a:latin typeface="Times" charset="0"/>
              </a:rPr>
              <a:t>21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 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Exp </a:t>
            </a:r>
            <a:r>
              <a:rPr lang="en-GB" sz="4800" dirty="0" err="1" smtClean="0">
                <a:solidFill>
                  <a:schemeClr val="bg1"/>
                </a:solidFill>
                <a:latin typeface="Times" charset="0"/>
              </a:rPr>
              <a:t>vs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 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Simulations </a:t>
            </a:r>
            <a:endParaRPr lang="en-US" sz="480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96234"/>
            <a:ext cx="6219825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375348" y="1371600"/>
            <a:ext cx="2768652" cy="1828800"/>
          </a:xfrm>
        </p:spPr>
        <p:txBody>
          <a:bodyPr/>
          <a:lstStyle/>
          <a:p>
            <a:pPr marL="0" indent="0">
              <a:buNone/>
            </a:pPr>
            <a:endParaRPr lang="en-GB" sz="18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Transmission through single cavity in chain.</a:t>
            </a: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8738" y="5005621"/>
            <a:ext cx="297179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en-GB" sz="18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en-GB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Transmission through complete chain.</a:t>
            </a: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8934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T.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Flisgen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&amp; U. Van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Rienen</a:t>
            </a:r>
            <a:endParaRPr lang="en-GB" sz="1400" b="1" dirty="0" smtClean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119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755670" y="5311141"/>
            <a:ext cx="4165146" cy="1214203"/>
            <a:chOff x="2339753" y="2420863"/>
            <a:chExt cx="4165146" cy="122916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59" t="3935" r="51925" b="65792"/>
            <a:stretch/>
          </p:blipFill>
          <p:spPr>
            <a:xfrm>
              <a:off x="2339753" y="2420863"/>
              <a:ext cx="2056294" cy="121420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52" t="64654" r="8557" b="6056"/>
            <a:stretch/>
          </p:blipFill>
          <p:spPr>
            <a:xfrm>
              <a:off x="4479737" y="2435829"/>
              <a:ext cx="2025162" cy="1214203"/>
            </a:xfrm>
            <a:prstGeom prst="rect">
              <a:avLst/>
            </a:prstGeom>
          </p:spPr>
        </p:pic>
      </p:grpSp>
      <p:sp>
        <p:nvSpPr>
          <p:cNvPr id="8" name="Title 1"/>
          <p:cNvSpPr>
            <a:spLocks noGrp="1"/>
          </p:cNvSpPr>
          <p:nvPr>
            <p:ph type="title" idx="4294967295"/>
          </p:nvPr>
        </p:nvSpPr>
        <p:spPr>
          <a:xfrm>
            <a:off x="684213" y="0"/>
            <a:ext cx="7772400" cy="692696"/>
          </a:xfrm>
        </p:spPr>
        <p:txBody>
          <a:bodyPr/>
          <a:lstStyle/>
          <a:p>
            <a:pPr defTabSz="457200" eaLnBrk="1" hangingPunct="1"/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32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Dipole Cavity Band</a:t>
            </a:r>
            <a:endParaRPr lang="en-US" sz="3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5" t="2823" r="7488" b="51373"/>
          <a:stretch/>
        </p:blipFill>
        <p:spPr>
          <a:xfrm>
            <a:off x="282286" y="1052736"/>
            <a:ext cx="4361722" cy="1843592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07382" y="3181357"/>
            <a:ext cx="4165147" cy="1214203"/>
            <a:chOff x="355467" y="2852936"/>
            <a:chExt cx="4165147" cy="121420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93" t="4588" r="52049" b="65829"/>
            <a:stretch/>
          </p:blipFill>
          <p:spPr>
            <a:xfrm>
              <a:off x="355467" y="2852936"/>
              <a:ext cx="2056294" cy="119455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34" t="64423" r="52049" b="5508"/>
            <a:stretch/>
          </p:blipFill>
          <p:spPr>
            <a:xfrm>
              <a:off x="2411761" y="2852936"/>
              <a:ext cx="2108853" cy="1214203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4755670" y="4033878"/>
            <a:ext cx="4165146" cy="1195805"/>
            <a:chOff x="4644008" y="2276872"/>
            <a:chExt cx="4280827" cy="1224136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25" t="4374" r="51490" b="65597"/>
            <a:stretch/>
          </p:blipFill>
          <p:spPr>
            <a:xfrm>
              <a:off x="4644008" y="2276872"/>
              <a:ext cx="2128302" cy="1224136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25" t="64415" r="51490" b="5677"/>
            <a:stretch/>
          </p:blipFill>
          <p:spPr>
            <a:xfrm>
              <a:off x="6772310" y="2281808"/>
              <a:ext cx="2152525" cy="1219200"/>
            </a:xfrm>
            <a:prstGeom prst="rect">
              <a:avLst/>
            </a:prstGeom>
          </p:spPr>
        </p:pic>
      </p:grpSp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597" y="837873"/>
            <a:ext cx="3059665" cy="2676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 bwMode="auto">
          <a:xfrm>
            <a:off x="5115272" y="1196752"/>
            <a:ext cx="3273152" cy="195589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>
            <a:off x="7255507" y="3188190"/>
            <a:ext cx="103006" cy="45567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5596677" y="3573016"/>
            <a:ext cx="27005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2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localized!</a:t>
            </a:r>
            <a:endParaRPr lang="en-US" sz="2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1835696" y="1268760"/>
            <a:ext cx="792088" cy="1296144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94895" y="6320353"/>
            <a:ext cx="4161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baseline="30000" dirty="0" smtClean="0">
                <a:latin typeface="Calibri" pitchFamily="34" charset="0"/>
                <a:cs typeface="Calibri" pitchFamily="34" charset="0"/>
              </a:rPr>
              <a:t>†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 I.R.R. </a:t>
            </a:r>
            <a:r>
              <a:rPr lang="en-US" sz="1200" dirty="0" err="1" smtClean="0">
                <a:latin typeface="Calibri" pitchFamily="34" charset="0"/>
                <a:cs typeface="Calibri" pitchFamily="34" charset="0"/>
              </a:rPr>
              <a:t>Shinton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, et al., “Mode Distribution …”, CI Internal Note</a:t>
            </a:r>
            <a:endParaRPr lang="de-DE" sz="12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90829" y="4725144"/>
            <a:ext cx="4165147" cy="1194558"/>
            <a:chOff x="1547664" y="3501008"/>
            <a:chExt cx="4165147" cy="1194558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50" t="64700" r="8103" b="5792"/>
            <a:stretch/>
          </p:blipFill>
          <p:spPr>
            <a:xfrm>
              <a:off x="3603958" y="3501008"/>
              <a:ext cx="2108853" cy="1194558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35" t="4479" r="52566" b="65575"/>
            <a:stretch/>
          </p:blipFill>
          <p:spPr>
            <a:xfrm>
              <a:off x="1547664" y="3501008"/>
              <a:ext cx="2056294" cy="1194558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2424876" y="3872081"/>
            <a:ext cx="1067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00FF"/>
                </a:solidFill>
              </a:rPr>
              <a:t>h</a:t>
            </a:r>
            <a:r>
              <a:rPr lang="en-US" sz="1200" b="1" dirty="0" smtClean="0">
                <a:solidFill>
                  <a:srgbClr val="0000FF"/>
                </a:solidFill>
              </a:rPr>
              <a:t>or. move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83768" y="4880193"/>
            <a:ext cx="1067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FF"/>
                </a:solidFill>
              </a:rPr>
              <a:t>vert. move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33388" y="4221088"/>
            <a:ext cx="1067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00FF"/>
                </a:solidFill>
              </a:rPr>
              <a:t>h</a:t>
            </a:r>
            <a:r>
              <a:rPr lang="en-US" sz="1200" b="1" dirty="0" smtClean="0">
                <a:solidFill>
                  <a:srgbClr val="0000FF"/>
                </a:solidFill>
              </a:rPr>
              <a:t>or. move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05396" y="5517232"/>
            <a:ext cx="1067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FF"/>
                </a:solidFill>
              </a:rPr>
              <a:t>vert. move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cs typeface="Times New Roman" pitchFamily="18" charset="0"/>
              </a:rPr>
              <a:t>1.I 5</a:t>
            </a:r>
            <a:r>
              <a:rPr lang="en-GB" sz="4000" baseline="30000" dirty="0" smtClean="0">
                <a:solidFill>
                  <a:schemeClr val="bg1"/>
                </a:solidFill>
                <a:cs typeface="Times New Roman" pitchFamily="18" charset="0"/>
              </a:rPr>
              <a:t>th</a:t>
            </a:r>
            <a:r>
              <a:rPr lang="en-GB" sz="4000" dirty="0" smtClean="0">
                <a:solidFill>
                  <a:schemeClr val="bg1"/>
                </a:solidFill>
                <a:cs typeface="Times New Roman" pitchFamily="18" charset="0"/>
              </a:rPr>
              <a:t> Dipole Cavity Band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5610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N.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Baboi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1430291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980728"/>
            <a:ext cx="3168352" cy="4439280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0" y="-13658"/>
            <a:ext cx="9144000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Inaugural &amp; Continuing…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5466909"/>
            <a:ext cx="32403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37 </a:t>
            </a:r>
            <a:r>
              <a:rPr lang="en-GB" sz="1600" b="1" dirty="0">
                <a:solidFill>
                  <a:srgbClr val="0000FF"/>
                </a:solidFill>
                <a:latin typeface="Times New Roman" pitchFamily="18" charset="0"/>
              </a:rPr>
              <a:t>registered –by </a:t>
            </a: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invitation  only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Papers published in HOMSC14 </a:t>
            </a:r>
            <a:r>
              <a:rPr lang="en-GB" sz="1600" b="1" dirty="0" err="1" smtClean="0">
                <a:solidFill>
                  <a:srgbClr val="0000FF"/>
                </a:solidFill>
                <a:latin typeface="Times New Roman" pitchFamily="18" charset="0"/>
              </a:rPr>
              <a:t>Phys</a:t>
            </a: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 Proc. Special Issue</a:t>
            </a:r>
            <a:endParaRPr lang="en-GB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9" name="Picture 8" descr="Screenshot 2016-08-19 09.47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764703"/>
            <a:ext cx="3600400" cy="491700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60032" y="5733256"/>
            <a:ext cx="36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36 Registered –open registration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b="1" dirty="0" smtClean="0">
                <a:solidFill>
                  <a:srgbClr val="0000FF"/>
                </a:solidFill>
                <a:latin typeface="Times New Roman" pitchFamily="18" charset="0"/>
              </a:rPr>
              <a:t>HOMSC16  Proc. Publications online + +PRAB Special Issue</a:t>
            </a:r>
            <a:endParaRPr lang="en-GB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385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xperiment_XFEL_8-cavity_Compare_DB1and2_C1H1-C2H2CORRECT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784" y="3356992"/>
            <a:ext cx="5230216" cy="290567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593854"/>
            <a:ext cx="2132013" cy="3635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BECAE52-D71C-A34B-9BFA-A15F486F7B9F}" type="slidenum">
              <a:rPr lang="en-GB" sz="1000">
                <a:latin typeface="+mj-lt"/>
              </a:rPr>
              <a:pPr>
                <a:defRPr/>
              </a:pPr>
              <a:t>30</a:t>
            </a:fld>
            <a:endParaRPr lang="en-GB" sz="1000" dirty="0">
              <a:latin typeface="+mj-lt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1124744"/>
            <a:ext cx="385192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>
              <a:spcBef>
                <a:spcPts val="1200"/>
              </a:spcBef>
              <a:buFont typeface="Wingdings" charset="2"/>
              <a:buChar char="q"/>
            </a:pPr>
            <a:r>
              <a:rPr lang="en-US" sz="1600" b="1" dirty="0" smtClean="0">
                <a:solidFill>
                  <a:srgbClr val="0000FF"/>
                </a:solidFill>
                <a:latin typeface="Times"/>
                <a:cs typeface="Times"/>
              </a:rPr>
              <a:t>S-parameters measured on 8-cavity chain module installed in the injector section, in superconducting state.</a:t>
            </a:r>
          </a:p>
          <a:p>
            <a:pPr algn="just" eaLnBrk="1">
              <a:spcBef>
                <a:spcPts val="1200"/>
              </a:spcBef>
              <a:buFont typeface="Wingdings" charset="2"/>
              <a:buChar char="q"/>
            </a:pPr>
            <a:r>
              <a:rPr lang="en-US" sz="1600" b="1" dirty="0" smtClean="0">
                <a:solidFill>
                  <a:srgbClr val="0000FF"/>
                </a:solidFill>
                <a:latin typeface="Times"/>
                <a:cs typeface="Times"/>
              </a:rPr>
              <a:t>Input port:  HOM-1 port on first cavity</a:t>
            </a:r>
          </a:p>
          <a:p>
            <a:pPr algn="just" eaLnBrk="1">
              <a:spcBef>
                <a:spcPts val="1200"/>
              </a:spcBef>
              <a:buFont typeface="Wingdings" charset="2"/>
              <a:buChar char="q"/>
            </a:pPr>
            <a:r>
              <a:rPr lang="en-US" sz="1600" b="1" dirty="0" smtClean="0">
                <a:solidFill>
                  <a:srgbClr val="0000FF"/>
                </a:solidFill>
                <a:latin typeface="Times"/>
                <a:cs typeface="Times"/>
              </a:rPr>
              <a:t>Output measured at HOM-2 ports of Cavity-1 to Cavity-8.</a:t>
            </a:r>
            <a:endParaRPr lang="en-US" sz="1600" b="1" dirty="0">
              <a:solidFill>
                <a:srgbClr val="0000FF"/>
              </a:solidFill>
              <a:latin typeface="Times"/>
              <a:cs typeface="Times"/>
            </a:endParaRPr>
          </a:p>
          <a:p>
            <a:pPr algn="just" eaLnBrk="1">
              <a:spcBef>
                <a:spcPts val="1200"/>
              </a:spcBef>
              <a:buFont typeface="Wingdings" charset="2"/>
              <a:buChar char="q"/>
            </a:pPr>
            <a:r>
              <a:rPr lang="en-US" sz="1600" b="1" dirty="0">
                <a:solidFill>
                  <a:srgbClr val="0000FF"/>
                </a:solidFill>
                <a:latin typeface="Times"/>
                <a:cs typeface="Times"/>
              </a:rPr>
              <a:t>F</a:t>
            </a:r>
            <a:r>
              <a:rPr lang="en-US" sz="1600" b="1" dirty="0" smtClean="0">
                <a:solidFill>
                  <a:srgbClr val="0000FF"/>
                </a:solidFill>
                <a:latin typeface="Times"/>
                <a:cs typeface="Times"/>
              </a:rPr>
              <a:t>requency step size 5kHz (Experiment), 500 kHz (simulation, 50kHz in narrow peak regions.) </a:t>
            </a:r>
          </a:p>
          <a:p>
            <a:pPr algn="just" eaLnBrk="1">
              <a:spcBef>
                <a:spcPts val="1200"/>
              </a:spcBef>
              <a:buFont typeface="Wingdings" charset="2"/>
              <a:buChar char="q"/>
            </a:pPr>
            <a:r>
              <a:rPr lang="en-US" sz="1600" b="1" dirty="0" smtClean="0">
                <a:solidFill>
                  <a:srgbClr val="0000FF"/>
                </a:solidFill>
                <a:latin typeface="Times"/>
                <a:cs typeface="Times"/>
              </a:rPr>
              <a:t>Systematic shift observed and included in comparison together with </a:t>
            </a:r>
            <a:r>
              <a:rPr lang="en-US" sz="1600" b="1" dirty="0">
                <a:solidFill>
                  <a:srgbClr val="0000FF"/>
                </a:solidFill>
                <a:latin typeface="Times"/>
                <a:cs typeface="Times"/>
              </a:rPr>
              <a:t>a</a:t>
            </a:r>
            <a:r>
              <a:rPr lang="en-US" sz="1600" b="1" dirty="0" smtClean="0">
                <a:solidFill>
                  <a:srgbClr val="0000FF"/>
                </a:solidFill>
                <a:latin typeface="Times"/>
                <a:cs typeface="Times"/>
              </a:rPr>
              <a:t>dditional </a:t>
            </a:r>
            <a:r>
              <a:rPr lang="en-US" sz="1600" b="1" dirty="0" smtClean="0">
                <a:solidFill>
                  <a:srgbClr val="0000FF"/>
                </a:solidFill>
                <a:latin typeface="Times"/>
                <a:cs typeface="Times"/>
              </a:rPr>
              <a:t>amplitude loss of 10 dB observed in </a:t>
            </a:r>
            <a:r>
              <a:rPr lang="en-US" sz="1600" b="1" dirty="0" smtClean="0">
                <a:solidFill>
                  <a:srgbClr val="0000FF"/>
                </a:solidFill>
                <a:latin typeface="Times"/>
                <a:cs typeface="Times"/>
              </a:rPr>
              <a:t>experiment</a:t>
            </a:r>
            <a:r>
              <a:rPr lang="en-US" sz="1600" b="1" dirty="0">
                <a:solidFill>
                  <a:srgbClr val="0000FF"/>
                </a:solidFill>
                <a:latin typeface="Times"/>
                <a:cs typeface="Times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Times"/>
                <a:cs typeface="Times"/>
              </a:rPr>
              <a:t>(</a:t>
            </a:r>
            <a:r>
              <a:rPr lang="en-US" sz="1600" b="1" dirty="0" smtClean="0">
                <a:solidFill>
                  <a:srgbClr val="0000FF"/>
                </a:solidFill>
                <a:latin typeface="Times"/>
                <a:cs typeface="Times"/>
              </a:rPr>
              <a:t>attributed </a:t>
            </a:r>
            <a:r>
              <a:rPr lang="en-US" sz="1600" b="1" dirty="0" smtClean="0">
                <a:solidFill>
                  <a:srgbClr val="0000FF"/>
                </a:solidFill>
                <a:latin typeface="Times"/>
                <a:cs typeface="Times"/>
              </a:rPr>
              <a:t>to additional cable loss in experimental </a:t>
            </a:r>
            <a:r>
              <a:rPr lang="en-US" sz="1600" b="1" dirty="0" smtClean="0">
                <a:solidFill>
                  <a:srgbClr val="0000FF"/>
                </a:solidFill>
                <a:latin typeface="Times"/>
                <a:cs typeface="Times"/>
              </a:rPr>
              <a:t>setup</a:t>
            </a:r>
            <a:r>
              <a:rPr lang="en-US" sz="1600" b="1" dirty="0">
                <a:solidFill>
                  <a:srgbClr val="0000FF"/>
                </a:solidFill>
                <a:latin typeface="Times"/>
                <a:cs typeface="Times"/>
              </a:rPr>
              <a:t>)</a:t>
            </a:r>
            <a:endParaRPr lang="en-US" sz="1600" b="1" dirty="0" smtClean="0">
              <a:solidFill>
                <a:srgbClr val="0000FF"/>
              </a:solidFill>
              <a:latin typeface="Times"/>
              <a:cs typeface="Times"/>
            </a:endParaRPr>
          </a:p>
          <a:p>
            <a:pPr algn="just" eaLnBrk="1">
              <a:spcBef>
                <a:spcPts val="1200"/>
              </a:spcBef>
              <a:buFont typeface="Wingdings" charset="2"/>
              <a:buChar char="q"/>
            </a:pPr>
            <a:endParaRPr lang="en-US" sz="1400" b="1" dirty="0" smtClean="0">
              <a:solidFill>
                <a:srgbClr val="0000FF"/>
              </a:solidFill>
              <a:latin typeface="Times"/>
              <a:cs typeface="Times"/>
            </a:endParaRPr>
          </a:p>
          <a:p>
            <a:pPr marL="0" indent="0" algn="just" eaLnBrk="1">
              <a:spcBef>
                <a:spcPts val="600"/>
              </a:spcBef>
            </a:pPr>
            <a:endParaRPr lang="en-US" sz="14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-51470" y="6221688"/>
            <a:ext cx="9159973" cy="657792"/>
            <a:chOff x="-51470" y="6011568"/>
            <a:chExt cx="9159973" cy="657792"/>
          </a:xfrm>
        </p:grpSpPr>
        <p:grpSp>
          <p:nvGrpSpPr>
            <p:cNvPr id="9" name="Group 8"/>
            <p:cNvGrpSpPr/>
            <p:nvPr/>
          </p:nvGrpSpPr>
          <p:grpSpPr>
            <a:xfrm>
              <a:off x="144016" y="6233827"/>
              <a:ext cx="8748464" cy="330339"/>
              <a:chOff x="395536" y="5733256"/>
              <a:chExt cx="15508216" cy="585585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395536" y="5733256"/>
                <a:ext cx="7568245" cy="578530"/>
                <a:chOff x="395536" y="5733256"/>
                <a:chExt cx="7568245" cy="578530"/>
              </a:xfrm>
            </p:grpSpPr>
            <p:grpSp>
              <p:nvGrpSpPr>
                <p:cNvPr id="58" name="Group 57"/>
                <p:cNvGrpSpPr/>
                <p:nvPr/>
              </p:nvGrpSpPr>
              <p:grpSpPr>
                <a:xfrm>
                  <a:off x="395536" y="5733256"/>
                  <a:ext cx="3600400" cy="576064"/>
                  <a:chOff x="257068" y="4012720"/>
                  <a:chExt cx="3187424" cy="424392"/>
                </a:xfrm>
              </p:grpSpPr>
              <p:pic>
                <p:nvPicPr>
                  <p:cNvPr id="65" name="Picture 64" descr="EUXFEL_C1.jpg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03" t="23248" r="3259" b="21017"/>
                  <a:stretch/>
                </p:blipFill>
                <p:spPr>
                  <a:xfrm>
                    <a:off x="257068" y="4019536"/>
                    <a:ext cx="1435626" cy="362699"/>
                  </a:xfrm>
                  <a:prstGeom prst="rect">
                    <a:avLst/>
                  </a:prstGeom>
                </p:spPr>
              </p:pic>
              <p:pic>
                <p:nvPicPr>
                  <p:cNvPr id="66" name="Picture 65" descr="EUXFEL_C2.jpg"/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233" t="23199" r="1287" b="24640"/>
                  <a:stretch/>
                </p:blipFill>
                <p:spPr>
                  <a:xfrm>
                    <a:off x="2015538" y="4012720"/>
                    <a:ext cx="1428954" cy="332461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4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480" t="43044" r="45406" b="37662"/>
                  <a:stretch/>
                </p:blipFill>
                <p:spPr bwMode="auto">
                  <a:xfrm>
                    <a:off x="1689682" y="4113070"/>
                    <a:ext cx="340330" cy="14204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blipFill dpi="0" rotWithShape="0">
                          <a:blip/>
                          <a:srcRect l="44835" t="43044" r="44577" b="37662"/>
                          <a:stretch>
                            <a:fillRect/>
                          </a:stretch>
                        </a:blipFill>
                      </a14:hiddenFill>
                    </a:ex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8" name="Rectangle 67"/>
                  <p:cNvSpPr/>
                  <p:nvPr/>
                </p:nvSpPr>
                <p:spPr bwMode="auto">
                  <a:xfrm>
                    <a:off x="1589818" y="4302137"/>
                    <a:ext cx="66036" cy="134975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49263" rtl="0" eaLnBrk="1" fontAlgn="base" latinLnBrk="0" hangingPunct="0">
                      <a:lnSpc>
                        <a:spcPct val="94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  <a:tabLst/>
                    </a:pPr>
                    <a:endParaRPr kumimoji="0" lang="en-US" sz="1000" b="0" i="0" u="none" strike="noStrike" cap="none" normalizeH="0" baseline="0" dirty="0">
                      <a:ln>
                        <a:noFill/>
                      </a:ln>
                      <a:effectLst/>
                      <a:latin typeface="+mj-lt"/>
                      <a:ea typeface="ＭＳ Ｐゴシック" charset="0"/>
                      <a:cs typeface="Droid Sans Fallback" charset="0"/>
                    </a:endParaRPr>
                  </a:p>
                </p:txBody>
              </p:sp>
            </p:grpSp>
            <p:grpSp>
              <p:nvGrpSpPr>
                <p:cNvPr id="59" name="Group 58"/>
                <p:cNvGrpSpPr/>
                <p:nvPr/>
              </p:nvGrpSpPr>
              <p:grpSpPr>
                <a:xfrm>
                  <a:off x="4363381" y="5735722"/>
                  <a:ext cx="3600400" cy="576064"/>
                  <a:chOff x="257068" y="4012720"/>
                  <a:chExt cx="3187424" cy="424392"/>
                </a:xfrm>
              </p:grpSpPr>
              <p:pic>
                <p:nvPicPr>
                  <p:cNvPr id="61" name="Picture 60" descr="EUXFEL_C1.jpg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03" t="23248" r="3259" b="21017"/>
                  <a:stretch/>
                </p:blipFill>
                <p:spPr>
                  <a:xfrm>
                    <a:off x="257068" y="4019536"/>
                    <a:ext cx="1435626" cy="362699"/>
                  </a:xfrm>
                  <a:prstGeom prst="rect">
                    <a:avLst/>
                  </a:prstGeom>
                </p:spPr>
              </p:pic>
              <p:pic>
                <p:nvPicPr>
                  <p:cNvPr id="62" name="Picture 61" descr="EUXFEL_C2.jpg"/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233" t="23199" r="1287" b="24640"/>
                  <a:stretch/>
                </p:blipFill>
                <p:spPr>
                  <a:xfrm>
                    <a:off x="2015538" y="4012720"/>
                    <a:ext cx="1428954" cy="332461"/>
                  </a:xfrm>
                  <a:prstGeom prst="rect">
                    <a:avLst/>
                  </a:prstGeom>
                </p:spPr>
              </p:pic>
              <p:pic>
                <p:nvPicPr>
                  <p:cNvPr id="63" name="Picture 4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480" t="43044" r="45406" b="37662"/>
                  <a:stretch/>
                </p:blipFill>
                <p:spPr bwMode="auto">
                  <a:xfrm>
                    <a:off x="1689682" y="4113070"/>
                    <a:ext cx="340330" cy="14204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blipFill dpi="0" rotWithShape="0">
                          <a:blip/>
                          <a:srcRect l="44835" t="43044" r="44577" b="37662"/>
                          <a:stretch>
                            <a:fillRect/>
                          </a:stretch>
                        </a:blipFill>
                      </a14:hiddenFill>
                    </a:ex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4" name="Rectangle 63"/>
                  <p:cNvSpPr/>
                  <p:nvPr/>
                </p:nvSpPr>
                <p:spPr bwMode="auto">
                  <a:xfrm>
                    <a:off x="1589818" y="4302137"/>
                    <a:ext cx="66036" cy="134975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49263" rtl="0" eaLnBrk="1" fontAlgn="base" latinLnBrk="0" hangingPunct="0">
                      <a:lnSpc>
                        <a:spcPct val="94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  <a:tabLst/>
                    </a:pPr>
                    <a:endParaRPr kumimoji="0" lang="en-US" sz="1000" b="0" i="0" u="none" strike="noStrike" cap="none" normalizeH="0" baseline="0" dirty="0">
                      <a:ln>
                        <a:noFill/>
                      </a:ln>
                      <a:effectLst/>
                      <a:latin typeface="+mj-lt"/>
                      <a:ea typeface="ＭＳ Ｐゴシック" charset="0"/>
                      <a:cs typeface="Droid Sans Fallback" charset="0"/>
                    </a:endParaRPr>
                  </a:p>
                </p:txBody>
              </p:sp>
            </p:grpSp>
            <p:pic>
              <p:nvPicPr>
                <p:cNvPr id="60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5480" t="43044" r="45406" b="37662"/>
                <a:stretch/>
              </p:blipFill>
              <p:spPr bwMode="auto">
                <a:xfrm>
                  <a:off x="3993467" y="5873612"/>
                  <a:ext cx="384425" cy="19280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 l="44835" t="43044" r="44577" b="37662"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45" name="Group 44"/>
              <p:cNvGrpSpPr/>
              <p:nvPr/>
            </p:nvGrpSpPr>
            <p:grpSpPr>
              <a:xfrm>
                <a:off x="8335507" y="5740311"/>
                <a:ext cx="7568245" cy="578530"/>
                <a:chOff x="395536" y="5733256"/>
                <a:chExt cx="7568245" cy="578530"/>
              </a:xfrm>
            </p:grpSpPr>
            <p:grpSp>
              <p:nvGrpSpPr>
                <p:cNvPr id="47" name="Group 46"/>
                <p:cNvGrpSpPr/>
                <p:nvPr/>
              </p:nvGrpSpPr>
              <p:grpSpPr>
                <a:xfrm>
                  <a:off x="395536" y="5733256"/>
                  <a:ext cx="3600400" cy="576064"/>
                  <a:chOff x="257068" y="4012720"/>
                  <a:chExt cx="3187424" cy="424392"/>
                </a:xfrm>
              </p:grpSpPr>
              <p:pic>
                <p:nvPicPr>
                  <p:cNvPr id="54" name="Picture 53" descr="EUXFEL_C1.jpg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03" t="23248" r="3259" b="21017"/>
                  <a:stretch/>
                </p:blipFill>
                <p:spPr>
                  <a:xfrm>
                    <a:off x="257068" y="4019536"/>
                    <a:ext cx="1435626" cy="362699"/>
                  </a:xfrm>
                  <a:prstGeom prst="rect">
                    <a:avLst/>
                  </a:prstGeom>
                </p:spPr>
              </p:pic>
              <p:pic>
                <p:nvPicPr>
                  <p:cNvPr id="55" name="Picture 54" descr="EUXFEL_C2.jpg"/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233" t="23199" r="1287" b="24640"/>
                  <a:stretch/>
                </p:blipFill>
                <p:spPr>
                  <a:xfrm>
                    <a:off x="2015538" y="4012720"/>
                    <a:ext cx="1428954" cy="332461"/>
                  </a:xfrm>
                  <a:prstGeom prst="rect">
                    <a:avLst/>
                  </a:prstGeom>
                </p:spPr>
              </p:pic>
              <p:pic>
                <p:nvPicPr>
                  <p:cNvPr id="56" name="Picture 4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480" t="43044" r="45406" b="37662"/>
                  <a:stretch/>
                </p:blipFill>
                <p:spPr bwMode="auto">
                  <a:xfrm>
                    <a:off x="1689682" y="4113070"/>
                    <a:ext cx="340330" cy="14204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blipFill dpi="0" rotWithShape="0">
                          <a:blip/>
                          <a:srcRect l="44835" t="43044" r="44577" b="37662"/>
                          <a:stretch>
                            <a:fillRect/>
                          </a:stretch>
                        </a:blipFill>
                      </a14:hiddenFill>
                    </a:ex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57" name="Rectangle 56"/>
                  <p:cNvSpPr/>
                  <p:nvPr/>
                </p:nvSpPr>
                <p:spPr bwMode="auto">
                  <a:xfrm>
                    <a:off x="1589818" y="4302137"/>
                    <a:ext cx="66036" cy="134975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49263" rtl="0" eaLnBrk="1" fontAlgn="base" latinLnBrk="0" hangingPunct="0">
                      <a:lnSpc>
                        <a:spcPct val="94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  <a:tabLst/>
                    </a:pPr>
                    <a:endParaRPr kumimoji="0" lang="en-US" sz="1000" b="0" i="0" u="none" strike="noStrike" cap="none" normalizeH="0" baseline="0" dirty="0">
                      <a:ln>
                        <a:noFill/>
                      </a:ln>
                      <a:effectLst/>
                      <a:latin typeface="+mj-lt"/>
                      <a:ea typeface="ＭＳ Ｐゴシック" charset="0"/>
                      <a:cs typeface="Droid Sans Fallback" charset="0"/>
                    </a:endParaRPr>
                  </a:p>
                </p:txBody>
              </p:sp>
            </p:grpSp>
            <p:grpSp>
              <p:nvGrpSpPr>
                <p:cNvPr id="48" name="Group 47"/>
                <p:cNvGrpSpPr/>
                <p:nvPr/>
              </p:nvGrpSpPr>
              <p:grpSpPr>
                <a:xfrm>
                  <a:off x="4363381" y="5735722"/>
                  <a:ext cx="3600400" cy="576064"/>
                  <a:chOff x="257068" y="4012720"/>
                  <a:chExt cx="3187424" cy="424392"/>
                </a:xfrm>
              </p:grpSpPr>
              <p:pic>
                <p:nvPicPr>
                  <p:cNvPr id="50" name="Picture 49" descr="EUXFEL_C1.jpg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03" t="23248" r="3259" b="21017"/>
                  <a:stretch/>
                </p:blipFill>
                <p:spPr>
                  <a:xfrm>
                    <a:off x="257068" y="4019536"/>
                    <a:ext cx="1435626" cy="362699"/>
                  </a:xfrm>
                  <a:prstGeom prst="rect">
                    <a:avLst/>
                  </a:prstGeom>
                </p:spPr>
              </p:pic>
              <p:pic>
                <p:nvPicPr>
                  <p:cNvPr id="51" name="Picture 50" descr="EUXFEL_C2.jpg"/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233" t="23199" r="1287" b="24640"/>
                  <a:stretch/>
                </p:blipFill>
                <p:spPr>
                  <a:xfrm>
                    <a:off x="2015538" y="4012720"/>
                    <a:ext cx="1428954" cy="332461"/>
                  </a:xfrm>
                  <a:prstGeom prst="rect">
                    <a:avLst/>
                  </a:prstGeom>
                </p:spPr>
              </p:pic>
              <p:pic>
                <p:nvPicPr>
                  <p:cNvPr id="52" name="Picture 4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480" t="43044" r="45406" b="37662"/>
                  <a:stretch/>
                </p:blipFill>
                <p:spPr bwMode="auto">
                  <a:xfrm>
                    <a:off x="1689682" y="4113070"/>
                    <a:ext cx="340330" cy="14204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blipFill dpi="0" rotWithShape="0">
                          <a:blip/>
                          <a:srcRect l="44835" t="43044" r="44577" b="37662"/>
                          <a:stretch>
                            <a:fillRect/>
                          </a:stretch>
                        </a:blipFill>
                      </a14:hiddenFill>
                    </a:ex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3465A4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53" name="Rectangle 52"/>
                  <p:cNvSpPr/>
                  <p:nvPr/>
                </p:nvSpPr>
                <p:spPr bwMode="auto">
                  <a:xfrm>
                    <a:off x="1589818" y="4302137"/>
                    <a:ext cx="66036" cy="134975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49263" rtl="0" eaLnBrk="1" fontAlgn="base" latinLnBrk="0" hangingPunct="0">
                      <a:lnSpc>
                        <a:spcPct val="94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buNone/>
                      <a:tabLst/>
                    </a:pPr>
                    <a:endParaRPr kumimoji="0" lang="en-US" sz="1000" b="0" i="0" u="none" strike="noStrike" cap="none" normalizeH="0" baseline="0" dirty="0">
                      <a:ln>
                        <a:noFill/>
                      </a:ln>
                      <a:effectLst/>
                      <a:latin typeface="+mj-lt"/>
                      <a:ea typeface="ＭＳ Ｐゴシック" charset="0"/>
                      <a:cs typeface="Droid Sans Fallback" charset="0"/>
                    </a:endParaRPr>
                  </a:p>
                </p:txBody>
              </p:sp>
            </p:grpSp>
            <p:pic>
              <p:nvPicPr>
                <p:cNvPr id="49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5480" t="43044" r="45406" b="37662"/>
                <a:stretch/>
              </p:blipFill>
              <p:spPr bwMode="auto">
                <a:xfrm>
                  <a:off x="3993467" y="5873612"/>
                  <a:ext cx="384425" cy="19280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 l="44835" t="43044" r="44577" b="37662"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46" name="Picture 4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480" t="43044" r="45406" b="37662"/>
              <a:stretch/>
            </p:blipFill>
            <p:spPr bwMode="auto">
              <a:xfrm>
                <a:off x="7956376" y="5877272"/>
                <a:ext cx="384425" cy="1928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l="44835" t="43044" r="44577" b="37662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35496" y="6045153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P1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395536" y="6014197"/>
              <a:ext cx="288032" cy="261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4144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b="1" dirty="0" smtClean="0">
                  <a:solidFill>
                    <a:schemeClr val="tx1"/>
                  </a:solidFill>
                  <a:latin typeface="+mj-lt"/>
                </a:rPr>
                <a:t>C1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35496" y="6438379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P3F</a:t>
              </a: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 rot="16200000">
              <a:off x="-73744" y="6298409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P4</a:t>
              </a:r>
            </a:p>
          </p:txBody>
        </p:sp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768078" y="6420150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P2</a:t>
              </a:r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1475656" y="6014197"/>
              <a:ext cx="288032" cy="261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4144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b="1" dirty="0" smtClean="0">
                  <a:solidFill>
                    <a:schemeClr val="tx1"/>
                  </a:solidFill>
                  <a:latin typeface="+mj-lt"/>
                </a:rPr>
                <a:t>C2</a:t>
              </a: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1132751" y="6041778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P7F</a:t>
              </a:r>
            </a:p>
          </p:txBody>
        </p: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1128118" y="6420150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P5</a:t>
              </a:r>
            </a:p>
          </p:txBody>
        </p:sp>
        <p:sp>
          <p:nvSpPr>
            <p:cNvPr id="18" name="Text Box 9"/>
            <p:cNvSpPr txBox="1">
              <a:spLocks noChangeArrowheads="1"/>
            </p:cNvSpPr>
            <p:nvPr/>
          </p:nvSpPr>
          <p:spPr bwMode="auto">
            <a:xfrm>
              <a:off x="1955182" y="6023713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b="1" dirty="0" smtClean="0">
                  <a:solidFill>
                    <a:srgbClr val="0000FF"/>
                  </a:solidFill>
                  <a:latin typeface="+mj-lt"/>
                </a:rPr>
                <a:t>P6</a:t>
              </a:r>
            </a:p>
          </p:txBody>
        </p:sp>
        <p:sp>
          <p:nvSpPr>
            <p:cNvPr id="19" name="Text Box 9"/>
            <p:cNvSpPr txBox="1">
              <a:spLocks noChangeArrowheads="1"/>
            </p:cNvSpPr>
            <p:nvPr/>
          </p:nvSpPr>
          <p:spPr bwMode="auto">
            <a:xfrm>
              <a:off x="2273939" y="6056229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P8</a:t>
              </a:r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2633979" y="6025273"/>
              <a:ext cx="288032" cy="261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4144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b="1" dirty="0" smtClean="0">
                  <a:solidFill>
                    <a:schemeClr val="tx1"/>
                  </a:solidFill>
                  <a:latin typeface="+mj-lt"/>
                </a:rPr>
                <a:t>C3</a:t>
              </a:r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2273939" y="6431226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P10F</a:t>
              </a:r>
            </a:p>
          </p:txBody>
        </p:sp>
        <p:sp>
          <p:nvSpPr>
            <p:cNvPr id="22" name="Text Box 9"/>
            <p:cNvSpPr txBox="1">
              <a:spLocks noChangeArrowheads="1"/>
            </p:cNvSpPr>
            <p:nvPr/>
          </p:nvSpPr>
          <p:spPr bwMode="auto">
            <a:xfrm>
              <a:off x="3072334" y="6431226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P9</a:t>
              </a:r>
            </a:p>
          </p:txBody>
        </p:sp>
        <p:sp>
          <p:nvSpPr>
            <p:cNvPr id="23" name="Text Box 17"/>
            <p:cNvSpPr txBox="1">
              <a:spLocks noChangeArrowheads="1"/>
            </p:cNvSpPr>
            <p:nvPr/>
          </p:nvSpPr>
          <p:spPr bwMode="auto">
            <a:xfrm>
              <a:off x="3851920" y="6025273"/>
              <a:ext cx="288032" cy="261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4144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b="1" dirty="0" smtClean="0">
                  <a:solidFill>
                    <a:schemeClr val="tx1"/>
                  </a:solidFill>
                  <a:latin typeface="+mj-lt"/>
                </a:rPr>
                <a:t>C4</a:t>
              </a:r>
            </a:p>
          </p:txBody>
        </p:sp>
        <p:sp>
          <p:nvSpPr>
            <p:cNvPr id="24" name="Text Box 9"/>
            <p:cNvSpPr txBox="1">
              <a:spLocks noChangeArrowheads="1"/>
            </p:cNvSpPr>
            <p:nvPr/>
          </p:nvSpPr>
          <p:spPr bwMode="auto">
            <a:xfrm>
              <a:off x="3371194" y="6052854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P13F</a:t>
              </a:r>
            </a:p>
          </p:txBody>
        </p:sp>
        <p:sp>
          <p:nvSpPr>
            <p:cNvPr id="25" name="Text Box 9"/>
            <p:cNvSpPr txBox="1">
              <a:spLocks noChangeArrowheads="1"/>
            </p:cNvSpPr>
            <p:nvPr/>
          </p:nvSpPr>
          <p:spPr bwMode="auto">
            <a:xfrm>
              <a:off x="3366561" y="6431226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P11</a:t>
              </a:r>
            </a:p>
          </p:txBody>
        </p:sp>
        <p:sp>
          <p:nvSpPr>
            <p:cNvPr id="26" name="Text Box 9"/>
            <p:cNvSpPr txBox="1">
              <a:spLocks noChangeArrowheads="1"/>
            </p:cNvSpPr>
            <p:nvPr/>
          </p:nvSpPr>
          <p:spPr bwMode="auto">
            <a:xfrm>
              <a:off x="4139952" y="6045153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b="1" dirty="0" smtClean="0">
                  <a:solidFill>
                    <a:srgbClr val="008000"/>
                  </a:solidFill>
                  <a:latin typeface="+mj-lt"/>
                </a:rPr>
                <a:t>P12</a:t>
              </a:r>
            </a:p>
          </p:txBody>
        </p:sp>
        <p:sp>
          <p:nvSpPr>
            <p:cNvPr id="27" name="Text Box 9"/>
            <p:cNvSpPr txBox="1">
              <a:spLocks noChangeArrowheads="1"/>
            </p:cNvSpPr>
            <p:nvPr/>
          </p:nvSpPr>
          <p:spPr bwMode="auto">
            <a:xfrm>
              <a:off x="4543219" y="6031448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P14</a:t>
              </a:r>
            </a:p>
          </p:txBody>
        </p:sp>
        <p:sp>
          <p:nvSpPr>
            <p:cNvPr id="28" name="Text Box 17"/>
            <p:cNvSpPr txBox="1">
              <a:spLocks noChangeArrowheads="1"/>
            </p:cNvSpPr>
            <p:nvPr/>
          </p:nvSpPr>
          <p:spPr bwMode="auto">
            <a:xfrm>
              <a:off x="4903259" y="6014197"/>
              <a:ext cx="288032" cy="261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4144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b="1" dirty="0" smtClean="0">
                  <a:solidFill>
                    <a:schemeClr val="tx1"/>
                  </a:solidFill>
                  <a:latin typeface="+mj-lt"/>
                </a:rPr>
                <a:t>C5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4537142" y="6436828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P16</a:t>
              </a:r>
              <a:endParaRPr lang="en-GB" sz="1000" dirty="0" smtClean="0">
                <a:latin typeface="+mj-lt"/>
              </a:endParaRPr>
            </a:p>
          </p:txBody>
        </p:sp>
        <p:sp>
          <p:nvSpPr>
            <p:cNvPr id="30" name="Text Box 9"/>
            <p:cNvSpPr txBox="1">
              <a:spLocks noChangeArrowheads="1"/>
            </p:cNvSpPr>
            <p:nvPr/>
          </p:nvSpPr>
          <p:spPr bwMode="auto">
            <a:xfrm>
              <a:off x="5275801" y="6406445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P15</a:t>
              </a:r>
            </a:p>
          </p:txBody>
        </p:sp>
        <p:sp>
          <p:nvSpPr>
            <p:cNvPr id="31" name="Text Box 17"/>
            <p:cNvSpPr txBox="1">
              <a:spLocks noChangeArrowheads="1"/>
            </p:cNvSpPr>
            <p:nvPr/>
          </p:nvSpPr>
          <p:spPr bwMode="auto">
            <a:xfrm>
              <a:off x="6012160" y="6014197"/>
              <a:ext cx="288032" cy="261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4144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b="1" dirty="0" smtClean="0">
                  <a:solidFill>
                    <a:schemeClr val="tx1"/>
                  </a:solidFill>
                  <a:latin typeface="+mj-lt"/>
                </a:rPr>
                <a:t>C6</a:t>
              </a:r>
            </a:p>
          </p:txBody>
        </p:sp>
        <p:sp>
          <p:nvSpPr>
            <p:cNvPr id="32" name="Text Box 9"/>
            <p:cNvSpPr txBox="1">
              <a:spLocks noChangeArrowheads="1"/>
            </p:cNvSpPr>
            <p:nvPr/>
          </p:nvSpPr>
          <p:spPr bwMode="auto">
            <a:xfrm>
              <a:off x="5640474" y="6028073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P19F</a:t>
              </a:r>
            </a:p>
          </p:txBody>
        </p: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6444208" y="6060110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b="1" dirty="0" smtClean="0">
                  <a:solidFill>
                    <a:srgbClr val="FF0000"/>
                  </a:solidFill>
                  <a:latin typeface="+mj-lt"/>
                </a:rPr>
                <a:t>P18</a:t>
              </a:r>
            </a:p>
          </p:txBody>
        </p:sp>
        <p:sp>
          <p:nvSpPr>
            <p:cNvPr id="35" name="Text Box 9"/>
            <p:cNvSpPr txBox="1">
              <a:spLocks noChangeArrowheads="1"/>
            </p:cNvSpPr>
            <p:nvPr/>
          </p:nvSpPr>
          <p:spPr bwMode="auto">
            <a:xfrm>
              <a:off x="6781662" y="6042524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P20</a:t>
              </a:r>
            </a:p>
          </p:txBody>
        </p:sp>
        <p:sp>
          <p:nvSpPr>
            <p:cNvPr id="36" name="Text Box 17"/>
            <p:cNvSpPr txBox="1">
              <a:spLocks noChangeArrowheads="1"/>
            </p:cNvSpPr>
            <p:nvPr/>
          </p:nvSpPr>
          <p:spPr bwMode="auto">
            <a:xfrm>
              <a:off x="7141702" y="6011568"/>
              <a:ext cx="288032" cy="261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4144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b="1" dirty="0" smtClean="0">
                  <a:solidFill>
                    <a:schemeClr val="tx1"/>
                  </a:solidFill>
                  <a:latin typeface="+mj-lt"/>
                </a:rPr>
                <a:t>C7</a:t>
              </a:r>
            </a:p>
          </p:txBody>
        </p:sp>
        <p:sp>
          <p:nvSpPr>
            <p:cNvPr id="37" name="Text Box 9"/>
            <p:cNvSpPr txBox="1">
              <a:spLocks noChangeArrowheads="1"/>
            </p:cNvSpPr>
            <p:nvPr/>
          </p:nvSpPr>
          <p:spPr bwMode="auto">
            <a:xfrm>
              <a:off x="6739125" y="6432303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P22F</a:t>
              </a:r>
            </a:p>
          </p:txBody>
        </p:sp>
        <p:sp>
          <p:nvSpPr>
            <p:cNvPr id="38" name="Text Box 9"/>
            <p:cNvSpPr txBox="1">
              <a:spLocks noChangeArrowheads="1"/>
            </p:cNvSpPr>
            <p:nvPr/>
          </p:nvSpPr>
          <p:spPr bwMode="auto">
            <a:xfrm>
              <a:off x="7514244" y="6417521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P21</a:t>
              </a:r>
            </a:p>
          </p:txBody>
        </p:sp>
        <p:sp>
          <p:nvSpPr>
            <p:cNvPr id="39" name="Text Box 17"/>
            <p:cNvSpPr txBox="1">
              <a:spLocks noChangeArrowheads="1"/>
            </p:cNvSpPr>
            <p:nvPr/>
          </p:nvSpPr>
          <p:spPr bwMode="auto">
            <a:xfrm>
              <a:off x="8359643" y="6086205"/>
              <a:ext cx="288032" cy="261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4144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b="1" dirty="0" smtClean="0">
                  <a:solidFill>
                    <a:schemeClr val="tx1"/>
                  </a:solidFill>
                  <a:latin typeface="+mj-lt"/>
                </a:rPr>
                <a:t>C8</a:t>
              </a:r>
            </a:p>
          </p:txBody>
        </p:sp>
        <p:sp>
          <p:nvSpPr>
            <p:cNvPr id="40" name="Text Box 9"/>
            <p:cNvSpPr txBox="1">
              <a:spLocks noChangeArrowheads="1"/>
            </p:cNvSpPr>
            <p:nvPr/>
          </p:nvSpPr>
          <p:spPr bwMode="auto">
            <a:xfrm>
              <a:off x="7878917" y="6039149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P25F</a:t>
              </a:r>
            </a:p>
          </p:txBody>
        </p:sp>
        <p:sp>
          <p:nvSpPr>
            <p:cNvPr id="41" name="Text Box 9"/>
            <p:cNvSpPr txBox="1">
              <a:spLocks noChangeArrowheads="1"/>
            </p:cNvSpPr>
            <p:nvPr/>
          </p:nvSpPr>
          <p:spPr bwMode="auto">
            <a:xfrm>
              <a:off x="7874284" y="6417521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P23</a:t>
              </a:r>
            </a:p>
          </p:txBody>
        </p:sp>
        <p:sp>
          <p:nvSpPr>
            <p:cNvPr id="42" name="Text Box 9"/>
            <p:cNvSpPr txBox="1">
              <a:spLocks noChangeArrowheads="1"/>
            </p:cNvSpPr>
            <p:nvPr/>
          </p:nvSpPr>
          <p:spPr bwMode="auto">
            <a:xfrm>
              <a:off x="8616950" y="6045153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b="1" dirty="0" smtClean="0">
                  <a:solidFill>
                    <a:srgbClr val="19B3B0"/>
                  </a:solidFill>
                  <a:latin typeface="+mj-lt"/>
                </a:rPr>
                <a:t>P24</a:t>
              </a:r>
            </a:p>
          </p:txBody>
        </p:sp>
        <p:sp>
          <p:nvSpPr>
            <p:cNvPr id="43" name="Text Box 9"/>
            <p:cNvSpPr txBox="1">
              <a:spLocks noChangeArrowheads="1"/>
            </p:cNvSpPr>
            <p:nvPr/>
          </p:nvSpPr>
          <p:spPr bwMode="auto">
            <a:xfrm rot="16200000">
              <a:off x="8855248" y="6298409"/>
              <a:ext cx="275530" cy="230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53382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5pPr>
              <a:lvl6pPr marL="25146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6pPr>
              <a:lvl7pPr marL="29718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7pPr>
              <a:lvl8pPr marL="34290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8pPr>
              <a:lvl9pPr marL="3886200" indent="-228600" defTabSz="449263" fontAlgn="base" hangingPunct="0">
                <a:lnSpc>
                  <a:spcPct val="9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roid Sans Fallback" charset="0"/>
                </a:defRPr>
              </a:lvl9pPr>
            </a:lstStyle>
            <a:p>
              <a:pPr>
                <a:defRPr/>
              </a:pPr>
              <a:r>
                <a:rPr lang="en-GB" sz="1000" dirty="0" smtClean="0">
                  <a:latin typeface="+mj-lt"/>
                </a:rPr>
                <a:t>P26</a:t>
              </a:r>
            </a:p>
          </p:txBody>
        </p:sp>
      </p:grpSp>
      <p:pic>
        <p:nvPicPr>
          <p:cNvPr id="69" name="Picture 68" descr="zvl-80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628330"/>
            <a:ext cx="683568" cy="333239"/>
          </a:xfrm>
          <a:prstGeom prst="rect">
            <a:avLst/>
          </a:prstGeom>
        </p:spPr>
      </p:pic>
      <p:cxnSp>
        <p:nvCxnSpPr>
          <p:cNvPr id="70" name="Straight Connector 69"/>
          <p:cNvCxnSpPr/>
          <p:nvPr/>
        </p:nvCxnSpPr>
        <p:spPr bwMode="auto">
          <a:xfrm>
            <a:off x="179512" y="5877272"/>
            <a:ext cx="64807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Straight Arrow Connector 70"/>
          <p:cNvCxnSpPr/>
          <p:nvPr/>
        </p:nvCxnSpPr>
        <p:spPr bwMode="auto">
          <a:xfrm flipH="1">
            <a:off x="173261" y="5877272"/>
            <a:ext cx="6251" cy="39295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/>
          <p:nvPr/>
        </p:nvCxnSpPr>
        <p:spPr bwMode="auto">
          <a:xfrm>
            <a:off x="1475656" y="5877272"/>
            <a:ext cx="64807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3" name="Straight Arrow Connector 72"/>
          <p:cNvCxnSpPr/>
          <p:nvPr/>
        </p:nvCxnSpPr>
        <p:spPr bwMode="auto">
          <a:xfrm flipH="1" flipV="1">
            <a:off x="2117477" y="5877272"/>
            <a:ext cx="6251" cy="39295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4" name="TextBox 73"/>
          <p:cNvSpPr txBox="1"/>
          <p:nvPr/>
        </p:nvSpPr>
        <p:spPr>
          <a:xfrm>
            <a:off x="827584" y="5949280"/>
            <a:ext cx="1008112" cy="29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VNA</a:t>
            </a:r>
            <a:endParaRPr lang="en-US" sz="1400" dirty="0"/>
          </a:p>
        </p:txBody>
      </p:sp>
      <p:pic>
        <p:nvPicPr>
          <p:cNvPr id="75" name="Picture 74" descr="IMG_20160308_09501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40768"/>
            <a:ext cx="4572000" cy="2132856"/>
          </a:xfrm>
          <a:prstGeom prst="rect">
            <a:avLst/>
          </a:prstGeom>
        </p:spPr>
      </p:pic>
      <p:sp>
        <p:nvSpPr>
          <p:cNvPr id="77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1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. XFEL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 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S</a:t>
            </a:r>
            <a:r>
              <a:rPr lang="en-GB" sz="4800" baseline="-25000" dirty="0" smtClean="0">
                <a:solidFill>
                  <a:schemeClr val="bg1"/>
                </a:solidFill>
                <a:latin typeface="Times" charset="0"/>
              </a:rPr>
              <a:t>21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 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Exp </a:t>
            </a:r>
            <a:r>
              <a:rPr lang="en-GB" sz="4800" dirty="0" err="1" smtClean="0">
                <a:solidFill>
                  <a:schemeClr val="bg1"/>
                </a:solidFill>
                <a:latin typeface="Times" charset="0"/>
              </a:rPr>
              <a:t>vs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 </a:t>
            </a:r>
            <a:r>
              <a:rPr lang="en-GB" sz="4800" dirty="0" smtClean="0">
                <a:solidFill>
                  <a:schemeClr val="bg1"/>
                </a:solidFill>
                <a:latin typeface="Times" charset="0"/>
              </a:rPr>
              <a:t>Simulations </a:t>
            </a:r>
            <a:endParaRPr lang="en-US" sz="48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555776" y="5517232"/>
            <a:ext cx="12619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See talk by </a:t>
            </a:r>
            <a:endParaRPr lang="en-US" b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–N. Joshi</a:t>
            </a:r>
            <a:endParaRPr lang="en-US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03045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08574" cy="1340768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1. XFEL/FLASH Remarks </a:t>
            </a:r>
            <a:r>
              <a:rPr lang="en-GB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GB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HOMs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-35426" y="1340768"/>
            <a:ext cx="9144000" cy="415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228600" algn="l"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ACC1 HOM diagnostics successful &amp; ACC39 </a:t>
            </a:r>
            <a:r>
              <a:rPr lang="en-GB" altLang="ko-KR" sz="2000" b="1" dirty="0" err="1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linearises</a:t>
            </a: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beam –HOM diagnostics ongoing as part of EuCARD2.</a:t>
            </a:r>
            <a:b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</a:b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</a:t>
            </a:r>
            <a:endParaRPr lang="en-GB" altLang="ko-KR" sz="2000" b="1" dirty="0">
              <a:solidFill>
                <a:srgbClr val="0000FF"/>
              </a:solidFill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  <a:p>
            <a:pPr indent="-228600"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Third harmonic ACC39 module at </a:t>
            </a:r>
            <a:r>
              <a:rPr lang="en-GB" altLang="ko-KR" sz="2000" b="1" dirty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F</a:t>
            </a: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LASH consists of 4 coupled cavities (XFEL 8) within a module.  Many of these modes propagate through the modules –a suite </a:t>
            </a:r>
            <a:r>
              <a:rPr lang="en-GB" altLang="ko-KR" sz="2000" b="1" dirty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of </a:t>
            </a: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simulations is being </a:t>
            </a:r>
            <a:r>
              <a:rPr lang="en-GB" altLang="ko-KR" sz="2000" b="1" dirty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used to characterise the coupling and sensitivity to geometrical perturbations</a:t>
            </a: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.  Challenging to simulate accurately.  Nonetheless,  simulations of transmission is in good agreement with measurement (see </a:t>
            </a: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T</a:t>
            </a: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. </a:t>
            </a:r>
            <a:r>
              <a:rPr lang="en-GB" altLang="ko-KR" sz="2000" b="1" dirty="0" err="1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Flisgen</a:t>
            </a:r>
            <a:r>
              <a:rPr lang="en-GB" altLang="ko-KR" sz="2000" b="1" dirty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/U. Van </a:t>
            </a:r>
            <a:r>
              <a:rPr lang="en-GB" altLang="ko-KR" sz="2000" b="1" dirty="0" err="1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Rienen</a:t>
            </a: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</a:t>
            </a: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talk).</a:t>
            </a:r>
          </a:p>
          <a:p>
            <a:pPr indent="-228600" algn="l">
              <a:buFont typeface="Wingdings" pitchFamily="2" charset="2"/>
              <a:buChar char="Ø"/>
              <a:tabLst>
                <a:tab pos="457200" algn="l"/>
              </a:tabLst>
            </a:pPr>
            <a:endParaRPr lang="en-GB" altLang="ko-KR" sz="2000" b="1" dirty="0">
              <a:solidFill>
                <a:srgbClr val="0000FF"/>
              </a:solidFill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  <a:p>
            <a:pPr indent="-228600" algn="l"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HOM </a:t>
            </a: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electronics at XFEL </a:t>
            </a: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continue tests in </a:t>
            </a:r>
            <a:r>
              <a:rPr lang="en-GB" altLang="ko-KR" sz="2000" b="1" dirty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3.9 </a:t>
            </a: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GHz </a:t>
            </a:r>
            <a:r>
              <a:rPr lang="en-GB" altLang="ko-KR" sz="2000" b="1" dirty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cavities </a:t>
            </a:r>
            <a:r>
              <a:rPr lang="en-GB" altLang="ko-KR" sz="2000" b="1" dirty="0" smtClean="0">
                <a:solidFill>
                  <a:srgbClr val="0000FF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2016 –for both beam phase and position measurement</a:t>
            </a:r>
            <a:endParaRPr lang="en-GB" altLang="ko-KR" sz="2000" b="1" dirty="0" smtClean="0">
              <a:solidFill>
                <a:srgbClr val="0000FF"/>
              </a:solidFill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  <a:p>
            <a:pPr algn="just">
              <a:tabLst>
                <a:tab pos="457200" algn="l"/>
              </a:tabLst>
            </a:pPr>
            <a:endParaRPr lang="fr-FR" altLang="ko-KR" sz="2400" dirty="0">
              <a:latin typeface="Arial" pitchFamily="34" charset="0"/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911" y="260648"/>
            <a:ext cx="9114090" cy="92333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5400" dirty="0">
                <a:solidFill>
                  <a:srgbClr val="0000FF"/>
                </a:solidFill>
                <a:cs typeface="Times New Roman" pitchFamily="18" charset="0"/>
              </a:rPr>
              <a:t>2</a:t>
            </a:r>
            <a:r>
              <a:rPr lang="en-GB" sz="5400" dirty="0" smtClean="0">
                <a:solidFill>
                  <a:srgbClr val="0000FF"/>
                </a:solidFill>
                <a:cs typeface="Times New Roman" pitchFamily="18" charset="0"/>
              </a:rPr>
              <a:t>. ESS</a:t>
            </a:r>
          </a:p>
        </p:txBody>
      </p:sp>
      <p:pic>
        <p:nvPicPr>
          <p:cNvPr id="3" name="Picture 2" descr="ESS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3495" y="4339701"/>
            <a:ext cx="3643461" cy="2470566"/>
          </a:xfrm>
          <a:prstGeom prst="rect">
            <a:avLst/>
          </a:prstGeom>
        </p:spPr>
      </p:pic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/>
          <a:srcRect t="2000" b="2000"/>
          <a:stretch>
            <a:fillRect/>
          </a:stretch>
        </p:blipFill>
        <p:spPr>
          <a:xfrm>
            <a:off x="0" y="1196752"/>
            <a:ext cx="5688633" cy="31285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08103" y="1052736"/>
            <a:ext cx="363589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European Spallation Source (ESS) is a collaboration of more than 17 countries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Experiment is based in Lund Sweden –2 </a:t>
            </a:r>
            <a:r>
              <a:rPr lang="en-GB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GeV</a:t>
            </a: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5 MW beam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At the forefront of neutron flux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Anticipated first beam in 2019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ESS is planned to be “green” - the energy used to power  the machine will be recovered using on-site renewable energy sources 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  <p:pic>
        <p:nvPicPr>
          <p:cNvPr id="6" name="Picture 3" descr="ess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451297"/>
            <a:ext cx="3160788" cy="235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839" y="2761016"/>
            <a:ext cx="2288101" cy="84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699792" y="2636912"/>
            <a:ext cx="659047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52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llMonopo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393483"/>
            <a:ext cx="3370434" cy="4824536"/>
          </a:xfrm>
          <a:prstGeom prst="rect">
            <a:avLst/>
          </a:prstGeom>
        </p:spPr>
      </p:pic>
      <p:pic>
        <p:nvPicPr>
          <p:cNvPr id="4" name="Picture 3" descr="Monopole Loss Parameter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1" y="1400410"/>
            <a:ext cx="4249513" cy="2726771"/>
          </a:xfrm>
          <a:prstGeom prst="rect">
            <a:avLst/>
          </a:prstGeom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19987" y="0"/>
            <a:ext cx="9163987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>
                <a:solidFill>
                  <a:schemeClr val="bg1"/>
                </a:solidFill>
                <a:cs typeface="Times New Roman" pitchFamily="18" charset="0"/>
              </a:rPr>
              <a:t>2</a:t>
            </a:r>
            <a:r>
              <a:rPr lang="en-GB" sz="4000" dirty="0" smtClean="0">
                <a:solidFill>
                  <a:schemeClr val="bg1"/>
                </a:solidFill>
                <a:cs typeface="Times New Roman" pitchFamily="18" charset="0"/>
              </a:rPr>
              <a:t>. </a:t>
            </a:r>
            <a:r>
              <a:rPr lang="en-GB" sz="3600" dirty="0" smtClean="0">
                <a:solidFill>
                  <a:schemeClr val="bg1"/>
                </a:solidFill>
                <a:cs typeface="Times New Roman" pitchFamily="18" charset="0"/>
              </a:rPr>
              <a:t>ESS –HOM Dispersion Curves and </a:t>
            </a:r>
            <a:r>
              <a:rPr lang="en-GB" sz="3600" dirty="0" err="1" smtClean="0">
                <a:solidFill>
                  <a:schemeClr val="bg1"/>
                </a:solidFill>
                <a:cs typeface="Times New Roman" pitchFamily="18" charset="0"/>
              </a:rPr>
              <a:t>k</a:t>
            </a:r>
            <a:r>
              <a:rPr lang="en-GB" sz="3600" baseline="-25000" dirty="0" err="1" smtClean="0">
                <a:solidFill>
                  <a:schemeClr val="bg1"/>
                </a:solidFill>
                <a:cs typeface="Times New Roman" pitchFamily="18" charset="0"/>
              </a:rPr>
              <a:t>loss</a:t>
            </a:r>
            <a:endParaRPr lang="en-US" sz="3600" baseline="-25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43344" y="4221088"/>
            <a:ext cx="4877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 dispersion curves (left): blue points correspond to full cavity (model), and red to infinite periodic results (single cell)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Loss factor (right) are modal values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71836" y="1208817"/>
            <a:ext cx="28803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Banded Modal Loss Factors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4834" y="885651"/>
            <a:ext cx="338437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First 6  Monopole  </a:t>
            </a:r>
          </a:p>
          <a:p>
            <a:pPr algn="ctr"/>
            <a:r>
              <a:rPr lang="en-GB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Dispersion Curves</a:t>
            </a:r>
          </a:p>
        </p:txBody>
      </p:sp>
      <p:sp>
        <p:nvSpPr>
          <p:cNvPr id="9" name="Oval 8"/>
          <p:cNvSpPr/>
          <p:nvPr/>
        </p:nvSpPr>
        <p:spPr>
          <a:xfrm>
            <a:off x="2421037" y="3873880"/>
            <a:ext cx="288032" cy="3214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292080" y="2188166"/>
            <a:ext cx="288032" cy="3214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3491880" y="1530713"/>
            <a:ext cx="288032" cy="3214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956376" y="1960631"/>
            <a:ext cx="288032" cy="3214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1" idx="6"/>
            <a:endCxn id="12" idx="2"/>
          </p:cNvCxnSpPr>
          <p:nvPr/>
        </p:nvCxnSpPr>
        <p:spPr>
          <a:xfrm>
            <a:off x="3779912" y="1691428"/>
            <a:ext cx="4176464" cy="42991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7"/>
          </p:cNvCxnSpPr>
          <p:nvPr/>
        </p:nvCxnSpPr>
        <p:spPr>
          <a:xfrm flipV="1">
            <a:off x="2666888" y="2509596"/>
            <a:ext cx="2625192" cy="14113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12264" y="5387022"/>
            <a:ext cx="51242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Focus on the 2 modes close to the synchronous point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These have the potential to be resonantly excited from random errors in fabrication  -as they are within 2 MHz of the bunch frequency</a:t>
            </a:r>
            <a:endParaRPr lang="en-GB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91880" y="700985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GB" sz="2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β</a:t>
            </a:r>
            <a:r>
              <a:rPr lang="en-GB" sz="2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= </a:t>
            </a:r>
            <a:r>
              <a:rPr lang="en-GB" sz="2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0.86 Elliptical Cavities (86 in </a:t>
            </a:r>
            <a:r>
              <a:rPr lang="en-GB" sz="2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Linac</a:t>
            </a:r>
            <a:r>
              <a:rPr lang="en-GB" sz="2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069390" y="4193318"/>
            <a:ext cx="2616225" cy="963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1545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99F1688-6149-4DF2-AB31-09EFA7E18FF0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6" name="Picture 5" descr="Mode710^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4176464" cy="2965289"/>
          </a:xfrm>
          <a:prstGeom prst="rect">
            <a:avLst/>
          </a:prstGeom>
        </p:spPr>
      </p:pic>
      <p:pic>
        <p:nvPicPr>
          <p:cNvPr id="7" name="Picture 6" descr="Mode2810^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268760"/>
            <a:ext cx="4176464" cy="29652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251561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Utilising R. Ainsworth python code, subject the cavities to an RMS error of 2 MHz (expected from manufacturing) and track beam down complete </a:t>
            </a:r>
            <a:r>
              <a:rPr lang="en-GB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linac</a:t>
            </a: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whilst monitoring the </a:t>
            </a:r>
            <a:r>
              <a:rPr lang="en-GB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emittance</a:t>
            </a:r>
            <a:r>
              <a:rPr lang="en-GB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dilution (%) due to a single  monopole HOM (1.410 GHz left, 2.465 GHz)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single modal component is included in one cavity along the </a:t>
            </a:r>
            <a:r>
              <a:rPr lang="en-GB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linac</a:t>
            </a:r>
            <a:endParaRPr lang="en-GB" b="1" dirty="0" smtClean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Its frequency is shifted to be a multiple of the bunch frequency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Worst case regime –at present damping provided by fundamental mode couplers is not determined.</a:t>
            </a:r>
            <a:endParaRPr lang="en-GB" b="1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-19987" y="0"/>
            <a:ext cx="9163987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>
                <a:solidFill>
                  <a:schemeClr val="bg1"/>
                </a:solidFill>
                <a:cs typeface="Times New Roman" pitchFamily="18" charset="0"/>
              </a:rPr>
              <a:t>2</a:t>
            </a:r>
            <a:r>
              <a:rPr lang="en-GB" sz="4000" dirty="0" smtClean="0">
                <a:solidFill>
                  <a:schemeClr val="bg1"/>
                </a:solidFill>
                <a:cs typeface="Times New Roman" pitchFamily="18" charset="0"/>
              </a:rPr>
              <a:t>. ESS –Beam Dynamics Simulations 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14074" y="2712129"/>
            <a:ext cx="768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00FF"/>
                </a:solidFill>
              </a:rPr>
              <a:t>Q=10</a:t>
            </a:r>
            <a:r>
              <a:rPr lang="en-GB" sz="1600" b="1" baseline="30000" dirty="0" smtClean="0">
                <a:solidFill>
                  <a:srgbClr val="0000FF"/>
                </a:solidFill>
              </a:rPr>
              <a:t>8</a:t>
            </a:r>
            <a:endParaRPr lang="en-GB" sz="1600" b="1" baseline="300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2859" y="2431525"/>
            <a:ext cx="768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00FF"/>
                </a:solidFill>
              </a:rPr>
              <a:t>Q=10</a:t>
            </a:r>
            <a:r>
              <a:rPr lang="en-GB" sz="1600" b="1" baseline="30000" dirty="0">
                <a:solidFill>
                  <a:srgbClr val="0000FF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659560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99F1688-6149-4DF2-AB31-09EFA7E18FF0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-19987" y="0"/>
            <a:ext cx="9163987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>
                <a:solidFill>
                  <a:schemeClr val="bg1"/>
                </a:solidFill>
                <a:cs typeface="Times New Roman" pitchFamily="18" charset="0"/>
              </a:rPr>
              <a:t>2</a:t>
            </a:r>
            <a:r>
              <a:rPr lang="en-GB" sz="4000" dirty="0" smtClean="0">
                <a:solidFill>
                  <a:schemeClr val="bg1"/>
                </a:solidFill>
                <a:cs typeface="Times New Roman" pitchFamily="18" charset="0"/>
              </a:rPr>
              <a:t>. ESS –Beam Dynamics Simulations 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10" name="Picture 9" descr="Mode7Al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4331044" cy="2952328"/>
          </a:xfrm>
          <a:prstGeom prst="rect">
            <a:avLst/>
          </a:prstGeom>
        </p:spPr>
      </p:pic>
      <p:pic>
        <p:nvPicPr>
          <p:cNvPr id="11" name="Picture 10" descr="Mode28A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268759"/>
            <a:ext cx="4297416" cy="30026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2658" y="6145271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Adding further damping manages the dilution but it is still significant –suggesting that cavities must be tuned to better than 2 MHz</a:t>
            </a:r>
            <a:endParaRPr lang="en-GB" b="1" dirty="0">
              <a:solidFill>
                <a:srgbClr val="C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81325" y="1858848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R/Q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19524" y="3437384"/>
            <a:ext cx="768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Q=10</a:t>
            </a:r>
            <a:r>
              <a:rPr lang="en-GB" sz="1600" b="1" baseline="30000" dirty="0" smtClean="0">
                <a:solidFill>
                  <a:srgbClr val="FF0000"/>
                </a:solidFill>
              </a:rPr>
              <a:t>6</a:t>
            </a:r>
            <a:endParaRPr lang="en-GB" sz="1600" b="1" baseline="30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6216" y="3437384"/>
            <a:ext cx="768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Q=10</a:t>
            </a:r>
            <a:r>
              <a:rPr lang="en-GB" sz="1600" b="1" baseline="30000" dirty="0" smtClean="0">
                <a:solidFill>
                  <a:srgbClr val="FF0000"/>
                </a:solidFill>
              </a:rPr>
              <a:t>6</a:t>
            </a:r>
            <a:endParaRPr lang="en-GB" sz="1600" b="1" baseline="3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14074" y="2712129"/>
            <a:ext cx="768159" cy="502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00FF"/>
                </a:solidFill>
              </a:rPr>
              <a:t>Q=10</a:t>
            </a:r>
            <a:r>
              <a:rPr lang="en-GB" sz="1600" b="1" baseline="30000" dirty="0" smtClean="0">
                <a:solidFill>
                  <a:srgbClr val="0000FF"/>
                </a:solidFill>
              </a:rPr>
              <a:t>8</a:t>
            </a:r>
          </a:p>
          <a:p>
            <a:endParaRPr lang="en-GB" sz="1600" b="1" baseline="30000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72859" y="2431525"/>
            <a:ext cx="768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00FF"/>
                </a:solidFill>
              </a:rPr>
              <a:t>Q=10</a:t>
            </a:r>
            <a:r>
              <a:rPr lang="en-GB" sz="1600" b="1" baseline="30000" dirty="0">
                <a:solidFill>
                  <a:srgbClr val="0000FF"/>
                </a:solidFill>
              </a:rPr>
              <a:t>8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4251561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Utilising R. Ainsworth python code, subject the cavities to an RMS error of 2 MHz (expected from manufacturing) and track beam down complete </a:t>
            </a:r>
            <a:r>
              <a:rPr lang="en-GB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linac</a:t>
            </a: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whilst monitoring the </a:t>
            </a:r>
            <a:r>
              <a:rPr lang="en-GB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emittance</a:t>
            </a:r>
            <a:r>
              <a:rPr lang="en-GB" b="1" dirty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dilution (%) due to a single  monopole HOM (1.410 GHz left, 2.465 GHz)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single modal component is included in one cavity along the </a:t>
            </a:r>
            <a:r>
              <a:rPr lang="en-GB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linac</a:t>
            </a:r>
            <a:endParaRPr lang="en-GB" b="1" dirty="0" smtClean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Its frequency is shifted to be a multiple of the bunch frequency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Worst case regime –at present damping provided by fundamental mode couplers is not determined.</a:t>
            </a:r>
            <a:endParaRPr lang="en-GB" b="1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24327" y="240074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R/Q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59410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-19987" y="0"/>
            <a:ext cx="9163987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cs typeface="Times New Roman" pitchFamily="18" charset="0"/>
              </a:rPr>
              <a:t>Final Remarks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830709"/>
            <a:ext cx="91440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HOMs are still issues in LC and developing light sources.</a:t>
            </a:r>
          </a:p>
          <a:p>
            <a:pPr marL="457200" lvl="0" indent="-4572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HOMs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 SC cavities is an active and vibrant field!</a:t>
            </a:r>
          </a:p>
          <a:p>
            <a:pPr marL="457200" lvl="0" indent="-4572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Based on earlier HOM-based measurements at FLASH (routinely used by operators), there is potential for implementation at XFEL –3</a:t>
            </a:r>
            <a:r>
              <a:rPr lang="en-GB" sz="2200" baseline="30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harmonic cavities coupled in a module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and initial simulations  are encouraging.</a:t>
            </a:r>
            <a:endParaRPr lang="en-GB" sz="2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ESS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operation close to harmonic of HOM bunch prompts attention to tuning and manufacturing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tolerances –further studies in progress to pin down the tolerances.</a:t>
            </a:r>
            <a:endParaRPr lang="en-GB" sz="2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Improved understanding of HOM damping materials –both simulation &amp; measurement</a:t>
            </a:r>
          </a:p>
          <a:p>
            <a:pPr marL="457200" lvl="0" indent="-457200">
              <a:lnSpc>
                <a:spcPct val="1500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87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-19987" y="0"/>
            <a:ext cx="9163987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cs typeface="Times New Roman" pitchFamily="18" charset="0"/>
              </a:rPr>
              <a:t>Acknowledgments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830709"/>
            <a:ext cx="9036496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 addition to several </a:t>
            </a:r>
            <a:r>
              <a:rPr lang="en-GB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ongoing</a:t>
            </a:r>
            <a:r>
              <a:rPr lang="en-GB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collaborations , </a:t>
            </a:r>
            <a:r>
              <a:rPr lang="en-GB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 am pleased to acknowledge direct contributions from </a:t>
            </a: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S.H. Kim, H. </a:t>
            </a:r>
            <a:r>
              <a:rPr lang="en-GB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Zheng</a:t>
            </a: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J. </a:t>
            </a:r>
            <a:r>
              <a:rPr lang="en-GB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Zhai</a:t>
            </a: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J. </a:t>
            </a:r>
            <a:r>
              <a:rPr lang="en-GB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Gao</a:t>
            </a: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S. De Silva, J. </a:t>
            </a:r>
            <a:r>
              <a:rPr lang="en-GB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Delayen</a:t>
            </a: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T. </a:t>
            </a:r>
            <a:r>
              <a:rPr lang="en-GB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Konomi</a:t>
            </a: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I. I. </a:t>
            </a:r>
            <a:r>
              <a:rPr lang="en-GB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Zagorodnov</a:t>
            </a: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, M. </a:t>
            </a:r>
            <a:r>
              <a:rPr lang="en-GB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Dohlus</a:t>
            </a: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F. </a:t>
            </a:r>
            <a:r>
              <a:rPr lang="en-GB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Reimann</a:t>
            </a: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W. Ackermann, T. </a:t>
            </a:r>
            <a:r>
              <a:rPr lang="en-GB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Flisgen</a:t>
            </a: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N. Joshi, N. </a:t>
            </a:r>
            <a:r>
              <a:rPr lang="en-GB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Baboi</a:t>
            </a: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, T. </a:t>
            </a:r>
            <a:r>
              <a:rPr lang="en-GB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Flisgen</a:t>
            </a: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U. Van </a:t>
            </a:r>
            <a:r>
              <a:rPr lang="en-GB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Rienen</a:t>
            </a:r>
            <a:r>
              <a:rPr lang="en-GB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GB" sz="2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GB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199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952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 for your attention!</a:t>
            </a:r>
            <a:endParaRPr lang="en-US" sz="4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533400" y="6581775"/>
            <a:ext cx="8053388" cy="27699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HOMSC16, ICFA Mini</a:t>
            </a:r>
            <a:r>
              <a:rPr lang="en-GB" sz="1200" b="1" baseline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Workshop, Rostock-</a:t>
            </a:r>
            <a:r>
              <a:rPr lang="en-GB" sz="1200" b="1" baseline="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Warnemünde</a:t>
            </a:r>
            <a:r>
              <a:rPr lang="en-GB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22</a:t>
            </a:r>
            <a:r>
              <a:rPr lang="en-GB" sz="12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</a:t>
            </a:r>
            <a:r>
              <a:rPr lang="en-GB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- 24</a:t>
            </a:r>
            <a:r>
              <a:rPr lang="en-GB" sz="1200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</a:t>
            </a:r>
            <a:r>
              <a:rPr lang="en-GB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August 2016</a:t>
            </a:r>
            <a:endParaRPr lang="en-US" sz="12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" name="Picture 1" descr="Screenshot 2016-08-19 09.47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79" y="980728"/>
            <a:ext cx="4059953" cy="55446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5784"/>
          <a:stretch/>
        </p:blipFill>
        <p:spPr>
          <a:xfrm>
            <a:off x="7236296" y="1124744"/>
            <a:ext cx="1468825" cy="1512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-24261" y="2420888"/>
            <a:ext cx="9144000" cy="952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8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Extra Slides</a:t>
            </a:r>
            <a:endParaRPr lang="en-US" sz="800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05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-19987" y="0"/>
            <a:ext cx="9163987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cs typeface="Times New Roman" pitchFamily="18" charset="0"/>
              </a:rPr>
              <a:t>HOMSC16 Workshop -Overview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0" y="830709"/>
            <a:ext cx="4000496" cy="6027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Light </a:t>
            </a: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Sources &amp; LCs</a:t>
            </a:r>
            <a:endParaRPr lang="en-GB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HOM BPM diagnostics and measurement methods </a:t>
            </a:r>
          </a:p>
          <a:p>
            <a:pPr algn="l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HOM couplers and influence of FP couplers </a:t>
            </a:r>
          </a:p>
          <a:p>
            <a:pPr algn="l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Novel HOM suppression in TEM and other cavity shapes </a:t>
            </a:r>
          </a:p>
          <a:p>
            <a:pPr algn="l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Special considerations in third harmonic, deflecting and crab cavities </a:t>
            </a:r>
          </a:p>
          <a:p>
            <a:pPr algn="l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RF absorbing materials </a:t>
            </a:r>
          </a:p>
          <a:p>
            <a:pPr algn="l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-pipe HOM absorbers </a:t>
            </a:r>
          </a:p>
          <a:p>
            <a:pPr algn="l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Waveguide HOM absorbers </a:t>
            </a:r>
          </a:p>
          <a:p>
            <a:pPr algn="l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HOM simulation tools and models</a:t>
            </a:r>
          </a:p>
          <a:p>
            <a:pPr>
              <a:buFont typeface="Wingdings" pitchFamily="2" charset="2"/>
              <a:buChar char="ü"/>
            </a:pPr>
            <a:endParaRPr lang="en-GB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Screenshot 2016-08-19 09.47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980728"/>
            <a:ext cx="4059953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44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ESS </a:t>
            </a:r>
            <a:r>
              <a:rPr lang="en-GB" dirty="0" err="1" smtClean="0"/>
              <a:t>Linac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676456" cy="15841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197649"/>
              </p:ext>
            </p:extLst>
          </p:nvPr>
        </p:nvGraphicFramePr>
        <p:xfrm>
          <a:off x="179512" y="2996952"/>
          <a:ext cx="3096344" cy="1540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305"/>
                <a:gridCol w="761039"/>
              </a:tblGrid>
              <a:tr h="308154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Beam</a:t>
                      </a:r>
                      <a:r>
                        <a:rPr lang="fr-FR" sz="1400" dirty="0" smtClean="0"/>
                        <a:t> power (MW)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5</a:t>
                      </a:r>
                      <a:endParaRPr lang="en-US" sz="1400" dirty="0" smtClean="0"/>
                    </a:p>
                  </a:txBody>
                  <a:tcPr/>
                </a:tc>
              </a:tr>
              <a:tr h="3081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/>
                        <a:t>Beam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current</a:t>
                      </a:r>
                      <a:r>
                        <a:rPr lang="fr-FR" sz="1400" dirty="0" smtClean="0"/>
                        <a:t> (mA)</a:t>
                      </a:r>
                      <a:endParaRPr lang="en-US" sz="1400" dirty="0" smtClean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62.5</a:t>
                      </a:r>
                      <a:endParaRPr lang="en-US" sz="1400" dirty="0"/>
                    </a:p>
                  </a:txBody>
                  <a:tcPr/>
                </a:tc>
              </a:tr>
              <a:tr h="308154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Linac </a:t>
                      </a:r>
                      <a:r>
                        <a:rPr lang="fr-FR" sz="1400" dirty="0" err="1" smtClean="0"/>
                        <a:t>energy</a:t>
                      </a:r>
                      <a:r>
                        <a:rPr lang="fr-FR" sz="1400" dirty="0" smtClean="0"/>
                        <a:t> (</a:t>
                      </a:r>
                      <a:r>
                        <a:rPr lang="fr-FR" sz="1400" dirty="0" err="1" smtClean="0"/>
                        <a:t>GeV</a:t>
                      </a:r>
                      <a:r>
                        <a:rPr lang="fr-FR" sz="1400" dirty="0" smtClean="0"/>
                        <a:t>)</a:t>
                      </a:r>
                      <a:endParaRPr lang="en-US" sz="1400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</a:tr>
              <a:tr h="3081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>
                          <a:latin typeface="+mn-lt"/>
                        </a:rPr>
                        <a:t>Beam</a:t>
                      </a:r>
                      <a:r>
                        <a:rPr lang="fr-FR" sz="1400" baseline="0" dirty="0" smtClean="0">
                          <a:latin typeface="+mn-lt"/>
                        </a:rPr>
                        <a:t> pulse </a:t>
                      </a:r>
                      <a:r>
                        <a:rPr lang="fr-FR" sz="1400" baseline="0" dirty="0" err="1" smtClean="0">
                          <a:latin typeface="+mn-lt"/>
                        </a:rPr>
                        <a:t>length</a:t>
                      </a:r>
                      <a:r>
                        <a:rPr lang="fr-FR" sz="1400" baseline="0" dirty="0" smtClean="0">
                          <a:latin typeface="+mn-lt"/>
                        </a:rPr>
                        <a:t> (ms)</a:t>
                      </a:r>
                      <a:endParaRPr lang="en-US" sz="1400" dirty="0" smtClean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2.86</a:t>
                      </a:r>
                      <a:endParaRPr lang="en-US" sz="1400" dirty="0"/>
                    </a:p>
                  </a:txBody>
                  <a:tcPr/>
                </a:tc>
              </a:tr>
              <a:tr h="3081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>
                          <a:latin typeface="+mn-lt"/>
                        </a:rPr>
                        <a:t>Repetition</a:t>
                      </a:r>
                      <a:r>
                        <a:rPr lang="fr-FR" sz="1400" baseline="0" dirty="0" smtClean="0">
                          <a:latin typeface="+mn-lt"/>
                        </a:rPr>
                        <a:t> rate (Hz)</a:t>
                      </a:r>
                      <a:endParaRPr lang="en-US" sz="1400" dirty="0" smtClean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936827"/>
              </p:ext>
            </p:extLst>
          </p:nvPr>
        </p:nvGraphicFramePr>
        <p:xfrm>
          <a:off x="179512" y="4761347"/>
          <a:ext cx="3096345" cy="1432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5"/>
                <a:gridCol w="720080"/>
                <a:gridCol w="792090"/>
              </a:tblGrid>
              <a:tr h="459593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/>
                        <a:t>Num</a:t>
                      </a:r>
                      <a:r>
                        <a:rPr lang="fr-FR" sz="1400" dirty="0" smtClean="0"/>
                        <a:t>.</a:t>
                      </a:r>
                      <a:r>
                        <a:rPr lang="fr-FR" sz="1400" baseline="0" dirty="0" smtClean="0"/>
                        <a:t> of 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/>
                        <a:t>Num</a:t>
                      </a:r>
                      <a:r>
                        <a:rPr lang="fr-FR" sz="1400" dirty="0" smtClean="0"/>
                        <a:t>.</a:t>
                      </a:r>
                      <a:r>
                        <a:rPr lang="fr-FR" sz="1400" baseline="0" dirty="0" smtClean="0"/>
                        <a:t> of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err="1" smtClean="0"/>
                        <a:t>cavities</a:t>
                      </a:r>
                      <a:endParaRPr lang="en-US" sz="1400" dirty="0" smtClean="0"/>
                    </a:p>
                  </a:txBody>
                  <a:tcPr/>
                </a:tc>
              </a:tr>
              <a:tr h="270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/>
                        <a:t>Spoke</a:t>
                      </a:r>
                      <a:endParaRPr lang="en-US" sz="1400" dirty="0" smtClean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26</a:t>
                      </a:r>
                      <a:endParaRPr lang="en-US" sz="1400" dirty="0"/>
                    </a:p>
                  </a:txBody>
                  <a:tcPr/>
                </a:tc>
              </a:tr>
              <a:tr h="270349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Medium </a:t>
                      </a:r>
                      <a:r>
                        <a:rPr lang="fr-FR" sz="140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fr-FR" sz="1400" dirty="0" smtClean="0"/>
                        <a:t> (6-cell)</a:t>
                      </a:r>
                      <a:endParaRPr lang="en-US" sz="1400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36</a:t>
                      </a:r>
                      <a:endParaRPr lang="en-US" sz="1400" dirty="0"/>
                    </a:p>
                  </a:txBody>
                  <a:tcPr/>
                </a:tc>
              </a:tr>
              <a:tr h="270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High </a:t>
                      </a:r>
                      <a:r>
                        <a:rPr lang="fr-FR" sz="1400" dirty="0" smtClean="0">
                          <a:latin typeface="Symbol" panose="05050102010706020507" pitchFamily="18" charset="2"/>
                        </a:rPr>
                        <a:t>b (</a:t>
                      </a:r>
                      <a:r>
                        <a:rPr lang="fr-FR" sz="1400" dirty="0" smtClean="0"/>
                        <a:t>5-cell)</a:t>
                      </a:r>
                      <a:endParaRPr lang="en-US" sz="1400" dirty="0" smtClean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84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3861048"/>
            <a:ext cx="3024336" cy="18873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88224" y="3140968"/>
            <a:ext cx="23042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dirty="0" smtClean="0"/>
              <a:t>Low energy section of the </a:t>
            </a:r>
            <a:r>
              <a:rPr lang="en-GB" sz="1600" dirty="0" err="1" smtClean="0"/>
              <a:t>Linac</a:t>
            </a:r>
            <a:r>
              <a:rPr lang="en-GB" sz="1600" dirty="0" smtClean="0"/>
              <a:t> is normal conducting taking the beam to 90 </a:t>
            </a:r>
            <a:r>
              <a:rPr lang="en-GB" sz="1600" dirty="0" err="1" smtClean="0"/>
              <a:t>MeV</a:t>
            </a:r>
            <a:endParaRPr lang="en-GB" sz="1600" dirty="0" smtClean="0"/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Superconducting </a:t>
            </a:r>
            <a:r>
              <a:rPr lang="en-GB" sz="1600" dirty="0" err="1" smtClean="0"/>
              <a:t>Linac</a:t>
            </a:r>
            <a:r>
              <a:rPr lang="en-GB" sz="1600" dirty="0" smtClean="0"/>
              <a:t> takes the beam to the final energy of 2 </a:t>
            </a:r>
            <a:r>
              <a:rPr lang="en-GB" sz="1600" dirty="0" err="1" smtClean="0"/>
              <a:t>GeV</a:t>
            </a:r>
            <a:endParaRPr lang="en-GB" sz="1600" dirty="0" smtClean="0"/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Three families of SC cavities working across a range of velocities</a:t>
            </a:r>
            <a:endParaRPr lang="en-GB" sz="16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809BD-2C32-4FEE-8F3C-D0295A9703F5}" type="slidenum">
              <a:rPr lang="en-GB" smtClean="0"/>
              <a:pPr/>
              <a:t>40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923928" y="1844824"/>
            <a:ext cx="2808312" cy="72008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stCxn id="8" idx="0"/>
            <a:endCxn id="10" idx="2"/>
          </p:cNvCxnSpPr>
          <p:nvPr/>
        </p:nvCxnSpPr>
        <p:spPr>
          <a:xfrm flipV="1">
            <a:off x="4932040" y="2564904"/>
            <a:ext cx="396044" cy="129614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131840" y="4509120"/>
            <a:ext cx="864096" cy="16561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95936" y="5805264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At 352.2 MHz bunch spacing means 1 Million bunches</a:t>
            </a:r>
            <a:endParaRPr lang="en-GB" sz="20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07/07/2014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Aaron Farricker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374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684213" y="0"/>
            <a:ext cx="7772400" cy="692696"/>
          </a:xfrm>
        </p:spPr>
        <p:txBody>
          <a:bodyPr/>
          <a:lstStyle/>
          <a:p>
            <a:pPr defTabSz="457200" eaLnBrk="1" hangingPunct="1"/>
            <a:r>
              <a:rPr lang="en-US" sz="3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Direct Linear Regression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cs typeface="Times New Roman" pitchFamily="18" charset="0"/>
              </a:rPr>
              <a:t>Direct Linear Regression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7" t="3170" r="8594" b="49890"/>
          <a:stretch/>
        </p:blipFill>
        <p:spPr>
          <a:xfrm>
            <a:off x="4811848" y="4031881"/>
            <a:ext cx="3960440" cy="20245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35"/>
          <a:stretch/>
        </p:blipFill>
        <p:spPr>
          <a:xfrm>
            <a:off x="631327" y="897686"/>
            <a:ext cx="4327545" cy="339541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71698" y="981363"/>
            <a:ext cx="7843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RSA</a:t>
            </a:r>
            <a:endParaRPr lang="de-DE" sz="22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9512" y="3908573"/>
            <a:ext cx="2114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1600" baseline="30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nd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dipole cavity band</a:t>
            </a:r>
            <a:endParaRPr lang="de-DE" sz="16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 r="7951"/>
          <a:stretch/>
        </p:blipFill>
        <p:spPr>
          <a:xfrm>
            <a:off x="5517947" y="837347"/>
            <a:ext cx="2932641" cy="2496154"/>
          </a:xfrm>
          <a:prstGeom prst="rect">
            <a:avLst/>
          </a:prstGeom>
        </p:spPr>
      </p:pic>
      <p:sp>
        <p:nvSpPr>
          <p:cNvPr id="24" name="Text Box 290"/>
          <p:cNvSpPr txBox="1">
            <a:spLocks noChangeArrowheads="1"/>
          </p:cNvSpPr>
          <p:nvPr/>
        </p:nvSpPr>
        <p:spPr bwMode="auto">
          <a:xfrm>
            <a:off x="467544" y="4657095"/>
            <a:ext cx="39081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12750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12750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275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275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275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25425" indent="-225425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Direct Linear Regression (DLR)</a:t>
            </a:r>
          </a:p>
        </p:txBody>
      </p:sp>
      <p:graphicFrame>
        <p:nvGraphicFramePr>
          <p:cNvPr id="2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2865063"/>
              </p:ext>
            </p:extLst>
          </p:nvPr>
        </p:nvGraphicFramePr>
        <p:xfrm>
          <a:off x="1184622" y="5226356"/>
          <a:ext cx="1859330" cy="44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64" name="Equation" r:id="rId6" imgW="927100" imgH="228600" progId="Equation.3">
                  <p:embed/>
                </p:oleObj>
              </mc:Choice>
              <mc:Fallback>
                <p:oleObj name="Equation" r:id="rId6" imgW="927100" imgH="22860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4622" y="5226356"/>
                        <a:ext cx="1859330" cy="441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107" y="6125898"/>
            <a:ext cx="1070602" cy="41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033745" y="573325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+mn-lt"/>
                <a:cs typeface="Calibri" pitchFamily="34" charset="0"/>
              </a:rPr>
              <a:t>A</a:t>
            </a:r>
            <a:r>
              <a:rPr lang="en-US" dirty="0" smtClean="0">
                <a:latin typeface="+mn-lt"/>
                <a:cs typeface="Calibri" pitchFamily="34" charset="0"/>
              </a:rPr>
              <a:t>: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spectra matrix</a:t>
            </a:r>
          </a:p>
          <a:p>
            <a:r>
              <a:rPr lang="en-US" b="1" i="1" dirty="0" smtClean="0">
                <a:latin typeface="+mn-lt"/>
                <a:cs typeface="Calibri" pitchFamily="34" charset="0"/>
              </a:rPr>
              <a:t>B</a:t>
            </a:r>
            <a:r>
              <a:rPr lang="en-US" dirty="0" smtClean="0">
                <a:latin typeface="+mn-lt"/>
                <a:cs typeface="Calibri" pitchFamily="34" charset="0"/>
              </a:rPr>
              <a:t>: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beam position matrix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610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N.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Baboi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cs typeface="Times New Roman" pitchFamily="18" charset="0"/>
              </a:rPr>
              <a:t>Singular Value </a:t>
            </a:r>
            <a:r>
              <a:rPr lang="en-GB" sz="4000" dirty="0" err="1" smtClean="0">
                <a:solidFill>
                  <a:schemeClr val="bg1"/>
                </a:solidFill>
                <a:cs typeface="Times New Roman" pitchFamily="18" charset="0"/>
              </a:rPr>
              <a:t>Decompostion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9" t="3060" r="8924" b="50091"/>
          <a:stretch/>
        </p:blipFill>
        <p:spPr>
          <a:xfrm>
            <a:off x="5920090" y="4941168"/>
            <a:ext cx="2986359" cy="145240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35"/>
          <a:stretch/>
        </p:blipFill>
        <p:spPr>
          <a:xfrm>
            <a:off x="631328" y="753669"/>
            <a:ext cx="4156696" cy="326136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71698" y="837347"/>
            <a:ext cx="7843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RSA</a:t>
            </a:r>
            <a:endParaRPr lang="de-DE" sz="22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2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297922"/>
              </p:ext>
            </p:extLst>
          </p:nvPr>
        </p:nvGraphicFramePr>
        <p:xfrm>
          <a:off x="395524" y="5000432"/>
          <a:ext cx="1656184" cy="406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00" name="Equation" r:id="rId5" imgW="825500" imgH="203200" progId="Equation.3">
                  <p:embed/>
                </p:oleObj>
              </mc:Choice>
              <mc:Fallback>
                <p:oleObj name="Equation" r:id="rId5" imgW="825500" imgH="203200" progId="Equation.3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24" y="5000432"/>
                        <a:ext cx="1656184" cy="4065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Straight Arrow Connector 7"/>
          <p:cNvCxnSpPr>
            <a:cxnSpLocks noChangeShapeType="1"/>
          </p:cNvCxnSpPr>
          <p:nvPr/>
        </p:nvCxnSpPr>
        <p:spPr bwMode="auto">
          <a:xfrm>
            <a:off x="2051708" y="5262976"/>
            <a:ext cx="504056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3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7741410"/>
              </p:ext>
            </p:extLst>
          </p:nvPr>
        </p:nvGraphicFramePr>
        <p:xfrm>
          <a:off x="2575520" y="5031817"/>
          <a:ext cx="412304" cy="462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01" name="Equation" r:id="rId7" imgW="203112" imgH="228501" progId="Equation.3">
                  <p:embed/>
                </p:oleObj>
              </mc:Choice>
              <mc:Fallback>
                <p:oleObj name="Equation" r:id="rId7" imgW="203112" imgH="228501" progId="Equation.3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5520" y="5031817"/>
                        <a:ext cx="412304" cy="4623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4760184"/>
              </p:ext>
            </p:extLst>
          </p:nvPr>
        </p:nvGraphicFramePr>
        <p:xfrm>
          <a:off x="353865" y="5619475"/>
          <a:ext cx="2273919" cy="448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02" name="Equation" r:id="rId9" imgW="1117600" imgH="228600" progId="Equation.3">
                  <p:embed/>
                </p:oleObj>
              </mc:Choice>
              <mc:Fallback>
                <p:oleObj name="Equation" r:id="rId9" imgW="1117600" imgH="228600" progId="Equation.3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865" y="5619475"/>
                        <a:ext cx="2273919" cy="448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290"/>
          <p:cNvSpPr txBox="1">
            <a:spLocks noChangeArrowheads="1"/>
          </p:cNvSpPr>
          <p:nvPr/>
        </p:nvSpPr>
        <p:spPr bwMode="auto">
          <a:xfrm>
            <a:off x="288346" y="4437112"/>
            <a:ext cx="233943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12750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12750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275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275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275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25425" indent="-225425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2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Two steps</a:t>
            </a:r>
            <a:endParaRPr lang="en-US" sz="22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4987" y="3691976"/>
            <a:ext cx="2114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1600" baseline="30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nd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dipole cavity band</a:t>
            </a:r>
            <a:endParaRPr lang="de-DE" sz="16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4" t="3060" r="8677" b="50055"/>
          <a:stretch/>
        </p:blipFill>
        <p:spPr>
          <a:xfrm>
            <a:off x="5920090" y="3394527"/>
            <a:ext cx="2986359" cy="1452409"/>
          </a:xfrm>
          <a:prstGeom prst="rect">
            <a:avLst/>
          </a:prstGeom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181736"/>
            <a:ext cx="1070602" cy="41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119" y="4181114"/>
            <a:ext cx="2334647" cy="2000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7107235" y="3383994"/>
            <a:ext cx="612068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Calib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de-DE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13855" y="6185571"/>
            <a:ext cx="576064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Valid.</a:t>
            </a:r>
            <a:endParaRPr lang="de-DE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 r="7951"/>
          <a:stretch/>
        </p:blipFill>
        <p:spPr>
          <a:xfrm>
            <a:off x="5602819" y="865000"/>
            <a:ext cx="2594989" cy="220875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5610" y="6524611"/>
            <a:ext cx="7429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 talk by N. </a:t>
            </a:r>
            <a:r>
              <a:rPr lang="en-GB" sz="1400" b="1" dirty="0" err="1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Baboi</a:t>
            </a:r>
            <a:r>
              <a:rPr lang="en-GB" sz="14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58446"/>
            <a:ext cx="2889236" cy="2135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7468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-19987" y="0"/>
            <a:ext cx="9163987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cs typeface="Times New Roman" pitchFamily="18" charset="0"/>
              </a:rPr>
              <a:t>HOMSC16 </a:t>
            </a:r>
            <a:r>
              <a:rPr lang="en-GB" sz="4000" dirty="0" smtClean="0">
                <a:solidFill>
                  <a:schemeClr val="bg1"/>
                </a:solidFill>
                <a:cs typeface="Times New Roman" pitchFamily="18" charset="0"/>
              </a:rPr>
              <a:t>Workshop –Broad Overview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830709"/>
            <a:ext cx="9036496" cy="4426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Facilities: Planned Light Sources, Colliders, and Specialised Cavities: CEPC, </a:t>
            </a:r>
            <a:r>
              <a:rPr lang="en-GB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EUV, XFEL</a:t>
            </a:r>
            <a:r>
              <a:rPr lang="en-GB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FLASH, </a:t>
            </a:r>
            <a:r>
              <a:rPr lang="en-GB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Project-X, Novel Crab </a:t>
            </a:r>
            <a:r>
              <a:rPr lang="en-GB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Cavities, LL cavities, </a:t>
            </a:r>
            <a:r>
              <a:rPr lang="en-GB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ESS, LCLS-II </a:t>
            </a:r>
          </a:p>
          <a:p>
            <a:pPr algn="l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Diagnostics: FLASH/XFEL</a:t>
            </a:r>
          </a:p>
          <a:p>
            <a:pPr algn="l">
              <a:lnSpc>
                <a:spcPct val="15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lang="en-GB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Simulations on HOMS, Beam Dynamics (</a:t>
            </a:r>
            <a:r>
              <a:rPr lang="en-GB" sz="28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GB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Preservation), and Simulations of RF Loads</a:t>
            </a:r>
          </a:p>
          <a:p>
            <a:pPr>
              <a:buFont typeface="Wingdings" pitchFamily="2" charset="2"/>
              <a:buChar char="ü"/>
            </a:pPr>
            <a:endParaRPr lang="en-GB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624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 txBox="1">
            <a:spLocks/>
          </p:cNvSpPr>
          <p:nvPr/>
        </p:nvSpPr>
        <p:spPr>
          <a:xfrm>
            <a:off x="1907704" y="6398112"/>
            <a:ext cx="5112568" cy="432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altLang="zh-CN" sz="16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See talk by 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–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H.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1600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Zheng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, 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J. </a:t>
            </a:r>
            <a:r>
              <a:rPr lang="en-US" altLang="zh-CN" sz="1600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Zhai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, 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J. </a:t>
            </a:r>
            <a:r>
              <a:rPr lang="en-US" altLang="zh-CN" sz="1600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Gao</a:t>
            </a:r>
            <a:endParaRPr lang="zh-CN" altLang="en-US" sz="16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3" name="Picture 2" descr="Screenshot 2016-08-20 12.05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0688"/>
            <a:ext cx="3880485" cy="2914650"/>
          </a:xfrm>
          <a:prstGeom prst="rect">
            <a:avLst/>
          </a:prstGeom>
        </p:spPr>
      </p:pic>
      <p:pic>
        <p:nvPicPr>
          <p:cNvPr id="4" name="Picture 3" descr="Screenshot 2016-08-20 12.05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548680"/>
            <a:ext cx="3857625" cy="2783205"/>
          </a:xfrm>
          <a:prstGeom prst="rect">
            <a:avLst/>
          </a:prstGeom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-13658"/>
            <a:ext cx="9144000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Colliders: CEPC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6" name="Picture 5" descr="Screenshot 2016-08-20 12.06.2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01008"/>
            <a:ext cx="3886200" cy="2834640"/>
          </a:xfrm>
          <a:prstGeom prst="rect">
            <a:avLst/>
          </a:prstGeom>
        </p:spPr>
      </p:pic>
      <p:pic>
        <p:nvPicPr>
          <p:cNvPr id="7" name="Picture 6" descr="Screenshot 2016-08-20 12.06.3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356992"/>
            <a:ext cx="3903345" cy="287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831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-13658"/>
            <a:ext cx="9144000" cy="707886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Light Sources: EUV Based on ERL</a:t>
            </a:r>
            <a:endParaRPr lang="en-US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39752" y="6488668"/>
            <a:ext cx="2482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See talk by –T. </a:t>
            </a:r>
            <a:r>
              <a:rPr lang="en-US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Konomi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endParaRPr lang="en-US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 descr="Screenshot 2016-08-20 13.09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4013200" cy="3002280"/>
          </a:xfrm>
          <a:prstGeom prst="rect">
            <a:avLst/>
          </a:prstGeom>
        </p:spPr>
      </p:pic>
      <p:pic>
        <p:nvPicPr>
          <p:cNvPr id="5" name="Picture 4" descr="Screenshot 2016-08-20 13.09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290" y="692696"/>
            <a:ext cx="4033520" cy="2987040"/>
          </a:xfrm>
          <a:prstGeom prst="rect">
            <a:avLst/>
          </a:prstGeom>
        </p:spPr>
      </p:pic>
      <p:pic>
        <p:nvPicPr>
          <p:cNvPr id="6" name="Picture 5" descr="Screenshot 2016-08-20 13.09.3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9" y="3501008"/>
            <a:ext cx="4028440" cy="3017520"/>
          </a:xfrm>
          <a:prstGeom prst="rect">
            <a:avLst/>
          </a:prstGeom>
        </p:spPr>
      </p:pic>
      <p:pic>
        <p:nvPicPr>
          <p:cNvPr id="7" name="Picture 6" descr="Screenshot 2016-08-20 13.09.4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23064"/>
            <a:ext cx="4018280" cy="300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259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-13658"/>
            <a:ext cx="9144000" cy="64633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HOM Suppression</a:t>
            </a:r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: HHC for APS Upgrade</a:t>
            </a:r>
            <a:endParaRPr lang="en-US" sz="36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Picture 2" descr="Screenshot 2016-08-22 07.08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3811905" cy="2914650"/>
          </a:xfrm>
          <a:prstGeom prst="rect">
            <a:avLst/>
          </a:prstGeom>
        </p:spPr>
      </p:pic>
      <p:pic>
        <p:nvPicPr>
          <p:cNvPr id="4" name="Picture 3" descr="Screenshot 2016-08-22 07.08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692696"/>
            <a:ext cx="3846195" cy="2857500"/>
          </a:xfrm>
          <a:prstGeom prst="rect">
            <a:avLst/>
          </a:prstGeom>
        </p:spPr>
      </p:pic>
      <p:pic>
        <p:nvPicPr>
          <p:cNvPr id="5" name="Picture 4" descr="Screenshot 2016-08-22 07.08.4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45024"/>
            <a:ext cx="3834765" cy="2874645"/>
          </a:xfrm>
          <a:prstGeom prst="rect">
            <a:avLst/>
          </a:prstGeom>
        </p:spPr>
      </p:pic>
      <p:pic>
        <p:nvPicPr>
          <p:cNvPr id="6" name="Picture 5" descr="Screenshot 2016-08-22 07.08.5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645024"/>
            <a:ext cx="3829050" cy="28860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39752" y="6488668"/>
            <a:ext cx="2313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See 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talk by 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-S.H. Kim </a:t>
            </a:r>
            <a:endParaRPr lang="en-US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3368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-13658"/>
            <a:ext cx="9144000" cy="64633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HOMs</a:t>
            </a:r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in LCLS-II</a:t>
            </a:r>
            <a:endParaRPr lang="en-US" sz="36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Picture 2" descr="Screenshot 2016-08-22 07.30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0688"/>
            <a:ext cx="3794760" cy="2868930"/>
          </a:xfrm>
          <a:prstGeom prst="rect">
            <a:avLst/>
          </a:prstGeom>
        </p:spPr>
      </p:pic>
      <p:pic>
        <p:nvPicPr>
          <p:cNvPr id="4" name="Picture 3" descr="Screenshot 2016-08-22 07.30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692696"/>
            <a:ext cx="3834765" cy="2868930"/>
          </a:xfrm>
          <a:prstGeom prst="rect">
            <a:avLst/>
          </a:prstGeom>
        </p:spPr>
      </p:pic>
      <p:pic>
        <p:nvPicPr>
          <p:cNvPr id="5" name="Picture 4" descr="Screenshot 2016-08-22 07.31.0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01008"/>
            <a:ext cx="3863340" cy="2851785"/>
          </a:xfrm>
          <a:prstGeom prst="rect">
            <a:avLst/>
          </a:prstGeom>
        </p:spPr>
      </p:pic>
      <p:pic>
        <p:nvPicPr>
          <p:cNvPr id="6" name="Picture 5" descr="Screenshot 2016-08-22 07.31.1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573016"/>
            <a:ext cx="3794760" cy="282321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39752" y="6488668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See 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talk by 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–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A. </a:t>
            </a:r>
            <a:r>
              <a:rPr lang="en-US" b="1" dirty="0" err="1">
                <a:solidFill>
                  <a:srgbClr val="0000FF"/>
                </a:solidFill>
                <a:latin typeface="Times New Roman"/>
                <a:cs typeface="Times New Roman"/>
              </a:rPr>
              <a:t>Saini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endParaRPr lang="en-US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4725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15345</TotalTime>
  <Words>2520</Words>
  <Application>Microsoft Macintosh PowerPoint</Application>
  <PresentationFormat>On-screen Show (4:3)</PresentationFormat>
  <Paragraphs>369</Paragraphs>
  <Slides>43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5th Dipole Cavity Band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ESS Linac</vt:lpstr>
      <vt:lpstr>Direct Linear Regression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adelia</dc:creator>
  <cp:lastModifiedBy>Roger Jones</cp:lastModifiedBy>
  <cp:revision>409</cp:revision>
  <dcterms:created xsi:type="dcterms:W3CDTF">2009-11-18T14:11:55Z</dcterms:created>
  <dcterms:modified xsi:type="dcterms:W3CDTF">2016-08-22T15:01:51Z</dcterms:modified>
</cp:coreProperties>
</file>