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51"/>
  </p:notesMasterIdLst>
  <p:handoutMasterIdLst>
    <p:handoutMasterId r:id="rId52"/>
  </p:handoutMasterIdLst>
  <p:sldIdLst>
    <p:sldId id="265" r:id="rId3"/>
    <p:sldId id="284" r:id="rId4"/>
    <p:sldId id="306" r:id="rId5"/>
    <p:sldId id="280" r:id="rId6"/>
    <p:sldId id="282" r:id="rId7"/>
    <p:sldId id="283" r:id="rId8"/>
    <p:sldId id="285" r:id="rId9"/>
    <p:sldId id="288" r:id="rId10"/>
    <p:sldId id="290" r:id="rId11"/>
    <p:sldId id="291" r:id="rId12"/>
    <p:sldId id="292" r:id="rId13"/>
    <p:sldId id="331" r:id="rId14"/>
    <p:sldId id="332" r:id="rId15"/>
    <p:sldId id="334" r:id="rId16"/>
    <p:sldId id="336" r:id="rId17"/>
    <p:sldId id="315" r:id="rId18"/>
    <p:sldId id="337" r:id="rId19"/>
    <p:sldId id="338" r:id="rId20"/>
    <p:sldId id="339" r:id="rId21"/>
    <p:sldId id="340" r:id="rId22"/>
    <p:sldId id="341" r:id="rId23"/>
    <p:sldId id="294" r:id="rId24"/>
    <p:sldId id="296" r:id="rId25"/>
    <p:sldId id="297" r:id="rId26"/>
    <p:sldId id="322" r:id="rId27"/>
    <p:sldId id="323" r:id="rId28"/>
    <p:sldId id="302" r:id="rId29"/>
    <p:sldId id="326" r:id="rId30"/>
    <p:sldId id="327" r:id="rId31"/>
    <p:sldId id="343" r:id="rId32"/>
    <p:sldId id="325" r:id="rId33"/>
    <p:sldId id="319" r:id="rId34"/>
    <p:sldId id="320" r:id="rId35"/>
    <p:sldId id="344" r:id="rId36"/>
    <p:sldId id="346" r:id="rId37"/>
    <p:sldId id="348" r:id="rId38"/>
    <p:sldId id="350" r:id="rId39"/>
    <p:sldId id="351" r:id="rId40"/>
    <p:sldId id="353" r:id="rId41"/>
    <p:sldId id="352" r:id="rId42"/>
    <p:sldId id="316" r:id="rId43"/>
    <p:sldId id="318" r:id="rId44"/>
    <p:sldId id="330" r:id="rId45"/>
    <p:sldId id="299" r:id="rId46"/>
    <p:sldId id="298" r:id="rId47"/>
    <p:sldId id="301" r:id="rId48"/>
    <p:sldId id="277" r:id="rId49"/>
    <p:sldId id="278" r:id="rId50"/>
  </p:sldIdLst>
  <p:sldSz cx="9144000" cy="6858000" type="screen4x3"/>
  <p:notesSz cx="6950075" cy="9236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B3FE09D-1C48-48FD-9239-38EBF084EE0A}">
          <p14:sldIdLst>
            <p14:sldId id="265"/>
            <p14:sldId id="284"/>
            <p14:sldId id="306"/>
            <p14:sldId id="280"/>
            <p14:sldId id="282"/>
            <p14:sldId id="283"/>
            <p14:sldId id="285"/>
            <p14:sldId id="288"/>
            <p14:sldId id="290"/>
            <p14:sldId id="291"/>
            <p14:sldId id="292"/>
            <p14:sldId id="331"/>
            <p14:sldId id="332"/>
            <p14:sldId id="334"/>
            <p14:sldId id="336"/>
            <p14:sldId id="315"/>
            <p14:sldId id="337"/>
            <p14:sldId id="338"/>
            <p14:sldId id="339"/>
            <p14:sldId id="340"/>
            <p14:sldId id="341"/>
            <p14:sldId id="294"/>
            <p14:sldId id="296"/>
            <p14:sldId id="297"/>
            <p14:sldId id="322"/>
            <p14:sldId id="323"/>
            <p14:sldId id="302"/>
            <p14:sldId id="326"/>
            <p14:sldId id="327"/>
            <p14:sldId id="343"/>
            <p14:sldId id="325"/>
            <p14:sldId id="319"/>
            <p14:sldId id="320"/>
            <p14:sldId id="344"/>
            <p14:sldId id="346"/>
            <p14:sldId id="348"/>
            <p14:sldId id="350"/>
            <p14:sldId id="351"/>
            <p14:sldId id="353"/>
            <p14:sldId id="352"/>
            <p14:sldId id="316"/>
            <p14:sldId id="318"/>
            <p14:sldId id="330"/>
            <p14:sldId id="299"/>
            <p14:sldId id="298"/>
            <p14:sldId id="301"/>
            <p14:sldId id="277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napToObjects="1">
      <p:cViewPr varScale="1">
        <p:scale>
          <a:sx n="57" d="100"/>
          <a:sy n="5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3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aini\Documents\LCLS2\LCLS_AccPhys\LCLS-11\HOM_Losses_3.9GHzCavity\Copy%20of%203.9GHzCM_HOMlosses_v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of Wakes</a:t>
            </a:r>
            <a:r>
              <a:rPr lang="en-US" b="1" baseline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Power in One 3.9 GHz CM</a:t>
            </a:r>
            <a:endParaRPr 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2312297526918163E-2"/>
          <c:y val="0.10072169821939086"/>
          <c:w val="0.87247399949428894"/>
          <c:h val="0.77517389640501544"/>
        </c:manualLayout>
      </c:layout>
      <c:barChart>
        <c:barDir val="col"/>
        <c:grouping val="clustered"/>
        <c:varyColors val="0"/>
        <c:ser>
          <c:idx val="0"/>
          <c:order val="0"/>
          <c:tx>
            <c:v>Absorber Only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Sheet4!$F$9:$F$14</c:f>
              <c:strCache>
                <c:ptCount val="6"/>
                <c:pt idx="0">
                  <c:v>Cavity </c:v>
                </c:pt>
                <c:pt idx="1">
                  <c:v>Bellows</c:v>
                </c:pt>
                <c:pt idx="2">
                  <c:v>Bellows Gaps</c:v>
                </c:pt>
                <c:pt idx="3">
                  <c:v>Absorber</c:v>
                </c:pt>
                <c:pt idx="4">
                  <c:v>SS BP</c:v>
                </c:pt>
                <c:pt idx="5">
                  <c:v>GateValves</c:v>
                </c:pt>
              </c:strCache>
            </c:strRef>
          </c:cat>
          <c:val>
            <c:numRef>
              <c:f>Sheet4!$G$9:$G$14</c:f>
              <c:numCache>
                <c:formatCode>0.00E+00</c:formatCode>
                <c:ptCount val="6"/>
                <c:pt idx="0">
                  <c:v>1.49E-5</c:v>
                </c:pt>
                <c:pt idx="1">
                  <c:v>4.7399999999999997E-4</c:v>
                </c:pt>
                <c:pt idx="2">
                  <c:v>0.10586974634803026</c:v>
                </c:pt>
                <c:pt idx="3" formatCode="General">
                  <c:v>9.1199999999999992</c:v>
                </c:pt>
                <c:pt idx="4" formatCode="General">
                  <c:v>0</c:v>
                </c:pt>
                <c:pt idx="5" formatCode="General">
                  <c:v>0.17594465694888667</c:v>
                </c:pt>
              </c:numCache>
            </c:numRef>
          </c:val>
        </c:ser>
        <c:ser>
          <c:idx val="1"/>
          <c:order val="1"/>
          <c:tx>
            <c:v>Absorber with SS Beam Pipe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Sheet4!$F$9:$F$14</c:f>
              <c:strCache>
                <c:ptCount val="6"/>
                <c:pt idx="0">
                  <c:v>Cavity </c:v>
                </c:pt>
                <c:pt idx="1">
                  <c:v>Bellows</c:v>
                </c:pt>
                <c:pt idx="2">
                  <c:v>Bellows Gaps</c:v>
                </c:pt>
                <c:pt idx="3">
                  <c:v>Absorber</c:v>
                </c:pt>
                <c:pt idx="4">
                  <c:v>SS BP</c:v>
                </c:pt>
                <c:pt idx="5">
                  <c:v>GateValves</c:v>
                </c:pt>
              </c:strCache>
            </c:strRef>
          </c:cat>
          <c:val>
            <c:numRef>
              <c:f>Sheet4!$H$9:$H$14</c:f>
              <c:numCache>
                <c:formatCode>0.00E+00</c:formatCode>
                <c:ptCount val="6"/>
                <c:pt idx="0" formatCode="General">
                  <c:v>1.176095737401976E-5</c:v>
                </c:pt>
                <c:pt idx="1">
                  <c:v>3.7306117067655275E-4</c:v>
                </c:pt>
                <c:pt idx="2">
                  <c:v>8.339549268797937E-2</c:v>
                </c:pt>
                <c:pt idx="3" formatCode="General">
                  <c:v>7.1875683945739395</c:v>
                </c:pt>
                <c:pt idx="4" formatCode="General">
                  <c:v>2.0166800916724368</c:v>
                </c:pt>
                <c:pt idx="5" formatCode="General">
                  <c:v>0.1386703662716933</c:v>
                </c:pt>
              </c:numCache>
            </c:numRef>
          </c:val>
        </c:ser>
        <c:ser>
          <c:idx val="2"/>
          <c:order val="2"/>
          <c:tx>
            <c:v>SS Beam Pipe No Absorber</c:v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Sheet4!$F$9:$F$14</c:f>
              <c:strCache>
                <c:ptCount val="6"/>
                <c:pt idx="0">
                  <c:v>Cavity </c:v>
                </c:pt>
                <c:pt idx="1">
                  <c:v>Bellows</c:v>
                </c:pt>
                <c:pt idx="2">
                  <c:v>Bellows Gaps</c:v>
                </c:pt>
                <c:pt idx="3">
                  <c:v>Absorber</c:v>
                </c:pt>
                <c:pt idx="4">
                  <c:v>SS BP</c:v>
                </c:pt>
                <c:pt idx="5">
                  <c:v>GateValves</c:v>
                </c:pt>
              </c:strCache>
            </c:strRef>
          </c:cat>
          <c:val>
            <c:numRef>
              <c:f>Sheet4!$I$9:$I$14</c:f>
              <c:numCache>
                <c:formatCode>General</c:formatCode>
                <c:ptCount val="6"/>
                <c:pt idx="0">
                  <c:v>4.8316713363983691E-5</c:v>
                </c:pt>
                <c:pt idx="1">
                  <c:v>1.532620948922838E-3</c:v>
                </c:pt>
                <c:pt idx="2">
                  <c:v>0.34260783267137201</c:v>
                </c:pt>
                <c:pt idx="3">
                  <c:v>0</c:v>
                </c:pt>
                <c:pt idx="4">
                  <c:v>8.2849848730372457</c:v>
                </c:pt>
                <c:pt idx="5">
                  <c:v>0.56612736481023263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0343256"/>
        <c:axId val="670331496"/>
      </c:barChart>
      <c:catAx>
        <c:axId val="6703432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3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0331496"/>
        <c:crosses val="autoZero"/>
        <c:auto val="1"/>
        <c:lblAlgn val="ctr"/>
        <c:lblOffset val="100"/>
        <c:noMultiLvlLbl val="0"/>
      </c:catAx>
      <c:valAx>
        <c:axId val="6703314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500" b="1"/>
                  <a:t>Power (W)</a:t>
                </a:r>
              </a:p>
            </c:rich>
          </c:tx>
          <c:layout>
            <c:manualLayout>
              <c:xMode val="edge"/>
              <c:yMode val="edge"/>
              <c:x val="0"/>
              <c:y val="0.3642673840127862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0343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2.9103228496027981E-2"/>
          <c:y val="0.16292416090763792"/>
          <c:w val="0.49925945218433515"/>
          <c:h val="0.224948461136290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image" Target="../media/image61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image" Target="../media/image70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931BDDE5-20E0-4DB4-94F4-E17919073441}" type="datetimeFigureOut">
              <a:rPr lang="en-US" altLang="en-US"/>
              <a:pPr/>
              <a:t>8/19/2016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133378BF-E837-4781-96B8-C36397BA6C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85219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EEC5238-45F8-467A-8572-1F275F5ACF19}" type="datetimeFigureOut">
              <a:rPr lang="en-US" altLang="en-US"/>
              <a:pPr/>
              <a:t>8/19/2016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D77BC750-C4AC-40FF-A8EA-0B2C31AB82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9124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64C23-7418-44FE-9495-B1140A964BC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93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BC750-C4AC-40FF-A8EA-0B2C31AB82CB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0066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3465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3500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8158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9872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26168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669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278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Arun Saini | Reviews of HOMs Effects in LCLS-II SC Linac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1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fld id="{D23DBDAF-2C10-4220-9E23-664E59C6CC52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1FD16-1A3A-48D4-BA17-8A958C1F5E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77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fld id="{4DE353E5-A51F-4F24-A051-C3BCA5FFE62B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1FD16-1A3A-48D4-BA17-8A958C1F5E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8306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fld id="{00A5F630-78DA-45F0-B4A7-F83442F5524C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75B8A37D-ECD1-44C4-BCC8-E61387BC5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065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555EE7B8-E502-45B4-BB9B-02E9E943A2C4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60B31F27-93E3-474D-9DCC-4A2E40E3D0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691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70BA34-E68D-4DF3-B149-363295DEE2DB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2A559-A408-4485-9B44-D1D75CA0E6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6799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9C266F-5EAE-41B3-A24B-CC2C3C786613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A336ED-A722-43A2-8EE4-569C7A0AB6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147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F7114-D1B0-4A9A-A0AE-048BD71AC1F3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681B17-4E55-408D-8C5D-CA7FA33572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93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1ED494-88A3-48B3-9623-E8E8745B11BA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3E8A28-95D4-4355-8060-1F91FDCB18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4220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54F77E-E066-4366-ADA2-38DC32C01E6D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D15135-D1F7-499C-9371-50224E2343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803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EACF911C-F095-4B59-A108-64559AFCC35F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F6F550DB-686D-4A3C-87E6-0755E25CB735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79" r:id="rId3"/>
    <p:sldLayoutId id="2147484080" r:id="rId4"/>
    <p:sldLayoutId id="2147484081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anose="020B0600070205080204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DA76A6A-F4F9-4A8C-B093-B8EB5A24EFD5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12A97838-AAA3-4206-8D8B-C75D8D77EB61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9" r:id="rId5"/>
    <p:sldLayoutId id="2147484090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MS PGothic" panose="020B0600070205080204" pitchFamily="34" charset="-128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30.wmf"/><Relationship Id="rId17" Type="http://schemas.openxmlformats.org/officeDocument/2006/relationships/image" Target="../media/image33.png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32.png"/><Relationship Id="rId1" Type="http://schemas.openxmlformats.org/officeDocument/2006/relationships/vmlDrawing" Target="../drawings/vmlDrawing8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3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1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0.png"/><Relationship Id="rId5" Type="http://schemas.openxmlformats.org/officeDocument/2006/relationships/image" Target="../media/image38.wmf"/><Relationship Id="rId4" Type="http://schemas.openxmlformats.org/officeDocument/2006/relationships/oleObject" Target="../embeddings/oleObject2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5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4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7" Type="http://schemas.openxmlformats.org/officeDocument/2006/relationships/image" Target="../media/image58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56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1.emf"/><Relationship Id="rId11" Type="http://schemas.openxmlformats.org/officeDocument/2006/relationships/image" Target="../media/image66.png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65.png"/><Relationship Id="rId4" Type="http://schemas.openxmlformats.org/officeDocument/2006/relationships/image" Target="../media/image63.png"/><Relationship Id="rId9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67.wmf"/><Relationship Id="rId4" Type="http://schemas.openxmlformats.org/officeDocument/2006/relationships/oleObject" Target="../embeddings/oleObject34.bin"/><Relationship Id="rId9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10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4.png"/><Relationship Id="rId5" Type="http://schemas.openxmlformats.org/officeDocument/2006/relationships/image" Target="../media/image69.emf"/><Relationship Id="rId4" Type="http://schemas.openxmlformats.org/officeDocument/2006/relationships/oleObject" Target="../embeddings/oleObject3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6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1.emf"/><Relationship Id="rId12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79.png"/><Relationship Id="rId5" Type="http://schemas.openxmlformats.org/officeDocument/2006/relationships/image" Target="../media/image70.emf"/><Relationship Id="rId15" Type="http://schemas.openxmlformats.org/officeDocument/2006/relationships/image" Target="../media/image78.emf"/><Relationship Id="rId10" Type="http://schemas.openxmlformats.org/officeDocument/2006/relationships/image" Target="../media/image75.png"/><Relationship Id="rId4" Type="http://schemas.openxmlformats.org/officeDocument/2006/relationships/oleObject" Target="../embeddings/oleObject37.bin"/><Relationship Id="rId9" Type="http://schemas.openxmlformats.org/officeDocument/2006/relationships/image" Target="../media/image64.png"/><Relationship Id="rId14" Type="http://schemas.openxmlformats.org/officeDocument/2006/relationships/image" Target="../media/image7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image" Target="../media/image290.png"/><Relationship Id="rId7" Type="http://schemas.openxmlformats.org/officeDocument/2006/relationships/image" Target="../media/image80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79.wmf"/><Relationship Id="rId4" Type="http://schemas.openxmlformats.org/officeDocument/2006/relationships/oleObject" Target="../embeddings/oleObject39.bin"/><Relationship Id="rId9" Type="http://schemas.openxmlformats.org/officeDocument/2006/relationships/image" Target="../media/image81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2800" dirty="0" smtClean="0">
                <a:latin typeface="Helvetica" panose="020B0604020202020204" pitchFamily="34" charset="0"/>
              </a:rPr>
              <a:t>Reviews of Higher Order Modes Effects in LCLS-II Superconducting </a:t>
            </a:r>
            <a:r>
              <a:rPr lang="en-US" altLang="en-US" sz="2800" dirty="0" err="1" smtClean="0">
                <a:latin typeface="Helvetica" panose="020B0604020202020204" pitchFamily="34" charset="0"/>
              </a:rPr>
              <a:t>Linac</a:t>
            </a:r>
            <a:r>
              <a:rPr lang="en-US" altLang="en-US" sz="2800" dirty="0" smtClean="0">
                <a:latin typeface="Helvetica" panose="020B0604020202020204" pitchFamily="34" charset="0"/>
              </a:rPr>
              <a:t> 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479834" y="4841875"/>
            <a:ext cx="8184332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dirty="0" err="1" smtClean="0">
                <a:latin typeface="Helvetica" panose="020B0604020202020204" pitchFamily="34" charset="0"/>
              </a:rPr>
              <a:t>Arun</a:t>
            </a:r>
            <a:r>
              <a:rPr lang="en-US" altLang="en-US" dirty="0" smtClean="0">
                <a:latin typeface="Helvetica" panose="020B0604020202020204" pitchFamily="34" charset="0"/>
              </a:rPr>
              <a:t> Saini </a:t>
            </a:r>
          </a:p>
          <a:p>
            <a:pPr algn="ctr"/>
            <a:r>
              <a:rPr lang="en-US" altLang="en-US" dirty="0" smtClean="0">
                <a:latin typeface="Helvetica" panose="020B0604020202020204" pitchFamily="34" charset="0"/>
              </a:rPr>
              <a:t>ICFA Mini Workshop on High Order Modes in Superconducting Cavities</a:t>
            </a:r>
          </a:p>
          <a:p>
            <a:pPr algn="ctr"/>
            <a:r>
              <a:rPr lang="en-US" altLang="en-US" dirty="0" smtClean="0">
                <a:latin typeface="Helvetica" panose="020B0604020202020204" pitchFamily="34" charset="0"/>
              </a:rPr>
              <a:t>22-24 August 2016</a:t>
            </a:r>
          </a:p>
          <a:p>
            <a:endParaRPr lang="en-US" altLang="en-US" dirty="0" smtClean="0">
              <a:latin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54" y="1343812"/>
            <a:ext cx="8747164" cy="301278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half" idx="12"/>
          </p:nvPr>
        </p:nvSpPr>
        <p:spPr>
          <a:xfrm>
            <a:off x="228600" y="5065455"/>
            <a:ext cx="8732065" cy="1200773"/>
          </a:xfrm>
        </p:spPr>
        <p:txBody>
          <a:bodyPr/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HOMs power comprised in propagating/un-trapped modes  is 12.8 W/CM and 9.5 W/CM for 1.3 GHz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in L3 section and 3.9 GHz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respectively.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 In order to estimate total cryogenic heat load,  a good understanding of power distribution  of propagating modes is required.</a:t>
            </a:r>
          </a:p>
          <a:p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HOMs power spectrum(2)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CCD71CF7-22D0-4F9B-A170-D6000C8C6255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5B8A37D-ECD1-44C4-BCC8-E61387BC5105}" type="slidenum">
              <a:rPr lang="en-US" altLang="en-US" smtClean="0"/>
              <a:pPr/>
              <a:t>10</a:t>
            </a:fld>
            <a:endParaRPr lang="en-US" alt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4351526"/>
              </p:ext>
            </p:extLst>
          </p:nvPr>
        </p:nvGraphicFramePr>
        <p:xfrm>
          <a:off x="3284825" y="4166339"/>
          <a:ext cx="2453622" cy="8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81" name="Equation" r:id="rId4" imgW="1409400" imgH="507960" progId="Equation.3">
                  <p:embed/>
                </p:oleObj>
              </mc:Choice>
              <mc:Fallback>
                <p:oleObj name="Equation" r:id="rId4" imgW="140940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84825" y="4166339"/>
                        <a:ext cx="2453622" cy="884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/>
          <p:cNvCxnSpPr/>
          <p:nvPr/>
        </p:nvCxnSpPr>
        <p:spPr>
          <a:xfrm>
            <a:off x="5831005" y="4382810"/>
            <a:ext cx="491119" cy="1626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825970" y="4463101"/>
            <a:ext cx="32411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Propagating/un-trapped HOM power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153682" y="932921"/>
            <a:ext cx="2558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Differential Power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412467" y="932921"/>
            <a:ext cx="2400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</a:t>
            </a:r>
            <a:r>
              <a:rPr lang="en-US" sz="2000" dirty="0" smtClean="0"/>
              <a:t>ntegrated Power</a:t>
            </a:r>
            <a:endParaRPr lang="en-US" sz="2000" dirty="0"/>
          </a:p>
        </p:txBody>
      </p:sp>
      <p:sp>
        <p:nvSpPr>
          <p:cNvPr id="21" name="Oval 20"/>
          <p:cNvSpPr/>
          <p:nvPr/>
        </p:nvSpPr>
        <p:spPr>
          <a:xfrm>
            <a:off x="4751708" y="4155558"/>
            <a:ext cx="1132834" cy="910007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3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Un-trapped radiation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92174"/>
            <a:ext cx="8672513" cy="4138739"/>
          </a:xfrm>
        </p:spPr>
        <p:txBody>
          <a:bodyPr/>
          <a:lstStyle/>
          <a:p>
            <a:pPr algn="just"/>
            <a:r>
              <a:rPr lang="en-US" sz="2000" dirty="0" smtClean="0">
                <a:solidFill>
                  <a:srgbClr val="404040"/>
                </a:solidFill>
              </a:rPr>
              <a:t>Power below cut off frequency is extracted by HOMs coupler </a:t>
            </a:r>
          </a:p>
          <a:p>
            <a:pPr algn="just"/>
            <a:r>
              <a:rPr lang="en-US" sz="2000" dirty="0" smtClean="0"/>
              <a:t>HOMs above cut-off propagates along the </a:t>
            </a:r>
            <a:r>
              <a:rPr lang="en-US" sz="2000" dirty="0" err="1" smtClean="0"/>
              <a:t>linac</a:t>
            </a:r>
            <a:r>
              <a:rPr lang="en-US" sz="2000" dirty="0" smtClean="0"/>
              <a:t> make several reflection on the surface of beamline elements.</a:t>
            </a:r>
          </a:p>
          <a:p>
            <a:pPr algn="just"/>
            <a:r>
              <a:rPr lang="en-US" sz="2000" dirty="0" smtClean="0"/>
              <a:t>Numerical estimation of propagating HOMs power (spectrum ranging up to </a:t>
            </a:r>
            <a:r>
              <a:rPr lang="en-US" sz="2000" dirty="0" err="1" smtClean="0"/>
              <a:t>tera</a:t>
            </a:r>
            <a:r>
              <a:rPr lang="en-US" sz="2000" dirty="0" smtClean="0"/>
              <a:t>-Hertz) is unfeasible.</a:t>
            </a:r>
          </a:p>
          <a:p>
            <a:pPr algn="just"/>
            <a:r>
              <a:rPr lang="en-US" sz="2000" dirty="0" smtClean="0"/>
              <a:t> A diffusion model is prepared to understand power distribution of propagating HOMs in LCLS-II </a:t>
            </a:r>
            <a:r>
              <a:rPr lang="en-US" sz="2000" dirty="0" err="1" smtClean="0"/>
              <a:t>linac</a:t>
            </a:r>
            <a:r>
              <a:rPr lang="en-US" sz="2000" dirty="0" smtClean="0"/>
              <a:t>. </a:t>
            </a:r>
          </a:p>
          <a:p>
            <a:pPr algn="just"/>
            <a:r>
              <a:rPr lang="en-US" sz="2000" dirty="0" smtClean="0"/>
              <a:t>Model is based on assumption that HOMs above cut-off frequency can be treated as </a:t>
            </a:r>
            <a:r>
              <a:rPr lang="en-US" sz="2000" dirty="0" smtClean="0"/>
              <a:t>photons gas uniformly distributed </a:t>
            </a:r>
            <a:r>
              <a:rPr lang="en-US" sz="2000" dirty="0" smtClean="0"/>
              <a:t>in a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.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algn="just"/>
            <a:r>
              <a:rPr lang="en-US" sz="2000" dirty="0" smtClean="0"/>
              <a:t>It is also assumed that total wake power generated in a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is dissipated inside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.</a:t>
            </a:r>
          </a:p>
          <a:p>
            <a:pPr lvl="1"/>
            <a:r>
              <a:rPr lang="en-US" sz="1800" dirty="0" smtClean="0"/>
              <a:t>Assumption is valid in long </a:t>
            </a:r>
            <a:r>
              <a:rPr lang="en-US" sz="1800" dirty="0" err="1" smtClean="0"/>
              <a:t>cryostring</a:t>
            </a:r>
            <a:r>
              <a:rPr lang="en-US" sz="1800" dirty="0" smtClean="0"/>
              <a:t> arrangement.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EB22-DF80-4BD4-BBB9-BD65B736AAE4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11</a:t>
            </a:fld>
            <a:endParaRPr lang="en-US" alt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771137"/>
              </p:ext>
            </p:extLst>
          </p:nvPr>
        </p:nvGraphicFramePr>
        <p:xfrm>
          <a:off x="3029402" y="943458"/>
          <a:ext cx="2728601" cy="8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12" name="Equation" r:id="rId3" imgW="1409400" imgH="507960" progId="Equation.3">
                  <p:embed/>
                </p:oleObj>
              </mc:Choice>
              <mc:Fallback>
                <p:oleObj name="Equation" r:id="rId3" imgW="140940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29402" y="943458"/>
                        <a:ext cx="2728601" cy="884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04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0F8A-289F-46CD-A60F-B9F6F643C7EF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22617"/>
            <a:ext cx="8672513" cy="4987867"/>
          </a:xfrm>
        </p:spPr>
        <p:txBody>
          <a:bodyPr/>
          <a:lstStyle/>
          <a:p>
            <a:r>
              <a:rPr lang="en-US" sz="2000" dirty="0" smtClean="0"/>
              <a:t>Power absorption is proportional to impedance of element. 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sz="1800" i="1" dirty="0" smtClean="0"/>
              <a:t>S</a:t>
            </a:r>
            <a:r>
              <a:rPr lang="en-US" sz="1800" i="1" baseline="-25000" dirty="0" smtClean="0"/>
              <a:t>i</a:t>
            </a:r>
            <a:r>
              <a:rPr lang="en-US" sz="1800" i="1" dirty="0"/>
              <a:t>: </a:t>
            </a:r>
            <a:r>
              <a:rPr lang="en-US" sz="1800" dirty="0"/>
              <a:t>Surface area of </a:t>
            </a:r>
            <a:r>
              <a:rPr lang="en-US" sz="1800" i="1" dirty="0" smtClean="0"/>
              <a:t>i</a:t>
            </a:r>
            <a:r>
              <a:rPr lang="en-US" sz="1800" i="1" baseline="30000" dirty="0" smtClean="0"/>
              <a:t>th</a:t>
            </a:r>
            <a:r>
              <a:rPr lang="en-US" sz="1800" i="1" dirty="0" smtClean="0"/>
              <a:t> </a:t>
            </a:r>
            <a:r>
              <a:rPr lang="en-US" sz="1800" dirty="0" smtClean="0"/>
              <a:t>element, </a:t>
            </a:r>
            <a:r>
              <a:rPr lang="en-US" sz="1800" i="1" dirty="0" err="1" smtClean="0"/>
              <a:t>i</a:t>
            </a:r>
            <a:r>
              <a:rPr lang="en-US" sz="1800" dirty="0" smtClean="0"/>
              <a:t> is type of element such as cavity, bellows, beam pipe </a:t>
            </a:r>
            <a:r>
              <a:rPr lang="en-US" sz="1800" dirty="0" err="1" smtClean="0"/>
              <a:t>etc</a:t>
            </a:r>
            <a:r>
              <a:rPr lang="en-US" sz="1800" dirty="0" smtClean="0"/>
              <a:t>; </a:t>
            </a:r>
            <a:r>
              <a:rPr lang="en-US" sz="1800" i="1" dirty="0" smtClean="0"/>
              <a:t>n</a:t>
            </a:r>
            <a:r>
              <a:rPr lang="en-US" sz="1800" dirty="0"/>
              <a:t>: no of elements, </a:t>
            </a:r>
            <a:r>
              <a:rPr lang="en-US" sz="1800" i="1" dirty="0">
                <a:latin typeface="Symbol" pitchFamily="18" charset="2"/>
              </a:rPr>
              <a:t>w</a:t>
            </a:r>
            <a:r>
              <a:rPr lang="en-US" sz="1800" dirty="0"/>
              <a:t> :angular frequency, </a:t>
            </a:r>
            <a:r>
              <a:rPr lang="en-US" sz="1800" i="1" dirty="0" err="1" smtClean="0"/>
              <a:t>dP</a:t>
            </a:r>
            <a:r>
              <a:rPr lang="en-US" sz="1800" i="1" dirty="0" smtClean="0"/>
              <a:t>(</a:t>
            </a:r>
            <a:r>
              <a:rPr lang="en-US" sz="1800" i="1" dirty="0" smtClean="0">
                <a:latin typeface="Symbol" panose="05050102010706020507" pitchFamily="18" charset="2"/>
              </a:rPr>
              <a:t>w)</a:t>
            </a:r>
            <a:r>
              <a:rPr lang="en-US" sz="1800" i="1" dirty="0" smtClean="0"/>
              <a:t>/</a:t>
            </a:r>
            <a:r>
              <a:rPr lang="en-US" sz="1800" i="1" dirty="0" err="1" smtClean="0"/>
              <a:t>d</a:t>
            </a:r>
            <a:r>
              <a:rPr lang="en-US" sz="1800" i="1" dirty="0" err="1" smtClean="0">
                <a:latin typeface="Symbol" panose="05050102010706020507" pitchFamily="18" charset="2"/>
              </a:rPr>
              <a:t>w</a:t>
            </a:r>
            <a:r>
              <a:rPr lang="en-US" sz="1800" i="1" dirty="0" smtClean="0">
                <a:latin typeface="Symbol" panose="05050102010706020507" pitchFamily="18" charset="2"/>
              </a:rPr>
              <a:t> </a:t>
            </a:r>
            <a:r>
              <a:rPr lang="en-US" sz="1800" dirty="0" smtClean="0">
                <a:latin typeface="Symbol" panose="05050102010706020507" pitchFamily="18" charset="2"/>
              </a:rPr>
              <a:t>:</a:t>
            </a:r>
            <a:r>
              <a:rPr lang="en-US" sz="1800" dirty="0" smtClean="0"/>
              <a:t>HOM </a:t>
            </a:r>
            <a:r>
              <a:rPr lang="en-US" sz="1800" dirty="0"/>
              <a:t>spectral p</a:t>
            </a:r>
            <a:r>
              <a:rPr lang="en-US" sz="1800" dirty="0" smtClean="0"/>
              <a:t>ower, </a:t>
            </a:r>
            <a:r>
              <a:rPr lang="en-US" sz="1800" i="1" dirty="0"/>
              <a:t>Re(</a:t>
            </a:r>
            <a:r>
              <a:rPr lang="en-US" sz="1800" i="1" dirty="0" err="1"/>
              <a:t>Z</a:t>
            </a:r>
            <a:r>
              <a:rPr lang="en-US" sz="1800" i="1" baseline="-25000" dirty="0" err="1"/>
              <a:t>i</a:t>
            </a:r>
            <a:r>
              <a:rPr lang="en-US" sz="1800" i="1" dirty="0"/>
              <a:t>(</a:t>
            </a:r>
            <a:r>
              <a:rPr lang="en-US" sz="1800" i="1" dirty="0">
                <a:latin typeface="Symbol" pitchFamily="18" charset="2"/>
              </a:rPr>
              <a:t>w</a:t>
            </a:r>
            <a:r>
              <a:rPr lang="en-US" sz="1800" i="1" dirty="0"/>
              <a:t>)) </a:t>
            </a:r>
            <a:r>
              <a:rPr lang="en-US" sz="1800" dirty="0"/>
              <a:t>: real part of surface impedance. </a:t>
            </a:r>
          </a:p>
          <a:p>
            <a:endParaRPr lang="en-US" sz="2000" dirty="0" smtClean="0"/>
          </a:p>
          <a:p>
            <a:r>
              <a:rPr lang="en-US" sz="2000" dirty="0" smtClean="0"/>
              <a:t>Power absorbed by </a:t>
            </a:r>
            <a:r>
              <a:rPr lang="en-US" sz="2000" i="1" dirty="0"/>
              <a:t>i</a:t>
            </a:r>
            <a:r>
              <a:rPr lang="en-US" sz="2000" i="1" baseline="30000" dirty="0"/>
              <a:t>th</a:t>
            </a:r>
            <a:r>
              <a:rPr lang="en-US" sz="2000" i="1" dirty="0"/>
              <a:t> </a:t>
            </a:r>
            <a:r>
              <a:rPr lang="en-US" sz="2000" i="1" dirty="0" smtClean="0"/>
              <a:t>type </a:t>
            </a:r>
            <a:r>
              <a:rPr lang="en-US" sz="2000" dirty="0" smtClean="0"/>
              <a:t>element is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i="1" dirty="0" smtClean="0">
                <a:solidFill>
                  <a:srgbClr val="00B050"/>
                </a:solidFill>
              </a:rPr>
              <a:t>Total Power losses in a </a:t>
            </a:r>
            <a:r>
              <a:rPr lang="en-US" sz="2000" i="1" dirty="0" err="1" smtClean="0">
                <a:solidFill>
                  <a:srgbClr val="00B050"/>
                </a:solidFill>
              </a:rPr>
              <a:t>cryomodule</a:t>
            </a:r>
            <a:r>
              <a:rPr lang="en-US" sz="2000" i="1" dirty="0" smtClean="0">
                <a:solidFill>
                  <a:srgbClr val="00B050"/>
                </a:solidFill>
              </a:rPr>
              <a:t> is </a:t>
            </a:r>
            <a:r>
              <a:rPr lang="en-US" sz="2000" i="1" dirty="0" err="1" smtClean="0">
                <a:solidFill>
                  <a:srgbClr val="00B050"/>
                </a:solidFill>
              </a:rPr>
              <a:t>P</a:t>
            </a:r>
            <a:r>
              <a:rPr lang="en-US" sz="2000" i="1" baseline="-25000" dirty="0" err="1" smtClean="0">
                <a:solidFill>
                  <a:srgbClr val="00B050"/>
                </a:solidFill>
              </a:rPr>
              <a:t>cryo</a:t>
            </a:r>
            <a:r>
              <a:rPr lang="en-US" sz="2000" i="1" baseline="-25000" dirty="0" smtClean="0">
                <a:solidFill>
                  <a:srgbClr val="00B050"/>
                </a:solidFill>
              </a:rPr>
              <a:t> </a:t>
            </a:r>
            <a:r>
              <a:rPr lang="en-US" sz="2000" i="1" dirty="0" smtClean="0">
                <a:solidFill>
                  <a:srgbClr val="00B050"/>
                </a:solidFill>
              </a:rPr>
              <a:t> = 12.8 W for L3 section and  9.5 W for HL section .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7789061"/>
              </p:ext>
            </p:extLst>
          </p:nvPr>
        </p:nvGraphicFramePr>
        <p:xfrm>
          <a:off x="2070100" y="1712913"/>
          <a:ext cx="4179888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22" name="Equation" r:id="rId3" imgW="1879560" imgH="355320" progId="Equation.3">
                  <p:embed/>
                </p:oleObj>
              </mc:Choice>
              <mc:Fallback>
                <p:oleObj name="Equation" r:id="rId3" imgW="187956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1712913"/>
                        <a:ext cx="4179888" cy="661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8067274"/>
              </p:ext>
            </p:extLst>
          </p:nvPr>
        </p:nvGraphicFramePr>
        <p:xfrm>
          <a:off x="2461684" y="4188576"/>
          <a:ext cx="2753783" cy="977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23" name="Equation" r:id="rId5" imgW="1358640" imgH="482400" progId="Equation.3">
                  <p:embed/>
                </p:oleObj>
              </mc:Choice>
              <mc:Fallback>
                <p:oleObj name="Equation" r:id="rId5" imgW="1358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1684" y="4188576"/>
                        <a:ext cx="2753783" cy="97714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2325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Impedance of Elements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43046"/>
            <a:ext cx="8672513" cy="4987867"/>
          </a:xfrm>
        </p:spPr>
        <p:txBody>
          <a:bodyPr/>
          <a:lstStyle/>
          <a:p>
            <a:r>
              <a:rPr lang="en-US" sz="2000" i="1" dirty="0" smtClean="0"/>
              <a:t>BCS surface resistance is </a:t>
            </a:r>
            <a:r>
              <a:rPr lang="en-US" sz="2000" dirty="0" smtClean="0"/>
              <a:t>:   </a:t>
            </a:r>
          </a:p>
          <a:p>
            <a:endParaRPr lang="en-US" sz="2000" dirty="0" smtClean="0"/>
          </a:p>
          <a:p>
            <a:pPr lvl="1"/>
            <a:r>
              <a:rPr lang="en-US" sz="1800" dirty="0" smtClean="0"/>
              <a:t>Assuming surface impedances of cavity operating at 1.3 GHz at 2K is </a:t>
            </a:r>
            <a:r>
              <a:rPr lang="en-US" sz="1800" dirty="0"/>
              <a:t>5 </a:t>
            </a:r>
            <a:r>
              <a:rPr lang="en-US" sz="1800" dirty="0" err="1" smtClean="0"/>
              <a:t>n</a:t>
            </a:r>
            <a:r>
              <a:rPr lang="en-US" sz="1800" dirty="0" err="1" smtClean="0">
                <a:latin typeface="Symbol" pitchFamily="18" charset="2"/>
              </a:rPr>
              <a:t>W</a:t>
            </a:r>
            <a:endParaRPr lang="en-US" sz="1800" dirty="0" smtClean="0">
              <a:latin typeface="Symbol" pitchFamily="18" charset="2"/>
            </a:endParaRPr>
          </a:p>
          <a:p>
            <a:pPr lvl="1"/>
            <a:endParaRPr lang="en-US" sz="1800" dirty="0">
              <a:latin typeface="Symbol" pitchFamily="18" charset="2"/>
            </a:endParaRPr>
          </a:p>
          <a:p>
            <a:pPr lvl="1"/>
            <a:endParaRPr lang="en-US" sz="1800" dirty="0" smtClean="0">
              <a:latin typeface="Symbol" pitchFamily="18" charset="2"/>
            </a:endParaRP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Surface impedance of steel is computed using:</a:t>
            </a:r>
          </a:p>
          <a:p>
            <a:pPr lvl="1"/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US" sz="18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 smtClean="0">
                <a:latin typeface="Symbol" panose="05050102010706020507" pitchFamily="18" charset="2"/>
                <a:cs typeface="Helvetica" panose="020B0604020202020204" pitchFamily="34" charset="0"/>
              </a:rPr>
              <a:t>k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is electrical conductivity. We used </a:t>
            </a:r>
            <a:r>
              <a:rPr lang="en-US" sz="1800" dirty="0" smtClean="0">
                <a:latin typeface="Symbol" panose="05050102010706020507" pitchFamily="18" charset="2"/>
                <a:cs typeface="Helvetica" panose="020B0604020202020204" pitchFamily="34" charset="0"/>
              </a:rPr>
              <a:t>k  = 1E+06 1/</a:t>
            </a:r>
            <a:r>
              <a:rPr lang="en-US" sz="1800" dirty="0"/>
              <a:t> </a:t>
            </a:r>
            <a:r>
              <a:rPr lang="en-US" sz="1800" dirty="0">
                <a:latin typeface="Symbol" panose="05050102010706020507" pitchFamily="18" charset="2"/>
              </a:rPr>
              <a:t>W</a:t>
            </a:r>
            <a:r>
              <a:rPr lang="en-US" sz="1800" dirty="0"/>
              <a:t>m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for stainless steel.</a:t>
            </a: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Copper exhibits anomalous effects at 4K at higher frequencies.</a:t>
            </a:r>
          </a:p>
          <a:p>
            <a:pPr lvl="1"/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</a:p>
          <a:p>
            <a:pPr lvl="1"/>
            <a:endParaRPr lang="en-US" sz="1800" dirty="0">
              <a:latin typeface="Symbol" pitchFamily="18" charset="2"/>
            </a:endParaRPr>
          </a:p>
          <a:p>
            <a:pPr lvl="1"/>
            <a:r>
              <a:rPr lang="en-US" sz="1800" i="1" dirty="0" smtClean="0"/>
              <a:t>A = 3.3E-10 </a:t>
            </a:r>
            <a:r>
              <a:rPr lang="en-US" sz="1800" i="1" dirty="0"/>
              <a:t>(W sec</a:t>
            </a:r>
            <a:r>
              <a:rPr lang="en-US" sz="1800" i="1" baseline="30000" dirty="0"/>
              <a:t>2/3</a:t>
            </a:r>
            <a:r>
              <a:rPr lang="en-US" sz="1800" i="1" dirty="0"/>
              <a:t>).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C76EF-4BBA-4745-A5AF-A3C3C2B69C8B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13</a:t>
            </a:fld>
            <a:endParaRPr lang="en-US" altLang="en-US"/>
          </a:p>
        </p:txBody>
      </p:sp>
      <p:graphicFrame>
        <p:nvGraphicFramePr>
          <p:cNvPr id="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663109"/>
              </p:ext>
            </p:extLst>
          </p:nvPr>
        </p:nvGraphicFramePr>
        <p:xfrm>
          <a:off x="3686175" y="922338"/>
          <a:ext cx="19986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76" name="Equation" r:id="rId3" imgW="1269720" imgH="545760" progId="Equation.3">
                  <p:embed/>
                </p:oleObj>
              </mc:Choice>
              <mc:Fallback>
                <p:oleObj name="Equation" r:id="rId3" imgW="126972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6175" y="922338"/>
                        <a:ext cx="1998663" cy="984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9916049"/>
              </p:ext>
            </p:extLst>
          </p:nvPr>
        </p:nvGraphicFramePr>
        <p:xfrm>
          <a:off x="2318076" y="2083523"/>
          <a:ext cx="3366762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77" name="Equation" r:id="rId5" imgW="1600200" imgH="571320" progId="Equation.3">
                  <p:embed/>
                </p:oleObj>
              </mc:Choice>
              <mc:Fallback>
                <p:oleObj name="Equation" r:id="rId5" imgW="160020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8076" y="2083523"/>
                        <a:ext cx="3366762" cy="10302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303774"/>
              </p:ext>
            </p:extLst>
          </p:nvPr>
        </p:nvGraphicFramePr>
        <p:xfrm>
          <a:off x="2204814" y="2968366"/>
          <a:ext cx="3179763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78" name="Equation" r:id="rId7" imgW="1574640" imgH="444240" progId="Equation.3">
                  <p:embed/>
                </p:oleObj>
              </mc:Choice>
              <mc:Fallback>
                <p:oleObj name="Equation" r:id="rId7" imgW="15746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4814" y="2968366"/>
                        <a:ext cx="3179763" cy="814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398886"/>
              </p:ext>
            </p:extLst>
          </p:nvPr>
        </p:nvGraphicFramePr>
        <p:xfrm>
          <a:off x="2301875" y="4620030"/>
          <a:ext cx="27686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379" name="Equation" r:id="rId9" imgW="1536480" imgH="228600" progId="Equation.3">
                  <p:embed/>
                </p:oleObj>
              </mc:Choice>
              <mc:Fallback>
                <p:oleObj name="Equation" r:id="rId9" imgW="1536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1875" y="4620030"/>
                        <a:ext cx="2768600" cy="4191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0394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 Impedance of Absorber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404040"/>
                </a:solidFill>
              </a:rPr>
              <a:t>Attenuation coefficient </a:t>
            </a:r>
            <a:r>
              <a:rPr lang="en-US" sz="2000" dirty="0">
                <a:solidFill>
                  <a:srgbClr val="40404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2000" dirty="0">
                <a:solidFill>
                  <a:srgbClr val="404040"/>
                </a:solidFill>
                <a:latin typeface="Symbol" pitchFamily="18" charset="2"/>
                <a:ea typeface="Calibri" pitchFamily="34" charset="0"/>
                <a:cs typeface="Times New Roman" pitchFamily="18" charset="0"/>
              </a:rPr>
              <a:t>a</a:t>
            </a:r>
            <a:r>
              <a:rPr lang="en-US" sz="2000" dirty="0">
                <a:solidFill>
                  <a:srgbClr val="40404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en-US" sz="2000" dirty="0" smtClean="0">
                <a:solidFill>
                  <a:srgbClr val="404040"/>
                </a:solidFill>
              </a:rPr>
              <a:t> in </a:t>
            </a:r>
            <a:r>
              <a:rPr lang="en-US" sz="2000" dirty="0" err="1" smtClean="0">
                <a:solidFill>
                  <a:srgbClr val="404040"/>
                </a:solidFill>
              </a:rPr>
              <a:t>lossy</a:t>
            </a:r>
            <a:r>
              <a:rPr lang="en-US" sz="2000" dirty="0" smtClean="0">
                <a:solidFill>
                  <a:srgbClr val="404040"/>
                </a:solidFill>
              </a:rPr>
              <a:t> medium is: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/>
              <a:t> </a:t>
            </a:r>
            <a:r>
              <a:rPr lang="en-US" sz="1800" dirty="0" smtClean="0"/>
              <a:t>where    ,     are real and imaginary part of relative electrical permittivity and     </a:t>
            </a:r>
          </a:p>
          <a:p>
            <a:pPr marL="457200" lvl="1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is relative permeability. </a:t>
            </a:r>
          </a:p>
          <a:p>
            <a:pPr lvl="1"/>
            <a:r>
              <a:rPr lang="en-US" sz="1800" dirty="0"/>
              <a:t> </a:t>
            </a:r>
            <a:r>
              <a:rPr lang="en-US" sz="1800" dirty="0" smtClean="0"/>
              <a:t>STL-150D aluminum nitride ceramic is chosen for absorber material. Loss tangent  for this material is &gt;0.4 and      &lt; 30.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63661" y="6515100"/>
            <a:ext cx="1076325" cy="241300"/>
          </a:xfrm>
        </p:spPr>
        <p:txBody>
          <a:bodyPr/>
          <a:lstStyle/>
          <a:p>
            <a:fld id="{CAF6F197-F6BC-4E10-98DB-95428E2830D1}" type="datetime1">
              <a:rPr lang="en-US" altLang="en-US" smtClean="0"/>
              <a:t>8/19/2016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14</a:t>
            </a:fld>
            <a:endParaRPr lang="en-US" altLang="en-US"/>
          </a:p>
        </p:txBody>
      </p:sp>
      <p:graphicFrame>
        <p:nvGraphicFramePr>
          <p:cNvPr id="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555206"/>
              </p:ext>
            </p:extLst>
          </p:nvPr>
        </p:nvGraphicFramePr>
        <p:xfrm>
          <a:off x="2246171" y="1241205"/>
          <a:ext cx="3494904" cy="1397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3" name="Equation" r:id="rId3" imgW="2209680" imgH="799920" progId="Equation.3">
                  <p:embed/>
                </p:oleObj>
              </mc:Choice>
              <mc:Fallback>
                <p:oleObj name="Equation" r:id="rId3" imgW="220968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6171" y="1241205"/>
                        <a:ext cx="3494904" cy="139732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00793"/>
              </p:ext>
            </p:extLst>
          </p:nvPr>
        </p:nvGraphicFramePr>
        <p:xfrm>
          <a:off x="4154250" y="2054241"/>
          <a:ext cx="1144588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4" name="Equation" r:id="rId5" imgW="622080" imgH="215640" progId="Equation.3">
                  <p:embed/>
                </p:oleObj>
              </mc:Choice>
              <mc:Fallback>
                <p:oleObj name="Equation" r:id="rId5" imgW="6220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4250" y="2054241"/>
                        <a:ext cx="1144588" cy="3952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279392"/>
              </p:ext>
            </p:extLst>
          </p:nvPr>
        </p:nvGraphicFramePr>
        <p:xfrm>
          <a:off x="5511216" y="1928213"/>
          <a:ext cx="1337844" cy="647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5" name="Equation" r:id="rId7" imgW="888614" imgH="431613" progId="Equation.3">
                  <p:embed/>
                </p:oleObj>
              </mc:Choice>
              <mc:Fallback>
                <p:oleObj name="Equation" r:id="rId7" imgW="888614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1216" y="1928213"/>
                        <a:ext cx="1337844" cy="64734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646503"/>
              </p:ext>
            </p:extLst>
          </p:nvPr>
        </p:nvGraphicFramePr>
        <p:xfrm>
          <a:off x="1706109" y="2609176"/>
          <a:ext cx="301983" cy="427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6" name="Equation" r:id="rId9" imgW="152280" imgH="215640" progId="Equation.3">
                  <p:embed/>
                </p:oleObj>
              </mc:Choice>
              <mc:Fallback>
                <p:oleObj name="Equation" r:id="rId9" imgW="15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06109" y="2609176"/>
                        <a:ext cx="301983" cy="4278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729793"/>
              </p:ext>
            </p:extLst>
          </p:nvPr>
        </p:nvGraphicFramePr>
        <p:xfrm>
          <a:off x="2008092" y="2610091"/>
          <a:ext cx="301983" cy="427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7" name="Equation" r:id="rId11" imgW="152280" imgH="215640" progId="Equation.3">
                  <p:embed/>
                </p:oleObj>
              </mc:Choice>
              <mc:Fallback>
                <p:oleObj name="Equation" r:id="rId11" imgW="15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08092" y="2610091"/>
                        <a:ext cx="301983" cy="4278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901528"/>
              </p:ext>
            </p:extLst>
          </p:nvPr>
        </p:nvGraphicFramePr>
        <p:xfrm>
          <a:off x="8694075" y="2609176"/>
          <a:ext cx="326078" cy="395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8" name="Equation" r:id="rId13" imgW="177480" imgH="215640" progId="Equation.3">
                  <p:embed/>
                </p:oleObj>
              </mc:Choice>
              <mc:Fallback>
                <p:oleObj name="Equation" r:id="rId13" imgW="1774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694075" y="2609176"/>
                        <a:ext cx="326078" cy="395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505829"/>
              </p:ext>
            </p:extLst>
          </p:nvPr>
        </p:nvGraphicFramePr>
        <p:xfrm>
          <a:off x="4634302" y="3537855"/>
          <a:ext cx="301983" cy="427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9" name="Equation" r:id="rId15" imgW="152280" imgH="215640" progId="Equation.3">
                  <p:embed/>
                </p:oleObj>
              </mc:Choice>
              <mc:Fallback>
                <p:oleObj name="Equation" r:id="rId15" imgW="1522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34302" y="3537855"/>
                        <a:ext cx="301983" cy="4278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602597" y="3806141"/>
            <a:ext cx="3431935" cy="2422931"/>
          </a:xfrm>
          <a:prstGeom prst="rect">
            <a:avLst/>
          </a:prstGeom>
          <a:ln w="12700">
            <a:solidFill>
              <a:srgbClr val="404040"/>
            </a:solidFill>
          </a:ln>
        </p:spPr>
      </p:pic>
      <p:cxnSp>
        <p:nvCxnSpPr>
          <p:cNvPr id="28" name="Straight Arrow Connector 27"/>
          <p:cNvCxnSpPr/>
          <p:nvPr/>
        </p:nvCxnSpPr>
        <p:spPr>
          <a:xfrm flipV="1">
            <a:off x="3675017" y="4615543"/>
            <a:ext cx="1836199" cy="661853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20547255">
            <a:off x="3671890" y="4931462"/>
            <a:ext cx="2328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Absorber Impedance</a:t>
            </a:r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95275" y="4007413"/>
            <a:ext cx="3334049" cy="247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106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in Surface Impedance with Frequency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64DB-1BF2-4792-B310-299921F358EF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931816" y="872966"/>
            <a:ext cx="3117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Cavity Impedance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915844" y="794533"/>
            <a:ext cx="3631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000" dirty="0" smtClean="0"/>
              <a:t>Impedance of other Elements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5094813"/>
            <a:ext cx="812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Surface impedance of cavity is much smaller at frequency &lt; 750 GHz.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fraction of power is also radiated out through coupler port and gate valves. </a:t>
            </a:r>
            <a:r>
              <a:rPr lang="en-US" sz="18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Their 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contributions are included and corresponding impedances are used in model for power loss distribution.</a:t>
            </a:r>
            <a:endParaRPr lang="en-US" sz="18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0946" y="5094813"/>
            <a:ext cx="972125" cy="8344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7" y="1282700"/>
            <a:ext cx="4233078" cy="3429783"/>
          </a:xfrm>
          <a:prstGeom prst="rect">
            <a:avLst/>
          </a:prstGeom>
          <a:ln w="12700">
            <a:solidFill>
              <a:srgbClr val="40404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217405" y="3766556"/>
            <a:ext cx="6308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*Tesla2000-07, R. </a:t>
            </a:r>
            <a:r>
              <a:rPr lang="en-US" sz="1200" dirty="0" err="1" smtClean="0"/>
              <a:t>Brinkmann</a:t>
            </a:r>
            <a:r>
              <a:rPr lang="en-US" sz="1200" dirty="0" smtClean="0"/>
              <a:t> et al</a:t>
            </a:r>
            <a:endParaRPr lang="en-US" sz="12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458305" y="1273076"/>
            <a:ext cx="4574765" cy="3439408"/>
          </a:xfrm>
          <a:prstGeom prst="rect">
            <a:avLst/>
          </a:prstGeom>
          <a:ln w="12700">
            <a:solidFill>
              <a:srgbClr val="404040"/>
            </a:solidFill>
          </a:ln>
        </p:spPr>
      </p:pic>
    </p:spTree>
    <p:extLst>
      <p:ext uri="{BB962C8B-B14F-4D97-AF65-F5344CB8AC3E}">
        <p14:creationId xmlns:p14="http://schemas.microsoft.com/office/powerpoint/2010/main" val="631806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128217"/>
              </p:ext>
            </p:extLst>
          </p:nvPr>
        </p:nvGraphicFramePr>
        <p:xfrm>
          <a:off x="114456" y="1795097"/>
          <a:ext cx="4950731" cy="12972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5715"/>
                <a:gridCol w="607667"/>
                <a:gridCol w="604675"/>
                <a:gridCol w="499514"/>
                <a:gridCol w="674782"/>
                <a:gridCol w="624111"/>
                <a:gridCol w="478565"/>
                <a:gridCol w="418744"/>
                <a:gridCol w="686958"/>
              </a:tblGrid>
              <a:tr h="55596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P</a:t>
                      </a:r>
                      <a:r>
                        <a:rPr lang="en-US" sz="1500" baseline="-25000" dirty="0" err="1">
                          <a:effectLst/>
                        </a:rPr>
                        <a:t>Cavity</a:t>
                      </a:r>
                      <a:r>
                        <a:rPr lang="en-US" sz="1500" baseline="-25000" dirty="0">
                          <a:effectLst/>
                        </a:rPr>
                        <a:t> 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P</a:t>
                      </a:r>
                      <a:r>
                        <a:rPr lang="en-US" sz="1500" baseline="-25000" dirty="0" smtClean="0">
                          <a:effectLst/>
                        </a:rPr>
                        <a:t>HOMC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</a:rPr>
                        <a:t>P</a:t>
                      </a:r>
                      <a:r>
                        <a:rPr lang="en-US" sz="1500" baseline="-25000" dirty="0" smtClean="0">
                          <a:effectLst/>
                        </a:rPr>
                        <a:t>FPC </a:t>
                      </a:r>
                      <a:endParaRPr lang="en-US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 smtClean="0">
                          <a:effectLst/>
                        </a:rPr>
                        <a:t>P</a:t>
                      </a:r>
                      <a:r>
                        <a:rPr lang="en-US" sz="1500" baseline="-25000" dirty="0" err="1" smtClean="0">
                          <a:effectLst/>
                        </a:rPr>
                        <a:t>Bellows</a:t>
                      </a:r>
                      <a:r>
                        <a:rPr lang="en-US" sz="1500" baseline="-25000" dirty="0" smtClean="0">
                          <a:effectLst/>
                        </a:rPr>
                        <a:t> </a:t>
                      </a:r>
                      <a:endParaRPr lang="en-US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err="1" smtClean="0">
                          <a:effectLst/>
                        </a:rPr>
                        <a:t>P</a:t>
                      </a:r>
                      <a:r>
                        <a:rPr lang="en-US" sz="1500" baseline="-25000" dirty="0" err="1" smtClean="0">
                          <a:effectLst/>
                        </a:rPr>
                        <a:t>Flange</a:t>
                      </a:r>
                      <a:endParaRPr lang="en-US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</a:rPr>
                        <a:t>P</a:t>
                      </a:r>
                      <a:r>
                        <a:rPr lang="en-US" sz="1500" baseline="-25000" dirty="0" smtClean="0">
                          <a:effectLst/>
                        </a:rPr>
                        <a:t>BLA</a:t>
                      </a:r>
                      <a:endParaRPr lang="en-US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aseline="-25000" dirty="0" smtClean="0">
                          <a:effectLst/>
                        </a:rPr>
                        <a:t> 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</a:rPr>
                        <a:t>P</a:t>
                      </a:r>
                      <a:r>
                        <a:rPr lang="en-US" sz="1500" baseline="-25000" dirty="0" smtClean="0">
                          <a:effectLst/>
                        </a:rPr>
                        <a:t>GV</a:t>
                      </a:r>
                      <a:endParaRPr lang="en-US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effectLst/>
                        </a:rPr>
                        <a:t>P</a:t>
                      </a:r>
                      <a:r>
                        <a:rPr lang="en-US" sz="1500" baseline="-25000" dirty="0" smtClean="0">
                          <a:effectLst/>
                        </a:rPr>
                        <a:t>CM pipe</a:t>
                      </a:r>
                      <a:endParaRPr lang="en-US" sz="15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943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18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0.07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0.13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5.6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0.16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0.2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5.8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0.9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0.05</a:t>
                      </a:r>
                      <a:endParaRPr lang="en-US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6354" y="1702327"/>
            <a:ext cx="4130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 </a:t>
            </a:r>
            <a:r>
              <a:rPr lang="en-US" sz="1500" i="1" dirty="0" smtClean="0">
                <a:solidFill>
                  <a:srgbClr val="FF0000"/>
                </a:solidFill>
              </a:rPr>
              <a:t>Distribution of power losses (Watt)  in </a:t>
            </a:r>
            <a:r>
              <a:rPr lang="en-US" sz="1500" i="1" dirty="0" err="1" smtClean="0">
                <a:solidFill>
                  <a:srgbClr val="FF0000"/>
                </a:solidFill>
              </a:rPr>
              <a:t>Cryomodule</a:t>
            </a:r>
            <a:endParaRPr lang="en-US" sz="1500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053" y="3112735"/>
            <a:ext cx="5033966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Power dissipation at 2K ( inside the cavity) is negligible.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If no radiation loss to the coupler ports and HOMs are considered, most of HOM power is deposited to the absorber at 70 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Power is uniformly distributed between fundamental power coupler (FPC) and absorber if radiation losses were included.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Most of power going to coupler is absorbed outside the operating environment.</a:t>
            </a:r>
            <a:endParaRPr lang="en-US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CF507-E9BE-458F-B4B5-3F22606492D6}" type="datetime1">
              <a:rPr lang="en-US" smtClean="0"/>
              <a:t>8/19/2016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64339" y="1094943"/>
            <a:ext cx="85555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anose="05000000000000000000" pitchFamily="2" charset="2"/>
              <a:buChar char="q"/>
            </a:pPr>
            <a:r>
              <a:rPr lang="en-US" sz="2000" dirty="0"/>
              <a:t>2 K :  Cavities, </a:t>
            </a:r>
            <a:r>
              <a:rPr lang="en-US" sz="2000" dirty="0" smtClean="0"/>
              <a:t>Bellows, Flanges, Gate Valve, </a:t>
            </a:r>
            <a:r>
              <a:rPr lang="en-US" sz="2000" dirty="0" err="1"/>
              <a:t>Cryomodule</a:t>
            </a:r>
            <a:r>
              <a:rPr lang="en-US" sz="2000" dirty="0"/>
              <a:t> </a:t>
            </a:r>
            <a:r>
              <a:rPr lang="en-US" sz="2000" dirty="0" smtClean="0"/>
              <a:t>Beam </a:t>
            </a:r>
            <a:r>
              <a:rPr lang="en-US" sz="2000" dirty="0"/>
              <a:t>pipes   	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/>
              <a:t>70 K:  Absorbers,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 smtClean="0"/>
              <a:t>Distribution of </a:t>
            </a:r>
            <a:r>
              <a:rPr lang="en-US" dirty="0" err="1" smtClean="0"/>
              <a:t>Untrapped</a:t>
            </a:r>
            <a:r>
              <a:rPr lang="en-US" dirty="0" smtClean="0"/>
              <a:t> radiation in 1.3 GHz CM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301" y="2142055"/>
            <a:ext cx="3789835" cy="3363751"/>
          </a:xfrm>
          <a:prstGeom prst="rect">
            <a:avLst/>
          </a:prstGeom>
          <a:ln w="12700">
            <a:solidFill>
              <a:srgbClr val="404040"/>
            </a:solidFill>
          </a:ln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7658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unstrapped radiation in 3.9 GHz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1800" dirty="0" smtClean="0"/>
              <a:t>Third harmonic section consists of two 3.9 GHz </a:t>
            </a:r>
            <a:r>
              <a:rPr lang="en-US" sz="1800" dirty="0" err="1" smtClean="0"/>
              <a:t>cryomodules</a:t>
            </a:r>
            <a:r>
              <a:rPr lang="en-US" sz="1800" dirty="0" smtClean="0"/>
              <a:t>. </a:t>
            </a:r>
          </a:p>
          <a:p>
            <a:r>
              <a:rPr lang="en-US" sz="1800" dirty="0" smtClean="0"/>
              <a:t>Each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consists of eight 9-cell 3.9GHz cavities. </a:t>
            </a:r>
          </a:p>
          <a:p>
            <a:r>
              <a:rPr lang="en-US" sz="1800" dirty="0" smtClean="0"/>
              <a:t>Wake power loss per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is </a:t>
            </a:r>
            <a:r>
              <a:rPr lang="en-US" sz="1800" dirty="0" smtClean="0"/>
              <a:t>13.6 </a:t>
            </a:r>
            <a:r>
              <a:rPr lang="en-US" sz="1800" dirty="0" smtClean="0"/>
              <a:t>W. Contribution of </a:t>
            </a:r>
            <a:r>
              <a:rPr lang="en-US" sz="1800" dirty="0" err="1" smtClean="0"/>
              <a:t>untrapped</a:t>
            </a:r>
            <a:r>
              <a:rPr lang="en-US" sz="1800" dirty="0" smtClean="0"/>
              <a:t> radiation is 9.4 W.</a:t>
            </a:r>
          </a:p>
          <a:p>
            <a:r>
              <a:rPr lang="en-US" sz="1800" dirty="0" smtClean="0"/>
              <a:t>Un-trapped radiation will leak out from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ends.</a:t>
            </a:r>
          </a:p>
          <a:p>
            <a:pPr lvl="1"/>
            <a:r>
              <a:rPr lang="en-US" sz="1800" dirty="0" smtClean="0"/>
              <a:t>Diffusion model based on assumption that total HOMs power dissipated in CM provide overestimation.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Distribution of un-trapped radiation is estimated using two approach </a:t>
            </a:r>
          </a:p>
          <a:p>
            <a:pPr lvl="1"/>
            <a:r>
              <a:rPr lang="en-US" sz="1800" dirty="0" smtClean="0"/>
              <a:t>Modified diffusion model that assumed total wake power will be lost in the section.  </a:t>
            </a:r>
          </a:p>
          <a:p>
            <a:pPr lvl="1"/>
            <a:r>
              <a:rPr lang="en-US" sz="1800" dirty="0"/>
              <a:t> </a:t>
            </a:r>
            <a:r>
              <a:rPr lang="en-US" sz="1800" dirty="0" smtClean="0"/>
              <a:t>S-matrix based wake decomposition model. </a:t>
            </a:r>
          </a:p>
          <a:p>
            <a:pPr lvl="1"/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C98D-B740-480E-9204-91F403123F27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FD16-1A3A-48D4-BA17-8A958C1F5EE0}" type="slidenum">
              <a:rPr lang="en-US" altLang="en-US" smtClean="0"/>
              <a:pPr/>
              <a:t>17</a:t>
            </a:fld>
            <a:endParaRPr lang="en-US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398151" y="1565738"/>
            <a:ext cx="8333410" cy="482891"/>
            <a:chOff x="474205" y="1527059"/>
            <a:chExt cx="8333410" cy="685800"/>
          </a:xfrm>
        </p:grpSpPr>
        <p:sp>
          <p:nvSpPr>
            <p:cNvPr id="8" name="Rectangle 7"/>
            <p:cNvSpPr/>
            <p:nvPr/>
          </p:nvSpPr>
          <p:spPr>
            <a:xfrm>
              <a:off x="474205" y="1527059"/>
              <a:ext cx="12954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CM1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912605" y="1527059"/>
              <a:ext cx="12954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CM2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78745" y="1649296"/>
              <a:ext cx="924719" cy="441325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BLA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43400" y="1649295"/>
              <a:ext cx="924719" cy="441325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BLA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398459" y="1652691"/>
              <a:ext cx="3409156" cy="441325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SS Beam Pipe (L=2.5m)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15403" y="998757"/>
            <a:ext cx="6383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Baseline layout of 3</a:t>
            </a:r>
            <a:r>
              <a:rPr lang="en-US" baseline="30000" dirty="0" smtClean="0"/>
              <a:t>rd</a:t>
            </a:r>
            <a:r>
              <a:rPr lang="en-US" dirty="0" smtClean="0"/>
              <a:t> Harmonic section.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928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Wake </a:t>
            </a:r>
            <a:r>
              <a:rPr lang="en-US" dirty="0"/>
              <a:t>d</a:t>
            </a:r>
            <a:r>
              <a:rPr lang="en-US" dirty="0" smtClean="0"/>
              <a:t>ecomposition  model(1):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1116381"/>
          </a:xfrm>
        </p:spPr>
        <p:txBody>
          <a:bodyPr/>
          <a:lstStyle/>
          <a:p>
            <a:r>
              <a:rPr lang="en-US" sz="1800" dirty="0"/>
              <a:t>M</a:t>
            </a:r>
            <a:r>
              <a:rPr lang="en-US" sz="1800" dirty="0" smtClean="0"/>
              <a:t>odel is based on the fact that wake fields can be decomposed into propagating modes.</a:t>
            </a:r>
          </a:p>
          <a:p>
            <a:pPr lvl="1"/>
            <a:r>
              <a:rPr lang="en-US" sz="1700" dirty="0" smtClean="0"/>
              <a:t>Assumed only monopole modes are excited by beam.</a:t>
            </a:r>
            <a:endParaRPr lang="en-US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8ABCE-1DAE-4213-B44D-F4E15625E983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FD16-1A3A-48D4-BA17-8A958C1F5EE0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8" name="Right Arrow 7"/>
          <p:cNvSpPr/>
          <p:nvPr/>
        </p:nvSpPr>
        <p:spPr>
          <a:xfrm>
            <a:off x="5250717" y="2411917"/>
            <a:ext cx="521208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8531729" y="2418230"/>
            <a:ext cx="253795" cy="1742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91110" y="1947972"/>
            <a:ext cx="545021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r>
              <a:rPr lang="en-US" sz="2000" baseline="-25000" dirty="0" smtClean="0"/>
              <a:t>rad</a:t>
            </a:r>
            <a:endParaRPr lang="en-US" sz="2000" baseline="-25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9472" y="2159427"/>
            <a:ext cx="2554229" cy="5030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58945" y="2002515"/>
            <a:ext cx="1111202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r>
              <a:rPr lang="en-US" sz="2000" baseline="-25000" dirty="0" smtClean="0"/>
              <a:t>inp</a:t>
            </a:r>
            <a:r>
              <a:rPr lang="en-US" sz="2000" dirty="0" smtClean="0"/>
              <a:t> TM</a:t>
            </a:r>
            <a:r>
              <a:rPr lang="en-US" sz="2000" baseline="-25000" dirty="0" smtClean="0"/>
              <a:t>01</a:t>
            </a:r>
            <a:endParaRPr lang="en-US" sz="2000" baseline="-250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41808" y="2087599"/>
            <a:ext cx="4882119" cy="404971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Wake power at a given frequency is expressed as:    </a:t>
            </a:r>
          </a:p>
          <a:p>
            <a:pPr lvl="1"/>
            <a:r>
              <a:rPr lang="en-US" sz="1800" dirty="0" smtClean="0"/>
              <a:t>                           </a:t>
            </a:r>
          </a:p>
          <a:p>
            <a:pPr marL="457200" lvl="1" indent="0">
              <a:buNone/>
            </a:pPr>
            <a:r>
              <a:rPr lang="en-US" sz="1700" dirty="0" smtClean="0"/>
              <a:t> where N is no of propagating modes.</a:t>
            </a:r>
          </a:p>
          <a:p>
            <a:r>
              <a:rPr lang="en-US" sz="1800" dirty="0" smtClean="0"/>
              <a:t>Most of the total wake power in 3.9 GHz CM is contained in first few modes. </a:t>
            </a:r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4109962" y="5750511"/>
            <a:ext cx="50509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Transformation of 20 GHzTM</a:t>
            </a:r>
            <a:r>
              <a:rPr lang="en-US" sz="1500" baseline="-25000" dirty="0" smtClean="0"/>
              <a:t>01</a:t>
            </a:r>
            <a:r>
              <a:rPr lang="en-US" sz="1500" dirty="0" smtClean="0"/>
              <a:t> mode passing through 3.9 GHz Cavity</a:t>
            </a:r>
            <a:endParaRPr lang="en-US" sz="1500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920193"/>
              </p:ext>
            </p:extLst>
          </p:nvPr>
        </p:nvGraphicFramePr>
        <p:xfrm>
          <a:off x="2214563" y="2339975"/>
          <a:ext cx="19621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35" name="Equation" r:id="rId4" imgW="1206360" imgH="444240" progId="Equation.3">
                  <p:embed/>
                </p:oleObj>
              </mc:Choice>
              <mc:Fallback>
                <p:oleObj name="Equation" r:id="rId4" imgW="120636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14563" y="2339975"/>
                        <a:ext cx="1962150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/>
          <p:cNvPicPr/>
          <p:nvPr/>
        </p:nvPicPr>
        <p:blipFill>
          <a:blip r:embed="rId6"/>
          <a:stretch>
            <a:fillRect/>
          </a:stretch>
        </p:blipFill>
        <p:spPr>
          <a:xfrm>
            <a:off x="333906" y="3967272"/>
            <a:ext cx="3816990" cy="22676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927" y="2660911"/>
            <a:ext cx="3908978" cy="312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9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081" y="2751413"/>
            <a:ext cx="3895682" cy="28714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48" y="2727707"/>
            <a:ext cx="3639627" cy="28714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Wake Decomposition Model(2): Single Pass Absorption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642" y="987105"/>
            <a:ext cx="8672513" cy="4987867"/>
          </a:xfrm>
        </p:spPr>
        <p:txBody>
          <a:bodyPr/>
          <a:lstStyle/>
          <a:p>
            <a:r>
              <a:rPr lang="en-US" sz="1800" dirty="0" smtClean="0"/>
              <a:t>Fraction of power absorbed by a element in a single pass of un-trapped radiation is 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1800" dirty="0" smtClean="0"/>
              <a:t>Single pass losses are computed numerically using HFSS for all elements in </a:t>
            </a:r>
            <a:r>
              <a:rPr lang="en-US" sz="1800" dirty="0" err="1" smtClean="0"/>
              <a:t>Cryomodules</a:t>
            </a:r>
            <a:r>
              <a:rPr lang="en-US" sz="1800" dirty="0" smtClean="0"/>
              <a:t>. 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90F17-067C-4A0D-9653-1F89444BFAF1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FD16-1A3A-48D4-BA17-8A958C1F5EE0}" type="slidenum">
              <a:rPr lang="en-US" altLang="en-US" smtClean="0"/>
              <a:pPr/>
              <a:t>19</a:t>
            </a:fld>
            <a:endParaRPr lang="en-US" alt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2316091"/>
              </p:ext>
            </p:extLst>
          </p:nvPr>
        </p:nvGraphicFramePr>
        <p:xfrm>
          <a:off x="3125788" y="1305456"/>
          <a:ext cx="2862262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27" name="Equation" r:id="rId5" imgW="1714320" imgH="507960" progId="Equation.3">
                  <p:embed/>
                </p:oleObj>
              </mc:Choice>
              <mc:Fallback>
                <p:oleObj name="Equation" r:id="rId5" imgW="171432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25788" y="1305456"/>
                        <a:ext cx="2862262" cy="847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83234" y="304693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39246" y="-15226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856479"/>
              </p:ext>
            </p:extLst>
          </p:nvPr>
        </p:nvGraphicFramePr>
        <p:xfrm>
          <a:off x="1217611" y="5622878"/>
          <a:ext cx="6775959" cy="7041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7593"/>
                <a:gridCol w="506447"/>
                <a:gridCol w="506447"/>
                <a:gridCol w="578797"/>
                <a:gridCol w="723496"/>
                <a:gridCol w="940545"/>
                <a:gridCol w="119799"/>
                <a:gridCol w="868194"/>
                <a:gridCol w="1374641"/>
              </a:tblGrid>
              <a:tr h="502394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Component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BLA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FPC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Gate 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Valve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HOMC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Bellows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(Cu-plated)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End Pipe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(2.5 m, SS)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End Pipe</a:t>
                      </a:r>
                    </a:p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(Ø32 mm, rad.)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01795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1-pass loss, [%]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42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23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2.7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1.6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41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454440" y="2543041"/>
            <a:ext cx="2368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Beam Line Absorber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5379557" y="2543041"/>
            <a:ext cx="2930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Fundamental Power Coupler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39012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just"/>
                <a:r>
                  <a:rPr lang="en-US" sz="2000" dirty="0" smtClean="0"/>
                  <a:t>Operation of SC </a:t>
                </a:r>
                <a:r>
                  <a:rPr lang="en-US" sz="2000" dirty="0" err="1" smtClean="0"/>
                  <a:t>linac</a:t>
                </a:r>
                <a:r>
                  <a:rPr lang="en-US" sz="2000" dirty="0" smtClean="0"/>
                  <a:t> in CW regime put stringent tolerances on cryogenic load. Additional heat deposited by HOMs in operating environment of 2K may lead to:</a:t>
                </a:r>
              </a:p>
              <a:p>
                <a:pPr lvl="1"/>
                <a:r>
                  <a:rPr lang="en-US" sz="1600" dirty="0" smtClean="0"/>
                  <a:t>Increase in operating cost of the machine.</a:t>
                </a:r>
              </a:p>
              <a:p>
                <a:r>
                  <a:rPr lang="en-US" sz="2000" dirty="0" smtClean="0"/>
                  <a:t>Generation of high-brightness </a:t>
                </a:r>
                <a:r>
                  <a:rPr lang="en-US" sz="2000" i="1" dirty="0" smtClean="0"/>
                  <a:t>x-</a:t>
                </a:r>
                <a:r>
                  <a:rPr lang="en-US" sz="2000" dirty="0" smtClean="0"/>
                  <a:t>rays requires preservation of beam quality along the </a:t>
                </a:r>
                <a:r>
                  <a:rPr lang="en-US" sz="2000" dirty="0" err="1" smtClean="0"/>
                  <a:t>linac</a:t>
                </a:r>
                <a:r>
                  <a:rPr lang="en-US" sz="2000" dirty="0" smtClean="0"/>
                  <a:t>.</a:t>
                </a:r>
              </a:p>
              <a:p>
                <a:pPr lvl="1"/>
                <a:r>
                  <a:rPr lang="en-US" sz="1600" dirty="0" smtClean="0"/>
                  <a:t>Monopole HOMs may result in a energy spread among bunches as well as within particles in the  bunch.  </a:t>
                </a:r>
              </a:p>
              <a:p>
                <a:pPr lvl="1"/>
                <a:r>
                  <a:rPr lang="en-US" sz="1600" dirty="0" smtClean="0"/>
                  <a:t>Transverse cumulative effects due to  transverse HOMs may result in transverse emittance dilution and in worst case beam break-up.</a:t>
                </a:r>
              </a:p>
              <a:p>
                <a:r>
                  <a:rPr lang="en-US" sz="2000" dirty="0" smtClean="0"/>
                  <a:t>High </a:t>
                </a:r>
                <a:r>
                  <a:rPr lang="en-US" sz="2000" dirty="0"/>
                  <a:t>peak current and bunches  as short as 25 </a:t>
                </a:r>
                <a:r>
                  <a:rPr lang="en-US" sz="2000" dirty="0">
                    <a:latin typeface="Symbol" panose="05050102010706020507" pitchFamily="18" charset="2"/>
                  </a:rPr>
                  <a:t>m</a:t>
                </a:r>
                <a:r>
                  <a:rPr lang="en-US" sz="2000" dirty="0"/>
                  <a:t>m </a:t>
                </a:r>
                <a:r>
                  <a:rPr lang="en-US" sz="2000" dirty="0" smtClean="0"/>
                  <a:t>results </a:t>
                </a:r>
                <a:r>
                  <a:rPr lang="en-US" sz="2000" dirty="0"/>
                  <a:t>in excitation of broad </a:t>
                </a:r>
                <a:r>
                  <a:rPr lang="en-US" sz="2000" dirty="0" smtClean="0"/>
                  <a:t>spectrum(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w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den>
                    </m:f>
                  </m:oMath>
                </a14:m>
                <a:r>
                  <a:rPr lang="en-US" sz="2000" dirty="0" smtClean="0"/>
                  <a:t> ) of </a:t>
                </a:r>
                <a:r>
                  <a:rPr lang="en-US" sz="2000" dirty="0"/>
                  <a:t>HOMs that extends up to terahertz range. </a:t>
                </a:r>
              </a:p>
              <a:p>
                <a:pPr lvl="1"/>
                <a:r>
                  <a:rPr lang="en-US" sz="1600" dirty="0"/>
                  <a:t>Breaking of cooper-pairs that may lead to transition of superconducting state into normal conducting states. </a:t>
                </a:r>
                <a:endParaRPr lang="en-US" sz="1600" dirty="0" smtClean="0"/>
              </a:p>
              <a:p>
                <a:pPr lvl="1"/>
                <a:r>
                  <a:rPr lang="en-US" sz="1600" dirty="0" smtClean="0"/>
                  <a:t>Understanding of wake power distribution in the cryogenic environment</a:t>
                </a:r>
              </a:p>
              <a:p>
                <a:pPr lvl="1"/>
                <a:r>
                  <a:rPr lang="en-US" sz="1600" dirty="0" smtClean="0"/>
                  <a:t>Implication of transition effects originating due to change in bunch pattern.</a:t>
                </a:r>
              </a:p>
              <a:p>
                <a:pPr lvl="1"/>
                <a:endParaRPr lang="en-US" sz="160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688" t="-1467" r="-18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864E2-EB62-4431-9DE1-D95944700180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3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Wake Decomposition Model (3): Power loss in </a:t>
            </a:r>
            <a:r>
              <a:rPr lang="en-US" dirty="0" err="1" smtClean="0"/>
              <a:t>Cryomodule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24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991534"/>
                <a:ext cx="8672513" cy="3889251"/>
              </a:xfrm>
            </p:spPr>
            <p:txBody>
              <a:bodyPr/>
              <a:lstStyle/>
              <a:p>
                <a:r>
                  <a:rPr lang="en-US" sz="2000" dirty="0" smtClean="0">
                    <a:solidFill>
                      <a:srgbClr val="40404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Power radiated at each side of CM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𝑃𝐶𝑀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nary>
                      <m:naryPr>
                        <m:chr m:val="∑"/>
                        <m:limLoc m:val="subSup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𝑆𝑃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𝐹𝑃𝐶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sz="200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×</m:t>
                                        </m:r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𝑆𝑃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𝐻𝑂𝑀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𝑆𝑃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𝐵𝐸𝐿𝐿𝑂𝑊𝑆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=1.5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nary>
                  </m:oMath>
                </a14:m>
                <a:endParaRPr lang="en-US" sz="2000" dirty="0" smtClean="0"/>
              </a:p>
              <a:p>
                <a:pPr lvl="1"/>
                <a:r>
                  <a:rPr lang="en-US" sz="1800" dirty="0" smtClean="0"/>
                  <a:t> </a:t>
                </a:r>
                <a:r>
                  <a:rPr lang="en-US" sz="1800" dirty="0">
                    <a:solidFill>
                      <a:srgbClr val="40404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SP is a single pass power loss in the FPC,  HOMC and bellows</a:t>
                </a:r>
                <a:r>
                  <a:rPr lang="en-US" sz="1800" dirty="0" smtClean="0">
                    <a:solidFill>
                      <a:srgbClr val="40404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.</a:t>
                </a:r>
              </a:p>
              <a:p>
                <a:r>
                  <a:rPr lang="en-US" sz="2000" dirty="0" smtClean="0">
                    <a:solidFill>
                      <a:srgbClr val="404040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Power absorbed in a CM is: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𝑃𝐶𝑀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𝑤𝑎𝑘𝑒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𝑃𝐶𝑀</m:t>
                        </m:r>
                      </m:e>
                      <m:sub>
                        <m:r>
                          <a:rPr lang="en-US" sz="1800" b="1" i="1">
                            <a:latin typeface="Cambria Math" panose="02040503050406030204" pitchFamily="18" charset="0"/>
                          </a:rPr>
                          <m:t>𝒓𝒂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=6.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1800" dirty="0" smtClean="0"/>
                  <a:t>.</a:t>
                </a:r>
              </a:p>
              <a:p>
                <a:r>
                  <a:rPr lang="en-US" sz="2000" dirty="0" smtClean="0"/>
                  <a:t> Power absorbed at BLA2 is:</a:t>
                </a:r>
              </a:p>
              <a:p>
                <a:pPr lvl="1"/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𝐵𝐿𝐴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𝑃𝐶𝑀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𝑟𝑎𝑑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𝐺𝑉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×0.42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en-US" sz="1800" b="0" dirty="0" smtClean="0"/>
              </a:p>
              <a:p>
                <a:pPr lvl="1"/>
                <a:r>
                  <a:rPr lang="en-US" sz="1800" dirty="0" smtClean="0"/>
                  <a:t>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𝐺𝑉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 smtClean="0"/>
                  <a:t> is power absorbed at Gate valve.</a:t>
                </a:r>
              </a:p>
              <a:p>
                <a:r>
                  <a:rPr lang="en-US" sz="2000" b="1" i="1" dirty="0" smtClean="0">
                    <a:solidFill>
                      <a:schemeClr val="accent3"/>
                    </a:solidFill>
                  </a:rPr>
                  <a:t>Power loss at BLA2 is small and we could remove this.</a:t>
                </a:r>
              </a:p>
              <a:p>
                <a:r>
                  <a:rPr lang="en-US" sz="2000" dirty="0" smtClean="0"/>
                  <a:t>New proposed layout of HL section: </a:t>
                </a:r>
                <a:endParaRPr lang="en-US" sz="2000" dirty="0"/>
              </a:p>
              <a:p>
                <a:pPr lvl="1"/>
                <a:endParaRPr lang="en-US" sz="1800" dirty="0">
                  <a:solidFill>
                    <a:srgbClr val="404040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  <a:p>
                <a:pPr marL="457200" lvl="1" indent="0"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25" name="Content Placeholder 2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991534"/>
                <a:ext cx="8672513" cy="3889251"/>
              </a:xfrm>
              <a:blipFill rotWithShape="0">
                <a:blip r:embed="rId2"/>
                <a:stretch>
                  <a:fillRect l="-1688" t="-1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0BC14-1FCB-4A59-AEC9-9E9BC61918ED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FD16-1A3A-48D4-BA17-8A958C1F5EE0}" type="slidenum">
              <a:rPr lang="en-US" altLang="en-US" smtClean="0"/>
              <a:pPr/>
              <a:t>20</a:t>
            </a:fld>
            <a:endParaRPr lang="en-US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46574" y="1285540"/>
            <a:ext cx="8850850" cy="482891"/>
            <a:chOff x="188792" y="1526986"/>
            <a:chExt cx="8850850" cy="482891"/>
          </a:xfrm>
        </p:grpSpPr>
        <p:grpSp>
          <p:nvGrpSpPr>
            <p:cNvPr id="7" name="Group 6"/>
            <p:cNvGrpSpPr/>
            <p:nvPr/>
          </p:nvGrpSpPr>
          <p:grpSpPr>
            <a:xfrm>
              <a:off x="452437" y="1526986"/>
              <a:ext cx="8333410" cy="482891"/>
              <a:chOff x="474205" y="1527059"/>
              <a:chExt cx="8333410" cy="6858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474205" y="1527059"/>
                <a:ext cx="1295400" cy="6858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CM1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912605" y="1527059"/>
                <a:ext cx="1295400" cy="68580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CM2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878745" y="1649296"/>
                <a:ext cx="924719" cy="44132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BLA1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343400" y="1649295"/>
                <a:ext cx="924719" cy="44132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BLA2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398459" y="1652691"/>
                <a:ext cx="3409156" cy="441325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SS Beam Pipe (L=2.5m)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Right Arrow 14"/>
            <p:cNvSpPr/>
            <p:nvPr/>
          </p:nvSpPr>
          <p:spPr>
            <a:xfrm rot="10800000">
              <a:off x="188792" y="1699456"/>
              <a:ext cx="253795" cy="17421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8785847" y="1700325"/>
              <a:ext cx="253795" cy="17421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4059339" y="1699456"/>
              <a:ext cx="253795" cy="17421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5227841" y="1667580"/>
              <a:ext cx="253795" cy="17421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ight Arrow 18"/>
            <p:cNvSpPr/>
            <p:nvPr/>
          </p:nvSpPr>
          <p:spPr>
            <a:xfrm rot="10800000">
              <a:off x="2718247" y="1700325"/>
              <a:ext cx="253795" cy="17421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>
              <a:off x="1679454" y="1700326"/>
              <a:ext cx="253795" cy="174216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18082" y="5847721"/>
            <a:ext cx="7556812" cy="339848"/>
            <a:chOff x="474205" y="2720405"/>
            <a:chExt cx="8270277" cy="723768"/>
          </a:xfrm>
        </p:grpSpPr>
        <p:sp>
          <p:nvSpPr>
            <p:cNvPr id="27" name="Rectangle 26"/>
            <p:cNvSpPr/>
            <p:nvPr/>
          </p:nvSpPr>
          <p:spPr>
            <a:xfrm>
              <a:off x="474205" y="2720405"/>
              <a:ext cx="12954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CM1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12605" y="2720405"/>
              <a:ext cx="12954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CM2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878745" y="2720405"/>
              <a:ext cx="924719" cy="723768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BLA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269954" y="2720405"/>
              <a:ext cx="4474528" cy="6858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SS Beam Pipe (L=2.5m)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2232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smtClean="0"/>
              <a:t>Un-trapped Radiation Distribution in Third Harmonic Section 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651E0-EED1-4D43-8D93-0DD3E08399B3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FD16-1A3A-48D4-BA17-8A958C1F5EE0}" type="slidenum">
              <a:rPr lang="en-US" altLang="en-US" smtClean="0"/>
              <a:pPr/>
              <a:t>21</a:t>
            </a:fld>
            <a:endParaRPr lang="en-US" altLang="en-US"/>
          </a:p>
        </p:txBody>
      </p:sp>
      <p:grpSp>
        <p:nvGrpSpPr>
          <p:cNvPr id="7" name="Group 6"/>
          <p:cNvGrpSpPr/>
          <p:nvPr/>
        </p:nvGrpSpPr>
        <p:grpSpPr>
          <a:xfrm>
            <a:off x="452437" y="1082845"/>
            <a:ext cx="8333410" cy="482891"/>
            <a:chOff x="474205" y="1527059"/>
            <a:chExt cx="8333410" cy="685800"/>
          </a:xfrm>
        </p:grpSpPr>
        <p:sp>
          <p:nvSpPr>
            <p:cNvPr id="8" name="Rectangle 7"/>
            <p:cNvSpPr/>
            <p:nvPr/>
          </p:nvSpPr>
          <p:spPr>
            <a:xfrm>
              <a:off x="474205" y="1527059"/>
              <a:ext cx="12954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CM1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912605" y="1527059"/>
              <a:ext cx="1295400" cy="6858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CM2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78745" y="1649296"/>
              <a:ext cx="924719" cy="441325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BLA1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343400" y="1649295"/>
              <a:ext cx="924719" cy="441325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BLA2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398459" y="1652691"/>
              <a:ext cx="3409156" cy="441325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SS Beam Pipe (L=2.5m)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552351"/>
              </p:ext>
            </p:extLst>
          </p:nvPr>
        </p:nvGraphicFramePr>
        <p:xfrm>
          <a:off x="149073" y="2109514"/>
          <a:ext cx="5426007" cy="4251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35278"/>
                <a:gridCol w="394397"/>
                <a:gridCol w="1003118"/>
                <a:gridCol w="1449003"/>
                <a:gridCol w="1044211"/>
              </a:tblGrid>
              <a:tr h="185420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Components</a:t>
                      </a:r>
                      <a:endParaRPr lang="en-US" sz="1600" dirty="0"/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#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/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Surface Area, [mm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Power</a:t>
                      </a:r>
                      <a:r>
                        <a:rPr lang="en-US" sz="1600" baseline="0" dirty="0" smtClean="0"/>
                        <a:t> Deposition, [W]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4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Wake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</a:rPr>
                        <a:t> Decomposition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Diffusion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BLA</a:t>
                      </a:r>
                      <a:endParaRPr lang="en-US" sz="160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1.4e4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3.6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11.5</a:t>
                      </a:r>
                      <a:endParaRPr lang="en-US" sz="16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End </a:t>
                      </a:r>
                      <a:r>
                        <a:rPr lang="en-US" sz="1600" baseline="0" dirty="0" smtClean="0"/>
                        <a:t>Pipe (SS)</a:t>
                      </a:r>
                      <a:endParaRPr lang="en-US" sz="160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6.2e5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0.12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End </a:t>
                      </a:r>
                      <a:r>
                        <a:rPr lang="en-US" sz="1600" baseline="0" dirty="0" smtClean="0"/>
                        <a:t>Pipe (Rad)</a:t>
                      </a:r>
                      <a:endParaRPr lang="en-US" sz="160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804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Bellows (Cu&amp;SS)</a:t>
                      </a:r>
                      <a:endParaRPr lang="en-US" sz="160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3.7e4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0.12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Gate</a:t>
                      </a:r>
                      <a:r>
                        <a:rPr lang="en-US" sz="1600" baseline="0" dirty="0" smtClean="0"/>
                        <a:t> Valve </a:t>
                      </a:r>
                      <a:endParaRPr lang="en-US" sz="160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2.0e2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Spool Pipe (Cu)</a:t>
                      </a:r>
                      <a:endParaRPr lang="en-US" sz="160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1.0e5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0.01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HOMC</a:t>
                      </a:r>
                      <a:endParaRPr lang="en-US" sz="160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3.1e2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1.6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FPC</a:t>
                      </a:r>
                      <a:endParaRPr lang="en-US" sz="160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7.1e2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12.0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Total Wake Power</a:t>
                      </a:r>
                      <a:endParaRPr lang="en-US" sz="1600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18.9</a:t>
                      </a:r>
                      <a:endParaRPr lang="en-US" sz="16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18.9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606358" y="2382750"/>
            <a:ext cx="343328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Wake decomposition model predicts a small fraction of power loss to BLA.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Most of power is intercepted before it reaches to BLA.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~1W power is leaked out from section.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Analysis allows to get rid of BLA2.</a:t>
            </a:r>
          </a:p>
          <a:p>
            <a:pPr algn="just"/>
            <a:endParaRPr lang="en-US" sz="2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 rot="10800000">
            <a:off x="101702" y="1255315"/>
            <a:ext cx="253795" cy="1742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8785847" y="1256184"/>
            <a:ext cx="253795" cy="1742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059339" y="1255315"/>
            <a:ext cx="253795" cy="1742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5227841" y="1223439"/>
            <a:ext cx="253795" cy="1742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0800000">
            <a:off x="2718247" y="1256184"/>
            <a:ext cx="253795" cy="1742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1679454" y="1256185"/>
            <a:ext cx="253795" cy="17421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786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7964"/>
            <a:ext cx="8686800" cy="641739"/>
          </a:xfrm>
        </p:spPr>
        <p:txBody>
          <a:bodyPr/>
          <a:lstStyle/>
          <a:p>
            <a:r>
              <a:rPr lang="en-US" dirty="0" smtClean="0"/>
              <a:t>Implications of un-trapped radiation : Cooper Pair Breaking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000" dirty="0" smtClean="0"/>
              <a:t>Additional HOM power deposited on surface of superconducting cavity will result in an increase in wall losses </a:t>
            </a:r>
          </a:p>
          <a:p>
            <a:pPr lvl="1"/>
            <a:r>
              <a:rPr lang="en-US" sz="2000" dirty="0" smtClean="0"/>
              <a:t> Increase in Surface temperature </a:t>
            </a:r>
            <a:r>
              <a:rPr lang="en-US" sz="2000" dirty="0" smtClean="0">
                <a:solidFill>
                  <a:schemeClr val="accent2"/>
                </a:solidFill>
              </a:rPr>
              <a:t>(small ~ </a:t>
            </a:r>
            <a:r>
              <a:rPr lang="en-US" sz="2000" dirty="0" err="1" smtClean="0">
                <a:solidFill>
                  <a:schemeClr val="accent2"/>
                </a:solidFill>
              </a:rPr>
              <a:t>mK</a:t>
            </a:r>
            <a:r>
              <a:rPr lang="en-US" sz="2000" dirty="0" smtClean="0">
                <a:solidFill>
                  <a:schemeClr val="accent2"/>
                </a:solidFill>
              </a:rPr>
              <a:t>)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Increase in fraction of unpaired electrons. </a:t>
            </a:r>
          </a:p>
          <a:p>
            <a:r>
              <a:rPr lang="en-US" sz="2000" dirty="0" smtClean="0"/>
              <a:t>Cooper </a:t>
            </a:r>
            <a:r>
              <a:rPr lang="en-US" sz="2000" dirty="0"/>
              <a:t>pairs are basis of superconducting </a:t>
            </a:r>
            <a:r>
              <a:rPr lang="en-US" sz="2000" dirty="0" smtClean="0"/>
              <a:t>state. In nominal conditions, number of Cooper pairs in penetration depth </a:t>
            </a:r>
            <a:r>
              <a:rPr lang="en-US" sz="2000" i="1" dirty="0" smtClean="0">
                <a:latin typeface="Symbol" panose="05050102010706020507" pitchFamily="18" charset="2"/>
              </a:rPr>
              <a:t>d</a:t>
            </a:r>
            <a:r>
              <a:rPr lang="en-US" sz="2000" i="1" dirty="0" smtClean="0"/>
              <a:t> ~100 nm </a:t>
            </a:r>
            <a:r>
              <a:rPr lang="en-US" sz="2000" dirty="0" smtClean="0"/>
              <a:t>are:</a:t>
            </a:r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where </a:t>
            </a:r>
            <a:r>
              <a:rPr lang="en-US" sz="2000" i="1" dirty="0" smtClean="0">
                <a:latin typeface="Symbol" panose="05050102010706020507" pitchFamily="18" charset="2"/>
              </a:rPr>
              <a:t>D</a:t>
            </a:r>
            <a:r>
              <a:rPr lang="en-US" sz="2000" i="1" dirty="0" smtClean="0"/>
              <a:t>E = 1.55x10</a:t>
            </a:r>
            <a:r>
              <a:rPr lang="en-US" sz="2000" i="1" baseline="30000" dirty="0" smtClean="0"/>
              <a:t>-3</a:t>
            </a:r>
            <a:r>
              <a:rPr lang="en-US" sz="2000" i="1" dirty="0" smtClean="0"/>
              <a:t> </a:t>
            </a:r>
            <a:r>
              <a:rPr lang="en-US" sz="2000" dirty="0" smtClean="0"/>
              <a:t>is band gap of niobium, Fermi energy, </a:t>
            </a:r>
            <a:r>
              <a:rPr lang="en-US" sz="2000" i="1" dirty="0" smtClean="0"/>
              <a:t>E</a:t>
            </a:r>
            <a:r>
              <a:rPr lang="en-US" sz="2000" i="1" baseline="-25000" dirty="0" smtClean="0"/>
              <a:t>f</a:t>
            </a:r>
            <a:r>
              <a:rPr lang="en-US" sz="2000" i="1" dirty="0" smtClean="0"/>
              <a:t> =5.35 V</a:t>
            </a:r>
            <a:r>
              <a:rPr lang="en-US" sz="2000" dirty="0" smtClean="0"/>
              <a:t>,    	surface area of cavity </a:t>
            </a:r>
            <a:r>
              <a:rPr lang="en-US" sz="2000" i="1" dirty="0" smtClean="0"/>
              <a:t>S</a:t>
            </a:r>
            <a:r>
              <a:rPr lang="en-US" sz="2000" i="1" baseline="-25000" dirty="0" smtClean="0"/>
              <a:t>cav</a:t>
            </a:r>
            <a:r>
              <a:rPr lang="en-US" sz="2000" i="1" dirty="0" smtClean="0"/>
              <a:t>=0.8m</a:t>
            </a:r>
            <a:r>
              <a:rPr lang="en-US" sz="2000" i="1" baseline="30000" dirty="0" smtClean="0"/>
              <a:t>2</a:t>
            </a:r>
            <a:r>
              <a:rPr lang="en-US" sz="2000" dirty="0" smtClean="0"/>
              <a:t>. </a:t>
            </a:r>
            <a:r>
              <a:rPr lang="en-US" sz="2000" i="1" dirty="0" smtClean="0"/>
              <a:t>n</a:t>
            </a:r>
            <a:r>
              <a:rPr lang="en-US" sz="2000" i="1" baseline="-25000" dirty="0" smtClean="0"/>
              <a:t>e </a:t>
            </a:r>
            <a:r>
              <a:rPr lang="en-US" sz="2000" i="1" dirty="0" smtClean="0"/>
              <a:t>is density of normal conducting  	electrons =</a:t>
            </a:r>
            <a:r>
              <a:rPr lang="en-US" sz="2000" i="1" dirty="0"/>
              <a:t> </a:t>
            </a:r>
            <a:r>
              <a:rPr lang="en-US" sz="2000" i="1" dirty="0" smtClean="0"/>
              <a:t>2.3x10</a:t>
            </a:r>
            <a:r>
              <a:rPr lang="en-US" sz="2000" i="1" baseline="30000" dirty="0" smtClean="0"/>
              <a:t>30 .</a:t>
            </a:r>
            <a:r>
              <a:rPr lang="en-US" sz="2000" i="1" dirty="0" smtClean="0"/>
              <a:t> </a:t>
            </a:r>
            <a:r>
              <a:rPr lang="en-US" sz="2000" dirty="0" smtClean="0"/>
              <a:t>It yields N</a:t>
            </a:r>
            <a:r>
              <a:rPr lang="en-US" sz="2000" baseline="-25000" dirty="0" smtClean="0"/>
              <a:t>cooper</a:t>
            </a:r>
            <a:r>
              <a:rPr lang="en-US" sz="2000" dirty="0" smtClean="0"/>
              <a:t> = </a:t>
            </a:r>
            <a:r>
              <a:rPr lang="en-US" sz="2000" i="1" dirty="0" smtClean="0"/>
              <a:t>2.3x10</a:t>
            </a:r>
            <a:r>
              <a:rPr lang="en-US" sz="2000" i="1" baseline="30000" dirty="0" smtClean="0"/>
              <a:t>19</a:t>
            </a:r>
            <a:endParaRPr lang="en-US" sz="2000" dirty="0" smtClean="0"/>
          </a:p>
          <a:p>
            <a:r>
              <a:rPr lang="en-US" sz="2000" dirty="0" smtClean="0"/>
              <a:t>Interaction of photons with Cooper pair at frequency above Cooper pair breaking </a:t>
            </a:r>
            <a:r>
              <a:rPr lang="en-US" sz="2000" dirty="0"/>
              <a:t>threshold </a:t>
            </a:r>
            <a:r>
              <a:rPr lang="en-US" sz="2000" dirty="0" smtClean="0"/>
              <a:t>frequency, </a:t>
            </a:r>
            <a:r>
              <a:rPr lang="en-US" sz="2000" i="1" dirty="0"/>
              <a:t>f</a:t>
            </a:r>
            <a:r>
              <a:rPr lang="en-US" sz="2000" i="1" baseline="-25000" dirty="0"/>
              <a:t>cbp</a:t>
            </a:r>
            <a:r>
              <a:rPr lang="en-US" sz="2000" i="1" dirty="0"/>
              <a:t> = 750 GHz  </a:t>
            </a:r>
            <a:r>
              <a:rPr lang="en-US" sz="2000" dirty="0" smtClean="0"/>
              <a:t>results in breaking of Cooper pairs.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ED8B2-9C95-493D-9DBE-ABABDAA4CA65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22</a:t>
            </a:fld>
            <a:endParaRPr lang="en-US" alt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285162"/>
              </p:ext>
            </p:extLst>
          </p:nvPr>
        </p:nvGraphicFramePr>
        <p:xfrm>
          <a:off x="3295460" y="3093578"/>
          <a:ext cx="2100739" cy="681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9" name="Equation" r:id="rId3" imgW="1168200" imgH="393480" progId="Equation.3">
                  <p:embed/>
                </p:oleObj>
              </mc:Choice>
              <mc:Fallback>
                <p:oleObj name="Equation" r:id="rId3" imgW="11682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95460" y="3093578"/>
                        <a:ext cx="2100739" cy="6817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653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 Pair Breaking(2)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056694"/>
                <a:ext cx="8672513" cy="4987867"/>
              </a:xfrm>
            </p:spPr>
            <p:txBody>
              <a:bodyPr/>
              <a:lstStyle/>
              <a:p>
                <a:r>
                  <a:rPr lang="en-US" sz="2000" dirty="0" smtClean="0"/>
                  <a:t>First </a:t>
                </a:r>
                <a:r>
                  <a:rPr lang="en-US" sz="2000" dirty="0"/>
                  <a:t>few cavities at the beginning of sections will experience largest cooper pair breaking due to transient wakes. </a:t>
                </a:r>
              </a:p>
              <a:p>
                <a:r>
                  <a:rPr lang="en-US" sz="2000" dirty="0">
                    <a:solidFill>
                      <a:srgbClr val="404040"/>
                    </a:solidFill>
                  </a:rPr>
                  <a:t>Maximum </a:t>
                </a:r>
                <a:r>
                  <a:rPr lang="en-US" sz="2000" dirty="0" smtClean="0">
                    <a:solidFill>
                      <a:srgbClr val="404040"/>
                    </a:solidFill>
                  </a:rPr>
                  <a:t>radiated wake </a:t>
                </a:r>
                <a:r>
                  <a:rPr lang="en-US" sz="2000" dirty="0">
                    <a:solidFill>
                      <a:srgbClr val="404040"/>
                    </a:solidFill>
                  </a:rPr>
                  <a:t>power is deposited in L3 section. </a:t>
                </a:r>
              </a:p>
              <a:p>
                <a:r>
                  <a:rPr lang="en-US" sz="2000" dirty="0" smtClean="0"/>
                  <a:t>No</a:t>
                </a:r>
                <a:r>
                  <a:rPr lang="en-US" sz="2000" dirty="0"/>
                  <a:t>. of photons </a:t>
                </a:r>
                <a:r>
                  <a:rPr lang="en-US" sz="2000" dirty="0" smtClean="0"/>
                  <a:t>with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≥750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𝐺𝐻𝑧</m:t>
                    </m:r>
                  </m:oMath>
                </a14:m>
                <a:r>
                  <a:rPr lang="en-US" sz="2000" dirty="0" smtClean="0"/>
                  <a:t> interacting with cavity is:</a:t>
                </a:r>
              </a:p>
              <a:p>
                <a:endParaRPr lang="en-US" sz="2000" dirty="0" smtClean="0"/>
              </a:p>
              <a:p>
                <a:endParaRPr lang="en-US" sz="20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 where </a:t>
                </a:r>
                <a:r>
                  <a:rPr lang="en-US" sz="2000" i="1" dirty="0">
                    <a:solidFill>
                      <a:srgbClr val="404040"/>
                    </a:solidFill>
                  </a:rPr>
                  <a:t>r</a:t>
                </a:r>
                <a:r>
                  <a:rPr lang="en-US" sz="2000" i="1" baseline="-25000" dirty="0">
                    <a:solidFill>
                      <a:srgbClr val="404040"/>
                    </a:solidFill>
                  </a:rPr>
                  <a:t>cbp</a:t>
                </a:r>
                <a:r>
                  <a:rPr lang="en-US" sz="2000" i="1" baseline="-25000" dirty="0">
                    <a:solidFill>
                      <a:schemeClr val="accent3"/>
                    </a:solidFill>
                  </a:rPr>
                  <a:t> </a:t>
                </a:r>
                <a:r>
                  <a:rPr lang="en-US" sz="2000" i="1" dirty="0" smtClean="0"/>
                  <a:t>=0.33 </a:t>
                </a:r>
                <a:r>
                  <a:rPr lang="en-US" sz="2000" dirty="0" smtClean="0"/>
                  <a:t>is fraction of HOMs power above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≥750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𝐺𝐻𝑧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</m:oMath>
                </a14:m>
                <a:r>
                  <a:rPr lang="en-US" sz="2000" dirty="0" smtClean="0"/>
                  <a:t>U</a:t>
                </a:r>
                <a:r>
                  <a:rPr lang="en-US" sz="2000" baseline="-25000" dirty="0" smtClean="0"/>
                  <a:t>wake</a:t>
                </a:r>
                <a:r>
                  <a:rPr lang="en-US" sz="2000" dirty="0" smtClean="0"/>
                  <a:t> =30 </a:t>
                </a:r>
                <a:r>
                  <a:rPr lang="en-US" sz="2000" dirty="0" err="1">
                    <a:latin typeface="Symbol" panose="05050102010706020507" pitchFamily="18" charset="2"/>
                  </a:rPr>
                  <a:t>m</a:t>
                </a:r>
                <a:r>
                  <a:rPr lang="en-US" sz="2000" dirty="0" err="1" smtClean="0"/>
                  <a:t>J</a:t>
                </a:r>
                <a:r>
                  <a:rPr lang="en-US" sz="2000" dirty="0" smtClean="0"/>
                  <a:t> is transient wake energy and</a:t>
                </a:r>
                <a:r>
                  <a:rPr lang="en-US" sz="2000" i="1" dirty="0" smtClean="0"/>
                  <a:t> h </a:t>
                </a:r>
                <a:r>
                  <a:rPr lang="en-US" sz="2000" dirty="0" smtClean="0"/>
                  <a:t>is plank constant. It yields </a:t>
                </a:r>
                <a:r>
                  <a:rPr lang="en-US" sz="2000" i="1" dirty="0" smtClean="0">
                    <a:solidFill>
                      <a:schemeClr val="accent2"/>
                    </a:solidFill>
                  </a:rPr>
                  <a:t>5.4x10</a:t>
                </a:r>
                <a:r>
                  <a:rPr lang="en-US" sz="2000" i="1" baseline="30000" dirty="0" smtClean="0">
                    <a:solidFill>
                      <a:schemeClr val="accent2"/>
                    </a:solidFill>
                  </a:rPr>
                  <a:t>15.</a:t>
                </a:r>
              </a:p>
              <a:p>
                <a:pPr marL="0" indent="0">
                  <a:buNone/>
                </a:pPr>
                <a:endParaRPr lang="en-US" sz="2000" i="1" baseline="30000" dirty="0"/>
              </a:p>
              <a:p>
                <a:r>
                  <a:rPr lang="en-US" sz="2000" i="1" baseline="30000" dirty="0" smtClean="0"/>
                  <a:t>                    </a:t>
                </a:r>
              </a:p>
              <a:p>
                <a:r>
                  <a:rPr lang="en-US" sz="2000" dirty="0" smtClean="0"/>
                  <a:t>No of cooper pair breaking is negligible even for the case when maximum wake power is deposited to the surface of SC cavities in LCLS-II </a:t>
                </a:r>
                <a:r>
                  <a:rPr lang="en-US" sz="2000" dirty="0" err="1" smtClean="0"/>
                  <a:t>linac</a:t>
                </a:r>
                <a:r>
                  <a:rPr lang="en-US" sz="2000" dirty="0" smtClean="0"/>
                  <a:t>. </a:t>
                </a:r>
                <a:endParaRPr lang="en-US" sz="2000" baseline="30000" dirty="0" smtClean="0"/>
              </a:p>
              <a:p>
                <a:r>
                  <a:rPr lang="en-US" sz="2000" dirty="0"/>
                  <a:t>Cooper pair recombination time is ~ 0.4 ps. Equilibrium state is achieved during the time next bunch (1 </a:t>
                </a:r>
                <a:r>
                  <a:rPr lang="en-US" sz="2000" dirty="0" err="1">
                    <a:latin typeface="Symbol" panose="05050102010706020507" pitchFamily="18" charset="2"/>
                  </a:rPr>
                  <a:t>m</a:t>
                </a:r>
                <a:r>
                  <a:rPr lang="en-US" sz="2000" dirty="0" err="1"/>
                  <a:t>s</a:t>
                </a:r>
                <a:r>
                  <a:rPr lang="en-US" sz="2000" dirty="0"/>
                  <a:t> later) traverses through the cavity and therefore no cumulative effects are present.</a:t>
                </a:r>
                <a:endParaRPr lang="en-US" sz="2000" i="1" dirty="0"/>
              </a:p>
              <a:p>
                <a:endParaRPr lang="en-US" sz="2000" i="1" baseline="30000" dirty="0"/>
              </a:p>
              <a:p>
                <a:pPr marL="0" indent="0">
                  <a:buNone/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056694"/>
                <a:ext cx="8672513" cy="4987867"/>
              </a:xfrm>
              <a:blipFill rotWithShape="0">
                <a:blip r:embed="rId4"/>
                <a:stretch>
                  <a:fillRect l="-1828" t="-1465" r="-1688" b="-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34BE0-80A3-4A1B-A877-A9C1F6B5142B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Arun Saini | Reviews of HOMs Effects in LCLS-II SC </a:t>
            </a:r>
            <a:r>
              <a:rPr lang="en-US" dirty="0" err="1" smtClean="0"/>
              <a:t>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47650" y="6515100"/>
            <a:ext cx="447675" cy="241300"/>
          </a:xfrm>
        </p:spPr>
        <p:txBody>
          <a:bodyPr/>
          <a:lstStyle/>
          <a:p>
            <a:fld id="{C03E8A28-95D4-4355-8060-1F91FDCB182A}" type="slidenum">
              <a:rPr lang="en-US" altLang="en-US" smtClean="0"/>
              <a:pPr/>
              <a:t>23</a:t>
            </a:fld>
            <a:endParaRPr lang="en-US" alt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8596282"/>
              </p:ext>
            </p:extLst>
          </p:nvPr>
        </p:nvGraphicFramePr>
        <p:xfrm>
          <a:off x="3144734" y="2485485"/>
          <a:ext cx="1603375" cy="73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23" name="Equation" r:id="rId5" imgW="990360" imgH="406080" progId="Equation.3">
                  <p:embed/>
                </p:oleObj>
              </mc:Choice>
              <mc:Fallback>
                <p:oleObj name="Equation" r:id="rId5" imgW="99036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44734" y="2485485"/>
                        <a:ext cx="1603375" cy="738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089032"/>
              </p:ext>
            </p:extLst>
          </p:nvPr>
        </p:nvGraphicFramePr>
        <p:xfrm>
          <a:off x="3362577" y="3866418"/>
          <a:ext cx="1544402" cy="486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24" name="Equation" r:id="rId7" imgW="838080" imgH="215640" progId="Equation.3">
                  <p:embed/>
                </p:oleObj>
              </mc:Choice>
              <mc:Fallback>
                <p:oleObj name="Equation" r:id="rId7" imgW="8380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62577" y="3866418"/>
                        <a:ext cx="1544402" cy="486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06450" y="5894187"/>
            <a:ext cx="83406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 smtClean="0">
                <a:solidFill>
                  <a:schemeClr val="accent2"/>
                </a:solidFill>
              </a:rPr>
              <a:t>Implications of Cooper pair breaking is minimum in LCLS-II SC </a:t>
            </a:r>
            <a:r>
              <a:rPr lang="en-US" sz="2200" i="1" dirty="0" err="1" smtClean="0">
                <a:solidFill>
                  <a:schemeClr val="accent2"/>
                </a:solidFill>
              </a:rPr>
              <a:t>linac</a:t>
            </a:r>
            <a:r>
              <a:rPr lang="en-US" sz="2200" i="1" dirty="0" smtClean="0">
                <a:solidFill>
                  <a:schemeClr val="accent2"/>
                </a:solidFill>
              </a:rPr>
              <a:t> </a:t>
            </a:r>
            <a:endParaRPr lang="en-US" sz="2200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5027" y="1117824"/>
            <a:ext cx="7291035" cy="641739"/>
          </a:xfrm>
        </p:spPr>
        <p:txBody>
          <a:bodyPr/>
          <a:lstStyle/>
          <a:p>
            <a:r>
              <a:rPr lang="en-US" dirty="0" smtClean="0"/>
              <a:t> HOMs trapping and Resonance Excitation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1680" y="2055223"/>
            <a:ext cx="5187361" cy="1201783"/>
          </a:xfrm>
        </p:spPr>
        <p:txBody>
          <a:bodyPr/>
          <a:lstStyle/>
          <a:p>
            <a:r>
              <a:rPr lang="en-US" dirty="0" smtClean="0"/>
              <a:t>HOMs Heating </a:t>
            </a:r>
          </a:p>
          <a:p>
            <a:r>
              <a:rPr lang="en-US" dirty="0" smtClean="0"/>
              <a:t> Emittance Dilution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6F1E-3246-4051-9DA7-A10054CAFD42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381286" y="3392111"/>
            <a:ext cx="661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accent4"/>
                </a:solidFill>
              </a:rPr>
              <a:t>HOMs Modes below 12 GHz are considered. </a:t>
            </a:r>
            <a:endParaRPr lang="en-US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76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 Excitation and Trapping: </a:t>
            </a:r>
            <a:r>
              <a:rPr lang="en-US" dirty="0"/>
              <a:t>HOMs Heating: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B1E48-D714-4287-8C37-D74E55DAE890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968721"/>
            <a:ext cx="85894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Total power dissipated at surface of the cavity due to HOMs excited by beam harmonics is given as:  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17820" y="1456754"/>
            <a:ext cx="3567065" cy="1292662"/>
          </a:xfrm>
          <a:prstGeom prst="rect">
            <a:avLst/>
          </a:prstGeom>
          <a:noFill/>
          <a:ln w="19050">
            <a:solidFill>
              <a:srgbClr val="40404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</a:t>
            </a:r>
            <a:r>
              <a:rPr lang="en-US" sz="1500" baseline="-250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en-US" sz="1500" dirty="0" smtClean="0">
                <a:solidFill>
                  <a:srgbClr val="505050"/>
                </a:solidFill>
                <a:latin typeface="Symbol" panose="05050102010706020507" pitchFamily="18" charset="2"/>
                <a:cs typeface="Helvetica" panose="020B0604020202020204" pitchFamily="34" charset="0"/>
              </a:rPr>
              <a:t>w</a:t>
            </a:r>
            <a:r>
              <a:rPr lang="en-US" sz="1500" baseline="-250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:  amplitude and frequency of beam harmonic. </a:t>
            </a:r>
          </a:p>
          <a:p>
            <a:r>
              <a:rPr lang="en-US" sz="1500" dirty="0" err="1" smtClean="0">
                <a:solidFill>
                  <a:srgbClr val="505050"/>
                </a:solidFill>
                <a:latin typeface="Symbol" panose="05050102010706020507" pitchFamily="18" charset="2"/>
                <a:cs typeface="Helvetica" panose="020B0604020202020204" pitchFamily="34" charset="0"/>
              </a:rPr>
              <a:t>w</a:t>
            </a:r>
            <a:r>
              <a:rPr lang="en-US" sz="1500" baseline="-25000" dirty="0" err="1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: Angular frequency of p</a:t>
            </a:r>
            <a:r>
              <a:rPr lang="en-US" sz="1500" baseline="300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mode.</a:t>
            </a:r>
          </a:p>
          <a:p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500" baseline="-25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</a:t>
            </a:r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: Loaded quality factor </a:t>
            </a:r>
            <a:r>
              <a:rPr lang="en-US" sz="15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 p</a:t>
            </a:r>
            <a:r>
              <a:rPr lang="en-US" sz="1500" baseline="30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 </a:t>
            </a:r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mode.</a:t>
            </a:r>
          </a:p>
          <a:p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500" baseline="-250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Cavity quality factor </a:t>
            </a:r>
            <a:r>
              <a:rPr lang="en-US" sz="15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 p</a:t>
            </a:r>
            <a:r>
              <a:rPr lang="en-US" sz="1500" baseline="30000" dirty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 </a:t>
            </a:r>
            <a:r>
              <a:rPr lang="en-US" sz="15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mode.</a:t>
            </a:r>
            <a:r>
              <a:rPr lang="en-US" sz="18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  <a:endParaRPr lang="en-US" sz="1800" dirty="0">
              <a:solidFill>
                <a:srgbClr val="505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261" y="2885167"/>
            <a:ext cx="85894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Power dissipated if the p</a:t>
            </a:r>
            <a:r>
              <a:rPr lang="en-US" sz="20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mode is close to frequency of beam harmonic: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1" name="Content Placeholder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8450059"/>
              </p:ext>
            </p:extLst>
          </p:nvPr>
        </p:nvGraphicFramePr>
        <p:xfrm>
          <a:off x="1408379" y="1833242"/>
          <a:ext cx="41132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60" name="Equation" r:id="rId3" imgW="2781000" imgH="876240" progId="Equation.3">
                  <p:embed/>
                </p:oleObj>
              </mc:Choice>
              <mc:Fallback>
                <p:oleObj name="Equation" r:id="rId3" imgW="2781000" imgH="876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8379" y="1833242"/>
                        <a:ext cx="4113213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5925" y="4572638"/>
            <a:ext cx="8758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 order to estimate maximum power loss due to HOMs we use following approach: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Maximum (R/Q) is computed by creating mode trapping conditions.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 random RMS frequency spread of 1MHz in HOMs is introduced from cavity to cavity. 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3" name="Content Placeholder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5347834"/>
              </p:ext>
            </p:extLst>
          </p:nvPr>
        </p:nvGraphicFramePr>
        <p:xfrm>
          <a:off x="2142653" y="3264393"/>
          <a:ext cx="347662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61" name="Equation" r:id="rId5" imgW="1942920" imgH="723600" progId="Equation.3">
                  <p:embed/>
                </p:oleObj>
              </mc:Choice>
              <mc:Fallback>
                <p:oleObj name="Equation" r:id="rId5" imgW="1942920" imgH="723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42653" y="3264393"/>
                        <a:ext cx="3476625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219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(R/Q) Estimation: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80092"/>
            <a:ext cx="8672513" cy="4987867"/>
          </a:xfrm>
        </p:spPr>
        <p:txBody>
          <a:bodyPr/>
          <a:lstStyle/>
          <a:p>
            <a:r>
              <a:rPr lang="en-US" sz="2000" dirty="0" smtClean="0"/>
              <a:t>Propagating HOMs may form standing wave in a periodic arrangement of cavities and get trapped. </a:t>
            </a:r>
          </a:p>
          <a:p>
            <a:r>
              <a:rPr lang="en-US" sz="2000" dirty="0" smtClean="0"/>
              <a:t>In order to find trapped modes, length of beam pipe connecting neighboring cavities is varied.  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E758C-9E5B-48BD-85F9-BCB45BAE254B}" type="datetime1">
              <a:rPr lang="en-US" altLang="en-US" smtClean="0"/>
              <a:t>8/19/2016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26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95" y="2248274"/>
            <a:ext cx="4454305" cy="1444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361" y="2228794"/>
            <a:ext cx="4756039" cy="39547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7694" y="4017205"/>
            <a:ext cx="41450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 indent="-285750" algn="just">
              <a:buFont typeface="Arial" panose="020B0604020202020204" pitchFamily="34" charset="0"/>
              <a:buChar char="•"/>
            </a:pPr>
            <a:r>
              <a:rPr lang="en-US" sz="1800" dirty="0"/>
              <a:t>Monopole modes up to 11 GHz are computed for 1.3 GHz 9-cell </a:t>
            </a:r>
            <a:r>
              <a:rPr lang="en-US" sz="1800" dirty="0" smtClean="0"/>
              <a:t>cavity</a:t>
            </a:r>
          </a:p>
          <a:p>
            <a:pPr marL="274320" lvl="1" indent="-285750" algn="just">
              <a:buFont typeface="Arial" panose="020B0604020202020204" pitchFamily="34" charset="0"/>
              <a:buChar char="•"/>
            </a:pPr>
            <a:r>
              <a:rPr lang="en-US" sz="1800" dirty="0" smtClean="0"/>
              <a:t>A linear fit is obtained for </a:t>
            </a:r>
            <a:r>
              <a:rPr lang="en-US" sz="1800" dirty="0"/>
              <a:t>m</a:t>
            </a:r>
            <a:r>
              <a:rPr lang="en-US" sz="1800" dirty="0" smtClean="0"/>
              <a:t>aximum (R/Q) for respective modes.</a:t>
            </a:r>
          </a:p>
          <a:p>
            <a:pPr marL="274320" lvl="1" indent="-285750" algn="just">
              <a:buFont typeface="Arial" panose="020B0604020202020204" pitchFamily="34" charset="0"/>
              <a:buChar char="•"/>
            </a:pPr>
            <a:r>
              <a:rPr lang="en-US" sz="1800" dirty="0"/>
              <a:t> </a:t>
            </a:r>
            <a:r>
              <a:rPr lang="en-US" sz="1800" dirty="0" smtClean="0"/>
              <a:t>Those values are used for power loss estimation.</a:t>
            </a:r>
          </a:p>
          <a:p>
            <a:pPr marL="0" lvl="1" algn="just"/>
            <a:endParaRPr lang="en-US" sz="1800" dirty="0"/>
          </a:p>
          <a:p>
            <a:pPr lvl="1" algn="just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8750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</a:t>
            </a:r>
            <a:r>
              <a:rPr lang="en-US" dirty="0"/>
              <a:t>l</a:t>
            </a:r>
            <a:r>
              <a:rPr lang="en-US" dirty="0" smtClean="0"/>
              <a:t>osses on surface of 1.3 GHz Cavity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869C0-13F8-4AA3-AB08-3B94B085FCFF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4539721"/>
            <a:ext cx="8686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Study is performed for </a:t>
            </a:r>
            <a:r>
              <a:rPr lang="en-US" sz="1900" i="1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r>
              <a:rPr lang="en-US" sz="1900" i="1" baseline="30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5.</a:t>
            </a:r>
            <a:r>
              <a:rPr lang="en-US" sz="19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9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RMS frequency spread of 1MHz is applied cavity to cavity</a:t>
            </a:r>
            <a:r>
              <a:rPr lang="en-US" sz="1900" baseline="-25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Results is presented in terms of complimentary cumulative distribution function.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Median losses (50 % probability ) for frequency up to 10 GHz is ~ 1mW for the case of Q</a:t>
            </a:r>
            <a:r>
              <a:rPr lang="en-US" sz="1900" baseline="-25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ext</a:t>
            </a:r>
            <a:r>
              <a:rPr lang="en-US" sz="19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=10</a:t>
            </a:r>
            <a:r>
              <a:rPr lang="en-US" sz="1900" baseline="30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r>
              <a:rPr lang="en-US" sz="19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. </a:t>
            </a:r>
            <a:endParaRPr lang="en-US" sz="1900" baseline="30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2674" y="874123"/>
            <a:ext cx="6232317" cy="374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1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Losses on surface of 3.9 GHz Cavity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0919" y="1036319"/>
            <a:ext cx="6762355" cy="402794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0120-3330-402F-956B-6E29CE82DFEA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5064260"/>
            <a:ext cx="8686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Similar approach is used to estimate power losses in 3.9 GHz cavity.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Median </a:t>
            </a:r>
            <a:r>
              <a:rPr lang="en-US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losses (50 % probability ) for frequency up to 10 GHz is ~ </a:t>
            </a: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10mW </a:t>
            </a:r>
            <a:r>
              <a:rPr lang="en-US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for the case of Q</a:t>
            </a:r>
            <a:r>
              <a:rPr lang="en-US" sz="2000" baseline="-25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ext</a:t>
            </a:r>
            <a:r>
              <a:rPr lang="en-US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=10</a:t>
            </a:r>
            <a:r>
              <a:rPr lang="en-US" sz="2000" baseline="30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r>
              <a:rPr lang="en-US" sz="2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. </a:t>
            </a:r>
            <a:endParaRPr lang="en-US" sz="2000" baseline="30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70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Modes Excitation</a:t>
            </a:r>
            <a:r>
              <a:rPr lang="en-US" smtClean="0"/>
              <a:t>: Cumulative </a:t>
            </a:r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7"/>
            <a:ext cx="8672513" cy="1987838"/>
          </a:xfrm>
        </p:spPr>
        <p:txBody>
          <a:bodyPr/>
          <a:lstStyle/>
          <a:p>
            <a:r>
              <a:rPr lang="en-US" sz="2000" dirty="0" smtClean="0"/>
              <a:t>A  bunch passing through the cavity with an offset excites the dipole modes in cavity.</a:t>
            </a:r>
          </a:p>
          <a:p>
            <a:r>
              <a:rPr lang="en-US" sz="2000" dirty="0" smtClean="0"/>
              <a:t>Dipole modes result in a transverse kick to the following bunches. Offset bunches further excites dipole. </a:t>
            </a:r>
          </a:p>
          <a:p>
            <a:r>
              <a:rPr lang="en-US" sz="2000" dirty="0" smtClean="0"/>
              <a:t>Similar approach is used and study is performed to analyze maximum emittance dilution.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2246F-A736-423D-8FEA-1B707127E813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29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7206" y="2846218"/>
            <a:ext cx="4308194" cy="32970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22299" y="2661552"/>
            <a:ext cx="371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Emittance Dilution in L3 section </a:t>
            </a:r>
            <a:endParaRPr lang="en-US" sz="1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14313" y="3030885"/>
            <a:ext cx="4378606" cy="3112378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Maximum (R/Q) for dipole modes are computed by creating trapped mode conditions. </a:t>
            </a:r>
          </a:p>
          <a:p>
            <a:r>
              <a:rPr lang="en-US" sz="2000" dirty="0" smtClean="0"/>
              <a:t>Cavity RMS misalignment of 0.5 mm is applied.</a:t>
            </a:r>
          </a:p>
          <a:p>
            <a:r>
              <a:rPr lang="en-US" sz="2000" dirty="0" smtClean="0"/>
              <a:t>An RMS frequency spread of 1MHz in HOMs is introduced from cavity to cavity.</a:t>
            </a:r>
          </a:p>
          <a:p>
            <a:r>
              <a:rPr lang="en-US" sz="2000" i="1" dirty="0" smtClean="0">
                <a:solidFill>
                  <a:schemeClr val="accent2"/>
                </a:solidFill>
              </a:rPr>
              <a:t>NO significant Impact in framework of LCLS-II SC </a:t>
            </a:r>
            <a:r>
              <a:rPr lang="en-US" sz="2000" i="1" dirty="0" err="1" smtClean="0">
                <a:solidFill>
                  <a:schemeClr val="accent2"/>
                </a:solidFill>
              </a:rPr>
              <a:t>Linac</a:t>
            </a:r>
            <a:endParaRPr lang="en-US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9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10018"/>
            <a:ext cx="8672513" cy="4987867"/>
          </a:xfrm>
        </p:spPr>
        <p:txBody>
          <a:bodyPr/>
          <a:lstStyle/>
          <a:p>
            <a:r>
              <a:rPr lang="en-US" sz="2000" dirty="0" smtClean="0"/>
              <a:t>Wake power loss in LCLS-II SC </a:t>
            </a:r>
            <a:r>
              <a:rPr lang="en-US" sz="2000" dirty="0" err="1"/>
              <a:t>l</a:t>
            </a:r>
            <a:r>
              <a:rPr lang="en-US" sz="2000" dirty="0" err="1" smtClean="0"/>
              <a:t>inac</a:t>
            </a:r>
            <a:endParaRPr lang="en-US" sz="2000" dirty="0" smtClean="0"/>
          </a:p>
          <a:p>
            <a:r>
              <a:rPr lang="en-US" sz="2000" dirty="0" smtClean="0"/>
              <a:t>Understanding of power distribution of broad-range propagating HOMs.</a:t>
            </a:r>
          </a:p>
          <a:p>
            <a:pPr lvl="1"/>
            <a:r>
              <a:rPr lang="en-US" sz="1800" dirty="0" smtClean="0"/>
              <a:t>Diffusion Model. </a:t>
            </a:r>
          </a:p>
          <a:p>
            <a:pPr lvl="1"/>
            <a:r>
              <a:rPr lang="en-US" sz="1800" dirty="0" smtClean="0"/>
              <a:t>Wake decomposition model</a:t>
            </a:r>
          </a:p>
          <a:p>
            <a:r>
              <a:rPr lang="en-US" sz="2000" dirty="0" smtClean="0"/>
              <a:t>Consequences of additional HOMs power deposition on the surface of superconducting cavity</a:t>
            </a:r>
          </a:p>
          <a:p>
            <a:pPr lvl="1"/>
            <a:r>
              <a:rPr lang="en-US" sz="1800" dirty="0" smtClean="0"/>
              <a:t>Cooper pair breaking due to Tera-Hertz propagating HOMs    </a:t>
            </a:r>
          </a:p>
          <a:p>
            <a:r>
              <a:rPr lang="en-US" sz="2000" dirty="0" smtClean="0"/>
              <a:t>Possibility of HOMs trapping and resonance excitation:</a:t>
            </a:r>
          </a:p>
          <a:p>
            <a:pPr lvl="1"/>
            <a:r>
              <a:rPr lang="en-US" sz="1800" dirty="0" smtClean="0"/>
              <a:t>Monopole modes </a:t>
            </a:r>
          </a:p>
          <a:p>
            <a:pPr lvl="2"/>
            <a:r>
              <a:rPr lang="en-US" sz="1700" dirty="0" smtClean="0"/>
              <a:t>Additional heating at operating temperature of 2K</a:t>
            </a:r>
          </a:p>
          <a:p>
            <a:pPr lvl="1"/>
            <a:r>
              <a:rPr lang="en-US" sz="1800" dirty="0" smtClean="0"/>
              <a:t>Dipole modes</a:t>
            </a:r>
          </a:p>
          <a:p>
            <a:pPr lvl="2"/>
            <a:r>
              <a:rPr lang="en-US" sz="1700" dirty="0" smtClean="0"/>
              <a:t>Transverse emittance dilution due to cumulative effects</a:t>
            </a:r>
          </a:p>
          <a:p>
            <a:r>
              <a:rPr lang="en-US" sz="2000" dirty="0" smtClean="0"/>
              <a:t>Implication of transition effects :</a:t>
            </a:r>
          </a:p>
          <a:p>
            <a:pPr lvl="1"/>
            <a:r>
              <a:rPr lang="en-US" sz="1800" dirty="0" smtClean="0"/>
              <a:t>Longitudinal </a:t>
            </a:r>
          </a:p>
          <a:p>
            <a:pPr lvl="1"/>
            <a:r>
              <a:rPr lang="en-US" sz="1800" dirty="0" smtClean="0"/>
              <a:t>Transverse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F77EA-A26B-4F15-B232-E728574B5D5B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FD16-1A3A-48D4-BA17-8A958C1F5EE0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276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70" y="1136070"/>
            <a:ext cx="8686800" cy="641739"/>
          </a:xfrm>
        </p:spPr>
        <p:txBody>
          <a:bodyPr/>
          <a:lstStyle/>
          <a:p>
            <a:r>
              <a:rPr lang="en-US" dirty="0" smtClean="0"/>
              <a:t>Transition Effects: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046" y="2092640"/>
            <a:ext cx="7512410" cy="1773966"/>
          </a:xfrm>
        </p:spPr>
        <p:txBody>
          <a:bodyPr/>
          <a:lstStyle/>
          <a:p>
            <a:r>
              <a:rPr lang="en-US" dirty="0" smtClean="0"/>
              <a:t>Sudden interruption in bunch pattern will result a phase shift between HOMs fields and bunch arrival.</a:t>
            </a:r>
          </a:p>
          <a:p>
            <a:pPr lvl="1"/>
            <a:r>
              <a:rPr lang="en-US" dirty="0" smtClean="0"/>
              <a:t>Implication on </a:t>
            </a:r>
          </a:p>
          <a:p>
            <a:pPr lvl="2"/>
            <a:r>
              <a:rPr lang="en-US" dirty="0" smtClean="0"/>
              <a:t>Longitudinal dynamics</a:t>
            </a:r>
          </a:p>
          <a:p>
            <a:pPr lvl="2"/>
            <a:r>
              <a:rPr lang="en-US" dirty="0" smtClean="0"/>
              <a:t>Transverse dynamics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6B7AD-318B-41B8-A9FA-CE0984DEA50D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30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30181" y="4175189"/>
            <a:ext cx="8562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/>
              <a:t>Switching from one </a:t>
            </a:r>
            <a:r>
              <a:rPr lang="en-US" sz="2000" i="1" dirty="0" err="1" smtClean="0"/>
              <a:t>undulator</a:t>
            </a:r>
            <a:r>
              <a:rPr lang="en-US" sz="2000" i="1" dirty="0" smtClean="0"/>
              <a:t> section to another and time to time beam delivery to diagnostic section will disturb regular bunch pattern in LCLS-II </a:t>
            </a:r>
            <a:r>
              <a:rPr lang="en-US" sz="2000" i="1" dirty="0" err="1" smtClean="0"/>
              <a:t>linac</a:t>
            </a:r>
            <a:r>
              <a:rPr lang="en-US" sz="2000" i="1" dirty="0" smtClean="0"/>
              <a:t> and therefore will result in the transition effects 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9132395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Effect: Longitudinal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4920"/>
            <a:ext cx="8562473" cy="4987867"/>
          </a:xfrm>
        </p:spPr>
        <p:txBody>
          <a:bodyPr/>
          <a:lstStyle/>
          <a:p>
            <a:r>
              <a:rPr lang="en-US" sz="2000" dirty="0" smtClean="0"/>
              <a:t>Voltage corresponds to i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mode in a cavity is given as: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sz="2000" dirty="0" smtClean="0"/>
              <a:t>N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bunch passing through the cavity see voltage: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Total voltage seen by Nth bunch can be obtained by summing over all excited modes.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8A984-CB3A-42AD-A9E5-841898D97093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31</a:t>
            </a:fld>
            <a:endParaRPr lang="en-US" altLang="en-US"/>
          </a:p>
        </p:txBody>
      </p:sp>
      <p:graphicFrame>
        <p:nvGraphicFramePr>
          <p:cNvPr id="7" name="Content Placeholder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332630"/>
              </p:ext>
            </p:extLst>
          </p:nvPr>
        </p:nvGraphicFramePr>
        <p:xfrm>
          <a:off x="2910176" y="1237577"/>
          <a:ext cx="2213255" cy="663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14" name="Equation" r:id="rId3" imgW="1396800" imgH="419040" progId="Equation.3">
                  <p:embed/>
                </p:oleObj>
              </mc:Choice>
              <mc:Fallback>
                <p:oleObj name="Equation" r:id="rId3" imgW="139680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10176" y="1237577"/>
                        <a:ext cx="2213255" cy="6632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Content Placeholder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139471"/>
              </p:ext>
            </p:extLst>
          </p:nvPr>
        </p:nvGraphicFramePr>
        <p:xfrm>
          <a:off x="1909763" y="2205038"/>
          <a:ext cx="520065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15" name="Equation" r:id="rId5" imgW="3213000" imgH="469800" progId="Equation.3">
                  <p:embed/>
                </p:oleObj>
              </mc:Choice>
              <mc:Fallback>
                <p:oleObj name="Equation" r:id="rId5" imgW="321300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09763" y="2205038"/>
                        <a:ext cx="5200650" cy="75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2132" y="4034405"/>
            <a:ext cx="44917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400 modes are used in studies.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Quality factors for first three monopole passbands were measured at </a:t>
            </a:r>
            <a:r>
              <a:rPr lang="en-US" sz="2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Fermilab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Rest of modes we use </a:t>
            </a:r>
            <a:r>
              <a:rPr lang="en-US" sz="2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2000" baseline="-25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ex,i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=10</a:t>
            </a:r>
            <a:r>
              <a:rPr lang="en-US" sz="20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r>
              <a:rPr lang="en-US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9063" y="3410062"/>
            <a:ext cx="4124915" cy="2662168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4558385" y="4093007"/>
            <a:ext cx="536166" cy="27867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0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Effects on Longitudinal Beam Dynamics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9760" y="776373"/>
            <a:ext cx="5414555" cy="393409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4E98D-6E7C-4A59-B4FA-36C7DA309A31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23483" y="4660933"/>
            <a:ext cx="8754701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Energy variations among the 200 bunches at the end of L3 section are computed for first 400 modes in 1.3 GHz cavity.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Maximum bunch to bunch energy variation is 1.3 </a:t>
            </a:r>
            <a:r>
              <a:rPr lang="en-US" sz="17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keV</a:t>
            </a:r>
            <a:r>
              <a:rPr lang="en-US" sz="17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Steady state energy loss is 3.5 </a:t>
            </a:r>
            <a:r>
              <a:rPr lang="en-US" sz="17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keV</a:t>
            </a:r>
            <a:r>
              <a:rPr lang="en-US" sz="17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7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Laser Heater introduces RMS energy spread of 20 </a:t>
            </a:r>
            <a:r>
              <a:rPr lang="en-US" sz="17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keV</a:t>
            </a:r>
            <a:r>
              <a:rPr lang="en-US" sz="17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algn="ctr"/>
            <a:r>
              <a:rPr lang="en-US" sz="1800" i="1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Bunch to bunch </a:t>
            </a:r>
            <a:r>
              <a:rPr lang="en-US" sz="1800" i="1" dirty="0" smtClean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energy spread is within specification </a:t>
            </a:r>
            <a:endParaRPr lang="en-US" sz="1800" i="1" dirty="0">
              <a:solidFill>
                <a:schemeClr val="accent2"/>
              </a:solidFill>
            </a:endParaRPr>
          </a:p>
          <a:p>
            <a:r>
              <a:rPr lang="en-US" sz="17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US" sz="1700" dirty="0" smtClean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81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Effects on Transverse dynamics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8853" y="1225411"/>
            <a:ext cx="5216851" cy="460270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3AE0-A2D6-4CD7-B3ED-250EAE215EE3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830" y="979527"/>
            <a:ext cx="4188826" cy="436079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800" dirty="0" smtClean="0"/>
              <a:t>RF deflector operates at 325 </a:t>
            </a:r>
            <a:r>
              <a:rPr lang="en-US" sz="1800" dirty="0" err="1" smtClean="0"/>
              <a:t>MHz.</a:t>
            </a:r>
            <a:endParaRPr lang="en-US" sz="1800" dirty="0" smtClean="0"/>
          </a:p>
          <a:p>
            <a:pPr>
              <a:spcBef>
                <a:spcPts val="0"/>
              </a:spcBef>
            </a:pPr>
            <a:r>
              <a:rPr lang="en-US" sz="1800" dirty="0" smtClean="0"/>
              <a:t>Beam phase is shifted by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180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 at 325 MHz during switching to </a:t>
            </a:r>
            <a:r>
              <a:rPr lang="en-US" sz="1600" dirty="0" err="1" smtClean="0"/>
              <a:t>undulator</a:t>
            </a:r>
            <a:r>
              <a:rPr lang="en-US" sz="1600" dirty="0" smtClean="0"/>
              <a:t> section.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360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 at 325 MHz for beam diagnostic.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A steady state is achieved with residual beam centroid shift in case of 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No beam phase shift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 Beam phase shift interval is longer (5ms).</a:t>
            </a:r>
          </a:p>
          <a:p>
            <a:pPr>
              <a:spcBef>
                <a:spcPts val="0"/>
              </a:spcBef>
            </a:pPr>
            <a:r>
              <a:rPr lang="en-US" sz="1800" dirty="0" smtClean="0"/>
              <a:t>Fast periodic beam phase shift results in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Beam centroid oscillation with large amplitude die to correlation in transition effects from each shift. 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 </a:t>
            </a:r>
            <a:r>
              <a:rPr lang="en-US" sz="1800" dirty="0" smtClean="0"/>
              <a:t>A beam centroid shift of 200 um for periodic beam phase shift with 1kHz rate satisfies LCLS-II specification.  </a:t>
            </a:r>
          </a:p>
          <a:p>
            <a:endParaRPr lang="en-US" sz="1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415246" y="892338"/>
            <a:ext cx="4284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Transverse beam centroid of bunches  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2796" y="5613375"/>
            <a:ext cx="8724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1800" dirty="0" smtClean="0"/>
              <a:t>Beam </a:t>
            </a:r>
            <a:r>
              <a:rPr lang="en-US" sz="1800" dirty="0"/>
              <a:t>centroid </a:t>
            </a:r>
            <a:r>
              <a:rPr lang="en-US" sz="1800" dirty="0" smtClean="0"/>
              <a:t>shift as large as 5 mm can be corrected using steering correctors:  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</a:t>
            </a:r>
            <a:r>
              <a:rPr lang="en-US" sz="1600" dirty="0" smtClean="0"/>
              <a:t>LCLSII-TN-14-03, </a:t>
            </a:r>
            <a:r>
              <a:rPr lang="en-US" sz="1600" dirty="0" err="1" smtClean="0"/>
              <a:t>A.Saini</a:t>
            </a:r>
            <a:r>
              <a:rPr lang="en-US" sz="1600" dirty="0" smtClean="0"/>
              <a:t> et al, Studies of Misalignment Tolerances for SC </a:t>
            </a:r>
            <a:r>
              <a:rPr lang="en-US" sz="1600" dirty="0" err="1" smtClean="0"/>
              <a:t>Linac</a:t>
            </a:r>
            <a:r>
              <a:rPr lang="en-US" sz="1600" dirty="0" smtClean="0"/>
              <a:t> of LCLS-II.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4096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93652"/>
            <a:ext cx="8672513" cy="5486655"/>
          </a:xfrm>
        </p:spPr>
        <p:txBody>
          <a:bodyPr/>
          <a:lstStyle/>
          <a:p>
            <a:r>
              <a:rPr lang="en-US" sz="2000" dirty="0"/>
              <a:t>B</a:t>
            </a:r>
            <a:r>
              <a:rPr lang="en-US" sz="2000" dirty="0" smtClean="0"/>
              <a:t>unch with total charge of 300pC and RMS length of 25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m will result in HOM power losses of 13.8 W and 13.4 W per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in L3 and HL sections respectively. </a:t>
            </a:r>
          </a:p>
          <a:p>
            <a:pPr lvl="1"/>
            <a:r>
              <a:rPr lang="en-US" sz="1800" dirty="0" smtClean="0"/>
              <a:t>HOMs losses are included in cryogenic budget and LCLS-II </a:t>
            </a:r>
            <a:r>
              <a:rPr lang="en-US" sz="1800" dirty="0" err="1" smtClean="0"/>
              <a:t>cryomodules</a:t>
            </a:r>
            <a:r>
              <a:rPr lang="en-US" sz="1800" dirty="0" smtClean="0"/>
              <a:t> are capable to deal with those losses.</a:t>
            </a:r>
          </a:p>
          <a:p>
            <a:r>
              <a:rPr lang="en-US" sz="2000" dirty="0" smtClean="0"/>
              <a:t>Distribution of un-trapped radiation power is analyzed using two approaches</a:t>
            </a:r>
          </a:p>
          <a:p>
            <a:pPr lvl="1"/>
            <a:r>
              <a:rPr lang="en-US" sz="1800" dirty="0" smtClean="0"/>
              <a:t>Diffusion model and Wake decomposing model.</a:t>
            </a:r>
          </a:p>
          <a:p>
            <a:pPr lvl="2"/>
            <a:r>
              <a:rPr lang="en-US" sz="1600" dirty="0" smtClean="0"/>
              <a:t>HOMs power deposited to cavity is negligible.</a:t>
            </a:r>
          </a:p>
          <a:p>
            <a:pPr lvl="2"/>
            <a:r>
              <a:rPr lang="en-US" sz="1600" dirty="0" smtClean="0"/>
              <a:t>A significant HOMs power is radiated out through coupler ports.    </a:t>
            </a:r>
          </a:p>
          <a:p>
            <a:r>
              <a:rPr lang="en-US" sz="2000" dirty="0" smtClean="0"/>
              <a:t> Implications of resonance excitation were studied for worst cases</a:t>
            </a:r>
          </a:p>
          <a:p>
            <a:pPr lvl="1"/>
            <a:r>
              <a:rPr lang="en-US" sz="1800" dirty="0" smtClean="0"/>
              <a:t>HOMs power dissipation in cavity is below 10 </a:t>
            </a:r>
            <a:r>
              <a:rPr lang="en-US" sz="1800" dirty="0" err="1" smtClean="0"/>
              <a:t>mW</a:t>
            </a:r>
            <a:r>
              <a:rPr lang="en-US" sz="1800" dirty="0" smtClean="0"/>
              <a:t> even for Q</a:t>
            </a:r>
            <a:r>
              <a:rPr lang="en-US" sz="1800" baseline="-25000" dirty="0" smtClean="0"/>
              <a:t>ext </a:t>
            </a:r>
            <a:r>
              <a:rPr lang="en-US" sz="1800" dirty="0" smtClean="0"/>
              <a:t>=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r>
              <a:rPr lang="en-US" sz="1800" baseline="30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7.</a:t>
            </a:r>
            <a:r>
              <a:rPr lang="en-US" sz="18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US" sz="1800" dirty="0" smtClean="0"/>
              <a:t> Maximum emittance dilution is below 10 % in L3 section</a:t>
            </a:r>
          </a:p>
          <a:p>
            <a:r>
              <a:rPr lang="en-US" sz="2000" dirty="0" smtClean="0"/>
              <a:t>Transition effects have been addressed. </a:t>
            </a:r>
          </a:p>
          <a:p>
            <a:pPr lvl="1"/>
            <a:r>
              <a:rPr lang="en-US" sz="1800" dirty="0" smtClean="0"/>
              <a:t>A steady state energy loss is 3.5 </a:t>
            </a:r>
            <a:r>
              <a:rPr lang="en-US" sz="1800" dirty="0" err="1" smtClean="0"/>
              <a:t>keV</a:t>
            </a:r>
            <a:endParaRPr lang="en-US" sz="1800" dirty="0" smtClean="0"/>
          </a:p>
          <a:p>
            <a:pPr lvl="1"/>
            <a:r>
              <a:rPr lang="en-US" sz="1800" dirty="0" smtClean="0"/>
              <a:t>Maximum beam centroid shift for periodic beam phase shift at the rate of 1kHz is 200um.  		</a:t>
            </a:r>
          </a:p>
          <a:p>
            <a:pPr lvl="1"/>
            <a:endParaRPr lang="en-US" sz="18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209A3-034D-4D39-94A0-A8B2352DFD49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45641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8" y="1820254"/>
            <a:ext cx="8260178" cy="940038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A. </a:t>
            </a:r>
            <a:r>
              <a:rPr lang="en-US" dirty="0" err="1" smtClean="0"/>
              <a:t>Lunin</a:t>
            </a:r>
            <a:r>
              <a:rPr lang="en-US" dirty="0" smtClean="0"/>
              <a:t>, A. </a:t>
            </a:r>
            <a:r>
              <a:rPr lang="en-US" dirty="0" err="1" smtClean="0"/>
              <a:t>Sukhanov</a:t>
            </a:r>
            <a:r>
              <a:rPr lang="en-US" dirty="0" smtClean="0"/>
              <a:t>, N. </a:t>
            </a:r>
            <a:r>
              <a:rPr lang="en-US" dirty="0" err="1" smtClean="0"/>
              <a:t>Solyak</a:t>
            </a:r>
            <a:r>
              <a:rPr lang="en-US" dirty="0" smtClean="0"/>
              <a:t>, V. Yakovlev and entire LCLS-II SRF Team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E41FC-3AF5-4311-8C0B-7B5D7DAD4CA6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68298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599178"/>
            <a:ext cx="8686800" cy="641739"/>
          </a:xfrm>
        </p:spPr>
        <p:txBody>
          <a:bodyPr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5CEF-640B-4CB2-A588-2CA58D11E3A0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5694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50879" b="18110"/>
          <a:stretch/>
        </p:blipFill>
        <p:spPr>
          <a:xfrm>
            <a:off x="5341694" y="4629150"/>
            <a:ext cx="3063265" cy="106680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4845271" y="1117011"/>
          <a:ext cx="3965683" cy="3056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6" name="SPW 13.0 Graph" r:id="rId5" imgW="7584845" imgH="5847481" progId="SigmaPlotGraphicObject.12">
                  <p:embed/>
                </p:oleObj>
              </mc:Choice>
              <mc:Fallback>
                <p:oleObj name="SPW 13.0 Graph" r:id="rId5" imgW="7584845" imgH="5847481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45271" y="1117011"/>
                        <a:ext cx="3965683" cy="30568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952157"/>
              </p:ext>
            </p:extLst>
          </p:nvPr>
        </p:nvGraphicFramePr>
        <p:xfrm>
          <a:off x="275928" y="1547922"/>
          <a:ext cx="4313684" cy="2929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37" name="SPW 13.0 Graph" r:id="rId7" imgW="8584854" imgH="5830925" progId="SigmaPlotGraphicObject.12">
                  <p:embed/>
                </p:oleObj>
              </mc:Choice>
              <mc:Fallback>
                <p:oleObj name="SPW 13.0 Graph" r:id="rId7" imgW="8584854" imgH="5830925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5928" y="1547922"/>
                        <a:ext cx="4313684" cy="2929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715BBACA-473E-4CE6-BF29-A9C5B1B3374B}" type="datetime1"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8/19/2016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275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9" name="Title 28"/>
          <p:cNvSpPr>
            <a:spLocks noGrp="1"/>
          </p:cNvSpPr>
          <p:nvPr>
            <p:ph type="title"/>
          </p:nvPr>
        </p:nvSpPr>
        <p:spPr bwMode="auto">
          <a:xfrm>
            <a:off x="228599" y="269823"/>
            <a:ext cx="8855579" cy="4763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 </a:t>
            </a:r>
            <a:b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/>
            </a:r>
            <a:b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/>
            </a:r>
            <a:b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/>
            </a:r>
            <a:b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/>
            </a:r>
            <a:b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sz="2000" dirty="0" smtClean="0">
                <a:latin typeface="Helvetica" panose="020B0604020202020204" pitchFamily="34" charset="0"/>
                <a:ea typeface="Geneva" pitchFamily="121" charset="-128"/>
              </a:rPr>
              <a:t>Wake </a:t>
            </a:r>
            <a:r>
              <a:rPr lang="en-US" altLang="en-US" sz="2000" dirty="0">
                <a:latin typeface="Helvetica" panose="020B0604020202020204" pitchFamily="34" charset="0"/>
                <a:ea typeface="Geneva" pitchFamily="121" charset="-128"/>
              </a:rPr>
              <a:t>transmission (single pass) through beam line </a:t>
            </a:r>
            <a:r>
              <a:rPr lang="en-US" altLang="en-US" sz="2000" dirty="0" smtClean="0">
                <a:latin typeface="Helvetica" panose="020B0604020202020204" pitchFamily="34" charset="0"/>
                <a:ea typeface="Geneva" pitchFamily="121" charset="-128"/>
              </a:rPr>
              <a:t>components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11697" y="1401841"/>
            <a:ext cx="914400" cy="1021976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244366" y="4762637"/>
            <a:ext cx="4036172" cy="906987"/>
            <a:chOff x="127572" y="5091466"/>
            <a:chExt cx="4036172" cy="90698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233003" y="5091466"/>
              <a:ext cx="2930741" cy="906987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127572" y="5358417"/>
              <a:ext cx="1105431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</a:t>
              </a:r>
              <a:r>
                <a:rPr lang="en-US" baseline="-25000" dirty="0" smtClean="0"/>
                <a:t>inp</a:t>
              </a:r>
              <a:r>
                <a:rPr lang="en-US" dirty="0" smtClean="0"/>
                <a:t> TM</a:t>
              </a:r>
              <a:r>
                <a:rPr lang="en-US" baseline="-25000" dirty="0" smtClean="0"/>
                <a:t>01</a:t>
              </a:r>
              <a:endParaRPr lang="en-US" baseline="-25000" dirty="0"/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542381" y="5754975"/>
              <a:ext cx="521208" cy="15240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791854" y="4241077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HFSS Driven Modal (20 GHz)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2926" y="963528"/>
            <a:ext cx="2768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BLA wake loss is ~ 42%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8227105" y="5059419"/>
            <a:ext cx="192201" cy="11476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6200000">
            <a:off x="6405367" y="5772180"/>
            <a:ext cx="263042" cy="21293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8036558" y="4577971"/>
            <a:ext cx="55976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rad</a:t>
            </a:r>
            <a:endParaRPr lang="en-US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6842497" y="5697871"/>
            <a:ext cx="110543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inp</a:t>
            </a:r>
            <a:r>
              <a:rPr lang="en-US" dirty="0" smtClean="0"/>
              <a:t> TM</a:t>
            </a:r>
            <a:r>
              <a:rPr lang="en-US" baseline="-25000" dirty="0" smtClean="0"/>
              <a:t>01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5382053" y="776975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FPC wake loss is ~ </a:t>
            </a:r>
            <a:r>
              <a:rPr lang="en-US" dirty="0"/>
              <a:t>9</a:t>
            </a:r>
            <a:r>
              <a:rPr lang="en-US" dirty="0" smtClean="0"/>
              <a:t>%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9745" y="1261109"/>
            <a:ext cx="1845160" cy="120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35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4562766" y="906790"/>
          <a:ext cx="4471988" cy="2864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58" name="Mathcad" r:id="rId4" imgW="5591160" imgH="3581280" progId="Mathcad">
                  <p:embed/>
                </p:oleObj>
              </mc:Choice>
              <mc:Fallback>
                <p:oleObj name="Mathcad" r:id="rId4" imgW="5591160" imgH="3581280" progId="Mathcad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62766" y="906790"/>
                        <a:ext cx="4471988" cy="2864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531340" y="961656"/>
          <a:ext cx="3888260" cy="2486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59" name="Mathcad" r:id="rId6" imgW="6343560" imgH="3666960" progId="Mathcad">
                  <p:embed/>
                </p:oleObj>
              </mc:Choice>
              <mc:Fallback>
                <p:oleObj name="Mathcad" r:id="rId6" imgW="6343560" imgH="3666960" progId="Mathcad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1340" y="961656"/>
                        <a:ext cx="3888260" cy="2486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7F1B6E5D-3DCF-453A-B609-BAA0CCA61DC1}" type="datetime1"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8/19/2016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38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275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9" name="Title 28"/>
          <p:cNvSpPr>
            <a:spLocks noGrp="1"/>
          </p:cNvSpPr>
          <p:nvPr>
            <p:ph type="title"/>
          </p:nvPr>
        </p:nvSpPr>
        <p:spPr bwMode="auto">
          <a:xfrm>
            <a:off x="228600" y="269823"/>
            <a:ext cx="8686800" cy="4763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 Wake Power Deposition (Transition Model)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5930" y="3541410"/>
                <a:ext cx="7693901" cy="10062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Wake Monopole TM-modes Decomposition:</a:t>
                </a:r>
              </a:p>
              <a:p>
                <a:pPr algn="ctr"/>
                <a:endParaRPr lang="en-US" sz="800" dirty="0"/>
              </a:p>
              <a:p>
                <a14:m>
                  <m:oMath xmlns:m="http://schemas.openxmlformats.org/officeDocument/2006/math"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𝐏</m:t>
                    </m:r>
                    <m:d>
                      <m:d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</m:d>
                    <m:r>
                      <a:rPr lang="en-US" sz="2000" b="1" i="0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𝑵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  <m:e>
                        <m:f>
                          <m:f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𝑻𝑴</m:t>
                                </m:r>
                              </m:e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𝑵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𝒇</m:t>
                                </m:r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</m:s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sz="2000" b="1" baseline="30000" dirty="0" smtClean="0"/>
                  <a:t>,   </a:t>
                </a:r>
                <a:r>
                  <a:rPr lang="en-US" sz="1400" b="1" dirty="0" smtClean="0"/>
                  <a:t>where </a:t>
                </a:r>
                <a:r>
                  <a:rPr lang="en-US" sz="1400" b="1" i="1" dirty="0" smtClean="0"/>
                  <a:t>N(</a:t>
                </a:r>
                <a:r>
                  <a:rPr lang="en-US" sz="1400" b="1" i="1" dirty="0" err="1" smtClean="0"/>
                  <a:t>fc</a:t>
                </a:r>
                <a:r>
                  <a:rPr lang="en-US" sz="1400" b="1" i="1" baseline="-25000" dirty="0" err="1" smtClean="0"/>
                  <a:t>n</a:t>
                </a:r>
                <a:r>
                  <a:rPr lang="en-US" sz="1400" b="1" i="1" dirty="0" smtClean="0"/>
                  <a:t>) </a:t>
                </a:r>
                <a:r>
                  <a:rPr lang="en-US" sz="1400" b="1" dirty="0" smtClean="0"/>
                  <a:t>is number oTM</a:t>
                </a:r>
                <a:r>
                  <a:rPr lang="en-US" sz="1400" b="1" baseline="-25000" dirty="0" smtClean="0"/>
                  <a:t>0n</a:t>
                </a:r>
                <a:r>
                  <a:rPr lang="en-US" sz="1400" b="1" dirty="0" smtClean="0"/>
                  <a:t> modes below the cut off frequency   </a:t>
                </a:r>
                <a:endParaRPr lang="en-US" sz="1400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930" y="3541410"/>
                <a:ext cx="7693901" cy="1006238"/>
              </a:xfrm>
              <a:prstGeom prst="rect">
                <a:avLst/>
              </a:prstGeom>
              <a:blipFill rotWithShape="0">
                <a:blip r:embed="rId8"/>
                <a:stretch>
                  <a:fillRect l="-872" t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 rot="16200000">
            <a:off x="-339941" y="1452928"/>
            <a:ext cx="1380506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dP/df, [W/GHz]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522170" y="3233633"/>
            <a:ext cx="73904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F, [GHz]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8232200" y="2560300"/>
            <a:ext cx="577402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TM</a:t>
            </a:r>
            <a:r>
              <a:rPr lang="en-US" sz="1400" b="1" baseline="-25000" dirty="0" smtClean="0"/>
              <a:t>01</a:t>
            </a:r>
            <a:endParaRPr lang="en-US" sz="1400" b="1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7739166" y="2822214"/>
            <a:ext cx="577402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TM</a:t>
            </a:r>
            <a:r>
              <a:rPr lang="en-US" sz="1400" b="1" baseline="-25000" dirty="0" smtClean="0"/>
              <a:t>02</a:t>
            </a:r>
            <a:endParaRPr lang="en-US" sz="1400" b="1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8262781" y="2996705"/>
            <a:ext cx="577402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TM</a:t>
            </a:r>
            <a:r>
              <a:rPr lang="en-US" sz="1400" b="1" baseline="-25000" dirty="0" smtClean="0"/>
              <a:t>03</a:t>
            </a:r>
            <a:endParaRPr lang="en-US" sz="1400" b="1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7915303" y="999095"/>
            <a:ext cx="1099345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Total Wake</a:t>
            </a:r>
            <a:endParaRPr lang="en-US" sz="1400" b="1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6629400" y="3541410"/>
            <a:ext cx="73904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F, [GHz]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63177" y="4540929"/>
                <a:ext cx="8577005" cy="1707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C00000"/>
                    </a:solidFill>
                  </a:rPr>
                  <a:t>Transition model approaches wake power deposition by a direct calculation of monopole modes transitions through beam line components (BLA, FPC, HOMC, Gate Valves):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nary>
                            <m:naryPr>
                              <m:ctrlP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US" sz="1600" b="0" i="1" smtClean="0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b="0" i="1" smtClean="0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solidFill>
                                                <a:srgbClr val="C0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𝑇𝑀</m:t>
                                          </m:r>
                                        </m:sub>
                                      </m:sSub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sz="16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𝑑𝑓</m:t>
                                  </m:r>
                                </m:den>
                              </m:f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(1−</m:t>
                              </m:r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rgbClr val="C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16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𝑑𝑓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177" y="4540929"/>
                <a:ext cx="8577005" cy="1707968"/>
              </a:xfrm>
              <a:prstGeom prst="rect">
                <a:avLst/>
              </a:prstGeom>
              <a:blipFill rotWithShape="0">
                <a:blip r:embed="rId9"/>
                <a:stretch>
                  <a:fillRect l="-711" t="-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 rot="16200000">
            <a:off x="4092661" y="1615849"/>
            <a:ext cx="1529511" cy="52322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P, [W] </a:t>
            </a:r>
          </a:p>
          <a:p>
            <a:r>
              <a:rPr lang="en-US" sz="1400" dirty="0" smtClean="0"/>
              <a:t>    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6796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5278814"/>
              </p:ext>
            </p:extLst>
          </p:nvPr>
        </p:nvGraphicFramePr>
        <p:xfrm>
          <a:off x="228600" y="1928744"/>
          <a:ext cx="5257050" cy="3550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16" name="SPW 13.0 Graph" r:id="rId4" imgW="8656283" imgH="5847481" progId="SigmaPlotGraphicObject.12">
                  <p:embed/>
                </p:oleObj>
              </mc:Choice>
              <mc:Fallback>
                <p:oleObj name="SPW 13.0 Graph" r:id="rId4" imgW="8656283" imgH="5847481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600" y="1928744"/>
                        <a:ext cx="5257050" cy="35506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5319867-C13C-4020-88F9-1500D02129FD}" type="datetime1"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8/19/2016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39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275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 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LCLS-II </a:t>
            </a:r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1.3 GHz CM Wake</a:t>
            </a:r>
            <a:endParaRPr lang="en-US" b="1" dirty="0"/>
          </a:p>
        </p:txBody>
      </p:sp>
      <p:sp>
        <p:nvSpPr>
          <p:cNvPr id="9" name="Title 28"/>
          <p:cNvSpPr>
            <a:spLocks noGrp="1"/>
          </p:cNvSpPr>
          <p:nvPr>
            <p:ph type="title"/>
          </p:nvPr>
        </p:nvSpPr>
        <p:spPr bwMode="auto">
          <a:xfrm>
            <a:off x="228600" y="269823"/>
            <a:ext cx="8686800" cy="4763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 Wake Power Deposition (Diffusion Model)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66612" y="771005"/>
                <a:ext cx="8179454" cy="13717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TM-mode Loss in the Circular Pipe:</a:t>
                </a:r>
              </a:p>
              <a:p>
                <a:pPr algn="ctr"/>
                <a:endParaRPr lang="en-US" sz="800" dirty="0" smtClean="0"/>
              </a:p>
              <a:p>
                <a:r>
                  <a:rPr lang="en-US" b="1" dirty="0" smtClean="0"/>
                  <a:t>dP</a:t>
                </a:r>
                <a:r>
                  <a:rPr lang="en-US" b="1" baseline="-25000" dirty="0" smtClean="0"/>
                  <a:t>n</a:t>
                </a:r>
                <a:r>
                  <a:rPr lang="en-US" b="1" dirty="0" smtClean="0"/>
                  <a:t> (</a:t>
                </a:r>
                <a:r>
                  <a:rPr lang="el-GR" b="1" dirty="0" smtClean="0"/>
                  <a:t>ω</a:t>
                </a:r>
                <a:r>
                  <a:rPr lang="en-US" b="1" dirty="0" smtClean="0"/>
                  <a:t>)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b="1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𝒍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b="1" baseline="300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     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𝝎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f>
                      <m:fPr>
                        <m:ctrlP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𝒓</m:t>
                        </m:r>
                      </m:den>
                    </m:f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ad>
                              <m:radPr>
                                <m:degHide m:val="on"/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sz="2000" b="1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1" i="1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𝝎</m:t>
                                                </m:r>
                                                <m:r>
                                                  <a:rPr lang="en-US" sz="2000" b="1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𝒄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1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𝒏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000" b="1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𝝎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e>
                            </m:rad>
                          </m:e>
                        </m:d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sz="2000" b="1" baseline="30000" dirty="0" smtClean="0"/>
                  <a:t> 	</a:t>
                </a:r>
                <a:endParaRPr lang="en-US" sz="2000" b="1" baseline="30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612" y="771005"/>
                <a:ext cx="8179454" cy="1371722"/>
              </a:xfrm>
              <a:prstGeom prst="rect">
                <a:avLst/>
              </a:prstGeom>
              <a:blipFill rotWithShape="0">
                <a:blip r:embed="rId6"/>
                <a:stretch>
                  <a:fillRect l="-1118" t="-3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265778" y="2362200"/>
                <a:ext cx="2675925" cy="8903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</a:rPr>
                        <m:t>𝐝</m:t>
                      </m:r>
                      <m:r>
                        <a:rPr lang="en-US" b="1">
                          <a:latin typeface="Cambria Math" panose="02040503050406030204" pitchFamily="18" charset="0"/>
                        </a:rPr>
                        <m:t>𝐏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b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𝒏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𝑵</m:t>
                          </m:r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b>
                              </m:sSub>
                            </m:e>
                          </m:d>
                        </m:sup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𝒅𝑷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</m:e>
                      </m:nary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5778" y="2362200"/>
                <a:ext cx="2675925" cy="89037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676400" y="2187638"/>
            <a:ext cx="21210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HFSS Simulations 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643453" y="2742539"/>
            <a:ext cx="540722" cy="243758"/>
            <a:chOff x="6705600" y="4354617"/>
            <a:chExt cx="540722" cy="243758"/>
          </a:xfrm>
        </p:grpSpPr>
        <p:sp>
          <p:nvSpPr>
            <p:cNvPr id="11" name="Right Arrow 10"/>
            <p:cNvSpPr/>
            <p:nvPr/>
          </p:nvSpPr>
          <p:spPr>
            <a:xfrm>
              <a:off x="6781800" y="4354617"/>
              <a:ext cx="464522" cy="24113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/>
            <p:cNvSpPr/>
            <p:nvPr/>
          </p:nvSpPr>
          <p:spPr>
            <a:xfrm rot="10800000">
              <a:off x="6705600" y="4357244"/>
              <a:ext cx="464522" cy="241131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28600" y="5653524"/>
            <a:ext cx="863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We can derive the equivalent </a:t>
            </a:r>
            <a:r>
              <a:rPr lang="en-US" dirty="0">
                <a:solidFill>
                  <a:srgbClr val="C00000"/>
                </a:solidFill>
              </a:rPr>
              <a:t>surface impedance Z(</a:t>
            </a:r>
            <a:r>
              <a:rPr lang="el-GR" dirty="0">
                <a:solidFill>
                  <a:srgbClr val="C00000"/>
                </a:solidFill>
              </a:rPr>
              <a:t>ω</a:t>
            </a:r>
            <a:r>
              <a:rPr lang="en-US" dirty="0" smtClean="0">
                <a:solidFill>
                  <a:srgbClr val="C00000"/>
                </a:solidFill>
              </a:rPr>
              <a:t>) for beam line components !  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389369" y="3427072"/>
                <a:ext cx="12143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369" y="3427072"/>
                <a:ext cx="1214371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1508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712290" y="3949972"/>
            <a:ext cx="3333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</a:t>
            </a:r>
            <a:r>
              <a:rPr lang="en-US" sz="1600" dirty="0" smtClean="0"/>
              <a:t>here, </a:t>
            </a:r>
            <a:r>
              <a:rPr lang="en-US" sz="1600" i="1" dirty="0" smtClean="0"/>
              <a:t>S</a:t>
            </a:r>
            <a:r>
              <a:rPr lang="en-US" sz="1600" i="1" baseline="-25000" dirty="0" smtClean="0"/>
              <a:t>n</a:t>
            </a:r>
            <a:r>
              <a:rPr lang="en-US" sz="1600" dirty="0" smtClean="0"/>
              <a:t> is the area of lossy (radiating) surface and </a:t>
            </a:r>
            <a:r>
              <a:rPr lang="en-US" sz="1600" i="1" dirty="0" smtClean="0"/>
              <a:t>l</a:t>
            </a:r>
            <a:r>
              <a:rPr lang="en-US" sz="1600" i="1" baseline="-25000" dirty="0" smtClean="0"/>
              <a:t>n</a:t>
            </a:r>
            <a:r>
              <a:rPr lang="en-US" sz="1600" dirty="0" smtClean="0"/>
              <a:t> is the length of a beam pipe with an equivalent impedance </a:t>
            </a:r>
            <a:r>
              <a:rPr lang="en-US" sz="1600" i="1" dirty="0" smtClean="0"/>
              <a:t>Z(</a:t>
            </a:r>
            <a:r>
              <a:rPr lang="el-GR" sz="1600" i="1" dirty="0" smtClean="0"/>
              <a:t>ω</a:t>
            </a:r>
            <a:r>
              <a:rPr lang="en-US" sz="1600" i="1" dirty="0" smtClean="0"/>
              <a:t>)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0507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Linac</a:t>
            </a:r>
            <a:r>
              <a:rPr lang="en-US" dirty="0" smtClean="0"/>
              <a:t> Coherent Light Source-II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775" y="1156245"/>
            <a:ext cx="8672513" cy="204272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A72A0-8093-478D-892B-58B3B310DF42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FD16-1A3A-48D4-BA17-8A958C1F5EE0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892396" y="2893947"/>
            <a:ext cx="2251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err="1" smtClean="0"/>
              <a:t>Undulators</a:t>
            </a:r>
            <a:r>
              <a:rPr lang="en-US" sz="1600" b="1" dirty="0" smtClean="0"/>
              <a:t> (LCLS-I &amp; -II)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77908" y="2872190"/>
            <a:ext cx="1507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b="1" dirty="0" smtClean="0"/>
              <a:t> </a:t>
            </a:r>
            <a:r>
              <a:rPr lang="en-US" sz="1600" b="1" dirty="0" smtClean="0"/>
              <a:t>LCLS-I </a:t>
            </a:r>
            <a:r>
              <a:rPr lang="en-US" sz="1600" b="1" dirty="0" err="1" smtClean="0"/>
              <a:t>Linac</a:t>
            </a:r>
            <a:endParaRPr lang="en-US" sz="1600" b="1" dirty="0"/>
          </a:p>
        </p:txBody>
      </p:sp>
      <p:sp>
        <p:nvSpPr>
          <p:cNvPr id="17" name="Oval 16"/>
          <p:cNvSpPr/>
          <p:nvPr/>
        </p:nvSpPr>
        <p:spPr>
          <a:xfrm>
            <a:off x="135466" y="1380056"/>
            <a:ext cx="1845733" cy="1066800"/>
          </a:xfrm>
          <a:prstGeom prst="ellipse">
            <a:avLst/>
          </a:prstGeom>
          <a:noFill/>
          <a:ln w="22225"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60867" y="3682373"/>
            <a:ext cx="868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20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Coherent Light Source –II (LCLS-II) is a proposed fourth generation x-ray light source facility under construction at SLAC.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It is based on a new superconducting radio frequency </a:t>
            </a:r>
            <a:r>
              <a:rPr lang="en-US" sz="20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that will operate in continuous wave (CW) mode and will deliver a 4GeV electron beam.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SCRF </a:t>
            </a:r>
            <a:r>
              <a:rPr lang="en-US" sz="2000" dirty="0" err="1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</a:t>
            </a:r>
            <a:r>
              <a:rPr lang="en-US" sz="20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inac</a:t>
            </a:r>
            <a:r>
              <a:rPr lang="en-US" sz="20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will employ XFEL/ILC technology and will use 1.3 GHZ 9-cell SCRF cavity for beam acceleration.   </a:t>
            </a:r>
            <a:endParaRPr lang="en-US" sz="2000" dirty="0">
              <a:solidFill>
                <a:srgbClr val="40404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95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C1C447E5-0BD4-4599-AE36-636B48D8326C}" type="datetime1"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8/19/2016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40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275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9" name="Title 28"/>
          <p:cNvSpPr>
            <a:spLocks noGrp="1"/>
          </p:cNvSpPr>
          <p:nvPr>
            <p:ph type="title"/>
          </p:nvPr>
        </p:nvSpPr>
        <p:spPr bwMode="auto">
          <a:xfrm>
            <a:off x="228600" y="269823"/>
            <a:ext cx="8686800" cy="4763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 </a:t>
            </a:r>
            <a:r>
              <a:rPr lang="en-US" altLang="en-US" sz="2000" dirty="0" smtClean="0">
                <a:latin typeface="Helvetica" panose="020B0604020202020204" pitchFamily="34" charset="0"/>
                <a:ea typeface="Geneva" pitchFamily="121" charset="-128"/>
              </a:rPr>
              <a:t>Wake Power Deposition in the 1.3 GHz Cryomodule (Diffusion Model)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25277" y="987087"/>
          <a:ext cx="7848600" cy="41630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81200"/>
                <a:gridCol w="685800"/>
                <a:gridCol w="1905000"/>
                <a:gridCol w="1752600"/>
                <a:gridCol w="1524000"/>
              </a:tblGrid>
              <a:tr h="459740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Components</a:t>
                      </a:r>
                      <a:endParaRPr lang="en-US" dirty="0"/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Surface Area, [mm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</a:t>
                      </a:r>
                      <a:r>
                        <a:rPr lang="en-US" baseline="0" dirty="0" smtClean="0"/>
                        <a:t> Deposition, [W/CM]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4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Cu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Bellows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SS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Bellows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BLA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1.4e4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5.8 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5.1</a:t>
                      </a:r>
                      <a:endParaRPr lang="en-US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Cavity (Nb)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9e5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0.07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Flanges (SS)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2.4e3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 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Bellows (Cu&amp;SS)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6.4e4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 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Gate</a:t>
                      </a:r>
                      <a:r>
                        <a:rPr lang="en-US" baseline="0" dirty="0" smtClean="0"/>
                        <a:t> Valve 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2.0e2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Spool Pipe (Cu)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2.2e5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 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HOMC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1.3e3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 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FPC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1.3e3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5.6 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Wake Power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12.8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9985" y="5401671"/>
            <a:ext cx="82806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>
                <a:solidFill>
                  <a:srgbClr val="C00000"/>
                </a:solidFill>
              </a:rPr>
              <a:t>Non-plated SS bellows intercept &lt; 2 W/CM of wakefield power</a:t>
            </a:r>
          </a:p>
          <a:p>
            <a:pPr marL="342900" indent="-342900">
              <a:buFontTx/>
              <a:buAutoNum type="arabicPeriod"/>
            </a:pPr>
            <a:r>
              <a:rPr lang="en-US" sz="2000" dirty="0" smtClean="0">
                <a:solidFill>
                  <a:srgbClr val="C00000"/>
                </a:solidFill>
              </a:rPr>
              <a:t>About 43% </a:t>
            </a:r>
            <a:r>
              <a:rPr lang="en-US" sz="2000" dirty="0">
                <a:solidFill>
                  <a:srgbClr val="C00000"/>
                </a:solidFill>
              </a:rPr>
              <a:t>of wake power is </a:t>
            </a:r>
            <a:r>
              <a:rPr lang="en-US" sz="2000" dirty="0" smtClean="0">
                <a:solidFill>
                  <a:srgbClr val="C00000"/>
                </a:solidFill>
              </a:rPr>
              <a:t>radiated to FPC &amp; HOMC couplers!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55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93628" cy="429770"/>
          </a:xfrm>
        </p:spPr>
        <p:txBody>
          <a:bodyPr>
            <a:normAutofit/>
          </a:bodyPr>
          <a:lstStyle/>
          <a:p>
            <a:r>
              <a:rPr lang="en-US" dirty="0" smtClean="0"/>
              <a:t>Power Losses Distribution in One 3.9 GHz </a:t>
            </a:r>
            <a:r>
              <a:rPr lang="en-US" dirty="0" err="1" smtClean="0"/>
              <a:t>Cryomodule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860123"/>
              </p:ext>
            </p:extLst>
          </p:nvPr>
        </p:nvGraphicFramePr>
        <p:xfrm>
          <a:off x="986828" y="1321806"/>
          <a:ext cx="7337861" cy="4263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75303" y="5715000"/>
            <a:ext cx="505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Power Deposition: 9.5 W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Arun Saini | Reviews of HOMs Effects in LCLS-II SC Linac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50E24C35-B641-4CE1-A53E-06AFD670759B}" type="datetime1"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8/19/2016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42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275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9" name="Title 28"/>
          <p:cNvSpPr>
            <a:spLocks noGrp="1"/>
          </p:cNvSpPr>
          <p:nvPr>
            <p:ph type="title"/>
          </p:nvPr>
        </p:nvSpPr>
        <p:spPr bwMode="auto">
          <a:xfrm>
            <a:off x="228600" y="269823"/>
            <a:ext cx="8686800" cy="4763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 </a:t>
            </a:r>
            <a:r>
              <a:rPr lang="en-US" altLang="en-US" sz="2400" dirty="0" smtClean="0">
                <a:latin typeface="Helvetica" panose="020B0604020202020204" pitchFamily="34" charset="0"/>
                <a:ea typeface="Geneva" pitchFamily="121" charset="-128"/>
              </a:rPr>
              <a:t>Wake Power Deposition (Diffusion Model)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838200" y="1451383"/>
          <a:ext cx="7239000" cy="43584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38400"/>
                <a:gridCol w="1371600"/>
                <a:gridCol w="988291"/>
                <a:gridCol w="1219200"/>
                <a:gridCol w="1221509"/>
              </a:tblGrid>
              <a:tr h="334725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Components in 2 CM’s</a:t>
                      </a:r>
                      <a:endParaRPr lang="en-US" dirty="0"/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Power</a:t>
                      </a:r>
                      <a:r>
                        <a:rPr lang="en-US" baseline="0" dirty="0" smtClean="0"/>
                        <a:t> Deposition, [W]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4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A  (baseline)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299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w/o HOM&amp;PC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with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HOM&amp;PC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with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HOM&amp;PC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with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HOM&amp;PC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34725">
                <a:tc>
                  <a:txBody>
                    <a:bodyPr/>
                    <a:lstStyle/>
                    <a:p>
                      <a:r>
                        <a:rPr lang="en-US" dirty="0" smtClean="0"/>
                        <a:t>BLA (1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dirty="0" smtClean="0"/>
                        <a:t>2)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16.2 (per 2)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13.5</a:t>
                      </a:r>
                      <a:endParaRPr lang="en-US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10.5</a:t>
                      </a:r>
                      <a:endParaRPr lang="en-US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14.5</a:t>
                      </a:r>
                      <a:endParaRPr lang="en-US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4725">
                <a:tc>
                  <a:txBody>
                    <a:bodyPr/>
                    <a:lstStyle/>
                    <a:p>
                      <a:r>
                        <a:rPr lang="en-US" dirty="0" smtClean="0"/>
                        <a:t>SS end-p</a:t>
                      </a:r>
                      <a:r>
                        <a:rPr lang="en-US" baseline="0" dirty="0" smtClean="0"/>
                        <a:t>ipe 2.5m (1)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1.65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0.07</a:t>
                      </a:r>
                    </a:p>
                  </a:txBody>
                  <a:tcPr/>
                </a:tc>
              </a:tr>
              <a:tr h="334725">
                <a:tc>
                  <a:txBody>
                    <a:bodyPr/>
                    <a:lstStyle/>
                    <a:p>
                      <a:r>
                        <a:rPr lang="en-US" dirty="0" smtClean="0"/>
                        <a:t>Bellows (17)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0.36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0.27</a:t>
                      </a:r>
                    </a:p>
                  </a:txBody>
                  <a:tcPr/>
                </a:tc>
              </a:tr>
              <a:tr h="426629">
                <a:tc>
                  <a:txBody>
                    <a:bodyPr/>
                    <a:lstStyle/>
                    <a:p>
                      <a:r>
                        <a:rPr lang="en-US" dirty="0" smtClean="0"/>
                        <a:t>Gate</a:t>
                      </a:r>
                      <a:r>
                        <a:rPr lang="en-US" baseline="0" dirty="0" smtClean="0"/>
                        <a:t> Valve (4)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0.5</a:t>
                      </a:r>
                    </a:p>
                  </a:txBody>
                  <a:tcPr/>
                </a:tc>
              </a:tr>
              <a:tr h="426629">
                <a:tc>
                  <a:txBody>
                    <a:bodyPr/>
                    <a:lstStyle/>
                    <a:p>
                      <a:r>
                        <a:rPr lang="en-US" dirty="0" smtClean="0"/>
                        <a:t>Spool Pipe (2)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0.02</a:t>
                      </a:r>
                    </a:p>
                  </a:txBody>
                  <a:tcPr/>
                </a:tc>
              </a:tr>
              <a:tr h="334725">
                <a:tc>
                  <a:txBody>
                    <a:bodyPr/>
                    <a:lstStyle/>
                    <a:p>
                      <a:r>
                        <a:rPr lang="en-US" dirty="0" smtClean="0"/>
                        <a:t>HOMC (32)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0.5</a:t>
                      </a:r>
                    </a:p>
                  </a:txBody>
                  <a:tcPr/>
                </a:tc>
              </a:tr>
              <a:tr h="334725">
                <a:tc>
                  <a:txBody>
                    <a:bodyPr/>
                    <a:lstStyle/>
                    <a:p>
                      <a:r>
                        <a:rPr lang="en-US" dirty="0" smtClean="0"/>
                        <a:t>FPC (16)</a:t>
                      </a:r>
                      <a:endParaRPr lang="en-US" dirty="0"/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</a:t>
                      </a:r>
                      <a:endParaRPr lang="en-US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2.8</a:t>
                      </a:r>
                    </a:p>
                  </a:txBody>
                  <a:tcPr/>
                </a:tc>
              </a:tr>
              <a:tr h="3347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Total power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76400" y="914400"/>
            <a:ext cx="5387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Wake Loss in the 3</a:t>
            </a:r>
            <a:r>
              <a:rPr lang="en-US" sz="2400" baseline="30000" dirty="0" smtClean="0">
                <a:solidFill>
                  <a:schemeClr val="accent6">
                    <a:lumMod val="50000"/>
                  </a:schemeClr>
                </a:solidFill>
              </a:rPr>
              <a:t>rd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harmonic section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50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269823"/>
            <a:ext cx="8686800" cy="4763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 </a:t>
            </a:r>
            <a:r>
              <a:rPr lang="en-US" altLang="en-US" sz="2400" dirty="0" smtClean="0">
                <a:latin typeface="Helvetica" panose="020B0604020202020204" pitchFamily="34" charset="0"/>
                <a:ea typeface="Geneva" pitchFamily="121" charset="-128"/>
              </a:rPr>
              <a:t>Beam Line Absorber properties</a:t>
            </a: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02E10A3B-4462-4D07-B273-21232DB806B5}" type="datetime1">
              <a:rPr lang="en-US" altLang="en-US" sz="1200" smtClean="0">
                <a:solidFill>
                  <a:srgbClr val="004C97"/>
                </a:solidFill>
                <a:latin typeface="Helvetica" panose="020B0604020202020204" pitchFamily="34" charset="0"/>
              </a:rPr>
              <a:t>8/19/2016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43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275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1773397"/>
              </p:ext>
            </p:extLst>
          </p:nvPr>
        </p:nvGraphicFramePr>
        <p:xfrm>
          <a:off x="406208" y="1182887"/>
          <a:ext cx="4221797" cy="2782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80" name="SPW 13.0 Graph" r:id="rId4" imgW="7729868" imgH="5094906" progId="SigmaPlotGraphicObject.12">
                  <p:embed/>
                </p:oleObj>
              </mc:Choice>
              <mc:Fallback>
                <p:oleObj name="SPW 13.0 Graph" r:id="rId4" imgW="7729868" imgH="5094906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6208" y="1182887"/>
                        <a:ext cx="4221797" cy="2782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4765760" y="1120267"/>
          <a:ext cx="4246074" cy="2782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81" name="SPW 13.0 Graph" r:id="rId6" imgW="7773880" imgH="5094906" progId="SigmaPlotGraphicObject.12">
                  <p:embed/>
                </p:oleObj>
              </mc:Choice>
              <mc:Fallback>
                <p:oleObj name="SPW 13.0 Graph" r:id="rId6" imgW="7773880" imgH="5094906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65760" y="1120267"/>
                        <a:ext cx="4246074" cy="2782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633" y="718112"/>
            <a:ext cx="5638800" cy="6253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1397" y="4174414"/>
            <a:ext cx="1609725" cy="179910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34019" y="3898243"/>
            <a:ext cx="3275962" cy="20535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049963" y="4138532"/>
                <a:ext cx="2344040" cy="317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73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−0.66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0.25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9963" y="4138532"/>
                <a:ext cx="2344040" cy="317844"/>
              </a:xfrm>
              <a:prstGeom prst="rect">
                <a:avLst/>
              </a:prstGeom>
              <a:blipFill rotWithShape="0">
                <a:blip r:embed="rId11"/>
                <a:stretch>
                  <a:fillRect r="-27013" b="-28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036181" y="4820380"/>
                <a:ext cx="21865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=0.4=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6181" y="4820380"/>
                <a:ext cx="2186561" cy="276999"/>
              </a:xfrm>
              <a:prstGeom prst="rect">
                <a:avLst/>
              </a:prstGeom>
              <a:blipFill rotWithShape="0">
                <a:blip r:embed="rId12"/>
                <a:stretch>
                  <a:fillRect l="-4178" r="-32033" b="-4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6200000">
            <a:off x="2459631" y="4609320"/>
            <a:ext cx="619048" cy="29523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94671" y="5918885"/>
            <a:ext cx="866667" cy="28571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257925" y="-335095"/>
            <a:ext cx="1743075" cy="174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8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for HOMs Trapping and Resonance Excitation in LCLS-II SC </a:t>
            </a:r>
            <a:r>
              <a:rPr lang="en-US" dirty="0" err="1" smtClean="0"/>
              <a:t>linac</a:t>
            </a:r>
            <a:r>
              <a:rPr lang="en-US" dirty="0" smtClean="0"/>
              <a:t>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000" dirty="0" smtClean="0"/>
                  <a:t> </a:t>
                </a:r>
                <a:r>
                  <a:rPr lang="en-US" sz="2000" dirty="0"/>
                  <a:t>Power losses at cavity surface and Bellows are estimated for each </a:t>
                </a:r>
                <a:r>
                  <a:rPr lang="en-US" sz="2000" dirty="0" smtClean="0"/>
                  <a:t>mode. </a:t>
                </a:r>
              </a:p>
              <a:p>
                <a:r>
                  <a:rPr lang="en-US" sz="2000" dirty="0" smtClean="0"/>
                  <a:t>Total mode losses is computed as: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sz="2000" dirty="0"/>
                  <a:t> =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en-US" sz="2000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sz="2000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sz="2000" i="1" baseline="-2500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en-US" sz="2000" dirty="0"/>
                  <a:t>; </a:t>
                </a:r>
                <a:endParaRPr lang="en-US" sz="2000" dirty="0" smtClean="0"/>
              </a:p>
              <a:p>
                <a:pPr marL="457200" lvl="1" indent="0">
                  <a:buNone/>
                </a:pPr>
                <a:r>
                  <a:rPr lang="en-US" sz="2000" dirty="0" smtClean="0"/>
                  <a:t>Q</a:t>
                </a:r>
                <a:r>
                  <a:rPr lang="en-US" sz="2000" baseline="-25000" dirty="0" smtClean="0"/>
                  <a:t>0, </a:t>
                </a:r>
                <a:r>
                  <a:rPr lang="en-US" sz="2000" dirty="0" smtClean="0"/>
                  <a:t>Q</a:t>
                </a:r>
                <a:r>
                  <a:rPr lang="en-US" sz="2000" baseline="-25000" dirty="0"/>
                  <a:t>b</a:t>
                </a:r>
                <a:r>
                  <a:rPr lang="en-US" sz="2000" baseline="-25000" dirty="0" smtClean="0"/>
                  <a:t>,</a:t>
                </a:r>
                <a:r>
                  <a:rPr lang="en-US" sz="2000" dirty="0" smtClean="0"/>
                  <a:t> </a:t>
                </a:r>
                <a:r>
                  <a:rPr lang="en-US" sz="2000" dirty="0" err="1" smtClean="0"/>
                  <a:t>Q</a:t>
                </a:r>
                <a:r>
                  <a:rPr lang="en-US" sz="2000" baseline="-25000" dirty="0" err="1" smtClean="0"/>
                  <a:t>h</a:t>
                </a:r>
                <a:r>
                  <a:rPr lang="en-US" sz="2000" baseline="-25000" dirty="0" smtClean="0"/>
                  <a:t>,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are quality factor associated with power losses to cavity surface, bellows and HOM &amp; power coupler. </a:t>
                </a:r>
                <a:r>
                  <a:rPr lang="en-US" sz="2000" dirty="0" err="1" smtClean="0"/>
                  <a:t>Q</a:t>
                </a:r>
                <a:r>
                  <a:rPr lang="en-US" sz="2000" baseline="-25000" dirty="0" err="1" smtClean="0"/>
                  <a:t>h</a:t>
                </a:r>
                <a:r>
                  <a:rPr lang="en-US" sz="2000" baseline="-25000" dirty="0" smtClean="0"/>
                  <a:t>  </a:t>
                </a:r>
                <a:r>
                  <a:rPr lang="en-US" sz="2000" dirty="0" smtClean="0"/>
                  <a:t> used in this analysis is </a:t>
                </a:r>
                <a:r>
                  <a:rPr lang="en-US" sz="2000" i="1" dirty="0" smtClean="0"/>
                  <a:t>2x10</a:t>
                </a:r>
                <a:r>
                  <a:rPr lang="en-US" sz="2000" i="1" baseline="30000" dirty="0" smtClean="0"/>
                  <a:t>5</a:t>
                </a:r>
                <a:r>
                  <a:rPr lang="en-US" sz="2000" i="1" dirty="0" smtClean="0"/>
                  <a:t>,10</a:t>
                </a:r>
                <a:r>
                  <a:rPr lang="en-US" sz="2000" i="1" baseline="30000" dirty="0" smtClean="0"/>
                  <a:t>6</a:t>
                </a:r>
                <a:r>
                  <a:rPr lang="en-US" sz="2000" i="1" dirty="0" smtClean="0"/>
                  <a:t>,</a:t>
                </a:r>
                <a:r>
                  <a:rPr lang="en-US" sz="2000" i="1" baseline="30000" dirty="0" smtClean="0"/>
                  <a:t> </a:t>
                </a:r>
                <a:r>
                  <a:rPr lang="en-US" sz="2000" i="1" dirty="0" smtClean="0"/>
                  <a:t>10</a:t>
                </a:r>
                <a:r>
                  <a:rPr lang="en-US" sz="2000" i="1" baseline="30000" dirty="0" smtClean="0"/>
                  <a:t>7</a:t>
                </a:r>
                <a:r>
                  <a:rPr lang="en-US" sz="2000" i="1" dirty="0" smtClean="0"/>
                  <a:t> </a:t>
                </a:r>
              </a:p>
              <a:p>
                <a:r>
                  <a:rPr lang="en-US" sz="2000" i="1" dirty="0"/>
                  <a:t> </a:t>
                </a:r>
                <a:r>
                  <a:rPr lang="en-US" sz="2000" dirty="0" smtClean="0"/>
                  <a:t>Magnetic field induced on the surface of cavity by nth component of beam spectrum is given is sum of all excited modes:</a:t>
                </a:r>
              </a:p>
              <a:p>
                <a:pPr lvl="1"/>
                <a:r>
                  <a:rPr lang="en-US" sz="1800" dirty="0" smtClean="0"/>
                  <a:t> </a:t>
                </a:r>
              </a:p>
              <a:p>
                <a:pPr lvl="1"/>
                <a:endParaRPr lang="en-US" sz="1800" dirty="0"/>
              </a:p>
              <a:p>
                <a:pPr lvl="1"/>
                <a:endParaRPr lang="en-US" sz="1800" dirty="0" smtClean="0"/>
              </a:p>
              <a:p>
                <a:pPr lvl="1"/>
                <a:endParaRPr lang="en-US" sz="1800" dirty="0"/>
              </a:p>
              <a:p>
                <a:pPr lvl="1"/>
                <a:r>
                  <a:rPr lang="en-US" sz="1800" dirty="0" smtClean="0"/>
                  <a:t> </a:t>
                </a:r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HOMs frequency vary cavity to cavity by RMS value of 1MHz</a:t>
                </a:r>
              </a:p>
              <a:p>
                <a:r>
                  <a:rPr lang="en-US" sz="2000" dirty="0" smtClean="0"/>
                  <a:t>Idealized beam current spectrum is used for this studies.   		 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688" t="-1467" r="-2180" b="-8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2A32B-2CF0-4639-A216-475FABC69E5B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44</a:t>
            </a:fld>
            <a:endParaRPr lang="en-US" alt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0662803"/>
              </p:ext>
            </p:extLst>
          </p:nvPr>
        </p:nvGraphicFramePr>
        <p:xfrm>
          <a:off x="1298166" y="3521634"/>
          <a:ext cx="4122738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81" name="Equation" r:id="rId4" imgW="3327120" imgH="825480" progId="Equation.3">
                  <p:embed/>
                </p:oleObj>
              </mc:Choice>
              <mc:Fallback>
                <p:oleObj name="Equation" r:id="rId4" imgW="3327120" imgH="825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8166" y="3521634"/>
                        <a:ext cx="4122738" cy="1223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866194"/>
              </p:ext>
            </p:extLst>
          </p:nvPr>
        </p:nvGraphicFramePr>
        <p:xfrm>
          <a:off x="1298166" y="4687573"/>
          <a:ext cx="3995879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82" name="Equation" r:id="rId6" imgW="3060360" imgH="876240" progId="Equation.3">
                  <p:embed/>
                </p:oleObj>
              </mc:Choice>
              <mc:Fallback>
                <p:oleObj name="Equation" r:id="rId6" imgW="3060360" imgH="876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98166" y="4687573"/>
                        <a:ext cx="3995879" cy="1300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76112" y="3862277"/>
            <a:ext cx="3210004" cy="1723549"/>
          </a:xfrm>
          <a:prstGeom prst="rect">
            <a:avLst/>
          </a:prstGeom>
          <a:noFill/>
          <a:ln w="19050">
            <a:solidFill>
              <a:srgbClr val="40404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     :     </a:t>
            </a:r>
            <a:r>
              <a:rPr lang="en-US" sz="16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 simulated magnetic field for pth mode.</a:t>
            </a:r>
          </a:p>
          <a:p>
            <a:r>
              <a:rPr lang="en-US" sz="16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</a:t>
            </a:r>
            <a:r>
              <a:rPr lang="en-US" sz="1600" baseline="-250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sz="16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en-US" sz="1600" dirty="0" smtClean="0">
                <a:solidFill>
                  <a:srgbClr val="505050"/>
                </a:solidFill>
                <a:latin typeface="Symbol" panose="05050102010706020507" pitchFamily="18" charset="2"/>
                <a:cs typeface="Helvetica" panose="020B0604020202020204" pitchFamily="34" charset="0"/>
              </a:rPr>
              <a:t>w</a:t>
            </a:r>
            <a:r>
              <a:rPr lang="en-US" sz="1600" baseline="-250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sz="16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:  amplitude and frequency of beam harmonic. </a:t>
            </a:r>
          </a:p>
          <a:p>
            <a:r>
              <a:rPr lang="en-US" sz="16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</a:t>
            </a:r>
            <a:r>
              <a:rPr lang="en-US" sz="1600" baseline="-250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</a:t>
            </a:r>
            <a:r>
              <a:rPr lang="en-US" sz="16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:is energy stored in cavity.</a:t>
            </a:r>
          </a:p>
          <a:p>
            <a:r>
              <a:rPr lang="en-US" sz="1800" dirty="0" smtClean="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    </a:t>
            </a:r>
            <a:endParaRPr lang="en-US" sz="1800" dirty="0">
              <a:solidFill>
                <a:srgbClr val="505050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655077"/>
              </p:ext>
            </p:extLst>
          </p:nvPr>
        </p:nvGraphicFramePr>
        <p:xfrm>
          <a:off x="5836107" y="3945918"/>
          <a:ext cx="559115" cy="375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83" name="Equation" r:id="rId8" imgW="304560" imgH="253800" progId="Equation.3">
                  <p:embed/>
                </p:oleObj>
              </mc:Choice>
              <mc:Fallback>
                <p:oleObj name="Equation" r:id="rId8" imgW="3045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836107" y="3945918"/>
                        <a:ext cx="559115" cy="3753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333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Maxodel</a:t>
            </a:r>
            <a:r>
              <a:rPr lang="en-US" dirty="0" smtClean="0"/>
              <a:t> for HOMs Trapping and Resonance Excitation in LCLS-II SC </a:t>
            </a:r>
            <a:r>
              <a:rPr lang="en-US" dirty="0" err="1" smtClean="0"/>
              <a:t>linac</a:t>
            </a:r>
            <a:r>
              <a:rPr lang="en-US" dirty="0" smtClean="0"/>
              <a:t>(1)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RF Simulation is performed using </a:t>
            </a:r>
            <a:r>
              <a:rPr lang="en-US" sz="2000" dirty="0" err="1" smtClean="0"/>
              <a:t>SuperLANS</a:t>
            </a:r>
            <a:r>
              <a:rPr lang="en-US" sz="2000" dirty="0" smtClean="0"/>
              <a:t> to compute (R/Q) and fields corresponding to particular mode.</a:t>
            </a:r>
          </a:p>
          <a:p>
            <a:pPr lvl="1"/>
            <a:r>
              <a:rPr lang="en-US" sz="1800" dirty="0" smtClean="0"/>
              <a:t>Monopole modes up to 11 GHz are computed for 1.3 GHz 9-cell cavity</a:t>
            </a:r>
          </a:p>
          <a:p>
            <a:pPr lvl="2"/>
            <a:r>
              <a:rPr lang="en-US" sz="1800" dirty="0" smtClean="0"/>
              <a:t>Cut-off frequency of monopole modes is 2.94 GHz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sz="2000" dirty="0" smtClean="0"/>
              <a:t>Propagating HOMs may form standing wave in a periodic arrangement of cavities and get trapped. </a:t>
            </a:r>
          </a:p>
          <a:p>
            <a:r>
              <a:rPr lang="en-US" sz="2000" dirty="0" smtClean="0"/>
              <a:t>In order to find trapped modes, length of beam pipe connecting </a:t>
            </a:r>
            <a:r>
              <a:rPr lang="en-US" sz="2000" dirty="0" err="1" smtClean="0"/>
              <a:t>neighbouring</a:t>
            </a:r>
            <a:r>
              <a:rPr lang="en-US" sz="2000" dirty="0" smtClean="0"/>
              <a:t> cavities is varied.  </a:t>
            </a:r>
          </a:p>
          <a:p>
            <a:r>
              <a:rPr lang="en-US" sz="2000" dirty="0" smtClean="0"/>
              <a:t>In order to find worst case, maximum (R/Q) is used to estimate power losses.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FE769-7741-454C-B920-7152F6078C32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45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784" y="2317310"/>
            <a:ext cx="5806180" cy="188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Quality factor of cavity and bellows for modes ~11GHz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310" y="1353305"/>
            <a:ext cx="7143184" cy="455389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8B0CA-C8C4-48E2-BD79-C68D554412D4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41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07CEB7-FD14-400F-85C4-7AAF9E091272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495216" y="5934074"/>
            <a:ext cx="4126528" cy="314326"/>
          </a:xfrm>
        </p:spPr>
        <p:txBody>
          <a:bodyPr/>
          <a:lstStyle/>
          <a:p>
            <a:r>
              <a:rPr lang="en-US" smtClean="0"/>
              <a:t>Arun Saini | Reviews of HOMs Effects in LCLS-II SC Linac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193" y="426739"/>
            <a:ext cx="8910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Resonant </a:t>
            </a:r>
            <a:r>
              <a:rPr lang="en-U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Losses </a:t>
            </a:r>
            <a:r>
              <a:rPr lang="en-US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bellows due </a:t>
            </a:r>
            <a:r>
              <a:rPr lang="en-US" sz="2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Monopole </a:t>
            </a:r>
            <a:r>
              <a:rPr lang="en-US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HOMs</a:t>
            </a:r>
            <a:endParaRPr lang="en-US" sz="28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73812" y="1814271"/>
            <a:ext cx="4147932" cy="4053129"/>
            <a:chOff x="964534" y="58486"/>
            <a:chExt cx="7276450" cy="646813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7840" y="5181599"/>
              <a:ext cx="7197379" cy="1345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534" y="3962399"/>
              <a:ext cx="7197379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700" y="2606040"/>
              <a:ext cx="7133213" cy="1205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1148" y="1219200"/>
              <a:ext cx="7150765" cy="135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248" y="58486"/>
              <a:ext cx="7191736" cy="121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20229" y="2042376"/>
            <a:ext cx="532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#1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-6343" y="2813101"/>
            <a:ext cx="5328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#2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02838" y="3634315"/>
            <a:ext cx="110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#3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0503" y="4488688"/>
            <a:ext cx="525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#4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-1531" y="5324136"/>
            <a:ext cx="736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#5</a:t>
            </a:r>
            <a:endParaRPr lang="en-US" sz="14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4734232" y="1295400"/>
          <a:ext cx="4267201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11"/>
                <a:gridCol w="924413"/>
                <a:gridCol w="790222"/>
                <a:gridCol w="790222"/>
                <a:gridCol w="1185333"/>
              </a:tblGrid>
              <a:tr h="62345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Freq. [GHz]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R/Q , [</a:t>
                      </a:r>
                      <a:r>
                        <a:rPr lang="el-GR" dirty="0" smtClean="0"/>
                        <a:t>Ω</a:t>
                      </a:r>
                      <a:r>
                        <a:rPr lang="en-US" dirty="0" smtClean="0"/>
                        <a:t>]*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</a:t>
                      </a:r>
                      <a:r>
                        <a:rPr lang="en-US" baseline="-25000" dirty="0" smtClean="0"/>
                        <a:t>ext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Resonant </a:t>
                      </a:r>
                      <a:r>
                        <a:rPr lang="en-US" b="1" dirty="0" err="1" smtClean="0"/>
                        <a:t>P</a:t>
                      </a:r>
                      <a:r>
                        <a:rPr lang="en-US" b="1" baseline="-25000" dirty="0" err="1" smtClean="0"/>
                        <a:t>loss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0" baseline="0" dirty="0" smtClean="0"/>
                        <a:t>[</a:t>
                      </a:r>
                      <a:r>
                        <a:rPr lang="en-US" b="0" baseline="0" dirty="0" err="1" smtClean="0"/>
                        <a:t>mW</a:t>
                      </a:r>
                      <a:r>
                        <a:rPr lang="en-US" b="0" baseline="0" dirty="0" smtClean="0"/>
                        <a:t>]</a:t>
                      </a:r>
                      <a:endParaRPr lang="en-US" b="1" baseline="-25000" dirty="0"/>
                    </a:p>
                  </a:txBody>
                  <a:tcPr/>
                </a:tc>
              </a:tr>
              <a:tr h="3269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4.8e-3</a:t>
                      </a:r>
                      <a:endParaRPr lang="en-US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2.9682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2.9e-3</a:t>
                      </a:r>
                      <a:endParaRPr lang="en-US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2.9683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2.6e-3</a:t>
                      </a:r>
                      <a:endParaRPr lang="en-US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2.0e4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2.4e-4</a:t>
                      </a:r>
                      <a:endParaRPr lang="en-US" dirty="0"/>
                    </a:p>
                  </a:txBody>
                  <a:tcPr/>
                </a:tc>
              </a:tr>
              <a:tr h="33250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3.169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8.0e3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2.2e-4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576668" y="3962400"/>
            <a:ext cx="456733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In a worse case one can estimate R/Q &lt; 10 </a:t>
            </a:r>
            <a:r>
              <a:rPr lang="el-GR" sz="1800" dirty="0" smtClean="0"/>
              <a:t>Ω</a:t>
            </a:r>
            <a:r>
              <a:rPr lang="en-US" sz="1800" dirty="0" smtClean="0"/>
              <a:t> and Q</a:t>
            </a:r>
            <a:r>
              <a:rPr lang="en-US" sz="1800" baseline="-25000" dirty="0" smtClean="0"/>
              <a:t>ext</a:t>
            </a:r>
            <a:r>
              <a:rPr lang="en-US" sz="1800" dirty="0" smtClean="0"/>
              <a:t> &lt; 1e5, then the max possible coherent RF loses are:           </a:t>
            </a:r>
            <a:r>
              <a:rPr lang="en-US" sz="1800" b="1" dirty="0" err="1" smtClean="0">
                <a:solidFill>
                  <a:srgbClr val="0000CC"/>
                </a:solidFill>
              </a:rPr>
              <a:t>P</a:t>
            </a:r>
            <a:r>
              <a:rPr lang="en-US" sz="1800" b="1" baseline="-25000" dirty="0" err="1" smtClean="0">
                <a:solidFill>
                  <a:srgbClr val="0000CC"/>
                </a:solidFill>
              </a:rPr>
              <a:t>max</a:t>
            </a:r>
            <a:r>
              <a:rPr lang="en-US" sz="1800" b="1" dirty="0" smtClean="0">
                <a:solidFill>
                  <a:srgbClr val="0000CC"/>
                </a:solidFill>
              </a:rPr>
              <a:t> = R/Q*Q*I ≈ 10*1e5*1e-7 </a:t>
            </a:r>
            <a:r>
              <a:rPr lang="en-US" sz="1800" b="1" dirty="0">
                <a:solidFill>
                  <a:srgbClr val="0000CC"/>
                </a:solidFill>
              </a:rPr>
              <a:t>≈ </a:t>
            </a:r>
            <a:r>
              <a:rPr lang="en-US" sz="1800" b="1" dirty="0" smtClean="0">
                <a:solidFill>
                  <a:srgbClr val="0000CC"/>
                </a:solidFill>
              </a:rPr>
              <a:t>0.1 W</a:t>
            </a:r>
          </a:p>
          <a:p>
            <a:pPr marL="174625" indent="-174625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Losses from operating mode (16MV/m) </a:t>
            </a:r>
            <a:r>
              <a:rPr lang="en-US" sz="1800" b="1" dirty="0" err="1" smtClean="0">
                <a:solidFill>
                  <a:srgbClr val="0000CC"/>
                </a:solidFill>
              </a:rPr>
              <a:t>P</a:t>
            </a:r>
            <a:r>
              <a:rPr lang="en-US" sz="1800" b="1" baseline="-25000" dirty="0" err="1" smtClean="0">
                <a:solidFill>
                  <a:srgbClr val="0000CC"/>
                </a:solidFill>
              </a:rPr>
              <a:t>bellow_SS</a:t>
            </a:r>
            <a:r>
              <a:rPr lang="en-US" sz="1800" b="1" dirty="0" smtClean="0">
                <a:solidFill>
                  <a:srgbClr val="0000CC"/>
                </a:solidFill>
              </a:rPr>
              <a:t> </a:t>
            </a:r>
            <a:r>
              <a:rPr lang="en-US" sz="1800" b="1" dirty="0">
                <a:solidFill>
                  <a:srgbClr val="0000CC"/>
                </a:solidFill>
              </a:rPr>
              <a:t>= </a:t>
            </a:r>
            <a:r>
              <a:rPr lang="el-GR" sz="1800" b="1" dirty="0">
                <a:solidFill>
                  <a:srgbClr val="0000CC"/>
                </a:solidFill>
              </a:rPr>
              <a:t>ω</a:t>
            </a:r>
            <a:r>
              <a:rPr lang="en-US" sz="1800" b="1" dirty="0">
                <a:solidFill>
                  <a:srgbClr val="0000CC"/>
                </a:solidFill>
              </a:rPr>
              <a:t>*W/</a:t>
            </a:r>
            <a:r>
              <a:rPr lang="en-US" sz="1800" b="1" dirty="0" err="1">
                <a:solidFill>
                  <a:srgbClr val="0000CC"/>
                </a:solidFill>
              </a:rPr>
              <a:t>Q</a:t>
            </a:r>
            <a:r>
              <a:rPr lang="en-US" sz="1800" b="1" baseline="-25000" dirty="0" err="1">
                <a:solidFill>
                  <a:srgbClr val="0000CC"/>
                </a:solidFill>
              </a:rPr>
              <a:t>bellow_SS</a:t>
            </a:r>
            <a:r>
              <a:rPr lang="en-US" sz="1800" b="1" dirty="0">
                <a:solidFill>
                  <a:srgbClr val="0000CC"/>
                </a:solidFill>
              </a:rPr>
              <a:t> </a:t>
            </a:r>
            <a:r>
              <a:rPr lang="en-US" sz="1800" b="1" dirty="0" smtClean="0">
                <a:solidFill>
                  <a:srgbClr val="0000CC"/>
                </a:solidFill>
              </a:rPr>
              <a:t> </a:t>
            </a:r>
            <a:r>
              <a:rPr lang="en-US" sz="1800" b="1" dirty="0">
                <a:solidFill>
                  <a:srgbClr val="0000CC"/>
                </a:solidFill>
              </a:rPr>
              <a:t>≈ </a:t>
            </a:r>
            <a:r>
              <a:rPr lang="en-US" sz="1800" b="1" dirty="0" smtClean="0">
                <a:solidFill>
                  <a:srgbClr val="0000CC"/>
                </a:solidFill>
              </a:rPr>
              <a:t>0.2 W </a:t>
            </a:r>
            <a:r>
              <a:rPr lang="en-US" sz="1800" b="1" dirty="0" err="1">
                <a:solidFill>
                  <a:srgbClr val="0000CC"/>
                </a:solidFill>
              </a:rPr>
              <a:t>P</a:t>
            </a:r>
            <a:r>
              <a:rPr lang="en-US" sz="1800" b="1" baseline="-25000" dirty="0" err="1">
                <a:solidFill>
                  <a:srgbClr val="0000CC"/>
                </a:solidFill>
              </a:rPr>
              <a:t>bellow_Cu</a:t>
            </a:r>
            <a:r>
              <a:rPr lang="en-US" sz="1800" b="1" dirty="0">
                <a:solidFill>
                  <a:srgbClr val="0000CC"/>
                </a:solidFill>
              </a:rPr>
              <a:t> = </a:t>
            </a:r>
            <a:r>
              <a:rPr lang="el-GR" sz="1800" b="1" dirty="0">
                <a:solidFill>
                  <a:srgbClr val="0000CC"/>
                </a:solidFill>
              </a:rPr>
              <a:t>ω</a:t>
            </a:r>
            <a:r>
              <a:rPr lang="en-US" sz="1800" b="1" dirty="0">
                <a:solidFill>
                  <a:srgbClr val="0000CC"/>
                </a:solidFill>
              </a:rPr>
              <a:t>*W/</a:t>
            </a:r>
            <a:r>
              <a:rPr lang="en-US" sz="1800" b="1" dirty="0" err="1">
                <a:solidFill>
                  <a:srgbClr val="0000CC"/>
                </a:solidFill>
              </a:rPr>
              <a:t>Q</a:t>
            </a:r>
            <a:r>
              <a:rPr lang="en-US" sz="1800" b="1" baseline="-25000" dirty="0" err="1">
                <a:solidFill>
                  <a:srgbClr val="0000CC"/>
                </a:solidFill>
              </a:rPr>
              <a:t>bellow_SS</a:t>
            </a:r>
            <a:r>
              <a:rPr lang="en-US" sz="1800" b="1" dirty="0">
                <a:solidFill>
                  <a:srgbClr val="0000CC"/>
                </a:solidFill>
              </a:rPr>
              <a:t> </a:t>
            </a:r>
            <a:r>
              <a:rPr lang="en-US" sz="1800" b="1" dirty="0" smtClean="0">
                <a:solidFill>
                  <a:srgbClr val="0000CC"/>
                </a:solidFill>
              </a:rPr>
              <a:t>≈ 0.002 W</a:t>
            </a:r>
            <a:endParaRPr lang="en-US" sz="1800" b="1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0088" y="1434256"/>
            <a:ext cx="4500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Trapped Monopole HOMs in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bellows (3D)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63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Maximum RF power in HOM coupler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98063"/>
            <a:ext cx="4537591" cy="32453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57816" y="5165652"/>
            <a:ext cx="609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800" dirty="0" smtClean="0"/>
              <a:t>Median P &lt;5W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800" dirty="0" smtClean="0"/>
              <a:t>Only Non-propagating modes </a:t>
            </a:r>
            <a:r>
              <a:rPr lang="en-US" sz="1800" dirty="0"/>
              <a:t>(f&lt;2.9 GHz</a:t>
            </a:r>
            <a:r>
              <a:rPr lang="en-US" sz="1800" dirty="0" smtClean="0"/>
              <a:t>)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sz="1800" dirty="0" smtClean="0"/>
              <a:t>Random variation </a:t>
            </a:r>
            <a:r>
              <a:rPr lang="en-US" sz="1800" dirty="0"/>
              <a:t>of HOM frequencies with 1 MHz </a:t>
            </a:r>
            <a:r>
              <a:rPr lang="en-US" sz="1800" dirty="0" smtClean="0"/>
              <a:t>R.M.S.</a:t>
            </a: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592" y="1598064"/>
            <a:ext cx="4484488" cy="32453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4103" y="1271451"/>
            <a:ext cx="3108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1.3 GHz Cavity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682853" y="1136399"/>
            <a:ext cx="204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3.9 </a:t>
            </a:r>
            <a:r>
              <a:rPr lang="en-US" dirty="0"/>
              <a:t>GHz Cavity 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7350-0082-4523-BD65-971CA7FC7E99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61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LCLS-II SCRF </a:t>
            </a:r>
            <a:r>
              <a:rPr lang="en-US" dirty="0" err="1" smtClean="0"/>
              <a:t>Linac</a:t>
            </a:r>
            <a:r>
              <a:rPr lang="en-US" dirty="0" smtClean="0"/>
              <a:t> Architecture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D7061-66E7-4225-AE21-7B38E3E93E09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7" y="983162"/>
            <a:ext cx="8833380" cy="2028545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277111"/>
              </p:ext>
            </p:extLst>
          </p:nvPr>
        </p:nvGraphicFramePr>
        <p:xfrm>
          <a:off x="5113338" y="3249321"/>
          <a:ext cx="3962929" cy="273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5641"/>
                <a:gridCol w="759275"/>
                <a:gridCol w="759275"/>
                <a:gridCol w="946071"/>
                <a:gridCol w="592667"/>
              </a:tblGrid>
              <a:tr h="55577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</a:t>
                      </a:r>
                      <a:r>
                        <a:rPr lang="en-US" sz="1600" baseline="-25000" dirty="0" smtClean="0"/>
                        <a:t>o</a:t>
                      </a:r>
                    </a:p>
                    <a:p>
                      <a:r>
                        <a:rPr lang="en-US" sz="1600" dirty="0" smtClean="0"/>
                        <a:t>(MV)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latin typeface="Symbol" panose="05050102010706020507" pitchFamily="18" charset="2"/>
                        </a:rPr>
                        <a:t>F</a:t>
                      </a:r>
                    </a:p>
                    <a:p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deg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Acc.Grad</a:t>
                      </a:r>
                      <a:endParaRPr lang="en-US" sz="1600" dirty="0" smtClean="0"/>
                    </a:p>
                    <a:p>
                      <a:r>
                        <a:rPr lang="en-US" sz="1600" dirty="0" smtClean="0"/>
                        <a:t>(MV/m)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CMs</a:t>
                      </a:r>
                      <a:endParaRPr lang="en-US" sz="1600" dirty="0"/>
                    </a:p>
                  </a:txBody>
                  <a:tcPr/>
                </a:tc>
              </a:tr>
              <a:tr h="33152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16.3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</a:tr>
              <a:tr h="3298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-12.7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-64.7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-150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1446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-21.0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2206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+/- 34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1688" y="3184680"/>
            <a:ext cx="47508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 the basis of RF parameters and intermediate warm regions, LCLS-II SCRF </a:t>
            </a:r>
            <a:r>
              <a:rPr lang="en-US" sz="18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is mainly segmented into several sections.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All sections except HL are composed of 9-cell 1.3 GHz accelerating cavity. One </a:t>
            </a:r>
            <a:r>
              <a:rPr lang="en-US" sz="18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cryomodule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comprise eight cavities.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HL </a:t>
            </a:r>
            <a:r>
              <a:rPr lang="en-US" sz="18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ection is employed to compensate non-linearity in longitudinal phase space and composed of 3.9 GHz  9-cell cavity.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32600" y="620545"/>
            <a:ext cx="22436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/>
              <a:t>PRD: LCLSII-2.4-PR-0041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5553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LCLS-II </a:t>
            </a:r>
            <a:r>
              <a:rPr lang="en-US" dirty="0" err="1" smtClean="0"/>
              <a:t>Linac</a:t>
            </a:r>
            <a:r>
              <a:rPr lang="en-US" dirty="0" smtClean="0"/>
              <a:t> Baseline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DEC53-031D-40B9-A6B8-8229FA9FDF0B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6</a:t>
            </a:fld>
            <a:endParaRPr lang="en-US" alt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5525206"/>
              </p:ext>
            </p:extLst>
          </p:nvPr>
        </p:nvGraphicFramePr>
        <p:xfrm>
          <a:off x="676275" y="906464"/>
          <a:ext cx="7975067" cy="532513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844926"/>
                <a:gridCol w="1092200"/>
                <a:gridCol w="1084073"/>
                <a:gridCol w="1128378"/>
                <a:gridCol w="825490"/>
              </a:tblGrid>
              <a:tr h="385523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Parameter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j-lt"/>
                        </a:rPr>
                        <a:t>symbol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j-lt"/>
                        </a:rPr>
                        <a:t>nominal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j-lt"/>
                        </a:rPr>
                        <a:t>range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>
                          <a:latin typeface="+mj-lt"/>
                        </a:rPr>
                        <a:t>units</a:t>
                      </a:r>
                      <a:endParaRPr lang="en-US" sz="2000" dirty="0">
                        <a:latin typeface="+mj-lt"/>
                      </a:endParaRPr>
                    </a:p>
                  </a:txBody>
                  <a:tcPr/>
                </a:tc>
              </a:tr>
              <a:tr h="339829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Electron Energy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18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4.0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2.0 - 4.14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+mj-lt"/>
                        </a:rPr>
                        <a:t>GeV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</a:tr>
              <a:tr h="35586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Bunch Charge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r>
                        <a:rPr lang="en-US" sz="1800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8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100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10 - 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  <a:latin typeface="+mj-lt"/>
                        </a:rPr>
                        <a:t>300</a:t>
                      </a:r>
                      <a:endParaRPr lang="en-US" sz="1800" dirty="0">
                        <a:solidFill>
                          <a:schemeClr val="accent4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+mj-lt"/>
                        </a:rPr>
                        <a:t>pC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</a:tr>
              <a:tr h="35586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Bunch Repetition Rate in Linac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800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8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0.62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0 - </a:t>
                      </a:r>
                      <a:r>
                        <a:rPr lang="en-US" sz="1800" dirty="0" smtClean="0">
                          <a:solidFill>
                            <a:schemeClr val="accent4"/>
                          </a:solidFill>
                          <a:latin typeface="+mj-lt"/>
                        </a:rPr>
                        <a:t>0.93</a:t>
                      </a:r>
                      <a:endParaRPr lang="en-US" sz="1800" dirty="0">
                        <a:solidFill>
                          <a:schemeClr val="accent4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+mj-lt"/>
                        </a:rPr>
                        <a:t>MHz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</a:tr>
              <a:tr h="3274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/>
                        </a:rPr>
                        <a:t>Average </a:t>
                      </a:r>
                      <a:r>
                        <a:rPr lang="en-US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  <a:cs typeface="+mn-cs"/>
                        </a:rPr>
                        <a:t>e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/>
                        </a:rPr>
                        <a:t>-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current </a:t>
                      </a:r>
                      <a:r>
                        <a:rPr lang="en-US" sz="1800" u="none" dirty="0">
                          <a:effectLst/>
                          <a:latin typeface="+mj-lt"/>
                          <a:ea typeface="Times New Roman"/>
                        </a:rPr>
                        <a:t>in linac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800" i="1" baseline="-25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avg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0.062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  <a:latin typeface="+mj-lt"/>
                          <a:ea typeface="Times New Roman"/>
                        </a:rPr>
                        <a:t>0.0 </a:t>
                      </a: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- 0.3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+mj-lt"/>
                          <a:ea typeface="Times New Roman"/>
                        </a:rPr>
                        <a:t>mA</a:t>
                      </a:r>
                    </a:p>
                  </a:txBody>
                  <a:tcPr marL="68580" marR="68580" marT="0" marB="0" anchor="ctr"/>
                </a:tc>
              </a:tr>
              <a:tr h="3274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Avg. </a:t>
                      </a:r>
                      <a:r>
                        <a:rPr lang="en-US" sz="1800" b="0" i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e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Times New Roman"/>
                        </a:rPr>
                        <a:t>-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beam power at </a:t>
                      </a:r>
                      <a:r>
                        <a:rPr lang="en-US" sz="1800" b="0" i="0" u="none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linac </a:t>
                      </a:r>
                      <a:r>
                        <a:rPr lang="en-US" sz="1800" b="0" i="0" u="non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end</a:t>
                      </a:r>
                      <a:endParaRPr lang="en-US" sz="1800" b="0" i="0" u="none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800" b="0" i="1" baseline="-25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av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0.25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0 - 1.2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MW</a:t>
                      </a:r>
                    </a:p>
                  </a:txBody>
                  <a:tcPr marL="68580" marR="68580" marT="0" marB="0" anchor="ctr"/>
                </a:tc>
              </a:tr>
              <a:tr h="3274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</a:rPr>
                        <a:t>Norm. rms </a:t>
                      </a:r>
                      <a:r>
                        <a:rPr lang="en-US" sz="1800" b="0" smtClean="0">
                          <a:effectLst/>
                          <a:latin typeface="+mj-lt"/>
                          <a:ea typeface="Times New Roman"/>
                        </a:rPr>
                        <a:t>slice emittance at undulator</a:t>
                      </a:r>
                      <a:endParaRPr lang="en-US" sz="18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 err="1">
                          <a:effectLst/>
                          <a:latin typeface="Symbol" panose="05050102010706020507" pitchFamily="18" charset="2"/>
                          <a:ea typeface="Times New Roman"/>
                        </a:rPr>
                        <a:t>ge</a:t>
                      </a:r>
                      <a:r>
                        <a:rPr lang="en-US" sz="1800" b="0" baseline="-25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  <a:sym typeface="Symbol"/>
                        </a:rPr>
                        <a:t></a:t>
                      </a:r>
                      <a:r>
                        <a:rPr lang="en-US" sz="1800" b="0" i="1" baseline="-250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-s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j-lt"/>
                          <a:ea typeface="Times New Roman"/>
                        </a:rPr>
                        <a:t>0.45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+mj-lt"/>
                          <a:ea typeface="Times New Roman"/>
                        </a:rPr>
                        <a:t>0.2 - </a:t>
                      </a:r>
                      <a:r>
                        <a:rPr lang="en-US" sz="1800" b="0" dirty="0" smtClean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Times New Roman"/>
                        </a:rPr>
                        <a:t>0.7</a:t>
                      </a:r>
                      <a:r>
                        <a:rPr lang="en-US" sz="1800" b="0" dirty="0" smtClean="0">
                          <a:effectLst/>
                          <a:latin typeface="+mj-lt"/>
                          <a:ea typeface="Times New Roman"/>
                        </a:rPr>
                        <a:t> </a:t>
                      </a:r>
                      <a:endParaRPr lang="en-US" sz="18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  <a:sym typeface="Symbol"/>
                        </a:rPr>
                        <a:t></a:t>
                      </a: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</a:rPr>
                        <a:t>m</a:t>
                      </a:r>
                    </a:p>
                  </a:txBody>
                  <a:tcPr marL="68580" marR="68580" marT="0" marB="0" anchor="ctr"/>
                </a:tc>
              </a:tr>
              <a:tr h="3274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</a:rPr>
                        <a:t>Final peak current (at </a:t>
                      </a:r>
                      <a:r>
                        <a:rPr lang="en-US" sz="1800" b="0" dirty="0" err="1">
                          <a:effectLst/>
                          <a:latin typeface="+mj-lt"/>
                          <a:ea typeface="Times New Roman"/>
                        </a:rPr>
                        <a:t>undulator</a:t>
                      </a: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800" b="0" i="1" baseline="-25000" dirty="0" err="1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pk</a:t>
                      </a:r>
                      <a:endParaRPr lang="en-US" sz="18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j-lt"/>
                          <a:ea typeface="Times New Roman"/>
                        </a:rPr>
                        <a:t>1000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+mj-lt"/>
                          <a:ea typeface="Times New Roman"/>
                        </a:rPr>
                        <a:t>500 - 1500</a:t>
                      </a:r>
                      <a:endParaRPr lang="en-US" sz="1800" b="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</a:rPr>
                        <a:t>A</a:t>
                      </a:r>
                    </a:p>
                  </a:txBody>
                  <a:tcPr marL="68580" marR="68580" marT="0" marB="0" anchor="ctr"/>
                </a:tc>
              </a:tr>
              <a:tr h="32741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</a:rPr>
                        <a:t>Final slice </a:t>
                      </a:r>
                      <a:r>
                        <a:rPr lang="en-US" sz="1800" b="0" dirty="0" smtClean="0">
                          <a:effectLst/>
                          <a:latin typeface="+mj-lt"/>
                          <a:ea typeface="Times New Roman"/>
                        </a:rPr>
                        <a:t>E-spread </a:t>
                      </a: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</a:rPr>
                        <a:t>(</a:t>
                      </a:r>
                      <a:r>
                        <a:rPr lang="en-US" sz="1800" b="0" dirty="0" smtClean="0">
                          <a:effectLst/>
                          <a:latin typeface="+mj-lt"/>
                          <a:ea typeface="Times New Roman"/>
                        </a:rPr>
                        <a:t>rms, w/heater</a:t>
                      </a: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</a:rPr>
                        <a:t>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1">
                          <a:effectLst/>
                          <a:latin typeface="+mj-lt"/>
                          <a:ea typeface="Times New Roman"/>
                          <a:sym typeface="Symbol"/>
                        </a:rPr>
                        <a:t></a:t>
                      </a:r>
                      <a:r>
                        <a:rPr lang="en-US" sz="1800" b="0" i="1" baseline="-25000">
                          <a:effectLst/>
                          <a:latin typeface="+mj-lt"/>
                          <a:ea typeface="Times New Roman"/>
                        </a:rPr>
                        <a:t>Es</a:t>
                      </a:r>
                      <a:endParaRPr lang="en-US" sz="1800" b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j-lt"/>
                          <a:ea typeface="Times New Roman"/>
                        </a:rPr>
                        <a:t>500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effectLst/>
                          <a:latin typeface="+mj-lt"/>
                          <a:ea typeface="Times New Roman"/>
                        </a:rPr>
                        <a:t>125 - </a:t>
                      </a:r>
                      <a:r>
                        <a:rPr lang="en-US" sz="1800" b="0" dirty="0" smtClean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Times New Roman"/>
                        </a:rPr>
                        <a:t>1500</a:t>
                      </a:r>
                      <a:endParaRPr lang="en-US" sz="1800" b="0" dirty="0">
                        <a:solidFill>
                          <a:schemeClr val="accent4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+mj-lt"/>
                          <a:ea typeface="Times New Roman"/>
                        </a:rPr>
                        <a:t>keV</a:t>
                      </a:r>
                    </a:p>
                  </a:txBody>
                  <a:tcPr marL="68580" marR="68580" marT="0" marB="0" anchor="ctr"/>
                </a:tc>
              </a:tr>
              <a:tr h="35586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RF</a:t>
                      </a:r>
                      <a:r>
                        <a:rPr lang="en-US" sz="1800" baseline="0" dirty="0" smtClean="0">
                          <a:latin typeface="+mj-lt"/>
                        </a:rPr>
                        <a:t> frequency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800" i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endParaRPr lang="en-US" sz="18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1.3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-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+mj-lt"/>
                        </a:rPr>
                        <a:t>GHz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</a:tr>
              <a:tr h="35586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Avg. CW RF gradient (powered cavities)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i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</a:t>
                      </a:r>
                      <a:endParaRPr lang="en-US" sz="18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16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-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+mj-lt"/>
                        </a:rPr>
                        <a:t>MV/m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</a:tr>
              <a:tr h="35586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Avg. Cavity Q0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Q0</a:t>
                      </a:r>
                      <a:endParaRPr lang="en-US" sz="18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2.7e10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 smtClean="0">
                          <a:latin typeface="+mj-lt"/>
                        </a:rPr>
                        <a:t>1.5 </a:t>
                      </a:r>
                      <a:r>
                        <a:rPr lang="en-US" sz="1800" b="0" smtClean="0">
                          <a:latin typeface="+mj-lt"/>
                        </a:rPr>
                        <a:t>- 5e10</a:t>
                      </a:r>
                      <a:endParaRPr lang="en-US" sz="18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+mj-lt"/>
                        </a:rPr>
                        <a:t>-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</a:tr>
              <a:tr h="35586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Photon</a:t>
                      </a:r>
                      <a:r>
                        <a:rPr lang="en-US" sz="1800" baseline="0" dirty="0" smtClean="0">
                          <a:latin typeface="+mj-lt"/>
                        </a:rPr>
                        <a:t> energy range of SXR (</a:t>
                      </a:r>
                      <a:r>
                        <a:rPr lang="en-US" sz="1800" b="1" baseline="0" dirty="0" smtClean="0">
                          <a:latin typeface="+mj-lt"/>
                        </a:rPr>
                        <a:t>SCRF</a:t>
                      </a:r>
                      <a:r>
                        <a:rPr lang="en-US" sz="1800" baseline="0" dirty="0" smtClean="0">
                          <a:latin typeface="+mj-lt"/>
                        </a:rPr>
                        <a:t>)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i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phot</a:t>
                      </a:r>
                      <a:endParaRPr lang="en-US" sz="18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-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0.2 </a:t>
                      </a:r>
                      <a:r>
                        <a:rPr lang="en-US" sz="1800" b="1" smtClean="0">
                          <a:latin typeface="+mj-lt"/>
                        </a:rPr>
                        <a:t>- 1.3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+mj-lt"/>
                        </a:rPr>
                        <a:t>keV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</a:tr>
              <a:tr h="355868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+mj-lt"/>
                        </a:rPr>
                        <a:t>Photon</a:t>
                      </a:r>
                      <a:r>
                        <a:rPr lang="en-US" sz="1800" baseline="0" dirty="0" smtClean="0">
                          <a:latin typeface="+mj-lt"/>
                        </a:rPr>
                        <a:t> energy range of HXR (</a:t>
                      </a:r>
                      <a:r>
                        <a:rPr lang="en-US" sz="1800" b="1" baseline="0" dirty="0" smtClean="0">
                          <a:latin typeface="+mj-lt"/>
                        </a:rPr>
                        <a:t>SCRF</a:t>
                      </a:r>
                      <a:r>
                        <a:rPr lang="en-US" sz="1800" baseline="0" dirty="0" smtClean="0">
                          <a:latin typeface="+mj-lt"/>
                        </a:rPr>
                        <a:t>)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i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phot</a:t>
                      </a:r>
                      <a:endParaRPr lang="en-US" sz="1800" i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-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1 - 5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+mj-lt"/>
                        </a:rPr>
                        <a:t>keV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</a:tr>
              <a:tr h="355868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Photon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energy range of HXR (</a:t>
                      </a: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Cu-RF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800" i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phot</a:t>
                      </a:r>
                      <a:endParaRPr lang="en-US" sz="1800" i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+mj-lt"/>
                        </a:rPr>
                        <a:t>-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+mj-lt"/>
                        </a:rPr>
                        <a:t>1 - 25</a:t>
                      </a:r>
                      <a:endParaRPr lang="en-US" sz="1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+mj-lt"/>
                        </a:rPr>
                        <a:t>keV</a:t>
                      </a:r>
                      <a:endParaRPr lang="en-US" sz="18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31933" y="549125"/>
            <a:ext cx="34120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LCLSII-1.1-PR-0133, LCLS-II Parameters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578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HOMs power generated in LCLS-II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35204-EC12-4635-9315-5952E1990971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5954" y="846195"/>
            <a:ext cx="8250460" cy="24031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05314" y="2909971"/>
            <a:ext cx="72234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i="1" dirty="0" smtClean="0">
                <a:solidFill>
                  <a:schemeClr val="accent2"/>
                </a:solidFill>
              </a:rPr>
              <a:t>Schematic of </a:t>
            </a:r>
            <a:r>
              <a:rPr lang="en-US" sz="2200" i="1" dirty="0" err="1" smtClean="0">
                <a:solidFill>
                  <a:schemeClr val="accent2"/>
                </a:solidFill>
              </a:rPr>
              <a:t>Cryomodule</a:t>
            </a:r>
            <a:r>
              <a:rPr lang="en-US" sz="2200" i="1" dirty="0" smtClean="0">
                <a:solidFill>
                  <a:schemeClr val="accent2"/>
                </a:solidFill>
              </a:rPr>
              <a:t> consisting 8 nine-cell cavities</a:t>
            </a:r>
            <a:endParaRPr lang="en-US" sz="2200" i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673" y="3280033"/>
            <a:ext cx="90286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</a:t>
            </a:r>
            <a:r>
              <a:rPr lang="en-US" sz="18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cryomodule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(CM) in the LCLS-II </a:t>
            </a:r>
            <a:r>
              <a:rPr lang="en-US" sz="18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is composed of eight 9-cell SC cavities and quadrupole magnet. </a:t>
            </a:r>
            <a:r>
              <a:rPr lang="en-US" sz="18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beam line absorber (BLA) is also placed b/w two </a:t>
            </a:r>
            <a:r>
              <a:rPr lang="en-US" sz="18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cryomodules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When beam traverses through a CM in </a:t>
            </a:r>
            <a:r>
              <a:rPr lang="en-US" sz="18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its wake energy is radiated into modes that are much above cut-off frequency. They are named as un-trapped radiation.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Primary source of excitation of un-trapped radiation in the LCLS-II SC </a:t>
            </a:r>
            <a:r>
              <a:rPr lang="en-US" sz="1800" dirty="0" err="1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is irises of 9-cell cavities. Interconnecting bellows and beam pipe transitions also contributes in this process.</a:t>
            </a:r>
            <a:r>
              <a:rPr lang="en-US" sz="1800" dirty="0" smtClean="0"/>
              <a:t>           					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HOM power generated by beam is: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800" i="1" dirty="0" smtClean="0">
                <a:solidFill>
                  <a:schemeClr val="accent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 LCLS-II, maximum HOMs power is generated for the case Q</a:t>
            </a:r>
            <a:r>
              <a:rPr lang="en-US" sz="1800" i="1" baseline="-25000" dirty="0" smtClean="0">
                <a:solidFill>
                  <a:schemeClr val="accent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r>
              <a:rPr lang="en-US" sz="1800" i="1" dirty="0" smtClean="0">
                <a:solidFill>
                  <a:schemeClr val="accent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 300pC and </a:t>
            </a:r>
            <a:r>
              <a:rPr lang="en-US" sz="1800" i="1" dirty="0" err="1" smtClean="0">
                <a:solidFill>
                  <a:schemeClr val="accent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</a:t>
            </a:r>
            <a:r>
              <a:rPr lang="en-US" sz="1800" i="1" baseline="-25000" dirty="0" err="1" smtClean="0">
                <a:solidFill>
                  <a:schemeClr val="accent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rep</a:t>
            </a:r>
            <a:r>
              <a:rPr lang="en-US" sz="1800" i="1" dirty="0" smtClean="0">
                <a:solidFill>
                  <a:schemeClr val="accent3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= 1MHz. 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7766964"/>
              </p:ext>
            </p:extLst>
          </p:nvPr>
        </p:nvGraphicFramePr>
        <p:xfrm>
          <a:off x="4249334" y="5333946"/>
          <a:ext cx="164147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0" name="Equation" r:id="rId4" imgW="927000" imgH="507960" progId="Equation.3">
                  <p:embed/>
                </p:oleObj>
              </mc:Choice>
              <mc:Fallback>
                <p:oleObj name="Equation" r:id="rId4" imgW="92700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49334" y="5333946"/>
                        <a:ext cx="1641475" cy="900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276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Steady State Wake Losses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7"/>
            <a:ext cx="8806758" cy="1627726"/>
          </a:xfrm>
        </p:spPr>
        <p:txBody>
          <a:bodyPr/>
          <a:lstStyle/>
          <a:p>
            <a:r>
              <a:rPr lang="en-US" sz="1800" dirty="0" smtClean="0"/>
              <a:t>Loss factor (</a:t>
            </a:r>
            <a:r>
              <a:rPr lang="en-US" sz="1800" i="1" dirty="0" smtClean="0"/>
              <a:t>k</a:t>
            </a:r>
            <a:r>
              <a:rPr lang="en-US" sz="1800" i="1" baseline="-25000" dirty="0" smtClean="0"/>
              <a:t>loss</a:t>
            </a:r>
            <a:r>
              <a:rPr lang="en-US" sz="1800" i="1" dirty="0" smtClean="0"/>
              <a:t> ) is </a:t>
            </a:r>
            <a:r>
              <a:rPr lang="en-US" sz="1800" dirty="0" smtClean="0"/>
              <a:t>estimated for L1, L2 and L3 sections using :</a:t>
            </a:r>
          </a:p>
          <a:p>
            <a:endParaRPr lang="en-US" sz="2000" dirty="0"/>
          </a:p>
          <a:p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en-US" sz="1800" dirty="0" smtClean="0"/>
              <a:t>where s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 =1.74 mm. </a:t>
            </a:r>
            <a:r>
              <a:rPr lang="en-US" sz="1800" dirty="0"/>
              <a:t>Longitudinal bunch distribution is considered </a:t>
            </a:r>
            <a:r>
              <a:rPr lang="en-US" sz="1800" dirty="0" smtClean="0"/>
              <a:t>Gaussian.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67917-C46C-4C34-9CBF-26684E8B5535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8</a:t>
            </a:fld>
            <a:endParaRPr lang="en-US" alt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474580"/>
              </p:ext>
            </p:extLst>
          </p:nvPr>
        </p:nvGraphicFramePr>
        <p:xfrm>
          <a:off x="1733550" y="1296988"/>
          <a:ext cx="2673350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9" name="Equation" r:id="rId3" imgW="1815840" imgH="469800" progId="Equation.3">
                  <p:embed/>
                </p:oleObj>
              </mc:Choice>
              <mc:Fallback>
                <p:oleObj name="Equation" r:id="rId3" imgW="181584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33550" y="1296988"/>
                        <a:ext cx="2673350" cy="898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740107"/>
              </p:ext>
            </p:extLst>
          </p:nvPr>
        </p:nvGraphicFramePr>
        <p:xfrm>
          <a:off x="4816475" y="1490663"/>
          <a:ext cx="222567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0" name="Equation" r:id="rId5" imgW="1091880" imgH="266400" progId="Equation.3">
                  <p:embed/>
                </p:oleObj>
              </mc:Choice>
              <mc:Fallback>
                <p:oleObj name="Equation" r:id="rId5" imgW="109188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16475" y="1490663"/>
                        <a:ext cx="2225675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1038" y="2424581"/>
            <a:ext cx="4652962" cy="3579179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58501" y="2473181"/>
            <a:ext cx="4132537" cy="316713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MS PGothic" panose="020B0600070205080204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For RMS bunch length of 1 mm, 0.25 mm, and 0.25 </a:t>
            </a:r>
            <a:r>
              <a:rPr lang="en-US" sz="1800" dirty="0" smtClean="0">
                <a:latin typeface="Symbol" panose="05050102010706020507" pitchFamily="18" charset="2"/>
              </a:rPr>
              <a:t>m</a:t>
            </a:r>
            <a:r>
              <a:rPr lang="en-US" sz="1800" dirty="0" smtClean="0"/>
              <a:t>m in L1, L2 and L3, loss factor is 86, 119 and 154 V/</a:t>
            </a:r>
            <a:r>
              <a:rPr lang="en-US" sz="1800" dirty="0" err="1" smtClean="0"/>
              <a:t>pC</a:t>
            </a:r>
            <a:r>
              <a:rPr lang="en-US" sz="1800" dirty="0" smtClean="0"/>
              <a:t> per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respectively. Loss factor in HL section is 151.6 V/</a:t>
            </a:r>
            <a:r>
              <a:rPr lang="en-US" sz="1800" dirty="0" err="1" smtClean="0"/>
              <a:t>pC</a:t>
            </a:r>
            <a:r>
              <a:rPr lang="en-US" sz="1800" dirty="0" smtClean="0"/>
              <a:t> per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HOM power generated for </a:t>
            </a:r>
            <a:r>
              <a:rPr lang="en-US" sz="1800" i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Q</a:t>
            </a:r>
            <a:r>
              <a:rPr lang="en-US" sz="1800" i="1" baseline="-25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r>
              <a:rPr lang="en-US" sz="1800" i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= 300pC </a:t>
            </a:r>
            <a:r>
              <a:rPr lang="en-US" sz="18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</a:t>
            </a:r>
            <a:r>
              <a:rPr lang="en-US" sz="1800" i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</a:t>
            </a:r>
            <a:r>
              <a:rPr lang="en-US" sz="1800" i="1" baseline="-25000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rep</a:t>
            </a:r>
            <a:r>
              <a:rPr lang="en-US" sz="1800" i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= </a:t>
            </a:r>
            <a:r>
              <a:rPr lang="en-US" sz="1800" i="1" dirty="0" smtClean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1MHz</a:t>
            </a:r>
            <a:r>
              <a:rPr lang="en-US" sz="1800" i="1" dirty="0">
                <a:solidFill>
                  <a:srgbClr val="40404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 smtClean="0"/>
              <a:t> is 7.7, 10.7 and 13.8 W/CM  in L1, L2 and L3 respectively.  </a:t>
            </a:r>
          </a:p>
          <a:p>
            <a:r>
              <a:rPr lang="en-US" sz="1800" dirty="0" smtClean="0"/>
              <a:t>HOM power generated in HL section is 13.6 W/CM .</a:t>
            </a:r>
          </a:p>
          <a:p>
            <a:pPr marL="0" indent="0">
              <a:buNone/>
            </a:pPr>
            <a:endParaRPr lang="en-US" sz="18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5984339" y="704147"/>
            <a:ext cx="3051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/>
              <a:t>LCLS-II TN-13-04: </a:t>
            </a:r>
            <a:r>
              <a:rPr lang="en-US" sz="1800" i="1" dirty="0"/>
              <a:t>K. Bane et al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907" y="5894566"/>
            <a:ext cx="8517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In this presentation we address  worst cases i.e. L3 section and HL section.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8964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 power spectrum(1)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900" dirty="0" smtClean="0"/>
              <a:t>In order to understand distribution of power among the modes, HOM power spectrum calculated.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1900" dirty="0" smtClean="0"/>
              <a:t>Wake potential is given as:  </a:t>
            </a:r>
            <a:endParaRPr lang="en-US" sz="1900" dirty="0"/>
          </a:p>
          <a:p>
            <a:endParaRPr lang="en-US" sz="2000" i="1" dirty="0" smtClean="0"/>
          </a:p>
          <a:p>
            <a:r>
              <a:rPr lang="en-US" sz="1900" dirty="0" smtClean="0"/>
              <a:t>Analytically estimated wake potential is fitted to wake potential computed   numerically (ECHO) by adjusting wake function.</a:t>
            </a:r>
          </a:p>
          <a:p>
            <a:r>
              <a:rPr lang="en-US" sz="1900" dirty="0" smtClean="0"/>
              <a:t>Wake function for 1.3 GHz CM  :</a:t>
            </a:r>
          </a:p>
          <a:p>
            <a:r>
              <a:rPr lang="en-US" sz="1900" dirty="0" smtClean="0"/>
              <a:t>Wake function for 3.9 GHz CM : </a:t>
            </a:r>
          </a:p>
          <a:p>
            <a:pPr marL="0" indent="0">
              <a:buNone/>
            </a:pPr>
            <a:endParaRPr lang="en-US" sz="1900" baseline="-25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F4E32-961E-4AE9-AE7E-1F200830C55B}" type="datetime1">
              <a:rPr lang="en-US" altLang="en-US" smtClean="0"/>
              <a:t>8/19/2016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Arun Saini | Reviews of HOMs Effects in LCLS-II SC Linac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E8A28-95D4-4355-8060-1F91FDCB182A}" type="slidenum">
              <a:rPr lang="en-US" altLang="en-US" smtClean="0"/>
              <a:pPr/>
              <a:t>9</a:t>
            </a:fld>
            <a:endParaRPr lang="en-US" alt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114378"/>
              </p:ext>
            </p:extLst>
          </p:nvPr>
        </p:nvGraphicFramePr>
        <p:xfrm>
          <a:off x="1044670" y="1514873"/>
          <a:ext cx="7856443" cy="15188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99" name="Equation" r:id="rId3" imgW="4343400" imgH="952200" progId="Equation.3">
                  <p:embed/>
                </p:oleObj>
              </mc:Choice>
              <mc:Fallback>
                <p:oleObj name="Equation" r:id="rId3" imgW="4343400" imgH="952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4670" y="1514873"/>
                        <a:ext cx="7856443" cy="15188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141831"/>
              </p:ext>
            </p:extLst>
          </p:nvPr>
        </p:nvGraphicFramePr>
        <p:xfrm>
          <a:off x="3623417" y="2845750"/>
          <a:ext cx="5291983" cy="95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00" name="Equation" r:id="rId5" imgW="2895480" imgH="533160" progId="Equation.3">
                  <p:embed/>
                </p:oleObj>
              </mc:Choice>
              <mc:Fallback>
                <p:oleObj name="Equation" r:id="rId5" imgW="2895480" imgH="533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23417" y="2845750"/>
                        <a:ext cx="5291983" cy="95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487815"/>
              </p:ext>
            </p:extLst>
          </p:nvPr>
        </p:nvGraphicFramePr>
        <p:xfrm>
          <a:off x="4774524" y="4098625"/>
          <a:ext cx="3350977" cy="81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01" name="Equation" r:id="rId7" imgW="1688760" imgH="393480" progId="Equation.3">
                  <p:embed/>
                </p:oleObj>
              </mc:Choice>
              <mc:Fallback>
                <p:oleObj name="Equation" r:id="rId7" imgW="16887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74524" y="4098625"/>
                        <a:ext cx="3350977" cy="814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039939"/>
              </p:ext>
            </p:extLst>
          </p:nvPr>
        </p:nvGraphicFramePr>
        <p:xfrm>
          <a:off x="76912" y="5207987"/>
          <a:ext cx="8907522" cy="1144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402" name="Equation" r:id="rId9" imgW="4508280" imgH="647640" progId="Equation.3">
                  <p:embed/>
                </p:oleObj>
              </mc:Choice>
              <mc:Fallback>
                <p:oleObj name="Equation" r:id="rId9" imgW="4508280" imgH="647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912" y="5207987"/>
                        <a:ext cx="8907522" cy="1144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97656" y="6024574"/>
            <a:ext cx="853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</a:rPr>
              <a:t>* </a:t>
            </a:r>
            <a:r>
              <a:rPr lang="en-US" sz="1000" dirty="0" smtClean="0">
                <a:solidFill>
                  <a:schemeClr val="accent2"/>
                </a:solidFill>
              </a:rPr>
              <a:t>I. Zagorodnov, T. </a:t>
            </a:r>
            <a:r>
              <a:rPr lang="en-US" sz="1000" dirty="0">
                <a:solidFill>
                  <a:schemeClr val="accent2"/>
                </a:solidFill>
              </a:rPr>
              <a:t>Weiland, “Wake Fields Generated by the </a:t>
            </a:r>
            <a:r>
              <a:rPr lang="en-US" sz="1000" dirty="0" smtClean="0">
                <a:solidFill>
                  <a:schemeClr val="accent2"/>
                </a:solidFill>
              </a:rPr>
              <a:t>LOLA-IV Structure </a:t>
            </a:r>
            <a:r>
              <a:rPr lang="en-US" sz="1000" dirty="0">
                <a:solidFill>
                  <a:schemeClr val="accent2"/>
                </a:solidFill>
              </a:rPr>
              <a:t>and the 3</a:t>
            </a:r>
            <a:r>
              <a:rPr lang="en-US" sz="1000" baseline="30000" dirty="0">
                <a:solidFill>
                  <a:schemeClr val="accent2"/>
                </a:solidFill>
              </a:rPr>
              <a:t>rd</a:t>
            </a:r>
            <a:r>
              <a:rPr lang="en-US" sz="1000" dirty="0">
                <a:solidFill>
                  <a:schemeClr val="accent2"/>
                </a:solidFill>
              </a:rPr>
              <a:t> Harmonic </a:t>
            </a:r>
            <a:r>
              <a:rPr lang="en-US" sz="1000" dirty="0" smtClean="0">
                <a:solidFill>
                  <a:schemeClr val="accent2"/>
                </a:solidFill>
              </a:rPr>
              <a:t>Section in </a:t>
            </a:r>
            <a:r>
              <a:rPr lang="en-US" sz="1000" dirty="0">
                <a:solidFill>
                  <a:schemeClr val="accent2"/>
                </a:solidFill>
              </a:rPr>
              <a:t>TTF-II</a:t>
            </a:r>
            <a:r>
              <a:rPr lang="en-US" sz="1000" dirty="0" smtClean="0">
                <a:solidFill>
                  <a:schemeClr val="accent2"/>
                </a:solidFill>
              </a:rPr>
              <a:t>”, TESLA Report 2004-1</a:t>
            </a:r>
            <a:endParaRPr lang="en-US" sz="1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0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FNAL_TemplatePC_060514</Template>
  <TotalTime>28922</TotalTime>
  <Words>4508</Words>
  <Application>Microsoft Office PowerPoint</Application>
  <PresentationFormat>On-screen Show (4:3)</PresentationFormat>
  <Paragraphs>896</Paragraphs>
  <Slides>48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63" baseType="lpstr">
      <vt:lpstr>MS PGothic</vt:lpstr>
      <vt:lpstr>MS PGothic</vt:lpstr>
      <vt:lpstr>Arial</vt:lpstr>
      <vt:lpstr>Calibri</vt:lpstr>
      <vt:lpstr>Cambria Math</vt:lpstr>
      <vt:lpstr>Geneva</vt:lpstr>
      <vt:lpstr>Helvetica</vt:lpstr>
      <vt:lpstr>Symbol</vt:lpstr>
      <vt:lpstr>Times New Roman</vt:lpstr>
      <vt:lpstr>Wingdings</vt:lpstr>
      <vt:lpstr>FNAL_TemplateMac_060514</vt:lpstr>
      <vt:lpstr>Fermilab: Footer Only</vt:lpstr>
      <vt:lpstr>Equation</vt:lpstr>
      <vt:lpstr>SPW 13.0 Graph</vt:lpstr>
      <vt:lpstr>Mathcad</vt:lpstr>
      <vt:lpstr>Reviews of Higher Order Modes Effects in LCLS-II Superconducting Linac </vt:lpstr>
      <vt:lpstr>Motivation</vt:lpstr>
      <vt:lpstr>Scope of Work </vt:lpstr>
      <vt:lpstr>Linac Coherent Light Source-II</vt:lpstr>
      <vt:lpstr>LCLS-II SCRF Linac Architecture  </vt:lpstr>
      <vt:lpstr>LCLS-II Linac Baseline Parameters</vt:lpstr>
      <vt:lpstr>HOMs power generated in LCLS-II Linac</vt:lpstr>
      <vt:lpstr>Steady State Wake Losses </vt:lpstr>
      <vt:lpstr>HOM power spectrum(1) </vt:lpstr>
      <vt:lpstr>HOMs power spectrum(2)</vt:lpstr>
      <vt:lpstr>Distribution of Un-trapped radiation </vt:lpstr>
      <vt:lpstr>Diffusion Model</vt:lpstr>
      <vt:lpstr>Surface Impedance of Elements </vt:lpstr>
      <vt:lpstr>Surface Impedance of Absorber</vt:lpstr>
      <vt:lpstr>Variation in Surface Impedance with Frequency</vt:lpstr>
      <vt:lpstr>Distribution of Untrapped radiation in 1.3 GHz CM </vt:lpstr>
      <vt:lpstr>Distribution of unstrapped radiation in 3.9 GHz section</vt:lpstr>
      <vt:lpstr>Wake decomposition  model(1): </vt:lpstr>
      <vt:lpstr>Wake Decomposition Model(2): Single Pass Absorption</vt:lpstr>
      <vt:lpstr>Wake Decomposition Model (3): Power loss in Cryomodule</vt:lpstr>
      <vt:lpstr>Un-trapped Radiation Distribution in Third Harmonic Section </vt:lpstr>
      <vt:lpstr>Implications of un-trapped radiation : Cooper Pair Breaking</vt:lpstr>
      <vt:lpstr>Cooper Pair Breaking(2)</vt:lpstr>
      <vt:lpstr> HOMs trapping and Resonance Excitation </vt:lpstr>
      <vt:lpstr>Resonance Excitation and Trapping: HOMs Heating: </vt:lpstr>
      <vt:lpstr>Maximum (R/Q) Estimation:</vt:lpstr>
      <vt:lpstr>Power losses on surface of 1.3 GHz Cavity </vt:lpstr>
      <vt:lpstr>Power Losses on surface of 3.9 GHz Cavity</vt:lpstr>
      <vt:lpstr>Dipole Modes Excitation: Cumulative Effects</vt:lpstr>
      <vt:lpstr>Transition Effects:</vt:lpstr>
      <vt:lpstr>Transition Effect: Longitudinal </vt:lpstr>
      <vt:lpstr>Transition Effects on Longitudinal Beam Dynamics </vt:lpstr>
      <vt:lpstr>Transition Effects on Transverse dynamics </vt:lpstr>
      <vt:lpstr>Summary</vt:lpstr>
      <vt:lpstr>Acknowledgement</vt:lpstr>
      <vt:lpstr>Back-up Slides</vt:lpstr>
      <vt:lpstr>      Wake transmission (single pass) through beam line components</vt:lpstr>
      <vt:lpstr> Wake Power Deposition (Transition Model)</vt:lpstr>
      <vt:lpstr> Wake Power Deposition (Diffusion Model)</vt:lpstr>
      <vt:lpstr> Wake Power Deposition in the 1.3 GHz Cryomodule (Diffusion Model) </vt:lpstr>
      <vt:lpstr>Power Losses Distribution in One 3.9 GHz Cryomodule</vt:lpstr>
      <vt:lpstr> Wake Power Deposition (Diffusion Model)</vt:lpstr>
      <vt:lpstr> Beam Line Absorber properties</vt:lpstr>
      <vt:lpstr>Model for HOMs Trapping and Resonance Excitation in LCLS-II SC linac(2)</vt:lpstr>
      <vt:lpstr>Maxodel for HOMs Trapping and Resonance Excitation in LCLS-II SC linac(1) </vt:lpstr>
      <vt:lpstr>Quality factor of cavity and bellows for modes ~11GHz</vt:lpstr>
      <vt:lpstr>PowerPoint Presentation</vt:lpstr>
      <vt:lpstr>Maximum RF power in HOM coupler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Reviews of Higher Order Modes in LCLS-II Superconducting Linac</dc:title>
  <dc:creator>Arun Saini</dc:creator>
  <cp:lastModifiedBy>Arun Saini x5293 15164N</cp:lastModifiedBy>
  <cp:revision>589</cp:revision>
  <cp:lastPrinted>2016-08-20T03:28:41Z</cp:lastPrinted>
  <dcterms:created xsi:type="dcterms:W3CDTF">2016-07-30T20:35:32Z</dcterms:created>
  <dcterms:modified xsi:type="dcterms:W3CDTF">2016-08-20T18:32:33Z</dcterms:modified>
</cp:coreProperties>
</file>