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  <p:sldMasterId id="2147483693" r:id="rId2"/>
    <p:sldMasterId id="2147483711" r:id="rId3"/>
  </p:sldMasterIdLst>
  <p:notesMasterIdLst>
    <p:notesMasterId r:id="rId9"/>
  </p:notesMasterIdLst>
  <p:sldIdLst>
    <p:sldId id="256" r:id="rId4"/>
    <p:sldId id="260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E3A068-C530-2049-A1FF-811A2403FDCC}" v="40" dt="2023-08-03T11:26:17.4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7" autoAdjust="0"/>
    <p:restoredTop sz="86252" autoAdjust="0"/>
  </p:normalViewPr>
  <p:slideViewPr>
    <p:cSldViewPr snapToGrid="0">
      <p:cViewPr varScale="1">
        <p:scale>
          <a:sx n="96" d="100"/>
          <a:sy n="96" d="100"/>
        </p:scale>
        <p:origin x="1312" y="168"/>
      </p:cViewPr>
      <p:guideLst>
        <p:guide orient="horz" pos="2159"/>
        <p:guide pos="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F02CA-77CB-4E54-B712-21E588799EE8}" type="datetimeFigureOut">
              <a:rPr lang="de-DE" smtClean="0"/>
              <a:t>03.08.23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729A-0AF0-4995-B32B-9504BC689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794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8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2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0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24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28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2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088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zh-CN" b="0" i="0" u="none" strike="noStrike" dirty="0">
              <a:solidFill>
                <a:srgbClr val="374151"/>
              </a:solidFill>
              <a:effectLst/>
              <a:latin typeface="Söhne"/>
            </a:endParaRPr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325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24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A255E0C-BA46-414C-B93B-463A74B6056A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3671066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6">
            <a:extLst>
              <a:ext uri="{FF2B5EF4-FFF2-40B4-BE49-F238E27FC236}">
                <a16:creationId xmlns:a16="http://schemas.microsoft.com/office/drawing/2014/main" id="{34CE5320-35BE-2940-A98A-E8624493D0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9757"/>
          <a:stretch/>
        </p:blipFill>
        <p:spPr>
          <a:xfrm>
            <a:off x="-1" y="1770680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456F2AD-B082-4C40-B548-5501F8DAA2FD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</p:spTree>
    <p:extLst>
      <p:ext uri="{BB962C8B-B14F-4D97-AF65-F5344CB8AC3E}">
        <p14:creationId xmlns:p14="http://schemas.microsoft.com/office/powerpoint/2010/main" val="1290150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6F4EBDE6-AB90-41AA-9FD9-5846A1BF5E6C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164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740A20F6-92DA-404A-A087-191B135303C4}" type="datetime4">
              <a:rPr lang="en-US" smtClean="0"/>
              <a:t>August 3, 2023</a:t>
            </a:fld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272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</a:t>
            </a:r>
          </a:p>
          <a:p>
            <a:pPr lvl="3"/>
            <a:endParaRPr lang="en-US" alt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B89AAD7E-45FA-4315-A93D-FBFB11BECEC9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020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F31C92CB-E887-49A1-89D8-F84D7E851A6D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436743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88EC468-4A16-43E1-AE8D-AFB1783B0BBF}" type="datetime4">
              <a:rPr lang="en-US" smtClean="0"/>
              <a:t>August 3, 2023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6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679F28A5-A458-41A3-A1F3-3D6D30ECF45F}" type="datetime4">
              <a:rPr lang="en-US" smtClean="0"/>
              <a:t>August 3, 2023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369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74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platzhalter 3">
            <a:extLst>
              <a:ext uri="{FF2B5EF4-FFF2-40B4-BE49-F238E27FC236}">
                <a16:creationId xmlns:a16="http://schemas.microsoft.com/office/drawing/2014/main" id="{352817DA-0A74-AE46-BBA5-4ADB5D4F88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79" b="31679"/>
          <a:stretch/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76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platzhalter 3">
            <a:extLst>
              <a:ext uri="{FF2B5EF4-FFF2-40B4-BE49-F238E27FC236}">
                <a16:creationId xmlns:a16="http://schemas.microsoft.com/office/drawing/2014/main" id="{E8F0924D-5395-FD43-B8E8-D373CC7CDB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1" b="18811"/>
          <a:stretch>
            <a:fillRect/>
          </a:stretch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61238" y="1616930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altLang="zh-CN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Acceleration</a:t>
            </a:r>
            <a:r>
              <a:rPr lang="de-DE" altLang="zh-CN" b="0" i="0" u="none" strike="noStrike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de-DE" altLang="zh-CN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of</a:t>
            </a:r>
            <a:r>
              <a:rPr lang="de-DE" altLang="zh-CN" b="0" i="0" u="none" strike="noStrike" dirty="0">
                <a:solidFill>
                  <a:srgbClr val="374151"/>
                </a:solidFill>
                <a:effectLst/>
                <a:latin typeface="Söhne"/>
              </a:rPr>
              <a:t> Graph </a:t>
            </a:r>
            <a:r>
              <a:rPr lang="de-DE" altLang="zh-CN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Neural</a:t>
            </a:r>
            <a:r>
              <a:rPr lang="de-DE" altLang="zh-CN" b="0" i="0" u="none" strike="noStrike" dirty="0">
                <a:solidFill>
                  <a:srgbClr val="374151"/>
                </a:solidFill>
                <a:effectLst/>
                <a:latin typeface="Söhne"/>
              </a:rPr>
              <a:t> Networks </a:t>
            </a:r>
            <a:r>
              <a:rPr lang="de-DE" altLang="zh-CN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using</a:t>
            </a:r>
            <a:r>
              <a:rPr lang="de-DE" altLang="zh-CN" b="0" i="0" u="none" strike="noStrike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de-DE" altLang="zh-CN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compiler-supported</a:t>
            </a:r>
            <a:r>
              <a:rPr lang="de-DE" altLang="zh-CN" b="0" i="0" u="none" strike="noStrike" dirty="0">
                <a:solidFill>
                  <a:srgbClr val="374151"/>
                </a:solidFill>
                <a:effectLst/>
                <a:latin typeface="Söhne"/>
              </a:rPr>
              <a:t> high-level </a:t>
            </a:r>
            <a:r>
              <a:rPr lang="de-DE" altLang="zh-CN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synthesis</a:t>
            </a:r>
            <a:r>
              <a:rPr lang="de-DE" altLang="zh-CN" b="0" i="0" u="none" strike="noStrike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de-DE" altLang="zh-CN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tools</a:t>
            </a:r>
            <a:endParaRPr lang="de-DE" dirty="0"/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418883" y="2749337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 err="1"/>
              <a:t>Shen</a:t>
            </a:r>
            <a:r>
              <a:rPr lang="de-DE" dirty="0"/>
              <a:t> </a:t>
            </a:r>
            <a:r>
              <a:rPr lang="de-DE" dirty="0" err="1"/>
              <a:t>Shao</a:t>
            </a:r>
            <a:endParaRPr lang="de-DE" dirty="0"/>
          </a:p>
          <a:p>
            <a:pPr lvl="0"/>
            <a:r>
              <a:rPr lang="de-DE" dirty="0"/>
              <a:t>Supervisor: Prof. Dr.-Ing. Dr. h. c. Jürgen Becker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688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C974CED3-EFED-4069-95EA-4CD91F652799}" type="datetime4">
              <a:rPr lang="en-US" noProof="0" smtClean="0"/>
              <a:t>August 3, 2023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448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24C77D95-51C1-4D00-BFF0-7F99CC3627C5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888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4A352D04-419C-4B25-A572-CBA5FE51B2EF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382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1A6A913-06DA-4771-B4FD-7A780A785411}" type="datetime4">
              <a:rPr lang="en-US" smtClean="0"/>
              <a:t>August 3, 2023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582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CD596A2-C669-4CD0-A976-13ED2B2147EE}" type="datetime4">
              <a:rPr lang="en-US" smtClean="0"/>
              <a:t>August 3, 2023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936889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A8B043BB-F1AC-41E3-A31B-3BED2C404C7F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36770718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6">
            <a:extLst>
              <a:ext uri="{FF2B5EF4-FFF2-40B4-BE49-F238E27FC236}">
                <a16:creationId xmlns:a16="http://schemas.microsoft.com/office/drawing/2014/main" id="{DA42B4DC-7C82-BE42-8B43-98733C90CC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21796"/>
          <a:stretch/>
        </p:blipFill>
        <p:spPr>
          <a:xfrm>
            <a:off x="1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8F0F412E-6302-43BD-86F3-68C92BCEFAA7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248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2B8D648-917D-4B0C-9FBD-207A63C03E30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1247287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6">
            <a:extLst>
              <a:ext uri="{FF2B5EF4-FFF2-40B4-BE49-F238E27FC236}">
                <a16:creationId xmlns:a16="http://schemas.microsoft.com/office/drawing/2014/main" id="{E69B8DE6-021B-7F4B-B1A0-828F13A9BD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9757"/>
          <a:stretch/>
        </p:blipFill>
        <p:spPr>
          <a:xfrm>
            <a:off x="-1" y="1770680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2BAD8AA-579C-4682-B026-173A722795AB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</p:spTree>
    <p:extLst>
      <p:ext uri="{BB962C8B-B14F-4D97-AF65-F5344CB8AC3E}">
        <p14:creationId xmlns:p14="http://schemas.microsoft.com/office/powerpoint/2010/main" val="22077897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367F34DA-B1E1-4786-BB5F-D171B8612B89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16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72A1FD8-603F-438E-AC40-DD7043440C8D}" type="datetime4">
              <a:rPr lang="en-US" noProof="0" smtClean="0"/>
              <a:t>August 3, 2023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3952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3ACDFCFC-E949-42B0-9976-6FB2A855129B}" type="datetime4">
              <a:rPr lang="en-US" smtClean="0"/>
              <a:t>August 3, 2023</a:t>
            </a:fld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19274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CF4CAD5-4F8E-4ED3-BFA6-CA791BA9F821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9393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C2542C8C-558F-4137-8265-9B321A1AE65B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39125802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E74290C-0FB7-4906-971D-5853136A201E}" type="datetime4">
              <a:rPr lang="en-US" smtClean="0"/>
              <a:t>August 3, 2023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6300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DA9EFB5C-AFDB-4565-A383-24999B966811}" type="datetime4">
              <a:rPr lang="en-US" smtClean="0"/>
              <a:t>August 3, 2023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867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99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platzhalter 3">
            <a:extLst>
              <a:ext uri="{FF2B5EF4-FFF2-40B4-BE49-F238E27FC236}">
                <a16:creationId xmlns:a16="http://schemas.microsoft.com/office/drawing/2014/main" id="{EBDFCD1D-3B9E-AD48-9904-77642DDBEA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16" b="31616"/>
          <a:stretch/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243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62C1F81-0292-4658-B990-314031B5EEE0}" type="datetime4">
              <a:rPr lang="en-US" noProof="0" smtClean="0"/>
              <a:t>August 3, 2023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1262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D558F984-26B4-4933-8516-FE1535DED93C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7540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3E4C659-E679-417B-A9E8-A603DCE1B207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81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5654299-21F5-4380-A5B0-36A76B3ABC3F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860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4BD4C5A-35E9-47D6-BDD6-A15EE1F6811B}" type="datetime4">
              <a:rPr lang="en-US" smtClean="0"/>
              <a:t>August 3, 2023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257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7046FD4F-6F20-4022-8CF1-AABFBE35CA69}" type="datetime4">
              <a:rPr lang="en-US" smtClean="0"/>
              <a:t>August 3, 2023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6566610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63BD3E5-C6B0-41CB-8EEA-5A19D71A579A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780322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6">
            <a:extLst>
              <a:ext uri="{FF2B5EF4-FFF2-40B4-BE49-F238E27FC236}">
                <a16:creationId xmlns:a16="http://schemas.microsoft.com/office/drawing/2014/main" id="{21E5EB97-EF72-C743-B225-36D9314C25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0" r="1557" b="20197"/>
          <a:stretch/>
        </p:blipFill>
        <p:spPr>
          <a:xfrm>
            <a:off x="1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6DD5701E-F27F-4FC7-9A65-8970DD43482C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5926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324FF91D-7296-4205-8BDB-A92220A41345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24689504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6">
            <a:extLst>
              <a:ext uri="{FF2B5EF4-FFF2-40B4-BE49-F238E27FC236}">
                <a16:creationId xmlns:a16="http://schemas.microsoft.com/office/drawing/2014/main" id="{C4C0195D-65D3-B64E-9505-9813519B34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0" r="1557" b="18261"/>
          <a:stretch/>
        </p:blipFill>
        <p:spPr>
          <a:xfrm>
            <a:off x="1" y="1771495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0A5B49F6-B86F-4AD3-8EB4-0DC3B07A0E87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89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3AD220D-9F11-4B7D-8A9D-9C2F5BED8E3F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2740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84502107-A1C5-4378-9800-447D95495502}" type="datetime4">
              <a:rPr lang="en-US" smtClean="0"/>
              <a:t>August 3, 2023</a:t>
            </a:fld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3715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4FAC4E8C-1250-48A6-B04C-BC56622F1CB3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0893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92D16ED-EDD1-4A5D-BA1C-CC77859519F8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856760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3DB31224-A2BA-46E6-8C08-B9EBE4CA9847}" type="datetime4">
              <a:rPr lang="en-US" smtClean="0"/>
              <a:t>August 3, 2023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1139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875D5D3D-2EDA-453D-A98B-ACA198EE4F58}" type="datetime4">
              <a:rPr lang="en-US" smtClean="0"/>
              <a:t>August 3, 2023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3673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B47A60A-81C1-450A-8258-62C9DE38B110}" type="datetime4">
              <a:rPr lang="en-US" smtClean="0"/>
              <a:t>August 3, 2023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02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4335A851-D77C-41AE-86D7-230684EEBDD1}" type="datetime4">
              <a:rPr lang="en-US" smtClean="0"/>
              <a:t>August 3, 2023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445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2D4E77B-683C-46D8-9FBD-45D28C443896}" type="datetime4">
              <a:rPr lang="en-US" smtClean="0"/>
              <a:t>August 3, 2023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947471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648B8F8E-2E80-4FE8-B44D-BD31B836C218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96995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6">
            <a:extLst>
              <a:ext uri="{FF2B5EF4-FFF2-40B4-BE49-F238E27FC236}">
                <a16:creationId xmlns:a16="http://schemas.microsoft.com/office/drawing/2014/main" id="{AD469279-E5C8-404C-94A7-9CE4F8C2FF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21796"/>
          <a:stretch/>
        </p:blipFill>
        <p:spPr>
          <a:xfrm>
            <a:off x="0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6AE96706-7997-401A-B3C6-DD0629218309}" type="datetime4">
              <a:rPr lang="en-US" smtClean="0"/>
              <a:t>August 3, 2023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4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594C81A-DFE5-4252-ACE3-7B558C600C33}" type="datetime4">
              <a:rPr lang="en-US" smtClean="0"/>
              <a:t>August 3, 2023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2267108" y="6329811"/>
            <a:ext cx="4908393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err="1"/>
              <a:t>Shen</a:t>
            </a:r>
            <a:r>
              <a:rPr lang="de-DE" sz="1200" dirty="0"/>
              <a:t> </a:t>
            </a:r>
            <a:r>
              <a:rPr lang="de-DE" sz="1200" dirty="0" err="1"/>
              <a:t>Shao</a:t>
            </a:r>
            <a:r>
              <a:rPr lang="de-DE" sz="1200" dirty="0"/>
              <a:t> 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200" dirty="0" err="1"/>
              <a:t>Institut</a:t>
            </a:r>
            <a:r>
              <a:rPr lang="en-US" altLang="de-DE" sz="1200" dirty="0"/>
              <a:t> </a:t>
            </a:r>
            <a:r>
              <a:rPr lang="en-US" altLang="de-DE" sz="1200" dirty="0" err="1"/>
              <a:t>fuer</a:t>
            </a:r>
            <a:r>
              <a:rPr lang="en-US" altLang="de-DE" sz="1200" dirty="0"/>
              <a:t> Technik der </a:t>
            </a:r>
            <a:r>
              <a:rPr lang="en-US" altLang="de-DE" sz="1200" dirty="0" err="1"/>
              <a:t>Informationsverarbeitung</a:t>
            </a:r>
            <a:r>
              <a:rPr lang="en-US" altLang="de-DE" sz="1200" dirty="0"/>
              <a:t> (ITIV)</a:t>
            </a:r>
          </a:p>
        </p:txBody>
      </p:sp>
    </p:spTree>
    <p:extLst>
      <p:ext uri="{BB962C8B-B14F-4D97-AF65-F5344CB8AC3E}">
        <p14:creationId xmlns:p14="http://schemas.microsoft.com/office/powerpoint/2010/main" val="350334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0" r:id="rId2"/>
    <p:sldLayoutId id="2147483675" r:id="rId3"/>
    <p:sldLayoutId id="2147483677" r:id="rId4"/>
    <p:sldLayoutId id="2147483687" r:id="rId5"/>
    <p:sldLayoutId id="2147483678" r:id="rId6"/>
    <p:sldLayoutId id="2147483686" r:id="rId7"/>
    <p:sldLayoutId id="2147483688" r:id="rId8"/>
    <p:sldLayoutId id="2147483691" r:id="rId9"/>
    <p:sldLayoutId id="2147483689" r:id="rId10"/>
    <p:sldLayoutId id="2147483692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993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702C4C1C-1ED3-4954-B0E9-D63D775CC421}" type="datetime4">
              <a:rPr lang="en-US" smtClean="0"/>
              <a:t>August 3, 2023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2267108" y="6329811"/>
            <a:ext cx="4908393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Prof. Maria Mustermann - Title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200" dirty="0"/>
              <a:t>Name of Division, Institute, Business Unit</a:t>
            </a:r>
          </a:p>
        </p:txBody>
      </p:sp>
    </p:spTree>
    <p:extLst>
      <p:ext uri="{BB962C8B-B14F-4D97-AF65-F5344CB8AC3E}">
        <p14:creationId xmlns:p14="http://schemas.microsoft.com/office/powerpoint/2010/main" val="136758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993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56BE16BE-510F-4DC1-B9F9-23B25996BEBF}" type="datetime4">
              <a:rPr lang="en-US" smtClean="0"/>
              <a:t>August 3, 2023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2267108" y="6329811"/>
            <a:ext cx="4908393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Prof. Maria Mustermann - Title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200"/>
              <a:t>Name of Division, Institute, Business Unit</a:t>
            </a:r>
            <a:endParaRPr lang="en-US" altLang="de-DE" sz="1200" dirty="0"/>
          </a:p>
        </p:txBody>
      </p:sp>
    </p:spTree>
    <p:extLst>
      <p:ext uri="{BB962C8B-B14F-4D97-AF65-F5344CB8AC3E}">
        <p14:creationId xmlns:p14="http://schemas.microsoft.com/office/powerpoint/2010/main" val="424021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rtoy@student.kit.edu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E0139D2B-2BCE-BB48-B859-FFADFF8F11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Acceleration </a:t>
            </a:r>
            <a:r>
              <a:rPr kumimoji="1" lang="de-DE" altLang="zh-CN" dirty="0" err="1"/>
              <a:t>of</a:t>
            </a:r>
            <a:r>
              <a:rPr kumimoji="1" lang="de-DE" altLang="zh-CN" dirty="0"/>
              <a:t> Graph </a:t>
            </a:r>
            <a:r>
              <a:rPr kumimoji="1" lang="de-DE" altLang="zh-CN" dirty="0" err="1"/>
              <a:t>Neural</a:t>
            </a:r>
            <a:r>
              <a:rPr kumimoji="1" lang="de-DE" altLang="zh-CN" dirty="0"/>
              <a:t> Networks </a:t>
            </a:r>
            <a:r>
              <a:rPr kumimoji="1" lang="de-DE" altLang="zh-CN" dirty="0" err="1"/>
              <a:t>using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compiler-supported</a:t>
            </a:r>
            <a:r>
              <a:rPr kumimoji="1" lang="de-DE" altLang="zh-CN" dirty="0"/>
              <a:t> high-level </a:t>
            </a:r>
            <a:r>
              <a:rPr kumimoji="1" lang="de-DE" altLang="zh-CN" dirty="0" err="1"/>
              <a:t>synthesis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tools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9D8A02B-47F9-1048-9935-AD440A2F09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zh-CN" dirty="0"/>
              <a:t>Shen Shao</a:t>
            </a:r>
          </a:p>
          <a:p>
            <a:r>
              <a:rPr kumimoji="1" lang="en-US" altLang="zh-CN" dirty="0"/>
              <a:t>Supervisor: Prof. Dr.-Ing Dr. h. c. Jürgen Becker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7627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35C6AC8-6537-EF47-A20C-295DD9963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A20F6-92DA-404A-A087-191B135303C4}" type="datetime4">
              <a:rPr lang="en-US" smtClean="0"/>
              <a:t>August 3, 2023</a:t>
            </a:fld>
            <a:endParaRPr lang="de-DE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1D60759-D4E0-DB4B-BBFB-BD432D8AA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2</a:t>
            </a:fld>
            <a:endParaRPr lang="de-DE"/>
          </a:p>
        </p:txBody>
      </p:sp>
      <p:pic>
        <p:nvPicPr>
          <p:cNvPr id="5" name="图片 4" descr="图片包含 户外, 桌子, 男人, 小&#10;&#10;描述已自动生成">
            <a:extLst>
              <a:ext uri="{FF2B5EF4-FFF2-40B4-BE49-F238E27FC236}">
                <a16:creationId xmlns:a16="http://schemas.microsoft.com/office/drawing/2014/main" id="{15EBFFF2-B704-FB49-8B97-15D81661C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70427" y="1836514"/>
            <a:ext cx="3766781" cy="282508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852940E-2507-C941-A152-C8658DB9137A}"/>
              </a:ext>
            </a:extLst>
          </p:cNvPr>
          <p:cNvSpPr txBox="1"/>
          <p:nvPr/>
        </p:nvSpPr>
        <p:spPr>
          <a:xfrm>
            <a:off x="6096000" y="2094895"/>
            <a:ext cx="444865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/>
              <a:t>Shen Shao</a:t>
            </a:r>
          </a:p>
          <a:p>
            <a:endParaRPr kumimoji="1" lang="en-US" altLang="zh-CN" b="1" dirty="0"/>
          </a:p>
          <a:p>
            <a:r>
              <a:rPr kumimoji="1" lang="en-US" altLang="zh-CN" b="1" dirty="0"/>
              <a:t>Major: ETIT</a:t>
            </a:r>
          </a:p>
          <a:p>
            <a:endParaRPr kumimoji="1" lang="en-US" altLang="zh-CN" b="1" dirty="0"/>
          </a:p>
          <a:p>
            <a:r>
              <a:rPr kumimoji="1" lang="en-US" altLang="zh-CN" b="1" dirty="0"/>
              <a:t>Email: </a:t>
            </a:r>
            <a:r>
              <a:rPr kumimoji="1" lang="en-US" altLang="zh-CN" b="1" dirty="0">
                <a:hlinkClick r:id="rId3"/>
              </a:rPr>
              <a:t>urtoy@student.kit.edu</a:t>
            </a:r>
            <a:endParaRPr kumimoji="1" lang="en-US" altLang="zh-CN" b="1" dirty="0"/>
          </a:p>
          <a:p>
            <a:endParaRPr kumimoji="1" lang="en-US" altLang="zh-CN" b="1" dirty="0"/>
          </a:p>
          <a:p>
            <a:endParaRPr kumimoji="1" lang="en-US" altLang="zh-CN" b="1" dirty="0"/>
          </a:p>
          <a:p>
            <a:endParaRPr kumimoji="1" lang="en-US" altLang="zh-CN" b="1" dirty="0"/>
          </a:p>
          <a:p>
            <a:endParaRPr kumimoji="1"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798355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4922478-158E-394E-A0A9-4493C3068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A20F6-92DA-404A-A087-191B135303C4}" type="datetime4">
              <a:rPr lang="en-US" smtClean="0"/>
              <a:t>August 3, 2023</a:t>
            </a:fld>
            <a:endParaRPr lang="de-DE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A7EA0014-E906-6E43-8866-E33B0D0FC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3</a:t>
            </a:fld>
            <a:endParaRPr lang="de-DE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2E6C64D-0AAC-C04E-A96E-2D2BA888E108}"/>
              </a:ext>
            </a:extLst>
          </p:cNvPr>
          <p:cNvSpPr txBox="1"/>
          <p:nvPr/>
        </p:nvSpPr>
        <p:spPr>
          <a:xfrm>
            <a:off x="593766" y="657149"/>
            <a:ext cx="52998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b="1" dirty="0"/>
              <a:t>Goal: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CN" dirty="0"/>
          </a:p>
          <a:p>
            <a:r>
              <a:rPr kumimoji="1" lang="en-US" altLang="zh-CN" dirty="0"/>
              <a:t>    use Hardware to accelerate GNNs </a:t>
            </a:r>
            <a:endParaRPr kumimoji="1" lang="zh-CN" altLang="en-US" dirty="0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7719AD34-BFB0-1F40-A1F4-B7A757E2A6D2}"/>
              </a:ext>
            </a:extLst>
          </p:cNvPr>
          <p:cNvGrpSpPr/>
          <p:nvPr/>
        </p:nvGrpSpPr>
        <p:grpSpPr>
          <a:xfrm>
            <a:off x="593766" y="2411160"/>
            <a:ext cx="6935190" cy="2589363"/>
            <a:chOff x="593766" y="2039236"/>
            <a:chExt cx="6935190" cy="2589363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D892BC2-678D-9842-A881-D7E98803A0B0}"/>
                </a:ext>
              </a:extLst>
            </p:cNvPr>
            <p:cNvSpPr txBox="1"/>
            <p:nvPr/>
          </p:nvSpPr>
          <p:spPr>
            <a:xfrm>
              <a:off x="593766" y="2039236"/>
              <a:ext cx="5189049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kumimoji="1" lang="en-US" altLang="zh-CN" b="1" dirty="0"/>
                <a:t>Common HLS tools</a:t>
              </a:r>
              <a:r>
                <a:rPr kumimoji="1" lang="en-US" altLang="zh-CN" dirty="0"/>
                <a:t>: </a:t>
              </a:r>
            </a:p>
            <a:p>
              <a:endParaRPr kumimoji="1" lang="en-US" altLang="zh-CN" dirty="0"/>
            </a:p>
            <a:p>
              <a:pPr marL="457200" indent="-457200">
                <a:buFont typeface="+mj-lt"/>
                <a:buAutoNum type="arabicPeriod"/>
              </a:pPr>
              <a:r>
                <a:rPr kumimoji="1" lang="en-US" altLang="zh-CN" dirty="0"/>
                <a:t>HLS4ML for DNN/Edge Classifier</a:t>
              </a:r>
            </a:p>
            <a:p>
              <a:pPr marL="457200" indent="-457200">
                <a:buFont typeface="+mj-ea"/>
                <a:buAutoNum type="arabicPeriod"/>
              </a:pPr>
              <a:endParaRPr kumimoji="1" lang="en-US" altLang="zh-CN" dirty="0"/>
            </a:p>
            <a:p>
              <a:pPr marL="457200" indent="-457200">
                <a:buFont typeface="+mj-ea"/>
                <a:buAutoNum type="arabicPeriod"/>
              </a:pPr>
              <a:r>
                <a:rPr kumimoji="1" lang="en-US" altLang="zh-CN" dirty="0"/>
                <a:t>FINN for DNN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8C3CB605-4D9E-224D-9CBB-4821D0AE2D46}"/>
                </a:ext>
              </a:extLst>
            </p:cNvPr>
            <p:cNvSpPr txBox="1"/>
            <p:nvPr/>
          </p:nvSpPr>
          <p:spPr>
            <a:xfrm>
              <a:off x="593766" y="4166934"/>
              <a:ext cx="6935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kumimoji="1" lang="zh-CN" altLang="en-US" dirty="0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B97DA8A3-9774-EB47-A8B8-B493071EE565}"/>
              </a:ext>
            </a:extLst>
          </p:cNvPr>
          <p:cNvSpPr txBox="1"/>
          <p:nvPr/>
        </p:nvSpPr>
        <p:spPr>
          <a:xfrm>
            <a:off x="7964556" y="3529958"/>
            <a:ext cx="3633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de-DE" altLang="zh-CN" dirty="0" err="1"/>
              <a:t>small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functional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modules</a:t>
            </a:r>
            <a:r>
              <a:rPr kumimoji="1" lang="en-US" altLang="zh-CN" dirty="0"/>
              <a:t> </a:t>
            </a:r>
          </a:p>
        </p:txBody>
      </p:sp>
      <p:sp>
        <p:nvSpPr>
          <p:cNvPr id="10" name="右箭头 9">
            <a:extLst>
              <a:ext uri="{FF2B5EF4-FFF2-40B4-BE49-F238E27FC236}">
                <a16:creationId xmlns:a16="http://schemas.microsoft.com/office/drawing/2014/main" id="{330B07FE-8D1E-F549-98C3-6B4FF7D12791}"/>
              </a:ext>
            </a:extLst>
          </p:cNvPr>
          <p:cNvSpPr/>
          <p:nvPr/>
        </p:nvSpPr>
        <p:spPr>
          <a:xfrm>
            <a:off x="6409186" y="3210826"/>
            <a:ext cx="1119769" cy="10999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C2FF134-F0F8-824E-9560-E14C1264BE32}"/>
              </a:ext>
            </a:extLst>
          </p:cNvPr>
          <p:cNvSpPr txBox="1"/>
          <p:nvPr/>
        </p:nvSpPr>
        <p:spPr>
          <a:xfrm>
            <a:off x="593766" y="4508360"/>
            <a:ext cx="62451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3.   Compiler-based HLS-Tools</a:t>
            </a:r>
            <a:r>
              <a:rPr kumimoji="1" lang="zh-CN" altLang="en-US" dirty="0"/>
              <a:t> （</a:t>
            </a:r>
            <a:r>
              <a:rPr kumimoji="1" lang="en-US" altLang="zh-CN" dirty="0" err="1"/>
              <a:t>ScaleHLS</a:t>
            </a:r>
            <a:r>
              <a:rPr kumimoji="1" lang="en-US" altLang="zh-CN" dirty="0"/>
              <a:t>)</a:t>
            </a:r>
            <a:endParaRPr kumimoji="1" lang="zh-CN" altLang="en-US" dirty="0"/>
          </a:p>
          <a:p>
            <a:endParaRPr kumimoji="1" lang="zh-CN" altLang="en-US" dirty="0"/>
          </a:p>
        </p:txBody>
      </p:sp>
      <p:sp>
        <p:nvSpPr>
          <p:cNvPr id="11" name="框架 10">
            <a:extLst>
              <a:ext uri="{FF2B5EF4-FFF2-40B4-BE49-F238E27FC236}">
                <a16:creationId xmlns:a16="http://schemas.microsoft.com/office/drawing/2014/main" id="{308F348C-B1B2-5F40-9540-BF28DB089E9E}"/>
              </a:ext>
            </a:extLst>
          </p:cNvPr>
          <p:cNvSpPr/>
          <p:nvPr/>
        </p:nvSpPr>
        <p:spPr>
          <a:xfrm>
            <a:off x="4758154" y="1326600"/>
            <a:ext cx="1135461" cy="647006"/>
          </a:xfrm>
          <a:prstGeom prst="frame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sp>
        <p:nvSpPr>
          <p:cNvPr id="14" name="右箭头 13">
            <a:extLst>
              <a:ext uri="{FF2B5EF4-FFF2-40B4-BE49-F238E27FC236}">
                <a16:creationId xmlns:a16="http://schemas.microsoft.com/office/drawing/2014/main" id="{48D735F2-D8F6-9B4E-A5FC-420F766B2411}"/>
              </a:ext>
            </a:extLst>
          </p:cNvPr>
          <p:cNvSpPr/>
          <p:nvPr/>
        </p:nvSpPr>
        <p:spPr>
          <a:xfrm>
            <a:off x="6096000" y="1100138"/>
            <a:ext cx="1119769" cy="10999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666A868-8E8A-954A-8A8B-324F2145B522}"/>
              </a:ext>
            </a:extLst>
          </p:cNvPr>
          <p:cNvSpPr txBox="1"/>
          <p:nvPr/>
        </p:nvSpPr>
        <p:spPr>
          <a:xfrm>
            <a:off x="7528955" y="1420558"/>
            <a:ext cx="3058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Graph data Structure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778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 animBg="1"/>
      <p:bldP spid="5" grpId="0"/>
      <p:bldP spid="11" grpId="0" animBg="1"/>
      <p:bldP spid="11" grpId="1" animBg="1"/>
      <p:bldP spid="14" grpId="0" animBg="1"/>
      <p:bldP spid="14" grpId="1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3C5289D-3DB1-6C49-9F48-BB62D764F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A20F6-92DA-404A-A087-191B135303C4}" type="datetime4">
              <a:rPr lang="en-US" smtClean="0"/>
              <a:t>August 3, 2023</a:t>
            </a:fld>
            <a:endParaRPr lang="de-DE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A5FF821-EA58-5647-93CB-F897ED74A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4</a:t>
            </a:fld>
            <a:endParaRPr lang="de-DE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F94FAA7-06CC-5F42-88C5-9409526768AF}"/>
              </a:ext>
            </a:extLst>
          </p:cNvPr>
          <p:cNvSpPr txBox="1"/>
          <p:nvPr/>
        </p:nvSpPr>
        <p:spPr>
          <a:xfrm>
            <a:off x="505578" y="530087"/>
            <a:ext cx="2076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b="1" dirty="0" err="1"/>
              <a:t>ScaleHLS</a:t>
            </a:r>
            <a:endParaRPr kumimoji="1" lang="zh-CN" altLang="en-US" b="1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5B697F7-0FFC-E948-BFED-E63193D3136E}"/>
              </a:ext>
            </a:extLst>
          </p:cNvPr>
          <p:cNvSpPr txBox="1"/>
          <p:nvPr/>
        </p:nvSpPr>
        <p:spPr>
          <a:xfrm>
            <a:off x="5784516" y="1676383"/>
            <a:ext cx="63335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de-DE" altLang="zh-CN" dirty="0"/>
              <a:t>On top </a:t>
            </a:r>
            <a:r>
              <a:rPr kumimoji="1" lang="de-DE" altLang="zh-CN" dirty="0" err="1"/>
              <a:t>of</a:t>
            </a:r>
            <a:r>
              <a:rPr kumimoji="1" lang="de-DE" altLang="zh-CN" dirty="0"/>
              <a:t> a multi-level </a:t>
            </a:r>
            <a:r>
              <a:rPr kumimoji="1" lang="de-DE" altLang="zh-CN" dirty="0" err="1"/>
              <a:t>compiler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infrastructure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called</a:t>
            </a:r>
            <a:r>
              <a:rPr kumimoji="1" lang="de-DE" altLang="zh-CN" dirty="0"/>
              <a:t> MLIR</a:t>
            </a:r>
          </a:p>
          <a:p>
            <a:r>
              <a:rPr kumimoji="1" lang="de-DE" altLang="zh-CN" dirty="0"/>
              <a:t>     (Multi-Level Intermediate  </a:t>
            </a:r>
            <a:r>
              <a:rPr kumimoji="1" lang="de-DE" altLang="zh-CN" dirty="0" err="1"/>
              <a:t>Representation</a:t>
            </a:r>
            <a:r>
              <a:rPr kumimoji="1" lang="de-DE" altLang="zh-CN" dirty="0"/>
              <a:t>)</a:t>
            </a:r>
          </a:p>
          <a:p>
            <a:endParaRPr kumimoji="1" lang="de-DE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de-DE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de-DE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de-DE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zh-CN" altLang="en-US" dirty="0"/>
          </a:p>
        </p:txBody>
      </p:sp>
      <p:pic>
        <p:nvPicPr>
          <p:cNvPr id="6" name="图片 5" descr="图形用户界面, 应用程序, Word&#10;&#10;描述已自动生成">
            <a:extLst>
              <a:ext uri="{FF2B5EF4-FFF2-40B4-BE49-F238E27FC236}">
                <a16:creationId xmlns:a16="http://schemas.microsoft.com/office/drawing/2014/main" id="{F6005B2E-3FBA-6C4B-B57D-A7A44987B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537" t="30802" r="15896" b="22352"/>
          <a:stretch/>
        </p:blipFill>
        <p:spPr>
          <a:xfrm>
            <a:off x="106993" y="1504775"/>
            <a:ext cx="5805441" cy="3901517"/>
          </a:xfrm>
          <a:prstGeom prst="rect">
            <a:avLst/>
          </a:prstGeom>
        </p:spPr>
      </p:pic>
      <p:sp>
        <p:nvSpPr>
          <p:cNvPr id="8" name="框架 7">
            <a:extLst>
              <a:ext uri="{FF2B5EF4-FFF2-40B4-BE49-F238E27FC236}">
                <a16:creationId xmlns:a16="http://schemas.microsoft.com/office/drawing/2014/main" id="{DEA532A4-0150-C944-8713-BA988CBD086C}"/>
              </a:ext>
            </a:extLst>
          </p:cNvPr>
          <p:cNvSpPr/>
          <p:nvPr/>
        </p:nvSpPr>
        <p:spPr>
          <a:xfrm>
            <a:off x="1028919" y="2013611"/>
            <a:ext cx="769974" cy="404798"/>
          </a:xfrm>
          <a:prstGeom prst="frame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sp>
        <p:nvSpPr>
          <p:cNvPr id="9" name="框架 8">
            <a:extLst>
              <a:ext uri="{FF2B5EF4-FFF2-40B4-BE49-F238E27FC236}">
                <a16:creationId xmlns:a16="http://schemas.microsoft.com/office/drawing/2014/main" id="{7CE58FFF-7800-5240-AA95-8103B4FBB2AC}"/>
              </a:ext>
            </a:extLst>
          </p:cNvPr>
          <p:cNvSpPr/>
          <p:nvPr/>
        </p:nvSpPr>
        <p:spPr>
          <a:xfrm>
            <a:off x="2206653" y="3279234"/>
            <a:ext cx="943374" cy="404798"/>
          </a:xfrm>
          <a:prstGeom prst="frame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sp>
        <p:nvSpPr>
          <p:cNvPr id="10" name="框架 9">
            <a:extLst>
              <a:ext uri="{FF2B5EF4-FFF2-40B4-BE49-F238E27FC236}">
                <a16:creationId xmlns:a16="http://schemas.microsoft.com/office/drawing/2014/main" id="{E6D713D8-CB03-3A4D-AE92-DFFD18CACFEF}"/>
              </a:ext>
            </a:extLst>
          </p:cNvPr>
          <p:cNvSpPr/>
          <p:nvPr/>
        </p:nvSpPr>
        <p:spPr>
          <a:xfrm>
            <a:off x="2259079" y="2686922"/>
            <a:ext cx="769974" cy="404798"/>
          </a:xfrm>
          <a:prstGeom prst="frame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sp>
        <p:nvSpPr>
          <p:cNvPr id="11" name="框架 10">
            <a:extLst>
              <a:ext uri="{FF2B5EF4-FFF2-40B4-BE49-F238E27FC236}">
                <a16:creationId xmlns:a16="http://schemas.microsoft.com/office/drawing/2014/main" id="{CDB65274-5584-3D4B-8852-E88B42365DFF}"/>
              </a:ext>
            </a:extLst>
          </p:cNvPr>
          <p:cNvSpPr/>
          <p:nvPr/>
        </p:nvSpPr>
        <p:spPr>
          <a:xfrm>
            <a:off x="2330287" y="2127217"/>
            <a:ext cx="769974" cy="404798"/>
          </a:xfrm>
          <a:prstGeom prst="frame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4FEE9C7-4498-524F-88EB-92091094844A}"/>
              </a:ext>
            </a:extLst>
          </p:cNvPr>
          <p:cNvSpPr txBox="1"/>
          <p:nvPr/>
        </p:nvSpPr>
        <p:spPr>
          <a:xfrm>
            <a:off x="6794154" y="2969045"/>
            <a:ext cx="4484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kumimoji="1" lang="zh-CN" altLang="en-US" dirty="0"/>
          </a:p>
        </p:txBody>
      </p:sp>
      <p:sp>
        <p:nvSpPr>
          <p:cNvPr id="13" name="框架 12">
            <a:extLst>
              <a:ext uri="{FF2B5EF4-FFF2-40B4-BE49-F238E27FC236}">
                <a16:creationId xmlns:a16="http://schemas.microsoft.com/office/drawing/2014/main" id="{11929BFA-732D-FF49-8937-453B059BB421}"/>
              </a:ext>
            </a:extLst>
          </p:cNvPr>
          <p:cNvSpPr/>
          <p:nvPr/>
        </p:nvSpPr>
        <p:spPr>
          <a:xfrm>
            <a:off x="3380011" y="1924818"/>
            <a:ext cx="943374" cy="404798"/>
          </a:xfrm>
          <a:prstGeom prst="frame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sp>
        <p:nvSpPr>
          <p:cNvPr id="14" name="框架 13">
            <a:extLst>
              <a:ext uri="{FF2B5EF4-FFF2-40B4-BE49-F238E27FC236}">
                <a16:creationId xmlns:a16="http://schemas.microsoft.com/office/drawing/2014/main" id="{3FAACA0B-6EDF-7748-AB87-A7588B2FD16A}"/>
              </a:ext>
            </a:extLst>
          </p:cNvPr>
          <p:cNvSpPr/>
          <p:nvPr/>
        </p:nvSpPr>
        <p:spPr>
          <a:xfrm>
            <a:off x="4524416" y="2969045"/>
            <a:ext cx="943374" cy="404798"/>
          </a:xfrm>
          <a:prstGeom prst="frame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B00EBC5-AD82-9348-9D35-5B0C99A9391B}"/>
              </a:ext>
            </a:extLst>
          </p:cNvPr>
          <p:cNvSpPr txBox="1"/>
          <p:nvPr/>
        </p:nvSpPr>
        <p:spPr>
          <a:xfrm>
            <a:off x="6239436" y="5567425"/>
            <a:ext cx="5150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</a:rPr>
              <a:t>Performance significantly </a:t>
            </a:r>
            <a:r>
              <a:rPr kumimoji="1" lang="en-US" altLang="zh-CN" dirty="0" err="1">
                <a:solidFill>
                  <a:srgbClr val="FF0000"/>
                </a:solidFill>
              </a:rPr>
              <a:t>imporvoed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9557B86-EDA4-2243-9833-B43D84881409}"/>
              </a:ext>
            </a:extLst>
          </p:cNvPr>
          <p:cNvSpPr txBox="1"/>
          <p:nvPr/>
        </p:nvSpPr>
        <p:spPr>
          <a:xfrm>
            <a:off x="5877823" y="3137980"/>
            <a:ext cx="536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de-DE" altLang="zh-CN" dirty="0"/>
              <a:t>Library:  </a:t>
            </a:r>
            <a:r>
              <a:rPr kumimoji="1" lang="de-DE" altLang="zh-CN" dirty="0" err="1"/>
              <a:t>solve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the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optimization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problems</a:t>
            </a:r>
            <a:r>
              <a:rPr kumimoji="1" lang="de-DE" altLang="zh-CN" dirty="0"/>
              <a:t> at </a:t>
            </a:r>
            <a:r>
              <a:rPr kumimoji="1" lang="de-DE" altLang="zh-CN" dirty="0" err="1"/>
              <a:t>the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suitable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levels</a:t>
            </a:r>
            <a:r>
              <a:rPr kumimoji="1" lang="de-DE" altLang="zh-CN" dirty="0"/>
              <a:t>.</a:t>
            </a:r>
            <a:endParaRPr kumimoji="1"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254D0B2-0B3D-1242-8EBF-B200F2FDD05E}"/>
              </a:ext>
            </a:extLst>
          </p:cNvPr>
          <p:cNvSpPr txBox="1"/>
          <p:nvPr/>
        </p:nvSpPr>
        <p:spPr>
          <a:xfrm>
            <a:off x="5912090" y="4305293"/>
            <a:ext cx="60780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de-DE" altLang="zh-CN" dirty="0"/>
              <a:t>DSE: </a:t>
            </a:r>
            <a:r>
              <a:rPr kumimoji="1" lang="de-DE" altLang="zh-CN" dirty="0" err="1"/>
              <a:t>generate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optimized</a:t>
            </a:r>
            <a:r>
              <a:rPr kumimoji="1" lang="de-DE" altLang="zh-CN" dirty="0"/>
              <a:t> HLS </a:t>
            </a:r>
            <a:r>
              <a:rPr kumimoji="1" lang="de-DE" altLang="zh-CN" dirty="0" err="1"/>
              <a:t>designs</a:t>
            </a:r>
            <a:r>
              <a:rPr kumimoji="1" lang="de-DE" altLang="zh-CN" dirty="0"/>
              <a:t> </a:t>
            </a:r>
            <a:r>
              <a:rPr kumimoji="1" lang="de-DE" altLang="zh-CN" dirty="0" err="1"/>
              <a:t>automatically</a:t>
            </a:r>
            <a:endParaRPr kumimoji="1" lang="de-DE" altLang="zh-CN" dirty="0"/>
          </a:p>
        </p:txBody>
      </p:sp>
    </p:spTree>
    <p:extLst>
      <p:ext uri="{BB962C8B-B14F-4D97-AF65-F5344CB8AC3E}">
        <p14:creationId xmlns:p14="http://schemas.microsoft.com/office/powerpoint/2010/main" val="14397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978F3B0-25E7-C345-A478-EB447D6B3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A20F6-92DA-404A-A087-191B135303C4}" type="datetime4">
              <a:rPr lang="en-US" smtClean="0"/>
              <a:t>August 3, 2023</a:t>
            </a:fld>
            <a:endParaRPr lang="de-DE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147B183-5736-AB40-9362-25A1A3F58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5</a:t>
            </a:fld>
            <a:endParaRPr lang="de-DE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07996489-7AEE-354E-9586-2D5D2B776797}"/>
              </a:ext>
            </a:extLst>
          </p:cNvPr>
          <p:cNvGrpSpPr/>
          <p:nvPr/>
        </p:nvGrpSpPr>
        <p:grpSpPr>
          <a:xfrm>
            <a:off x="2058043" y="2440020"/>
            <a:ext cx="4121659" cy="742951"/>
            <a:chOff x="3931753" y="0"/>
            <a:chExt cx="2807454" cy="742951"/>
          </a:xfrm>
          <a:scene3d>
            <a:camera prst="orthographicFront"/>
            <a:lightRig rig="flat" dir="t"/>
          </a:scene3d>
        </p:grpSpPr>
        <p:sp>
          <p:nvSpPr>
            <p:cNvPr id="5" name="圆角矩形 4">
              <a:extLst>
                <a:ext uri="{FF2B5EF4-FFF2-40B4-BE49-F238E27FC236}">
                  <a16:creationId xmlns:a16="http://schemas.microsoft.com/office/drawing/2014/main" id="{DE536D82-2C4E-6145-B4BD-7E397255B885}"/>
                </a:ext>
              </a:extLst>
            </p:cNvPr>
            <p:cNvSpPr/>
            <p:nvPr/>
          </p:nvSpPr>
          <p:spPr>
            <a:xfrm>
              <a:off x="3931753" y="0"/>
              <a:ext cx="2807454" cy="74295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>
              <a:extLst>
                <a:ext uri="{FF2B5EF4-FFF2-40B4-BE49-F238E27FC236}">
                  <a16:creationId xmlns:a16="http://schemas.microsoft.com/office/drawing/2014/main" id="{C54125B9-2DB5-9847-BA41-F440EA8F81D3}"/>
                </a:ext>
              </a:extLst>
            </p:cNvPr>
            <p:cNvSpPr txBox="1"/>
            <p:nvPr/>
          </p:nvSpPr>
          <p:spPr>
            <a:xfrm>
              <a:off x="3953513" y="21760"/>
              <a:ext cx="2763934" cy="6994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2900" kern="1200" dirty="0" err="1"/>
                <a:t>Interaction_Network.py</a:t>
              </a:r>
              <a:endParaRPr lang="zh-CN" altLang="en-US" sz="2900" kern="1200" dirty="0"/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1A41547F-B4BD-BE42-AEF1-DF65A11471E3}"/>
              </a:ext>
            </a:extLst>
          </p:cNvPr>
          <p:cNvSpPr txBox="1"/>
          <p:nvPr/>
        </p:nvSpPr>
        <p:spPr>
          <a:xfrm>
            <a:off x="6338245" y="2168303"/>
            <a:ext cx="3795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FF0000"/>
                </a:solidFill>
              </a:rPr>
              <a:t>Error:</a:t>
            </a:r>
          </a:p>
          <a:p>
            <a:r>
              <a:rPr kumimoji="1" lang="de-DE" altLang="zh-CN" b="1" dirty="0" err="1">
                <a:solidFill>
                  <a:srgbClr val="FF0000"/>
                </a:solidFill>
              </a:rPr>
              <a:t>failed</a:t>
            </a:r>
            <a:r>
              <a:rPr kumimoji="1" lang="de-DE" altLang="zh-CN" b="1" dirty="0">
                <a:solidFill>
                  <a:srgbClr val="FF0000"/>
                </a:solidFill>
              </a:rPr>
              <a:t> </a:t>
            </a:r>
            <a:r>
              <a:rPr kumimoji="1" lang="de-DE" altLang="zh-CN" b="1" dirty="0" err="1">
                <a:solidFill>
                  <a:srgbClr val="FF0000"/>
                </a:solidFill>
              </a:rPr>
              <a:t>to</a:t>
            </a:r>
            <a:r>
              <a:rPr kumimoji="1" lang="de-DE" altLang="zh-CN" b="1" dirty="0">
                <a:solidFill>
                  <a:srgbClr val="FF0000"/>
                </a:solidFill>
              </a:rPr>
              <a:t> </a:t>
            </a:r>
            <a:r>
              <a:rPr kumimoji="1" lang="de-DE" altLang="zh-CN" b="1" dirty="0" err="1">
                <a:solidFill>
                  <a:srgbClr val="FF0000"/>
                </a:solidFill>
              </a:rPr>
              <a:t>convert</a:t>
            </a:r>
            <a:r>
              <a:rPr kumimoji="1" lang="de-DE" altLang="zh-CN" b="1" dirty="0">
                <a:solidFill>
                  <a:srgbClr val="FF0000"/>
                </a:solidFill>
              </a:rPr>
              <a:t> </a:t>
            </a:r>
            <a:r>
              <a:rPr kumimoji="1" lang="de-DE" altLang="zh-CN" b="1" dirty="0" err="1">
                <a:solidFill>
                  <a:srgbClr val="FF0000"/>
                </a:solidFill>
              </a:rPr>
              <a:t>python</a:t>
            </a:r>
            <a:r>
              <a:rPr kumimoji="1" lang="de-DE" altLang="zh-CN" b="1" dirty="0">
                <a:solidFill>
                  <a:srgbClr val="FF0000"/>
                </a:solidFill>
              </a:rPr>
              <a:t> </a:t>
            </a:r>
            <a:r>
              <a:rPr kumimoji="1" lang="de-DE" altLang="zh-CN" b="1" dirty="0" err="1">
                <a:solidFill>
                  <a:srgbClr val="FF0000"/>
                </a:solidFill>
              </a:rPr>
              <a:t>type“inspectpr</a:t>
            </a:r>
            <a:r>
              <a:rPr kumimoji="1" lang="de-DE" altLang="zh-CN" b="1" dirty="0">
                <a:solidFill>
                  <a:srgbClr val="FF0000"/>
                </a:solidFill>
              </a:rPr>
              <a:t>“ </a:t>
            </a:r>
            <a:r>
              <a:rPr kumimoji="1" lang="de-DE" altLang="zh-CN" b="1" dirty="0" err="1">
                <a:solidFill>
                  <a:srgbClr val="FF0000"/>
                </a:solidFill>
              </a:rPr>
              <a:t>to</a:t>
            </a:r>
            <a:r>
              <a:rPr kumimoji="1" lang="de-DE" altLang="zh-CN" b="1" dirty="0">
                <a:solidFill>
                  <a:srgbClr val="FF0000"/>
                </a:solidFill>
              </a:rPr>
              <a:t> </a:t>
            </a:r>
            <a:r>
              <a:rPr kumimoji="1" lang="de-DE" altLang="zh-CN" b="1" dirty="0" err="1">
                <a:solidFill>
                  <a:srgbClr val="FF0000"/>
                </a:solidFill>
              </a:rPr>
              <a:t>Torchscript</a:t>
            </a:r>
            <a:endParaRPr kumimoji="1" lang="zh-CN" altLang="en-US" b="1" dirty="0">
              <a:solidFill>
                <a:srgbClr val="FF0000"/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58AE62F2-095D-514D-8B63-7BBDE90C5152}"/>
              </a:ext>
            </a:extLst>
          </p:cNvPr>
          <p:cNvGrpSpPr/>
          <p:nvPr/>
        </p:nvGrpSpPr>
        <p:grpSpPr>
          <a:xfrm rot="5400000">
            <a:off x="3783776" y="3405880"/>
            <a:ext cx="595180" cy="696248"/>
            <a:chOff x="3089517" y="23351"/>
            <a:chExt cx="595180" cy="696248"/>
          </a:xfrm>
        </p:grpSpPr>
        <p:sp>
          <p:nvSpPr>
            <p:cNvPr id="9" name="右箭头 8">
              <a:extLst>
                <a:ext uri="{FF2B5EF4-FFF2-40B4-BE49-F238E27FC236}">
                  <a16:creationId xmlns:a16="http://schemas.microsoft.com/office/drawing/2014/main" id="{203F121F-C387-CA4F-A17D-22769DCAADB3}"/>
                </a:ext>
              </a:extLst>
            </p:cNvPr>
            <p:cNvSpPr/>
            <p:nvPr/>
          </p:nvSpPr>
          <p:spPr>
            <a:xfrm>
              <a:off x="3089517" y="23351"/>
              <a:ext cx="595180" cy="69624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5">
                <a:tint val="60000"/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tint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右箭头 4">
              <a:extLst>
                <a:ext uri="{FF2B5EF4-FFF2-40B4-BE49-F238E27FC236}">
                  <a16:creationId xmlns:a16="http://schemas.microsoft.com/office/drawing/2014/main" id="{608F3919-2BD5-4848-9F58-A967FB271D29}"/>
                </a:ext>
              </a:extLst>
            </p:cNvPr>
            <p:cNvSpPr txBox="1"/>
            <p:nvPr/>
          </p:nvSpPr>
          <p:spPr>
            <a:xfrm>
              <a:off x="3089517" y="162601"/>
              <a:ext cx="416626" cy="4177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300" kern="1200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2C8CD413-AE01-F141-A5E0-18E6EB523D81}"/>
              </a:ext>
            </a:extLst>
          </p:cNvPr>
          <p:cNvGrpSpPr/>
          <p:nvPr/>
        </p:nvGrpSpPr>
        <p:grpSpPr>
          <a:xfrm>
            <a:off x="2650045" y="4235207"/>
            <a:ext cx="2937653" cy="1371598"/>
            <a:chOff x="3931753" y="0"/>
            <a:chExt cx="2807454" cy="742951"/>
          </a:xfrm>
          <a:scene3d>
            <a:camera prst="orthographicFront"/>
            <a:lightRig rig="flat" dir="t"/>
          </a:scene3d>
        </p:grpSpPr>
        <p:sp>
          <p:nvSpPr>
            <p:cNvPr id="12" name="圆角矩形 11">
              <a:extLst>
                <a:ext uri="{FF2B5EF4-FFF2-40B4-BE49-F238E27FC236}">
                  <a16:creationId xmlns:a16="http://schemas.microsoft.com/office/drawing/2014/main" id="{28C2597B-0F4F-F848-B5EB-54E41F40E541}"/>
                </a:ext>
              </a:extLst>
            </p:cNvPr>
            <p:cNvSpPr/>
            <p:nvPr/>
          </p:nvSpPr>
          <p:spPr>
            <a:xfrm>
              <a:off x="3931753" y="0"/>
              <a:ext cx="2807454" cy="74295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圆角矩形 4">
              <a:extLst>
                <a:ext uri="{FF2B5EF4-FFF2-40B4-BE49-F238E27FC236}">
                  <a16:creationId xmlns:a16="http://schemas.microsoft.com/office/drawing/2014/main" id="{E9BBC5D9-33E4-1345-A061-23C7B4B06D6B}"/>
                </a:ext>
              </a:extLst>
            </p:cNvPr>
            <p:cNvSpPr txBox="1"/>
            <p:nvPr/>
          </p:nvSpPr>
          <p:spPr>
            <a:xfrm>
              <a:off x="3953513" y="21760"/>
              <a:ext cx="2763934" cy="6994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2800" kern="1200" dirty="0" err="1"/>
                <a:t>Relationalmodel</a:t>
              </a:r>
              <a:endParaRPr lang="en-US" altLang="zh-CN" sz="2800" kern="1200" dirty="0"/>
            </a:p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2800" dirty="0" err="1"/>
                <a:t>Objectmodel</a:t>
              </a:r>
              <a:endParaRPr lang="zh-CN" altLang="en-US" sz="2800" kern="1200" dirty="0"/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CF452D70-DC9F-A743-9A79-6F0F90E4E1A1}"/>
              </a:ext>
            </a:extLst>
          </p:cNvPr>
          <p:cNvSpPr txBox="1"/>
          <p:nvPr/>
        </p:nvSpPr>
        <p:spPr>
          <a:xfrm>
            <a:off x="6392328" y="4406347"/>
            <a:ext cx="2814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00B0F0"/>
                </a:solidFill>
              </a:rPr>
              <a:t>MLP, works well</a:t>
            </a:r>
          </a:p>
          <a:p>
            <a:r>
              <a:rPr kumimoji="1" lang="en-US" altLang="zh-CN" dirty="0">
                <a:solidFill>
                  <a:srgbClr val="00B0F0"/>
                </a:solidFill>
              </a:rPr>
              <a:t>Get o1.cpp, r1.cpp, r2.cpp</a:t>
            </a:r>
            <a:endParaRPr kumimoji="1" lang="zh-CN" altLang="en-US" dirty="0">
              <a:solidFill>
                <a:srgbClr val="00B0F0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970B7FA-63DC-5645-9754-951E40F7F9AC}"/>
              </a:ext>
            </a:extLst>
          </p:cNvPr>
          <p:cNvSpPr txBox="1"/>
          <p:nvPr/>
        </p:nvSpPr>
        <p:spPr>
          <a:xfrm>
            <a:off x="6264867" y="1656634"/>
            <a:ext cx="2942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/>
              <a:t>Torch-MLIR</a:t>
            </a:r>
            <a:endParaRPr kumimoji="1" lang="zh-CN" altLang="en-US" b="1" dirty="0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DCC94346-C438-BF4D-8FEB-D8E05476A05C}"/>
              </a:ext>
            </a:extLst>
          </p:cNvPr>
          <p:cNvGrpSpPr/>
          <p:nvPr/>
        </p:nvGrpSpPr>
        <p:grpSpPr>
          <a:xfrm rot="5400000">
            <a:off x="3783776" y="1724900"/>
            <a:ext cx="595180" cy="696248"/>
            <a:chOff x="3089517" y="23351"/>
            <a:chExt cx="595180" cy="696248"/>
          </a:xfrm>
        </p:grpSpPr>
        <p:sp>
          <p:nvSpPr>
            <p:cNvPr id="17" name="右箭头 16">
              <a:extLst>
                <a:ext uri="{FF2B5EF4-FFF2-40B4-BE49-F238E27FC236}">
                  <a16:creationId xmlns:a16="http://schemas.microsoft.com/office/drawing/2014/main" id="{0A657DAB-7A28-0344-A9AB-7422D28A0CE0}"/>
                </a:ext>
              </a:extLst>
            </p:cNvPr>
            <p:cNvSpPr/>
            <p:nvPr/>
          </p:nvSpPr>
          <p:spPr>
            <a:xfrm>
              <a:off x="3089517" y="23351"/>
              <a:ext cx="595180" cy="69624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5">
                <a:tint val="60000"/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tint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8" name="右箭头 4">
              <a:extLst>
                <a:ext uri="{FF2B5EF4-FFF2-40B4-BE49-F238E27FC236}">
                  <a16:creationId xmlns:a16="http://schemas.microsoft.com/office/drawing/2014/main" id="{2F9AD4E0-F8E6-E841-8A1C-2625DB88E118}"/>
                </a:ext>
              </a:extLst>
            </p:cNvPr>
            <p:cNvSpPr txBox="1"/>
            <p:nvPr/>
          </p:nvSpPr>
          <p:spPr>
            <a:xfrm>
              <a:off x="3089517" y="162601"/>
              <a:ext cx="416626" cy="4177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300" kern="1200"/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F530F3ED-81F6-F946-A23D-57F33E56721F}"/>
              </a:ext>
            </a:extLst>
          </p:cNvPr>
          <p:cNvGrpSpPr/>
          <p:nvPr/>
        </p:nvGrpSpPr>
        <p:grpSpPr>
          <a:xfrm>
            <a:off x="2058044" y="796305"/>
            <a:ext cx="3973050" cy="742951"/>
            <a:chOff x="3931753" y="0"/>
            <a:chExt cx="2807454" cy="742951"/>
          </a:xfrm>
          <a:scene3d>
            <a:camera prst="orthographicFront"/>
            <a:lightRig rig="flat" dir="t"/>
          </a:scene3d>
        </p:grpSpPr>
        <p:sp>
          <p:nvSpPr>
            <p:cNvPr id="20" name="圆角矩形 19">
              <a:extLst>
                <a:ext uri="{FF2B5EF4-FFF2-40B4-BE49-F238E27FC236}">
                  <a16:creationId xmlns:a16="http://schemas.microsoft.com/office/drawing/2014/main" id="{3306A161-FBBE-D742-BF70-98DF767E3B77}"/>
                </a:ext>
              </a:extLst>
            </p:cNvPr>
            <p:cNvSpPr/>
            <p:nvPr/>
          </p:nvSpPr>
          <p:spPr>
            <a:xfrm>
              <a:off x="3931753" y="0"/>
              <a:ext cx="2807454" cy="74295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1" name="圆角矩形 4">
              <a:extLst>
                <a:ext uri="{FF2B5EF4-FFF2-40B4-BE49-F238E27FC236}">
                  <a16:creationId xmlns:a16="http://schemas.microsoft.com/office/drawing/2014/main" id="{9FD2CF57-EB76-2B48-A29E-2B9EDB1D2B25}"/>
                </a:ext>
              </a:extLst>
            </p:cNvPr>
            <p:cNvSpPr txBox="1"/>
            <p:nvPr/>
          </p:nvSpPr>
          <p:spPr>
            <a:xfrm>
              <a:off x="3953513" y="21760"/>
              <a:ext cx="2763934" cy="6994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2900" kern="1200" dirty="0" err="1"/>
                <a:t>Edge_classifier.py</a:t>
              </a:r>
              <a:endParaRPr lang="zh-CN" altLang="en-US" sz="2900" kern="1200" dirty="0"/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id="{A1B17A9F-2349-BA4F-A7DA-E40F621DB7E3}"/>
              </a:ext>
            </a:extLst>
          </p:cNvPr>
          <p:cNvSpPr txBox="1"/>
          <p:nvPr/>
        </p:nvSpPr>
        <p:spPr>
          <a:xfrm>
            <a:off x="6179703" y="901894"/>
            <a:ext cx="46474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FF0000"/>
                </a:solidFill>
              </a:rPr>
              <a:t>Error: </a:t>
            </a:r>
            <a:r>
              <a:rPr kumimoji="1" lang="en-US" altLang="zh-CN" b="1" dirty="0" err="1">
                <a:solidFill>
                  <a:srgbClr val="FF0000"/>
                </a:solidFill>
              </a:rPr>
              <a:t>mlir</a:t>
            </a:r>
            <a:r>
              <a:rPr kumimoji="1" lang="en-US" altLang="zh-CN" b="1" dirty="0">
                <a:solidFill>
                  <a:srgbClr val="FF0000"/>
                </a:solidFill>
              </a:rPr>
              <a:t> transformation fails</a:t>
            </a:r>
            <a:endParaRPr kumimoji="1" lang="en-US" altLang="zh-CN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CECF48D-DB97-0242-9B20-6D0DE0FDFC70}"/>
              </a:ext>
            </a:extLst>
          </p:cNvPr>
          <p:cNvSpPr txBox="1"/>
          <p:nvPr/>
        </p:nvSpPr>
        <p:spPr>
          <a:xfrm>
            <a:off x="6338245" y="3896377"/>
            <a:ext cx="2590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/>
              <a:t>Torch-geometric</a:t>
            </a:r>
            <a:endParaRPr kumimoji="1"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39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5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Folienmaster_Fächer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2.xml><?xml version="1.0" encoding="utf-8"?>
<a:theme xmlns:a="http://schemas.openxmlformats.org/drawingml/2006/main" name="Folienmaster_Form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3.xml><?xml version="1.0" encoding="utf-8"?>
<a:theme xmlns:a="http://schemas.openxmlformats.org/drawingml/2006/main" name="Folienmaster_Punkte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1399</TotalTime>
  <Words>169</Words>
  <Application>Microsoft Macintosh PowerPoint</Application>
  <PresentationFormat>宽屏</PresentationFormat>
  <Paragraphs>51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Söhne</vt:lpstr>
      <vt:lpstr>Arial</vt:lpstr>
      <vt:lpstr>Calibri</vt:lpstr>
      <vt:lpstr>Folienmaster_Fächer</vt:lpstr>
      <vt:lpstr>Folienmaster_Form</vt:lpstr>
      <vt:lpstr>Folienmaster_Punkte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</dc:creator>
  <cp:lastModifiedBy>alt</cp:lastModifiedBy>
  <cp:revision>87</cp:revision>
  <dcterms:created xsi:type="dcterms:W3CDTF">2017-12-07T14:50:50Z</dcterms:created>
  <dcterms:modified xsi:type="dcterms:W3CDTF">2023-08-03T13:20:21Z</dcterms:modified>
</cp:coreProperties>
</file>