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4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6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7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8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9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0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1016" r:id="rId2"/>
    <p:sldId id="1218" r:id="rId3"/>
    <p:sldId id="1219" r:id="rId4"/>
    <p:sldId id="1206" r:id="rId5"/>
    <p:sldId id="1207" r:id="rId6"/>
    <p:sldId id="1151" r:id="rId7"/>
    <p:sldId id="1208" r:id="rId8"/>
    <p:sldId id="1209" r:id="rId9"/>
    <p:sldId id="1220" r:id="rId10"/>
    <p:sldId id="1210" r:id="rId11"/>
    <p:sldId id="1216" r:id="rId12"/>
  </p:sldIdLst>
  <p:sldSz cx="12192000" cy="6858000"/>
  <p:notesSz cx="9236075" cy="70104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onsolas" panose="020B0609020204030204" pitchFamily="49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49C8E1"/>
    <a:srgbClr val="00FF00"/>
    <a:srgbClr val="6C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350" autoAdjust="0"/>
  </p:normalViewPr>
  <p:slideViewPr>
    <p:cSldViewPr snapToGrid="0">
      <p:cViewPr varScale="1">
        <p:scale>
          <a:sx n="89" d="100"/>
          <a:sy n="89" d="100"/>
        </p:scale>
        <p:origin x="148" y="4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002299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2"/>
            <a:ext cx="4002299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8A50F-375D-4AE7-AF09-82CA82B50C8E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58664"/>
            <a:ext cx="4002299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201F-9B58-48F2-914C-38E8F11E1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6361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002299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2"/>
            <a:ext cx="4002299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E1843-B6E1-4D14-B3A8-442D6E4EC879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6188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73754"/>
            <a:ext cx="7388860" cy="27603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02299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4"/>
            <a:ext cx="4002299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76F5A-675A-4595-B982-6E6043D3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2320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64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8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3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42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41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65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11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36A43-F938-4A2E-9154-5A76F43ED83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1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0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8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6188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1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8296F-C67C-4218-8B39-42516661CC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1B81-3779-4BB4-B9C2-0FC74764FB7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6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B7A21-A987-48F4-8CAE-F469EEF51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B7325-E1F1-4E88-842D-7B4AAAA6AB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5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F93C2-D995-4760-938C-7F83E7AB73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A68C-3FB9-434B-A634-615414B4A33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1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865E-248D-4499-A652-018263F646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91261" y="5"/>
            <a:ext cx="500743" cy="27384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721F0-FF6A-4F2D-AB03-70636CF4A1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913" y="136921"/>
            <a:ext cx="603575" cy="39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0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07867-52F0-4AE0-8CD4-E444F079AA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55728-2A57-462E-8AD0-E04F18B2A2D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7BD7E-D66E-4567-B940-6F477AD28F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C251-49D8-4CAE-8007-E74B3D04EF2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7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31683-E03C-4317-BF34-CE43D8BB58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5ED7C-18AC-4C4B-A76F-1994BBA314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8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08F27-AD66-42AD-A664-91924DC8D6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E4DA-78B9-45FB-9B25-8C47CFF793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653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12967-64B1-4728-B9B3-0B21A6752D2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5E729-2C06-40EA-877E-22BFDCAFBB5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9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91F8-BB39-4156-99A7-7E596331E10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DC90A-3DF3-4649-9665-5D2F54E643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6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90610-A3ED-4008-B98E-0B8B8DC9D1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B622-CA23-47BC-B6C1-064330F2E29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0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F930E4-AC57-41F5-99B8-48DF396E57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4/1/2023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15240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46CBEB-0C0E-4C25-9DAB-92F94416075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33.png"/><Relationship Id="rId3" Type="http://schemas.openxmlformats.org/officeDocument/2006/relationships/tags" Target="../tags/tag61.xml"/><Relationship Id="rId7" Type="http://schemas.openxmlformats.org/officeDocument/2006/relationships/notesSlide" Target="../notesSlides/notesSlide10.xml"/><Relationship Id="rId12" Type="http://schemas.openxmlformats.org/officeDocument/2006/relationships/image" Target="../media/image83.png"/><Relationship Id="rId2" Type="http://schemas.openxmlformats.org/officeDocument/2006/relationships/tags" Target="../tags/tag60.xml"/><Relationship Id="rId16" Type="http://schemas.openxmlformats.org/officeDocument/2006/relationships/image" Target="../media/image86.png"/><Relationship Id="rId1" Type="http://schemas.openxmlformats.org/officeDocument/2006/relationships/tags" Target="../tags/tag5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82.png"/><Relationship Id="rId5" Type="http://schemas.openxmlformats.org/officeDocument/2006/relationships/tags" Target="../tags/tag63.xml"/><Relationship Id="rId15" Type="http://schemas.openxmlformats.org/officeDocument/2006/relationships/image" Target="../media/image85.png"/><Relationship Id="rId10" Type="http://schemas.openxmlformats.org/officeDocument/2006/relationships/image" Target="../media/image81.png"/><Relationship Id="rId4" Type="http://schemas.openxmlformats.org/officeDocument/2006/relationships/tags" Target="../tags/tag62.xml"/><Relationship Id="rId9" Type="http://schemas.openxmlformats.org/officeDocument/2006/relationships/image" Target="../media/image80.png"/><Relationship Id="rId14" Type="http://schemas.openxmlformats.org/officeDocument/2006/relationships/image" Target="../media/image8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9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0" Type="http://schemas.openxmlformats.org/officeDocument/2006/relationships/image" Target="../media/image92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9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tags" Target="../tags/tag3.xml"/><Relationship Id="rId21" Type="http://schemas.openxmlformats.org/officeDocument/2006/relationships/image" Target="../media/image15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notesSlide" Target="../notesSlides/notesSlide2.xml"/><Relationship Id="rId25" Type="http://schemas.openxmlformats.org/officeDocument/2006/relationships/image" Target="../media/image19.png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tags" Target="../tags/tag10.xml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notesSlide" Target="../notesSlides/notesSlide3.xml"/><Relationship Id="rId18" Type="http://schemas.openxmlformats.org/officeDocument/2006/relationships/image" Target="../media/image18.png"/><Relationship Id="rId26" Type="http://schemas.openxmlformats.org/officeDocument/2006/relationships/image" Target="../media/image28.gif"/><Relationship Id="rId3" Type="http://schemas.openxmlformats.org/officeDocument/2006/relationships/tags" Target="../tags/tag18.xml"/><Relationship Id="rId21" Type="http://schemas.openxmlformats.org/officeDocument/2006/relationships/image" Target="../media/image23.png"/><Relationship Id="rId7" Type="http://schemas.openxmlformats.org/officeDocument/2006/relationships/tags" Target="../tags/tag22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17.png"/><Relationship Id="rId25" Type="http://schemas.openxmlformats.org/officeDocument/2006/relationships/image" Target="../media/image27.png"/><Relationship Id="rId2" Type="http://schemas.openxmlformats.org/officeDocument/2006/relationships/tags" Target="../tags/tag17.xml"/><Relationship Id="rId16" Type="http://schemas.openxmlformats.org/officeDocument/2006/relationships/image" Target="../media/image15.png"/><Relationship Id="rId20" Type="http://schemas.openxmlformats.org/officeDocument/2006/relationships/image" Target="../media/image22.png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24" Type="http://schemas.openxmlformats.org/officeDocument/2006/relationships/image" Target="../media/image26.png"/><Relationship Id="rId5" Type="http://schemas.openxmlformats.org/officeDocument/2006/relationships/tags" Target="../tags/tag20.xml"/><Relationship Id="rId15" Type="http://schemas.openxmlformats.org/officeDocument/2006/relationships/image" Target="../media/image13.png"/><Relationship Id="rId23" Type="http://schemas.openxmlformats.org/officeDocument/2006/relationships/image" Target="../media/image25.png"/><Relationship Id="rId10" Type="http://schemas.openxmlformats.org/officeDocument/2006/relationships/tags" Target="../tags/tag25.xml"/><Relationship Id="rId19" Type="http://schemas.openxmlformats.org/officeDocument/2006/relationships/image" Target="../media/image21.png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image" Target="../media/image14.png"/><Relationship Id="rId22" Type="http://schemas.openxmlformats.org/officeDocument/2006/relationships/image" Target="../media/image24.png"/><Relationship Id="rId27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tags" Target="../tags/tag29.xml"/><Relationship Id="rId21" Type="http://schemas.openxmlformats.org/officeDocument/2006/relationships/image" Target="../media/image40.png"/><Relationship Id="rId7" Type="http://schemas.openxmlformats.org/officeDocument/2006/relationships/tags" Target="../tags/tag33.xml"/><Relationship Id="rId12" Type="http://schemas.openxmlformats.org/officeDocument/2006/relationships/image" Target="../media/image31.jpeg"/><Relationship Id="rId17" Type="http://schemas.openxmlformats.org/officeDocument/2006/relationships/image" Target="../media/image36.png"/><Relationship Id="rId2" Type="http://schemas.openxmlformats.org/officeDocument/2006/relationships/tags" Target="../tags/tag28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image" Target="../media/image30.png"/><Relationship Id="rId5" Type="http://schemas.openxmlformats.org/officeDocument/2006/relationships/tags" Target="../tags/tag31.xml"/><Relationship Id="rId15" Type="http://schemas.openxmlformats.org/officeDocument/2006/relationships/image" Target="../media/image34.png"/><Relationship Id="rId10" Type="http://schemas.openxmlformats.org/officeDocument/2006/relationships/notesSlide" Target="../notesSlides/notesSlide4.xml"/><Relationship Id="rId19" Type="http://schemas.openxmlformats.org/officeDocument/2006/relationships/image" Target="../media/image38.png"/><Relationship Id="rId4" Type="http://schemas.openxmlformats.org/officeDocument/2006/relationships/tags" Target="../tags/tag3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31.jpeg"/><Relationship Id="rId18" Type="http://schemas.openxmlformats.org/officeDocument/2006/relationships/image" Target="../media/image32.png"/><Relationship Id="rId3" Type="http://schemas.openxmlformats.org/officeDocument/2006/relationships/tags" Target="../tags/tag37.xml"/><Relationship Id="rId21" Type="http://schemas.openxmlformats.org/officeDocument/2006/relationships/image" Target="../media/image42.png"/><Relationship Id="rId7" Type="http://schemas.openxmlformats.org/officeDocument/2006/relationships/tags" Target="../tags/tag41.xml"/><Relationship Id="rId12" Type="http://schemas.openxmlformats.org/officeDocument/2006/relationships/notesSlide" Target="../notesSlides/notesSlide5.xml"/><Relationship Id="rId17" Type="http://schemas.openxmlformats.org/officeDocument/2006/relationships/image" Target="../media/image37.png"/><Relationship Id="rId25" Type="http://schemas.openxmlformats.org/officeDocument/2006/relationships/image" Target="../media/image46.png"/><Relationship Id="rId2" Type="http://schemas.openxmlformats.org/officeDocument/2006/relationships/tags" Target="../tags/tag36.xml"/><Relationship Id="rId16" Type="http://schemas.openxmlformats.org/officeDocument/2006/relationships/image" Target="../media/image36.png"/><Relationship Id="rId20" Type="http://schemas.openxmlformats.org/officeDocument/2006/relationships/image" Target="../media/image41.png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45.png"/><Relationship Id="rId5" Type="http://schemas.openxmlformats.org/officeDocument/2006/relationships/tags" Target="../tags/tag39.xml"/><Relationship Id="rId15" Type="http://schemas.openxmlformats.org/officeDocument/2006/relationships/image" Target="../media/image34.png"/><Relationship Id="rId23" Type="http://schemas.openxmlformats.org/officeDocument/2006/relationships/image" Target="../media/image44.png"/><Relationship Id="rId10" Type="http://schemas.openxmlformats.org/officeDocument/2006/relationships/tags" Target="../tags/tag44.xml"/><Relationship Id="rId19" Type="http://schemas.openxmlformats.org/officeDocument/2006/relationships/image" Target="../media/image38.png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image" Target="../media/image33.png"/><Relationship Id="rId22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cid:image001.png@01D5511F.85292580" TargetMode="External"/><Relationship Id="rId13" Type="http://schemas.openxmlformats.org/officeDocument/2006/relationships/image" Target="../media/image52.jpeg"/><Relationship Id="rId18" Type="http://schemas.openxmlformats.org/officeDocument/2006/relationships/image" Target="../media/image56.png"/><Relationship Id="rId26" Type="http://schemas.openxmlformats.org/officeDocument/2006/relationships/image" Target="../media/image62.png"/><Relationship Id="rId3" Type="http://schemas.openxmlformats.org/officeDocument/2006/relationships/tags" Target="../tags/tag47.xml"/><Relationship Id="rId21" Type="http://schemas.openxmlformats.org/officeDocument/2006/relationships/image" Target="../media/image59.jpeg"/><Relationship Id="rId7" Type="http://schemas.openxmlformats.org/officeDocument/2006/relationships/image" Target="../media/image47.png"/><Relationship Id="rId12" Type="http://schemas.openxmlformats.org/officeDocument/2006/relationships/image" Target="../media/image51.jpeg"/><Relationship Id="rId17" Type="http://schemas.openxmlformats.org/officeDocument/2006/relationships/image" Target="../media/image55.png"/><Relationship Id="rId25" Type="http://schemas.openxmlformats.org/officeDocument/2006/relationships/image" Target="../media/image61.jpeg"/><Relationship Id="rId2" Type="http://schemas.openxmlformats.org/officeDocument/2006/relationships/tags" Target="../tags/tag46.xml"/><Relationship Id="rId16" Type="http://schemas.openxmlformats.org/officeDocument/2006/relationships/image" Target="../media/image54.png"/><Relationship Id="rId20" Type="http://schemas.openxmlformats.org/officeDocument/2006/relationships/image" Target="../media/image58.jpeg"/><Relationship Id="rId1" Type="http://schemas.openxmlformats.org/officeDocument/2006/relationships/tags" Target="../tags/tag45.xml"/><Relationship Id="rId6" Type="http://schemas.openxmlformats.org/officeDocument/2006/relationships/image" Target="../media/image46.png"/><Relationship Id="rId11" Type="http://schemas.openxmlformats.org/officeDocument/2006/relationships/image" Target="../media/image50.jpeg"/><Relationship Id="rId24" Type="http://schemas.openxmlformats.org/officeDocument/2006/relationships/image" Target="../media/image26.png"/><Relationship Id="rId5" Type="http://schemas.openxmlformats.org/officeDocument/2006/relationships/notesSlide" Target="../notesSlides/notesSlide6.xml"/><Relationship Id="rId15" Type="http://schemas.openxmlformats.org/officeDocument/2006/relationships/image" Target="cid:image002.png@01D5511F.85292580" TargetMode="External"/><Relationship Id="rId23" Type="http://schemas.openxmlformats.org/officeDocument/2006/relationships/image" Target="../media/image25.png"/><Relationship Id="rId10" Type="http://schemas.openxmlformats.org/officeDocument/2006/relationships/image" Target="../media/image49.png"/><Relationship Id="rId19" Type="http://schemas.openxmlformats.org/officeDocument/2006/relationships/image" Target="../media/image5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8.jpeg"/><Relationship Id="rId14" Type="http://schemas.openxmlformats.org/officeDocument/2006/relationships/image" Target="../media/image53.png"/><Relationship Id="rId22" Type="http://schemas.openxmlformats.org/officeDocument/2006/relationships/image" Target="../media/image6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tags" Target="../tags/tag50.xml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17" Type="http://schemas.openxmlformats.org/officeDocument/2006/relationships/image" Target="../media/image74.png"/><Relationship Id="rId2" Type="http://schemas.openxmlformats.org/officeDocument/2006/relationships/tags" Target="../tags/tag49.xml"/><Relationship Id="rId16" Type="http://schemas.openxmlformats.org/officeDocument/2006/relationships/image" Target="../media/image73.png"/><Relationship Id="rId1" Type="http://schemas.openxmlformats.org/officeDocument/2006/relationships/tags" Target="../tags/tag48.xml"/><Relationship Id="rId6" Type="http://schemas.openxmlformats.org/officeDocument/2006/relationships/image" Target="../media/image63.jpeg"/><Relationship Id="rId11" Type="http://schemas.openxmlformats.org/officeDocument/2006/relationships/image" Target="../media/image68.png"/><Relationship Id="rId5" Type="http://schemas.openxmlformats.org/officeDocument/2006/relationships/notesSlide" Target="../notesSlides/notesSlide7.xml"/><Relationship Id="rId15" Type="http://schemas.openxmlformats.org/officeDocument/2006/relationships/image" Target="../media/image72.png"/><Relationship Id="rId10" Type="http://schemas.openxmlformats.org/officeDocument/2006/relationships/image" Target="../media/image67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53.xml"/><Relationship Id="rId7" Type="http://schemas.openxmlformats.org/officeDocument/2006/relationships/image" Target="../media/image25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7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6.png"/><Relationship Id="rId4" Type="http://schemas.openxmlformats.org/officeDocument/2006/relationships/tags" Target="../tags/tag54.xml"/><Relationship Id="rId9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57.xml"/><Relationship Id="rId7" Type="http://schemas.openxmlformats.org/officeDocument/2006/relationships/image" Target="../media/image25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7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6.png"/><Relationship Id="rId4" Type="http://schemas.openxmlformats.org/officeDocument/2006/relationships/tags" Target="../tags/tag58.xml"/><Relationship Id="rId9" Type="http://schemas.openxmlformats.org/officeDocument/2006/relationships/image" Target="../media/image7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ight, dark, close&#10;&#10;Description automatically generated">
            <a:extLst>
              <a:ext uri="{FF2B5EF4-FFF2-40B4-BE49-F238E27FC236}">
                <a16:creationId xmlns:a16="http://schemas.microsoft.com/office/drawing/2014/main" id="{5114B809-4F70-4C30-B28D-04850A522F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56699-4D32-4F94-9699-025A5F5D1293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2908" y="1073155"/>
            <a:ext cx="12179092" cy="55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ln w="1270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Alex Sushkov (</a:t>
            </a:r>
            <a:r>
              <a:rPr lang="en-US" sz="2400" b="1" dirty="0" err="1">
                <a:ln w="1270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CASPEr</a:t>
            </a:r>
            <a:r>
              <a:rPr lang="en-US" sz="2400" b="1" dirty="0">
                <a:ln w="1270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collaboration)</a:t>
            </a:r>
            <a:endParaRPr lang="pt-BR" sz="2400" b="1" dirty="0">
              <a:ln w="12700">
                <a:noFill/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069942"/>
            <a:ext cx="12192000" cy="619523"/>
          </a:xfrm>
          <a:prstGeom prst="rect">
            <a:avLst/>
          </a:prstGeom>
          <a:solidFill>
            <a:srgbClr val="6C0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423" y="5913895"/>
            <a:ext cx="2046970" cy="951841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190880"/>
            <a:ext cx="12192000" cy="758157"/>
          </a:xfrm>
        </p:spPr>
        <p:txBody>
          <a:bodyPr/>
          <a:lstStyle/>
          <a:p>
            <a:pPr eaLnBrk="1" hangingPunct="1">
              <a:spcBef>
                <a:spcPts val="10000"/>
              </a:spcBef>
            </a:pPr>
            <a:r>
              <a:rPr lang="en-US" sz="2800" b="1" dirty="0">
                <a:ln w="1270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Searching for axion-like dark matter with precision NMR: the Cosmic Axion Spin Precession Experiments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7551" y="6095757"/>
            <a:ext cx="789314" cy="5881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46327" y="6089576"/>
            <a:ext cx="889868" cy="588116"/>
          </a:xfrm>
          <a:prstGeom prst="rect">
            <a:avLst/>
          </a:prstGeom>
        </p:spPr>
      </p:pic>
      <p:pic>
        <p:nvPicPr>
          <p:cNvPr id="2050" name="Picture 2" descr="Image result for department of energy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150" y="5927121"/>
            <a:ext cx="875349" cy="86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00" y="5913895"/>
            <a:ext cx="864435" cy="8644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790" y="6127430"/>
            <a:ext cx="1751896" cy="504546"/>
          </a:xfrm>
          <a:prstGeom prst="rect">
            <a:avLst/>
          </a:prstGeom>
        </p:spPr>
      </p:pic>
      <p:pic>
        <p:nvPicPr>
          <p:cNvPr id="2" name="Picture 2" descr="Gordon And Betty Moore Foundation Intel Palo Alto Lawrence ...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4128" y="6113033"/>
            <a:ext cx="1267434" cy="53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Templeton Funding - Apply for a Grant - John Templeton Foundation">
            <a:extLst>
              <a:ext uri="{FF2B5EF4-FFF2-40B4-BE49-F238E27FC236}">
                <a16:creationId xmlns:a16="http://schemas.microsoft.com/office/drawing/2014/main" id="{0EB3DC4D-A231-4DE5-8116-0799F4346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387" y="6122786"/>
            <a:ext cx="1675746" cy="52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D03F1D12-57A2-4E13-80FE-292A8802F1E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95" y="4255198"/>
            <a:ext cx="1534043" cy="152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40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>
            <a:extLst>
              <a:ext uri="{FF2B5EF4-FFF2-40B4-BE49-F238E27FC236}">
                <a16:creationId xmlns:a16="http://schemas.microsoft.com/office/drawing/2014/main" id="{90465E51-AAC1-4E73-A511-B5E2CFDBCB3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93" y="2456181"/>
            <a:ext cx="3528257" cy="1197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687" y="242159"/>
            <a:ext cx="10426995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Fundamental quantum noise: spin projection noise</a:t>
            </a:r>
            <a:b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</a:b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(standard quantum limit)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185ACA-738A-4F62-93CE-A339230DFB51}"/>
              </a:ext>
            </a:extLst>
          </p:cNvPr>
          <p:cNvSpPr txBox="1"/>
          <p:nvPr/>
        </p:nvSpPr>
        <p:spPr>
          <a:xfrm>
            <a:off x="5112892" y="5670721"/>
            <a:ext cx="5460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[M.A. McCoy, R.R. Ernst., </a:t>
            </a:r>
            <a:r>
              <a:rPr lang="en-US" sz="1200" i="1" dirty="0">
                <a:solidFill>
                  <a:schemeClr val="tx2"/>
                </a:solidFill>
              </a:rPr>
              <a:t>Chem. Phys. Lett. </a:t>
            </a:r>
            <a:r>
              <a:rPr lang="en-US" sz="1200" b="1" dirty="0">
                <a:solidFill>
                  <a:schemeClr val="tx2"/>
                </a:solidFill>
              </a:rPr>
              <a:t>159</a:t>
            </a:r>
            <a:r>
              <a:rPr lang="en-US" sz="1200" dirty="0">
                <a:solidFill>
                  <a:schemeClr val="tx2"/>
                </a:solidFill>
              </a:rPr>
              <a:t>.5, 587 (1989)]</a:t>
            </a:r>
          </a:p>
        </p:txBody>
      </p:sp>
      <p:pic>
        <p:nvPicPr>
          <p:cNvPr id="7" name="Picture 6 1" descr="A picture containing dark&#10;&#10;Description automatically generated">
            <a:extLst>
              <a:ext uri="{FF2B5EF4-FFF2-40B4-BE49-F238E27FC236}">
                <a16:creationId xmlns:a16="http://schemas.microsoft.com/office/drawing/2014/main" id="{E264489F-8C19-4F02-B801-C79393CFC17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01" y="903493"/>
            <a:ext cx="3820731" cy="2737978"/>
          </a:xfrm>
          <a:prstGeom prst="rect">
            <a:avLst/>
          </a:prstGeom>
        </p:spPr>
      </p:pic>
      <p:pic>
        <p:nvPicPr>
          <p:cNvPr id="13318" name="Picture 6 2" descr="Physics | Free Full-Text | A Gaussian Model for the Time Development of the  Sars-Cov-2 Corona Pandemic Disease. Predictions for Germany Made on 30  March 2020">
            <a:extLst>
              <a:ext uri="{FF2B5EF4-FFF2-40B4-BE49-F238E27FC236}">
                <a16:creationId xmlns:a16="http://schemas.microsoft.com/office/drawing/2014/main" id="{8FB05866-8622-407F-9D57-75F28C2EE9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4436" y="4275622"/>
            <a:ext cx="2042371" cy="15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A96D67-B328-4161-B0E6-33D1C5C20348}"/>
              </a:ext>
            </a:extLst>
          </p:cNvPr>
          <p:cNvCxnSpPr>
            <a:cxnSpLocks/>
          </p:cNvCxnSpPr>
          <p:nvPr/>
        </p:nvCxnSpPr>
        <p:spPr>
          <a:xfrm>
            <a:off x="802659" y="5820882"/>
            <a:ext cx="2513533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2F735DB-1199-43F2-9BA3-1E6530AC1642}"/>
              </a:ext>
            </a:extLst>
          </p:cNvPr>
          <p:cNvCxnSpPr>
            <a:cxnSpLocks/>
          </p:cNvCxnSpPr>
          <p:nvPr/>
        </p:nvCxnSpPr>
        <p:spPr>
          <a:xfrm flipV="1">
            <a:off x="1995340" y="3865702"/>
            <a:ext cx="0" cy="201837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Content Placeholder 12 4 1 2 2 2 1 1 1 2 1 4 1">
            <a:extLst>
              <a:ext uri="{FF2B5EF4-FFF2-40B4-BE49-F238E27FC236}">
                <a16:creationId xmlns:a16="http://schemas.microsoft.com/office/drawing/2014/main" id="{BCA7BAB1-831A-45F5-8BBD-645C347251C1}"/>
              </a:ext>
            </a:extLst>
          </p:cNvPr>
          <p:cNvSpPr txBox="1">
            <a:spLocks/>
          </p:cNvSpPr>
          <p:nvPr/>
        </p:nvSpPr>
        <p:spPr>
          <a:xfrm>
            <a:off x="3016245" y="5869957"/>
            <a:ext cx="1160648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S</a:t>
            </a:r>
            <a:r>
              <a:rPr lang="en-US" sz="1600" baseline="-25000" dirty="0">
                <a:sym typeface="Mathematica1"/>
              </a:rPr>
              <a:t>y</a:t>
            </a:r>
            <a:r>
              <a:rPr lang="en-US" sz="1600" dirty="0">
                <a:sym typeface="Mathematica1"/>
              </a:rPr>
              <a:t> spin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projection</a:t>
            </a:r>
          </a:p>
        </p:txBody>
      </p:sp>
      <p:sp>
        <p:nvSpPr>
          <p:cNvPr id="58" name="Content Placeholder 12 4 1 2 2 2 1 1 1 2 1 5 1">
            <a:extLst>
              <a:ext uri="{FF2B5EF4-FFF2-40B4-BE49-F238E27FC236}">
                <a16:creationId xmlns:a16="http://schemas.microsoft.com/office/drawing/2014/main" id="{7BFC3477-21D6-4AD4-8E7C-3A8B9DA2240A}"/>
              </a:ext>
            </a:extLst>
          </p:cNvPr>
          <p:cNvSpPr txBox="1">
            <a:spLocks/>
          </p:cNvSpPr>
          <p:nvPr/>
        </p:nvSpPr>
        <p:spPr>
          <a:xfrm>
            <a:off x="2059425" y="3753601"/>
            <a:ext cx="115207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probability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0B5DC9-70AE-471D-BDA1-5DFD535C73F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017" y="5947628"/>
            <a:ext cx="598101" cy="27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7BE3757-02FB-47F8-879B-5B89B2D63B8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72" y="5953688"/>
            <a:ext cx="772318" cy="27024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27529D9-14A7-4645-B855-523271539521}"/>
              </a:ext>
            </a:extLst>
          </p:cNvPr>
          <p:cNvCxnSpPr>
            <a:cxnSpLocks/>
          </p:cNvCxnSpPr>
          <p:nvPr/>
        </p:nvCxnSpPr>
        <p:spPr>
          <a:xfrm flipV="1">
            <a:off x="2507282" y="5761271"/>
            <a:ext cx="0" cy="119222"/>
          </a:xfrm>
          <a:prstGeom prst="straightConnector1">
            <a:avLst/>
          </a:prstGeom>
          <a:ln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E31E7B4-EC74-4B02-9418-13E5E05A595F}"/>
              </a:ext>
            </a:extLst>
          </p:cNvPr>
          <p:cNvCxnSpPr>
            <a:cxnSpLocks/>
          </p:cNvCxnSpPr>
          <p:nvPr/>
        </p:nvCxnSpPr>
        <p:spPr>
          <a:xfrm flipV="1">
            <a:off x="1463714" y="5761271"/>
            <a:ext cx="0" cy="119222"/>
          </a:xfrm>
          <a:prstGeom prst="straightConnector1">
            <a:avLst/>
          </a:prstGeom>
          <a:ln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24E6763-300B-4751-87A9-16DEDF11F1D3}"/>
              </a:ext>
            </a:extLst>
          </p:cNvPr>
          <p:cNvCxnSpPr>
            <a:cxnSpLocks/>
          </p:cNvCxnSpPr>
          <p:nvPr/>
        </p:nvCxnSpPr>
        <p:spPr>
          <a:xfrm flipV="1">
            <a:off x="5332873" y="1995416"/>
            <a:ext cx="0" cy="178833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EF58C0B-0137-4A12-8770-2C4D57818D24}"/>
              </a:ext>
            </a:extLst>
          </p:cNvPr>
          <p:cNvCxnSpPr>
            <a:cxnSpLocks/>
          </p:cNvCxnSpPr>
          <p:nvPr/>
        </p:nvCxnSpPr>
        <p:spPr>
          <a:xfrm flipV="1">
            <a:off x="5121390" y="3589897"/>
            <a:ext cx="3866556" cy="425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Content Placeholder 12 4 1 2 2 2 1 1 1 2 1 5 2 1">
            <a:extLst>
              <a:ext uri="{FF2B5EF4-FFF2-40B4-BE49-F238E27FC236}">
                <a16:creationId xmlns:a16="http://schemas.microsoft.com/office/drawing/2014/main" id="{1D272094-4AE2-4F72-B3D8-9BF23E6BC8CC}"/>
              </a:ext>
            </a:extLst>
          </p:cNvPr>
          <p:cNvSpPr txBox="1">
            <a:spLocks/>
          </p:cNvSpPr>
          <p:nvPr/>
        </p:nvSpPr>
        <p:spPr>
          <a:xfrm>
            <a:off x="5580068" y="1175860"/>
            <a:ext cx="3039889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detected spectrum with a </a:t>
            </a:r>
            <a:r>
              <a:rPr lang="en-US" sz="1600" u="sng" dirty="0">
                <a:sym typeface="Mathematica1"/>
              </a:rPr>
              <a:t>noiseless detection circuit</a:t>
            </a:r>
          </a:p>
        </p:txBody>
      </p:sp>
      <p:sp>
        <p:nvSpPr>
          <p:cNvPr id="76" name="Content Placeholder 12 4 1 2 2 2 1 1 1 2 1 4 2 1">
            <a:extLst>
              <a:ext uri="{FF2B5EF4-FFF2-40B4-BE49-F238E27FC236}">
                <a16:creationId xmlns:a16="http://schemas.microsoft.com/office/drawing/2014/main" id="{638F918E-40F4-4620-915D-A06C34A56379}"/>
              </a:ext>
            </a:extLst>
          </p:cNvPr>
          <p:cNvSpPr txBox="1">
            <a:spLocks/>
          </p:cNvSpPr>
          <p:nvPr/>
        </p:nvSpPr>
        <p:spPr>
          <a:xfrm>
            <a:off x="8434118" y="3639354"/>
            <a:ext cx="1107656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frequency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5D2E3606-DCCE-45F9-BC54-E3AB2166928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576" y="3714534"/>
            <a:ext cx="474640" cy="204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84A102FA-C159-41D8-8B22-01736633A60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0229" y="2377287"/>
            <a:ext cx="762716" cy="26201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Content Placeholder 12 4 1 2 2 2 1 1 1 2 1 4 2 2 1">
            <a:extLst>
              <a:ext uri="{FF2B5EF4-FFF2-40B4-BE49-F238E27FC236}">
                <a16:creationId xmlns:a16="http://schemas.microsoft.com/office/drawing/2014/main" id="{DBB2AB27-E7FB-44DB-ACA3-A92715669F7C}"/>
              </a:ext>
            </a:extLst>
          </p:cNvPr>
          <p:cNvSpPr txBox="1">
            <a:spLocks/>
          </p:cNvSpPr>
          <p:nvPr/>
        </p:nvSpPr>
        <p:spPr>
          <a:xfrm>
            <a:off x="8413627" y="2354966"/>
            <a:ext cx="147200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magnetization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C68A8676-DF0E-4693-A115-FE6D1E11B38F}"/>
              </a:ext>
            </a:extLst>
          </p:cNvPr>
          <p:cNvCxnSpPr>
            <a:cxnSpLocks/>
          </p:cNvCxnSpPr>
          <p:nvPr/>
        </p:nvCxnSpPr>
        <p:spPr>
          <a:xfrm flipH="1">
            <a:off x="7909689" y="2554201"/>
            <a:ext cx="508985" cy="0"/>
          </a:xfrm>
          <a:prstGeom prst="straightConnector1">
            <a:avLst/>
          </a:prstGeom>
          <a:ln>
            <a:prstDash val="dash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Right Arrow 52">
            <a:extLst>
              <a:ext uri="{FF2B5EF4-FFF2-40B4-BE49-F238E27FC236}">
                <a16:creationId xmlns:a16="http://schemas.microsoft.com/office/drawing/2014/main" id="{6A906DB3-86DA-4180-8F7B-5786CEB42863}"/>
              </a:ext>
            </a:extLst>
          </p:cNvPr>
          <p:cNvSpPr/>
          <p:nvPr/>
        </p:nvSpPr>
        <p:spPr>
          <a:xfrm>
            <a:off x="5221149" y="1258808"/>
            <a:ext cx="223447" cy="210529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2C1C9C3-6DE2-42EE-BC1D-3A29DDE4922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289" y="848085"/>
            <a:ext cx="2773618" cy="139219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FF7A9E7-98ED-4FA8-AB01-91553FE7AC40}"/>
              </a:ext>
            </a:extLst>
          </p:cNvPr>
          <p:cNvSpPr txBox="1"/>
          <p:nvPr/>
        </p:nvSpPr>
        <p:spPr>
          <a:xfrm>
            <a:off x="5121390" y="5459860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[T. Sleator et al., </a:t>
            </a:r>
            <a:r>
              <a:rPr lang="en-US" sz="1200" i="1" dirty="0">
                <a:solidFill>
                  <a:schemeClr val="tx2"/>
                </a:solidFill>
              </a:rPr>
              <a:t>Phys. Rev. Lett </a:t>
            </a:r>
            <a:r>
              <a:rPr lang="en-US" sz="1200" b="1" dirty="0">
                <a:solidFill>
                  <a:schemeClr val="tx2"/>
                </a:solidFill>
              </a:rPr>
              <a:t>55</a:t>
            </a:r>
            <a:r>
              <a:rPr lang="en-US" sz="1200" dirty="0">
                <a:solidFill>
                  <a:schemeClr val="tx2"/>
                </a:solidFill>
              </a:rPr>
              <a:t>, 1742 (1985)]</a:t>
            </a:r>
          </a:p>
        </p:txBody>
      </p:sp>
      <p:sp>
        <p:nvSpPr>
          <p:cNvPr id="42" name="Content Placeholder 12 4 1 2 2 2 1 1 1 2 1 5 2 2">
            <a:extLst>
              <a:ext uri="{FF2B5EF4-FFF2-40B4-BE49-F238E27FC236}">
                <a16:creationId xmlns:a16="http://schemas.microsoft.com/office/drawing/2014/main" id="{90EF076A-9A3A-42C5-888D-54450EC6A299}"/>
              </a:ext>
            </a:extLst>
          </p:cNvPr>
          <p:cNvSpPr txBox="1">
            <a:spLocks/>
          </p:cNvSpPr>
          <p:nvPr/>
        </p:nvSpPr>
        <p:spPr>
          <a:xfrm>
            <a:off x="5201415" y="5046105"/>
            <a:ext cx="6103321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spin projection noise has been detected in NMR experiments</a:t>
            </a:r>
            <a:endParaRPr lang="en-US" sz="1600" u="sng" dirty="0">
              <a:sym typeface="Mathematica1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C994A4-A5E4-4183-98A0-DBB74A68B64C}"/>
              </a:ext>
            </a:extLst>
          </p:cNvPr>
          <p:cNvSpPr/>
          <p:nvPr/>
        </p:nvSpPr>
        <p:spPr>
          <a:xfrm>
            <a:off x="5201416" y="5009898"/>
            <a:ext cx="5692804" cy="39486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ontent Placeholder 12 4 1 2 2 2 1 1 1 2 1 4 2 3">
            <a:extLst>
              <a:ext uri="{FF2B5EF4-FFF2-40B4-BE49-F238E27FC236}">
                <a16:creationId xmlns:a16="http://schemas.microsoft.com/office/drawing/2014/main" id="{9F605221-7747-4CDC-8E58-673C68E371B4}"/>
              </a:ext>
            </a:extLst>
          </p:cNvPr>
          <p:cNvSpPr txBox="1">
            <a:spLocks/>
          </p:cNvSpPr>
          <p:nvPr/>
        </p:nvSpPr>
        <p:spPr>
          <a:xfrm>
            <a:off x="5221149" y="4275622"/>
            <a:ext cx="295441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standard quantum limit (SQL):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930DFE-0749-4C2D-B1FE-CF0811B77E2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696" y="4214689"/>
            <a:ext cx="1241471" cy="52676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683EE39-B16F-4CB4-B997-A1611FF3A69B}"/>
              </a:ext>
            </a:extLst>
          </p:cNvPr>
          <p:cNvSpPr/>
          <p:nvPr/>
        </p:nvSpPr>
        <p:spPr>
          <a:xfrm>
            <a:off x="5196581" y="4106726"/>
            <a:ext cx="4288503" cy="720151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ontent Placeholder 12 4 1 2 2 2 1 1 1 2 1 4 2 2 2">
            <a:extLst>
              <a:ext uri="{FF2B5EF4-FFF2-40B4-BE49-F238E27FC236}">
                <a16:creationId xmlns:a16="http://schemas.microsoft.com/office/drawing/2014/main" id="{3BC00450-1DF0-4E9B-8780-C96B835DF213}"/>
              </a:ext>
            </a:extLst>
          </p:cNvPr>
          <p:cNvSpPr txBox="1">
            <a:spLocks/>
          </p:cNvSpPr>
          <p:nvPr/>
        </p:nvSpPr>
        <p:spPr>
          <a:xfrm>
            <a:off x="10008321" y="4029400"/>
            <a:ext cx="1616578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spin projection measurement uncertainty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B1E70B6-2020-4CE4-A5FE-30623CA8D53A}"/>
              </a:ext>
            </a:extLst>
          </p:cNvPr>
          <p:cNvCxnSpPr>
            <a:cxnSpLocks/>
          </p:cNvCxnSpPr>
          <p:nvPr/>
        </p:nvCxnSpPr>
        <p:spPr>
          <a:xfrm flipH="1">
            <a:off x="9627660" y="4478073"/>
            <a:ext cx="380661" cy="0"/>
          </a:xfrm>
          <a:prstGeom prst="straightConnector1">
            <a:avLst/>
          </a:prstGeom>
          <a:ln>
            <a:prstDash val="dash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6DA7DF0-D932-4B52-983A-F4F0BF6AC5E9}"/>
              </a:ext>
            </a:extLst>
          </p:cNvPr>
          <p:cNvSpPr txBox="1"/>
          <p:nvPr/>
        </p:nvSpPr>
        <p:spPr>
          <a:xfrm>
            <a:off x="763988" y="6518223"/>
            <a:ext cx="2886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[F. Bloch, </a:t>
            </a:r>
            <a:r>
              <a:rPr lang="en-US" sz="1200" i="1" dirty="0">
                <a:solidFill>
                  <a:schemeClr val="tx2"/>
                </a:solidFill>
              </a:rPr>
              <a:t>Phys. Rev. </a:t>
            </a:r>
            <a:r>
              <a:rPr lang="en-US" sz="1200" b="1" dirty="0">
                <a:solidFill>
                  <a:schemeClr val="tx2"/>
                </a:solidFill>
              </a:rPr>
              <a:t>7-8</a:t>
            </a:r>
            <a:r>
              <a:rPr lang="en-US" sz="1200" dirty="0">
                <a:solidFill>
                  <a:schemeClr val="tx2"/>
                </a:solidFill>
              </a:rPr>
              <a:t>, 460 (1946)]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5EF7AA8-F4B5-400F-A4DE-53EDCFCEA6FD}"/>
              </a:ext>
            </a:extLst>
          </p:cNvPr>
          <p:cNvSpPr txBox="1"/>
          <p:nvPr/>
        </p:nvSpPr>
        <p:spPr>
          <a:xfrm>
            <a:off x="5112891" y="5881582"/>
            <a:ext cx="5460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[M. </a:t>
            </a:r>
            <a:r>
              <a:rPr lang="en-US" sz="1200" dirty="0" err="1">
                <a:solidFill>
                  <a:schemeClr val="tx2"/>
                </a:solidFill>
              </a:rPr>
              <a:t>Gueron</a:t>
            </a:r>
            <a:r>
              <a:rPr lang="en-US" sz="1200" dirty="0">
                <a:solidFill>
                  <a:schemeClr val="tx2"/>
                </a:solidFill>
              </a:rPr>
              <a:t>, J. L. Leroy., </a:t>
            </a:r>
            <a:r>
              <a:rPr lang="en-US" sz="1200" i="1" dirty="0">
                <a:solidFill>
                  <a:schemeClr val="tx2"/>
                </a:solidFill>
              </a:rPr>
              <a:t>J. Mag. Res. </a:t>
            </a:r>
            <a:r>
              <a:rPr lang="en-US" sz="1200" b="1" dirty="0">
                <a:solidFill>
                  <a:schemeClr val="tx2"/>
                </a:solidFill>
              </a:rPr>
              <a:t>85</a:t>
            </a:r>
            <a:r>
              <a:rPr lang="en-US" sz="1200" dirty="0">
                <a:solidFill>
                  <a:schemeClr val="tx2"/>
                </a:solidFill>
              </a:rPr>
              <a:t>.1, 209 (1989)]</a:t>
            </a:r>
          </a:p>
        </p:txBody>
      </p:sp>
      <p:sp>
        <p:nvSpPr>
          <p:cNvPr id="45" name="Content Placeholder 12 4 1 2 2 2 1 1 1 2 1 4 2 2 3">
            <a:extLst>
              <a:ext uri="{FF2B5EF4-FFF2-40B4-BE49-F238E27FC236}">
                <a16:creationId xmlns:a16="http://schemas.microsoft.com/office/drawing/2014/main" id="{36DAD859-55D6-4E7E-8B32-CFF33886CA79}"/>
              </a:ext>
            </a:extLst>
          </p:cNvPr>
          <p:cNvSpPr txBox="1">
            <a:spLocks/>
          </p:cNvSpPr>
          <p:nvPr/>
        </p:nvSpPr>
        <p:spPr>
          <a:xfrm>
            <a:off x="5196581" y="6363865"/>
            <a:ext cx="6553770" cy="338554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we are building </a:t>
            </a:r>
            <a:r>
              <a:rPr lang="en-US" sz="1600" dirty="0" err="1">
                <a:sym typeface="Mathematica1"/>
              </a:rPr>
              <a:t>CASPEr</a:t>
            </a:r>
            <a:r>
              <a:rPr lang="en-US" sz="1600" dirty="0">
                <a:sym typeface="Mathematica1"/>
              </a:rPr>
              <a:t> with sensitivity limited by spin projection noise</a:t>
            </a:r>
          </a:p>
        </p:txBody>
      </p:sp>
      <p:sp>
        <p:nvSpPr>
          <p:cNvPr id="40" name="Content Placeholder 12 4 1 2 2 2 1 1 1 2 1 5 1">
            <a:extLst>
              <a:ext uri="{FF2B5EF4-FFF2-40B4-BE49-F238E27FC236}">
                <a16:creationId xmlns:a16="http://schemas.microsoft.com/office/drawing/2014/main" id="{FBAD2FF4-0757-4EC3-9101-1D73A895B106}"/>
              </a:ext>
            </a:extLst>
          </p:cNvPr>
          <p:cNvSpPr txBox="1">
            <a:spLocks/>
          </p:cNvSpPr>
          <p:nvPr/>
        </p:nvSpPr>
        <p:spPr>
          <a:xfrm>
            <a:off x="446701" y="4657600"/>
            <a:ext cx="115207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N spins:</a:t>
            </a:r>
          </a:p>
        </p:txBody>
      </p:sp>
    </p:spTree>
    <p:extLst>
      <p:ext uri="{BB962C8B-B14F-4D97-AF65-F5344CB8AC3E}">
        <p14:creationId xmlns:p14="http://schemas.microsoft.com/office/powerpoint/2010/main" val="73370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57" grpId="0"/>
      <p:bldP spid="58" grpId="0"/>
      <p:bldP spid="68" grpId="0"/>
      <p:bldP spid="76" grpId="0"/>
      <p:bldP spid="83" grpId="0"/>
      <p:bldP spid="89" grpId="0" animBg="1"/>
      <p:bldP spid="34" grpId="0"/>
      <p:bldP spid="42" grpId="0"/>
      <p:bldP spid="43" grpId="0" animBg="1"/>
      <p:bldP spid="29" grpId="0"/>
      <p:bldP spid="35" grpId="0" animBg="1"/>
      <p:bldP spid="36" grpId="0"/>
      <p:bldP spid="38" grpId="0"/>
      <p:bldP spid="39" grpId="0"/>
      <p:bldP spid="45" grpId="0" animBg="1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687" y="242159"/>
            <a:ext cx="10426995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Boston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CASPEr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-electric search for the EDM coupling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2" name="Content Placeholder 12 4 1 2 2 2 1 1 1 2 1 4 2 2 2 2">
            <a:extLst>
              <a:ext uri="{FF2B5EF4-FFF2-40B4-BE49-F238E27FC236}">
                <a16:creationId xmlns:a16="http://schemas.microsoft.com/office/drawing/2014/main" id="{637D5FCC-5700-4132-B2C4-D28DF81F6A5B}"/>
              </a:ext>
            </a:extLst>
          </p:cNvPr>
          <p:cNvSpPr txBox="1">
            <a:spLocks/>
          </p:cNvSpPr>
          <p:nvPr/>
        </p:nvSpPr>
        <p:spPr>
          <a:xfrm>
            <a:off x="595302" y="4443459"/>
            <a:ext cx="1975153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en-US" sz="1600" dirty="0">
                <a:sym typeface="Mathematica1"/>
              </a:rPr>
              <a:t>solid-state NMR apparatus in a dilution refrigerator</a:t>
            </a: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755FC9E-DF55-45F7-ADB3-705CF26CD0C9}"/>
              </a:ext>
            </a:extLst>
          </p:cNvPr>
          <p:cNvSpPr/>
          <p:nvPr/>
        </p:nvSpPr>
        <p:spPr>
          <a:xfrm>
            <a:off x="453313" y="4501632"/>
            <a:ext cx="223447" cy="210529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12 4 1 2 2 2 1 1 1 2 1 4 2 2 2 2">
            <a:extLst>
              <a:ext uri="{FF2B5EF4-FFF2-40B4-BE49-F238E27FC236}">
                <a16:creationId xmlns:a16="http://schemas.microsoft.com/office/drawing/2014/main" id="{7C53425F-3BAB-4C7F-B988-CDB50242E828}"/>
              </a:ext>
            </a:extLst>
          </p:cNvPr>
          <p:cNvSpPr txBox="1">
            <a:spLocks/>
          </p:cNvSpPr>
          <p:nvPr/>
        </p:nvSpPr>
        <p:spPr>
          <a:xfrm>
            <a:off x="2924714" y="4448446"/>
            <a:ext cx="2310168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en-US" sz="1600" dirty="0">
                <a:sym typeface="Mathematica1"/>
              </a:rPr>
              <a:t>spin projection noise-limited NMR search for axion-like dark matter</a:t>
            </a:r>
          </a:p>
        </p:txBody>
      </p:sp>
      <p:sp>
        <p:nvSpPr>
          <p:cNvPr id="55" name="Right Arrow 52">
            <a:extLst>
              <a:ext uri="{FF2B5EF4-FFF2-40B4-BE49-F238E27FC236}">
                <a16:creationId xmlns:a16="http://schemas.microsoft.com/office/drawing/2014/main" id="{2E3E709D-0CE2-4589-BC16-60D5926DB7F0}"/>
              </a:ext>
            </a:extLst>
          </p:cNvPr>
          <p:cNvSpPr/>
          <p:nvPr/>
        </p:nvSpPr>
        <p:spPr>
          <a:xfrm>
            <a:off x="2782725" y="4525529"/>
            <a:ext cx="223447" cy="210529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E6D2D7-93D7-4E1F-866B-42F1232F7340}"/>
              </a:ext>
            </a:extLst>
          </p:cNvPr>
          <p:cNvSpPr txBox="1"/>
          <p:nvPr/>
        </p:nvSpPr>
        <p:spPr>
          <a:xfrm>
            <a:off x="969294" y="6544435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Quant. Sci. Tech. </a:t>
            </a:r>
            <a:r>
              <a:rPr lang="en-US" sz="1200" b="1" dirty="0">
                <a:solidFill>
                  <a:schemeClr val="tx2"/>
                </a:solidFill>
              </a:rPr>
              <a:t>6</a:t>
            </a:r>
            <a:r>
              <a:rPr lang="en-US" sz="1200" dirty="0">
                <a:solidFill>
                  <a:schemeClr val="tx2"/>
                </a:solidFill>
              </a:rPr>
              <a:t>, 034007 (2021)]</a:t>
            </a:r>
          </a:p>
        </p:txBody>
      </p:sp>
      <p:sp>
        <p:nvSpPr>
          <p:cNvPr id="63" name="Content Placeholder 12 4 1 2 2 2 1 1 1 2 1 4 2 2 2 2">
            <a:extLst>
              <a:ext uri="{FF2B5EF4-FFF2-40B4-BE49-F238E27FC236}">
                <a16:creationId xmlns:a16="http://schemas.microsoft.com/office/drawing/2014/main" id="{A5A0624E-9BC4-4793-A852-3A4CC2C33690}"/>
              </a:ext>
            </a:extLst>
          </p:cNvPr>
          <p:cNvSpPr txBox="1">
            <a:spLocks/>
          </p:cNvSpPr>
          <p:nvPr/>
        </p:nvSpPr>
        <p:spPr>
          <a:xfrm>
            <a:off x="53101" y="5530596"/>
            <a:ext cx="5576840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condition for an experiment limited by spin projection noise: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EDE082BE-E9BE-426C-8BD2-E16E0D9FEAB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832" y="6092835"/>
            <a:ext cx="1271651" cy="245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F26E7EF-8C66-43E8-94A2-1B354C9388D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342" y="6151178"/>
            <a:ext cx="1174254" cy="2030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4FA1D513-157B-47B7-BC5D-B3132ABFC880}"/>
              </a:ext>
            </a:extLst>
          </p:cNvPr>
          <p:cNvSpPr/>
          <p:nvPr/>
        </p:nvSpPr>
        <p:spPr>
          <a:xfrm>
            <a:off x="1112169" y="6007256"/>
            <a:ext cx="3048133" cy="42524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Arrow 52">
            <a:extLst>
              <a:ext uri="{FF2B5EF4-FFF2-40B4-BE49-F238E27FC236}">
                <a16:creationId xmlns:a16="http://schemas.microsoft.com/office/drawing/2014/main" id="{1ED6DE03-AF1C-4F61-A2B8-1839336BF945}"/>
              </a:ext>
            </a:extLst>
          </p:cNvPr>
          <p:cNvSpPr/>
          <p:nvPr/>
        </p:nvSpPr>
        <p:spPr>
          <a:xfrm>
            <a:off x="711209" y="6142497"/>
            <a:ext cx="223447" cy="210529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395BF68C-680F-1281-8712-6CC5E1FDE43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120" y="4192306"/>
            <a:ext cx="6180210" cy="2352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55B266-2BF0-D829-16CB-2BEC552308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93" y="1265821"/>
            <a:ext cx="2294780" cy="24479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93B81D-4B16-EA64-E20C-8F9C7B6645F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303" y="1276160"/>
            <a:ext cx="1371013" cy="2447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9669FA-805E-5A3E-DFE2-5B3CEF96983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974" y="1011224"/>
            <a:ext cx="948381" cy="3181082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299AEBC-6D2C-49F2-8540-23758B82386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12" y="981128"/>
            <a:ext cx="4703311" cy="2447872"/>
          </a:xfrm>
          <a:prstGeom prst="rect">
            <a:avLst/>
          </a:prstGeom>
        </p:spPr>
      </p:pic>
      <p:sp>
        <p:nvSpPr>
          <p:cNvPr id="12" name="Content Placeholder 12 4 1 2 2 2 1 1 1 2 1 4 2 2 2 2">
            <a:extLst>
              <a:ext uri="{FF2B5EF4-FFF2-40B4-BE49-F238E27FC236}">
                <a16:creationId xmlns:a16="http://schemas.microsoft.com/office/drawing/2014/main" id="{1AA017C0-56F5-5A1D-6306-44955F5465EF}"/>
              </a:ext>
            </a:extLst>
          </p:cNvPr>
          <p:cNvSpPr txBox="1">
            <a:spLocks/>
          </p:cNvSpPr>
          <p:nvPr/>
        </p:nvSpPr>
        <p:spPr>
          <a:xfrm>
            <a:off x="5867842" y="3707638"/>
            <a:ext cx="5576840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en-US" sz="1600" dirty="0">
                <a:sym typeface="Mathematica1"/>
              </a:rPr>
              <a:t>preliminary noise data:</a:t>
            </a:r>
          </a:p>
        </p:txBody>
      </p:sp>
    </p:spTree>
    <p:extLst>
      <p:ext uri="{BB962C8B-B14F-4D97-AF65-F5344CB8AC3E}">
        <p14:creationId xmlns:p14="http://schemas.microsoft.com/office/powerpoint/2010/main" val="413475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339DCFE0-15E3-40AA-A66C-B08ED5885E1C}"/>
              </a:ext>
            </a:extLst>
          </p:cNvPr>
          <p:cNvGrpSpPr/>
          <p:nvPr/>
        </p:nvGrpSpPr>
        <p:grpSpPr>
          <a:xfrm>
            <a:off x="10277095" y="2388816"/>
            <a:ext cx="1181998" cy="1156530"/>
            <a:chOff x="3233610" y="2521650"/>
            <a:chExt cx="1181998" cy="1156530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B31E5141-959A-466D-BC92-364175BA7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3114" y="2521650"/>
              <a:ext cx="1112494" cy="1156530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5A31AA5-9363-4919-85CA-3214F664B073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610" y="3055196"/>
              <a:ext cx="69504" cy="68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4B2F434-2111-4AC5-926C-6203A83D5F1E}"/>
                </a:ext>
              </a:extLst>
            </p:cNvPr>
            <p:cNvSpPr/>
            <p:nvPr/>
          </p:nvSpPr>
          <p:spPr>
            <a:xfrm>
              <a:off x="3411743" y="2891780"/>
              <a:ext cx="268164" cy="163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20AED54-0833-4538-AFE0-9F85A0CFD257}"/>
              </a:ext>
            </a:extLst>
          </p:cNvPr>
          <p:cNvGrpSpPr/>
          <p:nvPr/>
        </p:nvGrpSpPr>
        <p:grpSpPr>
          <a:xfrm>
            <a:off x="2965595" y="2387035"/>
            <a:ext cx="1240405" cy="1197903"/>
            <a:chOff x="6993792" y="2466933"/>
            <a:chExt cx="1240405" cy="1197903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68B42108-E5F5-4B70-AA6D-C69E4E34E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3296" y="2466933"/>
              <a:ext cx="1170901" cy="1197903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5C0C8EFB-5485-477B-A6CB-5AEAB6C830C0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3792" y="3024497"/>
              <a:ext cx="69504" cy="68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ADE3284-0A8B-4696-901B-061D1B646072}"/>
                </a:ext>
              </a:extLst>
            </p:cNvPr>
            <p:cNvSpPr/>
            <p:nvPr/>
          </p:nvSpPr>
          <p:spPr>
            <a:xfrm>
              <a:off x="7202451" y="2854810"/>
              <a:ext cx="268164" cy="163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43B4FD4-B5D1-4042-BF1A-08213049A542}"/>
              </a:ext>
            </a:extLst>
          </p:cNvPr>
          <p:cNvGrpSpPr/>
          <p:nvPr/>
        </p:nvGrpSpPr>
        <p:grpSpPr>
          <a:xfrm>
            <a:off x="6560495" y="2297587"/>
            <a:ext cx="1310679" cy="1257122"/>
            <a:chOff x="10781579" y="2407965"/>
            <a:chExt cx="1310679" cy="1257122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7540EE55-AEF9-4990-97D8-CB93E9C22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51083" y="2407965"/>
              <a:ext cx="1241175" cy="1257122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FE821A0E-36A2-4A11-AF44-419F80C42CB1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1579" y="2997294"/>
              <a:ext cx="69504" cy="68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8A4BF5E-16A7-42DE-B5E6-EF652AFBF653}"/>
                </a:ext>
              </a:extLst>
            </p:cNvPr>
            <p:cNvSpPr/>
            <p:nvPr/>
          </p:nvSpPr>
          <p:spPr>
            <a:xfrm>
              <a:off x="11437907" y="2951990"/>
              <a:ext cx="268164" cy="156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F873075-6EFA-4363-8B3C-151986E61C24}"/>
                </a:ext>
              </a:extLst>
            </p:cNvPr>
            <p:cNvSpPr/>
            <p:nvPr/>
          </p:nvSpPr>
          <p:spPr>
            <a:xfrm rot="16200000">
              <a:off x="11330297" y="3008899"/>
              <a:ext cx="145714" cy="6950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8171888" y="5671913"/>
            <a:ext cx="3938953" cy="6570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892" y="2672073"/>
            <a:ext cx="1112494" cy="5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208" y="2723558"/>
            <a:ext cx="1150593" cy="5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54C399-C920-4CC3-BF9F-880C7B39138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967" y="2610604"/>
            <a:ext cx="1464531" cy="57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Content Placeholder 12 3 1"/>
          <p:cNvSpPr txBox="1">
            <a:spLocks/>
          </p:cNvSpPr>
          <p:nvPr/>
        </p:nvSpPr>
        <p:spPr>
          <a:xfrm>
            <a:off x="814713" y="3937762"/>
            <a:ext cx="3337732" cy="107721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 panose="05000502060100000001" pitchFamily="2" charset="2"/>
              </a:rPr>
              <a:t>→ </a:t>
            </a:r>
            <a:r>
              <a:rPr lang="en-US" sz="1600" dirty="0">
                <a:sym typeface="Mathematica1"/>
              </a:rPr>
              <a:t>nuclear spin     interacts with an oscillating electric dipole moment           (EDM)                   in presence of</a:t>
            </a:r>
          </a:p>
          <a:p>
            <a:pPr indent="-514350" algn="ctr">
              <a:defRPr/>
            </a:pPr>
            <a:r>
              <a:rPr lang="en-US" sz="1600" dirty="0">
                <a:sym typeface="Mathematica1"/>
              </a:rPr>
              <a:t>effective electric field     .  </a:t>
            </a:r>
          </a:p>
        </p:txBody>
      </p:sp>
      <p:sp>
        <p:nvSpPr>
          <p:cNvPr id="34" name="Content Placeholder 12 5"/>
          <p:cNvSpPr txBox="1">
            <a:spLocks/>
          </p:cNvSpPr>
          <p:nvPr/>
        </p:nvSpPr>
        <p:spPr>
          <a:xfrm>
            <a:off x="1244067" y="5305086"/>
            <a:ext cx="2376582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b="1" dirty="0" err="1">
                <a:sym typeface="Mathematica1"/>
              </a:rPr>
              <a:t>CASPEr</a:t>
            </a:r>
            <a:r>
              <a:rPr lang="en-US" sz="1600" b="1" dirty="0">
                <a:sym typeface="Mathematica1"/>
              </a:rPr>
              <a:t>-electric</a:t>
            </a:r>
          </a:p>
        </p:txBody>
      </p:sp>
      <p:sp>
        <p:nvSpPr>
          <p:cNvPr id="35" name="Content Placeholder 12 6"/>
          <p:cNvSpPr txBox="1">
            <a:spLocks/>
          </p:cNvSpPr>
          <p:nvPr/>
        </p:nvSpPr>
        <p:spPr>
          <a:xfrm>
            <a:off x="5082112" y="5300139"/>
            <a:ext cx="1963738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b="1" dirty="0" err="1">
                <a:sym typeface="Mathematica1"/>
              </a:rPr>
              <a:t>CASPEr</a:t>
            </a:r>
            <a:r>
              <a:rPr lang="en-US" sz="1600" b="1" dirty="0">
                <a:sym typeface="Mathematica1"/>
              </a:rPr>
              <a:t>-gradient</a:t>
            </a:r>
          </a:p>
        </p:txBody>
      </p:sp>
      <p:sp>
        <p:nvSpPr>
          <p:cNvPr id="37" name="Content Placeholder 12 7"/>
          <p:cNvSpPr txBox="1">
            <a:spLocks/>
          </p:cNvSpPr>
          <p:nvPr/>
        </p:nvSpPr>
        <p:spPr>
          <a:xfrm>
            <a:off x="416210" y="5671983"/>
            <a:ext cx="7319223" cy="58477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dirty="0">
                <a:sym typeface="Mathematica1"/>
              </a:rPr>
              <a:t>CASPEr (Cosmic Axion Spin Precession Experiments) search for experimental signatures of these interactions using precision magnetic resonance</a:t>
            </a:r>
          </a:p>
        </p:txBody>
      </p:sp>
      <p:sp>
        <p:nvSpPr>
          <p:cNvPr id="42" name="Content Placeholder 12 8 1"/>
          <p:cNvSpPr txBox="1">
            <a:spLocks/>
          </p:cNvSpPr>
          <p:nvPr/>
        </p:nvSpPr>
        <p:spPr>
          <a:xfrm>
            <a:off x="1179" y="2510036"/>
            <a:ext cx="1112494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axion field amplitude</a:t>
            </a:r>
          </a:p>
        </p:txBody>
      </p:sp>
      <p:cxnSp>
        <p:nvCxnSpPr>
          <p:cNvPr id="43" name="Straight Arrow Connector 42"/>
          <p:cNvCxnSpPr>
            <a:cxnSpLocks/>
            <a:stCxn id="42" idx="3"/>
          </p:cNvCxnSpPr>
          <p:nvPr/>
        </p:nvCxnSpPr>
        <p:spPr>
          <a:xfrm flipV="1">
            <a:off x="1113673" y="2790975"/>
            <a:ext cx="332299" cy="11449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12 2 4 1"/>
          <p:cNvSpPr txBox="1">
            <a:spLocks/>
          </p:cNvSpPr>
          <p:nvPr/>
        </p:nvSpPr>
        <p:spPr>
          <a:xfrm>
            <a:off x="8516064" y="1933339"/>
            <a:ext cx="2654781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interaction with photons: </a:t>
            </a:r>
          </a:p>
        </p:txBody>
      </p:sp>
      <p:sp>
        <p:nvSpPr>
          <p:cNvPr id="40" name="Content Placeholder 12 8 3 1 1"/>
          <p:cNvSpPr txBox="1">
            <a:spLocks/>
          </p:cNvSpPr>
          <p:nvPr/>
        </p:nvSpPr>
        <p:spPr>
          <a:xfrm>
            <a:off x="8029269" y="4569617"/>
            <a:ext cx="4171631" cy="107721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ADMX, HAYSTAC, </a:t>
            </a:r>
            <a:r>
              <a:rPr lang="en-US" sz="1600" dirty="0" err="1">
                <a:sym typeface="Mathematica1"/>
              </a:rPr>
              <a:t>DMradio</a:t>
            </a:r>
            <a:r>
              <a:rPr lang="en-US" sz="1600" dirty="0">
                <a:sym typeface="Mathematica1"/>
              </a:rPr>
              <a:t>, SHAFT, ABRA, ALPS, CAST, IAXO, CAPP, ORGAN, BREAD, SLIC, LC circuit, MADMAX, KLASH, BRASS, many others</a:t>
            </a:r>
          </a:p>
        </p:txBody>
      </p:sp>
      <p:sp>
        <p:nvSpPr>
          <p:cNvPr id="53" name="Content Placeholder 12 8 4"/>
          <p:cNvSpPr txBox="1">
            <a:spLocks/>
          </p:cNvSpPr>
          <p:nvPr/>
        </p:nvSpPr>
        <p:spPr>
          <a:xfrm>
            <a:off x="-84430" y="3087510"/>
            <a:ext cx="1112494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symmetry breaking scale</a:t>
            </a:r>
          </a:p>
        </p:txBody>
      </p:sp>
      <p:cxnSp>
        <p:nvCxnSpPr>
          <p:cNvPr id="54" name="Straight Arrow Connector 53"/>
          <p:cNvCxnSpPr>
            <a:cxnSpLocks/>
            <a:stCxn id="53" idx="3"/>
          </p:cNvCxnSpPr>
          <p:nvPr/>
        </p:nvCxnSpPr>
        <p:spPr>
          <a:xfrm flipV="1">
            <a:off x="1028064" y="3179081"/>
            <a:ext cx="422547" cy="32392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12 1"/>
          <p:cNvSpPr txBox="1">
            <a:spLocks/>
          </p:cNvSpPr>
          <p:nvPr/>
        </p:nvSpPr>
        <p:spPr>
          <a:xfrm>
            <a:off x="28935" y="844415"/>
            <a:ext cx="12158091" cy="9294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/>
              <a:t>Proposed to solve the </a:t>
            </a:r>
            <a:r>
              <a:rPr lang="en-US" sz="1600" b="1" u="sng" dirty="0"/>
              <a:t>strong CP problem</a:t>
            </a:r>
            <a:r>
              <a:rPr lang="en-US" sz="1600" b="1" dirty="0"/>
              <a:t> </a:t>
            </a:r>
            <a:r>
              <a:rPr lang="en-US" sz="1600" dirty="0"/>
              <a:t>of Quantum Chromodynamics</a:t>
            </a:r>
          </a:p>
          <a:p>
            <a:pPr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ym typeface="Mathematica1"/>
              </a:rPr>
              <a:t>Well-motivated and thoroughly-studied </a:t>
            </a:r>
            <a:r>
              <a:rPr lang="en-US" sz="1600" b="1" u="sng" dirty="0">
                <a:sym typeface="Mathematica1"/>
              </a:rPr>
              <a:t>dark matter</a:t>
            </a:r>
            <a:r>
              <a:rPr lang="en-US" sz="1600" b="1" dirty="0">
                <a:sym typeface="Mathematica1"/>
              </a:rPr>
              <a:t> </a:t>
            </a:r>
            <a:r>
              <a:rPr lang="en-US" sz="1600" dirty="0">
                <a:sym typeface="Mathematica1"/>
              </a:rPr>
              <a:t>candidate: </a:t>
            </a:r>
          </a:p>
          <a:p>
            <a:pPr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ym typeface="Mathematica1"/>
              </a:rPr>
              <a:t>3 possible (non-gravitational) interactions with standard model particles:</a:t>
            </a:r>
            <a:endParaRPr lang="en-US" sz="1600" dirty="0">
              <a:sym typeface="Mathematica1" panose="05000502060100000001" pitchFamily="2" charset="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41833" y="877348"/>
            <a:ext cx="273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[Phys. Rev. Lett.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38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1440 (1977)]</a:t>
            </a:r>
          </a:p>
        </p:txBody>
      </p:sp>
      <p:sp>
        <p:nvSpPr>
          <p:cNvPr id="62" name="Content Placeholder 12 8 3 2"/>
          <p:cNvSpPr txBox="1">
            <a:spLocks/>
          </p:cNvSpPr>
          <p:nvPr/>
        </p:nvSpPr>
        <p:spPr>
          <a:xfrm>
            <a:off x="8171888" y="5705663"/>
            <a:ext cx="3938953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SHAFT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 → a kHz-MHz search using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SQUIDs and ferromagnetic toroidal cores</a:t>
            </a:r>
            <a:endParaRPr lang="en-US" sz="1600" dirty="0">
              <a:sym typeface="Mathematica1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1236D3-ADD3-9ED0-FE09-E6C177D2014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008" y="1192142"/>
            <a:ext cx="1783037" cy="25231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TextBox 59"/>
          <p:cNvSpPr txBox="1"/>
          <p:nvPr/>
        </p:nvSpPr>
        <p:spPr>
          <a:xfrm>
            <a:off x="4258807" y="6258186"/>
            <a:ext cx="353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Budker et al., </a:t>
            </a:r>
            <a:r>
              <a:rPr lang="en-US" sz="1200" i="1" dirty="0">
                <a:solidFill>
                  <a:schemeClr val="tx2"/>
                </a:solidFill>
              </a:rPr>
              <a:t>Phys. Rev.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i="1" dirty="0">
                <a:solidFill>
                  <a:schemeClr val="tx2"/>
                </a:solidFill>
              </a:rPr>
              <a:t>X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b="1" dirty="0">
                <a:solidFill>
                  <a:schemeClr val="tx2"/>
                </a:solidFill>
              </a:rPr>
              <a:t>4</a:t>
            </a:r>
            <a:r>
              <a:rPr lang="en-US" sz="1200" dirty="0">
                <a:solidFill>
                  <a:schemeClr val="tx2"/>
                </a:solidFill>
              </a:rPr>
              <a:t>, 021030 (2014)]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C3917DD4-05DF-4015-9132-9A33ADB9D3C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892" y="3588959"/>
            <a:ext cx="2090878" cy="252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7FDA9090-36E0-4C23-8794-D0073279741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86" y="4021654"/>
            <a:ext cx="122089" cy="1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FF52794-4D9F-49D2-9624-1A7FBCCA0D6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090" y="4501045"/>
            <a:ext cx="865600" cy="204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A1B79382-4EBA-4BE4-92D4-211D9C24060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546" y="4743177"/>
            <a:ext cx="266128" cy="16873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Content Placeholder 12 3 2 1">
            <a:extLst>
              <a:ext uri="{FF2B5EF4-FFF2-40B4-BE49-F238E27FC236}">
                <a16:creationId xmlns:a16="http://schemas.microsoft.com/office/drawing/2014/main" id="{630F7C28-8596-4A05-86A9-D666E464E91C}"/>
              </a:ext>
            </a:extLst>
          </p:cNvPr>
          <p:cNvSpPr txBox="1">
            <a:spLocks/>
          </p:cNvSpPr>
          <p:nvPr/>
        </p:nvSpPr>
        <p:spPr>
          <a:xfrm>
            <a:off x="4484808" y="3911370"/>
            <a:ext cx="3337732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 panose="05000502060100000001" pitchFamily="2" charset="2"/>
              </a:rPr>
              <a:t>→ </a:t>
            </a:r>
            <a:r>
              <a:rPr lang="en-US" sz="1600" dirty="0">
                <a:sym typeface="Mathematica1"/>
              </a:rPr>
              <a:t>nuclear spin     interacts with an effective magnetic field        .  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8B1F90CA-481A-46B4-A3AB-DA9C64A6AB4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281" y="3995262"/>
            <a:ext cx="122089" cy="1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C6794886-B744-4DFC-8E8F-FF6F4AA1A8D2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984" y="4236294"/>
            <a:ext cx="320999" cy="16187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EBB90471-4E55-462D-87F5-0A2A52855209}"/>
              </a:ext>
            </a:extLst>
          </p:cNvPr>
          <p:cNvSpPr txBox="1"/>
          <p:nvPr/>
        </p:nvSpPr>
        <p:spPr>
          <a:xfrm>
            <a:off x="328308" y="6258186"/>
            <a:ext cx="3820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Phys. Rev. Lett. </a:t>
            </a:r>
            <a:r>
              <a:rPr lang="en-US" sz="1200" b="1" dirty="0">
                <a:solidFill>
                  <a:schemeClr val="tx2"/>
                </a:solidFill>
              </a:rPr>
              <a:t>126</a:t>
            </a:r>
            <a:r>
              <a:rPr lang="en-US" sz="1200" dirty="0">
                <a:solidFill>
                  <a:schemeClr val="tx2"/>
                </a:solidFill>
              </a:rPr>
              <a:t>, 160505 (2021)]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F94D09A-BD0F-4CC4-AEFB-4BC7E997934E}"/>
              </a:ext>
            </a:extLst>
          </p:cNvPr>
          <p:cNvSpPr txBox="1"/>
          <p:nvPr/>
        </p:nvSpPr>
        <p:spPr>
          <a:xfrm>
            <a:off x="8426780" y="6405789"/>
            <a:ext cx="3596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A.Gramolin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et al., </a:t>
            </a:r>
            <a:r>
              <a:rPr lang="fr-FR" sz="1200" i="1" dirty="0">
                <a:solidFill>
                  <a:schemeClr val="accent1">
                    <a:lumMod val="75000"/>
                  </a:schemeClr>
                </a:solidFill>
              </a:rPr>
              <a:t>Nature Physics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17</a:t>
            </a:r>
            <a:r>
              <a:rPr lang="fr-FR" sz="1200" dirty="0">
                <a:solidFill>
                  <a:schemeClr val="accent1">
                    <a:lumMod val="75000"/>
                  </a:schemeClr>
                </a:solidFill>
              </a:rPr>
              <a:t>, 79 (2021)]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7683ACA-AB50-4426-9313-994D94F2EC4C}"/>
              </a:ext>
            </a:extLst>
          </p:cNvPr>
          <p:cNvSpPr txBox="1"/>
          <p:nvPr/>
        </p:nvSpPr>
        <p:spPr>
          <a:xfrm>
            <a:off x="328308" y="6476577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Quant. Sci. Tech. </a:t>
            </a:r>
            <a:r>
              <a:rPr lang="en-US" sz="1200" b="1" dirty="0">
                <a:solidFill>
                  <a:schemeClr val="tx2"/>
                </a:solidFill>
              </a:rPr>
              <a:t>6</a:t>
            </a:r>
            <a:r>
              <a:rPr lang="en-US" sz="1200" dirty="0">
                <a:solidFill>
                  <a:schemeClr val="tx2"/>
                </a:solidFill>
              </a:rPr>
              <a:t>, 034007 (2021)]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072B937-5DBE-4442-A2AD-377D19A8267C}"/>
              </a:ext>
            </a:extLst>
          </p:cNvPr>
          <p:cNvSpPr txBox="1"/>
          <p:nvPr/>
        </p:nvSpPr>
        <p:spPr>
          <a:xfrm>
            <a:off x="4258807" y="6476577"/>
            <a:ext cx="3537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[A. Garcon et al., Sci. Adv. </a:t>
            </a:r>
            <a:r>
              <a:rPr lang="en-US" sz="1200" b="1" dirty="0">
                <a:solidFill>
                  <a:schemeClr val="tx2"/>
                </a:solidFill>
              </a:rPr>
              <a:t>5</a:t>
            </a:r>
            <a:r>
              <a:rPr lang="en-US" sz="1200" dirty="0">
                <a:solidFill>
                  <a:schemeClr val="tx2"/>
                </a:solidFill>
              </a:rPr>
              <a:t>, eaax4539 (2019)]</a:t>
            </a:r>
          </a:p>
        </p:txBody>
      </p:sp>
      <p:sp>
        <p:nvSpPr>
          <p:cNvPr id="97" name="Title 1">
            <a:extLst>
              <a:ext uri="{FF2B5EF4-FFF2-40B4-BE49-F238E27FC236}">
                <a16:creationId xmlns:a16="http://schemas.microsoft.com/office/drawing/2014/main" id="{35E5483C-4B6F-4221-8954-60478A4CD156}"/>
              </a:ext>
            </a:extLst>
          </p:cNvPr>
          <p:cNvSpPr txBox="1">
            <a:spLocks/>
          </p:cNvSpPr>
          <p:nvPr/>
        </p:nvSpPr>
        <p:spPr bwMode="auto">
          <a:xfrm>
            <a:off x="1" y="183008"/>
            <a:ext cx="12192000" cy="60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Searching for interactions of axions and axion-like particles</a:t>
            </a:r>
          </a:p>
        </p:txBody>
      </p:sp>
      <p:sp>
        <p:nvSpPr>
          <p:cNvPr id="50" name="Content Placeholder 12 3 2 2">
            <a:extLst>
              <a:ext uri="{FF2B5EF4-FFF2-40B4-BE49-F238E27FC236}">
                <a16:creationId xmlns:a16="http://schemas.microsoft.com/office/drawing/2014/main" id="{55AB975A-BAD2-4B48-99A1-9A2DC560B655}"/>
              </a:ext>
            </a:extLst>
          </p:cNvPr>
          <p:cNvSpPr txBox="1">
            <a:spLocks/>
          </p:cNvSpPr>
          <p:nvPr/>
        </p:nvSpPr>
        <p:spPr>
          <a:xfrm>
            <a:off x="8171888" y="3949507"/>
            <a:ext cx="4178299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sym typeface="Mathematica1" panose="05000502060100000001" pitchFamily="2" charset="2"/>
              </a:rPr>
              <a:t>→ </a:t>
            </a:r>
            <a:r>
              <a:rPr lang="en-US" sz="1600" dirty="0">
                <a:sym typeface="Mathematica1"/>
              </a:rPr>
              <a:t>ALP ↔ electromagnetic field mixing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→ precision electromagnetic sensors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5C831DA-7B6B-43BF-A130-464F657A9D62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417" y="3560099"/>
            <a:ext cx="2333187" cy="22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8E44BD3-8C42-46DE-8F67-D42E14C6F80E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529" y="3546419"/>
            <a:ext cx="2322520" cy="25231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Content Placeholder 12 2 4 2">
            <a:extLst>
              <a:ext uri="{FF2B5EF4-FFF2-40B4-BE49-F238E27FC236}">
                <a16:creationId xmlns:a16="http://schemas.microsoft.com/office/drawing/2014/main" id="{B47C181B-B485-4CF5-AD0C-9F885B83F090}"/>
              </a:ext>
            </a:extLst>
          </p:cNvPr>
          <p:cNvSpPr txBox="1">
            <a:spLocks/>
          </p:cNvSpPr>
          <p:nvPr/>
        </p:nvSpPr>
        <p:spPr>
          <a:xfrm>
            <a:off x="28935" y="1917695"/>
            <a:ext cx="4455874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defining QCD axion interaction with gluons:</a:t>
            </a:r>
          </a:p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(solves strong-CP problem) </a:t>
            </a:r>
          </a:p>
        </p:txBody>
      </p:sp>
      <p:sp>
        <p:nvSpPr>
          <p:cNvPr id="61" name="Content Placeholder 12 2 4 3">
            <a:extLst>
              <a:ext uri="{FF2B5EF4-FFF2-40B4-BE49-F238E27FC236}">
                <a16:creationId xmlns:a16="http://schemas.microsoft.com/office/drawing/2014/main" id="{DDEECEC0-B61C-4151-9BEC-6C5F16FF639A}"/>
              </a:ext>
            </a:extLst>
          </p:cNvPr>
          <p:cNvSpPr txBox="1">
            <a:spLocks/>
          </p:cNvSpPr>
          <p:nvPr/>
        </p:nvSpPr>
        <p:spPr>
          <a:xfrm>
            <a:off x="4806073" y="1917695"/>
            <a:ext cx="2757502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interaction with fermions: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7318DBD-FA6B-4053-867F-E1CD5B627F59}"/>
              </a:ext>
            </a:extLst>
          </p:cNvPr>
          <p:cNvCxnSpPr>
            <a:cxnSpLocks/>
          </p:cNvCxnSpPr>
          <p:nvPr/>
        </p:nvCxnSpPr>
        <p:spPr>
          <a:xfrm>
            <a:off x="4441486" y="2192015"/>
            <a:ext cx="0" cy="32243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A5E31A7-6068-4ED4-B9E0-F780E0CBC903}"/>
              </a:ext>
            </a:extLst>
          </p:cNvPr>
          <p:cNvCxnSpPr>
            <a:cxnSpLocks/>
          </p:cNvCxnSpPr>
          <p:nvPr/>
        </p:nvCxnSpPr>
        <p:spPr>
          <a:xfrm>
            <a:off x="8055081" y="2251493"/>
            <a:ext cx="0" cy="32243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Content Placeholder 12 8 3 1 2">
            <a:extLst>
              <a:ext uri="{FF2B5EF4-FFF2-40B4-BE49-F238E27FC236}">
                <a16:creationId xmlns:a16="http://schemas.microsoft.com/office/drawing/2014/main" id="{A776147B-1D94-4513-8B60-244FFEFF9DE9}"/>
              </a:ext>
            </a:extLst>
          </p:cNvPr>
          <p:cNvSpPr txBox="1">
            <a:spLocks/>
          </p:cNvSpPr>
          <p:nvPr/>
        </p:nvSpPr>
        <p:spPr>
          <a:xfrm>
            <a:off x="4717199" y="4437311"/>
            <a:ext cx="2872949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co-magnetometers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force mediator → ARIADNE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electron spin → QUAX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32FB44-02A2-47BE-E8E2-2BF6AACFB756}"/>
              </a:ext>
            </a:extLst>
          </p:cNvPr>
          <p:cNvSpPr/>
          <p:nvPr/>
        </p:nvSpPr>
        <p:spPr>
          <a:xfrm>
            <a:off x="28935" y="1867167"/>
            <a:ext cx="8046744" cy="494082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2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8" grpId="0"/>
      <p:bldP spid="34" grpId="0"/>
      <p:bldP spid="35" grpId="0"/>
      <p:bldP spid="37" grpId="0" animBg="1"/>
      <p:bldP spid="42" grpId="0"/>
      <p:bldP spid="41" grpId="0"/>
      <p:bldP spid="40" grpId="0"/>
      <p:bldP spid="53" grpId="0"/>
      <p:bldP spid="62" grpId="0"/>
      <p:bldP spid="60" grpId="0"/>
      <p:bldP spid="84" grpId="0"/>
      <p:bldP spid="89" grpId="0"/>
      <p:bldP spid="90" grpId="0"/>
      <p:bldP spid="91" grpId="0"/>
      <p:bldP spid="92" grpId="0"/>
      <p:bldP spid="50" grpId="0"/>
      <p:bldP spid="58" grpId="0"/>
      <p:bldP spid="61" grpId="0"/>
      <p:bldP spid="66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A20AED54-0833-4538-AFE0-9F85A0CFD257}"/>
              </a:ext>
            </a:extLst>
          </p:cNvPr>
          <p:cNvGrpSpPr/>
          <p:nvPr/>
        </p:nvGrpSpPr>
        <p:grpSpPr>
          <a:xfrm>
            <a:off x="2965595" y="2387035"/>
            <a:ext cx="1240405" cy="1197903"/>
            <a:chOff x="6993792" y="2466933"/>
            <a:chExt cx="1240405" cy="1197903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68B42108-E5F5-4B70-AA6D-C69E4E34E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3296" y="2466933"/>
              <a:ext cx="1170901" cy="1197903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5C0C8EFB-5485-477B-A6CB-5AEAB6C830C0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3792" y="3024497"/>
              <a:ext cx="69504" cy="68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ADE3284-0A8B-4696-901B-061D1B646072}"/>
                </a:ext>
              </a:extLst>
            </p:cNvPr>
            <p:cNvSpPr/>
            <p:nvPr/>
          </p:nvSpPr>
          <p:spPr>
            <a:xfrm>
              <a:off x="7202451" y="2854810"/>
              <a:ext cx="268164" cy="163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43B4FD4-B5D1-4042-BF1A-08213049A542}"/>
              </a:ext>
            </a:extLst>
          </p:cNvPr>
          <p:cNvGrpSpPr/>
          <p:nvPr/>
        </p:nvGrpSpPr>
        <p:grpSpPr>
          <a:xfrm>
            <a:off x="6560495" y="2297587"/>
            <a:ext cx="1310679" cy="1257122"/>
            <a:chOff x="10781579" y="2407965"/>
            <a:chExt cx="1310679" cy="1257122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7540EE55-AEF9-4990-97D8-CB93E9C22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51083" y="2407965"/>
              <a:ext cx="1241175" cy="1257122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FE821A0E-36A2-4A11-AF44-419F80C42CB1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1579" y="2997294"/>
              <a:ext cx="69504" cy="68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8A4BF5E-16A7-42DE-B5E6-EF652AFBF653}"/>
                </a:ext>
              </a:extLst>
            </p:cNvPr>
            <p:cNvSpPr/>
            <p:nvPr/>
          </p:nvSpPr>
          <p:spPr>
            <a:xfrm>
              <a:off x="11437907" y="2951990"/>
              <a:ext cx="268164" cy="156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F873075-6EFA-4363-8B3C-151986E61C24}"/>
                </a:ext>
              </a:extLst>
            </p:cNvPr>
            <p:cNvSpPr/>
            <p:nvPr/>
          </p:nvSpPr>
          <p:spPr>
            <a:xfrm rot="16200000">
              <a:off x="11330297" y="3008899"/>
              <a:ext cx="145714" cy="6950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208" y="2723558"/>
            <a:ext cx="1150593" cy="5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54C399-C920-4CC3-BF9F-880C7B39138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967" y="2610604"/>
            <a:ext cx="1464531" cy="57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Content Placeholder 12 3 1"/>
          <p:cNvSpPr txBox="1">
            <a:spLocks/>
          </p:cNvSpPr>
          <p:nvPr/>
        </p:nvSpPr>
        <p:spPr>
          <a:xfrm>
            <a:off x="814713" y="3937762"/>
            <a:ext cx="3337732" cy="107721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 panose="05000502060100000001" pitchFamily="2" charset="2"/>
              </a:rPr>
              <a:t>→ </a:t>
            </a:r>
            <a:r>
              <a:rPr lang="en-US" sz="1600" dirty="0">
                <a:sym typeface="Mathematica1"/>
              </a:rPr>
              <a:t>nuclear spin     interacts with an oscillating electric dipole moment           (EDM)                   in presence of</a:t>
            </a:r>
          </a:p>
          <a:p>
            <a:pPr indent="-514350" algn="ctr">
              <a:defRPr/>
            </a:pPr>
            <a:r>
              <a:rPr lang="en-US" sz="1600" dirty="0">
                <a:sym typeface="Mathematica1"/>
              </a:rPr>
              <a:t>effective electric field     .  </a:t>
            </a:r>
          </a:p>
        </p:txBody>
      </p:sp>
      <p:sp>
        <p:nvSpPr>
          <p:cNvPr id="34" name="Content Placeholder 12 5"/>
          <p:cNvSpPr txBox="1">
            <a:spLocks/>
          </p:cNvSpPr>
          <p:nvPr/>
        </p:nvSpPr>
        <p:spPr>
          <a:xfrm>
            <a:off x="1244067" y="5305086"/>
            <a:ext cx="2376582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b="1" dirty="0" err="1">
                <a:sym typeface="Mathematica1"/>
              </a:rPr>
              <a:t>CASPEr</a:t>
            </a:r>
            <a:r>
              <a:rPr lang="en-US" sz="1600" b="1" dirty="0">
                <a:sym typeface="Mathematica1"/>
              </a:rPr>
              <a:t>-electric</a:t>
            </a:r>
          </a:p>
        </p:txBody>
      </p:sp>
      <p:sp>
        <p:nvSpPr>
          <p:cNvPr id="35" name="Content Placeholder 12 6"/>
          <p:cNvSpPr txBox="1">
            <a:spLocks/>
          </p:cNvSpPr>
          <p:nvPr/>
        </p:nvSpPr>
        <p:spPr>
          <a:xfrm>
            <a:off x="5082112" y="5300139"/>
            <a:ext cx="1963738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b="1" dirty="0" err="1">
                <a:sym typeface="Mathematica1"/>
              </a:rPr>
              <a:t>CASPEr</a:t>
            </a:r>
            <a:r>
              <a:rPr lang="en-US" sz="1600" b="1" dirty="0">
                <a:sym typeface="Mathematica1"/>
              </a:rPr>
              <a:t>-gradient</a:t>
            </a:r>
          </a:p>
        </p:txBody>
      </p:sp>
      <p:sp>
        <p:nvSpPr>
          <p:cNvPr id="37" name="Content Placeholder 12 7"/>
          <p:cNvSpPr txBox="1">
            <a:spLocks/>
          </p:cNvSpPr>
          <p:nvPr/>
        </p:nvSpPr>
        <p:spPr>
          <a:xfrm>
            <a:off x="416210" y="5671983"/>
            <a:ext cx="7319223" cy="58477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600" dirty="0">
                <a:sym typeface="Mathematica1"/>
              </a:rPr>
              <a:t>CASPEr (Cosmic Axion Spin Precession Experiments) search for experimental signatures of these interactions using precision magnetic resonance</a:t>
            </a:r>
          </a:p>
        </p:txBody>
      </p:sp>
      <p:sp>
        <p:nvSpPr>
          <p:cNvPr id="42" name="Content Placeholder 12 8 1"/>
          <p:cNvSpPr txBox="1">
            <a:spLocks/>
          </p:cNvSpPr>
          <p:nvPr/>
        </p:nvSpPr>
        <p:spPr>
          <a:xfrm>
            <a:off x="1179" y="2510036"/>
            <a:ext cx="1112494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axion field amplitude</a:t>
            </a:r>
          </a:p>
        </p:txBody>
      </p:sp>
      <p:cxnSp>
        <p:nvCxnSpPr>
          <p:cNvPr id="43" name="Straight Arrow Connector 42"/>
          <p:cNvCxnSpPr>
            <a:cxnSpLocks/>
            <a:stCxn id="42" idx="3"/>
          </p:cNvCxnSpPr>
          <p:nvPr/>
        </p:nvCxnSpPr>
        <p:spPr>
          <a:xfrm flipV="1">
            <a:off x="1113673" y="2790975"/>
            <a:ext cx="332299" cy="11449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12 8 4"/>
          <p:cNvSpPr txBox="1">
            <a:spLocks/>
          </p:cNvSpPr>
          <p:nvPr/>
        </p:nvSpPr>
        <p:spPr>
          <a:xfrm>
            <a:off x="-84430" y="3087510"/>
            <a:ext cx="1112494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symmetry breaking scale</a:t>
            </a:r>
          </a:p>
        </p:txBody>
      </p:sp>
      <p:cxnSp>
        <p:nvCxnSpPr>
          <p:cNvPr id="54" name="Straight Arrow Connector 53"/>
          <p:cNvCxnSpPr>
            <a:cxnSpLocks/>
            <a:stCxn id="53" idx="3"/>
          </p:cNvCxnSpPr>
          <p:nvPr/>
        </p:nvCxnSpPr>
        <p:spPr>
          <a:xfrm flipV="1">
            <a:off x="1028064" y="3179081"/>
            <a:ext cx="422547" cy="32392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258807" y="6258186"/>
            <a:ext cx="353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Budker et al., </a:t>
            </a:r>
            <a:r>
              <a:rPr lang="en-US" sz="1200" i="1" dirty="0">
                <a:solidFill>
                  <a:schemeClr val="tx2"/>
                </a:solidFill>
              </a:rPr>
              <a:t>Phys. Rev.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i="1" dirty="0">
                <a:solidFill>
                  <a:schemeClr val="tx2"/>
                </a:solidFill>
              </a:rPr>
              <a:t>X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b="1" dirty="0">
                <a:solidFill>
                  <a:schemeClr val="tx2"/>
                </a:solidFill>
              </a:rPr>
              <a:t>4</a:t>
            </a:r>
            <a:r>
              <a:rPr lang="en-US" sz="1200" dirty="0">
                <a:solidFill>
                  <a:schemeClr val="tx2"/>
                </a:solidFill>
              </a:rPr>
              <a:t>, 021030 (2014)]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7FDA9090-36E0-4C23-8794-D0073279741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86" y="4021654"/>
            <a:ext cx="122089" cy="1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FF52794-4D9F-49D2-9624-1A7FBCCA0D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090" y="4501045"/>
            <a:ext cx="865600" cy="204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A1B79382-4EBA-4BE4-92D4-211D9C24060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546" y="4743177"/>
            <a:ext cx="266128" cy="16873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Content Placeholder 12 3 2 1">
            <a:extLst>
              <a:ext uri="{FF2B5EF4-FFF2-40B4-BE49-F238E27FC236}">
                <a16:creationId xmlns:a16="http://schemas.microsoft.com/office/drawing/2014/main" id="{630F7C28-8596-4A05-86A9-D666E464E91C}"/>
              </a:ext>
            </a:extLst>
          </p:cNvPr>
          <p:cNvSpPr txBox="1">
            <a:spLocks/>
          </p:cNvSpPr>
          <p:nvPr/>
        </p:nvSpPr>
        <p:spPr>
          <a:xfrm>
            <a:off x="4484808" y="3911370"/>
            <a:ext cx="3337732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 panose="05000502060100000001" pitchFamily="2" charset="2"/>
              </a:rPr>
              <a:t>→ </a:t>
            </a:r>
            <a:r>
              <a:rPr lang="en-US" sz="1600" dirty="0">
                <a:sym typeface="Mathematica1"/>
              </a:rPr>
              <a:t>nuclear spin     interacts with an effective magnetic field        .  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8B1F90CA-481A-46B4-A3AB-DA9C64A6AB4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281" y="3995262"/>
            <a:ext cx="122089" cy="1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C6794886-B744-4DFC-8E8F-FF6F4AA1A8D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984" y="4236294"/>
            <a:ext cx="320999" cy="16187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EBB90471-4E55-462D-87F5-0A2A52855209}"/>
              </a:ext>
            </a:extLst>
          </p:cNvPr>
          <p:cNvSpPr txBox="1"/>
          <p:nvPr/>
        </p:nvSpPr>
        <p:spPr>
          <a:xfrm>
            <a:off x="328308" y="6258186"/>
            <a:ext cx="3820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Phys. Rev. Lett. </a:t>
            </a:r>
            <a:r>
              <a:rPr lang="en-US" sz="1200" b="1" dirty="0">
                <a:solidFill>
                  <a:schemeClr val="tx2"/>
                </a:solidFill>
              </a:rPr>
              <a:t>126</a:t>
            </a:r>
            <a:r>
              <a:rPr lang="en-US" sz="1200" dirty="0">
                <a:solidFill>
                  <a:schemeClr val="tx2"/>
                </a:solidFill>
              </a:rPr>
              <a:t>, 160505 (2021)]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7683ACA-AB50-4426-9313-994D94F2EC4C}"/>
              </a:ext>
            </a:extLst>
          </p:cNvPr>
          <p:cNvSpPr txBox="1"/>
          <p:nvPr/>
        </p:nvSpPr>
        <p:spPr>
          <a:xfrm>
            <a:off x="328308" y="6476577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Quant. Sci. Tech. </a:t>
            </a:r>
            <a:r>
              <a:rPr lang="en-US" sz="1200" b="1" dirty="0">
                <a:solidFill>
                  <a:schemeClr val="tx2"/>
                </a:solidFill>
              </a:rPr>
              <a:t>6</a:t>
            </a:r>
            <a:r>
              <a:rPr lang="en-US" sz="1200" dirty="0">
                <a:solidFill>
                  <a:schemeClr val="tx2"/>
                </a:solidFill>
              </a:rPr>
              <a:t>, 034007 (2021)]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072B937-5DBE-4442-A2AD-377D19A8267C}"/>
              </a:ext>
            </a:extLst>
          </p:cNvPr>
          <p:cNvSpPr txBox="1"/>
          <p:nvPr/>
        </p:nvSpPr>
        <p:spPr>
          <a:xfrm>
            <a:off x="4258807" y="6476577"/>
            <a:ext cx="3537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[A. Garcon et al., Sci. Adv. </a:t>
            </a:r>
            <a:r>
              <a:rPr lang="en-US" sz="1200" b="1" dirty="0">
                <a:solidFill>
                  <a:schemeClr val="tx2"/>
                </a:solidFill>
              </a:rPr>
              <a:t>5</a:t>
            </a:r>
            <a:r>
              <a:rPr lang="en-US" sz="1200" dirty="0">
                <a:solidFill>
                  <a:schemeClr val="tx2"/>
                </a:solidFill>
              </a:rPr>
              <a:t>, eaax4539 (2019)]</a:t>
            </a:r>
          </a:p>
        </p:txBody>
      </p:sp>
      <p:sp>
        <p:nvSpPr>
          <p:cNvPr id="97" name="Title 1">
            <a:extLst>
              <a:ext uri="{FF2B5EF4-FFF2-40B4-BE49-F238E27FC236}">
                <a16:creationId xmlns:a16="http://schemas.microsoft.com/office/drawing/2014/main" id="{35E5483C-4B6F-4221-8954-60478A4CD156}"/>
              </a:ext>
            </a:extLst>
          </p:cNvPr>
          <p:cNvSpPr txBox="1">
            <a:spLocks/>
          </p:cNvSpPr>
          <p:nvPr/>
        </p:nvSpPr>
        <p:spPr bwMode="auto">
          <a:xfrm>
            <a:off x="1" y="183008"/>
            <a:ext cx="12192000" cy="60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Searching for interactions of axions and axion-like particles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5C831DA-7B6B-43BF-A130-464F657A9D6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417" y="3560099"/>
            <a:ext cx="2333187" cy="22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8E44BD3-8C42-46DE-8F67-D42E14C6F80E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529" y="3546419"/>
            <a:ext cx="2322520" cy="25231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Content Placeholder 12 2 4 2">
            <a:extLst>
              <a:ext uri="{FF2B5EF4-FFF2-40B4-BE49-F238E27FC236}">
                <a16:creationId xmlns:a16="http://schemas.microsoft.com/office/drawing/2014/main" id="{B47C181B-B485-4CF5-AD0C-9F885B83F090}"/>
              </a:ext>
            </a:extLst>
          </p:cNvPr>
          <p:cNvSpPr txBox="1">
            <a:spLocks/>
          </p:cNvSpPr>
          <p:nvPr/>
        </p:nvSpPr>
        <p:spPr>
          <a:xfrm>
            <a:off x="28935" y="1917695"/>
            <a:ext cx="4455874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defining QCD axion interaction with gluons:</a:t>
            </a:r>
          </a:p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(solves strong-CP problem) </a:t>
            </a:r>
          </a:p>
        </p:txBody>
      </p:sp>
      <p:sp>
        <p:nvSpPr>
          <p:cNvPr id="61" name="Content Placeholder 12 2 4 3">
            <a:extLst>
              <a:ext uri="{FF2B5EF4-FFF2-40B4-BE49-F238E27FC236}">
                <a16:creationId xmlns:a16="http://schemas.microsoft.com/office/drawing/2014/main" id="{DDEECEC0-B61C-4151-9BEC-6C5F16FF639A}"/>
              </a:ext>
            </a:extLst>
          </p:cNvPr>
          <p:cNvSpPr txBox="1">
            <a:spLocks/>
          </p:cNvSpPr>
          <p:nvPr/>
        </p:nvSpPr>
        <p:spPr>
          <a:xfrm>
            <a:off x="4806073" y="1917695"/>
            <a:ext cx="2757502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interaction with fermions: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7318DBD-FA6B-4053-867F-E1CD5B627F59}"/>
              </a:ext>
            </a:extLst>
          </p:cNvPr>
          <p:cNvCxnSpPr>
            <a:cxnSpLocks/>
          </p:cNvCxnSpPr>
          <p:nvPr/>
        </p:nvCxnSpPr>
        <p:spPr>
          <a:xfrm>
            <a:off x="4441486" y="2192015"/>
            <a:ext cx="0" cy="32243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Content Placeholder 12 8 3 1 2">
            <a:extLst>
              <a:ext uri="{FF2B5EF4-FFF2-40B4-BE49-F238E27FC236}">
                <a16:creationId xmlns:a16="http://schemas.microsoft.com/office/drawing/2014/main" id="{A776147B-1D94-4513-8B60-244FFEFF9DE9}"/>
              </a:ext>
            </a:extLst>
          </p:cNvPr>
          <p:cNvSpPr txBox="1">
            <a:spLocks/>
          </p:cNvSpPr>
          <p:nvPr/>
        </p:nvSpPr>
        <p:spPr>
          <a:xfrm>
            <a:off x="4717199" y="4437311"/>
            <a:ext cx="2872949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co-magnetometers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force mediator → ARIADNE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electron spin → QUAX</a:t>
            </a:r>
          </a:p>
        </p:txBody>
      </p:sp>
      <p:sp>
        <p:nvSpPr>
          <p:cNvPr id="5" name="Content Placeholder 12 4 1 2 2 2 1 1 1">
            <a:extLst>
              <a:ext uri="{FF2B5EF4-FFF2-40B4-BE49-F238E27FC236}">
                <a16:creationId xmlns:a16="http://schemas.microsoft.com/office/drawing/2014/main" id="{9ACD9CD7-649A-4597-3452-601449BBA77C}"/>
              </a:ext>
            </a:extLst>
          </p:cNvPr>
          <p:cNvSpPr txBox="1">
            <a:spLocks/>
          </p:cNvSpPr>
          <p:nvPr/>
        </p:nvSpPr>
        <p:spPr>
          <a:xfrm>
            <a:off x="9992836" y="1286989"/>
            <a:ext cx="222118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axion-like field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ED8341-4C29-9C6F-DEFA-120FEB07DDC7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6716" y="2515679"/>
            <a:ext cx="1782845" cy="1296615"/>
          </a:xfrm>
          <a:prstGeom prst="rect">
            <a:avLst/>
          </a:prstGeom>
        </p:spPr>
      </p:pic>
      <p:sp>
        <p:nvSpPr>
          <p:cNvPr id="9" name="Content Placeholder 12 4 1 2 2 2 1 1 1">
            <a:extLst>
              <a:ext uri="{FF2B5EF4-FFF2-40B4-BE49-F238E27FC236}">
                <a16:creationId xmlns:a16="http://schemas.microsoft.com/office/drawing/2014/main" id="{D6A1232B-1F46-26E6-4D4A-84BE33986266}"/>
              </a:ext>
            </a:extLst>
          </p:cNvPr>
          <p:cNvSpPr txBox="1">
            <a:spLocks/>
          </p:cNvSpPr>
          <p:nvPr/>
        </p:nvSpPr>
        <p:spPr>
          <a:xfrm>
            <a:off x="10145443" y="2965634"/>
            <a:ext cx="2082464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spin ensemble acts as the transducer</a:t>
            </a:r>
          </a:p>
        </p:txBody>
      </p:sp>
      <p:sp>
        <p:nvSpPr>
          <p:cNvPr id="11" name="Content Placeholder 12 4 1 2 2 2 1 1 1">
            <a:extLst>
              <a:ext uri="{FF2B5EF4-FFF2-40B4-BE49-F238E27FC236}">
                <a16:creationId xmlns:a16="http://schemas.microsoft.com/office/drawing/2014/main" id="{6619C131-DA0C-62AB-58CD-8A6C7BB54067}"/>
              </a:ext>
            </a:extLst>
          </p:cNvPr>
          <p:cNvSpPr txBox="1">
            <a:spLocks/>
          </p:cNvSpPr>
          <p:nvPr/>
        </p:nvSpPr>
        <p:spPr>
          <a:xfrm>
            <a:off x="9759880" y="4626636"/>
            <a:ext cx="2321031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electromagnetic sensor measures spin ensemble evolution</a:t>
            </a:r>
          </a:p>
        </p:txBody>
      </p:sp>
      <p:sp>
        <p:nvSpPr>
          <p:cNvPr id="12" name="Plus Sign 11">
            <a:extLst>
              <a:ext uri="{FF2B5EF4-FFF2-40B4-BE49-F238E27FC236}">
                <a16:creationId xmlns:a16="http://schemas.microsoft.com/office/drawing/2014/main" id="{76A3FC83-D2CC-A91C-2414-ACDEB793BBFD}"/>
              </a:ext>
            </a:extLst>
          </p:cNvPr>
          <p:cNvSpPr/>
          <p:nvPr/>
        </p:nvSpPr>
        <p:spPr>
          <a:xfrm>
            <a:off x="8855753" y="2063444"/>
            <a:ext cx="335171" cy="320040"/>
          </a:xfrm>
          <a:prstGeom prst="mathPlus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Sign 12">
            <a:extLst>
              <a:ext uri="{FF2B5EF4-FFF2-40B4-BE49-F238E27FC236}">
                <a16:creationId xmlns:a16="http://schemas.microsoft.com/office/drawing/2014/main" id="{AA5F64D2-914C-8512-F76B-C5E0ABE25CB1}"/>
              </a:ext>
            </a:extLst>
          </p:cNvPr>
          <p:cNvSpPr/>
          <p:nvPr/>
        </p:nvSpPr>
        <p:spPr>
          <a:xfrm>
            <a:off x="8856704" y="3964917"/>
            <a:ext cx="335171" cy="320040"/>
          </a:xfrm>
          <a:prstGeom prst="mathPlus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BE9D29-E1B6-204B-6F3B-3B28C4E5385C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3006" y="971124"/>
            <a:ext cx="1577617" cy="946571"/>
          </a:xfrm>
          <a:prstGeom prst="rect">
            <a:avLst/>
          </a:prstGeom>
        </p:spPr>
      </p:pic>
      <p:pic>
        <p:nvPicPr>
          <p:cNvPr id="16" name="Picture 4" descr="Pin page">
            <a:extLst>
              <a:ext uri="{FF2B5EF4-FFF2-40B4-BE49-F238E27FC236}">
                <a16:creationId xmlns:a16="http://schemas.microsoft.com/office/drawing/2014/main" id="{9B3E0EDE-DEB1-FDFE-3B9E-F8F2C788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2147" y="4449864"/>
            <a:ext cx="943721" cy="125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12 4 1 2 2 2 1 1 1">
            <a:extLst>
              <a:ext uri="{FF2B5EF4-FFF2-40B4-BE49-F238E27FC236}">
                <a16:creationId xmlns:a16="http://schemas.microsoft.com/office/drawing/2014/main" id="{D82A0A73-5251-844A-E956-C22BCD668C21}"/>
              </a:ext>
            </a:extLst>
          </p:cNvPr>
          <p:cNvSpPr txBox="1">
            <a:spLocks/>
          </p:cNvSpPr>
          <p:nvPr/>
        </p:nvSpPr>
        <p:spPr>
          <a:xfrm>
            <a:off x="8335931" y="5873066"/>
            <a:ext cx="374761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flexibility to optimize spin ensemble parameters to optimize transducer efficiency → maximize sensitivity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4D94-B980-8EDF-6021-4A599B9FB338}"/>
              </a:ext>
            </a:extLst>
          </p:cNvPr>
          <p:cNvSpPr/>
          <p:nvPr/>
        </p:nvSpPr>
        <p:spPr>
          <a:xfrm>
            <a:off x="28935" y="1867167"/>
            <a:ext cx="8046744" cy="494082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0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 animBg="1"/>
      <p:bldP spid="13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B0BA2EF8-3036-4641-B51A-C4BB192E186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8404" y="3514423"/>
            <a:ext cx="3897435" cy="1956286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C863FB2-DFA7-4C4A-925E-B69B681A954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2" y="1333859"/>
            <a:ext cx="875099" cy="7962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385" y="136741"/>
            <a:ext cx="11019415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Searching for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axionic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 coupling to spin with magnetic resonance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0528977C-D811-423F-A0B7-7063D202D7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3760" y="2286741"/>
            <a:ext cx="230461" cy="13580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ight Arrow 12"/>
          <p:cNvSpPr/>
          <p:nvPr/>
        </p:nvSpPr>
        <p:spPr>
          <a:xfrm rot="5400000">
            <a:off x="3022784" y="5734041"/>
            <a:ext cx="321813" cy="3208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503283" y="2390737"/>
            <a:ext cx="351812" cy="505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F2D7426-C126-45B2-85A5-B967C0388B3D}"/>
              </a:ext>
            </a:extLst>
          </p:cNvPr>
          <p:cNvGrpSpPr/>
          <p:nvPr/>
        </p:nvGrpSpPr>
        <p:grpSpPr>
          <a:xfrm>
            <a:off x="715617" y="1996380"/>
            <a:ext cx="4171010" cy="584775"/>
            <a:chOff x="1504786" y="1996380"/>
            <a:chExt cx="4171010" cy="584775"/>
          </a:xfrm>
        </p:grpSpPr>
        <p:sp>
          <p:nvSpPr>
            <p:cNvPr id="21" name="TextBox 27 3 2 2 1"/>
            <p:cNvSpPr txBox="1"/>
            <p:nvPr/>
          </p:nvSpPr>
          <p:spPr>
            <a:xfrm>
              <a:off x="1504786" y="1996380"/>
              <a:ext cx="41710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ym typeface="Wingdings" panose="05000000000000000000" pitchFamily="2" charset="2"/>
                </a:rPr>
                <a:t>1) placing a spin-1/2 into an external magnetic field splits the spin states by </a:t>
              </a:r>
              <a:endParaRPr lang="en-US" sz="1600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099B98C-7FD7-4877-8465-74577E5068DB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1076" y="2302565"/>
              <a:ext cx="474640" cy="20439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Box 27 3 2 2 2 1"/>
          <p:cNvSpPr txBox="1"/>
          <p:nvPr/>
        </p:nvSpPr>
        <p:spPr>
          <a:xfrm>
            <a:off x="715617" y="3159003"/>
            <a:ext cx="4171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3) resonance:  </a:t>
            </a:r>
            <a:endParaRPr lang="en-US" sz="16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94292A1-5F15-450B-94FD-4515B0B025C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76" y="3239431"/>
            <a:ext cx="1030215" cy="20439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 3 2 2 2 2"/>
          <p:cNvSpPr txBox="1"/>
          <p:nvPr/>
        </p:nvSpPr>
        <p:spPr>
          <a:xfrm>
            <a:off x="715617" y="2685324"/>
            <a:ext cx="5139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2) spin polarization (thermal or optical) in a cm</a:t>
            </a:r>
            <a:r>
              <a:rPr lang="en-US" sz="1600" baseline="30000" dirty="0">
                <a:sym typeface="Wingdings" panose="05000000000000000000" pitchFamily="2" charset="2"/>
              </a:rPr>
              <a:t>3</a:t>
            </a:r>
            <a:r>
              <a:rPr lang="en-US" sz="1600" dirty="0">
                <a:sym typeface="Wingdings" panose="05000000000000000000" pitchFamily="2" charset="2"/>
              </a:rPr>
              <a:t> sample </a:t>
            </a:r>
            <a:endParaRPr lang="en-US" sz="1600" dirty="0"/>
          </a:p>
        </p:txBody>
      </p:sp>
      <p:sp>
        <p:nvSpPr>
          <p:cNvPr id="31" name="Right Arrow 30"/>
          <p:cNvSpPr/>
          <p:nvPr/>
        </p:nvSpPr>
        <p:spPr>
          <a:xfrm>
            <a:off x="1159564" y="3565074"/>
            <a:ext cx="210316" cy="223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12 4 1 2 2 2 1"/>
          <p:cNvSpPr txBox="1">
            <a:spLocks/>
          </p:cNvSpPr>
          <p:nvPr/>
        </p:nvSpPr>
        <p:spPr>
          <a:xfrm>
            <a:off x="1404725" y="3493505"/>
            <a:ext cx="388170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 err="1">
                <a:sym typeface="Mathematica1"/>
              </a:rPr>
              <a:t>axion</a:t>
            </a:r>
            <a:r>
              <a:rPr lang="en-US" sz="1600" dirty="0">
                <a:sym typeface="Mathematica1"/>
              </a:rPr>
              <a:t>-spin interaction can now flip spins!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1159564" y="3924456"/>
            <a:ext cx="210316" cy="223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ontent Placeholder 12 4 1 2 2 2 2"/>
          <p:cNvSpPr txBox="1">
            <a:spLocks/>
          </p:cNvSpPr>
          <p:nvPr/>
        </p:nvSpPr>
        <p:spPr>
          <a:xfrm>
            <a:off x="1404725" y="3852887"/>
            <a:ext cx="3972460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sample magnetization tilts and </a:t>
            </a:r>
            <a:r>
              <a:rPr lang="en-US" sz="1600" dirty="0" err="1">
                <a:sym typeface="Mathematica1"/>
              </a:rPr>
              <a:t>precesses</a:t>
            </a:r>
            <a:endParaRPr lang="en-US" sz="1600" dirty="0">
              <a:sym typeface="Mathematica1"/>
            </a:endParaRPr>
          </a:p>
        </p:txBody>
      </p:sp>
      <p:sp>
        <p:nvSpPr>
          <p:cNvPr id="35" name="TextBox 27 3 2 2 2 3 1"/>
          <p:cNvSpPr txBox="1"/>
          <p:nvPr/>
        </p:nvSpPr>
        <p:spPr>
          <a:xfrm>
            <a:off x="715617" y="4334397"/>
            <a:ext cx="5204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4) a magnetometer next to the sample detects the magnetic field created by this </a:t>
            </a:r>
            <a:r>
              <a:rPr lang="en-US" sz="1600" dirty="0" err="1">
                <a:sym typeface="Wingdings" panose="05000000000000000000" pitchFamily="2" charset="2"/>
              </a:rPr>
              <a:t>precessing</a:t>
            </a:r>
            <a:r>
              <a:rPr lang="en-US" sz="1600" dirty="0">
                <a:sym typeface="Wingdings" panose="05000000000000000000" pitchFamily="2" charset="2"/>
              </a:rPr>
              <a:t> magnetization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7682943" y="2688028"/>
            <a:ext cx="1007980" cy="213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7 1"/>
          <p:cNvSpPr txBox="1"/>
          <p:nvPr/>
        </p:nvSpPr>
        <p:spPr>
          <a:xfrm>
            <a:off x="6565410" y="1080998"/>
            <a:ext cx="5309578" cy="58477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constant bias magnetic field </a:t>
            </a:r>
            <a:r>
              <a:rPr lang="en-US" sz="1600" b="1" i="1" dirty="0">
                <a:sym typeface="Wingdings" panose="05000000000000000000" pitchFamily="2" charset="2"/>
              </a:rPr>
              <a:t>B</a:t>
            </a:r>
            <a:r>
              <a:rPr lang="en-US" sz="1600" baseline="-25000" dirty="0">
                <a:sym typeface="Wingdings" panose="05000000000000000000" pitchFamily="2" charset="2"/>
              </a:rPr>
              <a:t>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spin-axion interaction plays the role of the RF field </a:t>
            </a:r>
            <a:r>
              <a:rPr lang="en-US" sz="1600" b="1" i="1" dirty="0">
                <a:sym typeface="Wingdings" panose="05000000000000000000" pitchFamily="2" charset="2"/>
              </a:rPr>
              <a:t>B</a:t>
            </a:r>
            <a:r>
              <a:rPr lang="en-US" sz="1600" baseline="-25000" dirty="0">
                <a:sym typeface="Wingdings" panose="05000000000000000000" pitchFamily="2" charset="2"/>
              </a:rPr>
              <a:t>1</a:t>
            </a:r>
          </a:p>
        </p:txBody>
      </p:sp>
      <p:sp>
        <p:nvSpPr>
          <p:cNvPr id="39" name="Content Placeholder 12 4 1 2 2 2 1 1 1"/>
          <p:cNvSpPr txBox="1">
            <a:spLocks/>
          </p:cNvSpPr>
          <p:nvPr/>
        </p:nvSpPr>
        <p:spPr>
          <a:xfrm>
            <a:off x="588385" y="1023703"/>
            <a:ext cx="222118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effective interaction: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840" y="1842207"/>
            <a:ext cx="3562354" cy="1365876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7739106" y="2465772"/>
            <a:ext cx="1728876" cy="262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10130900" y="2130098"/>
            <a:ext cx="395555" cy="839339"/>
          </a:xfrm>
          <a:custGeom>
            <a:avLst/>
            <a:gdLst>
              <a:gd name="connsiteX0" fmla="*/ 90055 w 489896"/>
              <a:gd name="connsiteY0" fmla="*/ 3502 h 1184602"/>
              <a:gd name="connsiteX1" fmla="*/ 90055 w 489896"/>
              <a:gd name="connsiteY1" fmla="*/ 3502 h 1184602"/>
              <a:gd name="connsiteX2" fmla="*/ 117764 w 489896"/>
              <a:gd name="connsiteY2" fmla="*/ 24284 h 1184602"/>
              <a:gd name="connsiteX3" fmla="*/ 159328 w 489896"/>
              <a:gd name="connsiteY3" fmla="*/ 45066 h 1184602"/>
              <a:gd name="connsiteX4" fmla="*/ 193964 w 489896"/>
              <a:gd name="connsiteY4" fmla="*/ 62384 h 1184602"/>
              <a:gd name="connsiteX5" fmla="*/ 225137 w 489896"/>
              <a:gd name="connsiteY5" fmla="*/ 86629 h 1184602"/>
              <a:gd name="connsiteX6" fmla="*/ 249382 w 489896"/>
              <a:gd name="connsiteY6" fmla="*/ 93557 h 1184602"/>
              <a:gd name="connsiteX7" fmla="*/ 259773 w 489896"/>
              <a:gd name="connsiteY7" fmla="*/ 97020 h 1184602"/>
              <a:gd name="connsiteX8" fmla="*/ 284019 w 489896"/>
              <a:gd name="connsiteY8" fmla="*/ 103947 h 1184602"/>
              <a:gd name="connsiteX9" fmla="*/ 301337 w 489896"/>
              <a:gd name="connsiteY9" fmla="*/ 110875 h 1184602"/>
              <a:gd name="connsiteX10" fmla="*/ 325582 w 489896"/>
              <a:gd name="connsiteY10" fmla="*/ 138584 h 1184602"/>
              <a:gd name="connsiteX11" fmla="*/ 339437 w 489896"/>
              <a:gd name="connsiteY11" fmla="*/ 145511 h 1184602"/>
              <a:gd name="connsiteX12" fmla="*/ 349828 w 489896"/>
              <a:gd name="connsiteY12" fmla="*/ 155902 h 1184602"/>
              <a:gd name="connsiteX13" fmla="*/ 353291 w 489896"/>
              <a:gd name="connsiteY13" fmla="*/ 166293 h 1184602"/>
              <a:gd name="connsiteX14" fmla="*/ 363682 w 489896"/>
              <a:gd name="connsiteY14" fmla="*/ 173220 h 1184602"/>
              <a:gd name="connsiteX15" fmla="*/ 367146 w 489896"/>
              <a:gd name="connsiteY15" fmla="*/ 273666 h 1184602"/>
              <a:gd name="connsiteX16" fmla="*/ 370610 w 489896"/>
              <a:gd name="connsiteY16" fmla="*/ 284057 h 1184602"/>
              <a:gd name="connsiteX17" fmla="*/ 377537 w 489896"/>
              <a:gd name="connsiteY17" fmla="*/ 301375 h 1184602"/>
              <a:gd name="connsiteX18" fmla="*/ 391391 w 489896"/>
              <a:gd name="connsiteY18" fmla="*/ 322157 h 1184602"/>
              <a:gd name="connsiteX19" fmla="*/ 401782 w 489896"/>
              <a:gd name="connsiteY19" fmla="*/ 360257 h 1184602"/>
              <a:gd name="connsiteX20" fmla="*/ 408710 w 489896"/>
              <a:gd name="connsiteY20" fmla="*/ 370647 h 1184602"/>
              <a:gd name="connsiteX21" fmla="*/ 412173 w 489896"/>
              <a:gd name="connsiteY21" fmla="*/ 384502 h 1184602"/>
              <a:gd name="connsiteX22" fmla="*/ 419100 w 489896"/>
              <a:gd name="connsiteY22" fmla="*/ 394893 h 1184602"/>
              <a:gd name="connsiteX23" fmla="*/ 429491 w 489896"/>
              <a:gd name="connsiteY23" fmla="*/ 436457 h 1184602"/>
              <a:gd name="connsiteX24" fmla="*/ 446810 w 489896"/>
              <a:gd name="connsiteY24" fmla="*/ 474557 h 1184602"/>
              <a:gd name="connsiteX25" fmla="*/ 457200 w 489896"/>
              <a:gd name="connsiteY25" fmla="*/ 505729 h 1184602"/>
              <a:gd name="connsiteX26" fmla="*/ 460664 w 489896"/>
              <a:gd name="connsiteY26" fmla="*/ 519584 h 1184602"/>
              <a:gd name="connsiteX27" fmla="*/ 477982 w 489896"/>
              <a:gd name="connsiteY27" fmla="*/ 543829 h 1184602"/>
              <a:gd name="connsiteX28" fmla="*/ 484910 w 489896"/>
              <a:gd name="connsiteY28" fmla="*/ 581929 h 1184602"/>
              <a:gd name="connsiteX29" fmla="*/ 467591 w 489896"/>
              <a:gd name="connsiteY29" fmla="*/ 741257 h 1184602"/>
              <a:gd name="connsiteX30" fmla="*/ 460664 w 489896"/>
              <a:gd name="connsiteY30" fmla="*/ 765502 h 1184602"/>
              <a:gd name="connsiteX31" fmla="*/ 457200 w 489896"/>
              <a:gd name="connsiteY31" fmla="*/ 775893 h 1184602"/>
              <a:gd name="connsiteX32" fmla="*/ 443346 w 489896"/>
              <a:gd name="connsiteY32" fmla="*/ 786284 h 1184602"/>
              <a:gd name="connsiteX33" fmla="*/ 439882 w 489896"/>
              <a:gd name="connsiteY33" fmla="*/ 800138 h 1184602"/>
              <a:gd name="connsiteX34" fmla="*/ 429491 w 489896"/>
              <a:gd name="connsiteY34" fmla="*/ 831311 h 1184602"/>
              <a:gd name="connsiteX35" fmla="*/ 419100 w 489896"/>
              <a:gd name="connsiteY35" fmla="*/ 859020 h 1184602"/>
              <a:gd name="connsiteX36" fmla="*/ 408710 w 489896"/>
              <a:gd name="connsiteY36" fmla="*/ 872875 h 1184602"/>
              <a:gd name="connsiteX37" fmla="*/ 401782 w 489896"/>
              <a:gd name="connsiteY37" fmla="*/ 900584 h 1184602"/>
              <a:gd name="connsiteX38" fmla="*/ 381000 w 489896"/>
              <a:gd name="connsiteY38" fmla="*/ 949075 h 1184602"/>
              <a:gd name="connsiteX39" fmla="*/ 377537 w 489896"/>
              <a:gd name="connsiteY39" fmla="*/ 966393 h 1184602"/>
              <a:gd name="connsiteX40" fmla="*/ 374073 w 489896"/>
              <a:gd name="connsiteY40" fmla="*/ 976784 h 1184602"/>
              <a:gd name="connsiteX41" fmla="*/ 367146 w 489896"/>
              <a:gd name="connsiteY41" fmla="*/ 1004493 h 1184602"/>
              <a:gd name="connsiteX42" fmla="*/ 356755 w 489896"/>
              <a:gd name="connsiteY42" fmla="*/ 1014884 h 1184602"/>
              <a:gd name="connsiteX43" fmla="*/ 342900 w 489896"/>
              <a:gd name="connsiteY43" fmla="*/ 1059911 h 1184602"/>
              <a:gd name="connsiteX44" fmla="*/ 329046 w 489896"/>
              <a:gd name="connsiteY44" fmla="*/ 1073766 h 1184602"/>
              <a:gd name="connsiteX45" fmla="*/ 315191 w 489896"/>
              <a:gd name="connsiteY45" fmla="*/ 1094547 h 1184602"/>
              <a:gd name="connsiteX46" fmla="*/ 294410 w 489896"/>
              <a:gd name="connsiteY46" fmla="*/ 1108402 h 1184602"/>
              <a:gd name="connsiteX47" fmla="*/ 273628 w 489896"/>
              <a:gd name="connsiteY47" fmla="*/ 1129184 h 1184602"/>
              <a:gd name="connsiteX48" fmla="*/ 252846 w 489896"/>
              <a:gd name="connsiteY48" fmla="*/ 1139575 h 1184602"/>
              <a:gd name="connsiteX49" fmla="*/ 242455 w 489896"/>
              <a:gd name="connsiteY49" fmla="*/ 1146502 h 1184602"/>
              <a:gd name="connsiteX50" fmla="*/ 204355 w 489896"/>
              <a:gd name="connsiteY50" fmla="*/ 1160357 h 1184602"/>
              <a:gd name="connsiteX51" fmla="*/ 183573 w 489896"/>
              <a:gd name="connsiteY51" fmla="*/ 1163820 h 1184602"/>
              <a:gd name="connsiteX52" fmla="*/ 159328 w 489896"/>
              <a:gd name="connsiteY52" fmla="*/ 1177675 h 1184602"/>
              <a:gd name="connsiteX53" fmla="*/ 138546 w 489896"/>
              <a:gd name="connsiteY53" fmla="*/ 1184602 h 1184602"/>
              <a:gd name="connsiteX54" fmla="*/ 100446 w 489896"/>
              <a:gd name="connsiteY54" fmla="*/ 1177675 h 1184602"/>
              <a:gd name="connsiteX55" fmla="*/ 69273 w 489896"/>
              <a:gd name="connsiteY55" fmla="*/ 1153429 h 1184602"/>
              <a:gd name="connsiteX56" fmla="*/ 55419 w 489896"/>
              <a:gd name="connsiteY56" fmla="*/ 1149966 h 1184602"/>
              <a:gd name="connsiteX57" fmla="*/ 31173 w 489896"/>
              <a:gd name="connsiteY57" fmla="*/ 1101475 h 1184602"/>
              <a:gd name="connsiteX58" fmla="*/ 27710 w 489896"/>
              <a:gd name="connsiteY58" fmla="*/ 1080693 h 1184602"/>
              <a:gd name="connsiteX59" fmla="*/ 17319 w 489896"/>
              <a:gd name="connsiteY59" fmla="*/ 1011420 h 1184602"/>
              <a:gd name="connsiteX60" fmla="*/ 13855 w 489896"/>
              <a:gd name="connsiteY60" fmla="*/ 803602 h 1184602"/>
              <a:gd name="connsiteX61" fmla="*/ 3464 w 489896"/>
              <a:gd name="connsiteY61" fmla="*/ 762038 h 1184602"/>
              <a:gd name="connsiteX62" fmla="*/ 0 w 489896"/>
              <a:gd name="connsiteY62" fmla="*/ 723938 h 1184602"/>
              <a:gd name="connsiteX63" fmla="*/ 3464 w 489896"/>
              <a:gd name="connsiteY63" fmla="*/ 453775 h 1184602"/>
              <a:gd name="connsiteX64" fmla="*/ 10391 w 489896"/>
              <a:gd name="connsiteY64" fmla="*/ 429529 h 1184602"/>
              <a:gd name="connsiteX65" fmla="*/ 20782 w 489896"/>
              <a:gd name="connsiteY65" fmla="*/ 384502 h 1184602"/>
              <a:gd name="connsiteX66" fmla="*/ 27710 w 489896"/>
              <a:gd name="connsiteY66" fmla="*/ 363720 h 1184602"/>
              <a:gd name="connsiteX67" fmla="*/ 34637 w 489896"/>
              <a:gd name="connsiteY67" fmla="*/ 339475 h 1184602"/>
              <a:gd name="connsiteX68" fmla="*/ 41564 w 489896"/>
              <a:gd name="connsiteY68" fmla="*/ 329084 h 1184602"/>
              <a:gd name="connsiteX69" fmla="*/ 48491 w 489896"/>
              <a:gd name="connsiteY69" fmla="*/ 294447 h 1184602"/>
              <a:gd name="connsiteX70" fmla="*/ 51955 w 489896"/>
              <a:gd name="connsiteY70" fmla="*/ 263275 h 1184602"/>
              <a:gd name="connsiteX71" fmla="*/ 62346 w 489896"/>
              <a:gd name="connsiteY71" fmla="*/ 225175 h 1184602"/>
              <a:gd name="connsiteX72" fmla="*/ 65810 w 489896"/>
              <a:gd name="connsiteY72" fmla="*/ 176684 h 1184602"/>
              <a:gd name="connsiteX73" fmla="*/ 69273 w 489896"/>
              <a:gd name="connsiteY73" fmla="*/ 45066 h 1184602"/>
              <a:gd name="connsiteX74" fmla="*/ 72737 w 489896"/>
              <a:gd name="connsiteY74" fmla="*/ 27747 h 1184602"/>
              <a:gd name="connsiteX75" fmla="*/ 93519 w 489896"/>
              <a:gd name="connsiteY75" fmla="*/ 38 h 1184602"/>
              <a:gd name="connsiteX76" fmla="*/ 90055 w 489896"/>
              <a:gd name="connsiteY76" fmla="*/ 3502 h 11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89896" h="1184602">
                <a:moveTo>
                  <a:pt x="90055" y="3502"/>
                </a:moveTo>
                <a:lnTo>
                  <a:pt x="90055" y="3502"/>
                </a:lnTo>
                <a:cubicBezTo>
                  <a:pt x="99291" y="10429"/>
                  <a:pt x="108158" y="17880"/>
                  <a:pt x="117764" y="24284"/>
                </a:cubicBezTo>
                <a:cubicBezTo>
                  <a:pt x="136816" y="36985"/>
                  <a:pt x="140443" y="37511"/>
                  <a:pt x="159328" y="45066"/>
                </a:cubicBezTo>
                <a:cubicBezTo>
                  <a:pt x="181172" y="66910"/>
                  <a:pt x="155555" y="44657"/>
                  <a:pt x="193964" y="62384"/>
                </a:cubicBezTo>
                <a:cubicBezTo>
                  <a:pt x="238919" y="83132"/>
                  <a:pt x="197034" y="67893"/>
                  <a:pt x="225137" y="86629"/>
                </a:cubicBezTo>
                <a:cubicBezTo>
                  <a:pt x="228251" y="88705"/>
                  <a:pt x="247361" y="92980"/>
                  <a:pt x="249382" y="93557"/>
                </a:cubicBezTo>
                <a:cubicBezTo>
                  <a:pt x="252892" y="94560"/>
                  <a:pt x="256263" y="96017"/>
                  <a:pt x="259773" y="97020"/>
                </a:cubicBezTo>
                <a:cubicBezTo>
                  <a:pt x="275036" y="101381"/>
                  <a:pt x="270748" y="98970"/>
                  <a:pt x="284019" y="103947"/>
                </a:cubicBezTo>
                <a:cubicBezTo>
                  <a:pt x="289841" y="106130"/>
                  <a:pt x="295564" y="108566"/>
                  <a:pt x="301337" y="110875"/>
                </a:cubicBezTo>
                <a:cubicBezTo>
                  <a:pt x="309614" y="123290"/>
                  <a:pt x="311555" y="127674"/>
                  <a:pt x="325582" y="138584"/>
                </a:cubicBezTo>
                <a:cubicBezTo>
                  <a:pt x="329658" y="141754"/>
                  <a:pt x="334819" y="143202"/>
                  <a:pt x="339437" y="145511"/>
                </a:cubicBezTo>
                <a:cubicBezTo>
                  <a:pt x="342901" y="148975"/>
                  <a:pt x="347111" y="151826"/>
                  <a:pt x="349828" y="155902"/>
                </a:cubicBezTo>
                <a:cubicBezTo>
                  <a:pt x="351853" y="158940"/>
                  <a:pt x="351010" y="163442"/>
                  <a:pt x="353291" y="166293"/>
                </a:cubicBezTo>
                <a:cubicBezTo>
                  <a:pt x="355891" y="169544"/>
                  <a:pt x="360218" y="170911"/>
                  <a:pt x="363682" y="173220"/>
                </a:cubicBezTo>
                <a:cubicBezTo>
                  <a:pt x="364837" y="206702"/>
                  <a:pt x="365056" y="240229"/>
                  <a:pt x="367146" y="273666"/>
                </a:cubicBezTo>
                <a:cubicBezTo>
                  <a:pt x="367374" y="277310"/>
                  <a:pt x="369328" y="280638"/>
                  <a:pt x="370610" y="284057"/>
                </a:cubicBezTo>
                <a:cubicBezTo>
                  <a:pt x="372793" y="289878"/>
                  <a:pt x="374560" y="295917"/>
                  <a:pt x="377537" y="301375"/>
                </a:cubicBezTo>
                <a:cubicBezTo>
                  <a:pt x="381524" y="308684"/>
                  <a:pt x="391391" y="322157"/>
                  <a:pt x="391391" y="322157"/>
                </a:cubicBezTo>
                <a:cubicBezTo>
                  <a:pt x="393249" y="331448"/>
                  <a:pt x="396761" y="352727"/>
                  <a:pt x="401782" y="360257"/>
                </a:cubicBezTo>
                <a:lnTo>
                  <a:pt x="408710" y="370647"/>
                </a:lnTo>
                <a:cubicBezTo>
                  <a:pt x="409864" y="375265"/>
                  <a:pt x="410298" y="380126"/>
                  <a:pt x="412173" y="384502"/>
                </a:cubicBezTo>
                <a:cubicBezTo>
                  <a:pt x="413813" y="388328"/>
                  <a:pt x="417784" y="390944"/>
                  <a:pt x="419100" y="394893"/>
                </a:cubicBezTo>
                <a:cubicBezTo>
                  <a:pt x="423616" y="408441"/>
                  <a:pt x="423104" y="423684"/>
                  <a:pt x="429491" y="436457"/>
                </a:cubicBezTo>
                <a:cubicBezTo>
                  <a:pt x="440352" y="458175"/>
                  <a:pt x="434385" y="445565"/>
                  <a:pt x="446810" y="474557"/>
                </a:cubicBezTo>
                <a:cubicBezTo>
                  <a:pt x="454398" y="512505"/>
                  <a:pt x="444910" y="472956"/>
                  <a:pt x="457200" y="505729"/>
                </a:cubicBezTo>
                <a:cubicBezTo>
                  <a:pt x="458872" y="510186"/>
                  <a:pt x="458384" y="515405"/>
                  <a:pt x="460664" y="519584"/>
                </a:cubicBezTo>
                <a:cubicBezTo>
                  <a:pt x="465420" y="528303"/>
                  <a:pt x="472209" y="535747"/>
                  <a:pt x="477982" y="543829"/>
                </a:cubicBezTo>
                <a:cubicBezTo>
                  <a:pt x="480877" y="555408"/>
                  <a:pt x="485144" y="570456"/>
                  <a:pt x="484910" y="581929"/>
                </a:cubicBezTo>
                <a:cubicBezTo>
                  <a:pt x="481938" y="727527"/>
                  <a:pt x="506606" y="689236"/>
                  <a:pt x="467591" y="741257"/>
                </a:cubicBezTo>
                <a:cubicBezTo>
                  <a:pt x="459283" y="766182"/>
                  <a:pt x="469368" y="735041"/>
                  <a:pt x="460664" y="765502"/>
                </a:cubicBezTo>
                <a:cubicBezTo>
                  <a:pt x="459661" y="769013"/>
                  <a:pt x="459537" y="773088"/>
                  <a:pt x="457200" y="775893"/>
                </a:cubicBezTo>
                <a:cubicBezTo>
                  <a:pt x="453505" y="780328"/>
                  <a:pt x="447964" y="782820"/>
                  <a:pt x="443346" y="786284"/>
                </a:cubicBezTo>
                <a:cubicBezTo>
                  <a:pt x="442191" y="790902"/>
                  <a:pt x="441282" y="795588"/>
                  <a:pt x="439882" y="800138"/>
                </a:cubicBezTo>
                <a:cubicBezTo>
                  <a:pt x="436661" y="810607"/>
                  <a:pt x="432147" y="820685"/>
                  <a:pt x="429491" y="831311"/>
                </a:cubicBezTo>
                <a:cubicBezTo>
                  <a:pt x="426166" y="844613"/>
                  <a:pt x="426649" y="846941"/>
                  <a:pt x="419100" y="859020"/>
                </a:cubicBezTo>
                <a:cubicBezTo>
                  <a:pt x="416041" y="863915"/>
                  <a:pt x="412173" y="868257"/>
                  <a:pt x="408710" y="872875"/>
                </a:cubicBezTo>
                <a:cubicBezTo>
                  <a:pt x="406983" y="881509"/>
                  <a:pt x="405586" y="892214"/>
                  <a:pt x="401782" y="900584"/>
                </a:cubicBezTo>
                <a:cubicBezTo>
                  <a:pt x="388884" y="928960"/>
                  <a:pt x="388209" y="922643"/>
                  <a:pt x="381000" y="949075"/>
                </a:cubicBezTo>
                <a:cubicBezTo>
                  <a:pt x="379451" y="954755"/>
                  <a:pt x="378965" y="960682"/>
                  <a:pt x="377537" y="966393"/>
                </a:cubicBezTo>
                <a:cubicBezTo>
                  <a:pt x="376652" y="969935"/>
                  <a:pt x="375034" y="973262"/>
                  <a:pt x="374073" y="976784"/>
                </a:cubicBezTo>
                <a:cubicBezTo>
                  <a:pt x="371568" y="985969"/>
                  <a:pt x="371086" y="995826"/>
                  <a:pt x="367146" y="1004493"/>
                </a:cubicBezTo>
                <a:cubicBezTo>
                  <a:pt x="365119" y="1008952"/>
                  <a:pt x="360219" y="1011420"/>
                  <a:pt x="356755" y="1014884"/>
                </a:cubicBezTo>
                <a:cubicBezTo>
                  <a:pt x="353714" y="1036170"/>
                  <a:pt x="355502" y="1041908"/>
                  <a:pt x="342900" y="1059911"/>
                </a:cubicBezTo>
                <a:cubicBezTo>
                  <a:pt x="339155" y="1065262"/>
                  <a:pt x="332965" y="1068541"/>
                  <a:pt x="329046" y="1073766"/>
                </a:cubicBezTo>
                <a:cubicBezTo>
                  <a:pt x="318238" y="1088178"/>
                  <a:pt x="327301" y="1085464"/>
                  <a:pt x="315191" y="1094547"/>
                </a:cubicBezTo>
                <a:cubicBezTo>
                  <a:pt x="308531" y="1099542"/>
                  <a:pt x="300806" y="1103072"/>
                  <a:pt x="294410" y="1108402"/>
                </a:cubicBezTo>
                <a:cubicBezTo>
                  <a:pt x="286884" y="1114674"/>
                  <a:pt x="281465" y="1123306"/>
                  <a:pt x="273628" y="1129184"/>
                </a:cubicBezTo>
                <a:cubicBezTo>
                  <a:pt x="267432" y="1133831"/>
                  <a:pt x="259616" y="1135814"/>
                  <a:pt x="252846" y="1139575"/>
                </a:cubicBezTo>
                <a:cubicBezTo>
                  <a:pt x="249207" y="1141597"/>
                  <a:pt x="246178" y="1144640"/>
                  <a:pt x="242455" y="1146502"/>
                </a:cubicBezTo>
                <a:cubicBezTo>
                  <a:pt x="235572" y="1149943"/>
                  <a:pt x="210817" y="1158742"/>
                  <a:pt x="204355" y="1160357"/>
                </a:cubicBezTo>
                <a:cubicBezTo>
                  <a:pt x="197542" y="1162060"/>
                  <a:pt x="190500" y="1162666"/>
                  <a:pt x="183573" y="1163820"/>
                </a:cubicBezTo>
                <a:cubicBezTo>
                  <a:pt x="175491" y="1168438"/>
                  <a:pt x="167779" y="1173774"/>
                  <a:pt x="159328" y="1177675"/>
                </a:cubicBezTo>
                <a:cubicBezTo>
                  <a:pt x="152698" y="1180735"/>
                  <a:pt x="138546" y="1184602"/>
                  <a:pt x="138546" y="1184602"/>
                </a:cubicBezTo>
                <a:cubicBezTo>
                  <a:pt x="125846" y="1182293"/>
                  <a:pt x="112217" y="1182972"/>
                  <a:pt x="100446" y="1177675"/>
                </a:cubicBezTo>
                <a:cubicBezTo>
                  <a:pt x="88441" y="1172273"/>
                  <a:pt x="80484" y="1160328"/>
                  <a:pt x="69273" y="1153429"/>
                </a:cubicBezTo>
                <a:cubicBezTo>
                  <a:pt x="65219" y="1150934"/>
                  <a:pt x="60037" y="1151120"/>
                  <a:pt x="55419" y="1149966"/>
                </a:cubicBezTo>
                <a:cubicBezTo>
                  <a:pt x="45046" y="1118851"/>
                  <a:pt x="52361" y="1135376"/>
                  <a:pt x="31173" y="1101475"/>
                </a:cubicBezTo>
                <a:cubicBezTo>
                  <a:pt x="30019" y="1094548"/>
                  <a:pt x="28778" y="1087634"/>
                  <a:pt x="27710" y="1080693"/>
                </a:cubicBezTo>
                <a:cubicBezTo>
                  <a:pt x="24160" y="1057615"/>
                  <a:pt x="17319" y="1011420"/>
                  <a:pt x="17319" y="1011420"/>
                </a:cubicBezTo>
                <a:cubicBezTo>
                  <a:pt x="16164" y="942147"/>
                  <a:pt x="17698" y="872778"/>
                  <a:pt x="13855" y="803602"/>
                </a:cubicBezTo>
                <a:cubicBezTo>
                  <a:pt x="13063" y="789343"/>
                  <a:pt x="5911" y="776108"/>
                  <a:pt x="3464" y="762038"/>
                </a:cubicBezTo>
                <a:cubicBezTo>
                  <a:pt x="1279" y="749474"/>
                  <a:pt x="1155" y="736638"/>
                  <a:pt x="0" y="723938"/>
                </a:cubicBezTo>
                <a:cubicBezTo>
                  <a:pt x="1155" y="633884"/>
                  <a:pt x="287" y="543781"/>
                  <a:pt x="3464" y="453775"/>
                </a:cubicBezTo>
                <a:cubicBezTo>
                  <a:pt x="3760" y="445375"/>
                  <a:pt x="8352" y="437683"/>
                  <a:pt x="10391" y="429529"/>
                </a:cubicBezTo>
                <a:cubicBezTo>
                  <a:pt x="10784" y="427958"/>
                  <a:pt x="18123" y="393367"/>
                  <a:pt x="20782" y="384502"/>
                </a:cubicBezTo>
                <a:cubicBezTo>
                  <a:pt x="22880" y="377508"/>
                  <a:pt x="25562" y="370699"/>
                  <a:pt x="27710" y="363720"/>
                </a:cubicBezTo>
                <a:cubicBezTo>
                  <a:pt x="30182" y="355687"/>
                  <a:pt x="31516" y="347279"/>
                  <a:pt x="34637" y="339475"/>
                </a:cubicBezTo>
                <a:cubicBezTo>
                  <a:pt x="36183" y="335610"/>
                  <a:pt x="39255" y="332548"/>
                  <a:pt x="41564" y="329084"/>
                </a:cubicBezTo>
                <a:cubicBezTo>
                  <a:pt x="45499" y="313345"/>
                  <a:pt x="46064" y="312653"/>
                  <a:pt x="48491" y="294447"/>
                </a:cubicBezTo>
                <a:cubicBezTo>
                  <a:pt x="49873" y="284084"/>
                  <a:pt x="50365" y="273608"/>
                  <a:pt x="51955" y="263275"/>
                </a:cubicBezTo>
                <a:cubicBezTo>
                  <a:pt x="52872" y="257317"/>
                  <a:pt x="62208" y="225658"/>
                  <a:pt x="62346" y="225175"/>
                </a:cubicBezTo>
                <a:cubicBezTo>
                  <a:pt x="63501" y="209011"/>
                  <a:pt x="65187" y="192877"/>
                  <a:pt x="65810" y="176684"/>
                </a:cubicBezTo>
                <a:cubicBezTo>
                  <a:pt x="67497" y="132829"/>
                  <a:pt x="67234" y="88906"/>
                  <a:pt x="69273" y="45066"/>
                </a:cubicBezTo>
                <a:cubicBezTo>
                  <a:pt x="69547" y="39185"/>
                  <a:pt x="71188" y="33427"/>
                  <a:pt x="72737" y="27747"/>
                </a:cubicBezTo>
                <a:cubicBezTo>
                  <a:pt x="78668" y="6002"/>
                  <a:pt x="74993" y="7449"/>
                  <a:pt x="93519" y="38"/>
                </a:cubicBezTo>
                <a:cubicBezTo>
                  <a:pt x="94591" y="-391"/>
                  <a:pt x="90632" y="2925"/>
                  <a:pt x="90055" y="3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9855095" y="5770813"/>
            <a:ext cx="2384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[D. Budker et al.,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Phys. Rev.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021030 (2014)]</a:t>
            </a:r>
          </a:p>
        </p:txBody>
      </p:sp>
      <p:sp>
        <p:nvSpPr>
          <p:cNvPr id="46" name="TextBox 27 3 2 1"/>
          <p:cNvSpPr txBox="1"/>
          <p:nvPr/>
        </p:nvSpPr>
        <p:spPr>
          <a:xfrm>
            <a:off x="950969" y="6182431"/>
            <a:ext cx="445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ym typeface="Wingdings" panose="05000000000000000000" pitchFamily="2" charset="2"/>
              </a:rPr>
              <a:t>an NMR experiment with no RF magnetic field, instead </a:t>
            </a:r>
            <a:r>
              <a:rPr lang="en-US" sz="1600" dirty="0" err="1">
                <a:sym typeface="Wingdings" panose="05000000000000000000" pitchFamily="2" charset="2"/>
              </a:rPr>
              <a:t>axion</a:t>
            </a:r>
            <a:r>
              <a:rPr lang="en-US" sz="1600" dirty="0">
                <a:sym typeface="Wingdings" panose="05000000000000000000" pitchFamily="2" charset="2"/>
              </a:rPr>
              <a:t>-like dark matter flips spins 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950969" y="6198412"/>
            <a:ext cx="4417564" cy="56879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10114D-C6E3-4174-8FA2-8926333BCB8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735" y="1100568"/>
            <a:ext cx="3207248" cy="227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2A4C1AC-071E-45C1-AA19-818BAE96583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851" y="1476262"/>
            <a:ext cx="3738132" cy="22771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TextBox 27 3 2 2 2 3 2">
            <a:extLst>
              <a:ext uri="{FF2B5EF4-FFF2-40B4-BE49-F238E27FC236}">
                <a16:creationId xmlns:a16="http://schemas.microsoft.com/office/drawing/2014/main" id="{A2BDF8C6-C43A-44E6-B135-5CBEDC226CDB}"/>
              </a:ext>
            </a:extLst>
          </p:cNvPr>
          <p:cNvSpPr txBox="1"/>
          <p:nvPr/>
        </p:nvSpPr>
        <p:spPr>
          <a:xfrm>
            <a:off x="729544" y="5030531"/>
            <a:ext cx="5204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5) search for unknown frequency       by sweeping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bias magnetic field      , look for resonance </a:t>
            </a:r>
            <a:endParaRPr lang="en-US" sz="1600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9A4176F-DDDF-43B8-8449-CB652D81D36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138" y="5156860"/>
            <a:ext cx="230461" cy="135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585D5EB-277F-42C6-BBC1-A345D658726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197" y="5362419"/>
            <a:ext cx="245551" cy="19205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E2389B24-2165-4F05-8A68-52D808AEFBB8}"/>
              </a:ext>
            </a:extLst>
          </p:cNvPr>
          <p:cNvSpPr/>
          <p:nvPr/>
        </p:nvSpPr>
        <p:spPr>
          <a:xfrm>
            <a:off x="9503283" y="2794892"/>
            <a:ext cx="573882" cy="153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7BEB17E-A336-409B-A89F-FAAB6E268C79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049" y="3619773"/>
            <a:ext cx="2556843" cy="1831121"/>
          </a:xfrm>
          <a:prstGeom prst="rect">
            <a:avLst/>
          </a:prstGeom>
        </p:spPr>
      </p:pic>
      <p:sp>
        <p:nvSpPr>
          <p:cNvPr id="50" name="L-Shape 49">
            <a:extLst>
              <a:ext uri="{FF2B5EF4-FFF2-40B4-BE49-F238E27FC236}">
                <a16:creationId xmlns:a16="http://schemas.microsoft.com/office/drawing/2014/main" id="{F9FCC9E5-671C-4505-99AB-1C7754CEA71B}"/>
              </a:ext>
            </a:extLst>
          </p:cNvPr>
          <p:cNvSpPr/>
          <p:nvPr/>
        </p:nvSpPr>
        <p:spPr>
          <a:xfrm flipV="1">
            <a:off x="7682943" y="3506470"/>
            <a:ext cx="1395561" cy="1988573"/>
          </a:xfrm>
          <a:prstGeom prst="corner">
            <a:avLst>
              <a:gd name="adj1" fmla="val 34048"/>
              <a:gd name="adj2" fmla="val 758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ontent Placeholder 12 4 1 2 2 2 1 1 1 2 1 4 2">
            <a:extLst>
              <a:ext uri="{FF2B5EF4-FFF2-40B4-BE49-F238E27FC236}">
                <a16:creationId xmlns:a16="http://schemas.microsoft.com/office/drawing/2014/main" id="{F0721580-8D30-4031-86DE-81AC789502D6}"/>
              </a:ext>
            </a:extLst>
          </p:cNvPr>
          <p:cNvSpPr txBox="1">
            <a:spLocks/>
          </p:cNvSpPr>
          <p:nvPr/>
        </p:nvSpPr>
        <p:spPr>
          <a:xfrm>
            <a:off x="6099026" y="5336663"/>
            <a:ext cx="1060303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signal spectrum</a:t>
            </a:r>
          </a:p>
        </p:txBody>
      </p:sp>
      <p:sp>
        <p:nvSpPr>
          <p:cNvPr id="63" name="Content Placeholder 12 4 1 2 2 2 1 1 1 2 1 4 1">
            <a:extLst>
              <a:ext uri="{FF2B5EF4-FFF2-40B4-BE49-F238E27FC236}">
                <a16:creationId xmlns:a16="http://schemas.microsoft.com/office/drawing/2014/main" id="{D3531383-3E6D-430C-83C1-5D72198DD8D8}"/>
              </a:ext>
            </a:extLst>
          </p:cNvPr>
          <p:cNvSpPr txBox="1">
            <a:spLocks/>
          </p:cNvSpPr>
          <p:nvPr/>
        </p:nvSpPr>
        <p:spPr>
          <a:xfrm>
            <a:off x="9328512" y="6306487"/>
            <a:ext cx="1107656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en-US" sz="1600" dirty="0">
                <a:sym typeface="Mathematica1"/>
              </a:rPr>
              <a:t>frequency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85948D-1994-4AFE-B968-7230C9A1948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676" y="6585115"/>
            <a:ext cx="230461" cy="135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2FEB8E-FB5C-4340-896F-81307FD4256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559" y="5944517"/>
            <a:ext cx="2964868" cy="602724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D6EC661-551E-4A6C-B46F-865B041727D7}"/>
              </a:ext>
            </a:extLst>
          </p:cNvPr>
          <p:cNvCxnSpPr>
            <a:cxnSpLocks/>
          </p:cNvCxnSpPr>
          <p:nvPr/>
        </p:nvCxnSpPr>
        <p:spPr>
          <a:xfrm flipV="1">
            <a:off x="6065798" y="5665447"/>
            <a:ext cx="0" cy="101830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1C6A24C-D2EE-41B4-B681-3C477FFF40D3}"/>
              </a:ext>
            </a:extLst>
          </p:cNvPr>
          <p:cNvCxnSpPr>
            <a:cxnSpLocks/>
          </p:cNvCxnSpPr>
          <p:nvPr/>
        </p:nvCxnSpPr>
        <p:spPr>
          <a:xfrm>
            <a:off x="5854315" y="6494156"/>
            <a:ext cx="3396576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87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5" grpId="0"/>
      <p:bldP spid="28" grpId="0"/>
      <p:bldP spid="31" grpId="0" animBg="1"/>
      <p:bldP spid="32" grpId="0"/>
      <p:bldP spid="33" grpId="0" animBg="1"/>
      <p:bldP spid="34" grpId="0"/>
      <p:bldP spid="35" grpId="0"/>
      <p:bldP spid="30" grpId="0" animBg="1"/>
      <p:bldP spid="41" grpId="0" animBg="1"/>
      <p:bldP spid="42" grpId="0" animBg="1"/>
      <p:bldP spid="43" grpId="0"/>
      <p:bldP spid="46" grpId="0"/>
      <p:bldP spid="47" grpId="0" animBg="1"/>
      <p:bldP spid="52" grpId="0"/>
      <p:bldP spid="60" grpId="0" animBg="1"/>
      <p:bldP spid="50" grpId="0" animBg="1"/>
      <p:bldP spid="65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BC863FB2-DFA7-4C4A-925E-B69B681A954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2" y="1333859"/>
            <a:ext cx="875099" cy="7962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385" y="136741"/>
            <a:ext cx="11019415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Searching for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axionic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 coupling to spin with magnetic resonance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3022784" y="5734041"/>
            <a:ext cx="321813" cy="3208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F2D7426-C126-45B2-85A5-B967C0388B3D}"/>
              </a:ext>
            </a:extLst>
          </p:cNvPr>
          <p:cNvGrpSpPr/>
          <p:nvPr/>
        </p:nvGrpSpPr>
        <p:grpSpPr>
          <a:xfrm>
            <a:off x="715617" y="1996380"/>
            <a:ext cx="4171010" cy="584775"/>
            <a:chOff x="1504786" y="1996380"/>
            <a:chExt cx="4171010" cy="584775"/>
          </a:xfrm>
        </p:grpSpPr>
        <p:sp>
          <p:nvSpPr>
            <p:cNvPr id="21" name="TextBox 27 3 2 2 1"/>
            <p:cNvSpPr txBox="1"/>
            <p:nvPr/>
          </p:nvSpPr>
          <p:spPr>
            <a:xfrm>
              <a:off x="1504786" y="1996380"/>
              <a:ext cx="41710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ym typeface="Wingdings" panose="05000000000000000000" pitchFamily="2" charset="2"/>
                </a:rPr>
                <a:t>1) placing a spin-1/2 into an external magnetic field splits the spin states by </a:t>
              </a:r>
              <a:endParaRPr lang="en-US" sz="1600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099B98C-7FD7-4877-8465-74577E5068DB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1076" y="2302565"/>
              <a:ext cx="474640" cy="20439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Box 27 3 2 2 2 1"/>
          <p:cNvSpPr txBox="1"/>
          <p:nvPr/>
        </p:nvSpPr>
        <p:spPr>
          <a:xfrm>
            <a:off x="715617" y="3159003"/>
            <a:ext cx="4171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3) resonance:  </a:t>
            </a:r>
            <a:endParaRPr lang="en-US" sz="16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94292A1-5F15-450B-94FD-4515B0B025C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76" y="3239431"/>
            <a:ext cx="1030215" cy="20439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 3 2 2 2 2"/>
          <p:cNvSpPr txBox="1"/>
          <p:nvPr/>
        </p:nvSpPr>
        <p:spPr>
          <a:xfrm>
            <a:off x="715617" y="2685324"/>
            <a:ext cx="5139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2) spin polarization (thermal or optical) in a cm</a:t>
            </a:r>
            <a:r>
              <a:rPr lang="en-US" sz="1600" baseline="30000" dirty="0">
                <a:sym typeface="Wingdings" panose="05000000000000000000" pitchFamily="2" charset="2"/>
              </a:rPr>
              <a:t>3</a:t>
            </a:r>
            <a:r>
              <a:rPr lang="en-US" sz="1600" dirty="0">
                <a:sym typeface="Wingdings" panose="05000000000000000000" pitchFamily="2" charset="2"/>
              </a:rPr>
              <a:t> sample </a:t>
            </a:r>
            <a:endParaRPr lang="en-US" sz="1600" dirty="0"/>
          </a:p>
        </p:txBody>
      </p:sp>
      <p:sp>
        <p:nvSpPr>
          <p:cNvPr id="31" name="Right Arrow 30 1"/>
          <p:cNvSpPr/>
          <p:nvPr/>
        </p:nvSpPr>
        <p:spPr>
          <a:xfrm>
            <a:off x="1159564" y="3565074"/>
            <a:ext cx="210316" cy="223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12 4 1 2 2 2 1"/>
          <p:cNvSpPr txBox="1">
            <a:spLocks/>
          </p:cNvSpPr>
          <p:nvPr/>
        </p:nvSpPr>
        <p:spPr>
          <a:xfrm>
            <a:off x="1404725" y="3493505"/>
            <a:ext cx="388170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 err="1">
                <a:sym typeface="Mathematica1"/>
              </a:rPr>
              <a:t>axion</a:t>
            </a:r>
            <a:r>
              <a:rPr lang="en-US" sz="1600" dirty="0">
                <a:sym typeface="Mathematica1"/>
              </a:rPr>
              <a:t>-spin interaction can now flip spins!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1159564" y="3924456"/>
            <a:ext cx="210316" cy="223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ontent Placeholder 12 4 1 2 2 2 2"/>
          <p:cNvSpPr txBox="1">
            <a:spLocks/>
          </p:cNvSpPr>
          <p:nvPr/>
        </p:nvSpPr>
        <p:spPr>
          <a:xfrm>
            <a:off x="1404725" y="3852887"/>
            <a:ext cx="3972460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sample magnetization tilts and </a:t>
            </a:r>
            <a:r>
              <a:rPr lang="en-US" sz="1600" dirty="0" err="1">
                <a:sym typeface="Mathematica1"/>
              </a:rPr>
              <a:t>precesses</a:t>
            </a:r>
            <a:endParaRPr lang="en-US" sz="1600" dirty="0">
              <a:sym typeface="Mathematica1"/>
            </a:endParaRPr>
          </a:p>
        </p:txBody>
      </p:sp>
      <p:sp>
        <p:nvSpPr>
          <p:cNvPr id="35" name="TextBox 27 3 2 2 2 3 1"/>
          <p:cNvSpPr txBox="1"/>
          <p:nvPr/>
        </p:nvSpPr>
        <p:spPr>
          <a:xfrm>
            <a:off x="715617" y="4334397"/>
            <a:ext cx="5204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4) a magnetometer next to the sample detects the magnetic field created by this </a:t>
            </a:r>
            <a:r>
              <a:rPr lang="en-US" sz="1600" dirty="0" err="1">
                <a:sym typeface="Wingdings" panose="05000000000000000000" pitchFamily="2" charset="2"/>
              </a:rPr>
              <a:t>precessing</a:t>
            </a:r>
            <a:r>
              <a:rPr lang="en-US" sz="1600" dirty="0">
                <a:sym typeface="Wingdings" panose="05000000000000000000" pitchFamily="2" charset="2"/>
              </a:rPr>
              <a:t> magnetization</a:t>
            </a:r>
            <a:endParaRPr lang="en-US" sz="1600" dirty="0"/>
          </a:p>
        </p:txBody>
      </p:sp>
      <p:sp>
        <p:nvSpPr>
          <p:cNvPr id="39" name="Content Placeholder 12 4 1 2 2 2 1 1 1 1"/>
          <p:cNvSpPr txBox="1">
            <a:spLocks/>
          </p:cNvSpPr>
          <p:nvPr/>
        </p:nvSpPr>
        <p:spPr>
          <a:xfrm>
            <a:off x="588385" y="1023703"/>
            <a:ext cx="222118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effective interaction:</a:t>
            </a:r>
          </a:p>
        </p:txBody>
      </p:sp>
      <p:sp>
        <p:nvSpPr>
          <p:cNvPr id="46" name="TextBox 27 3 2 1"/>
          <p:cNvSpPr txBox="1"/>
          <p:nvPr/>
        </p:nvSpPr>
        <p:spPr>
          <a:xfrm>
            <a:off x="950969" y="6182431"/>
            <a:ext cx="445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ym typeface="Wingdings" panose="05000000000000000000" pitchFamily="2" charset="2"/>
              </a:rPr>
              <a:t>an NMR experiment with no RF magnetic field, instead </a:t>
            </a:r>
            <a:r>
              <a:rPr lang="en-US" sz="1600" dirty="0" err="1">
                <a:sym typeface="Wingdings" panose="05000000000000000000" pitchFamily="2" charset="2"/>
              </a:rPr>
              <a:t>axion</a:t>
            </a:r>
            <a:r>
              <a:rPr lang="en-US" sz="1600" dirty="0">
                <a:sym typeface="Wingdings" panose="05000000000000000000" pitchFamily="2" charset="2"/>
              </a:rPr>
              <a:t>-like dark matter flips spins 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950969" y="6198412"/>
            <a:ext cx="4417564" cy="56879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10114D-C6E3-4174-8FA2-8926333BCB8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735" y="1100568"/>
            <a:ext cx="3207248" cy="227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2A4C1AC-071E-45C1-AA19-818BAE96583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851" y="1476262"/>
            <a:ext cx="3738132" cy="22771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TextBox 27 3 2 2 2 3 2">
            <a:extLst>
              <a:ext uri="{FF2B5EF4-FFF2-40B4-BE49-F238E27FC236}">
                <a16:creationId xmlns:a16="http://schemas.microsoft.com/office/drawing/2014/main" id="{A2BDF8C6-C43A-44E6-B135-5CBEDC226CDB}"/>
              </a:ext>
            </a:extLst>
          </p:cNvPr>
          <p:cNvSpPr txBox="1"/>
          <p:nvPr/>
        </p:nvSpPr>
        <p:spPr>
          <a:xfrm>
            <a:off x="729544" y="5030531"/>
            <a:ext cx="5204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ym typeface="Wingdings" panose="05000000000000000000" pitchFamily="2" charset="2"/>
              </a:rPr>
              <a:t>5) search for unknown frequency       by sweeping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bias magnetic field      , look for resonance </a:t>
            </a:r>
            <a:endParaRPr lang="en-US" sz="1600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9A4176F-DDDF-43B8-8449-CB652D81D3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138" y="5156860"/>
            <a:ext cx="230461" cy="135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585D5EB-277F-42C6-BBC1-A345D658726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197" y="5362419"/>
            <a:ext cx="245551" cy="19205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FF0AE63-1237-4B40-AD10-ECE0041B84F5}"/>
              </a:ext>
            </a:extLst>
          </p:cNvPr>
          <p:cNvSpPr txBox="1"/>
          <p:nvPr/>
        </p:nvSpPr>
        <p:spPr>
          <a:xfrm>
            <a:off x="6780212" y="6581001"/>
            <a:ext cx="3512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[D. Budker et al.,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Phys. Rev.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021030 (2014)]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BF49EB1-CF45-4BF3-91AA-7DE7AD945292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913" y="3532892"/>
            <a:ext cx="3325431" cy="16691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258AD7-7565-4F03-8067-45115FC1169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415" y="5502377"/>
            <a:ext cx="1340240" cy="25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2DFF46-2AC9-40FC-B2B9-F0E3B0195B9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416" y="5842361"/>
            <a:ext cx="1939713" cy="25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35C28F-33CB-45FB-B2E4-7BF858B812E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415" y="6188924"/>
            <a:ext cx="1972636" cy="25515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Content Placeholder 12 4 1 2 2 2 1 1 1 2">
            <a:extLst>
              <a:ext uri="{FF2B5EF4-FFF2-40B4-BE49-F238E27FC236}">
                <a16:creationId xmlns:a16="http://schemas.microsoft.com/office/drawing/2014/main" id="{D8C37768-AF51-48BA-9A55-5150E05F91C5}"/>
              </a:ext>
            </a:extLst>
          </p:cNvPr>
          <p:cNvSpPr txBox="1">
            <a:spLocks/>
          </p:cNvSpPr>
          <p:nvPr/>
        </p:nvSpPr>
        <p:spPr>
          <a:xfrm>
            <a:off x="6076608" y="5338989"/>
            <a:ext cx="1486362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ultimate goal: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QCD axion</a:t>
            </a:r>
          </a:p>
        </p:txBody>
      </p:sp>
      <p:sp>
        <p:nvSpPr>
          <p:cNvPr id="43" name="Right Arrow 30 2">
            <a:extLst>
              <a:ext uri="{FF2B5EF4-FFF2-40B4-BE49-F238E27FC236}">
                <a16:creationId xmlns:a16="http://schemas.microsoft.com/office/drawing/2014/main" id="{06C1B820-CEFD-41E5-9B13-1BB57E2DB798}"/>
              </a:ext>
            </a:extLst>
          </p:cNvPr>
          <p:cNvSpPr/>
          <p:nvPr/>
        </p:nvSpPr>
        <p:spPr>
          <a:xfrm>
            <a:off x="7753044" y="5504963"/>
            <a:ext cx="210316" cy="223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ontent Placeholder 12 4 1 2 2 2 1 1 1 3">
            <a:extLst>
              <a:ext uri="{FF2B5EF4-FFF2-40B4-BE49-F238E27FC236}">
                <a16:creationId xmlns:a16="http://schemas.microsoft.com/office/drawing/2014/main" id="{1FBB8D75-4F8B-4C73-A155-03FFAC120D82}"/>
              </a:ext>
            </a:extLst>
          </p:cNvPr>
          <p:cNvSpPr txBox="1">
            <a:spLocks/>
          </p:cNvSpPr>
          <p:nvPr/>
        </p:nvSpPr>
        <p:spPr>
          <a:xfrm>
            <a:off x="10705638" y="5426862"/>
            <a:ext cx="1486362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in SHAFT</a:t>
            </a:r>
            <a:br>
              <a:rPr lang="en-US" sz="1600" dirty="0">
                <a:sym typeface="Mathematica1"/>
              </a:rPr>
            </a:br>
            <a:r>
              <a:rPr lang="en-US" sz="1600" dirty="0">
                <a:sym typeface="Mathematica1"/>
              </a:rPr>
              <a:t>we achieved sensitivity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B84CCC-F2B8-4A45-B973-73DE102FC3C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3331" y="6246874"/>
            <a:ext cx="984946" cy="204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055D7E2-A64F-4293-886E-CBDDE84FA39E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800" y="732132"/>
            <a:ext cx="3475531" cy="2592976"/>
          </a:xfrm>
          <a:prstGeom prst="rect">
            <a:avLst/>
          </a:prstGeom>
        </p:spPr>
      </p:pic>
      <p:sp>
        <p:nvSpPr>
          <p:cNvPr id="40" name="Content Placeholder 12 8 4">
            <a:extLst>
              <a:ext uri="{FF2B5EF4-FFF2-40B4-BE49-F238E27FC236}">
                <a16:creationId xmlns:a16="http://schemas.microsoft.com/office/drawing/2014/main" id="{2965BFB3-7B29-4501-9CF6-65D5066EB768}"/>
              </a:ext>
            </a:extLst>
          </p:cNvPr>
          <p:cNvSpPr txBox="1">
            <a:spLocks/>
          </p:cNvSpPr>
          <p:nvPr/>
        </p:nvSpPr>
        <p:spPr>
          <a:xfrm>
            <a:off x="8531720" y="1465706"/>
            <a:ext cx="117507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 err="1">
                <a:sym typeface="Mathematica1"/>
              </a:rPr>
              <a:t>CASPEr</a:t>
            </a:r>
            <a:endParaRPr lang="en-US" sz="1600" b="1" dirty="0">
              <a:sym typeface="Mathematica1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3383EFF-C92A-412B-BBC0-BB3481E91F54}"/>
              </a:ext>
            </a:extLst>
          </p:cNvPr>
          <p:cNvCxnSpPr>
            <a:cxnSpLocks/>
          </p:cNvCxnSpPr>
          <p:nvPr/>
        </p:nvCxnSpPr>
        <p:spPr>
          <a:xfrm>
            <a:off x="7965502" y="1818770"/>
            <a:ext cx="2366981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27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50B129B-4694-4ABF-8EEC-1C0B325124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150" y="771689"/>
            <a:ext cx="3475531" cy="2592976"/>
          </a:xfrm>
          <a:prstGeom prst="rect">
            <a:avLst/>
          </a:prstGeom>
        </p:spPr>
      </p:pic>
      <p:pic>
        <p:nvPicPr>
          <p:cNvPr id="2050" name="Picture 9" descr="cid:image001.png@01D5511F.85292580"/>
          <p:cNvPicPr>
            <a:picLocks noChangeAspect="1" noChangeArrowheads="1"/>
          </p:cNvPicPr>
          <p:nvPr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157" y="4433363"/>
            <a:ext cx="901045" cy="95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524000" y="136741"/>
            <a:ext cx="9144000" cy="60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CASPEr program</a:t>
            </a:r>
          </a:p>
        </p:txBody>
      </p:sp>
      <p:sp>
        <p:nvSpPr>
          <p:cNvPr id="14" name="TextBox 27"/>
          <p:cNvSpPr txBox="1"/>
          <p:nvPr/>
        </p:nvSpPr>
        <p:spPr>
          <a:xfrm>
            <a:off x="452956" y="702208"/>
            <a:ext cx="3582476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ym typeface="Wingdings" panose="05000000000000000000" pitchFamily="2" charset="2"/>
              </a:rPr>
              <a:t>Boston University</a:t>
            </a:r>
            <a:r>
              <a:rPr lang="en-US" sz="1600" dirty="0">
                <a:sym typeface="Wingdings" panose="05000000000000000000" pitchFamily="2" charset="2"/>
              </a:rPr>
              <a:t>:</a:t>
            </a:r>
          </a:p>
          <a:p>
            <a:pPr algn="ctr"/>
            <a:r>
              <a:rPr lang="en-US" sz="1600" dirty="0" err="1">
                <a:sym typeface="Wingdings" panose="05000000000000000000" pitchFamily="2" charset="2"/>
              </a:rPr>
              <a:t>CASPEr</a:t>
            </a:r>
            <a:r>
              <a:rPr lang="en-US" sz="1600" dirty="0">
                <a:sym typeface="Wingdings" panose="05000000000000000000" pitchFamily="2" charset="2"/>
              </a:rPr>
              <a:t>-electric using spins in solids</a:t>
            </a:r>
            <a:endParaRPr lang="en-US" sz="1600" dirty="0"/>
          </a:p>
        </p:txBody>
      </p:sp>
      <p:sp>
        <p:nvSpPr>
          <p:cNvPr id="17" name="TextBox 27"/>
          <p:cNvSpPr txBox="1"/>
          <p:nvPr/>
        </p:nvSpPr>
        <p:spPr>
          <a:xfrm>
            <a:off x="8858615" y="731073"/>
            <a:ext cx="2854778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ym typeface="Wingdings" panose="05000000000000000000" pitchFamily="2" charset="2"/>
              </a:rPr>
              <a:t>Mainz</a:t>
            </a:r>
            <a:r>
              <a:rPr lang="en-US" sz="1600" dirty="0">
                <a:sym typeface="Wingdings" panose="05000000000000000000" pitchFamily="2" charset="2"/>
              </a:rPr>
              <a:t>:</a:t>
            </a:r>
          </a:p>
          <a:p>
            <a:pPr algn="ctr"/>
            <a:r>
              <a:rPr lang="en-US" sz="1600" dirty="0" err="1">
                <a:sym typeface="Wingdings" panose="05000000000000000000" pitchFamily="2" charset="2"/>
              </a:rPr>
              <a:t>CASPEr</a:t>
            </a:r>
            <a:r>
              <a:rPr lang="en-US" sz="1600" dirty="0">
                <a:sym typeface="Wingdings" panose="05000000000000000000" pitchFamily="2" charset="2"/>
              </a:rPr>
              <a:t>-gradient using hyperpolarized liquids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0294" y="3422000"/>
            <a:ext cx="901045" cy="100107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7203" y="4757387"/>
            <a:ext cx="18483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Janos Adam</a:t>
            </a:r>
          </a:p>
          <a:p>
            <a:r>
              <a:rPr lang="en-US" sz="1400" dirty="0"/>
              <a:t>Stephen Kuenstner</a:t>
            </a:r>
          </a:p>
          <a:p>
            <a:r>
              <a:rPr lang="en-US" sz="1400" dirty="0"/>
              <a:t>Glenn Randall</a:t>
            </a:r>
          </a:p>
          <a:p>
            <a:r>
              <a:rPr lang="en-US" sz="1400" dirty="0"/>
              <a:t>Andrew Winter</a:t>
            </a:r>
          </a:p>
          <a:p>
            <a:r>
              <a:rPr lang="en-US" sz="1400" dirty="0"/>
              <a:t>Tanja Maric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17925" y="6559399"/>
            <a:ext cx="823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Dmitry Budker, Peter Graham, Derek Kimball, Surjeet Rajendran, Alex Sushkov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5023" y="5574257"/>
            <a:ext cx="1107169" cy="73173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798" y="3496846"/>
            <a:ext cx="736486" cy="91165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72" y="3496845"/>
            <a:ext cx="683744" cy="91165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4404" y="3506791"/>
            <a:ext cx="718333" cy="909526"/>
          </a:xfrm>
          <a:prstGeom prst="rect">
            <a:avLst/>
          </a:prstGeom>
        </p:spPr>
      </p:pic>
      <p:pic>
        <p:nvPicPr>
          <p:cNvPr id="2049" name="Picture 8" descr="cid:image002.png@01D5511F.85292580"/>
          <p:cNvPicPr>
            <a:picLocks noChangeAspect="1" noChangeArrowheads="1"/>
          </p:cNvPicPr>
          <p:nvPr/>
        </p:nvPicPr>
        <p:blipFill>
          <a:blip r:embed="rId14" r:link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0495" y="5911962"/>
            <a:ext cx="962186" cy="41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5" descr="image004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2250" y="5336132"/>
            <a:ext cx="963179" cy="42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08AD8CE-144B-4734-90BF-7D3776EEB742}"/>
              </a:ext>
            </a:extLst>
          </p:cNvPr>
          <p:cNvGrpSpPr>
            <a:grpSpLocks noChangeAspect="1"/>
          </p:cNvGrpSpPr>
          <p:nvPr/>
        </p:nvGrpSpPr>
        <p:grpSpPr>
          <a:xfrm>
            <a:off x="8293093" y="4606610"/>
            <a:ext cx="3898907" cy="1882830"/>
            <a:chOff x="3461522" y="895114"/>
            <a:chExt cx="5188570" cy="2505624"/>
          </a:xfrm>
        </p:grpSpPr>
        <p:pic>
          <p:nvPicPr>
            <p:cNvPr id="9" name="Picture 2" descr="http://upload.wikimedia.org/wikipedia/commons/d/d0/BlankMap-World-1ce.png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1522" y="895114"/>
              <a:ext cx="5188570" cy="2505624"/>
            </a:xfrm>
            <a:prstGeom prst="rect">
              <a:avLst/>
            </a:prstGeom>
            <a:noFill/>
          </p:spPr>
        </p:pic>
        <p:sp>
          <p:nvSpPr>
            <p:cNvPr id="29" name="Flowchart: Connector 28"/>
            <p:cNvSpPr/>
            <p:nvPr/>
          </p:nvSpPr>
          <p:spPr>
            <a:xfrm>
              <a:off x="4039271" y="1476151"/>
              <a:ext cx="119351" cy="113860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/>
            <p:cNvSpPr/>
            <p:nvPr/>
          </p:nvSpPr>
          <p:spPr>
            <a:xfrm>
              <a:off x="4727542" y="1417718"/>
              <a:ext cx="119351" cy="113860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/>
            <p:cNvSpPr/>
            <p:nvPr/>
          </p:nvSpPr>
          <p:spPr>
            <a:xfrm>
              <a:off x="5774743" y="1348088"/>
              <a:ext cx="119351" cy="113860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Connector 26"/>
            <p:cNvSpPr/>
            <p:nvPr/>
          </p:nvSpPr>
          <p:spPr>
            <a:xfrm>
              <a:off x="4627549" y="1501518"/>
              <a:ext cx="119351" cy="113860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image2.png"/>
          <p:cNvPicPr/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692" y="4551884"/>
            <a:ext cx="1163455" cy="932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Picture 2" descr="Image result for department of energy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487" y="4606610"/>
            <a:ext cx="669813" cy="66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047" y="5476218"/>
            <a:ext cx="976289" cy="281171"/>
          </a:xfrm>
          <a:prstGeom prst="rect">
            <a:avLst/>
          </a:prstGeom>
        </p:spPr>
      </p:pic>
      <p:pic>
        <p:nvPicPr>
          <p:cNvPr id="43" name="Picture 4" descr="https://lh3.googleusercontent.com/vdC91bd5ePiPmXj9zWGca7K9HUZqAfz5mFqbYF1u1TVJ0XQoRz5qr9QKFi9cXND1lxcJkhslqjzPTygrtyzCRtGBMiRPW2DK-uJOcR6wmIMeGFj_A1TJalsVAxpH7RvKjddl-xpBVVdxWcJKQLeXIdifMjtkORetz1TGNwe15r21-YP89XXmoI1sZ5lQo_POhfCt_zhUUzSpD0yfEXGm2KWa_crrQ-FJUhrvmN2eN3i8gaHGj9WKFnaGSYXf1YwTnHSZZzvFJA4cG0yoMmb_wK8-FvCiWhxy_f981wyd3iZMRckKhf9au6kZ_0DuyywnYIaX8qUDJcxQ23tlLACyJ49W-QRVWC9HbZeLjDUV3OahAuk5CV6bNmtQMV9Iv9LRN7T3qkHNFC7Ra5sX_BaYlNczNIojaidP0E_yjnC7wjaDLDNefY35L5PLb1wsuqyZjjjMx5vK3ebYD4nsx6i7MzWTNnYXoKMU5uVs2pEXtMA5T_i0iq7jG2FT9GYsFjOIPozQyvoXyeCWLdj082YDyHB0PVzvvNE3ehNcpvO3L_5DiNzyJIXjI4ukXLrdjYctHNZM_-SrfxnWl8SyoOCPHTObmx1DM4j9CeNAqeVWFfM5DTvQg7AqGS4m_ZNPK6QKsPF9qDXqBuftVcp_pvToX_GPLW6hL44=w684-h1214-no">
            <a:extLst>
              <a:ext uri="{FF2B5EF4-FFF2-40B4-BE49-F238E27FC236}">
                <a16:creationId xmlns:a16="http://schemas.microsoft.com/office/drawing/2014/main" id="{588D7BB8-972D-48BC-8FF4-9CFB419AC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10" y="2385997"/>
            <a:ext cx="1044824" cy="185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Gordon And Betty Moore Foundation Intel Palo Alto Lawrence ...">
            <a:extLst>
              <a:ext uri="{FF2B5EF4-FFF2-40B4-BE49-F238E27FC236}">
                <a16:creationId xmlns:a16="http://schemas.microsoft.com/office/drawing/2014/main" id="{DBE34C35-1455-42CA-82DC-E202280AE2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4587" y="5920733"/>
            <a:ext cx="963179" cy="40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59C44A84-CC8B-4167-ACED-C1A653DEB79D}"/>
              </a:ext>
            </a:extLst>
          </p:cNvPr>
          <p:cNvSpPr txBox="1"/>
          <p:nvPr/>
        </p:nvSpPr>
        <p:spPr>
          <a:xfrm>
            <a:off x="59493" y="1260693"/>
            <a:ext cx="2108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→ sensitive to both 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7F3FBCA-7F26-4397-94A6-6999AC1D83E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681" y="1638720"/>
            <a:ext cx="2333187" cy="22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72AC3D5-9287-4CCE-8329-8FE0BF2BBBE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015" y="1305397"/>
            <a:ext cx="2322520" cy="25231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1F9B690-2981-4E21-B6FA-9EBDB2464322}"/>
              </a:ext>
            </a:extLst>
          </p:cNvPr>
          <p:cNvSpPr txBox="1"/>
          <p:nvPr/>
        </p:nvSpPr>
        <p:spPr>
          <a:xfrm>
            <a:off x="8302433" y="1519773"/>
            <a:ext cx="1546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→ sensitive to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AAA731F-6D8E-454B-A99A-9C3303912F1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0990" y="1589117"/>
            <a:ext cx="2333187" cy="224951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4A63043-744B-44FB-968C-B9912D565C9D}"/>
              </a:ext>
            </a:extLst>
          </p:cNvPr>
          <p:cNvSpPr txBox="1"/>
          <p:nvPr/>
        </p:nvSpPr>
        <p:spPr>
          <a:xfrm>
            <a:off x="2070972" y="4765858"/>
            <a:ext cx="18483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Hendrik Bekker</a:t>
            </a:r>
          </a:p>
          <a:p>
            <a:r>
              <a:rPr lang="en-US" sz="1400" dirty="0"/>
              <a:t>Arne Wickenbrock</a:t>
            </a:r>
          </a:p>
          <a:p>
            <a:r>
              <a:rPr lang="en-US" sz="1400" dirty="0"/>
              <a:t>Yuzhe Zhang </a:t>
            </a:r>
          </a:p>
          <a:p>
            <a:r>
              <a:rPr lang="en-US" sz="1400" dirty="0"/>
              <a:t>John Blanchard </a:t>
            </a:r>
          </a:p>
          <a:p>
            <a:r>
              <a:rPr lang="en-US" sz="1400" dirty="0"/>
              <a:t>Deniz Aybas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C6C8E4-64E6-4C2C-BD48-41E358642B85}"/>
              </a:ext>
            </a:extLst>
          </p:cNvPr>
          <p:cNvSpPr/>
          <p:nvPr/>
        </p:nvSpPr>
        <p:spPr>
          <a:xfrm>
            <a:off x="59493" y="667957"/>
            <a:ext cx="4416522" cy="137409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82BBD2B-DB38-4384-81A6-118B6FD5794E}"/>
              </a:ext>
            </a:extLst>
          </p:cNvPr>
          <p:cNvSpPr/>
          <p:nvPr/>
        </p:nvSpPr>
        <p:spPr>
          <a:xfrm>
            <a:off x="8336937" y="674708"/>
            <a:ext cx="3815972" cy="137409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12 8 4">
            <a:extLst>
              <a:ext uri="{FF2B5EF4-FFF2-40B4-BE49-F238E27FC236}">
                <a16:creationId xmlns:a16="http://schemas.microsoft.com/office/drawing/2014/main" id="{9BDE6CD9-8347-449B-BF5E-AF1D3E5AA5D0}"/>
              </a:ext>
            </a:extLst>
          </p:cNvPr>
          <p:cNvSpPr txBox="1">
            <a:spLocks/>
          </p:cNvSpPr>
          <p:nvPr/>
        </p:nvSpPr>
        <p:spPr>
          <a:xfrm>
            <a:off x="5671070" y="1505263"/>
            <a:ext cx="117507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 err="1">
                <a:sym typeface="Mathematica1"/>
              </a:rPr>
              <a:t>CASPEr</a:t>
            </a:r>
            <a:endParaRPr lang="en-US" sz="1600" b="1" dirty="0">
              <a:sym typeface="Mathematica1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FD5BC97-77B0-488C-9362-6907DFE23CE0}"/>
              </a:ext>
            </a:extLst>
          </p:cNvPr>
          <p:cNvCxnSpPr>
            <a:cxnSpLocks/>
          </p:cNvCxnSpPr>
          <p:nvPr/>
        </p:nvCxnSpPr>
        <p:spPr>
          <a:xfrm>
            <a:off x="5104852" y="1858327"/>
            <a:ext cx="2366981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person&#10;&#10;Description automatically generated">
            <a:extLst>
              <a:ext uri="{FF2B5EF4-FFF2-40B4-BE49-F238E27FC236}">
                <a16:creationId xmlns:a16="http://schemas.microsoft.com/office/drawing/2014/main" id="{0B8883F2-191F-8EF5-6DE0-A6CFEBF18AE6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0747" y="2180319"/>
            <a:ext cx="3000078" cy="22500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515ECE-E0FF-04FB-7E56-F2D73C773A96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7700" y="2376785"/>
            <a:ext cx="2041751" cy="186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23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8" grpId="0"/>
      <p:bldP spid="32" grpId="0"/>
      <p:bldP spid="49" grpId="0"/>
      <p:bldP spid="52" grpId="0"/>
      <p:bldP spid="54" grpId="0"/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687" y="242159"/>
            <a:ext cx="10426995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Millimeter-scale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CASPEr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-e axion-like dark matter search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Content Placeholder 12 4 1 2 2 2 1 1 1"/>
          <p:cNvSpPr txBox="1">
            <a:spLocks/>
          </p:cNvSpPr>
          <p:nvPr/>
        </p:nvSpPr>
        <p:spPr>
          <a:xfrm>
            <a:off x="9829800" y="940079"/>
            <a:ext cx="1961995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liquid helium (4 K) bath cryostat</a:t>
            </a:r>
            <a:br>
              <a:rPr lang="en-US" sz="1600" b="1" dirty="0">
                <a:sym typeface="Mathematica1"/>
              </a:rPr>
            </a:br>
            <a:r>
              <a:rPr lang="en-US" sz="1600" b="1" dirty="0">
                <a:sym typeface="Mathematica1"/>
              </a:rPr>
              <a:t>with 9T magnet</a:t>
            </a:r>
          </a:p>
        </p:txBody>
      </p:sp>
      <p:sp>
        <p:nvSpPr>
          <p:cNvPr id="19" name="Content Placeholder 12 4 1 2 2 2 1 1 2"/>
          <p:cNvSpPr txBox="1">
            <a:spLocks/>
          </p:cNvSpPr>
          <p:nvPr/>
        </p:nvSpPr>
        <p:spPr>
          <a:xfrm>
            <a:off x="524088" y="940079"/>
            <a:ext cx="1643207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sample: 4mm</a:t>
            </a:r>
          </a:p>
        </p:txBody>
      </p:sp>
      <p:sp>
        <p:nvSpPr>
          <p:cNvPr id="21" name="Content Placeholder 12 4 1 2 2 2 1 1 3"/>
          <p:cNvSpPr txBox="1">
            <a:spLocks/>
          </p:cNvSpPr>
          <p:nvPr/>
        </p:nvSpPr>
        <p:spPr>
          <a:xfrm>
            <a:off x="108357" y="1326612"/>
            <a:ext cx="2584196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aseline="30000" dirty="0">
                <a:sym typeface="Mathematica1"/>
              </a:rPr>
              <a:t>207</a:t>
            </a:r>
            <a:r>
              <a:rPr lang="en-US" sz="1600" dirty="0">
                <a:sym typeface="Mathematica1"/>
              </a:rPr>
              <a:t>Pb nuclear spins in ferroelectrically-polarized PMN-PT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88" y="2436368"/>
            <a:ext cx="1656922" cy="10011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744" y="2054949"/>
            <a:ext cx="1097399" cy="26324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80" y="3647331"/>
            <a:ext cx="2639036" cy="1977769"/>
          </a:xfrm>
          <a:prstGeom prst="rect">
            <a:avLst/>
          </a:prstGeom>
        </p:spPr>
      </p:pic>
      <p:sp>
        <p:nvSpPr>
          <p:cNvPr id="16" name="Content Placeholder 12 4 1 2 2 2 1 1 4"/>
          <p:cNvSpPr txBox="1">
            <a:spLocks/>
          </p:cNvSpPr>
          <p:nvPr/>
        </p:nvSpPr>
        <p:spPr>
          <a:xfrm>
            <a:off x="3719877" y="953401"/>
            <a:ext cx="1643207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sensor:</a:t>
            </a:r>
          </a:p>
        </p:txBody>
      </p:sp>
      <p:sp>
        <p:nvSpPr>
          <p:cNvPr id="23" name="Content Placeholder 12 4 1 2 2 2 1 1 5"/>
          <p:cNvSpPr txBox="1">
            <a:spLocks/>
          </p:cNvSpPr>
          <p:nvPr/>
        </p:nvSpPr>
        <p:spPr>
          <a:xfrm>
            <a:off x="3219167" y="1320986"/>
            <a:ext cx="1554428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low-noise radiofrequency amplifier</a:t>
            </a:r>
          </a:p>
        </p:txBody>
      </p:sp>
      <p:pic>
        <p:nvPicPr>
          <p:cNvPr id="3074" name="Picture 2" descr="image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09178" y="2953376"/>
            <a:ext cx="2401059" cy="102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 1" descr="https://lh3.googleusercontent.com/vdC91bd5ePiPmXj9zWGca7K9HUZqAfz5mFqbYF1u1TVJ0XQoRz5qr9QKFi9cXND1lxcJkhslqjzPTygrtyzCRtGBMiRPW2DK-uJOcR6wmIMeGFj_A1TJalsVAxpH7RvKjddl-xpBVVdxWcJKQLeXIdifMjtkORetz1TGNwe15r21-YP89XXmoI1sZ5lQo_POhfCt_zhUUzSpD0yfEXGm2KWa_crrQ-FJUhrvmN2eN3i8gaHGj9WKFnaGSYXf1YwTnHSZZzvFJA4cG0yoMmb_wK8-FvCiWhxy_f981wyd3iZMRckKhf9au6kZ_0DuyywnYIaX8qUDJcxQ23tlLACyJ49W-QRVWC9HbZeLjDUV3OahAuk5CV6bNmtQMV9Iv9LRN7T3qkHNFC7Ra5sX_BaYlNczNIojaidP0E_yjnC7wjaDLDNefY35L5PLb1wsuqyZjjjMx5vK3ebYD4nsx6i7MzWTNnYXoKMU5uVs2pEXtMA5T_i0iq7jG2FT9GYsFjOIPozQyvoXyeCWLdj082YDyHB0PVzvvNE3ehNcpvO3L_5DiNzyJIXjI4ukXLrdjYctHNZM_-SrfxnWl8SyoOCPHTObmx1DM4j9CeNAqeVWFfM5DTvQg7AqGS4m_ZNPK6QKsPF9qDXqBuftVcp_pvToX_GPLW6hL44=w684-h1214-no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7386" y="2032858"/>
            <a:ext cx="1505901" cy="267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3CB6C1-3E21-4218-8A5E-72266F02088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173" y="5660050"/>
            <a:ext cx="1654380" cy="22771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Content Placeholder 12 4 1 2 2 2 1 2 2"/>
          <p:cNvSpPr txBox="1">
            <a:spLocks/>
          </p:cNvSpPr>
          <p:nvPr/>
        </p:nvSpPr>
        <p:spPr>
          <a:xfrm>
            <a:off x="270090" y="6074038"/>
            <a:ext cx="2675273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sym typeface="Mathematica1"/>
              </a:rPr>
              <a:t>similar to a polar molecule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811" y="6386424"/>
            <a:ext cx="2420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ACME [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Science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343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269 (2013)]</a:t>
            </a:r>
          </a:p>
        </p:txBody>
      </p:sp>
      <p:sp>
        <p:nvSpPr>
          <p:cNvPr id="31" name="Arc 30"/>
          <p:cNvSpPr/>
          <p:nvPr/>
        </p:nvSpPr>
        <p:spPr>
          <a:xfrm flipH="1">
            <a:off x="294830" y="6083280"/>
            <a:ext cx="200386" cy="731791"/>
          </a:xfrm>
          <a:prstGeom prst="arc">
            <a:avLst>
              <a:gd name="adj1" fmla="val 16392264"/>
              <a:gd name="adj2" fmla="val 520282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29197" y="6573965"/>
            <a:ext cx="2420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Nature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562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355 (2018)] </a:t>
            </a:r>
          </a:p>
        </p:txBody>
      </p:sp>
      <p:sp>
        <p:nvSpPr>
          <p:cNvPr id="6" name="Explosion 1 5"/>
          <p:cNvSpPr/>
          <p:nvPr/>
        </p:nvSpPr>
        <p:spPr>
          <a:xfrm>
            <a:off x="1534614" y="3807402"/>
            <a:ext cx="214498" cy="256036"/>
          </a:xfrm>
          <a:prstGeom prst="irregularSeal1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>
            <a:off x="2597489" y="6074038"/>
            <a:ext cx="200386" cy="731791"/>
          </a:xfrm>
          <a:prstGeom prst="arc">
            <a:avLst>
              <a:gd name="adj1" fmla="val 16392264"/>
              <a:gd name="adj2" fmla="val 520282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768" y="2303378"/>
            <a:ext cx="1301272" cy="135010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97" y="3467730"/>
            <a:ext cx="1183904" cy="217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977E82-109D-4FD4-831D-39246F57191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93" y="2130752"/>
            <a:ext cx="2667372" cy="19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F957DBF-6975-48C5-9928-61B6C25E454A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771" y="2326004"/>
            <a:ext cx="3081158" cy="2158299"/>
          </a:xfrm>
          <a:prstGeom prst="rect">
            <a:avLst/>
          </a:prstGeom>
        </p:spPr>
      </p:pic>
      <p:sp>
        <p:nvSpPr>
          <p:cNvPr id="32" name="Content Placeholder 12 4 1 2 2 2 1 1 1">
            <a:extLst>
              <a:ext uri="{FF2B5EF4-FFF2-40B4-BE49-F238E27FC236}">
                <a16:creationId xmlns:a16="http://schemas.microsoft.com/office/drawing/2014/main" id="{FDDEB081-21B5-4D39-AA15-0737F58734B0}"/>
              </a:ext>
            </a:extLst>
          </p:cNvPr>
          <p:cNvSpPr txBox="1">
            <a:spLocks/>
          </p:cNvSpPr>
          <p:nvPr/>
        </p:nvSpPr>
        <p:spPr>
          <a:xfrm>
            <a:off x="6486388" y="953401"/>
            <a:ext cx="180066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NMR calibration</a:t>
            </a:r>
          </a:p>
        </p:txBody>
      </p:sp>
      <p:sp>
        <p:nvSpPr>
          <p:cNvPr id="33" name="Content Placeholder 12 4 1 2 2 2 1 1 5">
            <a:extLst>
              <a:ext uri="{FF2B5EF4-FFF2-40B4-BE49-F238E27FC236}">
                <a16:creationId xmlns:a16="http://schemas.microsoft.com/office/drawing/2014/main" id="{1BF07595-C1E2-45A0-9FAA-0145F00BCD99}"/>
              </a:ext>
            </a:extLst>
          </p:cNvPr>
          <p:cNvSpPr txBox="1">
            <a:spLocks/>
          </p:cNvSpPr>
          <p:nvPr/>
        </p:nvSpPr>
        <p:spPr>
          <a:xfrm>
            <a:off x="6370339" y="1361508"/>
            <a:ext cx="2195529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crossed excitation and pickup coils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729185-CE1E-424D-BDDA-D18BDE875D61}"/>
              </a:ext>
            </a:extLst>
          </p:cNvPr>
          <p:cNvSpPr txBox="1"/>
          <p:nvPr/>
        </p:nvSpPr>
        <p:spPr>
          <a:xfrm>
            <a:off x="7064774" y="6143151"/>
            <a:ext cx="3820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Phys. Rev. Lett. </a:t>
            </a:r>
            <a:r>
              <a:rPr lang="en-US" sz="1200" b="1" dirty="0">
                <a:solidFill>
                  <a:schemeClr val="tx2"/>
                </a:solidFill>
              </a:rPr>
              <a:t>126</a:t>
            </a:r>
            <a:r>
              <a:rPr lang="en-US" sz="1200" dirty="0">
                <a:solidFill>
                  <a:schemeClr val="tx2"/>
                </a:solidFill>
              </a:rPr>
              <a:t>, 160505 (2021)]</a:t>
            </a:r>
          </a:p>
        </p:txBody>
      </p:sp>
      <p:sp>
        <p:nvSpPr>
          <p:cNvPr id="38" name="Content Placeholder 12 4 1 2 2 2 1 1 4">
            <a:extLst>
              <a:ext uri="{FF2B5EF4-FFF2-40B4-BE49-F238E27FC236}">
                <a16:creationId xmlns:a16="http://schemas.microsoft.com/office/drawing/2014/main" id="{3516D6C5-A1BC-4B6E-AD8C-9C2DC3970EAE}"/>
              </a:ext>
            </a:extLst>
          </p:cNvPr>
          <p:cNvSpPr txBox="1">
            <a:spLocks/>
          </p:cNvSpPr>
          <p:nvPr/>
        </p:nvSpPr>
        <p:spPr>
          <a:xfrm>
            <a:off x="7150746" y="5377446"/>
            <a:ext cx="367102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millimeter-scale </a:t>
            </a:r>
            <a:r>
              <a:rPr lang="en-US" sz="1600" dirty="0" err="1">
                <a:sym typeface="Mathematica1"/>
              </a:rPr>
              <a:t>CASPEr</a:t>
            </a:r>
            <a:r>
              <a:rPr lang="en-US" sz="1600" dirty="0">
                <a:sym typeface="Mathematica1"/>
              </a:rPr>
              <a:t>-e search based on nuclear magnetic resonance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4E9FF49-2F10-4CDB-AA37-EBFC372FD03A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334" y="2264605"/>
            <a:ext cx="703622" cy="2361720"/>
          </a:xfrm>
          <a:prstGeom prst="rect">
            <a:avLst/>
          </a:prstGeom>
        </p:spPr>
      </p:pic>
      <p:sp>
        <p:nvSpPr>
          <p:cNvPr id="41" name="Content Placeholder 12 4 1 2 2 2 1 1 5">
            <a:extLst>
              <a:ext uri="{FF2B5EF4-FFF2-40B4-BE49-F238E27FC236}">
                <a16:creationId xmlns:a16="http://schemas.microsoft.com/office/drawing/2014/main" id="{7CEC75E5-3FCD-41EF-AB19-165D96E004EC}"/>
              </a:ext>
            </a:extLst>
          </p:cNvPr>
          <p:cNvSpPr txBox="1">
            <a:spLocks/>
          </p:cNvSpPr>
          <p:nvPr/>
        </p:nvSpPr>
        <p:spPr>
          <a:xfrm>
            <a:off x="4666931" y="1595578"/>
            <a:ext cx="1554428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sym typeface="Mathematica1"/>
              </a:rPr>
              <a:t>SQUID</a:t>
            </a:r>
          </a:p>
        </p:txBody>
      </p:sp>
      <p:sp>
        <p:nvSpPr>
          <p:cNvPr id="42" name="Right Arrow 37">
            <a:extLst>
              <a:ext uri="{FF2B5EF4-FFF2-40B4-BE49-F238E27FC236}">
                <a16:creationId xmlns:a16="http://schemas.microsoft.com/office/drawing/2014/main" id="{DCC7CABB-7CB8-4BED-B48F-83C28EB00834}"/>
              </a:ext>
            </a:extLst>
          </p:cNvPr>
          <p:cNvSpPr/>
          <p:nvPr/>
        </p:nvSpPr>
        <p:spPr>
          <a:xfrm>
            <a:off x="4722403" y="3325638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E4F78238-56E4-4C16-93BE-2EA238DF1B76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8746" y="4824535"/>
            <a:ext cx="2551541" cy="193293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760C3A9-85F9-4465-846B-5CD221B45E83}"/>
              </a:ext>
            </a:extLst>
          </p:cNvPr>
          <p:cNvSpPr txBox="1"/>
          <p:nvPr/>
        </p:nvSpPr>
        <p:spPr>
          <a:xfrm>
            <a:off x="341898" y="5867177"/>
            <a:ext cx="2420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Phys. Rev. A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72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34501 (2005)] </a:t>
            </a:r>
          </a:p>
        </p:txBody>
      </p:sp>
    </p:spTree>
    <p:extLst>
      <p:ext uri="{BB962C8B-B14F-4D97-AF65-F5344CB8AC3E}">
        <p14:creationId xmlns:p14="http://schemas.microsoft.com/office/powerpoint/2010/main" val="395010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23" grpId="0"/>
      <p:bldP spid="28" grpId="0"/>
      <p:bldP spid="29" grpId="0"/>
      <p:bldP spid="31" grpId="0" animBg="1"/>
      <p:bldP spid="34" grpId="0"/>
      <p:bldP spid="6" grpId="0" animBg="1"/>
      <p:bldP spid="35" grpId="0" animBg="1"/>
      <p:bldP spid="32" grpId="0"/>
      <p:bldP spid="33" grpId="0"/>
      <p:bldP spid="38" grpId="0" animBg="1"/>
      <p:bldP spid="41" grpId="0"/>
      <p:bldP spid="42" grpId="0" animBg="1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687" y="242159"/>
            <a:ext cx="10546732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Millimeter-scale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CASPEr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-e axion-like dark matter search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1" name="Content Placeholder 12 4 1 2 2 2 1 1 4"/>
          <p:cNvSpPr txBox="1">
            <a:spLocks/>
          </p:cNvSpPr>
          <p:nvPr/>
        </p:nvSpPr>
        <p:spPr>
          <a:xfrm>
            <a:off x="194371" y="1094541"/>
            <a:ext cx="299893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 err="1">
                <a:sym typeface="Mathematica1"/>
              </a:rPr>
              <a:t>CASPEr</a:t>
            </a:r>
            <a:r>
              <a:rPr lang="en-US" sz="1600" dirty="0">
                <a:sym typeface="Mathematica1"/>
              </a:rPr>
              <a:t>-e limits on nucleon EDM and gradient interactions of axion-like dark matter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04E5B49-EDFA-4F82-8F5A-0DD0D54E327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386" y="1577153"/>
            <a:ext cx="2333187" cy="22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A3381A-42D9-4B5E-AD94-34598E68838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558" y="1198940"/>
            <a:ext cx="2322520" cy="252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E215E6F-C044-4B69-A1C8-71A74683E2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5482" y="2167247"/>
            <a:ext cx="2369085" cy="25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0F0B706-6E17-419F-818F-CCF8801E8F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5482" y="2498342"/>
            <a:ext cx="1539151" cy="2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Content Placeholder 12 3 1 2">
            <a:extLst>
              <a:ext uri="{FF2B5EF4-FFF2-40B4-BE49-F238E27FC236}">
                <a16:creationId xmlns:a16="http://schemas.microsoft.com/office/drawing/2014/main" id="{C1C4664E-DF7D-4A1D-BA87-CF82C7BB23BF}"/>
              </a:ext>
            </a:extLst>
          </p:cNvPr>
          <p:cNvSpPr txBox="1">
            <a:spLocks/>
          </p:cNvSpPr>
          <p:nvPr/>
        </p:nvSpPr>
        <p:spPr>
          <a:xfrm>
            <a:off x="176439" y="2167247"/>
            <a:ext cx="3208480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→ limits on oscillation amplitudes of neutron EDM and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θ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QCD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86BA3FE-4EBD-4FE2-B5A4-90B1CFF94B76}"/>
              </a:ext>
            </a:extLst>
          </p:cNvPr>
          <p:cNvSpPr/>
          <p:nvPr/>
        </p:nvSpPr>
        <p:spPr>
          <a:xfrm>
            <a:off x="3483413" y="2094008"/>
            <a:ext cx="2601671" cy="74045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D861EC2-F4C1-44FF-A9BF-A2AD1556F98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602" y="848086"/>
            <a:ext cx="5575781" cy="4181837"/>
          </a:xfrm>
          <a:prstGeom prst="rect">
            <a:avLst/>
          </a:prstGeom>
        </p:spPr>
      </p:pic>
      <p:sp>
        <p:nvSpPr>
          <p:cNvPr id="48" name="Right Arrow 37">
            <a:extLst>
              <a:ext uri="{FF2B5EF4-FFF2-40B4-BE49-F238E27FC236}">
                <a16:creationId xmlns:a16="http://schemas.microsoft.com/office/drawing/2014/main" id="{6FFF6E87-2354-4A12-A4F4-A8DE695C85BF}"/>
              </a:ext>
            </a:extLst>
          </p:cNvPr>
          <p:cNvSpPr/>
          <p:nvPr/>
        </p:nvSpPr>
        <p:spPr>
          <a:xfrm>
            <a:off x="6062880" y="1216020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37">
            <a:extLst>
              <a:ext uri="{FF2B5EF4-FFF2-40B4-BE49-F238E27FC236}">
                <a16:creationId xmlns:a16="http://schemas.microsoft.com/office/drawing/2014/main" id="{5ACF8328-22CA-4E8E-B7A7-6D7457E81358}"/>
              </a:ext>
            </a:extLst>
          </p:cNvPr>
          <p:cNvSpPr/>
          <p:nvPr/>
        </p:nvSpPr>
        <p:spPr>
          <a:xfrm>
            <a:off x="3270334" y="1216020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ontent Placeholder 12 3 1 2">
            <a:extLst>
              <a:ext uri="{FF2B5EF4-FFF2-40B4-BE49-F238E27FC236}">
                <a16:creationId xmlns:a16="http://schemas.microsoft.com/office/drawing/2014/main" id="{868BFE33-C74A-45C0-B1C0-0B337BA52F81}"/>
              </a:ext>
            </a:extLst>
          </p:cNvPr>
          <p:cNvSpPr txBox="1">
            <a:spLocks/>
          </p:cNvSpPr>
          <p:nvPr/>
        </p:nvSpPr>
        <p:spPr>
          <a:xfrm>
            <a:off x="194243" y="4910474"/>
            <a:ext cx="6180947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broad-band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 tune frequency by changing magnetic field (i.e. current) → can cover 4-5 decades in axion mass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3" name="Content Placeholder 12 3 1 2">
            <a:extLst>
              <a:ext uri="{FF2B5EF4-FFF2-40B4-BE49-F238E27FC236}">
                <a16:creationId xmlns:a16="http://schemas.microsoft.com/office/drawing/2014/main" id="{72A96703-878B-409C-B5AC-4225E7CDDFEE}"/>
              </a:ext>
            </a:extLst>
          </p:cNvPr>
          <p:cNvSpPr txBox="1">
            <a:spLocks/>
          </p:cNvSpPr>
          <p:nvPr/>
        </p:nvSpPr>
        <p:spPr>
          <a:xfrm>
            <a:off x="194244" y="5530747"/>
            <a:ext cx="6180818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flexible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 sensitivity can be improved by choice of material (→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E*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), as well as by scaling up the experimental volume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4" name="Content Placeholder 12 3 1 2">
            <a:extLst>
              <a:ext uri="{FF2B5EF4-FFF2-40B4-BE49-F238E27FC236}">
                <a16:creationId xmlns:a16="http://schemas.microsoft.com/office/drawing/2014/main" id="{015CB36A-525E-4518-A933-C58AB2A7F052}"/>
              </a:ext>
            </a:extLst>
          </p:cNvPr>
          <p:cNvSpPr txBox="1">
            <a:spLocks/>
          </p:cNvSpPr>
          <p:nvPr/>
        </p:nvSpPr>
        <p:spPr>
          <a:xfrm>
            <a:off x="194244" y="6151020"/>
            <a:ext cx="4467402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searching for QCD interaction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this is the defining interaction of the QCD axion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5" name="Content Placeholder 12 3 1 2">
            <a:extLst>
              <a:ext uri="{FF2B5EF4-FFF2-40B4-BE49-F238E27FC236}">
                <a16:creationId xmlns:a16="http://schemas.microsoft.com/office/drawing/2014/main" id="{5456CA5F-F3D3-4064-89CA-717140A038A8}"/>
              </a:ext>
            </a:extLst>
          </p:cNvPr>
          <p:cNvSpPr txBox="1">
            <a:spLocks/>
          </p:cNvSpPr>
          <p:nvPr/>
        </p:nvSpPr>
        <p:spPr>
          <a:xfrm>
            <a:off x="194243" y="4537377"/>
            <a:ext cx="5368357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unique features of the magnetic resonance approach →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39F655-DDBA-42FB-8854-E48ABAAE2193}"/>
              </a:ext>
            </a:extLst>
          </p:cNvPr>
          <p:cNvSpPr/>
          <p:nvPr/>
        </p:nvSpPr>
        <p:spPr>
          <a:xfrm>
            <a:off x="194371" y="4463648"/>
            <a:ext cx="6180819" cy="233384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12 3 1 2">
            <a:extLst>
              <a:ext uri="{FF2B5EF4-FFF2-40B4-BE49-F238E27FC236}">
                <a16:creationId xmlns:a16="http://schemas.microsoft.com/office/drawing/2014/main" id="{B451CE45-5FD5-4D13-9054-272E943D46DD}"/>
              </a:ext>
            </a:extLst>
          </p:cNvPr>
          <p:cNvSpPr txBox="1">
            <a:spLocks/>
          </p:cNvSpPr>
          <p:nvPr/>
        </p:nvSpPr>
        <p:spPr>
          <a:xfrm>
            <a:off x="331087" y="3097722"/>
            <a:ext cx="2397311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one possible path: scale up experimental volume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60" name="Right Arrow 37">
            <a:extLst>
              <a:ext uri="{FF2B5EF4-FFF2-40B4-BE49-F238E27FC236}">
                <a16:creationId xmlns:a16="http://schemas.microsoft.com/office/drawing/2014/main" id="{7360095B-D184-4D7B-87F0-72CD9E9A680D}"/>
              </a:ext>
            </a:extLst>
          </p:cNvPr>
          <p:cNvSpPr/>
          <p:nvPr/>
        </p:nvSpPr>
        <p:spPr>
          <a:xfrm>
            <a:off x="62976" y="3820574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ontent Placeholder 12 4 1 2 2 2 1 1 2">
            <a:extLst>
              <a:ext uri="{FF2B5EF4-FFF2-40B4-BE49-F238E27FC236}">
                <a16:creationId xmlns:a16="http://schemas.microsoft.com/office/drawing/2014/main" id="{8FBC4A3A-ED62-4D99-9AF5-01FB4230A0B4}"/>
              </a:ext>
            </a:extLst>
          </p:cNvPr>
          <p:cNvSpPr txBox="1">
            <a:spLocks/>
          </p:cNvSpPr>
          <p:nvPr/>
        </p:nvSpPr>
        <p:spPr>
          <a:xfrm>
            <a:off x="4421980" y="2986737"/>
            <a:ext cx="1600555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our next goal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450759E-E306-4EF6-9B32-9521641E7571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6022535" y="3156014"/>
            <a:ext cx="3339179" cy="539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283B11E-A981-41FE-ABB2-DC82B62CCAEF}"/>
              </a:ext>
            </a:extLst>
          </p:cNvPr>
          <p:cNvSpPr txBox="1"/>
          <p:nvPr/>
        </p:nvSpPr>
        <p:spPr>
          <a:xfrm>
            <a:off x="7870531" y="6338842"/>
            <a:ext cx="3820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Phys. Rev. Lett. </a:t>
            </a:r>
            <a:r>
              <a:rPr lang="en-US" sz="1200" b="1" dirty="0">
                <a:solidFill>
                  <a:schemeClr val="tx2"/>
                </a:solidFill>
              </a:rPr>
              <a:t>126</a:t>
            </a:r>
            <a:r>
              <a:rPr lang="en-US" sz="1200" dirty="0">
                <a:solidFill>
                  <a:schemeClr val="tx2"/>
                </a:solidFill>
              </a:rPr>
              <a:t>, 160505 (2021)]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7651F6-2261-4896-8496-D7F184B1A1C2}"/>
              </a:ext>
            </a:extLst>
          </p:cNvPr>
          <p:cNvSpPr txBox="1"/>
          <p:nvPr/>
        </p:nvSpPr>
        <p:spPr>
          <a:xfrm>
            <a:off x="7870531" y="6542142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Quant. Sci. Tech. </a:t>
            </a:r>
            <a:r>
              <a:rPr lang="en-US" sz="1200" b="1" dirty="0">
                <a:solidFill>
                  <a:schemeClr val="tx2"/>
                </a:solidFill>
              </a:rPr>
              <a:t>6</a:t>
            </a:r>
            <a:r>
              <a:rPr lang="en-US" sz="1200" dirty="0">
                <a:solidFill>
                  <a:schemeClr val="tx2"/>
                </a:solidFill>
              </a:rPr>
              <a:t>, 034007 (2021)]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8B8E03-8D4A-9C23-7A3D-669261096A33}"/>
              </a:ext>
            </a:extLst>
          </p:cNvPr>
          <p:cNvSpPr/>
          <p:nvPr/>
        </p:nvSpPr>
        <p:spPr>
          <a:xfrm>
            <a:off x="9464606" y="1478879"/>
            <a:ext cx="45719" cy="21600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12 3 1 2">
            <a:extLst>
              <a:ext uri="{FF2B5EF4-FFF2-40B4-BE49-F238E27FC236}">
                <a16:creationId xmlns:a16="http://schemas.microsoft.com/office/drawing/2014/main" id="{FD77DAE7-0393-3FD0-8965-4BF69D58C7D8}"/>
              </a:ext>
            </a:extLst>
          </p:cNvPr>
          <p:cNvSpPr txBox="1">
            <a:spLocks/>
          </p:cNvSpPr>
          <p:nvPr/>
        </p:nvSpPr>
        <p:spPr>
          <a:xfrm>
            <a:off x="331087" y="3744192"/>
            <a:ext cx="6131515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our current approach: 1) optimize material properties</a:t>
            </a:r>
            <a:endParaRPr lang="en-US" sz="1600" dirty="0">
              <a:sym typeface="Mathematica1"/>
            </a:endParaRPr>
          </a:p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		   2) maximize sensitivity with resonant circuit</a:t>
            </a:r>
          </a:p>
        </p:txBody>
      </p:sp>
      <p:sp>
        <p:nvSpPr>
          <p:cNvPr id="7" name="Content Placeholder 12 3 1 2">
            <a:extLst>
              <a:ext uri="{FF2B5EF4-FFF2-40B4-BE49-F238E27FC236}">
                <a16:creationId xmlns:a16="http://schemas.microsoft.com/office/drawing/2014/main" id="{8C2C4E15-5254-DE60-5535-8057BA330C68}"/>
              </a:ext>
            </a:extLst>
          </p:cNvPr>
          <p:cNvSpPr txBox="1">
            <a:spLocks/>
          </p:cNvSpPr>
          <p:nvPr/>
        </p:nvSpPr>
        <p:spPr>
          <a:xfrm>
            <a:off x="6810950" y="5209783"/>
            <a:ext cx="5227433" cy="1077218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our next goal: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reach QCD axion sensitivity with a cm-scale search:</a:t>
            </a:r>
          </a:p>
          <a:p>
            <a:pPr indent="-514350"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1) resonant detection scheme in our dilution fridge</a:t>
            </a:r>
          </a:p>
          <a:p>
            <a:pPr indent="-514350">
              <a:defRPr/>
            </a:pPr>
            <a:r>
              <a:rPr lang="en-US" sz="1600" b="1" dirty="0">
                <a:sym typeface="Mathematica1"/>
              </a:rPr>
              <a:t>2) nuclear spin hyperpolarization</a:t>
            </a:r>
          </a:p>
        </p:txBody>
      </p:sp>
    </p:spTree>
    <p:extLst>
      <p:ext uri="{BB962C8B-B14F-4D97-AF65-F5344CB8AC3E}">
        <p14:creationId xmlns:p14="http://schemas.microsoft.com/office/powerpoint/2010/main" val="164643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 animBg="1"/>
      <p:bldP spid="48" grpId="0" animBg="1"/>
      <p:bldP spid="52" grpId="0"/>
      <p:bldP spid="53" grpId="0"/>
      <p:bldP spid="54" grpId="0"/>
      <p:bldP spid="55" grpId="0"/>
      <p:bldP spid="56" grpId="0" animBg="1"/>
      <p:bldP spid="58" grpId="0"/>
      <p:bldP spid="60" grpId="0" animBg="1"/>
      <p:bldP spid="61" grpId="0"/>
      <p:bldP spid="3" grpId="0" animBg="1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2" y="242159"/>
            <a:ext cx="11577637" cy="605927"/>
          </a:xfrm>
        </p:spPr>
        <p:txBody>
          <a:bodyPr>
            <a:noAutofit/>
          </a:bodyPr>
          <a:lstStyle/>
          <a:p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Towards the centimeter-scale </a:t>
            </a:r>
            <a:r>
              <a:rPr lang="en-US" sz="2400" b="1" dirty="0" err="1">
                <a:ln w="3175">
                  <a:noFill/>
                </a:ln>
                <a:solidFill>
                  <a:srgbClr val="C00000"/>
                </a:solidFill>
              </a:rPr>
              <a:t>CASPEr</a:t>
            </a:r>
            <a:r>
              <a:rPr lang="en-US" sz="2400" b="1" dirty="0">
                <a:ln w="3175">
                  <a:noFill/>
                </a:ln>
                <a:solidFill>
                  <a:srgbClr val="C00000"/>
                </a:solidFill>
              </a:rPr>
              <a:t>-e QCD axion dark matter search</a:t>
            </a: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29325-45D7-4598-A38B-60DF9454894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1" name="Content Placeholder 12 4 1 2 2 2 1 1 4"/>
          <p:cNvSpPr txBox="1">
            <a:spLocks/>
          </p:cNvSpPr>
          <p:nvPr/>
        </p:nvSpPr>
        <p:spPr>
          <a:xfrm>
            <a:off x="194371" y="1094541"/>
            <a:ext cx="299893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 err="1">
                <a:sym typeface="Mathematica1"/>
              </a:rPr>
              <a:t>CASPEr</a:t>
            </a:r>
            <a:r>
              <a:rPr lang="en-US" sz="1600" dirty="0">
                <a:sym typeface="Mathematica1"/>
              </a:rPr>
              <a:t>-e limits on nucleon EDM and gradient interactions of axion-like dark matter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04E5B49-EDFA-4F82-8F5A-0DD0D54E327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386" y="1577153"/>
            <a:ext cx="2333187" cy="22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A3381A-42D9-4B5E-AD94-34598E68838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558" y="1198940"/>
            <a:ext cx="2322520" cy="252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E215E6F-C044-4B69-A1C8-71A74683E2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5482" y="2167247"/>
            <a:ext cx="2369085" cy="25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0F0B706-6E17-419F-818F-CCF8801E8F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5482" y="2498342"/>
            <a:ext cx="1539151" cy="2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Content Placeholder 12 3 1 2">
            <a:extLst>
              <a:ext uri="{FF2B5EF4-FFF2-40B4-BE49-F238E27FC236}">
                <a16:creationId xmlns:a16="http://schemas.microsoft.com/office/drawing/2014/main" id="{C1C4664E-DF7D-4A1D-BA87-CF82C7BB23BF}"/>
              </a:ext>
            </a:extLst>
          </p:cNvPr>
          <p:cNvSpPr txBox="1">
            <a:spLocks/>
          </p:cNvSpPr>
          <p:nvPr/>
        </p:nvSpPr>
        <p:spPr>
          <a:xfrm>
            <a:off x="176439" y="2167247"/>
            <a:ext cx="3208480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→ limits on oscillation amplitudes of neutron EDM and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θ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QCD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86BA3FE-4EBD-4FE2-B5A4-90B1CFF94B76}"/>
              </a:ext>
            </a:extLst>
          </p:cNvPr>
          <p:cNvSpPr/>
          <p:nvPr/>
        </p:nvSpPr>
        <p:spPr>
          <a:xfrm>
            <a:off x="3483413" y="2094008"/>
            <a:ext cx="2601671" cy="74045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37">
            <a:extLst>
              <a:ext uri="{FF2B5EF4-FFF2-40B4-BE49-F238E27FC236}">
                <a16:creationId xmlns:a16="http://schemas.microsoft.com/office/drawing/2014/main" id="{6FFF6E87-2354-4A12-A4F4-A8DE695C85BF}"/>
              </a:ext>
            </a:extLst>
          </p:cNvPr>
          <p:cNvSpPr/>
          <p:nvPr/>
        </p:nvSpPr>
        <p:spPr>
          <a:xfrm>
            <a:off x="6062880" y="1216020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37">
            <a:extLst>
              <a:ext uri="{FF2B5EF4-FFF2-40B4-BE49-F238E27FC236}">
                <a16:creationId xmlns:a16="http://schemas.microsoft.com/office/drawing/2014/main" id="{5ACF8328-22CA-4E8E-B7A7-6D7457E81358}"/>
              </a:ext>
            </a:extLst>
          </p:cNvPr>
          <p:cNvSpPr/>
          <p:nvPr/>
        </p:nvSpPr>
        <p:spPr>
          <a:xfrm>
            <a:off x="3270334" y="1216020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ontent Placeholder 12 3 1 2">
            <a:extLst>
              <a:ext uri="{FF2B5EF4-FFF2-40B4-BE49-F238E27FC236}">
                <a16:creationId xmlns:a16="http://schemas.microsoft.com/office/drawing/2014/main" id="{868BFE33-C74A-45C0-B1C0-0B337BA52F81}"/>
              </a:ext>
            </a:extLst>
          </p:cNvPr>
          <p:cNvSpPr txBox="1">
            <a:spLocks/>
          </p:cNvSpPr>
          <p:nvPr/>
        </p:nvSpPr>
        <p:spPr>
          <a:xfrm>
            <a:off x="194243" y="4910474"/>
            <a:ext cx="6180947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broad-band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 tune frequency by changing magnetic field (i.e. current) → can cover 4-5 decades in axion mass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3" name="Content Placeholder 12 3 1 2">
            <a:extLst>
              <a:ext uri="{FF2B5EF4-FFF2-40B4-BE49-F238E27FC236}">
                <a16:creationId xmlns:a16="http://schemas.microsoft.com/office/drawing/2014/main" id="{72A96703-878B-409C-B5AC-4225E7CDDFEE}"/>
              </a:ext>
            </a:extLst>
          </p:cNvPr>
          <p:cNvSpPr txBox="1">
            <a:spLocks/>
          </p:cNvSpPr>
          <p:nvPr/>
        </p:nvSpPr>
        <p:spPr>
          <a:xfrm>
            <a:off x="194244" y="5530747"/>
            <a:ext cx="6180818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flexible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 sensitivity can be improved by choice of material (→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E*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), as well as by scaling up the experimental volume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4" name="Content Placeholder 12 3 1 2">
            <a:extLst>
              <a:ext uri="{FF2B5EF4-FFF2-40B4-BE49-F238E27FC236}">
                <a16:creationId xmlns:a16="http://schemas.microsoft.com/office/drawing/2014/main" id="{015CB36A-525E-4518-A933-C58AB2A7F052}"/>
              </a:ext>
            </a:extLst>
          </p:cNvPr>
          <p:cNvSpPr txBox="1">
            <a:spLocks/>
          </p:cNvSpPr>
          <p:nvPr/>
        </p:nvSpPr>
        <p:spPr>
          <a:xfrm>
            <a:off x="194244" y="6151020"/>
            <a:ext cx="4467402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▪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searching for QCD interaction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: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this is the defining interaction of the QCD axion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5" name="Content Placeholder 12 3 1 2">
            <a:extLst>
              <a:ext uri="{FF2B5EF4-FFF2-40B4-BE49-F238E27FC236}">
                <a16:creationId xmlns:a16="http://schemas.microsoft.com/office/drawing/2014/main" id="{5456CA5F-F3D3-4064-89CA-717140A038A8}"/>
              </a:ext>
            </a:extLst>
          </p:cNvPr>
          <p:cNvSpPr txBox="1">
            <a:spLocks/>
          </p:cNvSpPr>
          <p:nvPr/>
        </p:nvSpPr>
        <p:spPr>
          <a:xfrm>
            <a:off x="194243" y="4537377"/>
            <a:ext cx="5368357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unique features of the magnetic resonance approach →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39F655-DDBA-42FB-8854-E48ABAAE2193}"/>
              </a:ext>
            </a:extLst>
          </p:cNvPr>
          <p:cNvSpPr/>
          <p:nvPr/>
        </p:nvSpPr>
        <p:spPr>
          <a:xfrm>
            <a:off x="194371" y="4463648"/>
            <a:ext cx="6180819" cy="233384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12 3 1 2">
            <a:extLst>
              <a:ext uri="{FF2B5EF4-FFF2-40B4-BE49-F238E27FC236}">
                <a16:creationId xmlns:a16="http://schemas.microsoft.com/office/drawing/2014/main" id="{B451CE45-5FD5-4D13-9054-272E943D46DD}"/>
              </a:ext>
            </a:extLst>
          </p:cNvPr>
          <p:cNvSpPr txBox="1">
            <a:spLocks/>
          </p:cNvSpPr>
          <p:nvPr/>
        </p:nvSpPr>
        <p:spPr>
          <a:xfrm>
            <a:off x="331087" y="3097722"/>
            <a:ext cx="2397311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one possible path: scale up experimental volume</a:t>
            </a:r>
            <a:endParaRPr lang="en-US" sz="1600" baseline="-25000" dirty="0">
              <a:sym typeface="Mathematica1"/>
            </a:endParaRPr>
          </a:p>
        </p:txBody>
      </p:sp>
      <p:sp>
        <p:nvSpPr>
          <p:cNvPr id="60" name="Right Arrow 37">
            <a:extLst>
              <a:ext uri="{FF2B5EF4-FFF2-40B4-BE49-F238E27FC236}">
                <a16:creationId xmlns:a16="http://schemas.microsoft.com/office/drawing/2014/main" id="{7360095B-D184-4D7B-87F0-72CD9E9A680D}"/>
              </a:ext>
            </a:extLst>
          </p:cNvPr>
          <p:cNvSpPr/>
          <p:nvPr/>
        </p:nvSpPr>
        <p:spPr>
          <a:xfrm>
            <a:off x="62976" y="3820574"/>
            <a:ext cx="228024" cy="206724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283B11E-A981-41FE-ABB2-DC82B62CCAEF}"/>
              </a:ext>
            </a:extLst>
          </p:cNvPr>
          <p:cNvSpPr txBox="1"/>
          <p:nvPr/>
        </p:nvSpPr>
        <p:spPr>
          <a:xfrm>
            <a:off x="7870531" y="6338842"/>
            <a:ext cx="38207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Phys. Rev. Lett. </a:t>
            </a:r>
            <a:r>
              <a:rPr lang="en-US" sz="1200" b="1" dirty="0">
                <a:solidFill>
                  <a:schemeClr val="tx2"/>
                </a:solidFill>
              </a:rPr>
              <a:t>126</a:t>
            </a:r>
            <a:r>
              <a:rPr lang="en-US" sz="1200" dirty="0">
                <a:solidFill>
                  <a:schemeClr val="tx2"/>
                </a:solidFill>
              </a:rPr>
              <a:t>, 160505 (2021)]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7651F6-2261-4896-8496-D7F184B1A1C2}"/>
              </a:ext>
            </a:extLst>
          </p:cNvPr>
          <p:cNvSpPr txBox="1"/>
          <p:nvPr/>
        </p:nvSpPr>
        <p:spPr>
          <a:xfrm>
            <a:off x="7870531" y="6542142"/>
            <a:ext cx="3746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2"/>
                </a:solidFill>
              </a:rPr>
              <a:t>[D. Aybas et al., </a:t>
            </a:r>
            <a:r>
              <a:rPr lang="en-US" sz="1200" i="1" dirty="0">
                <a:solidFill>
                  <a:schemeClr val="tx2"/>
                </a:solidFill>
              </a:rPr>
              <a:t>Quant. Sci. Tech. </a:t>
            </a:r>
            <a:r>
              <a:rPr lang="en-US" sz="1200" b="1" dirty="0">
                <a:solidFill>
                  <a:schemeClr val="tx2"/>
                </a:solidFill>
              </a:rPr>
              <a:t>6</a:t>
            </a:r>
            <a:r>
              <a:rPr lang="en-US" sz="1200" dirty="0">
                <a:solidFill>
                  <a:schemeClr val="tx2"/>
                </a:solidFill>
              </a:rPr>
              <a:t>, 034007 (2021)]</a:t>
            </a:r>
          </a:p>
        </p:txBody>
      </p:sp>
      <p:sp>
        <p:nvSpPr>
          <p:cNvPr id="6" name="Content Placeholder 12 3 1 2">
            <a:extLst>
              <a:ext uri="{FF2B5EF4-FFF2-40B4-BE49-F238E27FC236}">
                <a16:creationId xmlns:a16="http://schemas.microsoft.com/office/drawing/2014/main" id="{FD77DAE7-0393-3FD0-8965-4BF69D58C7D8}"/>
              </a:ext>
            </a:extLst>
          </p:cNvPr>
          <p:cNvSpPr txBox="1">
            <a:spLocks/>
          </p:cNvSpPr>
          <p:nvPr/>
        </p:nvSpPr>
        <p:spPr>
          <a:xfrm>
            <a:off x="331087" y="3744192"/>
            <a:ext cx="6131515" cy="5847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our current approach: 1) optimize material properties</a:t>
            </a:r>
            <a:endParaRPr lang="en-US" sz="1600" dirty="0">
              <a:sym typeface="Mathematica1"/>
            </a:endParaRPr>
          </a:p>
          <a:p>
            <a:pPr indent="-514350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		   2) maximize sensitivity with resonant circuit</a:t>
            </a:r>
          </a:p>
        </p:txBody>
      </p:sp>
      <p:sp>
        <p:nvSpPr>
          <p:cNvPr id="7" name="Content Placeholder 12 3 1 2">
            <a:extLst>
              <a:ext uri="{FF2B5EF4-FFF2-40B4-BE49-F238E27FC236}">
                <a16:creationId xmlns:a16="http://schemas.microsoft.com/office/drawing/2014/main" id="{8C2C4E15-5254-DE60-5535-8057BA330C68}"/>
              </a:ext>
            </a:extLst>
          </p:cNvPr>
          <p:cNvSpPr txBox="1">
            <a:spLocks/>
          </p:cNvSpPr>
          <p:nvPr/>
        </p:nvSpPr>
        <p:spPr>
          <a:xfrm>
            <a:off x="6922294" y="5302928"/>
            <a:ext cx="507533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our long-term goal: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search for pre-inflationary QCD axion dark matter over multiple mass decades</a:t>
            </a:r>
            <a:endParaRPr lang="en-US" sz="1600" b="1" baseline="-25000" dirty="0">
              <a:sym typeface="Mathematica1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9B0128-13A2-47F8-B324-A8E3C7DC1E9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671" y="919572"/>
            <a:ext cx="5515934" cy="4024844"/>
          </a:xfrm>
          <a:prstGeom prst="rect">
            <a:avLst/>
          </a:prstGeom>
        </p:spPr>
      </p:pic>
      <p:sp>
        <p:nvSpPr>
          <p:cNvPr id="61" name="Content Placeholder 12 4 1 2 2 2 1 1 2">
            <a:extLst>
              <a:ext uri="{FF2B5EF4-FFF2-40B4-BE49-F238E27FC236}">
                <a16:creationId xmlns:a16="http://schemas.microsoft.com/office/drawing/2014/main" id="{8FBC4A3A-ED62-4D99-9AF5-01FB4230A0B4}"/>
              </a:ext>
            </a:extLst>
          </p:cNvPr>
          <p:cNvSpPr txBox="1">
            <a:spLocks/>
          </p:cNvSpPr>
          <p:nvPr/>
        </p:nvSpPr>
        <p:spPr>
          <a:xfrm>
            <a:off x="3028382" y="3054253"/>
            <a:ext cx="2087991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indent="-514350" algn="ctr">
              <a:defRPr/>
            </a:pPr>
            <a:r>
              <a:rPr lang="en-US" sz="1600" b="1" dirty="0">
                <a:sym typeface="Mathematica1"/>
              </a:rPr>
              <a:t>our long-term goal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450759E-E306-4EF6-9B32-9521641E7571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5116373" y="3223530"/>
            <a:ext cx="3339179" cy="539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CB1EC06-18BF-B473-228F-5C1B7FA7F48B}"/>
              </a:ext>
            </a:extLst>
          </p:cNvPr>
          <p:cNvSpPr/>
          <p:nvPr/>
        </p:nvSpPr>
        <p:spPr>
          <a:xfrm>
            <a:off x="9464606" y="1511717"/>
            <a:ext cx="45719" cy="21600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05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49.7849"/>
  <p:tag name="ORIGINALWIDTH" val="547.5764"/>
  <p:tag name="LATEXADDIN" val="\documentclass{article}&#10;\include{AlexTeXdefs}&#10;\pagestyle{empty}&#10;\begin{document}&#10;&#10;\begin{align*}&#10;\frac{a}{f_a}F_{\mu\nu}\tilde{F}^{\mu\nu}&#10;\end{align*}&#10;&#10;\end{document}"/>
  <p:tag name="IGUANATEXSIZE" val="20"/>
  <p:tag name="IGUANATEXCURSOR" val="138"/>
  <p:tag name="TRANSPARENCY" val="True"/>
  <p:tag name="FILENAME" val=""/>
  <p:tag name="INPUTTYPE" val="0"/>
  <p:tag name="LATEXENGINEID" val="1"/>
  <p:tag name="TEMPFOLDER" val="C:\Program Files (x86)\IguanaTeX\Temp\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.51236"/>
  <p:tag name="ORIGINALWIDTH" val="175.5245"/>
  <p:tag name="LATEXADDIN" val="\documentclass{article}&#10;\include{AlexTeXdefs}&#10;\usepackage{amssymb,amsmath,bm}&#10;\pagestyle{empty}&#10;\begin{document}&#10;&#10;\begin{align*}&#10;\bm{\nabla}a&#10;\end{align*}&#10;&#10;\end{document}"/>
  <p:tag name="IGUANATEXSIZE" val="18"/>
  <p:tag name="IGUANATEXCURSOR" val="14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143.16"/>
  <p:tag name="LATEXADDIN" val="\documentclass{article}&#10;\include{AlexTeXdefs}&#10;\usepackage{amssymb,amsmath,bm}&#10;\pagestyle{empty}&#10;\begin{document}&#10;&#10;\begin{align*}&#10;\mathcal{H}_{\rm EDM}=g_{d}a\bm{E}^*\cdot \bm{I}/I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5787"/>
  <p:tag name="ORIGINALWIDTH" val="57.00795"/>
  <p:tag name="LATEXADDIN" val="\documentclass{article}&#10;\include{AlexTeXdefs}&#10;\pagestyle{empty}&#10;\begin{document}&#10;&#10;\begin{align*}&#10;a&#10;\end{align*}&#10;&#10;\end{document}"/>
  <p:tag name="IGUANATEXSIZE" val="12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5787"/>
  <p:tag name="ORIGINALWIDTH" val="57.00795"/>
  <p:tag name="LATEXADDIN" val="\documentclass{article}&#10;\include{AlexTeXdefs}&#10;\pagestyle{empty}&#10;\begin{document}&#10;&#10;\begin{align*}&#10;a&#10;\end{align*}&#10;&#10;\end{document}"/>
  <p:tag name="IGUANATEXSIZE" val="12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5787"/>
  <p:tag name="ORIGINALWIDTH" val="57.00795"/>
  <p:tag name="LATEXADDIN" val="\documentclass{article}&#10;\include{AlexTeXdefs}&#10;\pagestyle{empty}&#10;\begin{document}&#10;&#10;\begin{align*}&#10;a&#10;\end{align*}&#10;&#10;\end{document}"/>
  <p:tag name="IGUANATEXSIZE" val="12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49.7849"/>
  <p:tag name="ORIGINALWIDTH" val="566.329"/>
  <p:tag name="LATEXADDIN" val="\documentclass{article}&#10;\include{AlexTeXdefs}&#10;\pagestyle{empty}&#10;\begin{document}&#10;&#10;\begin{align*}&#10;\frac{a}{f_a}G_{\mu\nu}\tilde{G}^{\mu\nu}&#10;\end{align*}&#10;&#10;\end{document}"/>
  <p:tag name="IGUANATEXSIZE" val="20"/>
  <p:tag name="IGUANATEXCURSOR" val="128"/>
  <p:tag name="TRANSPARENCY" val="True"/>
  <p:tag name="FILENAME" val=""/>
  <p:tag name="INPUTTYPE" val="0"/>
  <p:tag name="LATEXENGINEID" val="1"/>
  <p:tag name="TEMPFOLDER" val="C:\Program Files (x86)\IguanaTeX\Temp\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.2897"/>
  <p:tag name="ORIGINALWIDTH" val="720.8506"/>
  <p:tag name="LATEXADDIN" val="\documentclass{article}&#10;\include{AlexTeXdefs}&#10;\pagestyle{empty}&#10;\begin{document}&#10;&#10;\begin{align*}&#10;\frac{\partial_{\mu}a}{f_a} \bar{\psi}_{\ell} \gamma^{\mu}\gamma_5\psi_{\ell}&#10;\end{align*}&#10;&#10;\end{document}"/>
  <p:tag name="IGUANATEXSIZE" val="20"/>
  <p:tag name="IGUANATEXCURSOR" val="16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51197"/>
  <p:tag name="ORIGINALWIDTH" val="66.75929"/>
  <p:tag name="LATEXADDIN" val="\documentclass{article}&#10;\include{AlexTeXdefs}&#10;\usepackage{amssymb,amsmath,bm}&#10;\pagestyle{empty}&#10;\begin{document}&#10;&#10;\begin{align*}&#10;\bm{I}&#10;\end{align*}&#10;&#10;\end{document}"/>
  <p:tag name="IGUANATEXSIZE" val="18"/>
  <p:tag name="IGUANATEXCURSOR" val="13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473.3161"/>
  <p:tag name="LATEXADDIN" val="\documentclass{article}&#10;\include{AlexTeXdefs}&#10;\usepackage{amssymb,amsmath,bm}&#10;\pagestyle{empty}&#10;\begin{document}&#10;&#10;\begin{align*}&#10;d_n=g_{d}a&#10;\end{align*}&#10;&#10;\end{document}"/>
  <p:tag name="IGUANATEXSIZE" val="18"/>
  <p:tag name="IGUANATEXCURSOR" val="13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49.7849"/>
  <p:tag name="ORIGINALWIDTH" val="566.329"/>
  <p:tag name="LATEXADDIN" val="\documentclass{article}&#10;\include{AlexTeXdefs}&#10;\pagestyle{empty}&#10;\begin{document}&#10;&#10;\begin{align*}&#10;\frac{a}{f_a}G_{\mu\nu}\tilde{G}^{\mu\nu}&#10;\end{align*}&#10;&#10;\end{document}"/>
  <p:tag name="IGUANATEXSIZE" val="20"/>
  <p:tag name="IGUANATEXCURSOR" val="128"/>
  <p:tag name="TRANSPARENCY" val="True"/>
  <p:tag name="FILENAME" val=""/>
  <p:tag name="INPUTTYPE" val="0"/>
  <p:tag name="LATEXENGINEID" val="1"/>
  <p:tag name="TEMPFOLDER" val="C:\Program Files (x86)\IguanaTeX\Temp\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6292"/>
  <p:tag name="ORIGINALWIDTH" val="145.5203"/>
  <p:tag name="LATEXADDIN" val="\documentclass{article}&#10;\include{AlexTeXdefs}&#10;\usepackage{amssymb,amsmath,bm}&#10;\pagestyle{empty}&#10;\begin{document}&#10;&#10;\begin{align*}&#10;\bm{E}^*&#10;\end{align*}&#10;&#10;\end{document}"/>
  <p:tag name="IGUANATEXSIZE" val="18"/>
  <p:tag name="IGUANATEXCURSOR" val="13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51197"/>
  <p:tag name="ORIGINALWIDTH" val="66.75929"/>
  <p:tag name="LATEXADDIN" val="\documentclass{article}&#10;\include{AlexTeXdefs}&#10;\usepackage{amssymb,amsmath,bm}&#10;\pagestyle{empty}&#10;\begin{document}&#10;&#10;\begin{align*}&#10;\bm{I}&#10;\end{align*}&#10;&#10;\end{document}"/>
  <p:tag name="IGUANATEXSIZE" val="18"/>
  <p:tag name="IGUANATEXCURSOR" val="13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.51236"/>
  <p:tag name="ORIGINALWIDTH" val="175.5245"/>
  <p:tag name="LATEXADDIN" val="\documentclass{article}&#10;\include{AlexTeXdefs}&#10;\usepackage{amssymb,amsmath,bm}&#10;\pagestyle{empty}&#10;\begin{document}&#10;&#10;\begin{align*}&#10;\bm{\nabla}a&#10;\end{align*}&#10;&#10;\end{document}"/>
  <p:tag name="IGUANATEXSIZE" val="18"/>
  <p:tag name="IGUANATEXCURSOR" val="14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143.16"/>
  <p:tag name="LATEXADDIN" val="\documentclass{article}&#10;\include{AlexTeXdefs}&#10;\usepackage{amssymb,amsmath,bm}&#10;\pagestyle{empty}&#10;\begin{document}&#10;&#10;\begin{align*}&#10;\mathcal{H}_{\rm EDM}=g_{d}a\bm{E}^*\cdot \bm{I}/I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5787"/>
  <p:tag name="ORIGINALWIDTH" val="57.00795"/>
  <p:tag name="LATEXADDIN" val="\documentclass{article}&#10;\include{AlexTeXdefs}&#10;\pagestyle{empty}&#10;\begin{document}&#10;&#10;\begin{align*}&#10;a&#10;\end{align*}&#10;&#10;\end{document}"/>
  <p:tag name="IGUANATEXSIZE" val="12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5787"/>
  <p:tag name="ORIGINALWIDTH" val="57.00795"/>
  <p:tag name="LATEXADDIN" val="\documentclass{article}&#10;\include{AlexTeXdefs}&#10;\pagestyle{empty}&#10;\begin{document}&#10;&#10;\begin{align*}&#10;a&#10;\end{align*}&#10;&#10;\end{document}"/>
  <p:tag name="IGUANATEXSIZE" val="12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6039"/>
  <p:tag name="ORIGINALWIDTH" val="126.0176"/>
  <p:tag name="LATEXADDIN" val="\documentclass{article}&#10;\include{AlexTeXdefs}&#10;\pagestyle{empty}&#10;\begin{document}&#10;&#10;\begin{align*}&#10;\omega_a&#10;\end{align*}&#10;&#10;\end{document}"/>
  <p:tag name="IGUANATEXSIZE" val="18"/>
  <p:tag name="IGUANATEXCURSOR" val="9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563.3286"/>
  <p:tag name="LATEXADDIN" val="\documentclass{article}&#10;\include{AlexTeXdefs}&#10;\pagestyle{empty}&#10;\begin{document}&#10;&#10;\begin{align*}&#10;\omega_a=\gamma_IB_0&#10;\end{align*}&#10;&#10;\end{document}"/>
  <p:tag name="IGUANATEXSIZE" val="18"/>
  <p:tag name="IGUANATEXCURSOR" val="114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753.745"/>
  <p:tag name="LATEXADDIN" val="\documentclass{article}&#10;\include{AlexTeXdefs}&#10;\usepackage{amssymb,amsmath,bm}&#10;\pagestyle{empty}&#10;\begin{document}&#10;&#10;\begin{align*}&#10;\mathcal{H}_{\rm CASPEr}=-(\hbar\gamma_I\bm{B}_1^*\cos{\omega_at}) \cdot \bm{I}&#10;\end{align*}&#10;&#10;\end{document}"/>
  <p:tag name="IGUANATEXSIZE" val="18"/>
  <p:tag name="IGUANATEXCURSOR" val="16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.2897"/>
  <p:tag name="ORIGINALWIDTH" val="720.8506"/>
  <p:tag name="LATEXADDIN" val="\documentclass{article}&#10;\include{AlexTeXdefs}&#10;\pagestyle{empty}&#10;\begin{document}&#10;&#10;\begin{align*}&#10;\frac{\partial_{\mu}a}{f_a} \bar{\psi}_{\ell} \gamma^{\mu}\gamma_5\psi_{\ell}&#10;\end{align*}&#10;&#10;\end{document}"/>
  <p:tag name="IGUANATEXSIZE" val="20"/>
  <p:tag name="IGUANATEXCURSOR" val="16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2044.035"/>
  <p:tag name="LATEXADDIN" val="\documentclass{article}&#10;\include{AlexTeXdefs}&#10;\pagestyle{empty}&#10;\begin{document}&#10;&#10;\begin{align*}&#10;\mathcal{H}=-\hbar\gamma_I\bm{B}_0\cdot \bm{I}-(\hbar\gamma_I\bm{B}_1^*\cos{\omega_at})\cdot \bm{I}&#10;\end{align*}&#10;&#10;\end{document}"/>
  <p:tag name="IGUANATEXSIZE" val="18"/>
  <p:tag name="IGUANATEXCURSOR" val="10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6039"/>
  <p:tag name="ORIGINALWIDTH" val="126.0176"/>
  <p:tag name="LATEXADDIN" val="\documentclass{article}&#10;\include{AlexTeXdefs}&#10;\pagestyle{empty}&#10;\begin{document}&#10;&#10;\begin{align*}&#10;\omega_a&#10;\end{align*}&#10;&#10;\end{document}"/>
  <p:tag name="IGUANATEXSIZE" val="18"/>
  <p:tag name="IGUANATEXCURSOR" val="10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0146"/>
  <p:tag name="ORIGINALWIDTH" val="134.2687"/>
  <p:tag name="LATEXADDIN" val="\documentclass{article}&#10;\include{AlexTeXdefs}&#10;\pagestyle{empty}&#10;\begin{document}&#10;&#10;\begin{align*}&#10;B_0&#10;\end{align*}&#10;&#10;\end{document}"/>
  <p:tag name="IGUANATEXSIZE" val="18"/>
  <p:tag name="IGUANATEXCURSOR" val="9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6039"/>
  <p:tag name="ORIGINALWIDTH" val="126.0176"/>
  <p:tag name="LATEXADDIN" val="\documentclass{article}&#10;\include{AlexTeXdefs}&#10;\pagestyle{empty}&#10;\begin{document}&#10;&#10;\begin{align*}&#10;\omega_a&#10;\end{align*}&#10;&#10;\end{document}"/>
  <p:tag name="IGUANATEXSIZE" val="18"/>
  <p:tag name="IGUANATEXCURSOR" val="10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259.5362"/>
  <p:tag name="LATEXADDIN" val="\documentclass{article}&#10;\include{AlexTeXdefs}&#10;\pagestyle{empty}&#10;\begin{document}&#10;&#10;\begin{align*}&#10;\gamma_IB_0&#10;\end{align*}&#10;&#10;\end{document}"/>
  <p:tag name="IGUANATEXSIZE" val="18"/>
  <p:tag name="IGUANATEXCURSOR" val="10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563.3286"/>
  <p:tag name="LATEXADDIN" val="\documentclass{article}&#10;\include{AlexTeXdefs}&#10;\pagestyle{empty}&#10;\begin{document}&#10;&#10;\begin{align*}&#10;\omega_a=\gamma_IB_0&#10;\end{align*}&#10;&#10;\end{document}"/>
  <p:tag name="IGUANATEXSIZE" val="18"/>
  <p:tag name="IGUANATEXCURSOR" val="114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753.745"/>
  <p:tag name="LATEXADDIN" val="\documentclass{article}&#10;\include{AlexTeXdefs}&#10;\usepackage{amssymb,amsmath,bm}&#10;\pagestyle{empty}&#10;\begin{document}&#10;&#10;\begin{align*}&#10;\mathcal{H}_{\rm CASPEr}=-(\hbar\gamma_I\bm{B}_1^*\cos{\omega_at}) \cdot \bm{I}&#10;\end{align*}&#10;&#10;\end{document}"/>
  <p:tag name="IGUANATEXSIZE" val="18"/>
  <p:tag name="IGUANATEXCURSOR" val="16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2044.035"/>
  <p:tag name="LATEXADDIN" val="\documentclass{article}&#10;\include{AlexTeXdefs}&#10;\pagestyle{empty}&#10;\begin{document}&#10;&#10;\begin{align*}&#10;\mathcal{H}=-\hbar\gamma_I\bm{B}_0\cdot \bm{I}-(\hbar\gamma_I\bm{B}_1^*\cos{\omega_at})\cdot \bm{I}&#10;\end{align*}&#10;&#10;\end{document}"/>
  <p:tag name="IGUANATEXSIZE" val="18"/>
  <p:tag name="IGUANATEXCURSOR" val="10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6039"/>
  <p:tag name="ORIGINALWIDTH" val="126.0176"/>
  <p:tag name="LATEXADDIN" val="\documentclass{article}&#10;\include{AlexTeXdefs}&#10;\pagestyle{empty}&#10;\begin{document}&#10;&#10;\begin{align*}&#10;\omega_a&#10;\end{align*}&#10;&#10;\end{document}"/>
  <p:tag name="IGUANATEXSIZE" val="18"/>
  <p:tag name="IGUANATEXCURSOR" val="10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0146"/>
  <p:tag name="ORIGINALWIDTH" val="134.2687"/>
  <p:tag name="LATEXADDIN" val="\documentclass{article}&#10;\include{AlexTeXdefs}&#10;\pagestyle{empty}&#10;\begin{document}&#10;&#10;\begin{align*}&#10;B_0&#10;\end{align*}&#10;&#10;\end{document}"/>
  <p:tag name="IGUANATEXSIZE" val="18"/>
  <p:tag name="IGUANATEXCURSOR" val="9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877.6224"/>
  <p:tag name="LATEXADDIN" val="\documentclass{article}&#10;\include{AlexTeXdefs}&#10;\pagestyle{empty}&#10;\begin{document}&#10;&#10;\begin{align*}&#10;a(t) \approx a_0\cos\omega_at&#10;\end{align*}&#10;&#10;\end{document}"/>
  <p:tag name="IGUANATEXSIZE" val="20"/>
  <p:tag name="IGUANATEXCURSOR" val="109"/>
  <p:tag name="TRANSPARENCY" val="True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732.8523"/>
  <p:tag name="LATEXADDIN" val="\documentclass{article}&#10;\include{AlexTeXdefs}&#10;\pagestyle{empty}&#10;\begin{document}&#10;&#10;\begin{align*}&#10;B_1^*\approx 10^{-20}\uu{T}&#10;\end{align*}&#10;&#10;\end{document}"/>
  <p:tag name="IGUANATEXSIZE" val="18"/>
  <p:tag name="IGUANATEXCURSOR" val="124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1060.648"/>
  <p:tag name="LATEXADDIN" val="\documentclass{article}&#10;\include{AlexTeXdefs}&#10;\pagestyle{empty}&#10;\begin{document}&#10;&#10;\begin{align*}&#10;\gamma_I B_1^*\approx 10^{-13}\uu{rad/s}&#10;\end{align*}&#10;&#10;\end{document}"/>
  <p:tag name="IGUANATEXSIZE" val="18"/>
  <p:tag name="IGUANATEXCURSOR" val="136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5195"/>
  <p:tag name="ORIGINALWIDTH" val="1078.651"/>
  <p:tag name="LATEXADDIN" val="\documentclass{article}&#10;\include{AlexTeXdefs}&#10;\pagestyle{empty}&#10;\begin{document}&#10;&#10;\begin{align*}&#10;\gamma_I B_1^*T_2\approx 10^{-15}\uu{rad}&#10;\end{align*}&#10;&#10;\end{document}"/>
  <p:tag name="IGUANATEXSIZE" val="18"/>
  <p:tag name="IGUANATEXCURSOR" val="13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538.5752"/>
  <p:tag name="LATEXADDIN" val="\documentclass{article}&#10;\include{AlexTeXdefs}&#10;\pagestyle{empty}&#10;\begin{document}&#10;&#10;\begin{align*}&#10;\approx 10^{-18}\uu{T}&#10;\end{align*}&#10;&#10;\end{document}"/>
  <p:tag name="IGUANATEXSIZE" val="18"/>
  <p:tag name="IGUANATEXCURSOR" val="11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927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259.5362"/>
  <p:tag name="LATEXADDIN" val="\documentclass{article}&#10;\include{AlexTeXdefs}&#10;\pagestyle{empty}&#10;\begin{document}&#10;&#10;\begin{align*}&#10;\gamma_IB_0&#10;\end{align*}&#10;&#10;\end{document}"/>
  <p:tag name="IGUANATEXSIZE" val="18"/>
  <p:tag name="IGUANATEXCURSOR" val="10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143.16"/>
  <p:tag name="LATEXADDIN" val="\documentclass{article}&#10;\include{AlexTeXdefs}&#10;\usepackage{amssymb,amsmath,bm}&#10;\pagestyle{empty}&#10;\begin{document}&#10;&#10;\begin{align*}&#10;\mathcal{H}_{\rm EDM}=g_{d}a\bm{E}^*\cdot \bm{I}/I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904.6262"/>
  <p:tag name="LATEXADDIN" val="\documentclass{article}&#10;\include{AlexTeXdefs}&#10;\pagestyle{empty}&#10;\begin{document}&#10;&#10;\begin{align*}&#10;E^*=340\uu{kV/cm}&#10;\end{align*}&#10;&#10;\end{document}"/>
  <p:tag name="IGUANATEXSIZE" val="18"/>
  <p:tag name="IGUANATEXCURSOR" val="104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9.00457"/>
  <p:tag name="ORIGINALWIDTH" val="485.525"/>
  <p:tag name="OUTPUTDPI" val="1200"/>
  <p:tag name="LATEXADDIN" val="\documentclass{article}&#10;\include{AlexTeXdefs}&#10;\pagestyle{empty}&#10;\begin{document}&#10;&#10;\begin{align*}&#10;3\times 10^{20}\uu{spins}&#10;\end{align*}&#10;&#10;\end{document}"/>
  <p:tag name="IGUANATEXSIZE" val="16"/>
  <p:tag name="IGUANATEXCURSOR" val="112"/>
  <p:tag name="TRANSPARENCY" val="True"/>
  <p:tag name="FILENAME" val=""/>
  <p:tag name="INPUTTYPE" val="0"/>
  <p:tag name="LATEXENGINEID" val="1"/>
  <p:tag name="TEMPFOLDER" val="C:\Program Files (x86)\IguanaTeX\Temp\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029.144"/>
  <p:tag name="LATEXADDIN" val="\documentclass{article}&#10;\include{AlexTeXdefs}&#10;\usepackage{amssymb,amsmath,bm}&#10;\pagestyle{empty}&#10;\begin{document}&#10;&#10;\begin{align*}&#10;\mathcal{L}_{a\gamma\gamma}=g_{a\gamma\gamma}a\bm{E}\cdot \bm{B}&#10;\end{align*}&#10;&#10;\end{document}"/>
  <p:tag name="IGUANATEXSIZE" val="20"/>
  <p:tag name="IGUANATEXCURSOR" val="14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691"/>
  <p:tag name="ORIGINALWIDTH" val="1875.262"/>
  <p:tag name="LATEXADDIN" val="\documentclass{article}&#10;\include{AlexTeXdefs}&#10;\pagestyle{empty}&#10;\begin{document}&#10;&#10;\begin{align*}&#10;\chem{(PbMg_{1/3}Nb_{2/3}O_3)_{2/3}(PbTiO_3)_{1/3}}&#10;\end{align*}&#10;&#10;\end{document}"/>
  <p:tag name="IGUANATEXSIZE" val="14"/>
  <p:tag name="IGUANATEXCURSOR" val="104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473.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143.16"/>
  <p:tag name="LATEXADDIN" val="\documentclass{article}&#10;\include{AlexTeXdefs}&#10;\usepackage{amssymb,amsmath,bm}&#10;\pagestyle{empty}&#10;\begin{document}&#10;&#10;\begin{align*}&#10;\mathcal{H}_{\rm EDM}=g_{d}a\bm{E}^*\cdot \bm{I}/I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1295.431"/>
  <p:tag name="LATEXADDIN" val="\documentclass{article}&#10;\include{AlexTeXdefs}&#10;\pagestyle{empty}&#10;\begin{document}&#10;&#10;\begin{align*}&#10;|d_n|&lt;1.0\times10^{-21}\uu{e\cdot cm}&#10;\end{align*}&#10;&#10;\end{document}"/>
  <p:tag name="IGUANATEXSIZE" val="18"/>
  <p:tag name="IGUANATEXCURSOR" val="133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841.6175"/>
  <p:tag name="LATEXADDIN" val="\documentclass{article}&#10;\include{AlexTeXdefs}&#10;\pagestyle{empty}&#10;\begin{document}&#10;&#10;\begin{align*}&#10;|\theta|&lt;4.3\times10^{-6}&#10;\end{align*}&#10;&#10;\end{document}"/>
  <p:tag name="IGUANATEXSIZE" val="18"/>
  <p:tag name="IGUANATEXCURSOR" val="12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1148.41"/>
  <p:tag name="LATEXADDIN" val="\documentclass{article}&#10;\include{AlexTeXdefs}&#10;\usepackage{amssymb,amsmath,bm}&#10;\pagestyle{empty}&#10;\begin{document}&#10;&#10;\begin{align*}&#10;\mathcal{H}_{aNN}=g_{aNN}\bm{\nabla}a \cdot \bm{I}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5174"/>
  <p:tag name="ORIGINALWIDTH" val="1143.16"/>
  <p:tag name="LATEXADDIN" val="\documentclass{article}&#10;\include{AlexTeXdefs}&#10;\usepackage{amssymb,amsmath,bm}&#10;\pagestyle{empty}&#10;\begin{document}&#10;&#10;\begin{align*}&#10;\mathcal{H}_{\rm EDM}=g_{d}a\bm{E}^*\cdot \bm{I}/I&#10;\end{align*}&#10;&#10;\end{document}"/>
  <p:tag name="IGUANATEXSIZE" val="20"/>
  <p:tag name="IGUANATEXCURSOR" val="17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1295.431"/>
  <p:tag name="LATEXADDIN" val="\documentclass{article}&#10;\include{AlexTeXdefs}&#10;\pagestyle{empty}&#10;\begin{document}&#10;&#10;\begin{align*}&#10;|d_n|&lt;1.0\times10^{-21}\uu{e\cdot cm}&#10;\end{align*}&#10;&#10;\end{document}"/>
  <p:tag name="IGUANATEXSIZE" val="18"/>
  <p:tag name="IGUANATEXCURSOR" val="133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696"/>
  <p:tag name="ORIGINALWIDTH" val="841.6175"/>
  <p:tag name="LATEXADDIN" val="\documentclass{article}&#10;\include{AlexTeXdefs}&#10;\pagestyle{empty}&#10;\begin{document}&#10;&#10;\begin{align*}&#10;|\theta|&lt;4.3\times10^{-6}&#10;\end{align*}&#10;&#10;\end{document}"/>
  <p:tag name="IGUANATEXSIZE" val="18"/>
  <p:tag name="IGUANATEXCURSOR" val="122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706"/>
  <p:tag name="ORIGINALWIDTH" val="327.0457"/>
  <p:tag name="LATEXADDIN" val="\documentclass{article}&#10;\include{AlexTeXdefs}&#10;\pagestyle{empty}&#10;\begin{document}&#10;&#10;\begin{align*}&#10;\sqrt{N}/2&#10;\end{align*}&#10;&#10;\end{document}"/>
  <p:tag name="IGUANATEXSIZE" val="18"/>
  <p:tag name="IGUANATEXCURSOR" val="10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51197"/>
  <p:tag name="ORIGINALWIDTH" val="66.75929"/>
  <p:tag name="LATEXADDIN" val="\documentclass{article}&#10;\include{AlexTeXdefs}&#10;\usepackage{amssymb,amsmath,bm}&#10;\pagestyle{empty}&#10;\begin{document}&#10;&#10;\begin{align*}&#10;\bm{I}&#10;\end{align*}&#10;&#10;\end{document}"/>
  <p:tag name="IGUANATEXSIZE" val="18"/>
  <p:tag name="IGUANATEXCURSOR" val="13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706"/>
  <p:tag name="ORIGINALWIDTH" val="422.3089"/>
  <p:tag name="LATEXADDIN" val="\documentclass{article}&#10;\include{AlexTeXdefs}&#10;\pagestyle{empty}&#10;\begin{document}&#10;&#10;\begin{align*}&#10;-\sqrt{N}/2&#10;\end{align*}&#10;&#10;\end{document}"/>
  <p:tag name="IGUANATEXSIZE" val="18"/>
  <p:tag name="IGUANATEXCURSOR" val="98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259.5362"/>
  <p:tag name="LATEXADDIN" val="\documentclass{article}&#10;\include{AlexTeXdefs}&#10;\pagestyle{empty}&#10;\begin{document}&#10;&#10;\begin{align*}&#10;\gamma_IB_0&#10;\end{align*}&#10;&#10;\end{document}"/>
  <p:tag name="IGUANATEXSIZE" val="18"/>
  <p:tag name="IGUANATEXCURSOR" val="9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27"/>
  <p:tag name="ORIGINALWIDTH" val="417.0582"/>
  <p:tag name="LATEXADDIN" val="\documentclass{article}&#10;\include{AlexTeXdefs}&#10;\pagestyle{empty}&#10;\begin{document}&#10;&#10;\begin{align*}&#10;\propto\mu\sqrt{N}&#10;\end{align*}&#10;&#10;\end{document}"/>
  <p:tag name="IGUANATEXSIZE" val="18"/>
  <p:tag name="IGUANATEXCURSOR" val="10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8.0402"/>
  <p:tag name="ORIGINALWIDTH" val="678.8447"/>
  <p:tag name="LATEXADDIN" val="\documentclass{article}&#10;\include{AlexTeXdefs}&#10;\pagestyle{empty}&#10;\begin{document}&#10;&#10;\begin{align*}&#10;\frac{\delta M_{\perp}}{M_0} \approx \frac{1}{\sqrt{N}}&#10;\end{align*}&#10;&#10;\end{document}"/>
  <p:tag name="IGUANATEXSIZE" val="18"/>
  <p:tag name="IGUANATEXCURSOR" val="125"/>
  <p:tag name="TRANSPARENCY" val="True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687"/>
  <p:tag name="ORIGINALWIDTH" val="695.347"/>
  <p:tag name="LATEXADDIN" val="\documentclass{article}&#10;\include{AlexTeXdefs}&#10;\pagestyle{empty}&#10;\begin{document}&#10;&#10;\begin{align*}&#10;Q_c&gt;3\times 10^4&#10;\end{align*}&#10;&#10;\end{document}"/>
  <p:tag name="IGUANATEXSIZE" val="18"/>
  <p:tag name="IGUANATEXCURSOR" val="113"/>
  <p:tag name="TRANSPARENCY" val="True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0155"/>
  <p:tag name="ORIGINALWIDTH" val="642.0896"/>
  <p:tag name="LATEXADDIN" val="\documentclass{article}&#10;\include{AlexTeXdefs}&#10;\pagestyle{empty}&#10;\begin{document}&#10;&#10;\begin{align*}&#10;\theta_c = 50\uu{mK},&#10;\end{align*}&#10;&#10;\end{document}"/>
  <p:tag name="IGUANATEXSIZE" val="18"/>
  <p:tag name="IGUANATEXCURSOR" val="118"/>
  <p:tag name="TRANSPARENCY" val="True"/>
  <p:tag name="LATEXENGINEID" val="1"/>
  <p:tag name="TEMPFOLDER" val="C:\Users\Alex\Documents\_Current\_WorkingFiles\TeX\IguanaTeX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656"/>
  <p:tag name="ORIGINALWIDTH" val="473.3161"/>
  <p:tag name="LATEXADDIN" val="\documentclass{article}&#10;\include{AlexTeXdefs}&#10;\usepackage{amssymb,amsmath,bm}&#10;\pagestyle{empty}&#10;\begin{document}&#10;&#10;\begin{align*}&#10;d_n=g_{d}a&#10;\end{align*}&#10;&#10;\end{document}"/>
  <p:tag name="IGUANATEXSIZE" val="18"/>
  <p:tag name="IGUANATEXCURSOR" val="139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6292"/>
  <p:tag name="ORIGINALWIDTH" val="145.5203"/>
  <p:tag name="LATEXADDIN" val="\documentclass{article}&#10;\include{AlexTeXdefs}&#10;\usepackage{amssymb,amsmath,bm}&#10;\pagestyle{empty}&#10;\begin{document}&#10;&#10;\begin{align*}&#10;\bm{E}^*&#10;\end{align*}&#10;&#10;\end{document}"/>
  <p:tag name="IGUANATEXSIZE" val="18"/>
  <p:tag name="IGUANATEXCURSOR" val="137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51197"/>
  <p:tag name="ORIGINALWIDTH" val="66.75929"/>
  <p:tag name="LATEXADDIN" val="\documentclass{article}&#10;\include{AlexTeXdefs}&#10;\usepackage{amssymb,amsmath,bm}&#10;\pagestyle{empty}&#10;\begin{document}&#10;&#10;\begin{align*}&#10;\bm{I}&#10;\end{align*}&#10;&#10;\end{document}"/>
  <p:tag name="IGUANATEXSIZE" val="18"/>
  <p:tag name="IGUANATEXCURSOR" val="135"/>
  <p:tag name="TRANSPARENCY" val="True"/>
  <p:tag name="FILENAME" val=""/>
  <p:tag name="LATEXENGINEID" val="1"/>
  <p:tag name="TEMPFOLDER" val="C:\Users\Alex\Documents\_Current\_WorkingFiles\TeX\IguanaTeX\"/>
  <p:tag name="LATEXFORMHEIGHT" val="312"/>
  <p:tag name="LATEXFORMWIDTH" val="515.4"/>
  <p:tag name="LATEXFORMWRAP" val="True"/>
  <p:tag name="BITMAPVECTOR" val="0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ex2">
      <a:majorFont>
        <a:latin typeface="Consola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1527</Words>
  <Application>Microsoft Office PowerPoint</Application>
  <PresentationFormat>Widescreen</PresentationFormat>
  <Paragraphs>175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Arial</vt:lpstr>
      <vt:lpstr>Consolas</vt:lpstr>
      <vt:lpstr>1_Office Theme</vt:lpstr>
      <vt:lpstr>Searching for axion-like dark matter with precision NMR: the Cosmic Axion Spin Precession Experiments</vt:lpstr>
      <vt:lpstr>PowerPoint Presentation</vt:lpstr>
      <vt:lpstr>PowerPoint Presentation</vt:lpstr>
      <vt:lpstr>Searching for axionic coupling to spin with magnetic resonance</vt:lpstr>
      <vt:lpstr>Searching for axionic coupling to spin with magnetic resonance</vt:lpstr>
      <vt:lpstr>PowerPoint Presentation</vt:lpstr>
      <vt:lpstr>Millimeter-scale CASPEr-e axion-like dark matter search</vt:lpstr>
      <vt:lpstr>Millimeter-scale CASPEr-e axion-like dark matter search</vt:lpstr>
      <vt:lpstr>Towards the centimeter-scale CASPEr-e QCD axion dark matter search</vt:lpstr>
      <vt:lpstr>Fundamental quantum noise: spin projection noise (standard quantum limit)</vt:lpstr>
      <vt:lpstr>Boston CASPEr-electric search for the EDM 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2016-04-07T13:09:01Z</dcterms:created>
  <dcterms:modified xsi:type="dcterms:W3CDTF">2023-04-01T13:36:12Z</dcterms:modified>
</cp:coreProperties>
</file>