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mp4" ContentType="video/unknown"/>
  <Default Extension="rels" ContentType="application/vnd.openxmlformats-package.relationships+xml"/>
  <Default Extension="wdp" ContentType="image/vnd.ms-photo"/>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52"/>
  </p:notesMasterIdLst>
  <p:handoutMasterIdLst>
    <p:handoutMasterId r:id="rId53"/>
  </p:handoutMasterIdLst>
  <p:sldIdLst>
    <p:sldId id="256" r:id="rId2"/>
    <p:sldId id="257" r:id="rId3"/>
    <p:sldId id="337" r:id="rId4"/>
    <p:sldId id="259" r:id="rId5"/>
    <p:sldId id="262" r:id="rId6"/>
    <p:sldId id="315" r:id="rId7"/>
    <p:sldId id="316" r:id="rId8"/>
    <p:sldId id="293" r:id="rId9"/>
    <p:sldId id="312" r:id="rId10"/>
    <p:sldId id="303" r:id="rId11"/>
    <p:sldId id="304" r:id="rId12"/>
    <p:sldId id="313" r:id="rId13"/>
    <p:sldId id="308" r:id="rId14"/>
    <p:sldId id="322" r:id="rId15"/>
    <p:sldId id="264" r:id="rId16"/>
    <p:sldId id="266" r:id="rId17"/>
    <p:sldId id="323" r:id="rId18"/>
    <p:sldId id="273" r:id="rId19"/>
    <p:sldId id="330" r:id="rId20"/>
    <p:sldId id="281" r:id="rId21"/>
    <p:sldId id="282" r:id="rId22"/>
    <p:sldId id="277" r:id="rId23"/>
    <p:sldId id="331" r:id="rId24"/>
    <p:sldId id="278" r:id="rId25"/>
    <p:sldId id="283" r:id="rId26"/>
    <p:sldId id="336" r:id="rId27"/>
    <p:sldId id="338" r:id="rId28"/>
    <p:sldId id="317" r:id="rId29"/>
    <p:sldId id="318" r:id="rId30"/>
    <p:sldId id="319" r:id="rId31"/>
    <p:sldId id="320" r:id="rId32"/>
    <p:sldId id="321" r:id="rId33"/>
    <p:sldId id="290" r:id="rId34"/>
    <p:sldId id="291" r:id="rId35"/>
    <p:sldId id="284" r:id="rId36"/>
    <p:sldId id="285" r:id="rId37"/>
    <p:sldId id="286" r:id="rId38"/>
    <p:sldId id="287" r:id="rId39"/>
    <p:sldId id="332" r:id="rId40"/>
    <p:sldId id="333" r:id="rId41"/>
    <p:sldId id="334" r:id="rId42"/>
    <p:sldId id="335" r:id="rId43"/>
    <p:sldId id="341" r:id="rId44"/>
    <p:sldId id="342" r:id="rId45"/>
    <p:sldId id="343" r:id="rId46"/>
    <p:sldId id="344" r:id="rId47"/>
    <p:sldId id="345" r:id="rId48"/>
    <p:sldId id="346" r:id="rId49"/>
    <p:sldId id="339" r:id="rId50"/>
    <p:sldId id="340"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0842" autoAdjust="0"/>
  </p:normalViewPr>
  <p:slideViewPr>
    <p:cSldViewPr snapToGrid="0" snapToObjects="1">
      <p:cViewPr varScale="1">
        <p:scale>
          <a:sx n="67" d="100"/>
          <a:sy n="67" d="100"/>
        </p:scale>
        <p:origin x="-284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notesMaster" Target="notesMasters/notesMaster1.xml"/><Relationship Id="rId53" Type="http://schemas.openxmlformats.org/officeDocument/2006/relationships/handoutMaster" Target="handoutMasters/handoutMaster1.xml"/><Relationship Id="rId54" Type="http://schemas.openxmlformats.org/officeDocument/2006/relationships/printerSettings" Target="printerSettings/printerSettings1.bin"/><Relationship Id="rId55" Type="http://schemas.openxmlformats.org/officeDocument/2006/relationships/presProps" Target="presProps.xml"/><Relationship Id="rId56" Type="http://schemas.openxmlformats.org/officeDocument/2006/relationships/viewProps" Target="viewProps.xml"/><Relationship Id="rId57" Type="http://schemas.openxmlformats.org/officeDocument/2006/relationships/theme" Target="theme/theme1.xml"/><Relationship Id="rId58"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_rels/drawing1.xml.rels><?xml version="1.0" encoding="UTF-8" standalone="yes"?>
<Relationships xmlns="http://schemas.openxmlformats.org/package/2006/relationships"><Relationship Id="rId1" Type="http://schemas.openxmlformats.org/officeDocument/2006/relationships/image" Target="../media/image2.jpeg"/></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F46CF7-3FD1-D640-8C55-5493F6C0AAE5}" type="doc">
      <dgm:prSet loTypeId="urn:microsoft.com/office/officeart/2005/8/layout/hierarchy4" loCatId="" qsTypeId="urn:microsoft.com/office/officeart/2005/8/quickstyle/simple4" qsCatId="simple" csTypeId="urn:microsoft.com/office/officeart/2005/8/colors/accent4_2" csCatId="accent4" phldr="1"/>
      <dgm:spPr/>
      <dgm:t>
        <a:bodyPr/>
        <a:lstStyle/>
        <a:p>
          <a:endParaRPr lang="en-US"/>
        </a:p>
      </dgm:t>
    </dgm:pt>
    <dgm:pt modelId="{F54E4FCF-092B-0349-9E00-EB2B95AF83CF}">
      <dgm:prSet phldrT="[Text]"/>
      <dgm:spPr/>
      <dgm:t>
        <a:bodyPr/>
        <a:lstStyle/>
        <a:p>
          <a:r>
            <a:rPr lang="en-US" dirty="0" smtClean="0">
              <a:solidFill>
                <a:schemeClr val="accent6">
                  <a:lumMod val="60000"/>
                  <a:lumOff val="40000"/>
                </a:schemeClr>
              </a:solidFill>
            </a:rPr>
            <a:t>From Simulations:</a:t>
          </a:r>
        </a:p>
        <a:p>
          <a:r>
            <a:rPr lang="en-US" dirty="0" smtClean="0"/>
            <a:t>Metal-Poor Stars trace the velocity of Dark Matter.</a:t>
          </a:r>
          <a:endParaRPr lang="en-US" dirty="0"/>
        </a:p>
      </dgm:t>
    </dgm:pt>
    <dgm:pt modelId="{F804C1C8-722E-7B4A-BED1-8F9982ACC711}" type="parTrans" cxnId="{D976D544-7570-2A4C-B389-6DDB41AD9771}">
      <dgm:prSet/>
      <dgm:spPr/>
      <dgm:t>
        <a:bodyPr/>
        <a:lstStyle/>
        <a:p>
          <a:endParaRPr lang="en-US"/>
        </a:p>
      </dgm:t>
    </dgm:pt>
    <dgm:pt modelId="{F20C0CAD-02AA-094C-8E59-9107EDCE32A1}" type="sibTrans" cxnId="{D976D544-7570-2A4C-B389-6DDB41AD9771}">
      <dgm:prSet/>
      <dgm:spPr/>
      <dgm:t>
        <a:bodyPr/>
        <a:lstStyle/>
        <a:p>
          <a:endParaRPr lang="en-US"/>
        </a:p>
      </dgm:t>
    </dgm:pt>
    <dgm:pt modelId="{B733F1EF-CEE2-A746-8554-B84DD174047C}">
      <dgm:prSet phldrT="[Text]"/>
      <dgm:spPr/>
      <dgm:t>
        <a:bodyPr/>
        <a:lstStyle/>
        <a:p>
          <a:r>
            <a:rPr lang="en-US" dirty="0" smtClean="0">
              <a:solidFill>
                <a:srgbClr val="C6C7A6"/>
              </a:solidFill>
            </a:rPr>
            <a:t>From </a:t>
          </a:r>
          <a:r>
            <a:rPr lang="en-US" dirty="0" smtClean="0">
              <a:solidFill>
                <a:srgbClr val="C6C7A6"/>
              </a:solidFill>
            </a:rPr>
            <a:t>Gaia DR1: </a:t>
          </a:r>
          <a:endParaRPr lang="en-US" dirty="0" smtClean="0">
            <a:solidFill>
              <a:srgbClr val="C6C7A6"/>
            </a:solidFill>
          </a:endParaRPr>
        </a:p>
        <a:p>
          <a:r>
            <a:rPr lang="en-US" dirty="0" smtClean="0"/>
            <a:t>We get the local velocity distribution of Metal-Poor Stars. </a:t>
          </a:r>
          <a:endParaRPr lang="en-US" dirty="0"/>
        </a:p>
      </dgm:t>
    </dgm:pt>
    <dgm:pt modelId="{BAF34F70-94DE-3242-B999-51BA594F3E47}" type="parTrans" cxnId="{EDB4F30A-79B5-B44E-8248-FEA50C2139DF}">
      <dgm:prSet/>
      <dgm:spPr/>
      <dgm:t>
        <a:bodyPr/>
        <a:lstStyle/>
        <a:p>
          <a:endParaRPr lang="en-US"/>
        </a:p>
      </dgm:t>
    </dgm:pt>
    <dgm:pt modelId="{15BFE584-9B87-DC46-9A8F-57EC6F1A91DE}" type="sibTrans" cxnId="{EDB4F30A-79B5-B44E-8248-FEA50C2139DF}">
      <dgm:prSet/>
      <dgm:spPr/>
      <dgm:t>
        <a:bodyPr/>
        <a:lstStyle/>
        <a:p>
          <a:endParaRPr lang="en-US"/>
        </a:p>
      </dgm:t>
    </dgm:pt>
    <dgm:pt modelId="{59AC0D0E-B694-6044-AA3A-D2C67768D3A3}">
      <dgm:prSet phldrT="[Text]"/>
      <dgm:spPr/>
      <dgm:t>
        <a:bodyPr/>
        <a:lstStyle/>
        <a:p>
          <a:r>
            <a:rPr lang="en-US" dirty="0" smtClean="0">
              <a:solidFill>
                <a:srgbClr val="C6C7A6"/>
              </a:solidFill>
            </a:rPr>
            <a:t>Therefore:</a:t>
          </a:r>
        </a:p>
        <a:p>
          <a:r>
            <a:rPr lang="en-US" dirty="0" smtClean="0"/>
            <a:t>We empirically obtain the Dark Matter velocity distribution.</a:t>
          </a:r>
          <a:endParaRPr lang="en-US" dirty="0"/>
        </a:p>
      </dgm:t>
    </dgm:pt>
    <dgm:pt modelId="{8EE22B6A-15A0-9C44-8A5F-E8890811E083}" type="parTrans" cxnId="{89D2F5A3-5611-7644-8C41-BDA97D53D47C}">
      <dgm:prSet/>
      <dgm:spPr/>
      <dgm:t>
        <a:bodyPr/>
        <a:lstStyle/>
        <a:p>
          <a:endParaRPr lang="en-US"/>
        </a:p>
      </dgm:t>
    </dgm:pt>
    <dgm:pt modelId="{80184B9C-1425-FF42-87F3-C5146E9E0DCA}" type="sibTrans" cxnId="{89D2F5A3-5611-7644-8C41-BDA97D53D47C}">
      <dgm:prSet/>
      <dgm:spPr/>
      <dgm:t>
        <a:bodyPr/>
        <a:lstStyle/>
        <a:p>
          <a:endParaRPr lang="en-US"/>
        </a:p>
      </dgm:t>
    </dgm:pt>
    <dgm:pt modelId="{BFC61139-94A6-3340-A30C-591223981EFE}" type="pres">
      <dgm:prSet presAssocID="{01F46CF7-3FD1-D640-8C55-5493F6C0AAE5}" presName="Name0" presStyleCnt="0">
        <dgm:presLayoutVars>
          <dgm:chPref val="1"/>
          <dgm:dir/>
          <dgm:animOne val="branch"/>
          <dgm:animLvl val="lvl"/>
          <dgm:resizeHandles/>
        </dgm:presLayoutVars>
      </dgm:prSet>
      <dgm:spPr/>
      <dgm:t>
        <a:bodyPr/>
        <a:lstStyle/>
        <a:p>
          <a:endParaRPr lang="en-US"/>
        </a:p>
      </dgm:t>
    </dgm:pt>
    <dgm:pt modelId="{7CE0D00C-375B-CC4F-B749-B405B5BBFB51}" type="pres">
      <dgm:prSet presAssocID="{F54E4FCF-092B-0349-9E00-EB2B95AF83CF}" presName="vertOne" presStyleCnt="0"/>
      <dgm:spPr/>
    </dgm:pt>
    <dgm:pt modelId="{2F8F0CDF-601E-794B-8AEB-E292AD899094}" type="pres">
      <dgm:prSet presAssocID="{F54E4FCF-092B-0349-9E00-EB2B95AF83CF}" presName="txOne" presStyleLbl="node0" presStyleIdx="0" presStyleCnt="3">
        <dgm:presLayoutVars>
          <dgm:chPref val="3"/>
        </dgm:presLayoutVars>
      </dgm:prSet>
      <dgm:spPr/>
      <dgm:t>
        <a:bodyPr/>
        <a:lstStyle/>
        <a:p>
          <a:endParaRPr lang="en-US"/>
        </a:p>
      </dgm:t>
    </dgm:pt>
    <dgm:pt modelId="{7D77BFA7-3776-FD4F-8FB7-69BE27425228}" type="pres">
      <dgm:prSet presAssocID="{F54E4FCF-092B-0349-9E00-EB2B95AF83CF}" presName="horzOne" presStyleCnt="0"/>
      <dgm:spPr/>
    </dgm:pt>
    <dgm:pt modelId="{070CA10F-50F6-A442-87D5-D195A00183CA}" type="pres">
      <dgm:prSet presAssocID="{F20C0CAD-02AA-094C-8E59-9107EDCE32A1}" presName="sibSpaceOne" presStyleCnt="0"/>
      <dgm:spPr/>
    </dgm:pt>
    <dgm:pt modelId="{45B28209-C03A-4740-BC42-3A183596B1FF}" type="pres">
      <dgm:prSet presAssocID="{B733F1EF-CEE2-A746-8554-B84DD174047C}" presName="vertOne" presStyleCnt="0"/>
      <dgm:spPr/>
    </dgm:pt>
    <dgm:pt modelId="{8A70A6B7-5EE3-0948-A8AD-871BA263BA47}" type="pres">
      <dgm:prSet presAssocID="{B733F1EF-CEE2-A746-8554-B84DD174047C}" presName="txOne" presStyleLbl="node0" presStyleIdx="1" presStyleCnt="3">
        <dgm:presLayoutVars>
          <dgm:chPref val="3"/>
        </dgm:presLayoutVars>
      </dgm:prSet>
      <dgm:spPr/>
      <dgm:t>
        <a:bodyPr/>
        <a:lstStyle/>
        <a:p>
          <a:endParaRPr lang="en-US"/>
        </a:p>
      </dgm:t>
    </dgm:pt>
    <dgm:pt modelId="{564FAF7C-4C11-1448-9CE6-BBBFBB529475}" type="pres">
      <dgm:prSet presAssocID="{B733F1EF-CEE2-A746-8554-B84DD174047C}" presName="horzOne" presStyleCnt="0"/>
      <dgm:spPr/>
    </dgm:pt>
    <dgm:pt modelId="{E6CE589B-4756-6F4C-9B43-F933B65F5E78}" type="pres">
      <dgm:prSet presAssocID="{15BFE584-9B87-DC46-9A8F-57EC6F1A91DE}" presName="sibSpaceOne" presStyleCnt="0"/>
      <dgm:spPr/>
    </dgm:pt>
    <dgm:pt modelId="{5B304E50-0415-9F43-B5E6-7F8B2B087713}" type="pres">
      <dgm:prSet presAssocID="{59AC0D0E-B694-6044-AA3A-D2C67768D3A3}" presName="vertOne" presStyleCnt="0"/>
      <dgm:spPr/>
    </dgm:pt>
    <dgm:pt modelId="{BA2B6A44-110A-F044-9288-8481B57C6F8B}" type="pres">
      <dgm:prSet presAssocID="{59AC0D0E-B694-6044-AA3A-D2C67768D3A3}" presName="txOne" presStyleLbl="node0" presStyleIdx="2" presStyleCnt="3">
        <dgm:presLayoutVars>
          <dgm:chPref val="3"/>
        </dgm:presLayoutVars>
      </dgm:prSet>
      <dgm:spPr/>
      <dgm:t>
        <a:bodyPr/>
        <a:lstStyle/>
        <a:p>
          <a:endParaRPr lang="en-US"/>
        </a:p>
      </dgm:t>
    </dgm:pt>
    <dgm:pt modelId="{E3F6F149-2EAC-424C-B194-C4F16BA2B559}" type="pres">
      <dgm:prSet presAssocID="{59AC0D0E-B694-6044-AA3A-D2C67768D3A3}" presName="horzOne" presStyleCnt="0"/>
      <dgm:spPr/>
    </dgm:pt>
  </dgm:ptLst>
  <dgm:cxnLst>
    <dgm:cxn modelId="{D976D544-7570-2A4C-B389-6DDB41AD9771}" srcId="{01F46CF7-3FD1-D640-8C55-5493F6C0AAE5}" destId="{F54E4FCF-092B-0349-9E00-EB2B95AF83CF}" srcOrd="0" destOrd="0" parTransId="{F804C1C8-722E-7B4A-BED1-8F9982ACC711}" sibTransId="{F20C0CAD-02AA-094C-8E59-9107EDCE32A1}"/>
    <dgm:cxn modelId="{EDB4F30A-79B5-B44E-8248-FEA50C2139DF}" srcId="{01F46CF7-3FD1-D640-8C55-5493F6C0AAE5}" destId="{B733F1EF-CEE2-A746-8554-B84DD174047C}" srcOrd="1" destOrd="0" parTransId="{BAF34F70-94DE-3242-B999-51BA594F3E47}" sibTransId="{15BFE584-9B87-DC46-9A8F-57EC6F1A91DE}"/>
    <dgm:cxn modelId="{97528DFA-1A8F-9840-858C-BB22B3460768}" type="presOf" srcId="{01F46CF7-3FD1-D640-8C55-5493F6C0AAE5}" destId="{BFC61139-94A6-3340-A30C-591223981EFE}" srcOrd="0" destOrd="0" presId="urn:microsoft.com/office/officeart/2005/8/layout/hierarchy4"/>
    <dgm:cxn modelId="{17209DFF-9D32-7E4B-9F45-05B81786A87F}" type="presOf" srcId="{B733F1EF-CEE2-A746-8554-B84DD174047C}" destId="{8A70A6B7-5EE3-0948-A8AD-871BA263BA47}" srcOrd="0" destOrd="0" presId="urn:microsoft.com/office/officeart/2005/8/layout/hierarchy4"/>
    <dgm:cxn modelId="{7875BC20-FB79-B345-A3B7-0A84FC222EC6}" type="presOf" srcId="{F54E4FCF-092B-0349-9E00-EB2B95AF83CF}" destId="{2F8F0CDF-601E-794B-8AEB-E292AD899094}" srcOrd="0" destOrd="0" presId="urn:microsoft.com/office/officeart/2005/8/layout/hierarchy4"/>
    <dgm:cxn modelId="{89D2F5A3-5611-7644-8C41-BDA97D53D47C}" srcId="{01F46CF7-3FD1-D640-8C55-5493F6C0AAE5}" destId="{59AC0D0E-B694-6044-AA3A-D2C67768D3A3}" srcOrd="2" destOrd="0" parTransId="{8EE22B6A-15A0-9C44-8A5F-E8890811E083}" sibTransId="{80184B9C-1425-FF42-87F3-C5146E9E0DCA}"/>
    <dgm:cxn modelId="{F163809E-D6CA-6F4F-AAD4-277135DCDAC3}" type="presOf" srcId="{59AC0D0E-B694-6044-AA3A-D2C67768D3A3}" destId="{BA2B6A44-110A-F044-9288-8481B57C6F8B}" srcOrd="0" destOrd="0" presId="urn:microsoft.com/office/officeart/2005/8/layout/hierarchy4"/>
    <dgm:cxn modelId="{5F53B4D2-BE49-884C-8C26-FC6A2C4A1042}" type="presParOf" srcId="{BFC61139-94A6-3340-A30C-591223981EFE}" destId="{7CE0D00C-375B-CC4F-B749-B405B5BBFB51}" srcOrd="0" destOrd="0" presId="urn:microsoft.com/office/officeart/2005/8/layout/hierarchy4"/>
    <dgm:cxn modelId="{B1F41D0D-1335-A048-A217-DB00B5838CE9}" type="presParOf" srcId="{7CE0D00C-375B-CC4F-B749-B405B5BBFB51}" destId="{2F8F0CDF-601E-794B-8AEB-E292AD899094}" srcOrd="0" destOrd="0" presId="urn:microsoft.com/office/officeart/2005/8/layout/hierarchy4"/>
    <dgm:cxn modelId="{14EF1F89-B594-CD4C-BD85-FEC4FA998C66}" type="presParOf" srcId="{7CE0D00C-375B-CC4F-B749-B405B5BBFB51}" destId="{7D77BFA7-3776-FD4F-8FB7-69BE27425228}" srcOrd="1" destOrd="0" presId="urn:microsoft.com/office/officeart/2005/8/layout/hierarchy4"/>
    <dgm:cxn modelId="{38D1B1AC-A884-A941-B5C5-4748FA90DE99}" type="presParOf" srcId="{BFC61139-94A6-3340-A30C-591223981EFE}" destId="{070CA10F-50F6-A442-87D5-D195A00183CA}" srcOrd="1" destOrd="0" presId="urn:microsoft.com/office/officeart/2005/8/layout/hierarchy4"/>
    <dgm:cxn modelId="{792AFC05-763E-9548-90D6-A5576C48BEAC}" type="presParOf" srcId="{BFC61139-94A6-3340-A30C-591223981EFE}" destId="{45B28209-C03A-4740-BC42-3A183596B1FF}" srcOrd="2" destOrd="0" presId="urn:microsoft.com/office/officeart/2005/8/layout/hierarchy4"/>
    <dgm:cxn modelId="{37FCA17B-D343-024E-B1AB-DA48E45563DF}" type="presParOf" srcId="{45B28209-C03A-4740-BC42-3A183596B1FF}" destId="{8A70A6B7-5EE3-0948-A8AD-871BA263BA47}" srcOrd="0" destOrd="0" presId="urn:microsoft.com/office/officeart/2005/8/layout/hierarchy4"/>
    <dgm:cxn modelId="{01F0DB07-16AB-4C4B-8A6E-B2698CDAA4BA}" type="presParOf" srcId="{45B28209-C03A-4740-BC42-3A183596B1FF}" destId="{564FAF7C-4C11-1448-9CE6-BBBFBB529475}" srcOrd="1" destOrd="0" presId="urn:microsoft.com/office/officeart/2005/8/layout/hierarchy4"/>
    <dgm:cxn modelId="{5F2FC5FD-3F5E-CF4F-A466-5779B448E0A6}" type="presParOf" srcId="{BFC61139-94A6-3340-A30C-591223981EFE}" destId="{E6CE589B-4756-6F4C-9B43-F933B65F5E78}" srcOrd="3" destOrd="0" presId="urn:microsoft.com/office/officeart/2005/8/layout/hierarchy4"/>
    <dgm:cxn modelId="{068E4B37-4A48-5447-A186-241C05F29B77}" type="presParOf" srcId="{BFC61139-94A6-3340-A30C-591223981EFE}" destId="{5B304E50-0415-9F43-B5E6-7F8B2B087713}" srcOrd="4" destOrd="0" presId="urn:microsoft.com/office/officeart/2005/8/layout/hierarchy4"/>
    <dgm:cxn modelId="{7D406D95-F512-694E-802C-965705BCC322}" type="presParOf" srcId="{5B304E50-0415-9F43-B5E6-7F8B2B087713}" destId="{BA2B6A44-110A-F044-9288-8481B57C6F8B}" srcOrd="0" destOrd="0" presId="urn:microsoft.com/office/officeart/2005/8/layout/hierarchy4"/>
    <dgm:cxn modelId="{C683E9F3-FB8B-FA42-AA20-6E4638BECEA3}" type="presParOf" srcId="{5B304E50-0415-9F43-B5E6-7F8B2B087713}" destId="{E3F6F149-2EAC-424C-B194-C4F16BA2B559}"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8F0CDF-601E-794B-8AEB-E292AD899094}">
      <dsp:nvSpPr>
        <dsp:cNvPr id="0" name=""/>
        <dsp:cNvSpPr/>
      </dsp:nvSpPr>
      <dsp:spPr>
        <a:xfrm>
          <a:off x="6216" y="0"/>
          <a:ext cx="2513622" cy="5135019"/>
        </a:xfrm>
        <a:prstGeom prst="roundRect">
          <a:avLst>
            <a:gd name="adj" fmla="val 10000"/>
          </a:avLst>
        </a:prstGeom>
        <a:blipFill rotWithShape="0">
          <a:blip xmlns:r="http://schemas.openxmlformats.org/officeDocument/2006/relationships" r:embed="rId1">
            <a:duotone>
              <a:schemeClr val="accent4">
                <a:hueOff val="0"/>
                <a:satOff val="0"/>
                <a:lumOff val="0"/>
                <a:alphaOff val="0"/>
                <a:shade val="40000"/>
                <a:satMod val="120000"/>
              </a:schemeClr>
              <a:schemeClr val="accent4">
                <a:hueOff val="0"/>
                <a:satOff val="0"/>
                <a:lumOff val="0"/>
                <a:alphaOff val="0"/>
                <a:tint val="70000"/>
                <a:satMod val="300000"/>
                <a:lumMod val="110000"/>
              </a:schemeClr>
            </a:duotone>
          </a:blip>
          <a:tile tx="0" ty="0" sx="50000" sy="50000" flip="none" algn="tl"/>
        </a:blipFill>
        <a:ln>
          <a:noFill/>
        </a:ln>
        <a:effectLst>
          <a:outerShdw blurRad="38100" dist="25400" dir="5400000" algn="b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smtClean="0">
              <a:solidFill>
                <a:schemeClr val="accent6">
                  <a:lumMod val="60000"/>
                  <a:lumOff val="40000"/>
                </a:schemeClr>
              </a:solidFill>
            </a:rPr>
            <a:t>From Simulations:</a:t>
          </a:r>
        </a:p>
        <a:p>
          <a:pPr lvl="0" algn="ctr" defTabSz="1377950">
            <a:lnSpc>
              <a:spcPct val="90000"/>
            </a:lnSpc>
            <a:spcBef>
              <a:spcPct val="0"/>
            </a:spcBef>
            <a:spcAft>
              <a:spcPct val="35000"/>
            </a:spcAft>
          </a:pPr>
          <a:r>
            <a:rPr lang="en-US" sz="3100" kern="1200" dirty="0" smtClean="0"/>
            <a:t>Metal-Poor Stars trace the velocity of Dark Matter.</a:t>
          </a:r>
          <a:endParaRPr lang="en-US" sz="3100" kern="1200" dirty="0"/>
        </a:p>
      </dsp:txBody>
      <dsp:txXfrm>
        <a:off x="79837" y="73621"/>
        <a:ext cx="2366380" cy="4987777"/>
      </dsp:txXfrm>
    </dsp:sp>
    <dsp:sp modelId="{8A70A6B7-5EE3-0948-A8AD-871BA263BA47}">
      <dsp:nvSpPr>
        <dsp:cNvPr id="0" name=""/>
        <dsp:cNvSpPr/>
      </dsp:nvSpPr>
      <dsp:spPr>
        <a:xfrm>
          <a:off x="2942126" y="0"/>
          <a:ext cx="2513622" cy="5135019"/>
        </a:xfrm>
        <a:prstGeom prst="roundRect">
          <a:avLst>
            <a:gd name="adj" fmla="val 10000"/>
          </a:avLst>
        </a:prstGeom>
        <a:blipFill rotWithShape="0">
          <a:blip xmlns:r="http://schemas.openxmlformats.org/officeDocument/2006/relationships" r:embed="rId1">
            <a:duotone>
              <a:schemeClr val="accent4">
                <a:hueOff val="0"/>
                <a:satOff val="0"/>
                <a:lumOff val="0"/>
                <a:alphaOff val="0"/>
                <a:shade val="40000"/>
                <a:satMod val="120000"/>
              </a:schemeClr>
              <a:schemeClr val="accent4">
                <a:hueOff val="0"/>
                <a:satOff val="0"/>
                <a:lumOff val="0"/>
                <a:alphaOff val="0"/>
                <a:tint val="70000"/>
                <a:satMod val="300000"/>
                <a:lumMod val="110000"/>
              </a:schemeClr>
            </a:duotone>
          </a:blip>
          <a:tile tx="0" ty="0" sx="50000" sy="50000" flip="none" algn="tl"/>
        </a:blipFill>
        <a:ln>
          <a:noFill/>
        </a:ln>
        <a:effectLst>
          <a:outerShdw blurRad="38100" dist="25400" dir="5400000" algn="b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smtClean="0">
              <a:solidFill>
                <a:srgbClr val="C6C7A6"/>
              </a:solidFill>
            </a:rPr>
            <a:t>From </a:t>
          </a:r>
          <a:r>
            <a:rPr lang="en-US" sz="3100" kern="1200" dirty="0" smtClean="0">
              <a:solidFill>
                <a:srgbClr val="C6C7A6"/>
              </a:solidFill>
            </a:rPr>
            <a:t>Gaia DR1: </a:t>
          </a:r>
          <a:endParaRPr lang="en-US" sz="3100" kern="1200" dirty="0" smtClean="0">
            <a:solidFill>
              <a:srgbClr val="C6C7A6"/>
            </a:solidFill>
          </a:endParaRPr>
        </a:p>
        <a:p>
          <a:pPr lvl="0" algn="ctr" defTabSz="1377950">
            <a:lnSpc>
              <a:spcPct val="90000"/>
            </a:lnSpc>
            <a:spcBef>
              <a:spcPct val="0"/>
            </a:spcBef>
            <a:spcAft>
              <a:spcPct val="35000"/>
            </a:spcAft>
          </a:pPr>
          <a:r>
            <a:rPr lang="en-US" sz="3100" kern="1200" dirty="0" smtClean="0"/>
            <a:t>We get the local velocity distribution of Metal-Poor Stars. </a:t>
          </a:r>
          <a:endParaRPr lang="en-US" sz="3100" kern="1200" dirty="0"/>
        </a:p>
      </dsp:txBody>
      <dsp:txXfrm>
        <a:off x="3015747" y="73621"/>
        <a:ext cx="2366380" cy="4987777"/>
      </dsp:txXfrm>
    </dsp:sp>
    <dsp:sp modelId="{BA2B6A44-110A-F044-9288-8481B57C6F8B}">
      <dsp:nvSpPr>
        <dsp:cNvPr id="0" name=""/>
        <dsp:cNvSpPr/>
      </dsp:nvSpPr>
      <dsp:spPr>
        <a:xfrm>
          <a:off x="5878037" y="0"/>
          <a:ext cx="2513622" cy="5135019"/>
        </a:xfrm>
        <a:prstGeom prst="roundRect">
          <a:avLst>
            <a:gd name="adj" fmla="val 10000"/>
          </a:avLst>
        </a:prstGeom>
        <a:blipFill rotWithShape="0">
          <a:blip xmlns:r="http://schemas.openxmlformats.org/officeDocument/2006/relationships" r:embed="rId1">
            <a:duotone>
              <a:schemeClr val="accent4">
                <a:hueOff val="0"/>
                <a:satOff val="0"/>
                <a:lumOff val="0"/>
                <a:alphaOff val="0"/>
                <a:shade val="40000"/>
                <a:satMod val="120000"/>
              </a:schemeClr>
              <a:schemeClr val="accent4">
                <a:hueOff val="0"/>
                <a:satOff val="0"/>
                <a:lumOff val="0"/>
                <a:alphaOff val="0"/>
                <a:tint val="70000"/>
                <a:satMod val="300000"/>
                <a:lumMod val="110000"/>
              </a:schemeClr>
            </a:duotone>
          </a:blip>
          <a:tile tx="0" ty="0" sx="50000" sy="50000" flip="none" algn="tl"/>
        </a:blipFill>
        <a:ln>
          <a:noFill/>
        </a:ln>
        <a:effectLst>
          <a:outerShdw blurRad="38100" dist="25400" dir="5400000" algn="b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smtClean="0">
              <a:solidFill>
                <a:srgbClr val="C6C7A6"/>
              </a:solidFill>
            </a:rPr>
            <a:t>Therefore:</a:t>
          </a:r>
        </a:p>
        <a:p>
          <a:pPr lvl="0" algn="ctr" defTabSz="1377950">
            <a:lnSpc>
              <a:spcPct val="90000"/>
            </a:lnSpc>
            <a:spcBef>
              <a:spcPct val="0"/>
            </a:spcBef>
            <a:spcAft>
              <a:spcPct val="35000"/>
            </a:spcAft>
          </a:pPr>
          <a:r>
            <a:rPr lang="en-US" sz="3100" kern="1200" dirty="0" smtClean="0"/>
            <a:t>We empirically obtain the Dark Matter velocity distribution.</a:t>
          </a:r>
          <a:endParaRPr lang="en-US" sz="3100" kern="1200" dirty="0"/>
        </a:p>
      </dsp:txBody>
      <dsp:txXfrm>
        <a:off x="5951658" y="73621"/>
        <a:ext cx="2366380" cy="498777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8B504D2-A184-524B-B8BD-191C18659B4A}" type="datetimeFigureOut">
              <a:rPr lang="en-US" smtClean="0"/>
              <a:t>2/18/18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8C38469-684C-E84E-A866-A190A617C825}" type="slidenum">
              <a:rPr lang="en-US" smtClean="0"/>
              <a:t>‹#›</a:t>
            </a:fld>
            <a:endParaRPr lang="en-US"/>
          </a:p>
        </p:txBody>
      </p:sp>
    </p:spTree>
    <p:extLst>
      <p:ext uri="{BB962C8B-B14F-4D97-AF65-F5344CB8AC3E}">
        <p14:creationId xmlns:p14="http://schemas.microsoft.com/office/powerpoint/2010/main" val="138015875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6BEEEC-2854-0D43-939A-CAF3009B32F7}" type="datetimeFigureOut">
              <a:rPr lang="en-US" smtClean="0"/>
              <a:t>2/18/18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AAC9CD-6E35-0440-BBDC-CA9B644596E5}" type="slidenum">
              <a:rPr lang="en-US" smtClean="0"/>
              <a:t>‹#›</a:t>
            </a:fld>
            <a:endParaRPr lang="en-US"/>
          </a:p>
        </p:txBody>
      </p:sp>
    </p:spTree>
    <p:extLst>
      <p:ext uri="{BB962C8B-B14F-4D97-AF65-F5344CB8AC3E}">
        <p14:creationId xmlns:p14="http://schemas.microsoft.com/office/powerpoint/2010/main" val="130050688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Hi!</a:t>
            </a:r>
            <a:r>
              <a:rPr lang="en-US" baseline="0" dirty="0" smtClean="0"/>
              <a:t> I’m very excited to tell you today about how to empirically determine the velocity distribution of dark matter. This is based on published work with Jonah Herzog </a:t>
            </a:r>
            <a:r>
              <a:rPr lang="en-US" baseline="0" dirty="0" err="1" smtClean="0"/>
              <a:t>Arbeitman</a:t>
            </a:r>
            <a:r>
              <a:rPr lang="en-US" baseline="0" dirty="0" smtClean="0"/>
              <a:t>, </a:t>
            </a:r>
            <a:r>
              <a:rPr lang="en-US" baseline="0" dirty="0" err="1" smtClean="0"/>
              <a:t>Mariangela</a:t>
            </a:r>
            <a:r>
              <a:rPr lang="en-US" baseline="0" dirty="0" smtClean="0"/>
              <a:t> </a:t>
            </a:r>
            <a:r>
              <a:rPr lang="en-US" baseline="0" dirty="0" err="1" smtClean="0"/>
              <a:t>Lisanti</a:t>
            </a:r>
            <a:r>
              <a:rPr lang="en-US" baseline="0" dirty="0" smtClean="0"/>
              <a:t> and </a:t>
            </a:r>
            <a:r>
              <a:rPr lang="en-US" baseline="0" dirty="0" err="1" smtClean="0"/>
              <a:t>Piero</a:t>
            </a:r>
            <a:r>
              <a:rPr lang="en-US" baseline="0" dirty="0" smtClean="0"/>
              <a:t> </a:t>
            </a:r>
            <a:r>
              <a:rPr lang="en-US" baseline="0" dirty="0" err="1" smtClean="0"/>
              <a:t>Madau</a:t>
            </a:r>
            <a:r>
              <a:rPr lang="en-US" baseline="0" dirty="0" smtClean="0"/>
              <a:t>, as well as upcoming work with the the fire collaboration.</a:t>
            </a:r>
            <a:endParaRPr lang="en-US" dirty="0"/>
          </a:p>
        </p:txBody>
      </p:sp>
      <p:sp>
        <p:nvSpPr>
          <p:cNvPr id="4" name="Slide Number Placeholder 3"/>
          <p:cNvSpPr>
            <a:spLocks noGrp="1"/>
          </p:cNvSpPr>
          <p:nvPr>
            <p:ph type="sldNum" sz="quarter" idx="10"/>
          </p:nvPr>
        </p:nvSpPr>
        <p:spPr/>
        <p:txBody>
          <a:bodyPr/>
          <a:lstStyle/>
          <a:p>
            <a:fld id="{1CAAC9CD-6E35-0440-BBDC-CA9B644596E5}" type="slidenum">
              <a:rPr lang="en-US" smtClean="0"/>
              <a:t>1</a:t>
            </a:fld>
            <a:endParaRPr lang="en-US"/>
          </a:p>
        </p:txBody>
      </p:sp>
    </p:spTree>
    <p:extLst>
      <p:ext uri="{BB962C8B-B14F-4D97-AF65-F5344CB8AC3E}">
        <p14:creationId xmlns:p14="http://schemas.microsoft.com/office/powerpoint/2010/main" val="34476770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can also try to</a:t>
            </a:r>
            <a:r>
              <a:rPr lang="en-US" baseline="0" dirty="0" smtClean="0"/>
              <a:t> investigate the effect of a more recent merger history, as shown in this simulation.</a:t>
            </a:r>
            <a:endParaRPr lang="en-US" dirty="0"/>
          </a:p>
        </p:txBody>
      </p:sp>
      <p:sp>
        <p:nvSpPr>
          <p:cNvPr id="4" name="Slide Number Placeholder 3"/>
          <p:cNvSpPr>
            <a:spLocks noGrp="1"/>
          </p:cNvSpPr>
          <p:nvPr>
            <p:ph type="sldNum" sz="quarter" idx="10"/>
          </p:nvPr>
        </p:nvSpPr>
        <p:spPr/>
        <p:txBody>
          <a:bodyPr/>
          <a:lstStyle/>
          <a:p>
            <a:fld id="{1CAAC9CD-6E35-0440-BBDC-CA9B644596E5}" type="slidenum">
              <a:rPr lang="en-US" smtClean="0"/>
              <a:t>10</a:t>
            </a:fld>
            <a:endParaRPr lang="en-US"/>
          </a:p>
        </p:txBody>
      </p:sp>
    </p:spTree>
    <p:extLst>
      <p:ext uri="{BB962C8B-B14F-4D97-AF65-F5344CB8AC3E}">
        <p14:creationId xmlns:p14="http://schemas.microsoft.com/office/powerpoint/2010/main" val="38814338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a:t>
            </a:r>
            <a:r>
              <a:rPr lang="en-US" baseline="0" dirty="0" smtClean="0"/>
              <a:t> you can see from the plot on the right, there is a recent merger that has brought in quite a few younger stars here. This translates into being able to push to higher </a:t>
            </a:r>
            <a:r>
              <a:rPr lang="en-US" baseline="0" dirty="0" err="1" smtClean="0"/>
              <a:t>metallicities</a:t>
            </a:r>
            <a:r>
              <a:rPr lang="en-US" baseline="0" dirty="0" smtClean="0"/>
              <a:t> with similar fraction of ex-situ stars. The blue line on the right here is that from the previous simulation which had a quieter merger history. The key of the game is figuring out where does our milky way stand. We know that our galaxy did not have a recent major merger, so we are more likely in the case of the first simulation.</a:t>
            </a:r>
            <a:endParaRPr lang="en-US" dirty="0"/>
          </a:p>
        </p:txBody>
      </p:sp>
      <p:sp>
        <p:nvSpPr>
          <p:cNvPr id="4" name="Slide Number Placeholder 3"/>
          <p:cNvSpPr>
            <a:spLocks noGrp="1"/>
          </p:cNvSpPr>
          <p:nvPr>
            <p:ph type="sldNum" sz="quarter" idx="10"/>
          </p:nvPr>
        </p:nvSpPr>
        <p:spPr/>
        <p:txBody>
          <a:bodyPr/>
          <a:lstStyle/>
          <a:p>
            <a:fld id="{1CAAC9CD-6E35-0440-BBDC-CA9B644596E5}" type="slidenum">
              <a:rPr lang="en-US" smtClean="0"/>
              <a:t>11</a:t>
            </a:fld>
            <a:endParaRPr lang="en-US"/>
          </a:p>
        </p:txBody>
      </p:sp>
    </p:spTree>
    <p:extLst>
      <p:ext uri="{BB962C8B-B14F-4D97-AF65-F5344CB8AC3E}">
        <p14:creationId xmlns:p14="http://schemas.microsoft.com/office/powerpoint/2010/main" val="23368091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Doing the same exercise here, we notice</a:t>
            </a:r>
            <a:r>
              <a:rPr lang="en-US" baseline="0" dirty="0" smtClean="0"/>
              <a:t> that there is no increased convergence going down to lower </a:t>
            </a:r>
            <a:r>
              <a:rPr lang="en-US" baseline="0" dirty="0" err="1" smtClean="0"/>
              <a:t>metallicities</a:t>
            </a:r>
            <a:r>
              <a:rPr lang="en-US" baseline="0" dirty="0" smtClean="0"/>
              <a:t>. This might be due to the fact that the halo has not been fully </a:t>
            </a:r>
            <a:r>
              <a:rPr lang="en-US" baseline="0" dirty="0" err="1" smtClean="0"/>
              <a:t>virialized</a:t>
            </a:r>
            <a:r>
              <a:rPr lang="en-US" baseline="0" dirty="0" smtClean="0"/>
              <a:t> in this case.</a:t>
            </a:r>
            <a:endParaRPr lang="en-US" dirty="0"/>
          </a:p>
        </p:txBody>
      </p:sp>
      <p:sp>
        <p:nvSpPr>
          <p:cNvPr id="4" name="Slide Number Placeholder 3"/>
          <p:cNvSpPr>
            <a:spLocks noGrp="1"/>
          </p:cNvSpPr>
          <p:nvPr>
            <p:ph type="sldNum" sz="quarter" idx="10"/>
          </p:nvPr>
        </p:nvSpPr>
        <p:spPr/>
        <p:txBody>
          <a:bodyPr/>
          <a:lstStyle/>
          <a:p>
            <a:fld id="{1CAAC9CD-6E35-0440-BBDC-CA9B644596E5}" type="slidenum">
              <a:rPr lang="en-US" smtClean="0"/>
              <a:t>12</a:t>
            </a:fld>
            <a:endParaRPr lang="en-US"/>
          </a:p>
        </p:txBody>
      </p:sp>
    </p:spTree>
    <p:extLst>
      <p:ext uri="{BB962C8B-B14F-4D97-AF65-F5344CB8AC3E}">
        <p14:creationId xmlns:p14="http://schemas.microsoft.com/office/powerpoint/2010/main" val="3199828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a:t>
            </a:r>
            <a:r>
              <a:rPr lang="en-US" baseline="0" dirty="0" smtClean="0"/>
              <a:t> can also think of alternate dark matter models such as self-interacting dark matter: This simulation has the same initial conditions as the first one I showed, but now dark matter is self-interacting with a cross section of 1 cm^2/g.</a:t>
            </a:r>
            <a:endParaRPr lang="en-US" dirty="0"/>
          </a:p>
        </p:txBody>
      </p:sp>
      <p:sp>
        <p:nvSpPr>
          <p:cNvPr id="4" name="Slide Number Placeholder 3"/>
          <p:cNvSpPr>
            <a:spLocks noGrp="1"/>
          </p:cNvSpPr>
          <p:nvPr>
            <p:ph type="sldNum" sz="quarter" idx="10"/>
          </p:nvPr>
        </p:nvSpPr>
        <p:spPr/>
        <p:txBody>
          <a:bodyPr/>
          <a:lstStyle/>
          <a:p>
            <a:fld id="{1CAAC9CD-6E35-0440-BBDC-CA9B644596E5}" type="slidenum">
              <a:rPr lang="en-US" smtClean="0"/>
              <a:t>13</a:t>
            </a:fld>
            <a:endParaRPr lang="en-US"/>
          </a:p>
        </p:txBody>
      </p:sp>
    </p:spTree>
    <p:extLst>
      <p:ext uri="{BB962C8B-B14F-4D97-AF65-F5344CB8AC3E}">
        <p14:creationId xmlns:p14="http://schemas.microsoft.com/office/powerpoint/2010/main" val="24201538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find</a:t>
            </a:r>
            <a:r>
              <a:rPr lang="en-US" baseline="0" dirty="0" smtClean="0"/>
              <a:t> that as expected, dark matter is not behaving at all as the stars. This is due to the fact that the stars are now </a:t>
            </a:r>
            <a:r>
              <a:rPr lang="en-US" baseline="0" dirty="0" err="1" smtClean="0"/>
              <a:t>collisionless</a:t>
            </a:r>
            <a:r>
              <a:rPr lang="en-US" baseline="0" dirty="0" smtClean="0"/>
              <a:t> but dark matter is not. We are investigating looking into new observables for the case of self-interacting dark matter!</a:t>
            </a:r>
            <a:endParaRPr lang="en-US" dirty="0"/>
          </a:p>
        </p:txBody>
      </p:sp>
      <p:sp>
        <p:nvSpPr>
          <p:cNvPr id="4" name="Slide Number Placeholder 3"/>
          <p:cNvSpPr>
            <a:spLocks noGrp="1"/>
          </p:cNvSpPr>
          <p:nvPr>
            <p:ph type="sldNum" sz="quarter" idx="10"/>
          </p:nvPr>
        </p:nvSpPr>
        <p:spPr/>
        <p:txBody>
          <a:bodyPr/>
          <a:lstStyle/>
          <a:p>
            <a:fld id="{1CAAC9CD-6E35-0440-BBDC-CA9B644596E5}" type="slidenum">
              <a:rPr lang="en-US" smtClean="0"/>
              <a:t>14</a:t>
            </a:fld>
            <a:endParaRPr lang="en-US"/>
          </a:p>
        </p:txBody>
      </p:sp>
    </p:spTree>
    <p:extLst>
      <p:ext uri="{BB962C8B-B14F-4D97-AF65-F5344CB8AC3E}">
        <p14:creationId xmlns:p14="http://schemas.microsoft.com/office/powerpoint/2010/main" val="2101078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 Meeting Notes (8/9/17 23:00) -----</a:t>
            </a:r>
          </a:p>
          <a:p>
            <a:r>
              <a:rPr lang="en-US" dirty="0"/>
              <a:t>so we are these stars you might wonder.</a:t>
            </a:r>
          </a:p>
        </p:txBody>
      </p:sp>
      <p:sp>
        <p:nvSpPr>
          <p:cNvPr id="4" name="Slide Number Placeholder 3"/>
          <p:cNvSpPr>
            <a:spLocks noGrp="1"/>
          </p:cNvSpPr>
          <p:nvPr>
            <p:ph type="sldNum" sz="quarter" idx="10"/>
          </p:nvPr>
        </p:nvSpPr>
        <p:spPr/>
        <p:txBody>
          <a:bodyPr/>
          <a:lstStyle/>
          <a:p>
            <a:fld id="{1CAAC9CD-6E35-0440-BBDC-CA9B644596E5}" type="slidenum">
              <a:rPr lang="en-US" smtClean="0"/>
              <a:t>15</a:t>
            </a:fld>
            <a:endParaRPr lang="en-US"/>
          </a:p>
        </p:txBody>
      </p:sp>
    </p:spTree>
    <p:extLst>
      <p:ext uri="{BB962C8B-B14F-4D97-AF65-F5344CB8AC3E}">
        <p14:creationId xmlns:p14="http://schemas.microsoft.com/office/powerpoint/2010/main" val="31961895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We call this the stellar halo. </a:t>
            </a:r>
          </a:p>
        </p:txBody>
      </p:sp>
      <p:sp>
        <p:nvSpPr>
          <p:cNvPr id="4" name="Slide Number Placeholder 3"/>
          <p:cNvSpPr>
            <a:spLocks noGrp="1"/>
          </p:cNvSpPr>
          <p:nvPr>
            <p:ph type="sldNum" sz="quarter" idx="10"/>
          </p:nvPr>
        </p:nvSpPr>
        <p:spPr/>
        <p:txBody>
          <a:bodyPr/>
          <a:lstStyle/>
          <a:p>
            <a:fld id="{1CAAC9CD-6E35-0440-BBDC-CA9B644596E5}" type="slidenum">
              <a:rPr lang="en-US" smtClean="0"/>
              <a:t>16</a:t>
            </a:fld>
            <a:endParaRPr lang="en-US"/>
          </a:p>
        </p:txBody>
      </p:sp>
    </p:spTree>
    <p:extLst>
      <p:ext uri="{BB962C8B-B14F-4D97-AF65-F5344CB8AC3E}">
        <p14:creationId xmlns:p14="http://schemas.microsoft.com/office/powerpoint/2010/main" val="26979187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(8/3/17 12:59) -----</a:t>
            </a:r>
          </a:p>
          <a:p>
            <a:r>
              <a:rPr lang="en-US"/>
              <a:t>what does RAVE stand for?</a:t>
            </a:r>
          </a:p>
          <a:p>
            <a:r>
              <a:rPr lang="en-US"/>
              <a:t>----- Meeting Notes (8/9/17 23:00) -----</a:t>
            </a:r>
          </a:p>
          <a:p>
            <a:r>
              <a:rPr lang="en-US"/>
              <a:t>Now we use data to actually pick out these stars. </a:t>
            </a:r>
          </a:p>
          <a:p>
            <a:endParaRPr lang="en-US"/>
          </a:p>
          <a:p>
            <a:r>
              <a:rPr lang="en-US"/>
              <a:t>We are using the first gaia data release, which combines different catalogs: So we got the heliocentric velocities from RAVE, the proper motions from TGAS, the chemical properties (the iron fraction) from RAVE-on and the distances from the McMillan et al analysis published a month ago. </a:t>
            </a:r>
          </a:p>
          <a:p>
            <a:endParaRPr lang="en-US"/>
          </a:p>
          <a:p>
            <a:r>
              <a:rPr lang="en-US"/>
              <a:t>Putting all of this together, we get this map of stars with their metallicity color coded. </a:t>
            </a:r>
          </a:p>
          <a:p>
            <a:endParaRPr lang="en-US"/>
          </a:p>
          <a:p>
            <a:r>
              <a:rPr lang="en-US"/>
              <a:t>As you might remember, we wanted the halo stars. </a:t>
            </a:r>
          </a:p>
        </p:txBody>
      </p:sp>
      <p:sp>
        <p:nvSpPr>
          <p:cNvPr id="4" name="Slide Number Placeholder 3"/>
          <p:cNvSpPr>
            <a:spLocks noGrp="1"/>
          </p:cNvSpPr>
          <p:nvPr>
            <p:ph type="sldNum" sz="quarter" idx="10"/>
          </p:nvPr>
        </p:nvSpPr>
        <p:spPr/>
        <p:txBody>
          <a:bodyPr/>
          <a:lstStyle/>
          <a:p>
            <a:fld id="{1CAAC9CD-6E35-0440-BBDC-CA9B644596E5}" type="slidenum">
              <a:rPr lang="en-US" smtClean="0"/>
              <a:t>17</a:t>
            </a:fld>
            <a:endParaRPr lang="en-US"/>
          </a:p>
        </p:txBody>
      </p:sp>
    </p:spTree>
    <p:extLst>
      <p:ext uri="{BB962C8B-B14F-4D97-AF65-F5344CB8AC3E}">
        <p14:creationId xmlns:p14="http://schemas.microsoft.com/office/powerpoint/2010/main" val="13128791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Now, the velocity distribution (which also was in the first slide :D)</a:t>
            </a:r>
          </a:p>
        </p:txBody>
      </p:sp>
      <p:sp>
        <p:nvSpPr>
          <p:cNvPr id="4" name="Slide Number Placeholder 3"/>
          <p:cNvSpPr>
            <a:spLocks noGrp="1"/>
          </p:cNvSpPr>
          <p:nvPr>
            <p:ph type="sldNum" sz="quarter" idx="10"/>
          </p:nvPr>
        </p:nvSpPr>
        <p:spPr/>
        <p:txBody>
          <a:bodyPr/>
          <a:lstStyle/>
          <a:p>
            <a:fld id="{1CAAC9CD-6E35-0440-BBDC-CA9B644596E5}" type="slidenum">
              <a:rPr lang="en-US" smtClean="0"/>
              <a:t>18</a:t>
            </a:fld>
            <a:endParaRPr lang="en-US"/>
          </a:p>
        </p:txBody>
      </p:sp>
    </p:spTree>
    <p:extLst>
      <p:ext uri="{BB962C8B-B14F-4D97-AF65-F5344CB8AC3E}">
        <p14:creationId xmlns:p14="http://schemas.microsoft.com/office/powerpoint/2010/main" val="3162761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the interesting this is that this is the standard halo model, and the maxwell boltzmann distribution we are taught at school!!!</a:t>
            </a:r>
          </a:p>
        </p:txBody>
      </p:sp>
      <p:sp>
        <p:nvSpPr>
          <p:cNvPr id="4" name="Slide Number Placeholder 3"/>
          <p:cNvSpPr>
            <a:spLocks noGrp="1"/>
          </p:cNvSpPr>
          <p:nvPr>
            <p:ph type="sldNum" sz="quarter" idx="10"/>
          </p:nvPr>
        </p:nvSpPr>
        <p:spPr/>
        <p:txBody>
          <a:bodyPr/>
          <a:lstStyle/>
          <a:p>
            <a:fld id="{1CAAC9CD-6E35-0440-BBDC-CA9B644596E5}" type="slidenum">
              <a:rPr lang="en-US" smtClean="0"/>
              <a:t>19</a:t>
            </a:fld>
            <a:endParaRPr lang="en-US"/>
          </a:p>
        </p:txBody>
      </p:sp>
    </p:spTree>
    <p:extLst>
      <p:ext uri="{BB962C8B-B14F-4D97-AF65-F5344CB8AC3E}">
        <p14:creationId xmlns:p14="http://schemas.microsoft.com/office/powerpoint/2010/main" val="9274764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a:t>
            </a:r>
            <a:r>
              <a:rPr lang="en-US" baseline="0" dirty="0" smtClean="0"/>
              <a:t> summarize what we did before: We found that there is a strong correlation between dark matter and old stars, and we used this correlation to go measure the velocity distribution of these old stars near the sun, and extrapolate the dark matter distribution. Of course this has a few caveats that I will delve into today. More importantly is knowing why you should care at all. </a:t>
            </a:r>
            <a:endParaRPr lang="en-US" dirty="0"/>
          </a:p>
        </p:txBody>
      </p:sp>
      <p:sp>
        <p:nvSpPr>
          <p:cNvPr id="4" name="Slide Number Placeholder 3"/>
          <p:cNvSpPr>
            <a:spLocks noGrp="1"/>
          </p:cNvSpPr>
          <p:nvPr>
            <p:ph type="sldNum" sz="quarter" idx="10"/>
          </p:nvPr>
        </p:nvSpPr>
        <p:spPr/>
        <p:txBody>
          <a:bodyPr/>
          <a:lstStyle/>
          <a:p>
            <a:fld id="{1CAAC9CD-6E35-0440-BBDC-CA9B644596E5}" type="slidenum">
              <a:rPr lang="en-US" smtClean="0"/>
              <a:t>2</a:t>
            </a:fld>
            <a:endParaRPr lang="en-US"/>
          </a:p>
        </p:txBody>
      </p:sp>
    </p:spTree>
    <p:extLst>
      <p:ext uri="{BB962C8B-B14F-4D97-AF65-F5344CB8AC3E}">
        <p14:creationId xmlns:p14="http://schemas.microsoft.com/office/powerpoint/2010/main" val="25036363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frac</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dR</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dQ</a:t>
            </a:r>
            <a:r>
              <a:rPr lang="en-US" sz="1200" kern="1200" dirty="0" smtClean="0">
                <a:solidFill>
                  <a:schemeClr val="tx1"/>
                </a:solidFill>
                <a:latin typeface="+mn-lt"/>
                <a:ea typeface="+mn-ea"/>
                <a:cs typeface="+mn-cs"/>
              </a:rPr>
              <a:t>} = \</a:t>
            </a:r>
            <a:r>
              <a:rPr lang="en-US" sz="1200" kern="1200" dirty="0" err="1" smtClean="0">
                <a:solidFill>
                  <a:schemeClr val="tx1"/>
                </a:solidFill>
                <a:latin typeface="+mn-lt"/>
                <a:ea typeface="+mn-ea"/>
                <a:cs typeface="+mn-cs"/>
              </a:rPr>
              <a:t>frac</a:t>
            </a:r>
            <a:r>
              <a:rPr lang="en-US" sz="1200" kern="1200" dirty="0" smtClean="0">
                <a:solidFill>
                  <a:schemeClr val="tx1"/>
                </a:solidFill>
                <a:latin typeface="+mn-lt"/>
                <a:ea typeface="+mn-ea"/>
                <a:cs typeface="+mn-cs"/>
              </a:rPr>
              <a:t>{\sigma_0 {\color[</a:t>
            </a:r>
            <a:r>
              <a:rPr lang="en-US" sz="1200" kern="1200" dirty="0" err="1" smtClean="0">
                <a:solidFill>
                  <a:schemeClr val="tx1"/>
                </a:solidFill>
                <a:latin typeface="+mn-lt"/>
                <a:ea typeface="+mn-ea"/>
                <a:cs typeface="+mn-cs"/>
              </a:rPr>
              <a:t>rgb</a:t>
            </a:r>
            <a:r>
              <a:rPr lang="en-US" sz="1200" kern="1200" dirty="0" smtClean="0">
                <a:solidFill>
                  <a:schemeClr val="tx1"/>
                </a:solidFill>
                <a:latin typeface="+mn-lt"/>
                <a:ea typeface="+mn-ea"/>
                <a:cs typeface="+mn-cs"/>
              </a:rPr>
              <a:t>]{1.000000,0.000000,0.000000}\rho_0}}{\</a:t>
            </a:r>
            <a:r>
              <a:rPr lang="en-US" sz="1200" kern="1200" dirty="0" err="1" smtClean="0">
                <a:solidFill>
                  <a:schemeClr val="tx1"/>
                </a:solidFill>
                <a:latin typeface="+mn-lt"/>
                <a:ea typeface="+mn-ea"/>
                <a:cs typeface="+mn-cs"/>
              </a:rPr>
              <a:t>sqrt</a:t>
            </a:r>
            <a:r>
              <a:rPr lang="en-US" sz="1200" kern="1200" dirty="0" smtClean="0">
                <a:solidFill>
                  <a:schemeClr val="tx1"/>
                </a:solidFill>
                <a:latin typeface="+mn-lt"/>
                <a:ea typeface="+mn-ea"/>
                <a:cs typeface="+mn-cs"/>
              </a:rPr>
              <a:t>{\pi} {\color[</a:t>
            </a:r>
            <a:r>
              <a:rPr lang="en-US" sz="1200" kern="1200" dirty="0" err="1" smtClean="0">
                <a:solidFill>
                  <a:schemeClr val="tx1"/>
                </a:solidFill>
                <a:latin typeface="+mn-lt"/>
                <a:ea typeface="+mn-ea"/>
                <a:cs typeface="+mn-cs"/>
              </a:rPr>
              <a:t>rgb</a:t>
            </a:r>
            <a:r>
              <a:rPr lang="en-US" sz="1200" kern="1200" dirty="0" smtClean="0">
                <a:solidFill>
                  <a:schemeClr val="tx1"/>
                </a:solidFill>
                <a:latin typeface="+mn-lt"/>
                <a:ea typeface="+mn-ea"/>
                <a:cs typeface="+mn-cs"/>
              </a:rPr>
              <a:t>]{1.000000,0.000000,0.000000}v_0} m_\chi m_r^2} F^2(Q) {\color[</a:t>
            </a:r>
            <a:r>
              <a:rPr lang="en-US" sz="1200" kern="1200" dirty="0" err="1" smtClean="0">
                <a:solidFill>
                  <a:schemeClr val="tx1"/>
                </a:solidFill>
                <a:latin typeface="+mn-lt"/>
                <a:ea typeface="+mn-ea"/>
                <a:cs typeface="+mn-cs"/>
              </a:rPr>
              <a:t>rgb</a:t>
            </a:r>
            <a:r>
              <a:rPr lang="en-US" sz="1200" kern="1200" dirty="0" smtClean="0">
                <a:solidFill>
                  <a:schemeClr val="tx1"/>
                </a:solidFill>
                <a:latin typeface="+mn-lt"/>
                <a:ea typeface="+mn-ea"/>
                <a:cs typeface="+mn-cs"/>
              </a:rPr>
              <a:t>]{1.000000,0.000000,0.000000}T(Q)}</a:t>
            </a:r>
          </a:p>
          <a:p>
            <a:endParaRPr lang="en-US" sz="1200" kern="1200" dirty="0" smtClean="0">
              <a:solidFill>
                <a:schemeClr val="tx1"/>
              </a:solidFill>
              <a:latin typeface="+mn-lt"/>
              <a:ea typeface="+mn-ea"/>
              <a:cs typeface="+mn-cs"/>
            </a:endParaRPr>
          </a:p>
          <a:p>
            <a:endParaRPr lang="en-US" dirty="0"/>
          </a:p>
          <a:p>
            <a:r>
              <a:rPr lang="en-US" dirty="0" err="1" smtClean="0"/>
              <a:t>Vmin</a:t>
            </a:r>
            <a:r>
              <a:rPr lang="en-US" dirty="0" smtClean="0"/>
              <a:t> = </a:t>
            </a:r>
            <a:r>
              <a:rPr lang="en-US" dirty="0" err="1" smtClean="0"/>
              <a:t>sqrt</a:t>
            </a:r>
            <a:r>
              <a:rPr lang="en-US" dirty="0" smtClean="0"/>
              <a:t>{Q </a:t>
            </a:r>
            <a:r>
              <a:rPr lang="en-US" dirty="0" err="1" smtClean="0"/>
              <a:t>mN</a:t>
            </a:r>
            <a:r>
              <a:rPr lang="en-US" dirty="0" smtClean="0"/>
              <a:t>/(2 mu^2)}</a:t>
            </a:r>
          </a:p>
          <a:p>
            <a:r>
              <a:rPr lang="en-US" dirty="0" smtClean="0"/>
              <a:t>----- Meeting Notes (5/18/17 12:06) -----</a:t>
            </a:r>
          </a:p>
          <a:p>
            <a:r>
              <a:rPr lang="en-US" dirty="0" smtClean="0"/>
              <a:t>More explicitely, the detection rate is given as follows:  where there are 3 sets of parameters: </a:t>
            </a:r>
          </a:p>
          <a:p>
            <a:endParaRPr lang="en-US" dirty="0" smtClean="0"/>
          </a:p>
          <a:p>
            <a:r>
              <a:rPr lang="en-US" dirty="0" smtClean="0"/>
              <a:t>astrophysical parameters in red, that depend on the local dark matter density, as well as the dm velocity,</a:t>
            </a:r>
          </a:p>
          <a:p>
            <a:endParaRPr lang="en-US" dirty="0" smtClean="0"/>
          </a:p>
          <a:p>
            <a:r>
              <a:rPr lang="en-US" dirty="0" smtClean="0"/>
              <a:t>particle physics scenario, such as the scattering cross section (which is basically the probability that dark matter interacts with our experiment) as well as the mass of the dark matter</a:t>
            </a:r>
          </a:p>
          <a:p>
            <a:endParaRPr lang="en-US" dirty="0" smtClean="0"/>
          </a:p>
          <a:p>
            <a:r>
              <a:rPr lang="en-US" dirty="0" smtClean="0"/>
              <a:t>and finally some experimental features such as the type of material that the experiment is based on </a:t>
            </a:r>
          </a:p>
          <a:p>
            <a:endParaRPr lang="en-US" dirty="0" smtClean="0"/>
          </a:p>
          <a:p>
            <a:r>
              <a:rPr lang="en-US" dirty="0" smtClean="0"/>
              <a:t>----- Meeting Notes (8/9/17 23:00) -----</a:t>
            </a:r>
          </a:p>
          <a:p>
            <a:r>
              <a:rPr lang="en-US" dirty="0" smtClean="0"/>
              <a:t>In terms of direct detection rate:</a:t>
            </a:r>
          </a:p>
          <a:p>
            <a:endParaRPr lang="en-US" dirty="0" smtClean="0"/>
          </a:p>
          <a:p>
            <a:r>
              <a:rPr lang="en-US" dirty="0" smtClean="0"/>
              <a:t>The expected rate depends on astrophysics, particle physics, and the experimental set up. </a:t>
            </a:r>
          </a:p>
        </p:txBody>
      </p:sp>
      <p:sp>
        <p:nvSpPr>
          <p:cNvPr id="4" name="Slide Number Placeholder 3"/>
          <p:cNvSpPr>
            <a:spLocks noGrp="1"/>
          </p:cNvSpPr>
          <p:nvPr>
            <p:ph type="sldNum" sz="quarter" idx="10"/>
          </p:nvPr>
        </p:nvSpPr>
        <p:spPr/>
        <p:txBody>
          <a:bodyPr/>
          <a:lstStyle/>
          <a:p>
            <a:fld id="{5675AA58-8AF2-3941-8E81-02E0F418D147}" type="slidenum">
              <a:rPr lang="en-US" smtClean="0"/>
              <a:pPr/>
              <a:t>20</a:t>
            </a:fld>
            <a:endParaRPr lang="en-US"/>
          </a:p>
        </p:txBody>
      </p:sp>
    </p:spTree>
    <p:extLst>
      <p:ext uri="{BB962C8B-B14F-4D97-AF65-F5344CB8AC3E}">
        <p14:creationId xmlns:p14="http://schemas.microsoft.com/office/powerpoint/2010/main" val="15435993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frac</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dR</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dQ</a:t>
            </a:r>
            <a:r>
              <a:rPr lang="en-US" sz="1200" kern="1200" dirty="0" smtClean="0">
                <a:solidFill>
                  <a:schemeClr val="tx1"/>
                </a:solidFill>
                <a:latin typeface="+mn-lt"/>
                <a:ea typeface="+mn-ea"/>
                <a:cs typeface="+mn-cs"/>
              </a:rPr>
              <a:t>} = \</a:t>
            </a:r>
            <a:r>
              <a:rPr lang="en-US" sz="1200" kern="1200" dirty="0" err="1" smtClean="0">
                <a:solidFill>
                  <a:schemeClr val="tx1"/>
                </a:solidFill>
                <a:latin typeface="+mn-lt"/>
                <a:ea typeface="+mn-ea"/>
                <a:cs typeface="+mn-cs"/>
              </a:rPr>
              <a:t>frac</a:t>
            </a:r>
            <a:r>
              <a:rPr lang="en-US" sz="1200" kern="1200" dirty="0" smtClean="0">
                <a:solidFill>
                  <a:schemeClr val="tx1"/>
                </a:solidFill>
                <a:latin typeface="+mn-lt"/>
                <a:ea typeface="+mn-ea"/>
                <a:cs typeface="+mn-cs"/>
              </a:rPr>
              <a:t>{\sigma_0 {\color[</a:t>
            </a:r>
            <a:r>
              <a:rPr lang="en-US" sz="1200" kern="1200" dirty="0" err="1" smtClean="0">
                <a:solidFill>
                  <a:schemeClr val="tx1"/>
                </a:solidFill>
                <a:latin typeface="+mn-lt"/>
                <a:ea typeface="+mn-ea"/>
                <a:cs typeface="+mn-cs"/>
              </a:rPr>
              <a:t>rgb</a:t>
            </a:r>
            <a:r>
              <a:rPr lang="en-US" sz="1200" kern="1200" dirty="0" smtClean="0">
                <a:solidFill>
                  <a:schemeClr val="tx1"/>
                </a:solidFill>
                <a:latin typeface="+mn-lt"/>
                <a:ea typeface="+mn-ea"/>
                <a:cs typeface="+mn-cs"/>
              </a:rPr>
              <a:t>]{1.000000,0.000000,0.000000}\rho_0}}{\</a:t>
            </a:r>
            <a:r>
              <a:rPr lang="en-US" sz="1200" kern="1200" dirty="0" err="1" smtClean="0">
                <a:solidFill>
                  <a:schemeClr val="tx1"/>
                </a:solidFill>
                <a:latin typeface="+mn-lt"/>
                <a:ea typeface="+mn-ea"/>
                <a:cs typeface="+mn-cs"/>
              </a:rPr>
              <a:t>sqrt</a:t>
            </a:r>
            <a:r>
              <a:rPr lang="en-US" sz="1200" kern="1200" dirty="0" smtClean="0">
                <a:solidFill>
                  <a:schemeClr val="tx1"/>
                </a:solidFill>
                <a:latin typeface="+mn-lt"/>
                <a:ea typeface="+mn-ea"/>
                <a:cs typeface="+mn-cs"/>
              </a:rPr>
              <a:t>{\pi} {\color[</a:t>
            </a:r>
            <a:r>
              <a:rPr lang="en-US" sz="1200" kern="1200" dirty="0" err="1" smtClean="0">
                <a:solidFill>
                  <a:schemeClr val="tx1"/>
                </a:solidFill>
                <a:latin typeface="+mn-lt"/>
                <a:ea typeface="+mn-ea"/>
                <a:cs typeface="+mn-cs"/>
              </a:rPr>
              <a:t>rgb</a:t>
            </a:r>
            <a:r>
              <a:rPr lang="en-US" sz="1200" kern="1200" dirty="0" smtClean="0">
                <a:solidFill>
                  <a:schemeClr val="tx1"/>
                </a:solidFill>
                <a:latin typeface="+mn-lt"/>
                <a:ea typeface="+mn-ea"/>
                <a:cs typeface="+mn-cs"/>
              </a:rPr>
              <a:t>]{1.000000,0.000000,0.000000}v_0} m_\chi m_r^2} F^2(Q) {\color[</a:t>
            </a:r>
            <a:r>
              <a:rPr lang="en-US" sz="1200" kern="1200" dirty="0" err="1" smtClean="0">
                <a:solidFill>
                  <a:schemeClr val="tx1"/>
                </a:solidFill>
                <a:latin typeface="+mn-lt"/>
                <a:ea typeface="+mn-ea"/>
                <a:cs typeface="+mn-cs"/>
              </a:rPr>
              <a:t>rgb</a:t>
            </a:r>
            <a:r>
              <a:rPr lang="en-US" sz="1200" kern="1200" dirty="0" smtClean="0">
                <a:solidFill>
                  <a:schemeClr val="tx1"/>
                </a:solidFill>
                <a:latin typeface="+mn-lt"/>
                <a:ea typeface="+mn-ea"/>
                <a:cs typeface="+mn-cs"/>
              </a:rPr>
              <a:t>]{1.000000,0.000000,0.000000}T(Q)}</a:t>
            </a:r>
          </a:p>
          <a:p>
            <a:endParaRPr lang="en-US" sz="1200" kern="1200" dirty="0" smtClean="0">
              <a:solidFill>
                <a:schemeClr val="tx1"/>
              </a:solidFill>
              <a:latin typeface="+mn-lt"/>
              <a:ea typeface="+mn-ea"/>
              <a:cs typeface="+mn-cs"/>
            </a:endParaRPr>
          </a:p>
          <a:p>
            <a:endParaRPr lang="en-US" dirty="0" smtClean="0"/>
          </a:p>
          <a:p>
            <a:r>
              <a:rPr lang="en-US" sz="1200" kern="1200" dirty="0" smtClean="0">
                <a:solidFill>
                  <a:schemeClr val="tx1"/>
                </a:solidFill>
                <a:latin typeface="+mn-lt"/>
                <a:ea typeface="+mn-ea"/>
                <a:cs typeface="+mn-cs"/>
              </a:rPr>
              <a:t>T(Q) = \</a:t>
            </a:r>
            <a:r>
              <a:rPr lang="en-US" sz="1200" kern="1200" dirty="0" err="1" smtClean="0">
                <a:solidFill>
                  <a:schemeClr val="tx1"/>
                </a:solidFill>
                <a:latin typeface="+mn-lt"/>
                <a:ea typeface="+mn-ea"/>
                <a:cs typeface="+mn-cs"/>
              </a:rPr>
              <a:t>frac</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sqrt</a:t>
            </a:r>
            <a:r>
              <a:rPr lang="en-US" sz="1200" kern="1200" dirty="0" smtClean="0">
                <a:solidFill>
                  <a:schemeClr val="tx1"/>
                </a:solidFill>
                <a:latin typeface="+mn-lt"/>
                <a:ea typeface="+mn-ea"/>
                <a:cs typeface="+mn-cs"/>
              </a:rPr>
              <a:t>{\pi}}{2} v_0 \</a:t>
            </a:r>
            <a:r>
              <a:rPr lang="en-US" sz="1200" kern="1200" dirty="0" err="1" smtClean="0">
                <a:solidFill>
                  <a:schemeClr val="tx1"/>
                </a:solidFill>
                <a:latin typeface="+mn-lt"/>
                <a:ea typeface="+mn-ea"/>
                <a:cs typeface="+mn-cs"/>
              </a:rPr>
              <a:t>int</a:t>
            </a:r>
            <a:r>
              <a:rPr lang="en-US" sz="1200" kern="1200" dirty="0" smtClean="0">
                <a:solidFill>
                  <a:schemeClr val="tx1"/>
                </a:solidFill>
                <a:latin typeface="+mn-lt"/>
                <a:ea typeface="+mn-ea"/>
                <a:cs typeface="+mn-cs"/>
              </a:rPr>
              <a:t>_{v_{\text{min}}}^\</a:t>
            </a:r>
            <a:r>
              <a:rPr lang="en-US" sz="1200" kern="1200" dirty="0" err="1" smtClean="0">
                <a:solidFill>
                  <a:schemeClr val="tx1"/>
                </a:solidFill>
                <a:latin typeface="+mn-lt"/>
                <a:ea typeface="+mn-ea"/>
                <a:cs typeface="+mn-cs"/>
              </a:rPr>
              <a:t>infty</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frac</a:t>
            </a:r>
            <a:r>
              <a:rPr lang="en-US" sz="1200" kern="1200" dirty="0" smtClean="0">
                <a:solidFill>
                  <a:schemeClr val="tx1"/>
                </a:solidFill>
                <a:latin typeface="+mn-lt"/>
                <a:ea typeface="+mn-ea"/>
                <a:cs typeface="+mn-cs"/>
              </a:rPr>
              <a:t>{{\color[</a:t>
            </a:r>
            <a:r>
              <a:rPr lang="en-US" sz="1200" kern="1200" dirty="0" err="1" smtClean="0">
                <a:solidFill>
                  <a:schemeClr val="tx1"/>
                </a:solidFill>
                <a:latin typeface="+mn-lt"/>
                <a:ea typeface="+mn-ea"/>
                <a:cs typeface="+mn-cs"/>
              </a:rPr>
              <a:t>rgb</a:t>
            </a:r>
            <a:r>
              <a:rPr lang="en-US" sz="1200" kern="1200" dirty="0" smtClean="0">
                <a:solidFill>
                  <a:schemeClr val="tx1"/>
                </a:solidFill>
                <a:latin typeface="+mn-lt"/>
                <a:ea typeface="+mn-ea"/>
                <a:cs typeface="+mn-cs"/>
              </a:rPr>
              <a:t>]{1.000000,0.000000,0.000000}f(v)}}{v}dv</a:t>
            </a:r>
            <a:endParaRPr lang="en-US" dirty="0"/>
          </a:p>
          <a:p>
            <a:r>
              <a:rPr lang="en-US" dirty="0" err="1" smtClean="0"/>
              <a:t>Vmin</a:t>
            </a:r>
            <a:r>
              <a:rPr lang="en-US" dirty="0" smtClean="0"/>
              <a:t> = </a:t>
            </a:r>
            <a:r>
              <a:rPr lang="en-US" dirty="0" err="1" smtClean="0"/>
              <a:t>sqrt</a:t>
            </a:r>
            <a:r>
              <a:rPr lang="en-US" dirty="0" smtClean="0"/>
              <a:t>{Q </a:t>
            </a:r>
            <a:r>
              <a:rPr lang="en-US" dirty="0" err="1" smtClean="0"/>
              <a:t>mN</a:t>
            </a:r>
            <a:r>
              <a:rPr lang="en-US" dirty="0" smtClean="0"/>
              <a:t>/(2 mu^2)}</a:t>
            </a:r>
          </a:p>
          <a:p>
            <a:r>
              <a:rPr lang="en-US" dirty="0" smtClean="0"/>
              <a:t>----- Meeting Notes (5/18/17 12:06) -----</a:t>
            </a:r>
          </a:p>
          <a:p>
            <a:r>
              <a:rPr lang="en-US" dirty="0" smtClean="0"/>
              <a:t>the quantity that we will focus on is T(Q), or the velocity distribution of dark matter</a:t>
            </a:r>
          </a:p>
          <a:p>
            <a:endParaRPr lang="en-US" dirty="0" smtClean="0"/>
          </a:p>
          <a:p>
            <a:r>
              <a:rPr lang="en-US" dirty="0" smtClean="0"/>
              <a:t>this is related to the integral of the velocity distribution</a:t>
            </a:r>
          </a:p>
          <a:p>
            <a:endParaRPr lang="en-US" dirty="0" smtClean="0"/>
          </a:p>
          <a:p>
            <a:r>
              <a:rPr lang="en-US" dirty="0" smtClean="0"/>
              <a:t>You see here that we are integrating from a particular value v_min to infinity.</a:t>
            </a:r>
          </a:p>
          <a:p>
            <a:r>
              <a:rPr lang="en-US" dirty="0" smtClean="0"/>
              <a:t>----- Meeting Notes (8/9/17 23:00) -----</a:t>
            </a:r>
          </a:p>
          <a:p>
            <a:r>
              <a:rPr lang="en-US" dirty="0" smtClean="0"/>
              <a:t>What I will focus on is this dependence on the velocitu distribution. Vmin here depends on the threshold of the experiment and the dark matter mass. Basically for a fixed dark matter mass and a fixed experimental threshold, you will get a value for this function g(vmin)</a:t>
            </a:r>
            <a:endParaRPr lang="en-US" dirty="0"/>
          </a:p>
        </p:txBody>
      </p:sp>
      <p:sp>
        <p:nvSpPr>
          <p:cNvPr id="4" name="Slide Number Placeholder 3"/>
          <p:cNvSpPr>
            <a:spLocks noGrp="1"/>
          </p:cNvSpPr>
          <p:nvPr>
            <p:ph type="sldNum" sz="quarter" idx="10"/>
          </p:nvPr>
        </p:nvSpPr>
        <p:spPr/>
        <p:txBody>
          <a:bodyPr/>
          <a:lstStyle/>
          <a:p>
            <a:fld id="{5675AA58-8AF2-3941-8E81-02E0F418D147}" type="slidenum">
              <a:rPr lang="en-US" smtClean="0"/>
              <a:pPr/>
              <a:t>21</a:t>
            </a:fld>
            <a:endParaRPr lang="en-US"/>
          </a:p>
        </p:txBody>
      </p:sp>
    </p:spTree>
    <p:extLst>
      <p:ext uri="{BB962C8B-B14F-4D97-AF65-F5344CB8AC3E}">
        <p14:creationId xmlns:p14="http://schemas.microsoft.com/office/powerpoint/2010/main" val="15435993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putting things together, for a 10 GeV mass, we find that gvmin is plotted like this (this is a log plot in terms of vmin). Althrough the two analyses are consistent with each other, we find that at v_min values higher than 200 km/s they are below the SHM curve. </a:t>
            </a:r>
          </a:p>
        </p:txBody>
      </p:sp>
      <p:sp>
        <p:nvSpPr>
          <p:cNvPr id="4" name="Slide Number Placeholder 3"/>
          <p:cNvSpPr>
            <a:spLocks noGrp="1"/>
          </p:cNvSpPr>
          <p:nvPr>
            <p:ph type="sldNum" sz="quarter" idx="10"/>
          </p:nvPr>
        </p:nvSpPr>
        <p:spPr/>
        <p:txBody>
          <a:bodyPr/>
          <a:lstStyle/>
          <a:p>
            <a:fld id="{1CAAC9CD-6E35-0440-BBDC-CA9B644596E5}" type="slidenum">
              <a:rPr lang="en-US" smtClean="0"/>
              <a:t>22</a:t>
            </a:fld>
            <a:endParaRPr lang="en-US"/>
          </a:p>
        </p:txBody>
      </p:sp>
    </p:spTree>
    <p:extLst>
      <p:ext uri="{BB962C8B-B14F-4D97-AF65-F5344CB8AC3E}">
        <p14:creationId xmlns:p14="http://schemas.microsoft.com/office/powerpoint/2010/main" val="40457624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putting things together, for a 10 GeV mass, we find that gvmin is plotted like this (this is a log plot in terms of vmin). Althrough the two analyses are consistent with each other, we find that at v_min values higher than 200 km/s they are below the SHM curve. </a:t>
            </a:r>
          </a:p>
        </p:txBody>
      </p:sp>
      <p:sp>
        <p:nvSpPr>
          <p:cNvPr id="4" name="Slide Number Placeholder 3"/>
          <p:cNvSpPr>
            <a:spLocks noGrp="1"/>
          </p:cNvSpPr>
          <p:nvPr>
            <p:ph type="sldNum" sz="quarter" idx="10"/>
          </p:nvPr>
        </p:nvSpPr>
        <p:spPr/>
        <p:txBody>
          <a:bodyPr/>
          <a:lstStyle/>
          <a:p>
            <a:fld id="{1CAAC9CD-6E35-0440-BBDC-CA9B644596E5}" type="slidenum">
              <a:rPr lang="en-US" smtClean="0"/>
              <a:t>23</a:t>
            </a:fld>
            <a:endParaRPr lang="en-US"/>
          </a:p>
        </p:txBody>
      </p:sp>
    </p:spTree>
    <p:extLst>
      <p:ext uri="{BB962C8B-B14F-4D97-AF65-F5344CB8AC3E}">
        <p14:creationId xmlns:p14="http://schemas.microsoft.com/office/powerpoint/2010/main" val="40457624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Now let's conclude: we got a new velocity distribution for dark matter: so far the error bars are large, but they will get better with future gaia releases, and the kinematic outliers of earlier might be hints of dark matter substructure as we'll continue to study  :-)</a:t>
            </a:r>
          </a:p>
        </p:txBody>
      </p:sp>
      <p:sp>
        <p:nvSpPr>
          <p:cNvPr id="4" name="Slide Number Placeholder 3"/>
          <p:cNvSpPr>
            <a:spLocks noGrp="1"/>
          </p:cNvSpPr>
          <p:nvPr>
            <p:ph type="sldNum" sz="quarter" idx="10"/>
          </p:nvPr>
        </p:nvSpPr>
        <p:spPr/>
        <p:txBody>
          <a:bodyPr/>
          <a:lstStyle/>
          <a:p>
            <a:fld id="{1CAAC9CD-6E35-0440-BBDC-CA9B644596E5}" type="slidenum">
              <a:rPr lang="en-US" smtClean="0"/>
              <a:t>24</a:t>
            </a:fld>
            <a:endParaRPr lang="en-US"/>
          </a:p>
        </p:txBody>
      </p:sp>
    </p:spTree>
    <p:extLst>
      <p:ext uri="{BB962C8B-B14F-4D97-AF65-F5344CB8AC3E}">
        <p14:creationId xmlns:p14="http://schemas.microsoft.com/office/powerpoint/2010/main" val="1303425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 Meeting Notes (5/17/17 23:02) -----</a:t>
            </a:r>
          </a:p>
          <a:p>
            <a:r>
              <a:rPr lang="en-US" sz="1200" kern="1200" dirty="0" smtClean="0">
                <a:solidFill>
                  <a:schemeClr val="tx1"/>
                </a:solidFill>
                <a:latin typeface="+mn-lt"/>
                <a:ea typeface="+mn-ea"/>
                <a:cs typeface="+mn-cs"/>
              </a:rPr>
              <a:t>ignoring these issues, we end up with the </a:t>
            </a:r>
            <a:r>
              <a:rPr lang="en-US" sz="1200" kern="1200" dirty="0" err="1" smtClean="0">
                <a:solidFill>
                  <a:schemeClr val="tx1"/>
                </a:solidFill>
                <a:latin typeface="+mn-lt"/>
                <a:ea typeface="+mn-ea"/>
                <a:cs typeface="+mn-cs"/>
              </a:rPr>
              <a:t>maxwell</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boltzmann</a:t>
            </a:r>
            <a:r>
              <a:rPr lang="en-US" sz="1200" kern="1200" dirty="0" smtClean="0">
                <a:solidFill>
                  <a:schemeClr val="tx1"/>
                </a:solidFill>
                <a:latin typeface="+mn-lt"/>
                <a:ea typeface="+mn-ea"/>
                <a:cs typeface="+mn-cs"/>
              </a:rPr>
              <a:t> distribution.</a:t>
            </a:r>
            <a:endParaRPr lang="en-US" dirty="0" smtClean="0"/>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Rho to f, is </a:t>
            </a:r>
            <a:r>
              <a:rPr lang="en-US" sz="1200" kern="1200" dirty="0" err="1" smtClean="0">
                <a:solidFill>
                  <a:schemeClr val="tx1"/>
                </a:solidFill>
                <a:latin typeface="+mn-lt"/>
                <a:ea typeface="+mn-ea"/>
                <a:cs typeface="+mn-cs"/>
              </a:rPr>
              <a:t>poisson</a:t>
            </a:r>
            <a:r>
              <a:rPr lang="en-US" sz="1200" kern="1200" dirty="0" smtClean="0">
                <a:solidFill>
                  <a:schemeClr val="tx1"/>
                </a:solidFill>
                <a:latin typeface="+mn-lt"/>
                <a:ea typeface="+mn-ea"/>
                <a:cs typeface="+mn-cs"/>
              </a:rPr>
              <a:t> equation,</a:t>
            </a:r>
            <a:r>
              <a:rPr lang="en-US" sz="1200" kern="1200" baseline="0" dirty="0" smtClean="0">
                <a:solidFill>
                  <a:schemeClr val="tx1"/>
                </a:solidFill>
                <a:latin typeface="+mn-lt"/>
                <a:ea typeface="+mn-ea"/>
                <a:cs typeface="+mn-cs"/>
              </a:rPr>
              <a:t> and Jeans theorem. Halo is isotropic(dependence on v instead of angular momentum ? Who knows) and equilibrium (jeans)! Either of these 2 assumptions are broken, it does not work. Not in equilibrium, no major merger in a long time</a:t>
            </a:r>
            <a:r>
              <a:rPr lang="mr-IN" sz="1200" kern="1200" baseline="0" dirty="0" smtClean="0">
                <a:solidFill>
                  <a:schemeClr val="tx1"/>
                </a:solidFill>
                <a:latin typeface="+mn-lt"/>
                <a:ea typeface="+mn-ea"/>
                <a:cs typeface="+mn-cs"/>
              </a:rPr>
              <a:t>…</a:t>
            </a:r>
            <a:r>
              <a:rPr lang="en-US" sz="1200" kern="1200" baseline="0" dirty="0" smtClean="0">
                <a:solidFill>
                  <a:schemeClr val="tx1"/>
                </a:solidFill>
                <a:latin typeface="+mn-lt"/>
                <a:ea typeface="+mn-ea"/>
                <a:cs typeface="+mn-cs"/>
              </a:rPr>
              <a:t> but it is still not perfect, </a:t>
            </a:r>
            <a:r>
              <a:rPr lang="en-US" sz="1200" kern="1200" baseline="0" dirty="0" err="1" smtClean="0">
                <a:solidFill>
                  <a:schemeClr val="tx1"/>
                </a:solidFill>
                <a:latin typeface="+mn-lt"/>
                <a:ea typeface="+mn-ea"/>
                <a:cs typeface="+mn-cs"/>
              </a:rPr>
              <a:t>sagitarius</a:t>
            </a:r>
            <a:r>
              <a:rPr lang="en-US" sz="1200" kern="1200" baseline="0" dirty="0" smtClean="0">
                <a:solidFill>
                  <a:schemeClr val="tx1"/>
                </a:solidFill>
                <a:latin typeface="+mn-lt"/>
                <a:ea typeface="+mn-ea"/>
                <a:cs typeface="+mn-cs"/>
              </a:rPr>
              <a:t> is an example of that! </a:t>
            </a:r>
            <a:endParaRPr lang="en-US" sz="1200" kern="120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err="1" smtClean="0">
                <a:solidFill>
                  <a:schemeClr val="tx1"/>
                </a:solidFill>
                <a:latin typeface="+mn-lt"/>
                <a:ea typeface="+mn-ea"/>
                <a:cs typeface="+mn-cs"/>
              </a:rPr>
              <a:t>v_c</a:t>
            </a:r>
            <a:r>
              <a:rPr lang="en-US" sz="1200" kern="1200" dirty="0" smtClean="0">
                <a:solidFill>
                  <a:schemeClr val="tx1"/>
                </a:solidFill>
                <a:latin typeface="+mn-lt"/>
                <a:ea typeface="+mn-ea"/>
                <a:cs typeface="+mn-cs"/>
              </a:rPr>
              <a:t>({\color[</a:t>
            </a:r>
            <a:r>
              <a:rPr lang="en-US" sz="1200" kern="1200" dirty="0" err="1" smtClean="0">
                <a:solidFill>
                  <a:schemeClr val="tx1"/>
                </a:solidFill>
                <a:latin typeface="+mn-lt"/>
                <a:ea typeface="+mn-ea"/>
                <a:cs typeface="+mn-cs"/>
              </a:rPr>
              <a:t>rgb</a:t>
            </a:r>
            <a:r>
              <a:rPr lang="en-US" sz="1200" kern="1200" dirty="0" smtClean="0">
                <a:solidFill>
                  <a:schemeClr val="tx1"/>
                </a:solidFill>
                <a:latin typeface="+mn-lt"/>
                <a:ea typeface="+mn-ea"/>
                <a:cs typeface="+mn-cs"/>
              </a:rPr>
              <a:t>]{1.000000,0.000000,0.000000}r}) &amp;= \</a:t>
            </a:r>
            <a:r>
              <a:rPr lang="en-US" sz="1200" kern="1200" dirty="0" err="1" smtClean="0">
                <a:solidFill>
                  <a:schemeClr val="tx1"/>
                </a:solidFill>
                <a:latin typeface="+mn-lt"/>
                <a:ea typeface="+mn-ea"/>
                <a:cs typeface="+mn-cs"/>
              </a:rPr>
              <a:t>sqrt</a:t>
            </a:r>
            <a:r>
              <a:rPr lang="en-US" sz="1200" kern="1200" dirty="0" smtClean="0">
                <a:solidFill>
                  <a:schemeClr val="tx1"/>
                </a:solidFill>
                <a:latin typeface="+mn-lt"/>
                <a:ea typeface="+mn-ea"/>
                <a:cs typeface="+mn-cs"/>
              </a:rPr>
              <a:t>{2} {\color[</a:t>
            </a:r>
            <a:r>
              <a:rPr lang="en-US" sz="1200" kern="1200" dirty="0" err="1" smtClean="0">
                <a:solidFill>
                  <a:schemeClr val="tx1"/>
                </a:solidFill>
                <a:latin typeface="+mn-lt"/>
                <a:ea typeface="+mn-ea"/>
                <a:cs typeface="+mn-cs"/>
              </a:rPr>
              <a:t>rgb</a:t>
            </a:r>
            <a:r>
              <a:rPr lang="en-US" sz="1200" kern="1200" dirty="0" smtClean="0">
                <a:solidFill>
                  <a:schemeClr val="tx1"/>
                </a:solidFill>
                <a:latin typeface="+mn-lt"/>
                <a:ea typeface="+mn-ea"/>
                <a:cs typeface="+mn-cs"/>
              </a:rPr>
              <a:t>]{0.000000,0.000000,1.000000}\sigma} \\</a:t>
            </a:r>
          </a:p>
          <a:p>
            <a:r>
              <a:rPr lang="en-US" sz="1200" kern="1200" dirty="0" smtClean="0">
                <a:solidFill>
                  <a:schemeClr val="tx1"/>
                </a:solidFill>
                <a:latin typeface="+mn-lt"/>
                <a:ea typeface="+mn-ea"/>
                <a:cs typeface="+mn-cs"/>
              </a:rPr>
              <a:t>\rho({\color[</a:t>
            </a:r>
            <a:r>
              <a:rPr lang="en-US" sz="1200" kern="1200" dirty="0" err="1" smtClean="0">
                <a:solidFill>
                  <a:schemeClr val="tx1"/>
                </a:solidFill>
                <a:latin typeface="+mn-lt"/>
                <a:ea typeface="+mn-ea"/>
                <a:cs typeface="+mn-cs"/>
              </a:rPr>
              <a:t>rgb</a:t>
            </a:r>
            <a:r>
              <a:rPr lang="en-US" sz="1200" kern="1200" dirty="0" smtClean="0">
                <a:solidFill>
                  <a:schemeClr val="tx1"/>
                </a:solidFill>
                <a:latin typeface="+mn-lt"/>
                <a:ea typeface="+mn-ea"/>
                <a:cs typeface="+mn-cs"/>
              </a:rPr>
              <a:t>]{1.000000,0.000000,0.000000}r}) &amp;= \</a:t>
            </a:r>
            <a:r>
              <a:rPr lang="en-US" sz="1200" kern="1200" dirty="0" err="1" smtClean="0">
                <a:solidFill>
                  <a:schemeClr val="tx1"/>
                </a:solidFill>
                <a:latin typeface="+mn-lt"/>
                <a:ea typeface="+mn-ea"/>
                <a:cs typeface="+mn-cs"/>
              </a:rPr>
              <a:t>frac</a:t>
            </a:r>
            <a:r>
              <a:rPr lang="en-US" sz="1200" kern="1200" dirty="0" smtClean="0">
                <a:solidFill>
                  <a:schemeClr val="tx1"/>
                </a:solidFill>
                <a:latin typeface="+mn-lt"/>
                <a:ea typeface="+mn-ea"/>
                <a:cs typeface="+mn-cs"/>
              </a:rPr>
              <a:t>{{\color[</a:t>
            </a:r>
            <a:r>
              <a:rPr lang="en-US" sz="1200" kern="1200" dirty="0" err="1" smtClean="0">
                <a:solidFill>
                  <a:schemeClr val="tx1"/>
                </a:solidFill>
                <a:latin typeface="+mn-lt"/>
                <a:ea typeface="+mn-ea"/>
                <a:cs typeface="+mn-cs"/>
              </a:rPr>
              <a:t>rgb</a:t>
            </a:r>
            <a:r>
              <a:rPr lang="en-US" sz="1200" kern="1200" dirty="0" smtClean="0">
                <a:solidFill>
                  <a:schemeClr val="tx1"/>
                </a:solidFill>
                <a:latin typeface="+mn-lt"/>
                <a:ea typeface="+mn-ea"/>
                <a:cs typeface="+mn-cs"/>
              </a:rPr>
              <a:t>]{0.000000,0.000000,1.000000}\sigma^2}}{2 \pi G {\color[</a:t>
            </a:r>
            <a:r>
              <a:rPr lang="en-US" sz="1200" kern="1200" dirty="0" err="1" smtClean="0">
                <a:solidFill>
                  <a:schemeClr val="tx1"/>
                </a:solidFill>
                <a:latin typeface="+mn-lt"/>
                <a:ea typeface="+mn-ea"/>
                <a:cs typeface="+mn-cs"/>
              </a:rPr>
              <a:t>rgb</a:t>
            </a:r>
            <a:r>
              <a:rPr lang="en-US" sz="1200" kern="1200" dirty="0" smtClean="0">
                <a:solidFill>
                  <a:schemeClr val="tx1"/>
                </a:solidFill>
                <a:latin typeface="+mn-lt"/>
                <a:ea typeface="+mn-ea"/>
                <a:cs typeface="+mn-cs"/>
              </a:rPr>
              <a:t>]{1.000000,0.000000,0.000000}r^2}} \\</a:t>
            </a:r>
          </a:p>
          <a:p>
            <a:r>
              <a:rPr lang="en-US" sz="1200" kern="1200" dirty="0" smtClean="0">
                <a:solidFill>
                  <a:schemeClr val="tx1"/>
                </a:solidFill>
                <a:latin typeface="+mn-lt"/>
                <a:ea typeface="+mn-ea"/>
                <a:cs typeface="+mn-cs"/>
              </a:rPr>
              <a:t>M({\color[</a:t>
            </a:r>
            <a:r>
              <a:rPr lang="en-US" sz="1200" kern="1200" dirty="0" err="1" smtClean="0">
                <a:solidFill>
                  <a:schemeClr val="tx1"/>
                </a:solidFill>
                <a:latin typeface="+mn-lt"/>
                <a:ea typeface="+mn-ea"/>
                <a:cs typeface="+mn-cs"/>
              </a:rPr>
              <a:t>rgb</a:t>
            </a:r>
            <a:r>
              <a:rPr lang="en-US" sz="1200" kern="1200" dirty="0" smtClean="0">
                <a:solidFill>
                  <a:schemeClr val="tx1"/>
                </a:solidFill>
                <a:latin typeface="+mn-lt"/>
                <a:ea typeface="+mn-ea"/>
                <a:cs typeface="+mn-cs"/>
              </a:rPr>
              <a:t>]{1.000000,0.000000,0.000000}r}) &amp;= \</a:t>
            </a:r>
            <a:r>
              <a:rPr lang="en-US" sz="1200" kern="1200" dirty="0" err="1" smtClean="0">
                <a:solidFill>
                  <a:schemeClr val="tx1"/>
                </a:solidFill>
                <a:latin typeface="+mn-lt"/>
                <a:ea typeface="+mn-ea"/>
                <a:cs typeface="+mn-cs"/>
              </a:rPr>
              <a:t>frac</a:t>
            </a:r>
            <a:r>
              <a:rPr lang="en-US" sz="1200" kern="1200" dirty="0" smtClean="0">
                <a:solidFill>
                  <a:schemeClr val="tx1"/>
                </a:solidFill>
                <a:latin typeface="+mn-lt"/>
                <a:ea typeface="+mn-ea"/>
                <a:cs typeface="+mn-cs"/>
              </a:rPr>
              <a:t>{2 {\color[</a:t>
            </a:r>
            <a:r>
              <a:rPr lang="en-US" sz="1200" kern="1200" dirty="0" err="1" smtClean="0">
                <a:solidFill>
                  <a:schemeClr val="tx1"/>
                </a:solidFill>
                <a:latin typeface="+mn-lt"/>
                <a:ea typeface="+mn-ea"/>
                <a:cs typeface="+mn-cs"/>
              </a:rPr>
              <a:t>rgb</a:t>
            </a:r>
            <a:r>
              <a:rPr lang="en-US" sz="1200" kern="1200" dirty="0" smtClean="0">
                <a:solidFill>
                  <a:schemeClr val="tx1"/>
                </a:solidFill>
                <a:latin typeface="+mn-lt"/>
                <a:ea typeface="+mn-ea"/>
                <a:cs typeface="+mn-cs"/>
              </a:rPr>
              <a:t>]{0.000000,0.000000,0.000000}\sigma}^2 {\color[</a:t>
            </a:r>
            <a:r>
              <a:rPr lang="en-US" sz="1200" kern="1200" dirty="0" err="1" smtClean="0">
                <a:solidFill>
                  <a:schemeClr val="tx1"/>
                </a:solidFill>
                <a:latin typeface="+mn-lt"/>
                <a:ea typeface="+mn-ea"/>
                <a:cs typeface="+mn-cs"/>
              </a:rPr>
              <a:t>rgb</a:t>
            </a:r>
            <a:r>
              <a:rPr lang="en-US" sz="1200" kern="1200" dirty="0" smtClean="0">
                <a:solidFill>
                  <a:schemeClr val="tx1"/>
                </a:solidFill>
                <a:latin typeface="+mn-lt"/>
                <a:ea typeface="+mn-ea"/>
                <a:cs typeface="+mn-cs"/>
              </a:rPr>
              <a:t>]{1.000000,0.000000,0.000000}r}}{G} \\</a:t>
            </a:r>
          </a:p>
          <a:p>
            <a:r>
              <a:rPr lang="en-US" sz="1200" kern="1200" dirty="0" smtClean="0">
                <a:solidFill>
                  <a:schemeClr val="tx1"/>
                </a:solidFill>
                <a:latin typeface="+mn-lt"/>
                <a:ea typeface="+mn-ea"/>
                <a:cs typeface="+mn-cs"/>
              </a:rPr>
              <a:t>%\Phi(r) &amp;= 2 \sigma^2 \log(r) + \text{constant}</a:t>
            </a:r>
          </a:p>
        </p:txBody>
      </p:sp>
      <p:sp>
        <p:nvSpPr>
          <p:cNvPr id="4" name="Slide Number Placeholder 3"/>
          <p:cNvSpPr>
            <a:spLocks noGrp="1"/>
          </p:cNvSpPr>
          <p:nvPr>
            <p:ph type="sldNum" sz="quarter" idx="10"/>
          </p:nvPr>
        </p:nvSpPr>
        <p:spPr/>
        <p:txBody>
          <a:bodyPr/>
          <a:lstStyle/>
          <a:p>
            <a:fld id="{DEA7E849-A261-AC46-A707-0185D892E4E7}" type="slidenum">
              <a:rPr lang="en-US" smtClean="0"/>
              <a:t>26</a:t>
            </a:fld>
            <a:endParaRPr lang="en-US"/>
          </a:p>
        </p:txBody>
      </p:sp>
    </p:spTree>
    <p:extLst>
      <p:ext uri="{BB962C8B-B14F-4D97-AF65-F5344CB8AC3E}">
        <p14:creationId xmlns:p14="http://schemas.microsoft.com/office/powerpoint/2010/main" val="40832171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so what about these stars. </a:t>
            </a:r>
          </a:p>
          <a:p>
            <a:endParaRPr lang="en-US"/>
          </a:p>
          <a:p>
            <a:r>
              <a:rPr lang="en-US"/>
              <a:t>Today, we see things that we call streams, which are ripped group of stars that is slowly merging with our galaxy, just like this one.</a:t>
            </a:r>
          </a:p>
          <a:p>
            <a:endParaRPr lang="en-US"/>
          </a:p>
          <a:p>
            <a:r>
              <a:rPr lang="en-US"/>
              <a:t>The formation history of our halo is through more and more of these mergers. The stars that formed our halo earlier on came with some dark matter for the ride, and therefore, these actually share the same kinematics. </a:t>
            </a:r>
          </a:p>
        </p:txBody>
      </p:sp>
      <p:sp>
        <p:nvSpPr>
          <p:cNvPr id="4" name="Slide Number Placeholder 3"/>
          <p:cNvSpPr>
            <a:spLocks noGrp="1"/>
          </p:cNvSpPr>
          <p:nvPr>
            <p:ph type="sldNum" sz="quarter" idx="10"/>
          </p:nvPr>
        </p:nvSpPr>
        <p:spPr/>
        <p:txBody>
          <a:bodyPr/>
          <a:lstStyle/>
          <a:p>
            <a:fld id="{1CAAC9CD-6E35-0440-BBDC-CA9B644596E5}" type="slidenum">
              <a:rPr lang="en-US" smtClean="0"/>
              <a:t>27</a:t>
            </a:fld>
            <a:endParaRPr lang="en-US"/>
          </a:p>
        </p:txBody>
      </p:sp>
    </p:spTree>
    <p:extLst>
      <p:ext uri="{BB962C8B-B14F-4D97-AF65-F5344CB8AC3E}">
        <p14:creationId xmlns:p14="http://schemas.microsoft.com/office/powerpoint/2010/main" val="39859346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AAC9CD-6E35-0440-BBDC-CA9B644596E5}" type="slidenum">
              <a:rPr lang="en-US" smtClean="0"/>
              <a:t>28</a:t>
            </a:fld>
            <a:endParaRPr lang="en-US"/>
          </a:p>
        </p:txBody>
      </p:sp>
    </p:spTree>
    <p:extLst>
      <p:ext uri="{BB962C8B-B14F-4D97-AF65-F5344CB8AC3E}">
        <p14:creationId xmlns:p14="http://schemas.microsoft.com/office/powerpoint/2010/main" val="2170607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AAC9CD-6E35-0440-BBDC-CA9B644596E5}" type="slidenum">
              <a:rPr lang="en-US" smtClean="0"/>
              <a:t>29</a:t>
            </a:fld>
            <a:endParaRPr lang="en-US"/>
          </a:p>
        </p:txBody>
      </p:sp>
    </p:spTree>
    <p:extLst>
      <p:ext uri="{BB962C8B-B14F-4D97-AF65-F5344CB8AC3E}">
        <p14:creationId xmlns:p14="http://schemas.microsoft.com/office/powerpoint/2010/main" val="2170607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AAC9CD-6E35-0440-BBDC-CA9B644596E5}" type="slidenum">
              <a:rPr lang="en-US" smtClean="0"/>
              <a:t>30</a:t>
            </a:fld>
            <a:endParaRPr lang="en-US"/>
          </a:p>
        </p:txBody>
      </p:sp>
    </p:spTree>
    <p:extLst>
      <p:ext uri="{BB962C8B-B14F-4D97-AF65-F5344CB8AC3E}">
        <p14:creationId xmlns:p14="http://schemas.microsoft.com/office/powerpoint/2010/main" val="2170607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affects direct detection</a:t>
            </a:r>
            <a:r>
              <a:rPr lang="en-US" baseline="0" dirty="0" smtClean="0"/>
              <a:t> bounds, especially at low dark matter masses, where our current bounds might be a too strong!</a:t>
            </a:r>
            <a:endParaRPr lang="en-US" dirty="0"/>
          </a:p>
        </p:txBody>
      </p:sp>
      <p:sp>
        <p:nvSpPr>
          <p:cNvPr id="4" name="Slide Number Placeholder 3"/>
          <p:cNvSpPr>
            <a:spLocks noGrp="1"/>
          </p:cNvSpPr>
          <p:nvPr>
            <p:ph type="sldNum" sz="quarter" idx="10"/>
          </p:nvPr>
        </p:nvSpPr>
        <p:spPr/>
        <p:txBody>
          <a:bodyPr/>
          <a:lstStyle/>
          <a:p>
            <a:fld id="{1CAAC9CD-6E35-0440-BBDC-CA9B644596E5}" type="slidenum">
              <a:rPr lang="en-US" smtClean="0"/>
              <a:t>3</a:t>
            </a:fld>
            <a:endParaRPr lang="en-US"/>
          </a:p>
        </p:txBody>
      </p:sp>
    </p:spTree>
    <p:extLst>
      <p:ext uri="{BB962C8B-B14F-4D97-AF65-F5344CB8AC3E}">
        <p14:creationId xmlns:p14="http://schemas.microsoft.com/office/powerpoint/2010/main" val="25036363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AAC9CD-6E35-0440-BBDC-CA9B644596E5}" type="slidenum">
              <a:rPr lang="en-US" smtClean="0"/>
              <a:t>31</a:t>
            </a:fld>
            <a:endParaRPr lang="en-US"/>
          </a:p>
        </p:txBody>
      </p:sp>
    </p:spTree>
    <p:extLst>
      <p:ext uri="{BB962C8B-B14F-4D97-AF65-F5344CB8AC3E}">
        <p14:creationId xmlns:p14="http://schemas.microsoft.com/office/powerpoint/2010/main" val="2170607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r-IN" sz="1200" kern="1200" dirty="0" smtClean="0">
                <a:solidFill>
                  <a:schemeClr val="tx1"/>
                </a:solidFill>
                <a:latin typeface="+mn-lt"/>
                <a:ea typeface="+mn-ea"/>
                <a:cs typeface="+mn-cs"/>
              </a:rPr>
              <a:t>\sigma = 1~ \text{cm}^2/\text{g}</a:t>
            </a:r>
            <a:endParaRPr lang="en-US" dirty="0"/>
          </a:p>
        </p:txBody>
      </p:sp>
      <p:sp>
        <p:nvSpPr>
          <p:cNvPr id="4" name="Slide Number Placeholder 3"/>
          <p:cNvSpPr>
            <a:spLocks noGrp="1"/>
          </p:cNvSpPr>
          <p:nvPr>
            <p:ph type="sldNum" sz="quarter" idx="10"/>
          </p:nvPr>
        </p:nvSpPr>
        <p:spPr/>
        <p:txBody>
          <a:bodyPr/>
          <a:lstStyle/>
          <a:p>
            <a:fld id="{1CAAC9CD-6E35-0440-BBDC-CA9B644596E5}" type="slidenum">
              <a:rPr lang="en-US" smtClean="0"/>
              <a:t>32</a:t>
            </a:fld>
            <a:endParaRPr lang="en-US"/>
          </a:p>
        </p:txBody>
      </p:sp>
    </p:spTree>
    <p:extLst>
      <p:ext uri="{BB962C8B-B14F-4D97-AF65-F5344CB8AC3E}">
        <p14:creationId xmlns:p14="http://schemas.microsoft.com/office/powerpoint/2010/main" val="6198708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 Meeting Notes (5/18/17 12:06) -----</a:t>
            </a:r>
          </a:p>
          <a:p>
            <a:r>
              <a:rPr lang="en-US" dirty="0"/>
              <a:t>let me pause and tell you that we used a hydrodynamic simulation for this work, and tell you more about this simuation. </a:t>
            </a:r>
          </a:p>
          <a:p>
            <a:endParaRPr lang="en-US" dirty="0"/>
          </a:p>
          <a:p>
            <a:r>
              <a:rPr lang="en-US" dirty="0"/>
              <a:t>It is a zoom in simulation of the milky way, with a resolution of 120 pc, with particle masses around 10^5 solar masses, etc... </a:t>
            </a:r>
          </a:p>
          <a:p>
            <a:endParaRPr lang="en-US" dirty="0"/>
          </a:p>
          <a:p>
            <a:r>
              <a:rPr lang="en-US" dirty="0"/>
              <a:t>This is a close realization of the milky way, since it is able to simulate the spiral arms, and get pretty close to the mass of the halo.</a:t>
            </a:r>
          </a:p>
        </p:txBody>
      </p:sp>
      <p:sp>
        <p:nvSpPr>
          <p:cNvPr id="4" name="Slide Number Placeholder 3"/>
          <p:cNvSpPr>
            <a:spLocks noGrp="1"/>
          </p:cNvSpPr>
          <p:nvPr>
            <p:ph type="sldNum" sz="quarter" idx="10"/>
          </p:nvPr>
        </p:nvSpPr>
        <p:spPr/>
        <p:txBody>
          <a:bodyPr/>
          <a:lstStyle/>
          <a:p>
            <a:fld id="{5675AA58-8AF2-3941-8E81-02E0F418D147}" type="slidenum">
              <a:rPr lang="en-US" smtClean="0"/>
              <a:pPr/>
              <a:t>35</a:t>
            </a:fld>
            <a:endParaRPr lang="en-US"/>
          </a:p>
        </p:txBody>
      </p:sp>
    </p:spTree>
    <p:extLst>
      <p:ext uri="{BB962C8B-B14F-4D97-AF65-F5344CB8AC3E}">
        <p14:creationId xmlns:p14="http://schemas.microsoft.com/office/powerpoint/2010/main" val="33324359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(5/18/17 12:06) -----</a:t>
            </a:r>
          </a:p>
          <a:p>
            <a:r>
              <a:rPr lang="en-US"/>
              <a:t>now in this simulation, we look at  the distribution of all stars in blue, as well as progresssively making stronger and stronger cuts on the metallicity of stars, adn find that the orange line follows quite closely the black distribution of dark matter. The plot on the left is for the radial component, and the one of the right is for the z component, and there is fair agreement. You might wonder, what about phi?</a:t>
            </a:r>
          </a:p>
        </p:txBody>
      </p:sp>
      <p:sp>
        <p:nvSpPr>
          <p:cNvPr id="4" name="Slide Number Placeholder 3"/>
          <p:cNvSpPr>
            <a:spLocks noGrp="1"/>
          </p:cNvSpPr>
          <p:nvPr>
            <p:ph type="sldNum" sz="quarter" idx="10"/>
          </p:nvPr>
        </p:nvSpPr>
        <p:spPr/>
        <p:txBody>
          <a:bodyPr/>
          <a:lstStyle/>
          <a:p>
            <a:fld id="{DEA7E849-A261-AC46-A707-0185D892E4E7}" type="slidenum">
              <a:rPr lang="en-US" smtClean="0"/>
              <a:t>36</a:t>
            </a:fld>
            <a:endParaRPr lang="en-US"/>
          </a:p>
        </p:txBody>
      </p:sp>
    </p:spTree>
    <p:extLst>
      <p:ext uri="{BB962C8B-B14F-4D97-AF65-F5344CB8AC3E}">
        <p14:creationId xmlns:p14="http://schemas.microsoft.com/office/powerpoint/2010/main" val="33087040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 Meeting Notes (5/18/17 12:06) -----</a:t>
            </a:r>
          </a:p>
          <a:p>
            <a:r>
              <a:rPr lang="en-US" baseline="0" dirty="0" smtClean="0"/>
              <a:t>well, phi is special. First, let's look at what regular (disk) stars do. They are peaked at about 200 km/s, and that makes sense because that's the rotation of the disk. Now, looking at the orange line like earlier, we find that there is an excess for positive values over negative ones. We call that prograde rotation. Dark Matter exhibits though to a lesser extend similiar behavior. In order to understand what's going on, we can think that a dark matter/or a star particle coming in to collide with the disk. If it is already going in the direction of the disk rotation, then it preferentially gets sucked in, versus if it wass going the other way. You might worry about this behavior, but don't</a:t>
            </a:r>
            <a:endParaRPr lang="en-US" dirty="0"/>
          </a:p>
        </p:txBody>
      </p:sp>
      <p:sp>
        <p:nvSpPr>
          <p:cNvPr id="4" name="Slide Number Placeholder 3"/>
          <p:cNvSpPr>
            <a:spLocks noGrp="1"/>
          </p:cNvSpPr>
          <p:nvPr>
            <p:ph type="sldNum" sz="quarter" idx="10"/>
          </p:nvPr>
        </p:nvSpPr>
        <p:spPr/>
        <p:txBody>
          <a:bodyPr/>
          <a:lstStyle/>
          <a:p>
            <a:fld id="{DEA7E849-A261-AC46-A707-0185D892E4E7}" type="slidenum">
              <a:rPr lang="en-US" smtClean="0"/>
              <a:t>37</a:t>
            </a:fld>
            <a:endParaRPr lang="en-US"/>
          </a:p>
        </p:txBody>
      </p:sp>
    </p:spTree>
    <p:extLst>
      <p:ext uri="{BB962C8B-B14F-4D97-AF65-F5344CB8AC3E}">
        <p14:creationId xmlns:p14="http://schemas.microsoft.com/office/powerpoint/2010/main" val="313824392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 Meeting Notes (5/18/17 12:06) -----</a:t>
            </a:r>
          </a:p>
          <a:p>
            <a:r>
              <a:rPr lang="en-US" baseline="0" dirty="0" smtClean="0"/>
              <a:t>there has been no evidence of prograte rotation of metal poor stars in data. So we do not expect this to be happening in our galaxy.</a:t>
            </a:r>
          </a:p>
          <a:p>
            <a:endParaRPr lang="en-US" baseline="0" dirty="0" smtClean="0"/>
          </a:p>
          <a:p>
            <a:r>
              <a:rPr lang="en-US" baseline="0" dirty="0" smtClean="0"/>
              <a:t>Now that we're done with simulations, let's see what the world has to say</a:t>
            </a:r>
            <a:endParaRPr lang="en-US" dirty="0"/>
          </a:p>
        </p:txBody>
      </p:sp>
      <p:sp>
        <p:nvSpPr>
          <p:cNvPr id="4" name="Slide Number Placeholder 3"/>
          <p:cNvSpPr>
            <a:spLocks noGrp="1"/>
          </p:cNvSpPr>
          <p:nvPr>
            <p:ph type="sldNum" sz="quarter" idx="10"/>
          </p:nvPr>
        </p:nvSpPr>
        <p:spPr/>
        <p:txBody>
          <a:bodyPr/>
          <a:lstStyle/>
          <a:p>
            <a:fld id="{DEA7E849-A261-AC46-A707-0185D892E4E7}" type="slidenum">
              <a:rPr lang="en-US" smtClean="0"/>
              <a:t>38</a:t>
            </a:fld>
            <a:endParaRPr lang="en-US"/>
          </a:p>
        </p:txBody>
      </p:sp>
    </p:spTree>
    <p:extLst>
      <p:ext uri="{BB962C8B-B14F-4D97-AF65-F5344CB8AC3E}">
        <p14:creationId xmlns:p14="http://schemas.microsoft.com/office/powerpoint/2010/main" val="31382439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RAVE-TGAS: write</a:t>
            </a:r>
            <a:r>
              <a:rPr lang="en-US" baseline="0" dirty="0" smtClean="0"/>
              <a:t> it down on the slide. What was shown in the first data release of Gaia.</a:t>
            </a:r>
            <a:endParaRPr lang="en-US" dirty="0" smtClean="0"/>
          </a:p>
          <a:p>
            <a:r>
              <a:rPr lang="en-US" dirty="0" smtClean="0"/>
              <a:t>Radial velocity experiment: 400K</a:t>
            </a:r>
            <a:r>
              <a:rPr lang="en-US" baseline="0" dirty="0" smtClean="0"/>
              <a:t> stars, with 200K overlap with TGAS</a:t>
            </a:r>
            <a:endParaRPr lang="en-US" dirty="0" smtClean="0"/>
          </a:p>
          <a:p>
            <a:r>
              <a:rPr lang="en-US" dirty="0" smtClean="0"/>
              <a:t>Parallax and proper motion from </a:t>
            </a:r>
            <a:r>
              <a:rPr lang="en-US" dirty="0" err="1" smtClean="0"/>
              <a:t>Tycho</a:t>
            </a:r>
            <a:r>
              <a:rPr lang="en-US" dirty="0" smtClean="0"/>
              <a:t>-Gaia </a:t>
            </a:r>
            <a:r>
              <a:rPr lang="en-US" dirty="0" err="1" smtClean="0"/>
              <a:t>astrometric</a:t>
            </a:r>
            <a:r>
              <a:rPr lang="en-US" dirty="0" smtClean="0"/>
              <a:t> solution</a:t>
            </a:r>
            <a:r>
              <a:rPr lang="en-US" baseline="0" dirty="0" smtClean="0"/>
              <a:t> catalog. </a:t>
            </a:r>
          </a:p>
          <a:p>
            <a:r>
              <a:rPr lang="en-US" baseline="0" dirty="0" smtClean="0"/>
              <a:t>2003-2013</a:t>
            </a:r>
            <a:endParaRPr lang="en-US" dirty="0" smtClean="0"/>
          </a:p>
          <a:p>
            <a:endParaRPr lang="en-US" dirty="0" smtClean="0"/>
          </a:p>
          <a:p>
            <a:r>
              <a:rPr lang="en-US" dirty="0" smtClean="0"/>
              <a:t>GAIA:</a:t>
            </a:r>
          </a:p>
          <a:p>
            <a:r>
              <a:rPr lang="en-US" dirty="0" smtClean="0"/>
              <a:t>Launch date, December 19, 2013</a:t>
            </a:r>
          </a:p>
          <a:p>
            <a:r>
              <a:rPr lang="en-US" dirty="0" smtClean="0"/>
              <a:t>European</a:t>
            </a:r>
            <a:r>
              <a:rPr lang="en-US" baseline="0" dirty="0" smtClean="0"/>
              <a:t> mission, by ESA </a:t>
            </a:r>
          </a:p>
          <a:p>
            <a:r>
              <a:rPr lang="en-US" baseline="0" dirty="0" smtClean="0"/>
              <a:t>Positional measurements for 1 billion stars, and radial velocity for the brightest 150 Million. </a:t>
            </a:r>
          </a:p>
          <a:p>
            <a:r>
              <a:rPr lang="en-US" dirty="0" smtClean="0"/>
              <a:t>Global </a:t>
            </a:r>
            <a:r>
              <a:rPr lang="en-US" dirty="0" err="1" smtClean="0"/>
              <a:t>astrometric</a:t>
            </a:r>
            <a:r>
              <a:rPr lang="en-US" dirty="0" smtClean="0"/>
              <a:t> interferometer for astrophysics. </a:t>
            </a:r>
          </a:p>
          <a:p>
            <a:r>
              <a:rPr lang="en-US" dirty="0" smtClean="0"/>
              <a:t>----- Meeting Notes (5/18/17 12:06) -----</a:t>
            </a:r>
          </a:p>
          <a:p>
            <a:r>
              <a:rPr lang="en-US" dirty="0" smtClean="0"/>
              <a:t>so what are we doing now? </a:t>
            </a:r>
          </a:p>
          <a:p>
            <a:r>
              <a:rPr lang="en-US" dirty="0" smtClean="0"/>
              <a:t>Well, SDSS has the best fits over a large part of the galaxy, but we only want the local solar neighborhood. For that we are using the two catalogs of RAVE and Gaia:</a:t>
            </a:r>
          </a:p>
          <a:p>
            <a:r>
              <a:rPr lang="en-US" dirty="0" smtClean="0"/>
              <a:t>RAVE has 400K  stars, 200K overlap with another catalog called Tchyo-Gaia or TGAS. </a:t>
            </a:r>
          </a:p>
          <a:p>
            <a:r>
              <a:rPr lang="en-US" dirty="0" smtClean="0"/>
              <a:t>Basically we take the radiation velocity and chemical measurements from rave, and cross them with the proper motion from Gaia and try to study these local stars. </a:t>
            </a:r>
          </a:p>
          <a:p>
            <a:r>
              <a:rPr lang="en-US" dirty="0" smtClean="0"/>
              <a:t>In future data releases of gaia, we will get to study 1 billion stars, which is 1% of the stars of the milky way, with radial information of 150 million of them. Which is a huge increase from our 200 K stars :-)</a:t>
            </a:r>
          </a:p>
        </p:txBody>
      </p:sp>
      <p:sp>
        <p:nvSpPr>
          <p:cNvPr id="4" name="Slide Number Placeholder 3"/>
          <p:cNvSpPr>
            <a:spLocks noGrp="1"/>
          </p:cNvSpPr>
          <p:nvPr>
            <p:ph type="sldNum" sz="quarter" idx="10"/>
          </p:nvPr>
        </p:nvSpPr>
        <p:spPr/>
        <p:txBody>
          <a:bodyPr/>
          <a:lstStyle/>
          <a:p>
            <a:fld id="{5675AA58-8AF2-3941-8E81-02E0F418D147}" type="slidenum">
              <a:rPr lang="en-US" smtClean="0"/>
              <a:pPr/>
              <a:t>39</a:t>
            </a:fld>
            <a:endParaRPr lang="en-US"/>
          </a:p>
        </p:txBody>
      </p:sp>
    </p:spTree>
    <p:extLst>
      <p:ext uri="{BB962C8B-B14F-4D97-AF65-F5344CB8AC3E}">
        <p14:creationId xmlns:p14="http://schemas.microsoft.com/office/powerpoint/2010/main" val="286336249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Total number of</a:t>
            </a:r>
            <a:r>
              <a:rPr lang="en-US" baseline="0" dirty="0" smtClean="0"/>
              <a:t> course 1,142,679,769</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Number of TGAS sources: 2,057,050</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 </a:t>
            </a:r>
            <a:r>
              <a:rPr lang="en-US" dirty="0" err="1" smtClean="0"/>
              <a:t>Hipparcos</a:t>
            </a:r>
            <a:r>
              <a:rPr lang="en-US" dirty="0" smtClean="0"/>
              <a:t> 93,635</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 Tycho-2 1,963,415</a:t>
            </a:r>
          </a:p>
          <a:p>
            <a:endParaRPr lang="en-US" dirty="0" smtClean="0"/>
          </a:p>
          <a:p>
            <a:r>
              <a:rPr lang="en-US" dirty="0" smtClean="0"/>
              <a:t>####</a:t>
            </a:r>
          </a:p>
          <a:p>
            <a:endParaRPr lang="en-US" dirty="0" smtClean="0"/>
          </a:p>
          <a:p>
            <a:r>
              <a:rPr lang="en-US" dirty="0" err="1" smtClean="0"/>
              <a:t>Hipparcos</a:t>
            </a:r>
            <a:r>
              <a:rPr lang="en-US" dirty="0" smtClean="0"/>
              <a:t> and </a:t>
            </a:r>
            <a:r>
              <a:rPr lang="en-US" dirty="0" err="1" smtClean="0"/>
              <a:t>Tycho</a:t>
            </a:r>
            <a:r>
              <a:rPr lang="en-US" dirty="0" smtClean="0"/>
              <a:t> catalogs are from the mission </a:t>
            </a:r>
            <a:r>
              <a:rPr lang="en-US" dirty="0" err="1" smtClean="0"/>
              <a:t>Hipparcos</a:t>
            </a:r>
            <a:r>
              <a:rPr lang="en-US" dirty="0" smtClean="0"/>
              <a:t>:</a:t>
            </a:r>
            <a:r>
              <a:rPr lang="en-US" baseline="0" dirty="0" smtClean="0"/>
              <a:t> November 1989 to March 1993: Proper motion is down to 2.5 mas/</a:t>
            </a:r>
            <a:r>
              <a:rPr lang="en-US" baseline="0" dirty="0" err="1" smtClean="0"/>
              <a:t>yr</a:t>
            </a:r>
            <a:endParaRPr lang="en-US" baseline="0" dirty="0" smtClean="0"/>
          </a:p>
          <a:p>
            <a:endParaRPr lang="en-US" baseline="0"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RAVE-TGAS: write</a:t>
            </a:r>
            <a:r>
              <a:rPr lang="en-US" baseline="0" dirty="0" smtClean="0"/>
              <a:t> it down on the slide. What was shown in the first data release of Gaia.</a:t>
            </a:r>
            <a:endParaRPr lang="en-US" dirty="0" smtClean="0"/>
          </a:p>
          <a:p>
            <a:r>
              <a:rPr lang="en-US" dirty="0" smtClean="0"/>
              <a:t>Radial velocity experiment: 400K</a:t>
            </a:r>
            <a:r>
              <a:rPr lang="en-US" baseline="0" dirty="0" smtClean="0"/>
              <a:t> stars, with 200K overlap with TGAS</a:t>
            </a:r>
            <a:endParaRPr lang="en-US" dirty="0" smtClean="0"/>
          </a:p>
          <a:p>
            <a:r>
              <a:rPr lang="en-US" dirty="0" smtClean="0"/>
              <a:t>Parallax and proper motion from </a:t>
            </a:r>
            <a:r>
              <a:rPr lang="en-US" dirty="0" err="1" smtClean="0"/>
              <a:t>Tycho</a:t>
            </a:r>
            <a:r>
              <a:rPr lang="en-US" dirty="0" smtClean="0"/>
              <a:t>-Gaia </a:t>
            </a:r>
            <a:r>
              <a:rPr lang="en-US" dirty="0" err="1" smtClean="0"/>
              <a:t>astrometric</a:t>
            </a:r>
            <a:r>
              <a:rPr lang="en-US" dirty="0" smtClean="0"/>
              <a:t> solution</a:t>
            </a:r>
            <a:r>
              <a:rPr lang="en-US" baseline="0" dirty="0" smtClean="0"/>
              <a:t> catalog. </a:t>
            </a:r>
          </a:p>
          <a:p>
            <a:r>
              <a:rPr lang="en-US" baseline="0" dirty="0" smtClean="0"/>
              <a:t>2003-2013</a:t>
            </a:r>
            <a:endParaRPr lang="en-US" dirty="0" smtClean="0"/>
          </a:p>
          <a:p>
            <a:endParaRPr lang="en-US" dirty="0" smtClean="0"/>
          </a:p>
          <a:p>
            <a:r>
              <a:rPr lang="en-US" dirty="0" smtClean="0"/>
              <a:t>GAIA:</a:t>
            </a:r>
          </a:p>
          <a:p>
            <a:r>
              <a:rPr lang="en-US" dirty="0" smtClean="0"/>
              <a:t>Launch date, December 19, 2013</a:t>
            </a:r>
          </a:p>
          <a:p>
            <a:r>
              <a:rPr lang="en-US" dirty="0" smtClean="0"/>
              <a:t>European</a:t>
            </a:r>
            <a:r>
              <a:rPr lang="en-US" baseline="0" dirty="0" smtClean="0"/>
              <a:t> mission, by ESA </a:t>
            </a:r>
          </a:p>
          <a:p>
            <a:r>
              <a:rPr lang="en-US" baseline="0" dirty="0" smtClean="0"/>
              <a:t>Positional measurements for 1 billion stars, and radial velocity for the brightest 150 Million. </a:t>
            </a:r>
          </a:p>
          <a:p>
            <a:r>
              <a:rPr lang="en-US" dirty="0" smtClean="0"/>
              <a:t>Global </a:t>
            </a:r>
            <a:r>
              <a:rPr lang="en-US" dirty="0" err="1" smtClean="0"/>
              <a:t>astrometric</a:t>
            </a:r>
            <a:r>
              <a:rPr lang="en-US" dirty="0" smtClean="0"/>
              <a:t> interferometer for astrophysics. </a:t>
            </a:r>
          </a:p>
          <a:p>
            <a:r>
              <a:rPr lang="en-US" dirty="0" smtClean="0"/>
              <a:t>----- Meeting Notes (5/18/17 12:06) -----</a:t>
            </a:r>
          </a:p>
          <a:p>
            <a:r>
              <a:rPr lang="en-US" dirty="0" smtClean="0"/>
              <a:t>so what are we doing now? </a:t>
            </a:r>
          </a:p>
          <a:p>
            <a:r>
              <a:rPr lang="en-US" dirty="0" smtClean="0"/>
              <a:t>Well, SDSS has the best fits over a large part of the galaxy, but we only want the local solar neighborhood. For that we are using the two catalogs of RAVE and Gaia:</a:t>
            </a:r>
          </a:p>
          <a:p>
            <a:r>
              <a:rPr lang="en-US" dirty="0" smtClean="0"/>
              <a:t>RAVE has 400K  stars, 200K overlap with another catalog called Tchyo-Gaia or TGAS. </a:t>
            </a:r>
          </a:p>
          <a:p>
            <a:r>
              <a:rPr lang="en-US" dirty="0" smtClean="0"/>
              <a:t>Basically we take the radiation velocity and chemical measurements from rave, and cross them with the proper motion from Gaia and try to study these local stars. </a:t>
            </a:r>
          </a:p>
          <a:p>
            <a:r>
              <a:rPr lang="en-US" dirty="0" smtClean="0"/>
              <a:t>In future data releases of gaia, we will get to study 1 billion stars, which is 1% of the stars of the milky way, with radial information of 150 million of them. Which is a huge increase from our 200 K stars :-)</a:t>
            </a:r>
          </a:p>
        </p:txBody>
      </p:sp>
      <p:sp>
        <p:nvSpPr>
          <p:cNvPr id="4" name="Slide Number Placeholder 3"/>
          <p:cNvSpPr>
            <a:spLocks noGrp="1"/>
          </p:cNvSpPr>
          <p:nvPr>
            <p:ph type="sldNum" sz="quarter" idx="10"/>
          </p:nvPr>
        </p:nvSpPr>
        <p:spPr/>
        <p:txBody>
          <a:bodyPr/>
          <a:lstStyle/>
          <a:p>
            <a:fld id="{5675AA58-8AF2-3941-8E81-02E0F418D147}" type="slidenum">
              <a:rPr lang="en-US" smtClean="0"/>
              <a:pPr/>
              <a:t>40</a:t>
            </a:fld>
            <a:endParaRPr lang="en-US"/>
          </a:p>
        </p:txBody>
      </p:sp>
    </p:spTree>
    <p:extLst>
      <p:ext uri="{BB962C8B-B14F-4D97-AF65-F5344CB8AC3E}">
        <p14:creationId xmlns:p14="http://schemas.microsoft.com/office/powerpoint/2010/main" val="286336249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RAVE-TGAS: write</a:t>
            </a:r>
            <a:r>
              <a:rPr lang="en-US" baseline="0" dirty="0" smtClean="0"/>
              <a:t> it down on the slide. What was shown in the first data release of Gaia.</a:t>
            </a:r>
            <a:endParaRPr lang="en-US" dirty="0" smtClean="0"/>
          </a:p>
          <a:p>
            <a:r>
              <a:rPr lang="en-US" dirty="0" smtClean="0"/>
              <a:t>Radial velocity experiment: 400K</a:t>
            </a:r>
            <a:r>
              <a:rPr lang="en-US" baseline="0" dirty="0" smtClean="0"/>
              <a:t> stars, with 200K overlap with TGAS</a:t>
            </a:r>
            <a:endParaRPr lang="en-US" dirty="0" smtClean="0"/>
          </a:p>
          <a:p>
            <a:r>
              <a:rPr lang="en-US" dirty="0" smtClean="0"/>
              <a:t>Parallax and proper motion from </a:t>
            </a:r>
            <a:r>
              <a:rPr lang="en-US" dirty="0" err="1" smtClean="0"/>
              <a:t>Tycho</a:t>
            </a:r>
            <a:r>
              <a:rPr lang="en-US" dirty="0" smtClean="0"/>
              <a:t>-Gaia </a:t>
            </a:r>
            <a:r>
              <a:rPr lang="en-US" dirty="0" err="1" smtClean="0"/>
              <a:t>astrometric</a:t>
            </a:r>
            <a:r>
              <a:rPr lang="en-US" dirty="0" smtClean="0"/>
              <a:t> solution</a:t>
            </a:r>
            <a:r>
              <a:rPr lang="en-US" baseline="0" dirty="0" smtClean="0"/>
              <a:t> catalog. </a:t>
            </a:r>
          </a:p>
          <a:p>
            <a:r>
              <a:rPr lang="en-US" baseline="0" dirty="0" smtClean="0"/>
              <a:t>2003-2013</a:t>
            </a:r>
            <a:endParaRPr lang="en-US" dirty="0" smtClean="0"/>
          </a:p>
          <a:p>
            <a:endParaRPr lang="en-US" dirty="0" smtClean="0"/>
          </a:p>
          <a:p>
            <a:r>
              <a:rPr lang="en-US" dirty="0" smtClean="0"/>
              <a:t>RAVE</a:t>
            </a:r>
            <a:r>
              <a:rPr lang="en-US" baseline="0" dirty="0" smtClean="0"/>
              <a:t> multi fiber spectroscopic astronomical survey of stars, using the 1.2 m UK Schmidt Telescope of the Australian Astronomical Observatory.</a:t>
            </a:r>
            <a:endParaRPr lang="en-US" dirty="0" smtClean="0"/>
          </a:p>
          <a:p>
            <a:endParaRPr lang="en-US" dirty="0" smtClean="0"/>
          </a:p>
          <a:p>
            <a:r>
              <a:rPr lang="en-US" dirty="0" smtClean="0"/>
              <a:t>GAIA:</a:t>
            </a:r>
          </a:p>
          <a:p>
            <a:r>
              <a:rPr lang="en-US" dirty="0" smtClean="0"/>
              <a:t>Launch date, December 19, 2013</a:t>
            </a:r>
          </a:p>
          <a:p>
            <a:r>
              <a:rPr lang="en-US" dirty="0" smtClean="0"/>
              <a:t>European</a:t>
            </a:r>
            <a:r>
              <a:rPr lang="en-US" baseline="0" dirty="0" smtClean="0"/>
              <a:t> mission, by ESA </a:t>
            </a:r>
          </a:p>
          <a:p>
            <a:r>
              <a:rPr lang="en-US" baseline="0" dirty="0" smtClean="0"/>
              <a:t>Positional measurements for 1 billion stars, and radial velocity for the brightest 150 Million. </a:t>
            </a:r>
          </a:p>
          <a:p>
            <a:r>
              <a:rPr lang="en-US" dirty="0" smtClean="0"/>
              <a:t>Global </a:t>
            </a:r>
            <a:r>
              <a:rPr lang="en-US" dirty="0" err="1" smtClean="0"/>
              <a:t>astrometric</a:t>
            </a:r>
            <a:r>
              <a:rPr lang="en-US" dirty="0" smtClean="0"/>
              <a:t> interferometer for astrophysics. </a:t>
            </a:r>
          </a:p>
          <a:p>
            <a:r>
              <a:rPr lang="en-US" dirty="0" smtClean="0"/>
              <a:t>----- Meeting Notes (5/18/17 12:06) -----</a:t>
            </a:r>
          </a:p>
          <a:p>
            <a:r>
              <a:rPr lang="en-US" dirty="0" smtClean="0"/>
              <a:t>so what are we doing now? </a:t>
            </a:r>
          </a:p>
          <a:p>
            <a:r>
              <a:rPr lang="en-US" dirty="0" smtClean="0"/>
              <a:t>Well, SDSS has the best fits over a large part of the galaxy, but we only want the local solar neighborhood. For that we are using the two catalogs of RAVE and Gaia:</a:t>
            </a:r>
          </a:p>
          <a:p>
            <a:r>
              <a:rPr lang="en-US" dirty="0" smtClean="0"/>
              <a:t>RAVE has 400K  stars, 200K overlap with another catalog called Tchyo-Gaia or TGAS. </a:t>
            </a:r>
          </a:p>
          <a:p>
            <a:r>
              <a:rPr lang="en-US" dirty="0" smtClean="0"/>
              <a:t>Basically we take the radiation velocity and chemical measurements from rave, and cross them with the proper motion from Gaia and try to study these local stars. </a:t>
            </a:r>
          </a:p>
          <a:p>
            <a:r>
              <a:rPr lang="en-US" dirty="0" smtClean="0"/>
              <a:t>In future data releases of gaia, we will get to study 1 billion stars, which is 1% of the stars of the milky way, with radial information of 150 million of them. Which is a huge increase from our 200 K stars :-)</a:t>
            </a:r>
          </a:p>
        </p:txBody>
      </p:sp>
      <p:sp>
        <p:nvSpPr>
          <p:cNvPr id="4" name="Slide Number Placeholder 3"/>
          <p:cNvSpPr>
            <a:spLocks noGrp="1"/>
          </p:cNvSpPr>
          <p:nvPr>
            <p:ph type="sldNum" sz="quarter" idx="10"/>
          </p:nvPr>
        </p:nvSpPr>
        <p:spPr/>
        <p:txBody>
          <a:bodyPr/>
          <a:lstStyle/>
          <a:p>
            <a:fld id="{5675AA58-8AF2-3941-8E81-02E0F418D147}" type="slidenum">
              <a:rPr lang="en-US" smtClean="0"/>
              <a:pPr/>
              <a:t>41</a:t>
            </a:fld>
            <a:endParaRPr lang="en-US"/>
          </a:p>
        </p:txBody>
      </p:sp>
    </p:spTree>
    <p:extLst>
      <p:ext uri="{BB962C8B-B14F-4D97-AF65-F5344CB8AC3E}">
        <p14:creationId xmlns:p14="http://schemas.microsoft.com/office/powerpoint/2010/main" val="286336249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to do that, we cut on |z|, and on the metallicity. </a:t>
            </a:r>
          </a:p>
          <a:p>
            <a:endParaRPr lang="en-US"/>
          </a:p>
          <a:p>
            <a:r>
              <a:rPr lang="en-US"/>
              <a:t>You might notice these beautiful stars, but let's get back to these a little later :-)</a:t>
            </a:r>
          </a:p>
        </p:txBody>
      </p:sp>
      <p:sp>
        <p:nvSpPr>
          <p:cNvPr id="4" name="Slide Number Placeholder 3"/>
          <p:cNvSpPr>
            <a:spLocks noGrp="1"/>
          </p:cNvSpPr>
          <p:nvPr>
            <p:ph type="sldNum" sz="quarter" idx="10"/>
          </p:nvPr>
        </p:nvSpPr>
        <p:spPr/>
        <p:txBody>
          <a:bodyPr/>
          <a:lstStyle/>
          <a:p>
            <a:fld id="{1CAAC9CD-6E35-0440-BBDC-CA9B644596E5}" type="slidenum">
              <a:rPr lang="en-US" smtClean="0"/>
              <a:t>43</a:t>
            </a:fld>
            <a:endParaRPr lang="en-US"/>
          </a:p>
        </p:txBody>
      </p:sp>
    </p:spTree>
    <p:extLst>
      <p:ext uri="{BB962C8B-B14F-4D97-AF65-F5344CB8AC3E}">
        <p14:creationId xmlns:p14="http://schemas.microsoft.com/office/powerpoint/2010/main" val="41525880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a:t>
            </a:r>
            <a:r>
              <a:rPr lang="en-US" dirty="0"/>
              <a:t>, the logic is this:</a:t>
            </a:r>
          </a:p>
          <a:p>
            <a:endParaRPr lang="en-US" dirty="0"/>
          </a:p>
          <a:p>
            <a:r>
              <a:rPr lang="en-US" dirty="0"/>
              <a:t>from simulations, we found metal poor stars (which I will explain what those are in the next slide), trace the velocity distribution </a:t>
            </a:r>
            <a:r>
              <a:rPr lang="en-US" dirty="0" smtClean="0"/>
              <a:t>of </a:t>
            </a:r>
            <a:r>
              <a:rPr lang="en-US" dirty="0"/>
              <a:t>dark matter. </a:t>
            </a:r>
          </a:p>
          <a:p>
            <a:endParaRPr lang="en-US" dirty="0"/>
          </a:p>
          <a:p>
            <a:r>
              <a:rPr lang="en-US" dirty="0"/>
              <a:t>From </a:t>
            </a:r>
            <a:r>
              <a:rPr lang="en-US" dirty="0" smtClean="0"/>
              <a:t>the data of the </a:t>
            </a:r>
            <a:r>
              <a:rPr lang="en-US" dirty="0" err="1" smtClean="0"/>
              <a:t>gaia</a:t>
            </a:r>
            <a:r>
              <a:rPr lang="en-US" dirty="0" smtClean="0"/>
              <a:t> telescope, </a:t>
            </a:r>
            <a:r>
              <a:rPr lang="en-US" dirty="0"/>
              <a:t>we </a:t>
            </a:r>
            <a:r>
              <a:rPr lang="en-US" dirty="0" smtClean="0"/>
              <a:t>get </a:t>
            </a:r>
            <a:r>
              <a:rPr lang="en-US" dirty="0"/>
              <a:t>the velocity distribution of these stars</a:t>
            </a:r>
          </a:p>
          <a:p>
            <a:endParaRPr lang="en-US" dirty="0"/>
          </a:p>
          <a:p>
            <a:r>
              <a:rPr lang="en-US" dirty="0"/>
              <a:t>THEREFORE, we get the velocity distribution of dark matter. </a:t>
            </a:r>
            <a:r>
              <a:rPr lang="en-US" dirty="0" smtClean="0"/>
              <a:t>The focus of today’s talk is to extend the previous study to more simulations, and understand this correlation.</a:t>
            </a:r>
            <a:endParaRPr lang="en-US" dirty="0"/>
          </a:p>
        </p:txBody>
      </p:sp>
      <p:sp>
        <p:nvSpPr>
          <p:cNvPr id="4" name="Slide Number Placeholder 3"/>
          <p:cNvSpPr>
            <a:spLocks noGrp="1"/>
          </p:cNvSpPr>
          <p:nvPr>
            <p:ph type="sldNum" sz="quarter" idx="10"/>
          </p:nvPr>
        </p:nvSpPr>
        <p:spPr/>
        <p:txBody>
          <a:bodyPr/>
          <a:lstStyle/>
          <a:p>
            <a:fld id="{1CAAC9CD-6E35-0440-BBDC-CA9B644596E5}" type="slidenum">
              <a:rPr lang="en-US" smtClean="0"/>
              <a:t>4</a:t>
            </a:fld>
            <a:endParaRPr lang="en-US"/>
          </a:p>
        </p:txBody>
      </p:sp>
    </p:spTree>
    <p:extLst>
      <p:ext uri="{BB962C8B-B14F-4D97-AF65-F5344CB8AC3E}">
        <p14:creationId xmlns:p14="http://schemas.microsoft.com/office/powerpoint/2010/main" val="190196566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(8/3/17 12:59) -----</a:t>
            </a:r>
          </a:p>
          <a:p>
            <a:r>
              <a:rPr lang="en-US"/>
              <a:t>explain why no disk contamination</a:t>
            </a:r>
          </a:p>
          <a:p>
            <a:r>
              <a:rPr lang="en-US"/>
              <a:t>----- Meeting Notes (8/9/17 23:00) -----</a:t>
            </a:r>
          </a:p>
          <a:p>
            <a:r>
              <a:rPr lang="en-US"/>
              <a:t>So, to understand the kinematics of our stars, we try to fit them in two sets: the stellar halo, and the kinematic outliers. </a:t>
            </a:r>
          </a:p>
        </p:txBody>
      </p:sp>
      <p:sp>
        <p:nvSpPr>
          <p:cNvPr id="4" name="Slide Number Placeholder 3"/>
          <p:cNvSpPr>
            <a:spLocks noGrp="1"/>
          </p:cNvSpPr>
          <p:nvPr>
            <p:ph type="sldNum" sz="quarter" idx="10"/>
          </p:nvPr>
        </p:nvSpPr>
        <p:spPr/>
        <p:txBody>
          <a:bodyPr/>
          <a:lstStyle/>
          <a:p>
            <a:fld id="{1CAAC9CD-6E35-0440-BBDC-CA9B644596E5}" type="slidenum">
              <a:rPr lang="en-US" smtClean="0"/>
              <a:t>44</a:t>
            </a:fld>
            <a:endParaRPr lang="en-US"/>
          </a:p>
        </p:txBody>
      </p:sp>
    </p:spTree>
    <p:extLst>
      <p:ext uri="{BB962C8B-B14F-4D97-AF65-F5344CB8AC3E}">
        <p14:creationId xmlns:p14="http://schemas.microsoft.com/office/powerpoint/2010/main" val="111728238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we use an MCMC to find the best fit parameters for these two groups, as well as the relative fraction between the two groups.</a:t>
            </a:r>
          </a:p>
        </p:txBody>
      </p:sp>
      <p:sp>
        <p:nvSpPr>
          <p:cNvPr id="4" name="Slide Number Placeholder 3"/>
          <p:cNvSpPr>
            <a:spLocks noGrp="1"/>
          </p:cNvSpPr>
          <p:nvPr>
            <p:ph type="sldNum" sz="quarter" idx="10"/>
          </p:nvPr>
        </p:nvSpPr>
        <p:spPr/>
        <p:txBody>
          <a:bodyPr/>
          <a:lstStyle/>
          <a:p>
            <a:fld id="{1CAAC9CD-6E35-0440-BBDC-CA9B644596E5}" type="slidenum">
              <a:rPr lang="en-US" smtClean="0"/>
              <a:t>45</a:t>
            </a:fld>
            <a:endParaRPr lang="en-US"/>
          </a:p>
        </p:txBody>
      </p:sp>
    </p:spTree>
    <p:extLst>
      <p:ext uri="{BB962C8B-B14F-4D97-AF65-F5344CB8AC3E}">
        <p14:creationId xmlns:p14="http://schemas.microsoft.com/office/powerpoint/2010/main" val="262907478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we model each group with a 3 dimensional gaussian function in velocity, in spherical coordinates. </a:t>
            </a:r>
          </a:p>
        </p:txBody>
      </p:sp>
      <p:sp>
        <p:nvSpPr>
          <p:cNvPr id="4" name="Slide Number Placeholder 3"/>
          <p:cNvSpPr>
            <a:spLocks noGrp="1"/>
          </p:cNvSpPr>
          <p:nvPr>
            <p:ph type="sldNum" sz="quarter" idx="10"/>
          </p:nvPr>
        </p:nvSpPr>
        <p:spPr/>
        <p:txBody>
          <a:bodyPr/>
          <a:lstStyle/>
          <a:p>
            <a:fld id="{1CAAC9CD-6E35-0440-BBDC-CA9B644596E5}" type="slidenum">
              <a:rPr lang="en-US" smtClean="0"/>
              <a:t>46</a:t>
            </a:fld>
            <a:endParaRPr lang="en-US"/>
          </a:p>
        </p:txBody>
      </p:sp>
    </p:spTree>
    <p:extLst>
      <p:ext uri="{BB962C8B-B14F-4D97-AF65-F5344CB8AC3E}">
        <p14:creationId xmlns:p14="http://schemas.microsoft.com/office/powerpoint/2010/main" val="68972727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We the best fit parameters fo the halo here in the vr, vtheta, vphi space. On the right side here, we have the probability associated with each star to belong to the halo. You can see that we identified 4 of these stars with pretty low probability to be in the halo. We think these are kinematic outliers, and might be hint of substructure ;-) (add this!!!!)</a:t>
            </a:r>
          </a:p>
        </p:txBody>
      </p:sp>
      <p:sp>
        <p:nvSpPr>
          <p:cNvPr id="4" name="Slide Number Placeholder 3"/>
          <p:cNvSpPr>
            <a:spLocks noGrp="1"/>
          </p:cNvSpPr>
          <p:nvPr>
            <p:ph type="sldNum" sz="quarter" idx="10"/>
          </p:nvPr>
        </p:nvSpPr>
        <p:spPr/>
        <p:txBody>
          <a:bodyPr/>
          <a:lstStyle/>
          <a:p>
            <a:fld id="{1CAAC9CD-6E35-0440-BBDC-CA9B644596E5}" type="slidenum">
              <a:rPr lang="en-US" smtClean="0"/>
              <a:t>47</a:t>
            </a:fld>
            <a:endParaRPr lang="en-US"/>
          </a:p>
        </p:txBody>
      </p:sp>
    </p:spTree>
    <p:extLst>
      <p:ext uri="{BB962C8B-B14F-4D97-AF65-F5344CB8AC3E}">
        <p14:creationId xmlns:p14="http://schemas.microsoft.com/office/powerpoint/2010/main" val="126884505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We the best fit parameters fo the halo here in the vr, vtheta, vphi space. On the right side here, we have the probability associated with each star to belong to the halo. You can see that we identified 4 of these stars with pretty low probability to be in the halo. We think these are kinematic outliers, and might be hint of substructure ;-) (add this!!!!)</a:t>
            </a:r>
          </a:p>
        </p:txBody>
      </p:sp>
      <p:sp>
        <p:nvSpPr>
          <p:cNvPr id="4" name="Slide Number Placeholder 3"/>
          <p:cNvSpPr>
            <a:spLocks noGrp="1"/>
          </p:cNvSpPr>
          <p:nvPr>
            <p:ph type="sldNum" sz="quarter" idx="10"/>
          </p:nvPr>
        </p:nvSpPr>
        <p:spPr/>
        <p:txBody>
          <a:bodyPr/>
          <a:lstStyle/>
          <a:p>
            <a:fld id="{1CAAC9CD-6E35-0440-BBDC-CA9B644596E5}" type="slidenum">
              <a:rPr lang="en-US" smtClean="0"/>
              <a:t>48</a:t>
            </a:fld>
            <a:endParaRPr lang="en-US"/>
          </a:p>
        </p:txBody>
      </p:sp>
    </p:spTree>
    <p:extLst>
      <p:ext uri="{BB962C8B-B14F-4D97-AF65-F5344CB8AC3E}">
        <p14:creationId xmlns:p14="http://schemas.microsoft.com/office/powerpoint/2010/main" val="126884505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Here it is. This is the posterior distribution of the norm of |v|. We worked out two analyses, [Fe/H]&lt;-1.5 and -1.8, and theu are consistent with each other. </a:t>
            </a:r>
          </a:p>
        </p:txBody>
      </p:sp>
      <p:sp>
        <p:nvSpPr>
          <p:cNvPr id="4" name="Slide Number Placeholder 3"/>
          <p:cNvSpPr>
            <a:spLocks noGrp="1"/>
          </p:cNvSpPr>
          <p:nvPr>
            <p:ph type="sldNum" sz="quarter" idx="10"/>
          </p:nvPr>
        </p:nvSpPr>
        <p:spPr/>
        <p:txBody>
          <a:bodyPr/>
          <a:lstStyle/>
          <a:p>
            <a:fld id="{1CAAC9CD-6E35-0440-BBDC-CA9B644596E5}" type="slidenum">
              <a:rPr lang="en-US" smtClean="0"/>
              <a:t>49</a:t>
            </a:fld>
            <a:endParaRPr lang="en-US"/>
          </a:p>
        </p:txBody>
      </p:sp>
    </p:spTree>
    <p:extLst>
      <p:ext uri="{BB962C8B-B14F-4D97-AF65-F5344CB8AC3E}">
        <p14:creationId xmlns:p14="http://schemas.microsoft.com/office/powerpoint/2010/main" val="369095927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(8/9/17 23:00) -----</a:t>
            </a:r>
          </a:p>
          <a:p>
            <a:r>
              <a:rPr lang="en-US"/>
              <a:t>the interesting this is that this is the standard halo model, and the maxwell boltzmann distribution we are taught at school!!!</a:t>
            </a:r>
          </a:p>
        </p:txBody>
      </p:sp>
      <p:sp>
        <p:nvSpPr>
          <p:cNvPr id="4" name="Slide Number Placeholder 3"/>
          <p:cNvSpPr>
            <a:spLocks noGrp="1"/>
          </p:cNvSpPr>
          <p:nvPr>
            <p:ph type="sldNum" sz="quarter" idx="10"/>
          </p:nvPr>
        </p:nvSpPr>
        <p:spPr/>
        <p:txBody>
          <a:bodyPr/>
          <a:lstStyle/>
          <a:p>
            <a:fld id="{1CAAC9CD-6E35-0440-BBDC-CA9B644596E5}" type="slidenum">
              <a:rPr lang="en-US" smtClean="0"/>
              <a:t>50</a:t>
            </a:fld>
            <a:endParaRPr lang="en-US"/>
          </a:p>
        </p:txBody>
      </p:sp>
    </p:spTree>
    <p:extLst>
      <p:ext uri="{BB962C8B-B14F-4D97-AF65-F5344CB8AC3E}">
        <p14:creationId xmlns:p14="http://schemas.microsoft.com/office/powerpoint/2010/main" val="9274764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a:t>
            </a:r>
            <a:r>
              <a:rPr lang="en-US" dirty="0"/>
              <a:t>what are these metal poor stars:</a:t>
            </a:r>
          </a:p>
          <a:p>
            <a:r>
              <a:rPr lang="en-US" dirty="0"/>
              <a:t>Well, the universe started at high temperatures, with quarks, gluons, etc... and as it cools down, heavier elements were forming. When the first stars were born, we "more or less" just had hydrogen and helium around. Of course, in </a:t>
            </a:r>
            <a:r>
              <a:rPr lang="en-US" dirty="0" err="1"/>
              <a:t>astro</a:t>
            </a:r>
            <a:r>
              <a:rPr lang="en-US" dirty="0"/>
              <a:t> anything beyond helium is a metal, so these stars are metal poor stars. </a:t>
            </a:r>
          </a:p>
          <a:p>
            <a:endParaRPr lang="en-US" dirty="0"/>
          </a:p>
          <a:p>
            <a:r>
              <a:rPr lang="en-US" dirty="0"/>
              <a:t>Just to understand the notation, we compute the </a:t>
            </a:r>
            <a:r>
              <a:rPr lang="en-US" dirty="0" err="1"/>
              <a:t>metallicity</a:t>
            </a:r>
            <a:r>
              <a:rPr lang="en-US" dirty="0"/>
              <a:t> as a log of metal fraction with respect to the SUN, so for example, [Fe/H] = -1 means that this star has a tenth of the iron fraction of the Sun. </a:t>
            </a:r>
          </a:p>
        </p:txBody>
      </p:sp>
      <p:sp>
        <p:nvSpPr>
          <p:cNvPr id="4" name="Slide Number Placeholder 3"/>
          <p:cNvSpPr>
            <a:spLocks noGrp="1"/>
          </p:cNvSpPr>
          <p:nvPr>
            <p:ph type="sldNum" sz="quarter" idx="10"/>
          </p:nvPr>
        </p:nvSpPr>
        <p:spPr/>
        <p:txBody>
          <a:bodyPr/>
          <a:lstStyle/>
          <a:p>
            <a:fld id="{1CAAC9CD-6E35-0440-BBDC-CA9B644596E5}" type="slidenum">
              <a:rPr lang="en-US" smtClean="0"/>
              <a:t>5</a:t>
            </a:fld>
            <a:endParaRPr lang="en-US"/>
          </a:p>
        </p:txBody>
      </p:sp>
    </p:spTree>
    <p:extLst>
      <p:ext uri="{BB962C8B-B14F-4D97-AF65-F5344CB8AC3E}">
        <p14:creationId xmlns:p14="http://schemas.microsoft.com/office/powerpoint/2010/main" val="38125560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one of the simulations that I will be focusing</a:t>
            </a:r>
            <a:r>
              <a:rPr lang="en-US" baseline="0" dirty="0" smtClean="0"/>
              <a:t> on. This is a simulated milky way like galaxy, from the FIRE suite. We see it here evolving from redshift 10 down to today at redshift zero. The most important thing that I want you to take away from this is that the galaxy is growing through accretion: it is pulling smaller galaxies in. So dark matter, and older stars are merging in to form this milky way like galaxy. And this is why we expect the stars and the dark matter to behave similarly:  they are both </a:t>
            </a:r>
            <a:r>
              <a:rPr lang="en-US" baseline="0" dirty="0" err="1" smtClean="0"/>
              <a:t>collisionless</a:t>
            </a:r>
            <a:r>
              <a:rPr lang="en-US" baseline="0" dirty="0" smtClean="0"/>
              <a:t> and they have the same initial conditions.</a:t>
            </a:r>
            <a:endParaRPr lang="en-US" dirty="0"/>
          </a:p>
        </p:txBody>
      </p:sp>
      <p:sp>
        <p:nvSpPr>
          <p:cNvPr id="4" name="Slide Number Placeholder 3"/>
          <p:cNvSpPr>
            <a:spLocks noGrp="1"/>
          </p:cNvSpPr>
          <p:nvPr>
            <p:ph type="sldNum" sz="quarter" idx="10"/>
          </p:nvPr>
        </p:nvSpPr>
        <p:spPr/>
        <p:txBody>
          <a:bodyPr/>
          <a:lstStyle/>
          <a:p>
            <a:fld id="{1CAAC9CD-6E35-0440-BBDC-CA9B644596E5}" type="slidenum">
              <a:rPr lang="en-US" smtClean="0"/>
              <a:t>6</a:t>
            </a:fld>
            <a:endParaRPr lang="en-US"/>
          </a:p>
        </p:txBody>
      </p:sp>
    </p:spTree>
    <p:extLst>
      <p:ext uri="{BB962C8B-B14F-4D97-AF65-F5344CB8AC3E}">
        <p14:creationId xmlns:p14="http://schemas.microsoft.com/office/powerpoint/2010/main" val="26677912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simulation I showed is one of an</a:t>
            </a:r>
            <a:r>
              <a:rPr lang="en-US" baseline="0" dirty="0" smtClean="0"/>
              <a:t> entire suite of simulations called FIRE for feedback in realistic </a:t>
            </a:r>
            <a:r>
              <a:rPr lang="en-US" baseline="0" dirty="0" err="1" smtClean="0"/>
              <a:t>environemnts</a:t>
            </a:r>
            <a:r>
              <a:rPr lang="en-US" baseline="0" dirty="0" smtClean="0"/>
              <a:t>. A few of the original authors of this code are here today. I will be focusing on 3 simulations that share the same mass of the milky way, with a particle resolution of 7000 solar masses, and a softening length of 30 pc, which is very impressive. </a:t>
            </a:r>
            <a:endParaRPr lang="en-US" dirty="0"/>
          </a:p>
        </p:txBody>
      </p:sp>
      <p:sp>
        <p:nvSpPr>
          <p:cNvPr id="4" name="Slide Number Placeholder 3"/>
          <p:cNvSpPr>
            <a:spLocks noGrp="1"/>
          </p:cNvSpPr>
          <p:nvPr>
            <p:ph type="sldNum" sz="quarter" idx="10"/>
          </p:nvPr>
        </p:nvSpPr>
        <p:spPr/>
        <p:txBody>
          <a:bodyPr/>
          <a:lstStyle/>
          <a:p>
            <a:fld id="{1CAAC9CD-6E35-0440-BBDC-CA9B644596E5}" type="slidenum">
              <a:rPr lang="en-US" smtClean="0"/>
              <a:t>7</a:t>
            </a:fld>
            <a:endParaRPr lang="en-US"/>
          </a:p>
        </p:txBody>
      </p:sp>
    </p:spTree>
    <p:extLst>
      <p:ext uri="{BB962C8B-B14F-4D97-AF65-F5344CB8AC3E}">
        <p14:creationId xmlns:p14="http://schemas.microsoft.com/office/powerpoint/2010/main" val="2462092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Starting with the first simulation</a:t>
            </a:r>
            <a:r>
              <a:rPr lang="en-US" baseline="0" dirty="0" smtClean="0"/>
              <a:t> that I showed, that we are calling m12i, we first look at the properties of the stars as a function of their age, and their formation distance, which is the distance from the center of the halo at which they formed. The colors here show </a:t>
            </a:r>
            <a:r>
              <a:rPr lang="en-US" baseline="0" dirty="0" err="1" smtClean="0"/>
              <a:t>metallicity</a:t>
            </a:r>
            <a:r>
              <a:rPr lang="en-US" baseline="0" dirty="0" smtClean="0"/>
              <a:t> of these stars. Older stars are darker. We see here the structure that tells us that these are merging dwarf galaxies. We then set a cut where stars that are born more than 20 </a:t>
            </a:r>
            <a:r>
              <a:rPr lang="en-US" baseline="0" dirty="0" err="1" smtClean="0"/>
              <a:t>kpc</a:t>
            </a:r>
            <a:r>
              <a:rPr lang="en-US" baseline="0" dirty="0" smtClean="0"/>
              <a:t> away from the center of the halo are accreted, which is pretty accurate looking at the plot on the right. Defining these stars as “ex situ” or accreted, we look at how that relates to their </a:t>
            </a:r>
            <a:r>
              <a:rPr lang="en-US" baseline="0" dirty="0" err="1" smtClean="0"/>
              <a:t>metallicity</a:t>
            </a:r>
            <a:r>
              <a:rPr lang="en-US" baseline="0" dirty="0" smtClean="0"/>
              <a:t>. We find that if we cut at a </a:t>
            </a:r>
            <a:r>
              <a:rPr lang="en-US" baseline="0" dirty="0" err="1" smtClean="0"/>
              <a:t>metallicty</a:t>
            </a:r>
            <a:r>
              <a:rPr lang="en-US" baseline="0" dirty="0" smtClean="0"/>
              <a:t> of say [Fe/H]&lt;-3,  around 90% of our sample is accreted stars, which are the stars we are interested in as they trace the dark matter. This is good because we cannot in data know if a star is coming from a merging galaxy or if it was born in the milky way. This is telling us that </a:t>
            </a:r>
            <a:r>
              <a:rPr lang="en-US" baseline="0" dirty="0" err="1" smtClean="0"/>
              <a:t>metallicity</a:t>
            </a:r>
            <a:r>
              <a:rPr lang="en-US" baseline="0" dirty="0" smtClean="0"/>
              <a:t> is an excellent probe for this. </a:t>
            </a:r>
            <a:endParaRPr lang="en-US" dirty="0"/>
          </a:p>
        </p:txBody>
      </p:sp>
      <p:sp>
        <p:nvSpPr>
          <p:cNvPr id="4" name="Slide Number Placeholder 3"/>
          <p:cNvSpPr>
            <a:spLocks noGrp="1"/>
          </p:cNvSpPr>
          <p:nvPr>
            <p:ph type="sldNum" sz="quarter" idx="10"/>
          </p:nvPr>
        </p:nvSpPr>
        <p:spPr/>
        <p:txBody>
          <a:bodyPr/>
          <a:lstStyle/>
          <a:p>
            <a:fld id="{1CAAC9CD-6E35-0440-BBDC-CA9B644596E5}" type="slidenum">
              <a:rPr lang="en-US" smtClean="0"/>
              <a:t>8</a:t>
            </a:fld>
            <a:endParaRPr lang="en-US"/>
          </a:p>
        </p:txBody>
      </p:sp>
    </p:spTree>
    <p:extLst>
      <p:ext uri="{BB962C8B-B14F-4D97-AF65-F5344CB8AC3E}">
        <p14:creationId xmlns:p14="http://schemas.microsoft.com/office/powerpoint/2010/main" val="41297652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Building on this, we can plot</a:t>
            </a:r>
            <a:r>
              <a:rPr lang="en-US" baseline="0" dirty="0" smtClean="0"/>
              <a:t> the density distribution as well as the velocity distribution of these stars. We find that although the stars get a shallower slopes as we go down in </a:t>
            </a:r>
            <a:r>
              <a:rPr lang="en-US" baseline="0" dirty="0" err="1" smtClean="0"/>
              <a:t>metallicities</a:t>
            </a:r>
            <a:r>
              <a:rPr lang="en-US" baseline="0" dirty="0" smtClean="0"/>
              <a:t>, they are not reaching the slope of the dark matter, which translates to increases convergence to the dark matter distribution in velocity, but we are still investigating the discrepancy in the tails. The stars seem to be basically colder than the dark matter, and we need to figure out if that’s indeed the case in our current milky way, and whether there is a systemic way to correct for it, using for example measurements of the slope of the dark matter from data.</a:t>
            </a:r>
            <a:endParaRPr lang="en-US" dirty="0"/>
          </a:p>
        </p:txBody>
      </p:sp>
      <p:sp>
        <p:nvSpPr>
          <p:cNvPr id="4" name="Slide Number Placeholder 3"/>
          <p:cNvSpPr>
            <a:spLocks noGrp="1"/>
          </p:cNvSpPr>
          <p:nvPr>
            <p:ph type="sldNum" sz="quarter" idx="10"/>
          </p:nvPr>
        </p:nvSpPr>
        <p:spPr/>
        <p:txBody>
          <a:bodyPr/>
          <a:lstStyle/>
          <a:p>
            <a:fld id="{1CAAC9CD-6E35-0440-BBDC-CA9B644596E5}" type="slidenum">
              <a:rPr lang="en-US" smtClean="0"/>
              <a:t>9</a:t>
            </a:fld>
            <a:endParaRPr lang="en-US"/>
          </a:p>
        </p:txBody>
      </p:sp>
    </p:spTree>
    <p:extLst>
      <p:ext uri="{BB962C8B-B14F-4D97-AF65-F5344CB8AC3E}">
        <p14:creationId xmlns:p14="http://schemas.microsoft.com/office/powerpoint/2010/main" val="16913009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27094"/>
            <a:ext cx="7772400" cy="1470025"/>
          </a:xfrm>
        </p:spPr>
        <p:txBody>
          <a:bodyPr anchor="b" anchorCtr="0"/>
          <a:lstStyle>
            <a:lvl1pPr>
              <a:defRPr sz="5400">
                <a:gradFill>
                  <a:gsLst>
                    <a:gs pos="0">
                      <a:schemeClr val="tx2"/>
                    </a:gs>
                    <a:gs pos="100000">
                      <a:schemeClr val="tx2">
                        <a:lumMod val="75000"/>
                      </a:schemeClr>
                    </a:gs>
                  </a:gsLst>
                  <a:lin ang="5400000" scaled="0"/>
                </a:gradFill>
                <a:effectLst>
                  <a:outerShdw blurRad="50800" dist="25400" dir="5400000" algn="t" rotWithShape="0">
                    <a:prstClr val="black">
                      <a:alpha val="40000"/>
                    </a:prst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685801" y="3810000"/>
            <a:ext cx="7770812" cy="1752600"/>
          </a:xfrm>
        </p:spPr>
        <p:txBody>
          <a:bodyPr>
            <a:normAutofit/>
          </a:bodyPr>
          <a:lstStyle>
            <a:lvl1pPr marL="0" indent="0" algn="ctr">
              <a:spcBef>
                <a:spcPts val="300"/>
              </a:spcBef>
              <a:buNone/>
              <a:defRPr sz="1600">
                <a:gradFill>
                  <a:gsLst>
                    <a:gs pos="0">
                      <a:schemeClr val="tx2"/>
                    </a:gs>
                    <a:gs pos="100000">
                      <a:schemeClr val="tx2">
                        <a:lumMod val="75000"/>
                      </a:schemeClr>
                    </a:gs>
                  </a:gsLst>
                  <a:lin ang="5400000" scaled="0"/>
                </a:gradFill>
                <a:effectLst>
                  <a:outerShdw blurRad="50800" dist="38100" dir="5400000" algn="t"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r>
              <a:rPr lang="en-US" smtClean="0"/>
              <a:t>2/22/18</a:t>
            </a:r>
            <a:endParaRPr lang="en-US" dirty="0"/>
          </a:p>
        </p:txBody>
      </p:sp>
      <p:sp>
        <p:nvSpPr>
          <p:cNvPr id="5" name="Footer Placeholder 4"/>
          <p:cNvSpPr>
            <a:spLocks noGrp="1"/>
          </p:cNvSpPr>
          <p:nvPr>
            <p:ph type="ftr" sz="quarter" idx="11"/>
          </p:nvPr>
        </p:nvSpPr>
        <p:spPr/>
        <p:txBody>
          <a:bodyPr/>
          <a:lstStyle/>
          <a:p>
            <a:r>
              <a:rPr lang="en-US" smtClean="0"/>
              <a:t>Lina Necib, Caltech</a:t>
            </a:r>
            <a:endParaRPr lang="en-US" dirty="0"/>
          </a:p>
        </p:txBody>
      </p:sp>
      <p:pic>
        <p:nvPicPr>
          <p:cNvPr id="7" name="Picture 6" descr="CoverGlyph.png"/>
          <p:cNvPicPr>
            <a:picLocks noChangeAspect="1"/>
          </p:cNvPicPr>
          <p:nvPr/>
        </p:nvPicPr>
        <p:blipFill>
          <a:blip r:embed="rId2"/>
          <a:stretch>
            <a:fillRect/>
          </a:stretch>
        </p:blipFill>
        <p:spPr>
          <a:xfrm>
            <a:off x="4010025" y="3048000"/>
            <a:ext cx="1123950" cy="771525"/>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3738282"/>
            <a:ext cx="7770813" cy="1048870"/>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286000" y="457200"/>
            <a:ext cx="4572000" cy="3173506"/>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685800" y="5181600"/>
            <a:ext cx="7770813" cy="685800"/>
          </a:xfrm>
        </p:spPr>
        <p:txBody>
          <a:bodyPr vert="horz" lIns="91440" tIns="45720" rIns="91440" bIns="45720" rtlCol="0">
            <a:normAutofit/>
          </a:bodyPr>
          <a:lstStyle>
            <a:lvl1pPr marL="0" indent="0" algn="ctr">
              <a:spcBef>
                <a:spcPts val="3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r>
              <a:rPr lang="en-US" smtClean="0"/>
              <a:t>2/22/18</a:t>
            </a:r>
            <a:endParaRPr lang="en-US" dirty="0"/>
          </a:p>
        </p:txBody>
      </p:sp>
      <p:sp>
        <p:nvSpPr>
          <p:cNvPr id="6" name="Footer Placeholder 5"/>
          <p:cNvSpPr>
            <a:spLocks noGrp="1"/>
          </p:cNvSpPr>
          <p:nvPr>
            <p:ph type="ftr" sz="quarter" idx="11"/>
          </p:nvPr>
        </p:nvSpPr>
        <p:spPr/>
        <p:txBody>
          <a:bodyPr/>
          <a:lstStyle/>
          <a:p>
            <a:r>
              <a:rPr lang="en-US" smtClean="0"/>
              <a:t>Lina Necib, Caltech</a:t>
            </a:r>
            <a:endParaRPr lang="en-US" dirty="0"/>
          </a:p>
        </p:txBody>
      </p:sp>
      <p:sp>
        <p:nvSpPr>
          <p:cNvPr id="7" name="Slide Number Placeholder 6"/>
          <p:cNvSpPr>
            <a:spLocks noGrp="1"/>
          </p:cNvSpPr>
          <p:nvPr>
            <p:ph type="sldNum" sz="quarter" idx="12"/>
          </p:nvPr>
        </p:nvSpPr>
        <p:spPr/>
        <p:txBody>
          <a:bodyPr/>
          <a:lstStyle/>
          <a:p>
            <a:fld id="{1AD20DFC-E2D5-4BD6-B744-D8DEEAB5F7C2}" type="slidenum">
              <a:rPr lang="en-US" smtClean="0"/>
              <a:pPr/>
              <a:t>‹#›</a:t>
            </a:fld>
            <a:endParaRPr lang="en-US" dirty="0"/>
          </a:p>
        </p:txBody>
      </p:sp>
      <p:pic>
        <p:nvPicPr>
          <p:cNvPr id="11" name="Picture 2" descr="HR-Glyph-R3.png"/>
          <p:cNvPicPr>
            <a:picLocks noChangeAspect="1" noChangeArrowheads="1"/>
          </p:cNvPicPr>
          <p:nvPr/>
        </p:nvPicPr>
        <p:blipFill>
          <a:blip r:embed="rId2" cstate="print"/>
          <a:srcRect/>
          <a:stretch>
            <a:fillRect/>
          </a:stretch>
        </p:blipFill>
        <p:spPr bwMode="auto">
          <a:xfrm>
            <a:off x="3749040" y="4890247"/>
            <a:ext cx="1645920" cy="170411"/>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2286000" indent="-457200">
              <a:defRPr/>
            </a:lvl6pPr>
            <a:lvl7pPr marL="2286000" indent="-457200">
              <a:defRPr/>
            </a:lvl7pPr>
            <a:lvl8pPr marL="2286000" indent="-457200">
              <a:defRPr/>
            </a:lvl8pPr>
            <a:lvl9pPr marL="2286000" indent="-4572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r>
              <a:rPr lang="en-US" smtClean="0"/>
              <a:t>2/22/18</a:t>
            </a:r>
            <a:endParaRPr lang="en-US"/>
          </a:p>
        </p:txBody>
      </p:sp>
      <p:sp>
        <p:nvSpPr>
          <p:cNvPr id="5" name="Footer Placeholder 4"/>
          <p:cNvSpPr>
            <a:spLocks noGrp="1"/>
          </p:cNvSpPr>
          <p:nvPr>
            <p:ph type="ftr" sz="quarter" idx="11"/>
          </p:nvPr>
        </p:nvSpPr>
        <p:spPr/>
        <p:txBody>
          <a:bodyPr/>
          <a:lstStyle/>
          <a:p>
            <a:r>
              <a:rPr lang="en-US" smtClean="0"/>
              <a:t>Lina Necib, Caltech</a:t>
            </a:r>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a:t>
            </a:fld>
            <a:endParaRPr lang="en-US" dirty="0"/>
          </a:p>
        </p:txBody>
      </p:sp>
      <p:pic>
        <p:nvPicPr>
          <p:cNvPr id="10"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7882"/>
            <a:ext cx="1524000" cy="5325036"/>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85800" y="537882"/>
            <a:ext cx="5889812" cy="5325036"/>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r>
              <a:rPr lang="en-US" smtClean="0"/>
              <a:t>2/22/18</a:t>
            </a:r>
            <a:endParaRPr lang="en-US"/>
          </a:p>
        </p:txBody>
      </p:sp>
      <p:sp>
        <p:nvSpPr>
          <p:cNvPr id="5" name="Footer Placeholder 4"/>
          <p:cNvSpPr>
            <a:spLocks noGrp="1"/>
          </p:cNvSpPr>
          <p:nvPr>
            <p:ph type="ftr" sz="quarter" idx="11"/>
          </p:nvPr>
        </p:nvSpPr>
        <p:spPr/>
        <p:txBody>
          <a:bodyPr/>
          <a:lstStyle/>
          <a:p>
            <a:r>
              <a:rPr lang="en-US" smtClean="0"/>
              <a:t>Lina Necib, Caltech</a:t>
            </a:r>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a:t>
            </a:fld>
            <a:endParaRPr lang="en-US" dirty="0"/>
          </a:p>
        </p:txBody>
      </p:sp>
      <p:pic>
        <p:nvPicPr>
          <p:cNvPr id="9" name="Picture 2" descr="HR-Glyph-R3.png"/>
          <p:cNvPicPr>
            <a:picLocks noChangeAspect="1" noChangeArrowheads="1"/>
          </p:cNvPicPr>
          <p:nvPr/>
        </p:nvPicPr>
        <p:blipFill>
          <a:blip r:embed="rId2" cstate="print"/>
          <a:srcRect/>
          <a:stretch>
            <a:fillRect/>
          </a:stretch>
        </p:blipFill>
        <p:spPr bwMode="auto">
          <a:xfrm rot="5400000">
            <a:off x="6052928" y="3115195"/>
            <a:ext cx="1645920" cy="170411"/>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r>
              <a:rPr lang="en-US" smtClean="0"/>
              <a:t>2/22/18</a:t>
            </a:r>
            <a:endParaRPr lang="en-US" dirty="0"/>
          </a:p>
        </p:txBody>
      </p:sp>
      <p:sp>
        <p:nvSpPr>
          <p:cNvPr id="5" name="Footer Placeholder 4"/>
          <p:cNvSpPr>
            <a:spLocks noGrp="1"/>
          </p:cNvSpPr>
          <p:nvPr>
            <p:ph type="ftr" sz="quarter" idx="11"/>
          </p:nvPr>
        </p:nvSpPr>
        <p:spPr/>
        <p:txBody>
          <a:bodyPr/>
          <a:lstStyle/>
          <a:p>
            <a:r>
              <a:rPr lang="en-US" smtClean="0"/>
              <a:t>Lina Necib, Caltech</a:t>
            </a:r>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a:t>
            </a:fld>
            <a:endParaRPr lang="en-US" dirty="0"/>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1626440"/>
            <a:ext cx="7770813" cy="1472184"/>
          </a:xfrm>
        </p:spPr>
        <p:txBody>
          <a:bodyPr anchor="b" anchorCtr="0"/>
          <a:lstStyle>
            <a:lvl1pPr algn="ctr">
              <a:defRPr sz="5400" b="0" i="0" cap="none" baseline="0"/>
            </a:lvl1pPr>
          </a:lstStyle>
          <a:p>
            <a:r>
              <a:rPr lang="en-US" smtClean="0"/>
              <a:t>Click to edit Master title style</a:t>
            </a:r>
            <a:endParaRPr/>
          </a:p>
        </p:txBody>
      </p:sp>
      <p:sp>
        <p:nvSpPr>
          <p:cNvPr id="3" name="Text Placeholder 2"/>
          <p:cNvSpPr>
            <a:spLocks noGrp="1"/>
          </p:cNvSpPr>
          <p:nvPr>
            <p:ph type="body" idx="1"/>
          </p:nvPr>
        </p:nvSpPr>
        <p:spPr>
          <a:xfrm>
            <a:off x="685800" y="3813048"/>
            <a:ext cx="7770813" cy="1755648"/>
          </a:xfrm>
        </p:spPr>
        <p:txBody>
          <a:bodyPr anchor="t" anchorCtr="0">
            <a:normAutofit/>
          </a:bodyPr>
          <a:lstStyle>
            <a:lvl1pPr marL="0" indent="0" algn="ctr">
              <a:spcBef>
                <a:spcPts val="30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2/22/18</a:t>
            </a:r>
            <a:endParaRPr lang="en-US"/>
          </a:p>
        </p:txBody>
      </p:sp>
      <p:sp>
        <p:nvSpPr>
          <p:cNvPr id="5" name="Footer Placeholder 4"/>
          <p:cNvSpPr>
            <a:spLocks noGrp="1"/>
          </p:cNvSpPr>
          <p:nvPr>
            <p:ph type="ftr" sz="quarter" idx="11"/>
          </p:nvPr>
        </p:nvSpPr>
        <p:spPr/>
        <p:txBody>
          <a:bodyPr/>
          <a:lstStyle/>
          <a:p>
            <a:r>
              <a:rPr lang="en-US" smtClean="0"/>
              <a:t>Lina Necib, Caltech</a:t>
            </a:r>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a:t>
            </a:fld>
            <a:endParaRPr lang="en-US" dirty="0"/>
          </a:p>
        </p:txBody>
      </p:sp>
      <p:pic>
        <p:nvPicPr>
          <p:cNvPr id="7" name="Picture 6" descr="Glyph-SectionHeader.png"/>
          <p:cNvPicPr>
            <a:picLocks noChangeAspect="1"/>
          </p:cNvPicPr>
          <p:nvPr/>
        </p:nvPicPr>
        <p:blipFill>
          <a:blip r:embed="rId2"/>
          <a:stretch>
            <a:fillRect/>
          </a:stretch>
        </p:blipFill>
        <p:spPr>
          <a:xfrm>
            <a:off x="4038600" y="3174066"/>
            <a:ext cx="1066800" cy="59055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85800" y="2209801"/>
            <a:ext cx="3657600" cy="3657600"/>
          </a:xfrm>
        </p:spPr>
        <p:txBody>
          <a:bodyPr>
            <a:normAutofit/>
          </a:bodyPr>
          <a:lstStyle>
            <a:lvl1pPr>
              <a:defRPr sz="22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800600" y="2209801"/>
            <a:ext cx="3657600" cy="3657600"/>
          </a:xfrm>
        </p:spPr>
        <p:txBody>
          <a:bodyPr>
            <a:normAutofit/>
          </a:bodyPr>
          <a:lstStyle>
            <a:lvl1pPr>
              <a:defRPr sz="22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r>
              <a:rPr lang="en-US" smtClean="0"/>
              <a:t>2/22/18</a:t>
            </a:r>
            <a:endParaRPr lang="en-US"/>
          </a:p>
        </p:txBody>
      </p:sp>
      <p:sp>
        <p:nvSpPr>
          <p:cNvPr id="6" name="Footer Placeholder 5"/>
          <p:cNvSpPr>
            <a:spLocks noGrp="1"/>
          </p:cNvSpPr>
          <p:nvPr>
            <p:ph type="ftr" sz="quarter" idx="11"/>
          </p:nvPr>
        </p:nvSpPr>
        <p:spPr/>
        <p:txBody>
          <a:bodyPr/>
          <a:lstStyle/>
          <a:p>
            <a:r>
              <a:rPr lang="en-US" smtClean="0"/>
              <a:t>Lina Necib, Caltech</a:t>
            </a:r>
            <a:endParaRPr lang="en-US" dirty="0"/>
          </a:p>
        </p:txBody>
      </p:sp>
      <p:sp>
        <p:nvSpPr>
          <p:cNvPr id="7" name="Slide Number Placeholder 6"/>
          <p:cNvSpPr>
            <a:spLocks noGrp="1"/>
          </p:cNvSpPr>
          <p:nvPr>
            <p:ph type="sldNum" sz="quarter" idx="12"/>
          </p:nvPr>
        </p:nvSpPr>
        <p:spPr/>
        <p:txBody>
          <a:bodyPr/>
          <a:lstStyle/>
          <a:p>
            <a:fld id="{1AD20DFC-E2D5-4BD6-B744-D8DEEAB5F7C2}" type="slidenum">
              <a:rPr lang="en-US" smtClean="0"/>
              <a:pPr/>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858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819400"/>
            <a:ext cx="3657600" cy="3048000"/>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8006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0600" y="2819400"/>
            <a:ext cx="3657600" cy="3048000"/>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r>
              <a:rPr lang="en-US" smtClean="0"/>
              <a:t>2/22/18</a:t>
            </a:r>
            <a:endParaRPr lang="en-US"/>
          </a:p>
        </p:txBody>
      </p:sp>
      <p:sp>
        <p:nvSpPr>
          <p:cNvPr id="8" name="Footer Placeholder 7"/>
          <p:cNvSpPr>
            <a:spLocks noGrp="1"/>
          </p:cNvSpPr>
          <p:nvPr>
            <p:ph type="ftr" sz="quarter" idx="11"/>
          </p:nvPr>
        </p:nvSpPr>
        <p:spPr/>
        <p:txBody>
          <a:bodyPr/>
          <a:lstStyle/>
          <a:p>
            <a:r>
              <a:rPr lang="en-US" smtClean="0"/>
              <a:t>Lina Necib, Caltech</a:t>
            </a:r>
            <a:endParaRPr lang="en-US" dirty="0"/>
          </a:p>
        </p:txBody>
      </p:sp>
      <p:sp>
        <p:nvSpPr>
          <p:cNvPr id="9" name="Slide Number Placeholder 8"/>
          <p:cNvSpPr>
            <a:spLocks noGrp="1"/>
          </p:cNvSpPr>
          <p:nvPr>
            <p:ph type="sldNum" sz="quarter" idx="12"/>
          </p:nvPr>
        </p:nvSpPr>
        <p:spPr/>
        <p:txBody>
          <a:bodyPr/>
          <a:lstStyle/>
          <a:p>
            <a:fld id="{1AD20DFC-E2D5-4BD6-B744-D8DEEAB5F7C2}" type="slidenum">
              <a:rPr lang="en-US" smtClean="0"/>
              <a:pPr/>
              <a:t>‹#›</a:t>
            </a:fld>
            <a:endParaRPr lang="en-US" dirty="0"/>
          </a:p>
        </p:txBody>
      </p:sp>
      <p:pic>
        <p:nvPicPr>
          <p:cNvPr id="11"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r>
              <a:rPr lang="en-US" smtClean="0"/>
              <a:t>2/22/18</a:t>
            </a:r>
            <a:endParaRPr lang="en-US"/>
          </a:p>
        </p:txBody>
      </p:sp>
      <p:sp>
        <p:nvSpPr>
          <p:cNvPr id="4" name="Footer Placeholder 3"/>
          <p:cNvSpPr>
            <a:spLocks noGrp="1"/>
          </p:cNvSpPr>
          <p:nvPr>
            <p:ph type="ftr" sz="quarter" idx="11"/>
          </p:nvPr>
        </p:nvSpPr>
        <p:spPr/>
        <p:txBody>
          <a:bodyPr/>
          <a:lstStyle/>
          <a:p>
            <a:r>
              <a:rPr lang="en-US" smtClean="0"/>
              <a:t>Lina Necib, Caltech</a:t>
            </a:r>
            <a:endParaRPr lang="en-US" dirty="0"/>
          </a:p>
        </p:txBody>
      </p:sp>
      <p:sp>
        <p:nvSpPr>
          <p:cNvPr id="5" name="Slide Number Placeholder 4"/>
          <p:cNvSpPr>
            <a:spLocks noGrp="1"/>
          </p:cNvSpPr>
          <p:nvPr>
            <p:ph type="sldNum" sz="quarter" idx="12"/>
          </p:nvPr>
        </p:nvSpPr>
        <p:spPr/>
        <p:txBody>
          <a:bodyPr/>
          <a:lstStyle/>
          <a:p>
            <a:fld id="{1AD20DFC-E2D5-4BD6-B744-D8DEEAB5F7C2}" type="slidenum">
              <a:rPr lang="en-US" smtClean="0"/>
              <a:pPr/>
              <a:t>‹#›</a:t>
            </a:fld>
            <a:endParaRPr lang="en-US"/>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2/22/18</a:t>
            </a:r>
            <a:endParaRPr lang="en-US"/>
          </a:p>
        </p:txBody>
      </p:sp>
      <p:sp>
        <p:nvSpPr>
          <p:cNvPr id="3" name="Footer Placeholder 2"/>
          <p:cNvSpPr>
            <a:spLocks noGrp="1"/>
          </p:cNvSpPr>
          <p:nvPr>
            <p:ph type="ftr" sz="quarter" idx="11"/>
          </p:nvPr>
        </p:nvSpPr>
        <p:spPr/>
        <p:txBody>
          <a:bodyPr/>
          <a:lstStyle/>
          <a:p>
            <a:r>
              <a:rPr lang="en-US" smtClean="0"/>
              <a:t>Lina Necib, Caltech</a:t>
            </a:r>
            <a:endParaRPr lang="en-US" dirty="0"/>
          </a:p>
        </p:txBody>
      </p:sp>
      <p:sp>
        <p:nvSpPr>
          <p:cNvPr id="4" name="Slide Number Placeholder 3"/>
          <p:cNvSpPr>
            <a:spLocks noGrp="1"/>
          </p:cNvSpPr>
          <p:nvPr>
            <p:ph type="sldNum" sz="quarter" idx="12"/>
          </p:nvPr>
        </p:nvSpPr>
        <p:spPr/>
        <p:txBody>
          <a:bodyPr/>
          <a:lstStyle/>
          <a:p>
            <a:fld id="{1AD20DFC-E2D5-4BD6-B744-D8DEEAB5F7C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6" y="914400"/>
            <a:ext cx="3657600" cy="1162050"/>
          </a:xfrm>
        </p:spPr>
        <p:txBody>
          <a:bodyPr anchor="b"/>
          <a:lstStyle>
            <a:lvl1pPr algn="ctr">
              <a:defRPr sz="3800" b="0"/>
            </a:lvl1pPr>
          </a:lstStyle>
          <a:p>
            <a:r>
              <a:rPr lang="en-US" smtClean="0"/>
              <a:t>Click to edit Master title style</a:t>
            </a:r>
            <a:endParaRPr/>
          </a:p>
        </p:txBody>
      </p:sp>
      <p:sp>
        <p:nvSpPr>
          <p:cNvPr id="3" name="Content Placeholder 2"/>
          <p:cNvSpPr>
            <a:spLocks noGrp="1"/>
          </p:cNvSpPr>
          <p:nvPr>
            <p:ph idx="1"/>
          </p:nvPr>
        </p:nvSpPr>
        <p:spPr>
          <a:xfrm>
            <a:off x="4796118" y="457199"/>
            <a:ext cx="3657600" cy="5410201"/>
          </a:xfrm>
        </p:spPr>
        <p:txBody>
          <a:bodyPr>
            <a:normAutofit/>
          </a:bodyPr>
          <a:lstStyle>
            <a:lvl1pPr>
              <a:defRPr sz="2400"/>
            </a:lvl1pPr>
            <a:lvl2pPr>
              <a:defRPr sz="2200"/>
            </a:lvl2pPr>
            <a:lvl3pPr>
              <a:defRPr sz="2000"/>
            </a:lvl3pPr>
            <a:lvl4pPr>
              <a:defRPr sz="1800"/>
            </a:lvl4pPr>
            <a:lvl5pPr>
              <a:defRPr sz="1800"/>
            </a:lvl5pPr>
            <a:lvl6pPr marL="2290763" indent="-461963">
              <a:tabLst/>
              <a:defRPr sz="2000"/>
            </a:lvl6pPr>
            <a:lvl7pPr marL="2290763" indent="-461963">
              <a:tabLst/>
              <a:defRPr sz="2000"/>
            </a:lvl7pPr>
            <a:lvl8pPr marL="2290763" indent="-461963">
              <a:tabLst/>
              <a:defRPr sz="2000"/>
            </a:lvl8pPr>
            <a:lvl9pPr marL="2290763" indent="-461963">
              <a:tabLst/>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658906" y="2590799"/>
            <a:ext cx="3657600" cy="2895601"/>
          </a:xfrm>
        </p:spPr>
        <p:txBody>
          <a:bodyPr>
            <a:normAutofit/>
          </a:bodyPr>
          <a:lstStyle>
            <a:lvl1pPr marL="0" indent="0" algn="ctr">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2/22/18</a:t>
            </a:r>
            <a:endParaRPr lang="en-US"/>
          </a:p>
        </p:txBody>
      </p:sp>
      <p:sp>
        <p:nvSpPr>
          <p:cNvPr id="6" name="Footer Placeholder 5"/>
          <p:cNvSpPr>
            <a:spLocks noGrp="1"/>
          </p:cNvSpPr>
          <p:nvPr>
            <p:ph type="ftr" sz="quarter" idx="11"/>
          </p:nvPr>
        </p:nvSpPr>
        <p:spPr/>
        <p:txBody>
          <a:bodyPr/>
          <a:lstStyle/>
          <a:p>
            <a:r>
              <a:rPr lang="en-US" smtClean="0"/>
              <a:t>Lina Necib, Caltech</a:t>
            </a:r>
            <a:endParaRPr lang="en-US" dirty="0"/>
          </a:p>
        </p:txBody>
      </p:sp>
      <p:sp>
        <p:nvSpPr>
          <p:cNvPr id="7" name="Slide Number Placeholder 6"/>
          <p:cNvSpPr>
            <a:spLocks noGrp="1"/>
          </p:cNvSpPr>
          <p:nvPr>
            <p:ph type="sldNum" sz="quarter" idx="12"/>
          </p:nvPr>
        </p:nvSpPr>
        <p:spPr/>
        <p:txBody>
          <a:bodyPr/>
          <a:lstStyle/>
          <a:p>
            <a:fld id="{1AD20DFC-E2D5-4BD6-B744-D8DEEAB5F7C2}" type="slidenum">
              <a:rPr lang="en-US" smtClean="0"/>
              <a:pPr/>
              <a:t>‹#›</a:t>
            </a:fld>
            <a:endParaRPr lang="en-US" dirty="0"/>
          </a:p>
        </p:txBody>
      </p:sp>
      <p:pic>
        <p:nvPicPr>
          <p:cNvPr id="10" name="Picture 2" descr="HR-Glyph-R3.png"/>
          <p:cNvPicPr>
            <a:picLocks noChangeAspect="1" noChangeArrowheads="1"/>
          </p:cNvPicPr>
          <p:nvPr/>
        </p:nvPicPr>
        <p:blipFill>
          <a:blip r:embed="rId2" cstate="print"/>
          <a:srcRect/>
          <a:stretch>
            <a:fillRect/>
          </a:stretch>
        </p:blipFill>
        <p:spPr bwMode="auto">
          <a:xfrm>
            <a:off x="1664746" y="2286000"/>
            <a:ext cx="1645920" cy="170411"/>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99013" y="914400"/>
            <a:ext cx="3657600" cy="1161288"/>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58906" y="457200"/>
            <a:ext cx="3657600" cy="5413248"/>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99013" y="2587752"/>
            <a:ext cx="3657600" cy="2898648"/>
          </a:xfrm>
        </p:spPr>
        <p:txBody>
          <a:bodyPr vert="horz" lIns="91440" tIns="45720" rIns="91440" bIns="45720" rtlCol="0">
            <a:normAutofit/>
          </a:bodyPr>
          <a:lstStyle>
            <a:lvl1pPr marL="0" indent="0" algn="ctr">
              <a:spcBef>
                <a:spcPts val="6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r>
              <a:rPr lang="en-US" smtClean="0"/>
              <a:t>2/22/18</a:t>
            </a:r>
            <a:endParaRPr lang="en-US"/>
          </a:p>
        </p:txBody>
      </p:sp>
      <p:sp>
        <p:nvSpPr>
          <p:cNvPr id="6" name="Footer Placeholder 5"/>
          <p:cNvSpPr>
            <a:spLocks noGrp="1"/>
          </p:cNvSpPr>
          <p:nvPr>
            <p:ph type="ftr" sz="quarter" idx="11"/>
          </p:nvPr>
        </p:nvSpPr>
        <p:spPr/>
        <p:txBody>
          <a:bodyPr/>
          <a:lstStyle/>
          <a:p>
            <a:r>
              <a:rPr lang="en-US" smtClean="0"/>
              <a:t>Lina Necib, Caltech</a:t>
            </a:r>
            <a:endParaRPr lang="en-US" dirty="0"/>
          </a:p>
        </p:txBody>
      </p:sp>
      <p:sp>
        <p:nvSpPr>
          <p:cNvPr id="7" name="Slide Number Placeholder 6"/>
          <p:cNvSpPr>
            <a:spLocks noGrp="1"/>
          </p:cNvSpPr>
          <p:nvPr>
            <p:ph type="sldNum" sz="quarter" idx="12"/>
          </p:nvPr>
        </p:nvSpPr>
        <p:spPr/>
        <p:txBody>
          <a:bodyPr/>
          <a:lstStyle/>
          <a:p>
            <a:fld id="{1AD20DFC-E2D5-4BD6-B744-D8DEEAB5F7C2}" type="slidenum">
              <a:rPr lang="en-US" smtClean="0"/>
              <a:pPr/>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a:off x="5804853" y="2286000"/>
            <a:ext cx="1645920" cy="170411"/>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4305300" y="6289115"/>
            <a:ext cx="533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AD20DFC-E2D5-4BD6-B744-D8DEEAB5F7C2}" type="slidenum">
              <a:rPr lang="en-US" smtClean="0"/>
              <a:pPr/>
              <a:t>‹#›</a:t>
            </a:fld>
            <a:endParaRPr lang="en-US" dirty="0"/>
          </a:p>
        </p:txBody>
      </p:sp>
      <p:sp>
        <p:nvSpPr>
          <p:cNvPr id="2" name="Title Placeholder 1"/>
          <p:cNvSpPr>
            <a:spLocks noGrp="1"/>
          </p:cNvSpPr>
          <p:nvPr>
            <p:ph type="title"/>
          </p:nvPr>
        </p:nvSpPr>
        <p:spPr>
          <a:xfrm>
            <a:off x="685800" y="67236"/>
            <a:ext cx="7770813" cy="1371600"/>
          </a:xfrm>
          <a:prstGeom prst="rect">
            <a:avLst/>
          </a:prstGeom>
          <a:effectLst/>
        </p:spPr>
        <p:txBody>
          <a:bodyPr vert="horz" lIns="91440" tIns="45720" rIns="91440" bIns="45720"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685800" y="2209800"/>
            <a:ext cx="7770813" cy="3657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400800" y="6289115"/>
            <a:ext cx="2375647"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smtClean="0"/>
              <a:t>2/22/18</a:t>
            </a:r>
            <a:endParaRPr lang="en-US" dirty="0"/>
          </a:p>
        </p:txBody>
      </p:sp>
      <p:sp>
        <p:nvSpPr>
          <p:cNvPr id="5" name="Footer Placeholder 4"/>
          <p:cNvSpPr>
            <a:spLocks noGrp="1"/>
          </p:cNvSpPr>
          <p:nvPr>
            <p:ph type="ftr" sz="quarter" idx="3"/>
          </p:nvPr>
        </p:nvSpPr>
        <p:spPr>
          <a:xfrm>
            <a:off x="349624" y="6289115"/>
            <a:ext cx="3155576"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Lina Necib, Caltech</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hdr="0"/>
  <p:txStyles>
    <p:titleStyle>
      <a:lvl1pPr algn="ctr" defTabSz="914400" rtl="0" eaLnBrk="1" latinLnBrk="0" hangingPunct="1">
        <a:spcBef>
          <a:spcPct val="0"/>
        </a:spcBef>
        <a:buNone/>
        <a:defRPr sz="5000" kern="1200">
          <a:solidFill>
            <a:schemeClr val="tx2"/>
          </a:solidFill>
          <a:effectLst>
            <a:outerShdw blurRad="38100" dist="12700" algn="l" rotWithShape="0">
              <a:prstClr val="black">
                <a:alpha val="40000"/>
              </a:prstClr>
            </a:outerShdw>
          </a:effectLst>
          <a:latin typeface="+mj-lt"/>
          <a:ea typeface="+mj-ea"/>
          <a:cs typeface="+mj-cs"/>
        </a:defRPr>
      </a:lvl1pPr>
    </p:titleStyle>
    <p:bodyStyle>
      <a:lvl1pPr marL="457200" indent="-457200" algn="l" defTabSz="914400" rtl="0" eaLnBrk="1" latinLnBrk="0" hangingPunct="1">
        <a:spcBef>
          <a:spcPts val="2000"/>
        </a:spcBef>
        <a:buClr>
          <a:schemeClr val="accent3"/>
        </a:buClr>
        <a:buFont typeface="Wingdings" pitchFamily="2" charset="2"/>
        <a:buChar char=""/>
        <a:defRPr sz="2400" kern="1200">
          <a:solidFill>
            <a:schemeClr val="tx2"/>
          </a:solidFill>
          <a:latin typeface="+mn-lt"/>
          <a:ea typeface="+mn-ea"/>
          <a:cs typeface="+mn-cs"/>
        </a:defRPr>
      </a:lvl1pPr>
      <a:lvl2pPr marL="914400" indent="-457200" algn="l" defTabSz="914400" rtl="0" eaLnBrk="1" latinLnBrk="0" hangingPunct="1">
        <a:spcBef>
          <a:spcPts val="600"/>
        </a:spcBef>
        <a:buClr>
          <a:schemeClr val="accent3">
            <a:lumMod val="50000"/>
          </a:schemeClr>
        </a:buClr>
        <a:buFont typeface="Wingdings" pitchFamily="2" charset="2"/>
        <a:buChar char=""/>
        <a:defRPr sz="2200" kern="1200">
          <a:solidFill>
            <a:schemeClr val="tx2"/>
          </a:solidFill>
          <a:latin typeface="+mn-lt"/>
          <a:ea typeface="+mn-ea"/>
          <a:cs typeface="+mn-cs"/>
        </a:defRPr>
      </a:lvl2pPr>
      <a:lvl3pPr marL="1371600" indent="-457200" algn="l" defTabSz="914400" rtl="0" eaLnBrk="1" latinLnBrk="0" hangingPunct="1">
        <a:spcBef>
          <a:spcPts val="600"/>
        </a:spcBef>
        <a:buClr>
          <a:schemeClr val="accent3"/>
        </a:buClr>
        <a:buFont typeface="Wingdings" pitchFamily="2" charset="2"/>
        <a:buChar char=""/>
        <a:defRPr sz="2000" kern="1200">
          <a:solidFill>
            <a:schemeClr val="tx2"/>
          </a:solidFill>
          <a:latin typeface="+mn-lt"/>
          <a:ea typeface="+mn-ea"/>
          <a:cs typeface="+mn-cs"/>
        </a:defRPr>
      </a:lvl3pPr>
      <a:lvl4pPr marL="1828800" indent="-457200" algn="l" defTabSz="914400" rtl="0" eaLnBrk="1" latinLnBrk="0" hangingPunct="1">
        <a:spcBef>
          <a:spcPts val="600"/>
        </a:spcBef>
        <a:buClr>
          <a:schemeClr val="accent3">
            <a:lumMod val="50000"/>
          </a:schemeClr>
        </a:buClr>
        <a:buFont typeface="Wingdings" pitchFamily="2" charset="2"/>
        <a:buChar char=""/>
        <a:defRPr sz="1800" kern="1200">
          <a:solidFill>
            <a:schemeClr val="tx2"/>
          </a:solidFill>
          <a:latin typeface="+mn-lt"/>
          <a:ea typeface="+mn-ea"/>
          <a:cs typeface="+mn-cs"/>
        </a:defRPr>
      </a:lvl4pPr>
      <a:lvl5pPr marL="2286000" indent="-457200" algn="l" defTabSz="914400" rtl="0" eaLnBrk="1" latinLnBrk="0" hangingPunct="1">
        <a:spcBef>
          <a:spcPts val="600"/>
        </a:spcBef>
        <a:buClr>
          <a:schemeClr val="accent3"/>
        </a:buClr>
        <a:buFont typeface="Wingdings" pitchFamily="2" charset="2"/>
        <a:buChar char=""/>
        <a:defRPr sz="1800" kern="1200">
          <a:solidFill>
            <a:schemeClr val="tx2"/>
          </a:solidFill>
          <a:latin typeface="+mn-lt"/>
          <a:ea typeface="+mn-ea"/>
          <a:cs typeface="+mn-cs"/>
        </a:defRPr>
      </a:lvl5pPr>
      <a:lvl6pPr marL="2743200" indent="-461963" algn="l" defTabSz="914400" rtl="0"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6pPr>
      <a:lvl7pPr marL="3205163" indent="-461963" algn="l" defTabSz="914400" rtl="0"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7pPr>
      <a:lvl8pPr marL="3657600" indent="-461963" algn="l" defTabSz="914400" rtl="0"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8pPr>
      <a:lvl9pPr marL="4119563" indent="-461963" algn="l" defTabSz="914400" rtl="0"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notesSlide" Target="../notesSlides/notesSlide10.xml"/><Relationship Id="rId5" Type="http://schemas.openxmlformats.org/officeDocument/2006/relationships/image" Target="../media/image19.png"/><Relationship Id="rId1" Type="http://schemas.microsoft.com/office/2007/relationships/media" Target="../media/media2.mp4"/><Relationship Id="rId2" Type="http://schemas.openxmlformats.org/officeDocument/2006/relationships/video" Target="../media/media2.mp4"/></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emf"/><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22.emf"/><Relationship Id="rId4" Type="http://schemas.openxmlformats.org/officeDocument/2006/relationships/image" Target="../media/image23.emf"/><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24.emf"/><Relationship Id="rId4" Type="http://schemas.openxmlformats.org/officeDocument/2006/relationships/image" Target="../media/image25.emf"/><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26.emf"/><Relationship Id="rId4" Type="http://schemas.openxmlformats.org/officeDocument/2006/relationships/image" Target="../media/image27.emf"/><Relationship Id="rId1" Type="http://schemas.openxmlformats.org/officeDocument/2006/relationships/slideLayout" Target="../slideLayouts/slideLayout6.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28.jpg"/><Relationship Id="rId4" Type="http://schemas.openxmlformats.org/officeDocument/2006/relationships/image" Target="../media/image29.png"/><Relationship Id="rId5" Type="http://schemas.microsoft.com/office/2007/relationships/hdphoto" Target="../media/hdphoto1.wdp"/><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30.emf"/><Relationship Id="rId4" Type="http://schemas.openxmlformats.org/officeDocument/2006/relationships/image" Target="../media/image31.jpg"/><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 Id="rId3" Type="http://schemas.openxmlformats.org/officeDocument/2006/relationships/image" Target="../media/image32.emf"/></Relationships>
</file>

<file path=ppt/slides/_rels/slide2.xml.rels><?xml version="1.0" encoding="UTF-8" standalone="yes"?>
<Relationships xmlns="http://schemas.openxmlformats.org/package/2006/relationships"><Relationship Id="rId3" Type="http://schemas.openxmlformats.org/officeDocument/2006/relationships/image" Target="../media/image9.emf"/><Relationship Id="rId4" Type="http://schemas.openxmlformats.org/officeDocument/2006/relationships/image" Target="../media/image10.emf"/><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33.emf"/></Relationships>
</file>

<file path=ppt/slides/_rels/slide21.xml.rels><?xml version="1.0" encoding="UTF-8" standalone="yes"?>
<Relationships xmlns="http://schemas.openxmlformats.org/package/2006/relationships"><Relationship Id="rId3" Type="http://schemas.openxmlformats.org/officeDocument/2006/relationships/image" Target="../media/image34.emf"/><Relationship Id="rId4" Type="http://schemas.openxmlformats.org/officeDocument/2006/relationships/image" Target="../media/image33.emf"/><Relationship Id="rId5" Type="http://schemas.openxmlformats.org/officeDocument/2006/relationships/image" Target="../media/image35.emf"/><Relationship Id="rId6" Type="http://schemas.openxmlformats.org/officeDocument/2006/relationships/image" Target="../media/image36.emf"/><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34.emf"/><Relationship Id="rId4" Type="http://schemas.openxmlformats.org/officeDocument/2006/relationships/image" Target="../media/image37.emf"/><Relationship Id="rId1" Type="http://schemas.openxmlformats.org/officeDocument/2006/relationships/slideLayout" Target="../slideLayouts/slideLayout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34.emf"/><Relationship Id="rId4" Type="http://schemas.openxmlformats.org/officeDocument/2006/relationships/image" Target="../media/image37.emf"/><Relationship Id="rId1" Type="http://schemas.openxmlformats.org/officeDocument/2006/relationships/slideLayout" Target="../slideLayouts/slideLayout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8.emf"/><Relationship Id="rId4" Type="http://schemas.openxmlformats.org/officeDocument/2006/relationships/image" Target="../media/image39.emf"/><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 Id="rId3" Type="http://schemas.openxmlformats.org/officeDocument/2006/relationships/image" Target="../media/image40.gi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 Id="rId3" Type="http://schemas.openxmlformats.org/officeDocument/2006/relationships/image" Target="../media/image41.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 Id="rId3" Type="http://schemas.openxmlformats.org/officeDocument/2006/relationships/image" Target="../media/image42.emf"/></Relationships>
</file>

<file path=ppt/slides/_rels/slide3.xml.rels><?xml version="1.0" encoding="UTF-8" standalone="yes"?>
<Relationships xmlns="http://schemas.openxmlformats.org/package/2006/relationships"><Relationship Id="rId3" Type="http://schemas.openxmlformats.org/officeDocument/2006/relationships/image" Target="../media/image9.emf"/><Relationship Id="rId4" Type="http://schemas.openxmlformats.org/officeDocument/2006/relationships/image" Target="../media/image10.emf"/><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 Id="rId3" Type="http://schemas.openxmlformats.org/officeDocument/2006/relationships/image" Target="../media/image43.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 Id="rId3" Type="http://schemas.openxmlformats.org/officeDocument/2006/relationships/image" Target="../media/image44.emf"/></Relationships>
</file>

<file path=ppt/slides/_rels/slide32.xml.rels><?xml version="1.0" encoding="UTF-8" standalone="yes"?>
<Relationships xmlns="http://schemas.openxmlformats.org/package/2006/relationships"><Relationship Id="rId3" Type="http://schemas.openxmlformats.org/officeDocument/2006/relationships/image" Target="../media/image45.emf"/><Relationship Id="rId4" Type="http://schemas.openxmlformats.org/officeDocument/2006/relationships/image" Target="../media/image25.emf"/><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6.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7.emf"/></Relationships>
</file>

<file path=ppt/slides/_rels/slide35.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1.jpeg"/><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6.xml.rels><?xml version="1.0" encoding="UTF-8" standalone="yes"?>
<Relationships xmlns="http://schemas.openxmlformats.org/package/2006/relationships"><Relationship Id="rId3" Type="http://schemas.openxmlformats.org/officeDocument/2006/relationships/image" Target="../media/image10.emf"/><Relationship Id="rId4" Type="http://schemas.openxmlformats.org/officeDocument/2006/relationships/image" Target="../media/image49.emf"/><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50.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50.e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6.xml"/><Relationship Id="rId3" Type="http://schemas.openxmlformats.org/officeDocument/2006/relationships/image" Target="../media/image31.jp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7.xml"/><Relationship Id="rId3" Type="http://schemas.openxmlformats.org/officeDocument/2006/relationships/image" Target="../media/image31.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8.xml"/><Relationship Id="rId3" Type="http://schemas.openxmlformats.org/officeDocument/2006/relationships/image" Target="../media/image5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1.png"/><Relationship Id="rId3" Type="http://schemas.openxmlformats.org/officeDocument/2006/relationships/image" Target="../media/image31.jpg"/></Relationships>
</file>

<file path=ppt/slides/_rels/slide43.xml.rels><?xml version="1.0" encoding="UTF-8" standalone="yes"?>
<Relationships xmlns="http://schemas.openxmlformats.org/package/2006/relationships"><Relationship Id="rId3" Type="http://schemas.openxmlformats.org/officeDocument/2006/relationships/image" Target="../media/image52.emf"/><Relationship Id="rId4" Type="http://schemas.openxmlformats.org/officeDocument/2006/relationships/image" Target="../media/image31.jpg"/><Relationship Id="rId1" Type="http://schemas.openxmlformats.org/officeDocument/2006/relationships/slideLayout" Target="../slideLayouts/slideLayout7.xml"/><Relationship Id="rId2" Type="http://schemas.openxmlformats.org/officeDocument/2006/relationships/notesSlide" Target="../notesSlides/notesSlide3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3.xml"/><Relationship Id="rId3" Type="http://schemas.openxmlformats.org/officeDocument/2006/relationships/image" Target="../media/image53.em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4.xml"/><Relationship Id="rId3" Type="http://schemas.openxmlformats.org/officeDocument/2006/relationships/image" Target="../media/image53.em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5.xml"/><Relationship Id="rId3" Type="http://schemas.openxmlformats.org/officeDocument/2006/relationships/image" Target="../media/image32.emf"/></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4" Type="http://schemas.openxmlformats.org/officeDocument/2006/relationships/image" Target="../media/image12.emf"/><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6.xml"/><Relationship Id="rId3" Type="http://schemas.openxmlformats.org/officeDocument/2006/relationships/image" Target="../media/image32.emf"/></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notesSlide" Target="../notesSlides/notesSlide6.xml"/><Relationship Id="rId5" Type="http://schemas.openxmlformats.org/officeDocument/2006/relationships/image" Target="../media/image13.png"/><Relationship Id="rId1" Type="http://schemas.microsoft.com/office/2007/relationships/media" Target="../media/media1.mp4"/><Relationship Id="rId2" Type="http://schemas.openxmlformats.org/officeDocument/2006/relationships/video" Target="../media/media1.mp4"/></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 Id="rId3" Type="http://schemas.openxmlformats.org/officeDocument/2006/relationships/image" Target="../media/image14.emf"/></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emf"/><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7.emf"/><Relationship Id="rId4" Type="http://schemas.openxmlformats.org/officeDocument/2006/relationships/image" Target="../media/image18.emf"/><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8354" y="198423"/>
            <a:ext cx="8701248" cy="3182999"/>
          </a:xfrm>
        </p:spPr>
        <p:txBody>
          <a:bodyPr>
            <a:normAutofit/>
          </a:bodyPr>
          <a:lstStyle/>
          <a:p>
            <a:r>
              <a:rPr lang="en-US" dirty="0" smtClean="0"/>
              <a:t>Empirical Determination of </a:t>
            </a:r>
            <a:r>
              <a:rPr lang="en-US" dirty="0" smtClean="0"/>
              <a:t>the Dark </a:t>
            </a:r>
            <a:r>
              <a:rPr lang="en-US" dirty="0" smtClean="0"/>
              <a:t>Matter Velocity Distribution</a:t>
            </a:r>
            <a:endParaRPr lang="en-US" dirty="0"/>
          </a:p>
        </p:txBody>
      </p:sp>
      <p:sp>
        <p:nvSpPr>
          <p:cNvPr id="3" name="Subtitle 2"/>
          <p:cNvSpPr>
            <a:spLocks noGrp="1"/>
          </p:cNvSpPr>
          <p:nvPr>
            <p:ph type="subTitle" idx="1"/>
          </p:nvPr>
        </p:nvSpPr>
        <p:spPr>
          <a:xfrm>
            <a:off x="1071534" y="3959827"/>
            <a:ext cx="6984810" cy="2062316"/>
          </a:xfrm>
        </p:spPr>
        <p:txBody>
          <a:bodyPr>
            <a:normAutofit/>
          </a:bodyPr>
          <a:lstStyle/>
          <a:p>
            <a:r>
              <a:rPr lang="en-US" sz="2400" dirty="0" smtClean="0"/>
              <a:t>Lina </a:t>
            </a:r>
            <a:r>
              <a:rPr lang="en-US" sz="2400" dirty="0" err="1" smtClean="0"/>
              <a:t>Necib</a:t>
            </a:r>
            <a:r>
              <a:rPr lang="en-US" sz="2400" dirty="0" smtClean="0"/>
              <a:t>, </a:t>
            </a:r>
            <a:r>
              <a:rPr lang="en-US" sz="2400" dirty="0" smtClean="0"/>
              <a:t>Caltech</a:t>
            </a:r>
          </a:p>
          <a:p>
            <a:r>
              <a:rPr lang="en-US" dirty="0" smtClean="0"/>
              <a:t>Based on</a:t>
            </a:r>
          </a:p>
          <a:p>
            <a:r>
              <a:rPr lang="en-US" dirty="0" smtClean="0"/>
              <a:t>Herzog-</a:t>
            </a:r>
            <a:r>
              <a:rPr lang="en-US" dirty="0" err="1" smtClean="0"/>
              <a:t>Arbeitman</a:t>
            </a:r>
            <a:r>
              <a:rPr lang="en-US" dirty="0" smtClean="0"/>
              <a:t>, </a:t>
            </a:r>
            <a:r>
              <a:rPr lang="en-US" dirty="0" err="1" smtClean="0"/>
              <a:t>Lisanti</a:t>
            </a:r>
            <a:r>
              <a:rPr lang="en-US" dirty="0" smtClean="0"/>
              <a:t>, </a:t>
            </a:r>
            <a:r>
              <a:rPr lang="en-US" dirty="0" err="1" smtClean="0"/>
              <a:t>Madau</a:t>
            </a:r>
            <a:r>
              <a:rPr lang="en-US" dirty="0" smtClean="0"/>
              <a:t>, </a:t>
            </a:r>
            <a:r>
              <a:rPr lang="en-US" dirty="0" err="1" smtClean="0"/>
              <a:t>Necib</a:t>
            </a:r>
            <a:r>
              <a:rPr lang="en-US" dirty="0" smtClean="0"/>
              <a:t>  PRL 120(2018) no.4, 041102</a:t>
            </a:r>
          </a:p>
          <a:p>
            <a:r>
              <a:rPr lang="en-US" dirty="0"/>
              <a:t>Herzog-</a:t>
            </a:r>
            <a:r>
              <a:rPr lang="en-US" dirty="0" err="1"/>
              <a:t>Arbeitman</a:t>
            </a:r>
            <a:r>
              <a:rPr lang="en-US" dirty="0"/>
              <a:t>, </a:t>
            </a:r>
            <a:r>
              <a:rPr lang="en-US" dirty="0" err="1" smtClean="0"/>
              <a:t>Lisanti</a:t>
            </a:r>
            <a:r>
              <a:rPr lang="en-US" dirty="0" smtClean="0"/>
              <a:t>, </a:t>
            </a:r>
            <a:r>
              <a:rPr lang="en-US" dirty="0" err="1" smtClean="0"/>
              <a:t>Necib</a:t>
            </a:r>
            <a:r>
              <a:rPr lang="en-US" dirty="0" smtClean="0"/>
              <a:t>, arXiv:1708.03635</a:t>
            </a:r>
            <a:endParaRPr lang="en-US" dirty="0"/>
          </a:p>
          <a:p>
            <a:r>
              <a:rPr lang="en-US" dirty="0" err="1" smtClean="0"/>
              <a:t>Necib</a:t>
            </a:r>
            <a:r>
              <a:rPr lang="en-US" dirty="0" smtClean="0"/>
              <a:t>, </a:t>
            </a:r>
            <a:r>
              <a:rPr lang="en-US" dirty="0" err="1" smtClean="0"/>
              <a:t>Lisanti</a:t>
            </a:r>
            <a:r>
              <a:rPr lang="en-US" dirty="0" smtClean="0"/>
              <a:t>, </a:t>
            </a:r>
            <a:r>
              <a:rPr lang="en-US" dirty="0" err="1" smtClean="0"/>
              <a:t>Garisson</a:t>
            </a:r>
            <a:r>
              <a:rPr lang="en-US" dirty="0" smtClean="0"/>
              <a:t>-Kimmel, Sanderson, </a:t>
            </a:r>
            <a:r>
              <a:rPr lang="en-US" dirty="0" err="1" smtClean="0"/>
              <a:t>Fitts</a:t>
            </a:r>
            <a:r>
              <a:rPr lang="en-US" dirty="0" smtClean="0"/>
              <a:t>, </a:t>
            </a:r>
            <a:r>
              <a:rPr lang="en-US" dirty="0" err="1" smtClean="0"/>
              <a:t>Boylan-Kolchin</a:t>
            </a:r>
            <a:r>
              <a:rPr lang="en-US" dirty="0" smtClean="0"/>
              <a:t>, Wetzel, Hopkins, arXiv:180X.XXXXX </a:t>
            </a:r>
          </a:p>
        </p:txBody>
      </p:sp>
    </p:spTree>
    <p:extLst>
      <p:ext uri="{BB962C8B-B14F-4D97-AF65-F5344CB8AC3E}">
        <p14:creationId xmlns:p14="http://schemas.microsoft.com/office/powerpoint/2010/main" val="130789510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Lina Necib, Caltech</a:t>
            </a:r>
            <a:endParaRPr lang="en-US" dirty="0"/>
          </a:p>
        </p:txBody>
      </p:sp>
      <p:sp>
        <p:nvSpPr>
          <p:cNvPr id="5" name="Slide Number Placeholder 4"/>
          <p:cNvSpPr>
            <a:spLocks noGrp="1"/>
          </p:cNvSpPr>
          <p:nvPr>
            <p:ph type="sldNum" sz="quarter" idx="12"/>
          </p:nvPr>
        </p:nvSpPr>
        <p:spPr/>
        <p:txBody>
          <a:bodyPr/>
          <a:lstStyle/>
          <a:p>
            <a:fld id="{1AD20DFC-E2D5-4BD6-B744-D8DEEAB5F7C2}" type="slidenum">
              <a:rPr lang="en-US" smtClean="0"/>
              <a:pPr/>
              <a:t>10</a:t>
            </a:fld>
            <a:endParaRPr lang="en-US"/>
          </a:p>
        </p:txBody>
      </p:sp>
      <p:pic>
        <p:nvPicPr>
          <p:cNvPr id="8" name="m12f_ref13_star_late.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244316" y="0"/>
            <a:ext cx="6858000" cy="6858001"/>
          </a:xfrm>
          <a:prstGeom prst="rect">
            <a:avLst/>
          </a:prstGeom>
        </p:spPr>
      </p:pic>
      <p:sp>
        <p:nvSpPr>
          <p:cNvPr id="2" name="Title 1"/>
          <p:cNvSpPr>
            <a:spLocks noGrp="1"/>
          </p:cNvSpPr>
          <p:nvPr>
            <p:ph type="title"/>
          </p:nvPr>
        </p:nvSpPr>
        <p:spPr>
          <a:xfrm>
            <a:off x="625847" y="154256"/>
            <a:ext cx="8150600" cy="832063"/>
          </a:xfrm>
        </p:spPr>
        <p:txBody>
          <a:bodyPr>
            <a:normAutofit fontScale="90000"/>
          </a:bodyPr>
          <a:lstStyle/>
          <a:p>
            <a:r>
              <a:rPr lang="en-US" dirty="0">
                <a:solidFill>
                  <a:schemeClr val="accent6">
                    <a:lumMod val="60000"/>
                    <a:lumOff val="40000"/>
                  </a:schemeClr>
                </a:solidFill>
              </a:rPr>
              <a:t>M</a:t>
            </a:r>
            <a:r>
              <a:rPr lang="en-US" dirty="0" smtClean="0">
                <a:solidFill>
                  <a:schemeClr val="accent6">
                    <a:lumMod val="60000"/>
                    <a:lumOff val="40000"/>
                  </a:schemeClr>
                </a:solidFill>
              </a:rPr>
              <a:t>ore Active Merger History</a:t>
            </a:r>
            <a:r>
              <a:rPr lang="en-US" dirty="0" smtClean="0">
                <a:solidFill>
                  <a:schemeClr val="accent6">
                    <a:lumMod val="60000"/>
                    <a:lumOff val="40000"/>
                  </a:schemeClr>
                </a:solidFill>
              </a:rPr>
              <a:t>?</a:t>
            </a:r>
            <a:endParaRPr lang="en-US" dirty="0">
              <a:solidFill>
                <a:schemeClr val="accent6">
                  <a:lumMod val="60000"/>
                  <a:lumOff val="40000"/>
                </a:schemeClr>
              </a:solidFill>
            </a:endParaRPr>
          </a:p>
        </p:txBody>
      </p:sp>
      <p:sp>
        <p:nvSpPr>
          <p:cNvPr id="10" name="TextBox 9"/>
          <p:cNvSpPr txBox="1"/>
          <p:nvPr/>
        </p:nvSpPr>
        <p:spPr>
          <a:xfrm>
            <a:off x="5645393" y="6254130"/>
            <a:ext cx="3413033" cy="400110"/>
          </a:xfrm>
          <a:prstGeom prst="rect">
            <a:avLst/>
          </a:prstGeom>
          <a:noFill/>
        </p:spPr>
        <p:txBody>
          <a:bodyPr wrap="square" rtlCol="0">
            <a:spAutoFit/>
          </a:bodyPr>
          <a:lstStyle/>
          <a:p>
            <a:r>
              <a:rPr lang="en-US" sz="1000" dirty="0" smtClean="0">
                <a:solidFill>
                  <a:srgbClr val="FFFFFF"/>
                </a:solidFill>
              </a:rPr>
              <a:t>Video by Shea </a:t>
            </a:r>
            <a:r>
              <a:rPr lang="en-US" sz="1000" dirty="0" err="1" smtClean="0">
                <a:solidFill>
                  <a:srgbClr val="FFFFFF"/>
                </a:solidFill>
              </a:rPr>
              <a:t>Garisson</a:t>
            </a:r>
            <a:r>
              <a:rPr lang="en-US" sz="1000" dirty="0" smtClean="0">
                <a:solidFill>
                  <a:srgbClr val="FFFFFF"/>
                </a:solidFill>
              </a:rPr>
              <a:t>-Kimmel,</a:t>
            </a:r>
          </a:p>
          <a:p>
            <a:r>
              <a:rPr lang="en-US" sz="1000" dirty="0">
                <a:solidFill>
                  <a:srgbClr val="FFFFFF"/>
                </a:solidFill>
              </a:rPr>
              <a:t>http://</a:t>
            </a:r>
            <a:r>
              <a:rPr lang="en-US" sz="1000" dirty="0" err="1">
                <a:solidFill>
                  <a:srgbClr val="FFFFFF"/>
                </a:solidFill>
              </a:rPr>
              <a:t>www.tapir.caltech.edu</a:t>
            </a:r>
            <a:r>
              <a:rPr lang="en-US" sz="1000" dirty="0">
                <a:solidFill>
                  <a:srgbClr val="FFFFFF"/>
                </a:solidFill>
              </a:rPr>
              <a:t>/~</a:t>
            </a:r>
            <a:r>
              <a:rPr lang="en-US" sz="1000" dirty="0" err="1">
                <a:solidFill>
                  <a:srgbClr val="FFFFFF"/>
                </a:solidFill>
              </a:rPr>
              <a:t>sheagk</a:t>
            </a:r>
            <a:r>
              <a:rPr lang="en-US" sz="1000" dirty="0">
                <a:solidFill>
                  <a:srgbClr val="FFFFFF"/>
                </a:solidFill>
              </a:rPr>
              <a:t>/</a:t>
            </a:r>
            <a:r>
              <a:rPr lang="en-US" sz="1000" dirty="0" err="1">
                <a:solidFill>
                  <a:srgbClr val="FFFFFF"/>
                </a:solidFill>
              </a:rPr>
              <a:t>firemovies.html</a:t>
            </a:r>
            <a:endParaRPr lang="en-US" sz="1000" dirty="0">
              <a:solidFill>
                <a:srgbClr val="FFFFFF"/>
              </a:solidFill>
            </a:endParaRPr>
          </a:p>
        </p:txBody>
      </p:sp>
      <p:sp>
        <p:nvSpPr>
          <p:cNvPr id="11" name="Date Placeholder 10"/>
          <p:cNvSpPr>
            <a:spLocks noGrp="1"/>
          </p:cNvSpPr>
          <p:nvPr>
            <p:ph type="dt" sz="half" idx="10"/>
          </p:nvPr>
        </p:nvSpPr>
        <p:spPr/>
        <p:txBody>
          <a:bodyPr/>
          <a:lstStyle/>
          <a:p>
            <a:r>
              <a:rPr lang="en-US" smtClean="0"/>
              <a:t>2/22/18</a:t>
            </a:r>
            <a:endParaRPr lang="en-US"/>
          </a:p>
        </p:txBody>
      </p:sp>
    </p:spTree>
    <p:extLst>
      <p:ext uri="{BB962C8B-B14F-4D97-AF65-F5344CB8AC3E}">
        <p14:creationId xmlns:p14="http://schemas.microsoft.com/office/powerpoint/2010/main" val="383925490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080"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form_distance_age_m12f.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7252" y="1921300"/>
            <a:ext cx="4399812" cy="3071941"/>
          </a:xfrm>
          <a:prstGeom prst="rect">
            <a:avLst/>
          </a:prstGeom>
        </p:spPr>
      </p:pic>
      <p:sp>
        <p:nvSpPr>
          <p:cNvPr id="13" name="Title 12"/>
          <p:cNvSpPr>
            <a:spLocks noGrp="1"/>
          </p:cNvSpPr>
          <p:nvPr>
            <p:ph type="title"/>
          </p:nvPr>
        </p:nvSpPr>
        <p:spPr/>
        <p:txBody>
          <a:bodyPr/>
          <a:lstStyle/>
          <a:p>
            <a:r>
              <a:rPr lang="en-US" dirty="0"/>
              <a:t>Active Merger History</a:t>
            </a:r>
          </a:p>
        </p:txBody>
      </p:sp>
      <p:sp>
        <p:nvSpPr>
          <p:cNvPr id="2" name="Date Placeholder 1"/>
          <p:cNvSpPr>
            <a:spLocks noGrp="1"/>
          </p:cNvSpPr>
          <p:nvPr>
            <p:ph type="dt" sz="half" idx="10"/>
          </p:nvPr>
        </p:nvSpPr>
        <p:spPr/>
        <p:txBody>
          <a:bodyPr/>
          <a:lstStyle/>
          <a:p>
            <a:r>
              <a:rPr lang="en-US" smtClean="0"/>
              <a:t>2/22/18</a:t>
            </a:r>
            <a:endParaRPr lang="en-US"/>
          </a:p>
        </p:txBody>
      </p:sp>
      <p:sp>
        <p:nvSpPr>
          <p:cNvPr id="3" name="Footer Placeholder 2"/>
          <p:cNvSpPr>
            <a:spLocks noGrp="1"/>
          </p:cNvSpPr>
          <p:nvPr>
            <p:ph type="ftr" sz="quarter" idx="11"/>
          </p:nvPr>
        </p:nvSpPr>
        <p:spPr/>
        <p:txBody>
          <a:bodyPr/>
          <a:lstStyle/>
          <a:p>
            <a:r>
              <a:rPr lang="en-US" smtClean="0"/>
              <a:t>Lina Necib, Caltech</a:t>
            </a:r>
            <a:endParaRPr lang="en-US" dirty="0"/>
          </a:p>
        </p:txBody>
      </p:sp>
      <p:sp>
        <p:nvSpPr>
          <p:cNvPr id="4" name="Slide Number Placeholder 3"/>
          <p:cNvSpPr>
            <a:spLocks noGrp="1"/>
          </p:cNvSpPr>
          <p:nvPr>
            <p:ph type="sldNum" sz="quarter" idx="12"/>
          </p:nvPr>
        </p:nvSpPr>
        <p:spPr/>
        <p:txBody>
          <a:bodyPr/>
          <a:lstStyle/>
          <a:p>
            <a:fld id="{1AD20DFC-E2D5-4BD6-B744-D8DEEAB5F7C2}" type="slidenum">
              <a:rPr lang="en-US" smtClean="0"/>
              <a:pPr/>
              <a:t>11</a:t>
            </a:fld>
            <a:endParaRPr lang="en-US" dirty="0"/>
          </a:p>
        </p:txBody>
      </p:sp>
      <p:sp>
        <p:nvSpPr>
          <p:cNvPr id="7" name="Right Arrow 6"/>
          <p:cNvSpPr/>
          <p:nvPr/>
        </p:nvSpPr>
        <p:spPr>
          <a:xfrm rot="7315778">
            <a:off x="6975380" y="1302633"/>
            <a:ext cx="1334480" cy="310023"/>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4" y="1921300"/>
            <a:ext cx="4388487" cy="3071940"/>
          </a:xfrm>
          <a:prstGeom prst="rect">
            <a:avLst/>
          </a:prstGeom>
        </p:spPr>
      </p:pic>
      <p:sp>
        <p:nvSpPr>
          <p:cNvPr id="6" name="Rounded Rectangle 5"/>
          <p:cNvSpPr/>
          <p:nvPr/>
        </p:nvSpPr>
        <p:spPr>
          <a:xfrm>
            <a:off x="7473954" y="96454"/>
            <a:ext cx="1670046" cy="1020074"/>
          </a:xfrm>
          <a:prstGeom prst="round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Merging dwarf galaxies!</a:t>
            </a:r>
            <a:endParaRPr lang="en-US" dirty="0"/>
          </a:p>
        </p:txBody>
      </p:sp>
      <p:sp>
        <p:nvSpPr>
          <p:cNvPr id="9" name="TextBox 8"/>
          <p:cNvSpPr txBox="1"/>
          <p:nvPr/>
        </p:nvSpPr>
        <p:spPr>
          <a:xfrm>
            <a:off x="188778" y="5088786"/>
            <a:ext cx="8007063" cy="1200329"/>
          </a:xfrm>
          <a:prstGeom prst="rect">
            <a:avLst/>
          </a:prstGeom>
          <a:noFill/>
        </p:spPr>
        <p:txBody>
          <a:bodyPr wrap="square" rtlCol="0">
            <a:spAutoFit/>
          </a:bodyPr>
          <a:lstStyle/>
          <a:p>
            <a:r>
              <a:rPr lang="en-US" dirty="0" smtClean="0"/>
              <a:t>We can still get a high ex-situ fraction with a higher [Fe/H] cut than the previous simulation</a:t>
            </a:r>
            <a:r>
              <a:rPr lang="en-US" dirty="0" smtClean="0"/>
              <a:t>.</a:t>
            </a:r>
          </a:p>
          <a:p>
            <a:r>
              <a:rPr lang="en-US" dirty="0"/>
              <a:t>The late merger brought in a younger population of stars!</a:t>
            </a:r>
          </a:p>
          <a:p>
            <a:endParaRPr lang="en-US" dirty="0"/>
          </a:p>
        </p:txBody>
      </p:sp>
      <p:sp>
        <p:nvSpPr>
          <p:cNvPr id="11" name="Rectangle 10"/>
          <p:cNvSpPr/>
          <p:nvPr/>
        </p:nvSpPr>
        <p:spPr>
          <a:xfrm rot="2022615">
            <a:off x="3325213" y="1915865"/>
            <a:ext cx="1531188" cy="400110"/>
          </a:xfrm>
          <a:prstGeom prst="rect">
            <a:avLst/>
          </a:prstGeom>
          <a:noFill/>
        </p:spPr>
        <p:txBody>
          <a:bodyPr wrap="none" lIns="91440" tIns="45720" rIns="91440" bIns="45720">
            <a:spAutoFit/>
          </a:bodyPr>
          <a:lstStyle/>
          <a:p>
            <a:pPr algn="ctr"/>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Preliminary</a:t>
            </a:r>
            <a:endParaRPr lang="en-US" sz="2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2" name="Rectangle 11"/>
          <p:cNvSpPr/>
          <p:nvPr/>
        </p:nvSpPr>
        <p:spPr>
          <a:xfrm rot="2022615">
            <a:off x="7726296" y="1915863"/>
            <a:ext cx="1531188" cy="400110"/>
          </a:xfrm>
          <a:prstGeom prst="rect">
            <a:avLst/>
          </a:prstGeom>
          <a:noFill/>
        </p:spPr>
        <p:txBody>
          <a:bodyPr wrap="none" lIns="91440" tIns="45720" rIns="91440" bIns="45720">
            <a:spAutoFit/>
          </a:bodyPr>
          <a:lstStyle/>
          <a:p>
            <a:pPr algn="ctr"/>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Preliminary</a:t>
            </a:r>
            <a:endParaRPr lang="en-US" sz="2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40981396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Active Merger History</a:t>
            </a:r>
            <a:endParaRPr lang="en-US" dirty="0"/>
          </a:p>
        </p:txBody>
      </p:sp>
      <p:sp>
        <p:nvSpPr>
          <p:cNvPr id="2" name="Date Placeholder 1"/>
          <p:cNvSpPr>
            <a:spLocks noGrp="1"/>
          </p:cNvSpPr>
          <p:nvPr>
            <p:ph type="dt" sz="half" idx="10"/>
          </p:nvPr>
        </p:nvSpPr>
        <p:spPr/>
        <p:txBody>
          <a:bodyPr/>
          <a:lstStyle/>
          <a:p>
            <a:r>
              <a:rPr lang="en-US" smtClean="0"/>
              <a:t>2/22/18</a:t>
            </a:r>
            <a:endParaRPr lang="en-US"/>
          </a:p>
        </p:txBody>
      </p:sp>
      <p:sp>
        <p:nvSpPr>
          <p:cNvPr id="3" name="Footer Placeholder 2"/>
          <p:cNvSpPr>
            <a:spLocks noGrp="1"/>
          </p:cNvSpPr>
          <p:nvPr>
            <p:ph type="ftr" sz="quarter" idx="11"/>
          </p:nvPr>
        </p:nvSpPr>
        <p:spPr/>
        <p:txBody>
          <a:bodyPr/>
          <a:lstStyle/>
          <a:p>
            <a:r>
              <a:rPr lang="en-US" smtClean="0"/>
              <a:t>Lina Necib, Caltech</a:t>
            </a:r>
            <a:endParaRPr lang="en-US" dirty="0"/>
          </a:p>
        </p:txBody>
      </p:sp>
      <p:sp>
        <p:nvSpPr>
          <p:cNvPr id="4" name="Slide Number Placeholder 3"/>
          <p:cNvSpPr>
            <a:spLocks noGrp="1"/>
          </p:cNvSpPr>
          <p:nvPr>
            <p:ph type="sldNum" sz="quarter" idx="12"/>
          </p:nvPr>
        </p:nvSpPr>
        <p:spPr/>
        <p:txBody>
          <a:bodyPr/>
          <a:lstStyle/>
          <a:p>
            <a:fld id="{1AD20DFC-E2D5-4BD6-B744-D8DEEAB5F7C2}" type="slidenum">
              <a:rPr lang="en-US" smtClean="0"/>
              <a:pPr/>
              <a:t>12</a:t>
            </a:fld>
            <a:endParaRPr lang="en-US" dirty="0"/>
          </a:p>
        </p:txBody>
      </p:sp>
      <p:sp>
        <p:nvSpPr>
          <p:cNvPr id="6" name="TextBox 5"/>
          <p:cNvSpPr txBox="1"/>
          <p:nvPr/>
        </p:nvSpPr>
        <p:spPr>
          <a:xfrm>
            <a:off x="320570" y="5480176"/>
            <a:ext cx="8655438" cy="646331"/>
          </a:xfrm>
          <a:prstGeom prst="rect">
            <a:avLst/>
          </a:prstGeom>
          <a:noFill/>
        </p:spPr>
        <p:txBody>
          <a:bodyPr wrap="square" rtlCol="0">
            <a:spAutoFit/>
          </a:bodyPr>
          <a:lstStyle/>
          <a:p>
            <a:r>
              <a:rPr lang="en-US" dirty="0" smtClean="0"/>
              <a:t>Not seeing an inc</a:t>
            </a:r>
            <a:r>
              <a:rPr lang="en-US" dirty="0" smtClean="0"/>
              <a:t>reased convergence</a:t>
            </a:r>
            <a:r>
              <a:rPr lang="en-US" dirty="0" smtClean="0"/>
              <a:t> at lower </a:t>
            </a:r>
            <a:r>
              <a:rPr lang="en-US" dirty="0" err="1" smtClean="0"/>
              <a:t>metallicities</a:t>
            </a:r>
            <a:r>
              <a:rPr lang="en-US" dirty="0" smtClean="0"/>
              <a:t>.</a:t>
            </a:r>
          </a:p>
          <a:p>
            <a:r>
              <a:rPr lang="en-US" dirty="0" smtClean="0"/>
              <a:t>Merger brought in younger stars.</a:t>
            </a:r>
            <a:endParaRPr lang="en-US" dirty="0"/>
          </a:p>
        </p:txBody>
      </p:sp>
      <p:pic>
        <p:nvPicPr>
          <p:cNvPr id="7" name="Picture 6" descr="helio_vel_plotz_cut1.5d_cut2.0radialm12f.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5242" y="1953400"/>
            <a:ext cx="4518757" cy="3163130"/>
          </a:xfrm>
          <a:prstGeom prst="rect">
            <a:avLst/>
          </a:prstGeom>
        </p:spPr>
      </p:pic>
      <p:pic>
        <p:nvPicPr>
          <p:cNvPr id="9" name="Picture 8" descr="density_plot_m12f.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687" y="1978058"/>
            <a:ext cx="4518757" cy="3163130"/>
          </a:xfrm>
          <a:prstGeom prst="rect">
            <a:avLst/>
          </a:prstGeom>
        </p:spPr>
      </p:pic>
      <p:sp>
        <p:nvSpPr>
          <p:cNvPr id="10" name="Rectangle 9"/>
          <p:cNvSpPr/>
          <p:nvPr/>
        </p:nvSpPr>
        <p:spPr>
          <a:xfrm rot="2022615">
            <a:off x="3176642" y="2087995"/>
            <a:ext cx="1531188" cy="400110"/>
          </a:xfrm>
          <a:prstGeom prst="rect">
            <a:avLst/>
          </a:prstGeom>
          <a:noFill/>
        </p:spPr>
        <p:txBody>
          <a:bodyPr wrap="none" lIns="91440" tIns="45720" rIns="91440" bIns="45720">
            <a:spAutoFit/>
          </a:bodyPr>
          <a:lstStyle/>
          <a:p>
            <a:pPr algn="ctr"/>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Preliminary</a:t>
            </a:r>
            <a:endParaRPr lang="en-US" sz="2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1" name="Rectangle 10"/>
          <p:cNvSpPr/>
          <p:nvPr/>
        </p:nvSpPr>
        <p:spPr>
          <a:xfrm rot="2022615">
            <a:off x="4820999" y="2087996"/>
            <a:ext cx="1531188" cy="400110"/>
          </a:xfrm>
          <a:prstGeom prst="rect">
            <a:avLst/>
          </a:prstGeom>
          <a:noFill/>
        </p:spPr>
        <p:txBody>
          <a:bodyPr wrap="none" lIns="91440" tIns="45720" rIns="91440" bIns="45720">
            <a:spAutoFit/>
          </a:bodyPr>
          <a:lstStyle/>
          <a:p>
            <a:pPr algn="ctr"/>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Preliminary</a:t>
            </a:r>
            <a:endParaRPr lang="en-US" sz="2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3795979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idm_faceon_x018.0.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59911"/>
            <a:ext cx="9144000" cy="9144000"/>
          </a:xfrm>
          <a:prstGeom prst="rect">
            <a:avLst/>
          </a:prstGeom>
        </p:spPr>
      </p:pic>
      <p:sp>
        <p:nvSpPr>
          <p:cNvPr id="2" name="Title 1"/>
          <p:cNvSpPr>
            <a:spLocks noGrp="1"/>
          </p:cNvSpPr>
          <p:nvPr>
            <p:ph type="title"/>
          </p:nvPr>
        </p:nvSpPr>
        <p:spPr/>
        <p:txBody>
          <a:bodyPr/>
          <a:lstStyle/>
          <a:p>
            <a:r>
              <a:rPr lang="en-US" dirty="0" smtClean="0">
                <a:solidFill>
                  <a:srgbClr val="C6C7A6"/>
                </a:solidFill>
              </a:rPr>
              <a:t>Self-Interacting Dark Matter</a:t>
            </a:r>
            <a:endParaRPr lang="en-US" dirty="0">
              <a:solidFill>
                <a:srgbClr val="C6C7A6"/>
              </a:solidFill>
            </a:endParaRPr>
          </a:p>
        </p:txBody>
      </p:sp>
      <p:sp>
        <p:nvSpPr>
          <p:cNvPr id="4" name="Date Placeholder 3"/>
          <p:cNvSpPr>
            <a:spLocks noGrp="1"/>
          </p:cNvSpPr>
          <p:nvPr>
            <p:ph type="dt" sz="half" idx="10"/>
          </p:nvPr>
        </p:nvSpPr>
        <p:spPr/>
        <p:txBody>
          <a:bodyPr/>
          <a:lstStyle/>
          <a:p>
            <a:r>
              <a:rPr lang="en-US" smtClean="0"/>
              <a:t>2/22/18</a:t>
            </a:r>
            <a:endParaRPr lang="en-US" dirty="0"/>
          </a:p>
        </p:txBody>
      </p:sp>
      <p:sp>
        <p:nvSpPr>
          <p:cNvPr id="5" name="Footer Placeholder 4"/>
          <p:cNvSpPr>
            <a:spLocks noGrp="1"/>
          </p:cNvSpPr>
          <p:nvPr>
            <p:ph type="ftr" sz="quarter" idx="11"/>
          </p:nvPr>
        </p:nvSpPr>
        <p:spPr/>
        <p:txBody>
          <a:bodyPr/>
          <a:lstStyle/>
          <a:p>
            <a:r>
              <a:rPr lang="en-US" smtClean="0"/>
              <a:t>Lina Necib, Caltech</a:t>
            </a:r>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13</a:t>
            </a:fld>
            <a:endParaRPr lang="en-US" dirty="0"/>
          </a:p>
        </p:txBody>
      </p:sp>
      <p:pic>
        <p:nvPicPr>
          <p:cNvPr id="8" name="Picture 7"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84500" y="5521019"/>
            <a:ext cx="1691947" cy="353928"/>
          </a:xfrm>
          <a:prstGeom prst="rect">
            <a:avLst/>
          </a:prstGeom>
        </p:spPr>
      </p:pic>
      <p:sp>
        <p:nvSpPr>
          <p:cNvPr id="9" name="TextBox 8"/>
          <p:cNvSpPr txBox="1"/>
          <p:nvPr/>
        </p:nvSpPr>
        <p:spPr>
          <a:xfrm>
            <a:off x="6207315" y="5864732"/>
            <a:ext cx="2742169" cy="461665"/>
          </a:xfrm>
          <a:prstGeom prst="rect">
            <a:avLst/>
          </a:prstGeom>
          <a:noFill/>
        </p:spPr>
        <p:txBody>
          <a:bodyPr wrap="square" rtlCol="0">
            <a:spAutoFit/>
          </a:bodyPr>
          <a:lstStyle/>
          <a:p>
            <a:r>
              <a:rPr lang="en-US" sz="1200" dirty="0">
                <a:solidFill>
                  <a:schemeClr val="bg1"/>
                </a:solidFill>
              </a:rPr>
              <a:t>Rocha et al. (2013) MNRAS 430, </a:t>
            </a:r>
            <a:r>
              <a:rPr lang="en-US" sz="1200" dirty="0" smtClean="0">
                <a:solidFill>
                  <a:schemeClr val="bg1"/>
                </a:solidFill>
              </a:rPr>
              <a:t>81</a:t>
            </a:r>
          </a:p>
          <a:p>
            <a:r>
              <a:rPr lang="en-US" sz="1200" dirty="0" smtClean="0">
                <a:solidFill>
                  <a:schemeClr val="bg1"/>
                </a:solidFill>
              </a:rPr>
              <a:t>Robles et al. (2017) MNRAS 472, 2945</a:t>
            </a:r>
          </a:p>
        </p:txBody>
      </p:sp>
    </p:spTree>
    <p:extLst>
      <p:ext uri="{BB962C8B-B14F-4D97-AF65-F5344CB8AC3E}">
        <p14:creationId xmlns:p14="http://schemas.microsoft.com/office/powerpoint/2010/main" val="394659608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Self-Interacting Dark Matter </a:t>
            </a:r>
            <a:endParaRPr lang="en-US" dirty="0"/>
          </a:p>
        </p:txBody>
      </p:sp>
      <p:sp>
        <p:nvSpPr>
          <p:cNvPr id="4" name="Date Placeholder 3"/>
          <p:cNvSpPr>
            <a:spLocks noGrp="1"/>
          </p:cNvSpPr>
          <p:nvPr>
            <p:ph type="dt" sz="half" idx="10"/>
          </p:nvPr>
        </p:nvSpPr>
        <p:spPr/>
        <p:txBody>
          <a:bodyPr/>
          <a:lstStyle/>
          <a:p>
            <a:r>
              <a:rPr lang="en-US" smtClean="0"/>
              <a:t>2/22/18</a:t>
            </a:r>
            <a:endParaRPr lang="en-US"/>
          </a:p>
        </p:txBody>
      </p:sp>
      <p:sp>
        <p:nvSpPr>
          <p:cNvPr id="5" name="Footer Placeholder 4"/>
          <p:cNvSpPr>
            <a:spLocks noGrp="1"/>
          </p:cNvSpPr>
          <p:nvPr>
            <p:ph type="ftr" sz="quarter" idx="11"/>
          </p:nvPr>
        </p:nvSpPr>
        <p:spPr/>
        <p:txBody>
          <a:bodyPr/>
          <a:lstStyle/>
          <a:p>
            <a:r>
              <a:rPr lang="en-US" smtClean="0"/>
              <a:t>Lina Necib, Caltech</a:t>
            </a:r>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14</a:t>
            </a:fld>
            <a:endParaRPr lang="en-US" dirty="0"/>
          </a:p>
        </p:txBody>
      </p:sp>
      <p:pic>
        <p:nvPicPr>
          <p:cNvPr id="8" name="Picture 7" descr="helio_vel_plotz_cut1.5d_cut2.0radialm12sidm.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7942" y="1984967"/>
            <a:ext cx="4332760" cy="3032932"/>
          </a:xfrm>
          <a:prstGeom prst="rect">
            <a:avLst/>
          </a:prstGeom>
        </p:spPr>
      </p:pic>
      <p:sp>
        <p:nvSpPr>
          <p:cNvPr id="9" name="TextBox 8"/>
          <p:cNvSpPr txBox="1"/>
          <p:nvPr/>
        </p:nvSpPr>
        <p:spPr>
          <a:xfrm>
            <a:off x="480857" y="5365785"/>
            <a:ext cx="8396513" cy="923330"/>
          </a:xfrm>
          <a:prstGeom prst="rect">
            <a:avLst/>
          </a:prstGeom>
          <a:noFill/>
        </p:spPr>
        <p:txBody>
          <a:bodyPr wrap="square" rtlCol="0">
            <a:spAutoFit/>
          </a:bodyPr>
          <a:lstStyle/>
          <a:p>
            <a:r>
              <a:rPr lang="en-US" dirty="0" smtClean="0"/>
              <a:t>Dark Matter and Stars do not behave similarly in this case: Dark Matter is not </a:t>
            </a:r>
            <a:r>
              <a:rPr lang="en-US" dirty="0" err="1" smtClean="0"/>
              <a:t>collisionless</a:t>
            </a:r>
            <a:r>
              <a:rPr lang="en-US" dirty="0" smtClean="0"/>
              <a:t> anymore.</a:t>
            </a:r>
          </a:p>
          <a:p>
            <a:r>
              <a:rPr lang="en-US" dirty="0" smtClean="0"/>
              <a:t>Working on identifying a new observable for the self-interacting Dark Matter case.</a:t>
            </a:r>
          </a:p>
        </p:txBody>
      </p:sp>
      <p:pic>
        <p:nvPicPr>
          <p:cNvPr id="10" name="Picture 9" descr="density_plot_m12sidm.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1984968"/>
            <a:ext cx="4332760" cy="3032932"/>
          </a:xfrm>
          <a:prstGeom prst="rect">
            <a:avLst/>
          </a:prstGeom>
        </p:spPr>
      </p:pic>
      <p:sp>
        <p:nvSpPr>
          <p:cNvPr id="11" name="Rectangle 10"/>
          <p:cNvSpPr/>
          <p:nvPr/>
        </p:nvSpPr>
        <p:spPr>
          <a:xfrm rot="2022615">
            <a:off x="3174455" y="2198956"/>
            <a:ext cx="1531188" cy="400110"/>
          </a:xfrm>
          <a:prstGeom prst="rect">
            <a:avLst/>
          </a:prstGeom>
          <a:noFill/>
        </p:spPr>
        <p:txBody>
          <a:bodyPr wrap="none" lIns="91440" tIns="45720" rIns="91440" bIns="45720">
            <a:spAutoFit/>
          </a:bodyPr>
          <a:lstStyle/>
          <a:p>
            <a:pPr algn="ctr"/>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Preliminary</a:t>
            </a:r>
            <a:endParaRPr lang="en-US" sz="2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2" name="Rectangle 11"/>
          <p:cNvSpPr/>
          <p:nvPr/>
        </p:nvSpPr>
        <p:spPr>
          <a:xfrm rot="2022615">
            <a:off x="4670239" y="2063337"/>
            <a:ext cx="1531188" cy="400110"/>
          </a:xfrm>
          <a:prstGeom prst="rect">
            <a:avLst/>
          </a:prstGeom>
          <a:noFill/>
        </p:spPr>
        <p:txBody>
          <a:bodyPr wrap="none" lIns="91440" tIns="45720" rIns="91440" bIns="45720">
            <a:spAutoFit/>
          </a:bodyPr>
          <a:lstStyle/>
          <a:p>
            <a:pPr algn="ctr"/>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Preliminary</a:t>
            </a:r>
            <a:endParaRPr lang="en-US" sz="2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224102222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do we find these Metal Poor Stars?</a:t>
            </a:r>
            <a:endParaRPr lang="en-US" dirty="0"/>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r>
              <a:rPr lang="en-US" smtClean="0"/>
              <a:t>2/22/18</a:t>
            </a:r>
            <a:endParaRPr lang="en-US"/>
          </a:p>
        </p:txBody>
      </p:sp>
      <p:sp>
        <p:nvSpPr>
          <p:cNvPr id="5" name="Footer Placeholder 4"/>
          <p:cNvSpPr>
            <a:spLocks noGrp="1"/>
          </p:cNvSpPr>
          <p:nvPr>
            <p:ph type="ftr" sz="quarter" idx="11"/>
          </p:nvPr>
        </p:nvSpPr>
        <p:spPr/>
        <p:txBody>
          <a:bodyPr/>
          <a:lstStyle/>
          <a:p>
            <a:r>
              <a:rPr lang="en-US" smtClean="0"/>
              <a:t>Lina Necib, Caltech</a:t>
            </a:r>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15</a:t>
            </a:fld>
            <a:endParaRPr lang="en-US" dirty="0"/>
          </a:p>
        </p:txBody>
      </p:sp>
    </p:spTree>
    <p:extLst>
      <p:ext uri="{BB962C8B-B14F-4D97-AF65-F5344CB8AC3E}">
        <p14:creationId xmlns:p14="http://schemas.microsoft.com/office/powerpoint/2010/main" val="290613042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descr="halo star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02733"/>
            <a:ext cx="9149722" cy="5623429"/>
          </a:xfrm>
          <a:prstGeom prst="rect">
            <a:avLst/>
          </a:prstGeom>
        </p:spPr>
      </p:pic>
      <p:sp>
        <p:nvSpPr>
          <p:cNvPr id="2" name="Donut 1"/>
          <p:cNvSpPr/>
          <p:nvPr/>
        </p:nvSpPr>
        <p:spPr>
          <a:xfrm>
            <a:off x="5683250" y="3381375"/>
            <a:ext cx="3302000" cy="2000250"/>
          </a:xfrm>
          <a:prstGeom prst="donut">
            <a:avLst>
              <a:gd name="adj" fmla="val 11468"/>
            </a:avLst>
          </a:prstGeom>
          <a:gradFill flip="none" rotWithShape="1">
            <a:gsLst>
              <a:gs pos="0">
                <a:srgbClr val="FF0000"/>
              </a:gs>
              <a:gs pos="100000">
                <a:srgbClr val="FFFFFF"/>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 name="Date Placeholder 2"/>
          <p:cNvSpPr>
            <a:spLocks noGrp="1"/>
          </p:cNvSpPr>
          <p:nvPr>
            <p:ph type="dt" sz="half" idx="10"/>
          </p:nvPr>
        </p:nvSpPr>
        <p:spPr/>
        <p:txBody>
          <a:bodyPr/>
          <a:lstStyle/>
          <a:p>
            <a:r>
              <a:rPr lang="en-US" smtClean="0"/>
              <a:t>2/22/18</a:t>
            </a:r>
            <a:endParaRPr lang="en-US"/>
          </a:p>
        </p:txBody>
      </p:sp>
      <p:sp>
        <p:nvSpPr>
          <p:cNvPr id="5" name="Footer Placeholder 4"/>
          <p:cNvSpPr>
            <a:spLocks noGrp="1"/>
          </p:cNvSpPr>
          <p:nvPr>
            <p:ph type="ftr" sz="quarter" idx="11"/>
          </p:nvPr>
        </p:nvSpPr>
        <p:spPr/>
        <p:txBody>
          <a:bodyPr/>
          <a:lstStyle/>
          <a:p>
            <a:r>
              <a:rPr lang="en-US" smtClean="0"/>
              <a:t>Lina Necib, Caltech</a:t>
            </a:r>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16</a:t>
            </a:fld>
            <a:endParaRPr lang="en-US" dirty="0"/>
          </a:p>
        </p:txBody>
      </p:sp>
      <p:pic>
        <p:nvPicPr>
          <p:cNvPr id="7" name="Picture 6" descr="sun.jpeg"/>
          <p:cNvPicPr>
            <a:picLocks noChangeAspect="1"/>
          </p:cNvPicPr>
          <p:nvPr/>
        </p:nvPicPr>
        <p:blipFill>
          <a:blip r:embed="rId4">
            <a:duotone>
              <a:prstClr val="black"/>
              <a:srgbClr val="FEA53F">
                <a:tint val="45000"/>
                <a:satMod val="400000"/>
              </a:srgbClr>
            </a:duotone>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7500651" y="3024145"/>
            <a:ext cx="433740" cy="393307"/>
          </a:xfrm>
          <a:prstGeom prst="rect">
            <a:avLst/>
          </a:prstGeom>
        </p:spPr>
      </p:pic>
    </p:spTree>
    <p:extLst>
      <p:ext uri="{BB962C8B-B14F-4D97-AF65-F5344CB8AC3E}">
        <p14:creationId xmlns:p14="http://schemas.microsoft.com/office/powerpoint/2010/main" val="16781711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zRgcFe_on.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078" y="428625"/>
            <a:ext cx="6480233" cy="4526732"/>
          </a:xfrm>
          <a:prstGeom prst="rect">
            <a:avLst/>
          </a:prstGeom>
        </p:spPr>
      </p:pic>
      <p:sp>
        <p:nvSpPr>
          <p:cNvPr id="3" name="TextBox 2"/>
          <p:cNvSpPr txBox="1"/>
          <p:nvPr/>
        </p:nvSpPr>
        <p:spPr>
          <a:xfrm>
            <a:off x="695078" y="4955357"/>
            <a:ext cx="7813922" cy="1631216"/>
          </a:xfrm>
          <a:prstGeom prst="rect">
            <a:avLst/>
          </a:prstGeom>
          <a:noFill/>
        </p:spPr>
        <p:txBody>
          <a:bodyPr wrap="square" rtlCol="0">
            <a:spAutoFit/>
          </a:bodyPr>
          <a:lstStyle/>
          <a:p>
            <a:r>
              <a:rPr lang="en-US" sz="2000" dirty="0" smtClean="0"/>
              <a:t>Gaia DR1: </a:t>
            </a:r>
            <a:r>
              <a:rPr lang="en-US" sz="2000" dirty="0" err="1" smtClean="0"/>
              <a:t>Lindergren</a:t>
            </a:r>
            <a:r>
              <a:rPr lang="en-US" sz="2000" dirty="0" smtClean="0"/>
              <a:t> et al. (2016)</a:t>
            </a:r>
            <a:br>
              <a:rPr lang="en-US" sz="2000" dirty="0" smtClean="0"/>
            </a:br>
            <a:r>
              <a:rPr lang="en-US" sz="2000" dirty="0" smtClean="0"/>
              <a:t>RAVE heliocentric velocities: </a:t>
            </a:r>
            <a:r>
              <a:rPr lang="en-US" sz="2000" dirty="0" err="1" smtClean="0"/>
              <a:t>Kunder</a:t>
            </a:r>
            <a:r>
              <a:rPr lang="en-US" sz="2000" dirty="0" smtClean="0"/>
              <a:t> et al. (2017)</a:t>
            </a:r>
          </a:p>
          <a:p>
            <a:r>
              <a:rPr lang="en-US" sz="2000" dirty="0" smtClean="0"/>
              <a:t>TGAS (</a:t>
            </a:r>
            <a:r>
              <a:rPr lang="en-US" sz="2000" dirty="0" err="1" smtClean="0"/>
              <a:t>Tycho</a:t>
            </a:r>
            <a:r>
              <a:rPr lang="en-US" sz="2000" dirty="0" smtClean="0"/>
              <a:t>-Gaia) proper motions: </a:t>
            </a:r>
            <a:r>
              <a:rPr lang="en-US" sz="2000" dirty="0" err="1" smtClean="0"/>
              <a:t>Michalik</a:t>
            </a:r>
            <a:r>
              <a:rPr lang="en-US" sz="2000" dirty="0" smtClean="0"/>
              <a:t> et al.( 2015)</a:t>
            </a:r>
          </a:p>
          <a:p>
            <a:r>
              <a:rPr lang="en-US" sz="2000" dirty="0" smtClean="0"/>
              <a:t>RAVE-on chemical properties: Casey et al. (2016)</a:t>
            </a:r>
          </a:p>
          <a:p>
            <a:r>
              <a:rPr lang="en-US" sz="2000" dirty="0" smtClean="0"/>
              <a:t>Distances: McMillan et al. (2017)</a:t>
            </a:r>
            <a:endParaRPr lang="en-US" sz="2000" dirty="0"/>
          </a:p>
        </p:txBody>
      </p:sp>
      <p:sp>
        <p:nvSpPr>
          <p:cNvPr id="4" name="Date Placeholder 3"/>
          <p:cNvSpPr>
            <a:spLocks noGrp="1"/>
          </p:cNvSpPr>
          <p:nvPr>
            <p:ph type="dt" sz="half" idx="10"/>
          </p:nvPr>
        </p:nvSpPr>
        <p:spPr/>
        <p:txBody>
          <a:bodyPr/>
          <a:lstStyle/>
          <a:p>
            <a:r>
              <a:rPr lang="en-US" smtClean="0"/>
              <a:t>2/22/18</a:t>
            </a:r>
            <a:endParaRPr lang="en-US"/>
          </a:p>
        </p:txBody>
      </p:sp>
      <p:sp>
        <p:nvSpPr>
          <p:cNvPr id="6" name="Slide Number Placeholder 5"/>
          <p:cNvSpPr>
            <a:spLocks noGrp="1"/>
          </p:cNvSpPr>
          <p:nvPr>
            <p:ph type="sldNum" sz="quarter" idx="12"/>
          </p:nvPr>
        </p:nvSpPr>
        <p:spPr/>
        <p:txBody>
          <a:bodyPr/>
          <a:lstStyle/>
          <a:p>
            <a:fld id="{1AD20DFC-E2D5-4BD6-B744-D8DEEAB5F7C2}" type="slidenum">
              <a:rPr lang="en-US" smtClean="0"/>
              <a:pPr/>
              <a:t>17</a:t>
            </a:fld>
            <a:endParaRPr lang="en-US" dirty="0"/>
          </a:p>
        </p:txBody>
      </p:sp>
      <p:pic>
        <p:nvPicPr>
          <p:cNvPr id="7" name="Picture 6" descr="GAIA.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38482" y="0"/>
            <a:ext cx="2005517" cy="1504137"/>
          </a:xfrm>
          <a:prstGeom prst="rect">
            <a:avLst/>
          </a:prstGeom>
        </p:spPr>
      </p:pic>
      <p:sp>
        <p:nvSpPr>
          <p:cNvPr id="8" name="TextBox 7"/>
          <p:cNvSpPr txBox="1"/>
          <p:nvPr/>
        </p:nvSpPr>
        <p:spPr>
          <a:xfrm>
            <a:off x="7138482" y="1027083"/>
            <a:ext cx="1218700" cy="477054"/>
          </a:xfrm>
          <a:prstGeom prst="rect">
            <a:avLst/>
          </a:prstGeom>
          <a:noFill/>
        </p:spPr>
        <p:txBody>
          <a:bodyPr wrap="square" rtlCol="0">
            <a:spAutoFit/>
          </a:bodyPr>
          <a:lstStyle/>
          <a:p>
            <a:r>
              <a:rPr lang="en-US" sz="2500" dirty="0" smtClean="0">
                <a:solidFill>
                  <a:srgbClr val="E68422"/>
                </a:solidFill>
              </a:rPr>
              <a:t>GAIA</a:t>
            </a:r>
            <a:endParaRPr lang="en-US" sz="2500" dirty="0">
              <a:solidFill>
                <a:srgbClr val="E68422"/>
              </a:solidFill>
            </a:endParaRPr>
          </a:p>
        </p:txBody>
      </p:sp>
      <p:sp>
        <p:nvSpPr>
          <p:cNvPr id="5" name="Footer Placeholder 4"/>
          <p:cNvSpPr>
            <a:spLocks noGrp="1"/>
          </p:cNvSpPr>
          <p:nvPr>
            <p:ph type="ftr" sz="quarter" idx="11"/>
          </p:nvPr>
        </p:nvSpPr>
        <p:spPr/>
        <p:txBody>
          <a:bodyPr/>
          <a:lstStyle/>
          <a:p>
            <a:r>
              <a:rPr lang="en-US" smtClean="0"/>
              <a:t>Lina Necib, Caltech</a:t>
            </a:r>
            <a:endParaRPr lang="en-US" dirty="0"/>
          </a:p>
        </p:txBody>
      </p:sp>
    </p:spTree>
    <p:extLst>
      <p:ext uri="{BB962C8B-B14F-4D97-AF65-F5344CB8AC3E}">
        <p14:creationId xmlns:p14="http://schemas.microsoft.com/office/powerpoint/2010/main" val="376081250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Velocity Distribution</a:t>
            </a:r>
            <a:endParaRPr lang="en-US" dirty="0"/>
          </a:p>
        </p:txBody>
      </p:sp>
      <p:sp>
        <p:nvSpPr>
          <p:cNvPr id="3" name="Text Placeholder 2"/>
          <p:cNvSpPr>
            <a:spLocks noGrp="1"/>
          </p:cNvSpPr>
          <p:nvPr>
            <p:ph type="body" idx="1"/>
          </p:nvPr>
        </p:nvSpPr>
        <p:spPr/>
        <p:txBody>
          <a:bodyPr/>
          <a:lstStyle/>
          <a:p>
            <a:r>
              <a:rPr lang="en-US" dirty="0" smtClean="0"/>
              <a:t>**Drum Roll**</a:t>
            </a:r>
            <a:endParaRPr lang="en-US" dirty="0"/>
          </a:p>
        </p:txBody>
      </p:sp>
      <p:sp>
        <p:nvSpPr>
          <p:cNvPr id="4" name="Date Placeholder 3"/>
          <p:cNvSpPr>
            <a:spLocks noGrp="1"/>
          </p:cNvSpPr>
          <p:nvPr>
            <p:ph type="dt" sz="half" idx="10"/>
          </p:nvPr>
        </p:nvSpPr>
        <p:spPr/>
        <p:txBody>
          <a:bodyPr/>
          <a:lstStyle/>
          <a:p>
            <a:r>
              <a:rPr lang="en-US" smtClean="0"/>
              <a:t>2/22/18</a:t>
            </a:r>
            <a:endParaRPr lang="en-US"/>
          </a:p>
        </p:txBody>
      </p:sp>
      <p:sp>
        <p:nvSpPr>
          <p:cNvPr id="5" name="Footer Placeholder 4"/>
          <p:cNvSpPr>
            <a:spLocks noGrp="1"/>
          </p:cNvSpPr>
          <p:nvPr>
            <p:ph type="ftr" sz="quarter" idx="11"/>
          </p:nvPr>
        </p:nvSpPr>
        <p:spPr/>
        <p:txBody>
          <a:bodyPr/>
          <a:lstStyle/>
          <a:p>
            <a:r>
              <a:rPr lang="en-US" smtClean="0"/>
              <a:t>Lina Necib, Caltech</a:t>
            </a:r>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18</a:t>
            </a:fld>
            <a:endParaRPr lang="en-US" dirty="0"/>
          </a:p>
        </p:txBody>
      </p:sp>
    </p:spTree>
    <p:extLst>
      <p:ext uri="{BB962C8B-B14F-4D97-AF65-F5344CB8AC3E}">
        <p14:creationId xmlns:p14="http://schemas.microsoft.com/office/powerpoint/2010/main" val="11220346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Posterior Distribution of </a:t>
            </a:r>
            <a:r>
              <a:rPr lang="en-US" dirty="0" smtClean="0"/>
              <a:t/>
            </a:r>
            <a:br>
              <a:rPr lang="en-US" dirty="0" smtClean="0"/>
            </a:br>
            <a:r>
              <a:rPr lang="en-US" dirty="0" smtClean="0"/>
              <a:t>|</a:t>
            </a:r>
            <a:r>
              <a:rPr lang="en-US" dirty="0" smtClean="0"/>
              <a:t>v|</a:t>
            </a:r>
            <a:endParaRPr lang="en-US" dirty="0"/>
          </a:p>
        </p:txBody>
      </p:sp>
      <p:sp>
        <p:nvSpPr>
          <p:cNvPr id="5" name="Date Placeholder 4"/>
          <p:cNvSpPr>
            <a:spLocks noGrp="1"/>
          </p:cNvSpPr>
          <p:nvPr>
            <p:ph type="dt" sz="half" idx="10"/>
          </p:nvPr>
        </p:nvSpPr>
        <p:spPr/>
        <p:txBody>
          <a:bodyPr/>
          <a:lstStyle/>
          <a:p>
            <a:r>
              <a:rPr lang="en-US" smtClean="0"/>
              <a:t>2/22/18</a:t>
            </a:r>
            <a:endParaRPr lang="en-US"/>
          </a:p>
        </p:txBody>
      </p:sp>
      <p:sp>
        <p:nvSpPr>
          <p:cNvPr id="7" name="Slide Number Placeholder 6"/>
          <p:cNvSpPr>
            <a:spLocks noGrp="1"/>
          </p:cNvSpPr>
          <p:nvPr>
            <p:ph type="sldNum" sz="quarter" idx="12"/>
          </p:nvPr>
        </p:nvSpPr>
        <p:spPr/>
        <p:txBody>
          <a:bodyPr/>
          <a:lstStyle/>
          <a:p>
            <a:fld id="{1AD20DFC-E2D5-4BD6-B744-D8DEEAB5F7C2}" type="slidenum">
              <a:rPr lang="en-US" smtClean="0"/>
              <a:pPr/>
              <a:t>19</a:t>
            </a:fld>
            <a:endParaRPr lang="en-US"/>
          </a:p>
        </p:txBody>
      </p:sp>
      <p:pic>
        <p:nvPicPr>
          <p:cNvPr id="8" name="Picture 7" descr="final_rave_vel_plotz_cut15fe_18bins_15.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1258" y="1571625"/>
            <a:ext cx="5482088" cy="4321175"/>
          </a:xfrm>
          <a:prstGeom prst="rect">
            <a:avLst/>
          </a:prstGeom>
        </p:spPr>
      </p:pic>
      <p:sp>
        <p:nvSpPr>
          <p:cNvPr id="4" name="Rounded Rectangular Callout 3"/>
          <p:cNvSpPr/>
          <p:nvPr/>
        </p:nvSpPr>
        <p:spPr>
          <a:xfrm>
            <a:off x="6699250" y="4290816"/>
            <a:ext cx="2444750" cy="1143000"/>
          </a:xfrm>
          <a:prstGeom prst="wedgeRoundRectCallout">
            <a:avLst>
              <a:gd name="adj1" fmla="val -104433"/>
              <a:gd name="adj2" fmla="val -38826"/>
              <a:gd name="adj3" fmla="val 16667"/>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The Maxwell Boltzmann distribution we are taught at school!</a:t>
            </a:r>
            <a:endParaRPr lang="en-US" dirty="0"/>
          </a:p>
        </p:txBody>
      </p:sp>
      <p:sp>
        <p:nvSpPr>
          <p:cNvPr id="9" name="Rounded Rectangle 8"/>
          <p:cNvSpPr/>
          <p:nvPr/>
        </p:nvSpPr>
        <p:spPr>
          <a:xfrm>
            <a:off x="119562" y="1503172"/>
            <a:ext cx="2444750" cy="1599646"/>
          </a:xfrm>
          <a:prstGeom prst="roundRect">
            <a:avLst/>
          </a:prstGeom>
          <a:solidFill>
            <a:srgbClr val="FF0000">
              <a:alpha val="80000"/>
            </a:srgbClr>
          </a:solidFill>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6-sigma discrepancy between the two distributions!</a:t>
            </a:r>
            <a:endParaRPr lang="en-US" dirty="0"/>
          </a:p>
        </p:txBody>
      </p:sp>
      <p:sp>
        <p:nvSpPr>
          <p:cNvPr id="2" name="TextBox 1"/>
          <p:cNvSpPr txBox="1"/>
          <p:nvPr/>
        </p:nvSpPr>
        <p:spPr>
          <a:xfrm>
            <a:off x="119562" y="5889532"/>
            <a:ext cx="3155576" cy="923330"/>
          </a:xfrm>
          <a:prstGeom prst="rect">
            <a:avLst/>
          </a:prstGeom>
          <a:noFill/>
        </p:spPr>
        <p:txBody>
          <a:bodyPr wrap="square" rtlCol="0">
            <a:spAutoFit/>
          </a:bodyPr>
          <a:lstStyle/>
          <a:p>
            <a:r>
              <a:rPr lang="en-US" dirty="0" smtClean="0"/>
              <a:t>The discrepancy is largely due to anisotropy of the distributions.</a:t>
            </a:r>
            <a:endParaRPr lang="en-US" dirty="0"/>
          </a:p>
        </p:txBody>
      </p:sp>
      <p:sp>
        <p:nvSpPr>
          <p:cNvPr id="10" name="Footer Placeholder 9"/>
          <p:cNvSpPr>
            <a:spLocks noGrp="1"/>
          </p:cNvSpPr>
          <p:nvPr>
            <p:ph type="ftr" sz="quarter" idx="11"/>
          </p:nvPr>
        </p:nvSpPr>
        <p:spPr/>
        <p:txBody>
          <a:bodyPr/>
          <a:lstStyle/>
          <a:p>
            <a:r>
              <a:rPr lang="en-US" smtClean="0"/>
              <a:t>Lina Necib, Caltech</a:t>
            </a:r>
            <a:endParaRPr lang="en-US" dirty="0"/>
          </a:p>
        </p:txBody>
      </p:sp>
    </p:spTree>
    <p:extLst>
      <p:ext uri="{BB962C8B-B14F-4D97-AF65-F5344CB8AC3E}">
        <p14:creationId xmlns:p14="http://schemas.microsoft.com/office/powerpoint/2010/main" val="233175887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240895" y="2029747"/>
            <a:ext cx="4460085" cy="397885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US" sz="4000" dirty="0" smtClean="0"/>
              <a:t>Empirically Determined Velocity Distribution of Dark </a:t>
            </a:r>
            <a:r>
              <a:rPr lang="en-US" sz="4000" dirty="0" smtClean="0"/>
              <a:t>Matter</a:t>
            </a:r>
            <a:endParaRPr lang="en-US" sz="4000" dirty="0"/>
          </a:p>
        </p:txBody>
      </p:sp>
      <p:sp>
        <p:nvSpPr>
          <p:cNvPr id="5" name="Date Placeholder 4"/>
          <p:cNvSpPr>
            <a:spLocks noGrp="1"/>
          </p:cNvSpPr>
          <p:nvPr>
            <p:ph type="dt" sz="half" idx="10"/>
          </p:nvPr>
        </p:nvSpPr>
        <p:spPr/>
        <p:txBody>
          <a:bodyPr/>
          <a:lstStyle/>
          <a:p>
            <a:r>
              <a:rPr lang="en-US" smtClean="0"/>
              <a:t>2/22/18</a:t>
            </a:r>
            <a:endParaRPr lang="en-US" dirty="0"/>
          </a:p>
        </p:txBody>
      </p:sp>
      <p:sp>
        <p:nvSpPr>
          <p:cNvPr id="6" name="Footer Placeholder 5"/>
          <p:cNvSpPr>
            <a:spLocks noGrp="1"/>
          </p:cNvSpPr>
          <p:nvPr>
            <p:ph type="ftr" sz="quarter" idx="11"/>
          </p:nvPr>
        </p:nvSpPr>
        <p:spPr/>
        <p:txBody>
          <a:bodyPr/>
          <a:lstStyle/>
          <a:p>
            <a:r>
              <a:rPr lang="en-US" smtClean="0"/>
              <a:t>Lina Necib, Caltech</a:t>
            </a:r>
            <a:endParaRPr lang="en-US" dirty="0"/>
          </a:p>
        </p:txBody>
      </p:sp>
      <p:sp>
        <p:nvSpPr>
          <p:cNvPr id="7" name="Slide Number Placeholder 6"/>
          <p:cNvSpPr>
            <a:spLocks noGrp="1"/>
          </p:cNvSpPr>
          <p:nvPr>
            <p:ph type="sldNum" sz="quarter" idx="12"/>
          </p:nvPr>
        </p:nvSpPr>
        <p:spPr/>
        <p:txBody>
          <a:bodyPr/>
          <a:lstStyle/>
          <a:p>
            <a:fld id="{1AD20DFC-E2D5-4BD6-B744-D8DEEAB5F7C2}" type="slidenum">
              <a:rPr lang="en-US" smtClean="0"/>
              <a:pPr/>
              <a:t>2</a:t>
            </a:fld>
            <a:endParaRPr lang="en-US" dirty="0"/>
          </a:p>
        </p:txBody>
      </p:sp>
      <p:pic>
        <p:nvPicPr>
          <p:cNvPr id="13" name="Picture 12" descr="final_rave_helio_vel_plotz_cut15fe_18bins_15.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0440" y="1981527"/>
            <a:ext cx="3764076" cy="2966977"/>
          </a:xfrm>
          <a:prstGeom prst="rect">
            <a:avLst/>
          </a:prstGeom>
        </p:spPr>
      </p:pic>
      <p:sp>
        <p:nvSpPr>
          <p:cNvPr id="14" name="Horizontal Scroll 13"/>
          <p:cNvSpPr/>
          <p:nvPr/>
        </p:nvSpPr>
        <p:spPr>
          <a:xfrm rot="19756536">
            <a:off x="4887735" y="1977064"/>
            <a:ext cx="1695230" cy="500004"/>
          </a:xfrm>
          <a:prstGeom prst="horizontalScroll">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Data</a:t>
            </a:r>
            <a:endParaRPr lang="en-US" dirty="0"/>
          </a:p>
        </p:txBody>
      </p:sp>
      <p:pic>
        <p:nvPicPr>
          <p:cNvPr id="16" name="Picture 15" descr="galactic_distribution_vr.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0717" y="2052894"/>
            <a:ext cx="4390263" cy="3874407"/>
          </a:xfrm>
          <a:prstGeom prst="rect">
            <a:avLst/>
          </a:prstGeom>
        </p:spPr>
      </p:pic>
      <p:sp>
        <p:nvSpPr>
          <p:cNvPr id="12" name="Horizontal Scroll 11"/>
          <p:cNvSpPr/>
          <p:nvPr/>
        </p:nvSpPr>
        <p:spPr>
          <a:xfrm rot="19758536">
            <a:off x="8879" y="2155216"/>
            <a:ext cx="1695230" cy="500004"/>
          </a:xfrm>
          <a:prstGeom prst="horizontalScroll">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Simulation</a:t>
            </a:r>
            <a:endParaRPr lang="en-US" dirty="0"/>
          </a:p>
        </p:txBody>
      </p:sp>
      <p:sp>
        <p:nvSpPr>
          <p:cNvPr id="18" name="TextBox 17"/>
          <p:cNvSpPr txBox="1"/>
          <p:nvPr/>
        </p:nvSpPr>
        <p:spPr>
          <a:xfrm>
            <a:off x="5143500" y="5156200"/>
            <a:ext cx="3632947" cy="646331"/>
          </a:xfrm>
          <a:prstGeom prst="rect">
            <a:avLst/>
          </a:prstGeom>
          <a:noFill/>
        </p:spPr>
        <p:txBody>
          <a:bodyPr wrap="square" rtlCol="0">
            <a:spAutoFit/>
          </a:bodyPr>
          <a:lstStyle/>
          <a:p>
            <a:r>
              <a:rPr lang="en-US" sz="1200" dirty="0"/>
              <a:t>Herzog-</a:t>
            </a:r>
            <a:r>
              <a:rPr lang="en-US" sz="1200" dirty="0" err="1"/>
              <a:t>Arbeitman</a:t>
            </a:r>
            <a:r>
              <a:rPr lang="en-US" sz="1200" dirty="0"/>
              <a:t>, </a:t>
            </a:r>
            <a:r>
              <a:rPr lang="en-US" sz="1200" dirty="0" err="1"/>
              <a:t>Lisanti</a:t>
            </a:r>
            <a:r>
              <a:rPr lang="en-US" sz="1200" dirty="0"/>
              <a:t>, </a:t>
            </a:r>
            <a:r>
              <a:rPr lang="en-US" sz="1200" dirty="0" err="1"/>
              <a:t>Madau</a:t>
            </a:r>
            <a:r>
              <a:rPr lang="en-US" sz="1200" dirty="0"/>
              <a:t>, </a:t>
            </a:r>
            <a:r>
              <a:rPr lang="en-US" sz="1200" b="1" dirty="0" err="1"/>
              <a:t>Necib</a:t>
            </a:r>
            <a:r>
              <a:rPr lang="en-US" sz="1200" dirty="0"/>
              <a:t>  PRL 120(2018) no.4, 041102</a:t>
            </a:r>
          </a:p>
          <a:p>
            <a:r>
              <a:rPr lang="en-US" sz="1200" dirty="0"/>
              <a:t>Herzog-</a:t>
            </a:r>
            <a:r>
              <a:rPr lang="en-US" sz="1200" dirty="0" err="1"/>
              <a:t>Arbeitman</a:t>
            </a:r>
            <a:r>
              <a:rPr lang="en-US" sz="1200" dirty="0"/>
              <a:t>, </a:t>
            </a:r>
            <a:r>
              <a:rPr lang="en-US" sz="1200" dirty="0" err="1"/>
              <a:t>Lisanti</a:t>
            </a:r>
            <a:r>
              <a:rPr lang="en-US" sz="1200" dirty="0"/>
              <a:t>, </a:t>
            </a:r>
            <a:r>
              <a:rPr lang="en-US" sz="1200" b="1" dirty="0" err="1"/>
              <a:t>Necib</a:t>
            </a:r>
            <a:r>
              <a:rPr lang="en-US" sz="1200" dirty="0"/>
              <a:t>, arXiv:1708.03635</a:t>
            </a:r>
            <a:endParaRPr lang="en-US" sz="1200" dirty="0"/>
          </a:p>
        </p:txBody>
      </p:sp>
    </p:spTree>
    <p:extLst>
      <p:ext uri="{BB962C8B-B14F-4D97-AF65-F5344CB8AC3E}">
        <p14:creationId xmlns:p14="http://schemas.microsoft.com/office/powerpoint/2010/main" val="338763278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372731" y="2954428"/>
            <a:ext cx="4256419" cy="113207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smtClean="0"/>
              <a:t>2/22/18</a:t>
            </a:r>
            <a:endParaRPr lang="en-US" dirty="0"/>
          </a:p>
        </p:txBody>
      </p:sp>
      <p:sp>
        <p:nvSpPr>
          <p:cNvPr id="5" name="Footer Placeholder 4"/>
          <p:cNvSpPr>
            <a:spLocks noGrp="1"/>
          </p:cNvSpPr>
          <p:nvPr>
            <p:ph type="ftr" sz="quarter" idx="11"/>
          </p:nvPr>
        </p:nvSpPr>
        <p:spPr/>
        <p:txBody>
          <a:bodyPr/>
          <a:lstStyle/>
          <a:p>
            <a:r>
              <a:rPr lang="en-US" smtClean="0"/>
              <a:t>Lina Necib, Caltech</a:t>
            </a:r>
            <a:endParaRPr lang="en-US" dirty="0"/>
          </a:p>
        </p:txBody>
      </p:sp>
      <p:sp>
        <p:nvSpPr>
          <p:cNvPr id="6" name="Slide Number Placeholder 5"/>
          <p:cNvSpPr>
            <a:spLocks noGrp="1"/>
          </p:cNvSpPr>
          <p:nvPr>
            <p:ph type="sldNum" sz="quarter" idx="12"/>
          </p:nvPr>
        </p:nvSpPr>
        <p:spPr/>
        <p:txBody>
          <a:bodyPr>
            <a:normAutofit/>
          </a:bodyPr>
          <a:lstStyle/>
          <a:p>
            <a:fld id="{5744759D-0EFF-4FB2-9CCE-04E00944F0FE}" type="slidenum">
              <a:rPr lang="en-US" smtClean="0"/>
              <a:pPr/>
              <a:t>20</a:t>
            </a:fld>
            <a:endParaRPr lang="en-US" dirty="0"/>
          </a:p>
        </p:txBody>
      </p:sp>
      <p:sp>
        <p:nvSpPr>
          <p:cNvPr id="2" name="Title 1"/>
          <p:cNvSpPr>
            <a:spLocks noGrp="1"/>
          </p:cNvSpPr>
          <p:nvPr>
            <p:ph type="title" idx="4294967295"/>
          </p:nvPr>
        </p:nvSpPr>
        <p:spPr>
          <a:xfrm>
            <a:off x="0" y="0"/>
            <a:ext cx="9144000" cy="1600200"/>
          </a:xfrm>
        </p:spPr>
        <p:txBody>
          <a:bodyPr/>
          <a:lstStyle/>
          <a:p>
            <a:r>
              <a:rPr lang="en-US" dirty="0" smtClean="0"/>
              <a:t>Direct Detection Rate</a:t>
            </a:r>
            <a:endParaRPr lang="en-US" dirty="0"/>
          </a:p>
        </p:txBody>
      </p:sp>
      <p:sp>
        <p:nvSpPr>
          <p:cNvPr id="15" name="TextBox 14"/>
          <p:cNvSpPr txBox="1"/>
          <p:nvPr/>
        </p:nvSpPr>
        <p:spPr>
          <a:xfrm>
            <a:off x="5003800" y="2260600"/>
            <a:ext cx="3772647" cy="3139321"/>
          </a:xfrm>
          <a:prstGeom prst="rect">
            <a:avLst/>
          </a:prstGeom>
          <a:noFill/>
        </p:spPr>
        <p:txBody>
          <a:bodyPr wrap="square" rtlCol="0">
            <a:spAutoFit/>
          </a:bodyPr>
          <a:lstStyle/>
          <a:p>
            <a:r>
              <a:rPr lang="en-US" dirty="0" smtClean="0">
                <a:solidFill>
                  <a:srgbClr val="E02C2C"/>
                </a:solidFill>
              </a:rPr>
              <a:t>Astrophysical Parameters: </a:t>
            </a:r>
          </a:p>
          <a:p>
            <a:r>
              <a:rPr lang="en-US" dirty="0" smtClean="0">
                <a:solidFill>
                  <a:srgbClr val="E02C2C"/>
                </a:solidFill>
              </a:rPr>
              <a:t>Dark matter density, velocity.</a:t>
            </a:r>
          </a:p>
          <a:p>
            <a:endParaRPr lang="en-US" dirty="0">
              <a:solidFill>
                <a:srgbClr val="008000"/>
              </a:solidFill>
            </a:endParaRPr>
          </a:p>
          <a:p>
            <a:r>
              <a:rPr lang="en-US" dirty="0" smtClean="0">
                <a:solidFill>
                  <a:srgbClr val="008000"/>
                </a:solidFill>
              </a:rPr>
              <a:t>Particle Physics Parameters:</a:t>
            </a:r>
          </a:p>
          <a:p>
            <a:r>
              <a:rPr lang="en-US" dirty="0" smtClean="0">
                <a:solidFill>
                  <a:srgbClr val="008000"/>
                </a:solidFill>
              </a:rPr>
              <a:t>Scattering cross section, mass of the dark matter.</a:t>
            </a:r>
          </a:p>
          <a:p>
            <a:endParaRPr lang="en-US" dirty="0"/>
          </a:p>
          <a:p>
            <a:r>
              <a:rPr lang="en-US" dirty="0" smtClean="0"/>
              <a:t>Experimental Parameters:</a:t>
            </a:r>
          </a:p>
          <a:p>
            <a:r>
              <a:rPr lang="en-US" dirty="0" smtClean="0"/>
              <a:t>Form factors, mass of the nucleus (also experimental mass/exposure should be added)</a:t>
            </a:r>
            <a:endParaRPr lang="en-US" dirty="0"/>
          </a:p>
        </p:txBody>
      </p:sp>
      <p:pic>
        <p:nvPicPr>
          <p:cNvPr id="8" name="Picture 7"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9031" y="3130183"/>
            <a:ext cx="3530600" cy="723900"/>
          </a:xfrm>
          <a:prstGeom prst="rect">
            <a:avLst/>
          </a:prstGeom>
        </p:spPr>
      </p:pic>
      <p:sp>
        <p:nvSpPr>
          <p:cNvPr id="10" name="Content Placeholder 2"/>
          <p:cNvSpPr txBox="1">
            <a:spLocks/>
          </p:cNvSpPr>
          <p:nvPr/>
        </p:nvSpPr>
        <p:spPr>
          <a:xfrm>
            <a:off x="0" y="1600200"/>
            <a:ext cx="4841875" cy="1247775"/>
          </a:xfrm>
          <a:prstGeom prst="rect">
            <a:avLst/>
          </a:prstGeom>
        </p:spPr>
        <p:txBody>
          <a:bodyPr vert="horz" lIns="91440" tIns="45720" rIns="91440" bIns="45720" rtlCol="0">
            <a:normAutofit/>
          </a:bodyPr>
          <a:lstStyle>
            <a:lvl1pPr marL="457200" indent="-457200" algn="l" defTabSz="914400" rtl="0" eaLnBrk="1" latinLnBrk="0" hangingPunct="1">
              <a:spcBef>
                <a:spcPts val="2000"/>
              </a:spcBef>
              <a:buClr>
                <a:schemeClr val="accent3"/>
              </a:buClr>
              <a:buFont typeface="Wingdings" pitchFamily="2" charset="2"/>
              <a:buChar char=""/>
              <a:defRPr sz="2400" kern="1200">
                <a:solidFill>
                  <a:schemeClr val="tx2"/>
                </a:solidFill>
                <a:latin typeface="+mn-lt"/>
                <a:ea typeface="+mn-ea"/>
                <a:cs typeface="+mn-cs"/>
              </a:defRPr>
            </a:lvl1pPr>
            <a:lvl2pPr marL="914400" indent="-457200" algn="l" defTabSz="914400" rtl="0" eaLnBrk="1" latinLnBrk="0" hangingPunct="1">
              <a:spcBef>
                <a:spcPts val="600"/>
              </a:spcBef>
              <a:buClr>
                <a:schemeClr val="accent3">
                  <a:lumMod val="50000"/>
                </a:schemeClr>
              </a:buClr>
              <a:buFont typeface="Wingdings" pitchFamily="2" charset="2"/>
              <a:buChar char=""/>
              <a:defRPr sz="2200" kern="1200">
                <a:solidFill>
                  <a:schemeClr val="tx2"/>
                </a:solidFill>
                <a:latin typeface="+mn-lt"/>
                <a:ea typeface="+mn-ea"/>
                <a:cs typeface="+mn-cs"/>
              </a:defRPr>
            </a:lvl2pPr>
            <a:lvl3pPr marL="1371600" indent="-457200" algn="l" defTabSz="914400" rtl="0" eaLnBrk="1" latinLnBrk="0" hangingPunct="1">
              <a:spcBef>
                <a:spcPts val="600"/>
              </a:spcBef>
              <a:buClr>
                <a:schemeClr val="accent3"/>
              </a:buClr>
              <a:buFont typeface="Wingdings" pitchFamily="2" charset="2"/>
              <a:buChar char=""/>
              <a:defRPr sz="2000" kern="1200">
                <a:solidFill>
                  <a:schemeClr val="tx2"/>
                </a:solidFill>
                <a:latin typeface="+mn-lt"/>
                <a:ea typeface="+mn-ea"/>
                <a:cs typeface="+mn-cs"/>
              </a:defRPr>
            </a:lvl3pPr>
            <a:lvl4pPr marL="1828800" indent="-457200" algn="l" defTabSz="914400" rtl="0" eaLnBrk="1" latinLnBrk="0" hangingPunct="1">
              <a:spcBef>
                <a:spcPts val="600"/>
              </a:spcBef>
              <a:buClr>
                <a:schemeClr val="accent3">
                  <a:lumMod val="50000"/>
                </a:schemeClr>
              </a:buClr>
              <a:buFont typeface="Wingdings" pitchFamily="2" charset="2"/>
              <a:buChar char=""/>
              <a:defRPr sz="1800" kern="1200">
                <a:solidFill>
                  <a:schemeClr val="tx2"/>
                </a:solidFill>
                <a:latin typeface="+mn-lt"/>
                <a:ea typeface="+mn-ea"/>
                <a:cs typeface="+mn-cs"/>
              </a:defRPr>
            </a:lvl4pPr>
            <a:lvl5pPr marL="2286000" indent="-457200" algn="l" defTabSz="914400" rtl="0" eaLnBrk="1" latinLnBrk="0" hangingPunct="1">
              <a:spcBef>
                <a:spcPts val="600"/>
              </a:spcBef>
              <a:buClr>
                <a:schemeClr val="accent3"/>
              </a:buClr>
              <a:buFont typeface="Wingdings" pitchFamily="2" charset="2"/>
              <a:buChar char=""/>
              <a:defRPr sz="1800" kern="1200">
                <a:solidFill>
                  <a:schemeClr val="tx2"/>
                </a:solidFill>
                <a:latin typeface="+mn-lt"/>
                <a:ea typeface="+mn-ea"/>
                <a:cs typeface="+mn-cs"/>
              </a:defRPr>
            </a:lvl5pPr>
            <a:lvl6pPr marL="2743200" indent="-461963" algn="l" defTabSz="914400" rtl="0"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6pPr>
            <a:lvl7pPr marL="3205163" indent="-461963" algn="l" defTabSz="914400" rtl="0"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7pPr>
            <a:lvl8pPr marL="3657600" indent="-461963" algn="l" defTabSz="914400" rtl="0"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8pPr>
            <a:lvl9pPr marL="4119563" indent="-461963" algn="l" defTabSz="914400" rtl="0"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9pPr>
          </a:lstStyle>
          <a:p>
            <a:pPr marL="0" indent="0">
              <a:buFont typeface="Wingdings" pitchFamily="2" charset="2"/>
              <a:buNone/>
            </a:pPr>
            <a:r>
              <a:rPr lang="en-US" smtClean="0">
                <a:latin typeface="Times"/>
                <a:cs typeface="Times"/>
              </a:rPr>
              <a:t>The DM velocity distribution is part of the computation of the expected direct detection rate.</a:t>
            </a:r>
            <a:endParaRPr lang="en-US" dirty="0">
              <a:latin typeface="Times"/>
              <a:cs typeface="Times"/>
            </a:endParaRPr>
          </a:p>
        </p:txBody>
      </p:sp>
    </p:spTree>
    <p:extLst>
      <p:ext uri="{BB962C8B-B14F-4D97-AF65-F5344CB8AC3E}">
        <p14:creationId xmlns:p14="http://schemas.microsoft.com/office/powerpoint/2010/main" val="10939562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2/22/18</a:t>
            </a:r>
            <a:endParaRPr lang="en-US" dirty="0"/>
          </a:p>
        </p:txBody>
      </p:sp>
      <p:sp>
        <p:nvSpPr>
          <p:cNvPr id="5" name="Footer Placeholder 4"/>
          <p:cNvSpPr>
            <a:spLocks noGrp="1"/>
          </p:cNvSpPr>
          <p:nvPr>
            <p:ph type="ftr" sz="quarter" idx="11"/>
          </p:nvPr>
        </p:nvSpPr>
        <p:spPr/>
        <p:txBody>
          <a:bodyPr/>
          <a:lstStyle/>
          <a:p>
            <a:r>
              <a:rPr lang="en-US" smtClean="0"/>
              <a:t>Lina Necib, Caltech</a:t>
            </a:r>
            <a:endParaRPr lang="en-US" dirty="0"/>
          </a:p>
        </p:txBody>
      </p:sp>
      <p:sp>
        <p:nvSpPr>
          <p:cNvPr id="6" name="Slide Number Placeholder 5"/>
          <p:cNvSpPr>
            <a:spLocks noGrp="1"/>
          </p:cNvSpPr>
          <p:nvPr>
            <p:ph type="sldNum" sz="quarter" idx="12"/>
          </p:nvPr>
        </p:nvSpPr>
        <p:spPr/>
        <p:txBody>
          <a:bodyPr>
            <a:normAutofit/>
          </a:bodyPr>
          <a:lstStyle/>
          <a:p>
            <a:fld id="{5744759D-0EFF-4FB2-9CCE-04E00944F0FE}" type="slidenum">
              <a:rPr lang="en-US" smtClean="0"/>
              <a:pPr/>
              <a:t>21</a:t>
            </a:fld>
            <a:endParaRPr lang="en-US" dirty="0"/>
          </a:p>
        </p:txBody>
      </p:sp>
      <p:sp>
        <p:nvSpPr>
          <p:cNvPr id="2" name="Title 1"/>
          <p:cNvSpPr>
            <a:spLocks noGrp="1"/>
          </p:cNvSpPr>
          <p:nvPr>
            <p:ph type="title" idx="4294967295"/>
          </p:nvPr>
        </p:nvSpPr>
        <p:spPr>
          <a:xfrm>
            <a:off x="0" y="0"/>
            <a:ext cx="9144000" cy="1600200"/>
          </a:xfrm>
        </p:spPr>
        <p:txBody>
          <a:bodyPr/>
          <a:lstStyle/>
          <a:p>
            <a:r>
              <a:rPr lang="en-US" dirty="0" smtClean="0"/>
              <a:t>Direct Detection Rate</a:t>
            </a:r>
            <a:endParaRPr lang="en-US" dirty="0"/>
          </a:p>
        </p:txBody>
      </p:sp>
      <p:sp>
        <p:nvSpPr>
          <p:cNvPr id="3" name="Content Placeholder 2"/>
          <p:cNvSpPr>
            <a:spLocks noGrp="1"/>
          </p:cNvSpPr>
          <p:nvPr>
            <p:ph idx="4294967295"/>
          </p:nvPr>
        </p:nvSpPr>
        <p:spPr>
          <a:xfrm>
            <a:off x="0" y="1600200"/>
            <a:ext cx="4841875" cy="1247775"/>
          </a:xfrm>
        </p:spPr>
        <p:txBody>
          <a:bodyPr>
            <a:normAutofit/>
          </a:bodyPr>
          <a:lstStyle/>
          <a:p>
            <a:pPr marL="0" indent="0">
              <a:buNone/>
            </a:pPr>
            <a:r>
              <a:rPr lang="en-US" dirty="0" smtClean="0">
                <a:latin typeface="Times"/>
                <a:cs typeface="Times"/>
              </a:rPr>
              <a:t>The DM velocity distribution is part of the computation of the expected direct detection rate.</a:t>
            </a:r>
            <a:endParaRPr lang="en-US" dirty="0">
              <a:latin typeface="Times"/>
              <a:cs typeface="Times"/>
            </a:endParaRPr>
          </a:p>
        </p:txBody>
      </p:sp>
      <p:pic>
        <p:nvPicPr>
          <p:cNvPr id="8" name="Picture 7"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031" y="4543846"/>
            <a:ext cx="3784600" cy="939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TextBox 9"/>
          <p:cNvSpPr txBox="1"/>
          <p:nvPr/>
        </p:nvSpPr>
        <p:spPr>
          <a:xfrm>
            <a:off x="5079392" y="4480027"/>
            <a:ext cx="3844128" cy="1107996"/>
          </a:xfrm>
          <a:prstGeom prst="rect">
            <a:avLst/>
          </a:prstGeom>
          <a:noFill/>
        </p:spPr>
        <p:txBody>
          <a:bodyPr wrap="square" rtlCol="0">
            <a:spAutoFit/>
          </a:bodyPr>
          <a:lstStyle/>
          <a:p>
            <a:r>
              <a:rPr lang="en-US" sz="2200" dirty="0" err="1" smtClean="0">
                <a:latin typeface="Times"/>
                <a:cs typeface="Times"/>
              </a:rPr>
              <a:t>v</a:t>
            </a:r>
            <a:r>
              <a:rPr lang="en-US" sz="2200" baseline="-25000" dirty="0" err="1" smtClean="0">
                <a:latin typeface="Times"/>
                <a:cs typeface="Times"/>
              </a:rPr>
              <a:t>min</a:t>
            </a:r>
            <a:r>
              <a:rPr lang="en-US" sz="2200" dirty="0" smtClean="0">
                <a:latin typeface="Times"/>
                <a:cs typeface="Times"/>
              </a:rPr>
              <a:t> depends on the experimental threshold, and the dark matter mass.</a:t>
            </a:r>
            <a:endParaRPr lang="en-US" sz="2200" dirty="0">
              <a:latin typeface="Times"/>
              <a:cs typeface="Times"/>
            </a:endParaRPr>
          </a:p>
        </p:txBody>
      </p:sp>
      <p:sp>
        <p:nvSpPr>
          <p:cNvPr id="15" name="Rounded Rectangle 14"/>
          <p:cNvSpPr/>
          <p:nvPr/>
        </p:nvSpPr>
        <p:spPr>
          <a:xfrm>
            <a:off x="372731" y="2954428"/>
            <a:ext cx="4256419" cy="113207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6" name="Picture 15"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9031" y="3130183"/>
            <a:ext cx="3530600" cy="723900"/>
          </a:xfrm>
          <a:prstGeom prst="rect">
            <a:avLst/>
          </a:prstGeom>
        </p:spPr>
      </p:pic>
      <p:grpSp>
        <p:nvGrpSpPr>
          <p:cNvPr id="11" name="Group 10"/>
          <p:cNvGrpSpPr/>
          <p:nvPr/>
        </p:nvGrpSpPr>
        <p:grpSpPr>
          <a:xfrm>
            <a:off x="5602371" y="1512566"/>
            <a:ext cx="2625654" cy="2883724"/>
            <a:chOff x="3555318" y="1311008"/>
            <a:chExt cx="4485454" cy="4471921"/>
          </a:xfrm>
        </p:grpSpPr>
        <p:sp>
          <p:nvSpPr>
            <p:cNvPr id="12" name="Oval 11"/>
            <p:cNvSpPr/>
            <p:nvPr/>
          </p:nvSpPr>
          <p:spPr>
            <a:xfrm>
              <a:off x="5149216" y="2899205"/>
              <a:ext cx="1339072" cy="127012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ight Arrow 12"/>
            <p:cNvSpPr/>
            <p:nvPr/>
          </p:nvSpPr>
          <p:spPr>
            <a:xfrm rot="2643641">
              <a:off x="3747780" y="2200480"/>
              <a:ext cx="1902853" cy="361701"/>
            </a:xfrm>
            <a:prstGeom prst="righ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14" name="Right Arrow 13"/>
            <p:cNvSpPr/>
            <p:nvPr/>
          </p:nvSpPr>
          <p:spPr>
            <a:xfrm rot="18927214">
              <a:off x="6056090" y="2203997"/>
              <a:ext cx="1854890" cy="443043"/>
            </a:xfrm>
            <a:prstGeom prst="righ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17" name="Right Arrow 16"/>
            <p:cNvSpPr/>
            <p:nvPr/>
          </p:nvSpPr>
          <p:spPr>
            <a:xfrm rot="18964082">
              <a:off x="3635575" y="4485201"/>
              <a:ext cx="1968112" cy="346130"/>
            </a:xfrm>
            <a:prstGeom prst="righ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18" name="Right Arrow 17"/>
            <p:cNvSpPr/>
            <p:nvPr/>
          </p:nvSpPr>
          <p:spPr>
            <a:xfrm rot="2693231">
              <a:off x="6043756" y="4461666"/>
              <a:ext cx="1893364" cy="393201"/>
            </a:xfrm>
            <a:prstGeom prst="righ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pic>
          <p:nvPicPr>
            <p:cNvPr id="19" name="Picture 18"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77517" y="1338620"/>
              <a:ext cx="279400" cy="304800"/>
            </a:xfrm>
            <a:prstGeom prst="rect">
              <a:avLst/>
            </a:prstGeom>
          </p:spPr>
        </p:pic>
        <p:pic>
          <p:nvPicPr>
            <p:cNvPr id="20" name="Picture 19"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80588" y="1311008"/>
              <a:ext cx="279400" cy="304800"/>
            </a:xfrm>
            <a:prstGeom prst="rect">
              <a:avLst/>
            </a:prstGeom>
          </p:spPr>
        </p:pic>
        <p:pic>
          <p:nvPicPr>
            <p:cNvPr id="21" name="Picture 20"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55318" y="5427329"/>
              <a:ext cx="647700" cy="355600"/>
            </a:xfrm>
            <a:prstGeom prst="rect">
              <a:avLst/>
            </a:prstGeom>
          </p:spPr>
        </p:pic>
        <p:pic>
          <p:nvPicPr>
            <p:cNvPr id="22" name="Picture 21"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93072" y="5413524"/>
              <a:ext cx="647700" cy="355600"/>
            </a:xfrm>
            <a:prstGeom prst="rect">
              <a:avLst/>
            </a:prstGeom>
          </p:spPr>
        </p:pic>
      </p:grpSp>
    </p:spTree>
    <p:extLst>
      <p:ext uri="{BB962C8B-B14F-4D97-AF65-F5344CB8AC3E}">
        <p14:creationId xmlns:p14="http://schemas.microsoft.com/office/powerpoint/2010/main" val="20928969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 terms of Direct </a:t>
            </a:r>
            <a:r>
              <a:rPr lang="en-US" dirty="0" smtClean="0"/>
              <a:t>Detection Experiments</a:t>
            </a:r>
            <a:endParaRPr lang="en-US" dirty="0"/>
          </a:p>
        </p:txBody>
      </p:sp>
      <p:sp>
        <p:nvSpPr>
          <p:cNvPr id="8" name="Date Placeholder 7"/>
          <p:cNvSpPr>
            <a:spLocks noGrp="1"/>
          </p:cNvSpPr>
          <p:nvPr>
            <p:ph type="dt" sz="half" idx="10"/>
          </p:nvPr>
        </p:nvSpPr>
        <p:spPr/>
        <p:txBody>
          <a:bodyPr/>
          <a:lstStyle/>
          <a:p>
            <a:r>
              <a:rPr lang="en-US" smtClean="0"/>
              <a:t>2/22/18</a:t>
            </a:r>
            <a:endParaRPr lang="en-US"/>
          </a:p>
        </p:txBody>
      </p:sp>
      <p:sp>
        <p:nvSpPr>
          <p:cNvPr id="9" name="Footer Placeholder 8"/>
          <p:cNvSpPr>
            <a:spLocks noGrp="1"/>
          </p:cNvSpPr>
          <p:nvPr>
            <p:ph type="ftr" sz="quarter" idx="11"/>
          </p:nvPr>
        </p:nvSpPr>
        <p:spPr/>
        <p:txBody>
          <a:bodyPr/>
          <a:lstStyle/>
          <a:p>
            <a:r>
              <a:rPr lang="en-US" smtClean="0"/>
              <a:t>Lina Necib, Caltech</a:t>
            </a:r>
            <a:endParaRPr lang="en-US" dirty="0"/>
          </a:p>
        </p:txBody>
      </p:sp>
      <p:sp>
        <p:nvSpPr>
          <p:cNvPr id="10" name="Slide Number Placeholder 9"/>
          <p:cNvSpPr>
            <a:spLocks noGrp="1"/>
          </p:cNvSpPr>
          <p:nvPr>
            <p:ph type="sldNum" sz="quarter" idx="12"/>
          </p:nvPr>
        </p:nvSpPr>
        <p:spPr/>
        <p:txBody>
          <a:bodyPr/>
          <a:lstStyle/>
          <a:p>
            <a:fld id="{1AD20DFC-E2D5-4BD6-B744-D8DEEAB5F7C2}" type="slidenum">
              <a:rPr lang="en-US" smtClean="0"/>
              <a:pPr/>
              <a:t>22</a:t>
            </a:fld>
            <a:endParaRPr lang="en-US" dirty="0"/>
          </a:p>
        </p:txBody>
      </p:sp>
      <p:pic>
        <p:nvPicPr>
          <p:cNvPr id="11" name="Picture 10"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10" y="6182644"/>
            <a:ext cx="2607767" cy="64756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47453" y="1935651"/>
            <a:ext cx="4111938" cy="4493101"/>
          </a:xfrm>
          <a:prstGeom prst="rect">
            <a:avLst/>
          </a:prstGeom>
        </p:spPr>
      </p:pic>
    </p:spTree>
    <p:extLst>
      <p:ext uri="{BB962C8B-B14F-4D97-AF65-F5344CB8AC3E}">
        <p14:creationId xmlns:p14="http://schemas.microsoft.com/office/powerpoint/2010/main" val="12242182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 terms of Direct </a:t>
            </a:r>
            <a:r>
              <a:rPr lang="en-US" dirty="0" smtClean="0"/>
              <a:t>Detection Experiments</a:t>
            </a:r>
            <a:endParaRPr lang="en-US" dirty="0"/>
          </a:p>
        </p:txBody>
      </p:sp>
      <p:sp>
        <p:nvSpPr>
          <p:cNvPr id="8" name="Date Placeholder 7"/>
          <p:cNvSpPr>
            <a:spLocks noGrp="1"/>
          </p:cNvSpPr>
          <p:nvPr>
            <p:ph type="dt" sz="half" idx="10"/>
          </p:nvPr>
        </p:nvSpPr>
        <p:spPr/>
        <p:txBody>
          <a:bodyPr/>
          <a:lstStyle/>
          <a:p>
            <a:r>
              <a:rPr lang="en-US" smtClean="0"/>
              <a:t>2/22/18</a:t>
            </a:r>
            <a:endParaRPr lang="en-US"/>
          </a:p>
        </p:txBody>
      </p:sp>
      <p:sp>
        <p:nvSpPr>
          <p:cNvPr id="9" name="Footer Placeholder 8"/>
          <p:cNvSpPr>
            <a:spLocks noGrp="1"/>
          </p:cNvSpPr>
          <p:nvPr>
            <p:ph type="ftr" sz="quarter" idx="11"/>
          </p:nvPr>
        </p:nvSpPr>
        <p:spPr/>
        <p:txBody>
          <a:bodyPr/>
          <a:lstStyle/>
          <a:p>
            <a:r>
              <a:rPr lang="en-US" smtClean="0"/>
              <a:t>Lina Necib, Caltech</a:t>
            </a:r>
            <a:endParaRPr lang="en-US" dirty="0"/>
          </a:p>
        </p:txBody>
      </p:sp>
      <p:sp>
        <p:nvSpPr>
          <p:cNvPr id="10" name="Slide Number Placeholder 9"/>
          <p:cNvSpPr>
            <a:spLocks noGrp="1"/>
          </p:cNvSpPr>
          <p:nvPr>
            <p:ph type="sldNum" sz="quarter" idx="12"/>
          </p:nvPr>
        </p:nvSpPr>
        <p:spPr/>
        <p:txBody>
          <a:bodyPr/>
          <a:lstStyle/>
          <a:p>
            <a:fld id="{1AD20DFC-E2D5-4BD6-B744-D8DEEAB5F7C2}" type="slidenum">
              <a:rPr lang="en-US" smtClean="0"/>
              <a:pPr/>
              <a:t>23</a:t>
            </a:fld>
            <a:endParaRPr lang="en-US" dirty="0"/>
          </a:p>
        </p:txBody>
      </p:sp>
      <p:pic>
        <p:nvPicPr>
          <p:cNvPr id="11" name="Picture 10"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10" y="6182644"/>
            <a:ext cx="2607767" cy="64756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47453" y="1935651"/>
            <a:ext cx="4111938" cy="4493101"/>
          </a:xfrm>
          <a:prstGeom prst="rect">
            <a:avLst/>
          </a:prstGeom>
        </p:spPr>
      </p:pic>
      <p:sp>
        <p:nvSpPr>
          <p:cNvPr id="13" name="Donut 12"/>
          <p:cNvSpPr/>
          <p:nvPr/>
        </p:nvSpPr>
        <p:spPr>
          <a:xfrm>
            <a:off x="4992095" y="3468687"/>
            <a:ext cx="1408705" cy="1571625"/>
          </a:xfrm>
          <a:prstGeom prst="donut">
            <a:avLst>
              <a:gd name="adj" fmla="val 9083"/>
            </a:avLst>
          </a:prstGeom>
          <a:gradFill flip="none" rotWithShape="1">
            <a:gsLst>
              <a:gs pos="0">
                <a:schemeClr val="bg1"/>
              </a:gs>
              <a:gs pos="100000">
                <a:srgbClr val="FFFFFF"/>
              </a:gs>
              <a:gs pos="83000">
                <a:srgbClr val="FF0000"/>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4" name="Down Arrow 13"/>
          <p:cNvSpPr/>
          <p:nvPr/>
        </p:nvSpPr>
        <p:spPr>
          <a:xfrm>
            <a:off x="5484220" y="5027293"/>
            <a:ext cx="396875" cy="603250"/>
          </a:xfrm>
          <a:prstGeom prst="downArrow">
            <a:avLst/>
          </a:prstGeom>
          <a:gradFill>
            <a:gsLst>
              <a:gs pos="38000">
                <a:schemeClr val="bg1"/>
              </a:gs>
              <a:gs pos="100000">
                <a:schemeClr val="accent1">
                  <a:shade val="60000"/>
                  <a:satMod val="180000"/>
                  <a:lumMod val="70000"/>
                </a:schemeClr>
              </a:gs>
              <a:gs pos="69000">
                <a:srgbClr val="FF0000"/>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ounded Rectangular Callout 14"/>
          <p:cNvSpPr/>
          <p:nvPr/>
        </p:nvSpPr>
        <p:spPr>
          <a:xfrm>
            <a:off x="178095" y="2677586"/>
            <a:ext cx="2269358" cy="1111250"/>
          </a:xfrm>
          <a:prstGeom prst="wedgeRoundRectCallout">
            <a:avLst>
              <a:gd name="adj1" fmla="val 174714"/>
              <a:gd name="adj2" fmla="val 213524"/>
              <a:gd name="adj3" fmla="val 16667"/>
            </a:avLst>
          </a:prstGeom>
          <a:gradFill flip="none" rotWithShape="1">
            <a:gsLst>
              <a:gs pos="57000">
                <a:schemeClr val="bg1"/>
              </a:gs>
              <a:gs pos="100000">
                <a:srgbClr val="FFFFFF"/>
              </a:gs>
              <a:gs pos="92000">
                <a:srgbClr val="FF0000"/>
              </a:gs>
            </a:gsLst>
            <a:path path="circle">
              <a:fillToRect l="100000" t="100000"/>
            </a:path>
            <a:tileRect r="-100000" b="-10000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Factor of 2</a:t>
            </a:r>
            <a:endParaRPr lang="en-US" sz="2400" dirty="0"/>
          </a:p>
        </p:txBody>
      </p:sp>
      <p:sp>
        <p:nvSpPr>
          <p:cNvPr id="3" name="TextBox 2"/>
          <p:cNvSpPr txBox="1"/>
          <p:nvPr/>
        </p:nvSpPr>
        <p:spPr>
          <a:xfrm>
            <a:off x="7027918" y="2677586"/>
            <a:ext cx="2116082" cy="1477328"/>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lang="en-US" dirty="0" smtClean="0"/>
              <a:t>We expect similar effects on direct detection with electron scattering experiments.</a:t>
            </a:r>
            <a:endParaRPr lang="en-US" dirty="0"/>
          </a:p>
        </p:txBody>
      </p:sp>
    </p:spTree>
    <p:extLst>
      <p:ext uri="{BB962C8B-B14F-4D97-AF65-F5344CB8AC3E}">
        <p14:creationId xmlns:p14="http://schemas.microsoft.com/office/powerpoint/2010/main" val="38162254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500" dirty="0" smtClean="0"/>
              <a:t>First Empirical Velocity  Distribution of Dark Matter</a:t>
            </a:r>
            <a:endParaRPr lang="en-US" sz="3500" dirty="0"/>
          </a:p>
        </p:txBody>
      </p:sp>
      <p:sp>
        <p:nvSpPr>
          <p:cNvPr id="10" name="Text Placeholder 9"/>
          <p:cNvSpPr>
            <a:spLocks noGrp="1"/>
          </p:cNvSpPr>
          <p:nvPr>
            <p:ph idx="1"/>
          </p:nvPr>
        </p:nvSpPr>
        <p:spPr/>
        <p:txBody>
          <a:bodyPr>
            <a:normAutofit fontScale="85000" lnSpcReduction="10000"/>
          </a:bodyPr>
          <a:lstStyle/>
          <a:p>
            <a:r>
              <a:rPr lang="en-US" dirty="0" smtClean="0"/>
              <a:t>Currently studying Gaia dataset crossed with the 9</a:t>
            </a:r>
            <a:r>
              <a:rPr lang="en-US" baseline="30000" dirty="0" smtClean="0"/>
              <a:t>th</a:t>
            </a:r>
            <a:r>
              <a:rPr lang="en-US" dirty="0" smtClean="0"/>
              <a:t> release of the Sloan Digital Sky Survey (SDSS).</a:t>
            </a:r>
          </a:p>
          <a:p>
            <a:r>
              <a:rPr lang="en-US" dirty="0" smtClean="0"/>
              <a:t>Also studying more complex dynamics of Milky Way-like galaxies.</a:t>
            </a:r>
          </a:p>
          <a:p>
            <a:r>
              <a:rPr lang="en-US" dirty="0" smtClean="0"/>
              <a:t>Looking for a better observable for Self-Interacting Dark Matter.</a:t>
            </a:r>
          </a:p>
          <a:p>
            <a:r>
              <a:rPr lang="en-US" dirty="0" smtClean="0"/>
              <a:t>Currently running a simulation for Warm Dark Matter.</a:t>
            </a:r>
          </a:p>
          <a:p>
            <a:r>
              <a:rPr lang="en-US" dirty="0" smtClean="0"/>
              <a:t>Gearing up for Gaia DR2 in April.</a:t>
            </a:r>
          </a:p>
          <a:p>
            <a:r>
              <a:rPr lang="en-US" dirty="0" smtClean="0"/>
              <a:t>Stay </a:t>
            </a:r>
            <a:r>
              <a:rPr lang="en-US" dirty="0" smtClean="0"/>
              <a:t>tuned for more to come!</a:t>
            </a:r>
            <a:endParaRPr lang="en-US" dirty="0"/>
          </a:p>
        </p:txBody>
      </p:sp>
      <p:sp>
        <p:nvSpPr>
          <p:cNvPr id="6" name="Date Placeholder 5"/>
          <p:cNvSpPr>
            <a:spLocks noGrp="1"/>
          </p:cNvSpPr>
          <p:nvPr>
            <p:ph type="dt" sz="half" idx="10"/>
          </p:nvPr>
        </p:nvSpPr>
        <p:spPr/>
        <p:txBody>
          <a:bodyPr/>
          <a:lstStyle/>
          <a:p>
            <a:r>
              <a:rPr lang="en-US" smtClean="0"/>
              <a:t>2/22/18</a:t>
            </a:r>
            <a:endParaRPr lang="en-US"/>
          </a:p>
        </p:txBody>
      </p:sp>
      <p:sp>
        <p:nvSpPr>
          <p:cNvPr id="7" name="Footer Placeholder 6"/>
          <p:cNvSpPr>
            <a:spLocks noGrp="1"/>
          </p:cNvSpPr>
          <p:nvPr>
            <p:ph type="ftr" sz="quarter" idx="11"/>
          </p:nvPr>
        </p:nvSpPr>
        <p:spPr/>
        <p:txBody>
          <a:bodyPr/>
          <a:lstStyle/>
          <a:p>
            <a:r>
              <a:rPr lang="en-US" smtClean="0"/>
              <a:t>Lina Necib, Caltech</a:t>
            </a:r>
            <a:endParaRPr lang="en-US" dirty="0"/>
          </a:p>
        </p:txBody>
      </p:sp>
      <p:sp>
        <p:nvSpPr>
          <p:cNvPr id="8" name="Slide Number Placeholder 7"/>
          <p:cNvSpPr>
            <a:spLocks noGrp="1"/>
          </p:cNvSpPr>
          <p:nvPr>
            <p:ph type="sldNum" sz="quarter" idx="12"/>
          </p:nvPr>
        </p:nvSpPr>
        <p:spPr/>
        <p:txBody>
          <a:bodyPr/>
          <a:lstStyle/>
          <a:p>
            <a:fld id="{1AD20DFC-E2D5-4BD6-B744-D8DEEAB5F7C2}" type="slidenum">
              <a:rPr lang="en-US" smtClean="0"/>
              <a:pPr/>
              <a:t>24</a:t>
            </a:fld>
            <a:endParaRPr lang="en-US" dirty="0"/>
          </a:p>
        </p:txBody>
      </p:sp>
    </p:spTree>
    <p:extLst>
      <p:ext uri="{BB962C8B-B14F-4D97-AF65-F5344CB8AC3E}">
        <p14:creationId xmlns:p14="http://schemas.microsoft.com/office/powerpoint/2010/main" val="24526273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4" name="Date Placeholder 3"/>
          <p:cNvSpPr>
            <a:spLocks noGrp="1"/>
          </p:cNvSpPr>
          <p:nvPr>
            <p:ph type="dt" sz="half" idx="10"/>
          </p:nvPr>
        </p:nvSpPr>
        <p:spPr/>
        <p:txBody>
          <a:bodyPr/>
          <a:lstStyle/>
          <a:p>
            <a:r>
              <a:rPr lang="en-US" smtClean="0"/>
              <a:t>2/22/18</a:t>
            </a:r>
            <a:endParaRPr lang="en-US"/>
          </a:p>
        </p:txBody>
      </p:sp>
      <p:sp>
        <p:nvSpPr>
          <p:cNvPr id="5" name="Footer Placeholder 4"/>
          <p:cNvSpPr>
            <a:spLocks noGrp="1"/>
          </p:cNvSpPr>
          <p:nvPr>
            <p:ph type="ftr" sz="quarter" idx="11"/>
          </p:nvPr>
        </p:nvSpPr>
        <p:spPr/>
        <p:txBody>
          <a:bodyPr/>
          <a:lstStyle/>
          <a:p>
            <a:r>
              <a:rPr lang="en-US" smtClean="0"/>
              <a:t>Lina Necib, Caltech</a:t>
            </a:r>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25</a:t>
            </a:fld>
            <a:endParaRPr lang="en-US" dirty="0"/>
          </a:p>
        </p:txBody>
      </p:sp>
    </p:spTree>
    <p:extLst>
      <p:ext uri="{BB962C8B-B14F-4D97-AF65-F5344CB8AC3E}">
        <p14:creationId xmlns:p14="http://schemas.microsoft.com/office/powerpoint/2010/main" val="290162737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Understanding the Velocity Distribution</a:t>
            </a:r>
            <a:endParaRPr lang="en-US" dirty="0"/>
          </a:p>
        </p:txBody>
      </p:sp>
      <p:sp>
        <p:nvSpPr>
          <p:cNvPr id="6" name="Slide Number Placeholder 5"/>
          <p:cNvSpPr>
            <a:spLocks noGrp="1"/>
          </p:cNvSpPr>
          <p:nvPr>
            <p:ph type="sldNum" sz="quarter" idx="12"/>
          </p:nvPr>
        </p:nvSpPr>
        <p:spPr/>
        <p:txBody>
          <a:bodyPr>
            <a:normAutofit/>
          </a:bodyPr>
          <a:lstStyle/>
          <a:p>
            <a:fld id="{190D9BD3-E57B-4194-A545-2804EB95D970}" type="slidenum">
              <a:rPr lang="en-US" smtClean="0"/>
              <a:t>26</a:t>
            </a:fld>
            <a:endParaRPr lang="en-US"/>
          </a:p>
        </p:txBody>
      </p:sp>
      <p:sp>
        <p:nvSpPr>
          <p:cNvPr id="12" name="Content Placeholder 2"/>
          <p:cNvSpPr txBox="1">
            <a:spLocks/>
          </p:cNvSpPr>
          <p:nvPr/>
        </p:nvSpPr>
        <p:spPr>
          <a:xfrm>
            <a:off x="685801" y="2209800"/>
            <a:ext cx="3789438" cy="3657600"/>
          </a:xfrm>
          <a:prstGeom prst="rect">
            <a:avLst/>
          </a:prstGeom>
        </p:spPr>
        <p:txBody>
          <a:bodyPr vert="horz" lIns="91440" tIns="45720" rIns="91440" bIns="45720" rtlCol="0">
            <a:normAutofit/>
          </a:bodyPr>
          <a:lstStyle>
            <a:lvl1pPr marL="457200" indent="-457200" algn="l" defTabSz="914400" rtl="0" eaLnBrk="1" latinLnBrk="0" hangingPunct="1">
              <a:spcBef>
                <a:spcPts val="2000"/>
              </a:spcBef>
              <a:buClr>
                <a:schemeClr val="accent3"/>
              </a:buClr>
              <a:buFont typeface="Wingdings" pitchFamily="2" charset="2"/>
              <a:buChar char=""/>
              <a:defRPr sz="2400" kern="1200">
                <a:solidFill>
                  <a:schemeClr val="tx2"/>
                </a:solidFill>
                <a:latin typeface="+mn-lt"/>
                <a:ea typeface="+mn-ea"/>
                <a:cs typeface="+mn-cs"/>
              </a:defRPr>
            </a:lvl1pPr>
            <a:lvl2pPr marL="914400" indent="-457200" algn="l" defTabSz="914400" rtl="0" eaLnBrk="1" latinLnBrk="0" hangingPunct="1">
              <a:spcBef>
                <a:spcPts val="600"/>
              </a:spcBef>
              <a:buClr>
                <a:schemeClr val="accent3">
                  <a:lumMod val="50000"/>
                </a:schemeClr>
              </a:buClr>
              <a:buFont typeface="Wingdings" pitchFamily="2" charset="2"/>
              <a:buChar char=""/>
              <a:defRPr sz="2200" kern="1200">
                <a:solidFill>
                  <a:schemeClr val="tx2"/>
                </a:solidFill>
                <a:latin typeface="+mn-lt"/>
                <a:ea typeface="+mn-ea"/>
                <a:cs typeface="+mn-cs"/>
              </a:defRPr>
            </a:lvl2pPr>
            <a:lvl3pPr marL="1371600" indent="-457200" algn="l" defTabSz="914400" rtl="0" eaLnBrk="1" latinLnBrk="0" hangingPunct="1">
              <a:spcBef>
                <a:spcPts val="600"/>
              </a:spcBef>
              <a:buClr>
                <a:schemeClr val="accent3"/>
              </a:buClr>
              <a:buFont typeface="Wingdings" pitchFamily="2" charset="2"/>
              <a:buChar char=""/>
              <a:defRPr sz="2000" kern="1200">
                <a:solidFill>
                  <a:schemeClr val="tx2"/>
                </a:solidFill>
                <a:latin typeface="+mn-lt"/>
                <a:ea typeface="+mn-ea"/>
                <a:cs typeface="+mn-cs"/>
              </a:defRPr>
            </a:lvl3pPr>
            <a:lvl4pPr marL="1828800" indent="-457200" algn="l" defTabSz="914400" rtl="0" eaLnBrk="1" latinLnBrk="0" hangingPunct="1">
              <a:spcBef>
                <a:spcPts val="600"/>
              </a:spcBef>
              <a:buClr>
                <a:schemeClr val="accent3">
                  <a:lumMod val="50000"/>
                </a:schemeClr>
              </a:buClr>
              <a:buFont typeface="Wingdings" pitchFamily="2" charset="2"/>
              <a:buChar char=""/>
              <a:defRPr sz="1800" kern="1200">
                <a:solidFill>
                  <a:schemeClr val="tx2"/>
                </a:solidFill>
                <a:latin typeface="+mn-lt"/>
                <a:ea typeface="+mn-ea"/>
                <a:cs typeface="+mn-cs"/>
              </a:defRPr>
            </a:lvl4pPr>
            <a:lvl5pPr marL="2286000" indent="-457200" algn="l" defTabSz="914400" rtl="0" eaLnBrk="1" latinLnBrk="0" hangingPunct="1">
              <a:spcBef>
                <a:spcPts val="600"/>
              </a:spcBef>
              <a:buClr>
                <a:schemeClr val="accent3"/>
              </a:buClr>
              <a:buFont typeface="Wingdings" pitchFamily="2" charset="2"/>
              <a:buChar char=""/>
              <a:defRPr sz="1800" kern="1200">
                <a:solidFill>
                  <a:schemeClr val="tx2"/>
                </a:solidFill>
                <a:latin typeface="+mn-lt"/>
                <a:ea typeface="+mn-ea"/>
                <a:cs typeface="+mn-cs"/>
              </a:defRPr>
            </a:lvl5pPr>
            <a:lvl6pPr marL="2743200" indent="-461963" algn="l" defTabSz="914400" rtl="0"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6pPr>
            <a:lvl7pPr marL="3205163" indent="-461963" algn="l" defTabSz="914400" rtl="0"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7pPr>
            <a:lvl8pPr marL="3657600" indent="-461963" algn="l" defTabSz="914400" rtl="0"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8pPr>
            <a:lvl9pPr marL="4119563" indent="-461963" algn="l" defTabSz="914400" rtl="0"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9pPr>
          </a:lstStyle>
          <a:p>
            <a:r>
              <a:rPr lang="en-US" sz="1800" smtClean="0"/>
              <a:t>The simplest potential to produce a constant rotation curve is that of an isothermal sphere.</a:t>
            </a:r>
            <a:endParaRPr lang="en-US" sz="1800" dirty="0"/>
          </a:p>
        </p:txBody>
      </p:sp>
      <p:pic>
        <p:nvPicPr>
          <p:cNvPr id="13" name="Picture 12"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5023" y="3758599"/>
            <a:ext cx="3690442" cy="9278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4" name="Rounded Rectangular Callout 13"/>
          <p:cNvSpPr/>
          <p:nvPr/>
        </p:nvSpPr>
        <p:spPr>
          <a:xfrm>
            <a:off x="1632857" y="5322812"/>
            <a:ext cx="3205843" cy="773188"/>
          </a:xfrm>
          <a:prstGeom prst="wedgeRoundRectCallout">
            <a:avLst>
              <a:gd name="adj1" fmla="val -40452"/>
              <a:gd name="adj2" fmla="val -129913"/>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Maxwell-Boltzmann Distribution</a:t>
            </a:r>
            <a:endParaRPr lang="en-US" dirty="0"/>
          </a:p>
        </p:txBody>
      </p:sp>
      <p:sp>
        <p:nvSpPr>
          <p:cNvPr id="15" name="Left Arrow 14"/>
          <p:cNvSpPr/>
          <p:nvPr/>
        </p:nvSpPr>
        <p:spPr>
          <a:xfrm rot="16200000">
            <a:off x="2859355" y="1672816"/>
            <a:ext cx="617076" cy="355449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extBox 2"/>
          <p:cNvSpPr txBox="1"/>
          <p:nvPr/>
        </p:nvSpPr>
        <p:spPr>
          <a:xfrm>
            <a:off x="2262096" y="3174611"/>
            <a:ext cx="2304768" cy="369332"/>
          </a:xfrm>
          <a:prstGeom prst="rect">
            <a:avLst/>
          </a:prstGeom>
          <a:noFill/>
        </p:spPr>
        <p:txBody>
          <a:bodyPr wrap="square" rtlCol="0">
            <a:spAutoFit/>
          </a:bodyPr>
          <a:lstStyle/>
          <a:p>
            <a:r>
              <a:rPr lang="en-US" dirty="0" smtClean="0"/>
              <a:t>Jeans  &amp; Poisson</a:t>
            </a:r>
            <a:endParaRPr lang="en-US" dirty="0"/>
          </a:p>
        </p:txBody>
      </p:sp>
      <p:sp>
        <p:nvSpPr>
          <p:cNvPr id="19" name="Left Brace 18"/>
          <p:cNvSpPr/>
          <p:nvPr/>
        </p:nvSpPr>
        <p:spPr>
          <a:xfrm>
            <a:off x="4903107" y="2696140"/>
            <a:ext cx="533400" cy="3113012"/>
          </a:xfrm>
          <a:prstGeom prst="leftBrace">
            <a:avLst>
              <a:gd name="adj1" fmla="val 50354"/>
              <a:gd name="adj2" fmla="val 50000"/>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20" name="Rounded Rectangle 19"/>
          <p:cNvSpPr/>
          <p:nvPr/>
        </p:nvSpPr>
        <p:spPr>
          <a:xfrm>
            <a:off x="5341431" y="2020067"/>
            <a:ext cx="3009900" cy="62821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Standard Halo Model</a:t>
            </a:r>
            <a:endParaRPr lang="en-US" dirty="0"/>
          </a:p>
        </p:txBody>
      </p:sp>
      <p:pic>
        <p:nvPicPr>
          <p:cNvPr id="16" name="Picture 15"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68747" y="2730451"/>
            <a:ext cx="3009900" cy="2946400"/>
          </a:xfrm>
          <a:prstGeom prst="rect">
            <a:avLst/>
          </a:prstGeom>
        </p:spPr>
      </p:pic>
      <p:sp>
        <p:nvSpPr>
          <p:cNvPr id="4" name="Date Placeholder 3"/>
          <p:cNvSpPr>
            <a:spLocks noGrp="1"/>
          </p:cNvSpPr>
          <p:nvPr>
            <p:ph type="dt" sz="half" idx="10"/>
          </p:nvPr>
        </p:nvSpPr>
        <p:spPr/>
        <p:txBody>
          <a:bodyPr/>
          <a:lstStyle/>
          <a:p>
            <a:r>
              <a:rPr lang="en-US" smtClean="0"/>
              <a:t>2/22/18</a:t>
            </a:r>
            <a:endParaRPr lang="en-US" dirty="0"/>
          </a:p>
        </p:txBody>
      </p:sp>
      <p:sp>
        <p:nvSpPr>
          <p:cNvPr id="5" name="Footer Placeholder 4"/>
          <p:cNvSpPr>
            <a:spLocks noGrp="1"/>
          </p:cNvSpPr>
          <p:nvPr>
            <p:ph type="ftr" sz="quarter" idx="11"/>
          </p:nvPr>
        </p:nvSpPr>
        <p:spPr/>
        <p:txBody>
          <a:bodyPr/>
          <a:lstStyle/>
          <a:p>
            <a:r>
              <a:rPr lang="en-US" smtClean="0"/>
              <a:t>Lina Necib, Caltech</a:t>
            </a:r>
            <a:endParaRPr lang="en-US" dirty="0"/>
          </a:p>
        </p:txBody>
      </p:sp>
    </p:spTree>
    <p:extLst>
      <p:ext uri="{BB962C8B-B14F-4D97-AF65-F5344CB8AC3E}">
        <p14:creationId xmlns:p14="http://schemas.microsoft.com/office/powerpoint/2010/main" val="37983654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tream.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Rounded Rectangle 3"/>
          <p:cNvSpPr/>
          <p:nvPr/>
        </p:nvSpPr>
        <p:spPr>
          <a:xfrm>
            <a:off x="142875" y="127000"/>
            <a:ext cx="3397250" cy="100012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These old stars merged with our Milky Way along with the Dark Matter!</a:t>
            </a:r>
            <a:endParaRPr lang="en-US" dirty="0"/>
          </a:p>
        </p:txBody>
      </p:sp>
      <p:sp>
        <p:nvSpPr>
          <p:cNvPr id="5" name="Date Placeholder 4"/>
          <p:cNvSpPr>
            <a:spLocks noGrp="1"/>
          </p:cNvSpPr>
          <p:nvPr>
            <p:ph type="dt" sz="half" idx="10"/>
          </p:nvPr>
        </p:nvSpPr>
        <p:spPr/>
        <p:txBody>
          <a:bodyPr/>
          <a:lstStyle/>
          <a:p>
            <a:r>
              <a:rPr lang="en-US" smtClean="0"/>
              <a:t>2/22/18</a:t>
            </a:r>
            <a:endParaRPr lang="en-US"/>
          </a:p>
        </p:txBody>
      </p:sp>
      <p:sp>
        <p:nvSpPr>
          <p:cNvPr id="6" name="Footer Placeholder 5"/>
          <p:cNvSpPr>
            <a:spLocks noGrp="1"/>
          </p:cNvSpPr>
          <p:nvPr>
            <p:ph type="ftr" sz="quarter" idx="11"/>
          </p:nvPr>
        </p:nvSpPr>
        <p:spPr/>
        <p:txBody>
          <a:bodyPr/>
          <a:lstStyle/>
          <a:p>
            <a:r>
              <a:rPr lang="en-US" smtClean="0"/>
              <a:t>Lina Necib, Caltech</a:t>
            </a:r>
            <a:endParaRPr lang="en-US" dirty="0"/>
          </a:p>
        </p:txBody>
      </p:sp>
      <p:sp>
        <p:nvSpPr>
          <p:cNvPr id="7" name="Slide Number Placeholder 6"/>
          <p:cNvSpPr>
            <a:spLocks noGrp="1"/>
          </p:cNvSpPr>
          <p:nvPr>
            <p:ph type="sldNum" sz="quarter" idx="12"/>
          </p:nvPr>
        </p:nvSpPr>
        <p:spPr/>
        <p:txBody>
          <a:bodyPr/>
          <a:lstStyle/>
          <a:p>
            <a:fld id="{1AD20DFC-E2D5-4BD6-B744-D8DEEAB5F7C2}" type="slidenum">
              <a:rPr lang="en-US" smtClean="0"/>
              <a:pPr/>
              <a:t>27</a:t>
            </a:fld>
            <a:endParaRPr lang="en-US" dirty="0"/>
          </a:p>
        </p:txBody>
      </p:sp>
    </p:spTree>
    <p:extLst>
      <p:ext uri="{BB962C8B-B14F-4D97-AF65-F5344CB8AC3E}">
        <p14:creationId xmlns:p14="http://schemas.microsoft.com/office/powerpoint/2010/main" val="14823320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r>
              <a:rPr lang="en-US" smtClean="0"/>
              <a:t>2/22/18</a:t>
            </a:r>
            <a:endParaRPr lang="en-US"/>
          </a:p>
        </p:txBody>
      </p:sp>
      <p:sp>
        <p:nvSpPr>
          <p:cNvPr id="10" name="Footer Placeholder 9"/>
          <p:cNvSpPr>
            <a:spLocks noGrp="1"/>
          </p:cNvSpPr>
          <p:nvPr>
            <p:ph type="ftr" sz="quarter" idx="11"/>
          </p:nvPr>
        </p:nvSpPr>
        <p:spPr/>
        <p:txBody>
          <a:bodyPr/>
          <a:lstStyle/>
          <a:p>
            <a:r>
              <a:rPr lang="en-US" smtClean="0"/>
              <a:t>Lina Necib, Caltech</a:t>
            </a:r>
            <a:endParaRPr lang="en-US" dirty="0"/>
          </a:p>
        </p:txBody>
      </p:sp>
      <p:sp>
        <p:nvSpPr>
          <p:cNvPr id="11" name="Slide Number Placeholder 10"/>
          <p:cNvSpPr>
            <a:spLocks noGrp="1"/>
          </p:cNvSpPr>
          <p:nvPr>
            <p:ph type="sldNum" sz="quarter" idx="12"/>
          </p:nvPr>
        </p:nvSpPr>
        <p:spPr/>
        <p:txBody>
          <a:bodyPr/>
          <a:lstStyle/>
          <a:p>
            <a:fld id="{1AD20DFC-E2D5-4BD6-B744-D8DEEAB5F7C2}" type="slidenum">
              <a:rPr lang="en-US" smtClean="0"/>
              <a:pPr/>
              <a:t>28</a:t>
            </a:fld>
            <a:endParaRPr lang="en-US" dirty="0"/>
          </a:p>
        </p:txBody>
      </p:sp>
      <p:pic>
        <p:nvPicPr>
          <p:cNvPr id="2" name="Picture 1" descr="velocity_plots_m12i.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76212"/>
            <a:ext cx="9144000" cy="3048000"/>
          </a:xfrm>
          <a:prstGeom prst="rect">
            <a:avLst/>
          </a:prstGeom>
        </p:spPr>
      </p:pic>
    </p:spTree>
    <p:extLst>
      <p:ext uri="{BB962C8B-B14F-4D97-AF65-F5344CB8AC3E}">
        <p14:creationId xmlns:p14="http://schemas.microsoft.com/office/powerpoint/2010/main" val="413831348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r>
              <a:rPr lang="en-US" smtClean="0"/>
              <a:t>2/22/18</a:t>
            </a:r>
            <a:endParaRPr lang="en-US"/>
          </a:p>
        </p:txBody>
      </p:sp>
      <p:sp>
        <p:nvSpPr>
          <p:cNvPr id="10" name="Footer Placeholder 9"/>
          <p:cNvSpPr>
            <a:spLocks noGrp="1"/>
          </p:cNvSpPr>
          <p:nvPr>
            <p:ph type="ftr" sz="quarter" idx="11"/>
          </p:nvPr>
        </p:nvSpPr>
        <p:spPr/>
        <p:txBody>
          <a:bodyPr/>
          <a:lstStyle/>
          <a:p>
            <a:r>
              <a:rPr lang="en-US" smtClean="0"/>
              <a:t>Lina Necib, Caltech</a:t>
            </a:r>
            <a:endParaRPr lang="en-US" dirty="0"/>
          </a:p>
        </p:txBody>
      </p:sp>
      <p:sp>
        <p:nvSpPr>
          <p:cNvPr id="11" name="Slide Number Placeholder 10"/>
          <p:cNvSpPr>
            <a:spLocks noGrp="1"/>
          </p:cNvSpPr>
          <p:nvPr>
            <p:ph type="sldNum" sz="quarter" idx="12"/>
          </p:nvPr>
        </p:nvSpPr>
        <p:spPr/>
        <p:txBody>
          <a:bodyPr/>
          <a:lstStyle/>
          <a:p>
            <a:fld id="{1AD20DFC-E2D5-4BD6-B744-D8DEEAB5F7C2}" type="slidenum">
              <a:rPr lang="en-US" smtClean="0"/>
              <a:pPr/>
              <a:t>29</a:t>
            </a:fld>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76212"/>
            <a:ext cx="9144000" cy="3048000"/>
          </a:xfrm>
          <a:prstGeom prst="rect">
            <a:avLst/>
          </a:prstGeom>
        </p:spPr>
      </p:pic>
      <p:sp>
        <p:nvSpPr>
          <p:cNvPr id="3" name="Donut 2"/>
          <p:cNvSpPr/>
          <p:nvPr/>
        </p:nvSpPr>
        <p:spPr>
          <a:xfrm>
            <a:off x="6760185" y="1890137"/>
            <a:ext cx="2060056" cy="830061"/>
          </a:xfrm>
          <a:prstGeom prst="donu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 name="TextBox 3"/>
          <p:cNvSpPr txBox="1"/>
          <p:nvPr/>
        </p:nvSpPr>
        <p:spPr>
          <a:xfrm>
            <a:off x="980027" y="4820351"/>
            <a:ext cx="3130085" cy="1200329"/>
          </a:xfrm>
          <a:prstGeom prst="rect">
            <a:avLst/>
          </a:prstGeom>
          <a:noFill/>
        </p:spPr>
        <p:txBody>
          <a:bodyPr wrap="square" rtlCol="0">
            <a:spAutoFit/>
          </a:bodyPr>
          <a:lstStyle/>
          <a:p>
            <a:r>
              <a:rPr lang="en-US" dirty="0" smtClean="0"/>
              <a:t>This confirms the assumption that accreted stars behave more similarly as dark matter.</a:t>
            </a:r>
            <a:endParaRPr lang="en-US" dirty="0"/>
          </a:p>
        </p:txBody>
      </p:sp>
    </p:spTree>
    <p:extLst>
      <p:ext uri="{BB962C8B-B14F-4D97-AF65-F5344CB8AC3E}">
        <p14:creationId xmlns:p14="http://schemas.microsoft.com/office/powerpoint/2010/main" val="236812220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240895" y="2029747"/>
            <a:ext cx="4460085" cy="397885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US" sz="4000" dirty="0" smtClean="0"/>
              <a:t>Empirically Determined Velocity Distribution of Dark </a:t>
            </a:r>
            <a:r>
              <a:rPr lang="en-US" sz="4000" dirty="0" smtClean="0"/>
              <a:t>Matter</a:t>
            </a:r>
            <a:endParaRPr lang="en-US" sz="4000" dirty="0"/>
          </a:p>
        </p:txBody>
      </p:sp>
      <p:sp>
        <p:nvSpPr>
          <p:cNvPr id="5" name="Date Placeholder 4"/>
          <p:cNvSpPr>
            <a:spLocks noGrp="1"/>
          </p:cNvSpPr>
          <p:nvPr>
            <p:ph type="dt" sz="half" idx="10"/>
          </p:nvPr>
        </p:nvSpPr>
        <p:spPr/>
        <p:txBody>
          <a:bodyPr/>
          <a:lstStyle/>
          <a:p>
            <a:r>
              <a:rPr lang="en-US" smtClean="0"/>
              <a:t>2/22/18</a:t>
            </a:r>
            <a:endParaRPr lang="en-US" dirty="0"/>
          </a:p>
        </p:txBody>
      </p:sp>
      <p:sp>
        <p:nvSpPr>
          <p:cNvPr id="6" name="Footer Placeholder 5"/>
          <p:cNvSpPr>
            <a:spLocks noGrp="1"/>
          </p:cNvSpPr>
          <p:nvPr>
            <p:ph type="ftr" sz="quarter" idx="11"/>
          </p:nvPr>
        </p:nvSpPr>
        <p:spPr/>
        <p:txBody>
          <a:bodyPr/>
          <a:lstStyle/>
          <a:p>
            <a:r>
              <a:rPr lang="en-US" smtClean="0"/>
              <a:t>Lina Necib, Caltech</a:t>
            </a:r>
            <a:endParaRPr lang="en-US" dirty="0"/>
          </a:p>
        </p:txBody>
      </p:sp>
      <p:sp>
        <p:nvSpPr>
          <p:cNvPr id="7" name="Slide Number Placeholder 6"/>
          <p:cNvSpPr>
            <a:spLocks noGrp="1"/>
          </p:cNvSpPr>
          <p:nvPr>
            <p:ph type="sldNum" sz="quarter" idx="12"/>
          </p:nvPr>
        </p:nvSpPr>
        <p:spPr/>
        <p:txBody>
          <a:bodyPr/>
          <a:lstStyle/>
          <a:p>
            <a:fld id="{1AD20DFC-E2D5-4BD6-B744-D8DEEAB5F7C2}" type="slidenum">
              <a:rPr lang="en-US" smtClean="0"/>
              <a:pPr/>
              <a:t>3</a:t>
            </a:fld>
            <a:endParaRPr lang="en-US" dirty="0"/>
          </a:p>
        </p:txBody>
      </p:sp>
      <p:pic>
        <p:nvPicPr>
          <p:cNvPr id="13" name="Picture 12" descr="final_rave_helio_vel_plotz_cut15fe_18bins_15.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0440" y="1981527"/>
            <a:ext cx="3764076" cy="2966977"/>
          </a:xfrm>
          <a:prstGeom prst="rect">
            <a:avLst/>
          </a:prstGeom>
        </p:spPr>
      </p:pic>
      <p:sp>
        <p:nvSpPr>
          <p:cNvPr id="14" name="Horizontal Scroll 13"/>
          <p:cNvSpPr/>
          <p:nvPr/>
        </p:nvSpPr>
        <p:spPr>
          <a:xfrm rot="19756536">
            <a:off x="4887735" y="1977064"/>
            <a:ext cx="1695230" cy="500004"/>
          </a:xfrm>
          <a:prstGeom prst="horizontalScroll">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Data</a:t>
            </a:r>
            <a:endParaRPr lang="en-US" dirty="0"/>
          </a:p>
        </p:txBody>
      </p:sp>
      <p:pic>
        <p:nvPicPr>
          <p:cNvPr id="16" name="Picture 15" descr="galactic_distribution_vr.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0717" y="2052894"/>
            <a:ext cx="4390263" cy="3874407"/>
          </a:xfrm>
          <a:prstGeom prst="rect">
            <a:avLst/>
          </a:prstGeom>
        </p:spPr>
      </p:pic>
      <p:sp>
        <p:nvSpPr>
          <p:cNvPr id="12" name="Horizontal Scroll 11"/>
          <p:cNvSpPr/>
          <p:nvPr/>
        </p:nvSpPr>
        <p:spPr>
          <a:xfrm rot="19758536">
            <a:off x="8879" y="2155216"/>
            <a:ext cx="1695230" cy="500004"/>
          </a:xfrm>
          <a:prstGeom prst="horizontalScroll">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Simulation</a:t>
            </a:r>
            <a:endParaRPr lang="en-US" dirty="0"/>
          </a:p>
        </p:txBody>
      </p:sp>
      <p:sp>
        <p:nvSpPr>
          <p:cNvPr id="18" name="TextBox 17"/>
          <p:cNvSpPr txBox="1"/>
          <p:nvPr/>
        </p:nvSpPr>
        <p:spPr>
          <a:xfrm>
            <a:off x="5143500" y="5156200"/>
            <a:ext cx="3632947" cy="646331"/>
          </a:xfrm>
          <a:prstGeom prst="rect">
            <a:avLst/>
          </a:prstGeom>
          <a:noFill/>
        </p:spPr>
        <p:txBody>
          <a:bodyPr wrap="square" rtlCol="0">
            <a:spAutoFit/>
          </a:bodyPr>
          <a:lstStyle/>
          <a:p>
            <a:r>
              <a:rPr lang="en-US" sz="1200" dirty="0"/>
              <a:t>Herzog-</a:t>
            </a:r>
            <a:r>
              <a:rPr lang="en-US" sz="1200" dirty="0" err="1"/>
              <a:t>Arbeitman</a:t>
            </a:r>
            <a:r>
              <a:rPr lang="en-US" sz="1200" dirty="0"/>
              <a:t>, </a:t>
            </a:r>
            <a:r>
              <a:rPr lang="en-US" sz="1200" dirty="0" err="1"/>
              <a:t>Lisanti</a:t>
            </a:r>
            <a:r>
              <a:rPr lang="en-US" sz="1200" dirty="0"/>
              <a:t>, </a:t>
            </a:r>
            <a:r>
              <a:rPr lang="en-US" sz="1200" dirty="0" err="1"/>
              <a:t>Madau</a:t>
            </a:r>
            <a:r>
              <a:rPr lang="en-US" sz="1200" dirty="0"/>
              <a:t>, </a:t>
            </a:r>
            <a:r>
              <a:rPr lang="en-US" sz="1200" b="1" dirty="0" err="1"/>
              <a:t>Necib</a:t>
            </a:r>
            <a:r>
              <a:rPr lang="en-US" sz="1200" dirty="0"/>
              <a:t>  PRL 120(2018) no.4, 041102</a:t>
            </a:r>
          </a:p>
          <a:p>
            <a:r>
              <a:rPr lang="en-US" sz="1200" dirty="0"/>
              <a:t>Herzog-</a:t>
            </a:r>
            <a:r>
              <a:rPr lang="en-US" sz="1200" dirty="0" err="1"/>
              <a:t>Arbeitman</a:t>
            </a:r>
            <a:r>
              <a:rPr lang="en-US" sz="1200" dirty="0"/>
              <a:t>, </a:t>
            </a:r>
            <a:r>
              <a:rPr lang="en-US" sz="1200" dirty="0" err="1"/>
              <a:t>Lisanti</a:t>
            </a:r>
            <a:r>
              <a:rPr lang="en-US" sz="1200" dirty="0"/>
              <a:t>, </a:t>
            </a:r>
            <a:r>
              <a:rPr lang="en-US" sz="1200" b="1" dirty="0" err="1"/>
              <a:t>Necib</a:t>
            </a:r>
            <a:r>
              <a:rPr lang="en-US" sz="1200" dirty="0"/>
              <a:t>, arXiv:1708.03635</a:t>
            </a:r>
            <a:endParaRPr lang="en-US" sz="1200" dirty="0"/>
          </a:p>
        </p:txBody>
      </p:sp>
      <p:sp>
        <p:nvSpPr>
          <p:cNvPr id="15" name="Rounded Rectangle 14"/>
          <p:cNvSpPr/>
          <p:nvPr/>
        </p:nvSpPr>
        <p:spPr>
          <a:xfrm>
            <a:off x="1549978" y="1946609"/>
            <a:ext cx="6415431" cy="3437629"/>
          </a:xfrm>
          <a:prstGeom prst="roundRect">
            <a:avLst/>
          </a:prstGeom>
          <a:gradFill flip="none" rotWithShape="1">
            <a:gsLst>
              <a:gs pos="0">
                <a:schemeClr val="dk1">
                  <a:tint val="14000"/>
                  <a:satMod val="180000"/>
                  <a:lumMod val="100000"/>
                  <a:alpha val="86000"/>
                </a:schemeClr>
              </a:gs>
              <a:gs pos="42000">
                <a:schemeClr val="dk1">
                  <a:tint val="40000"/>
                  <a:satMod val="160000"/>
                  <a:lumMod val="94000"/>
                  <a:alpha val="86000"/>
                </a:schemeClr>
              </a:gs>
              <a:gs pos="100000">
                <a:schemeClr val="dk1">
                  <a:tint val="94000"/>
                  <a:satMod val="140000"/>
                  <a:alpha val="86000"/>
                </a:schemeClr>
              </a:gs>
            </a:gsLst>
            <a:lin ang="5160000" scaled="1"/>
            <a:tileRect/>
          </a:gradFill>
        </p:spPr>
        <p:style>
          <a:lnRef idx="1">
            <a:schemeClr val="dk1"/>
          </a:lnRef>
          <a:fillRef idx="2">
            <a:schemeClr val="dk1"/>
          </a:fillRef>
          <a:effectRef idx="1">
            <a:schemeClr val="dk1"/>
          </a:effectRef>
          <a:fontRef idx="minor">
            <a:schemeClr val="dk1"/>
          </a:fontRef>
        </p:style>
        <p:txBody>
          <a:bodyPr rtlCol="0" anchor="ctr"/>
          <a:lstStyle/>
          <a:p>
            <a:pPr algn="ctr"/>
            <a:r>
              <a:rPr lang="en-US" sz="3200" dirty="0" smtClean="0">
                <a:solidFill>
                  <a:srgbClr val="FF0000"/>
                </a:solidFill>
              </a:rPr>
              <a:t>This </a:t>
            </a:r>
            <a:r>
              <a:rPr lang="en-US" sz="3200" dirty="0" smtClean="0">
                <a:solidFill>
                  <a:srgbClr val="FF0000"/>
                </a:solidFill>
              </a:rPr>
              <a:t>might make the </a:t>
            </a:r>
            <a:r>
              <a:rPr lang="en-US" sz="3200" dirty="0" smtClean="0">
                <a:solidFill>
                  <a:srgbClr val="FF0000"/>
                </a:solidFill>
              </a:rPr>
              <a:t>bounds on dark matter in direct detection experiments weaker at masses of ~10 </a:t>
            </a:r>
            <a:r>
              <a:rPr lang="en-US" sz="3200" dirty="0" err="1" smtClean="0">
                <a:solidFill>
                  <a:srgbClr val="FF0000"/>
                </a:solidFill>
              </a:rPr>
              <a:t>GeV</a:t>
            </a:r>
            <a:r>
              <a:rPr lang="en-US" sz="3200" dirty="0" smtClean="0">
                <a:solidFill>
                  <a:srgbClr val="FF0000"/>
                </a:solidFill>
              </a:rPr>
              <a:t>!</a:t>
            </a:r>
            <a:endParaRPr lang="en-US" sz="3200" dirty="0">
              <a:solidFill>
                <a:srgbClr val="FF0000"/>
              </a:solidFill>
            </a:endParaRPr>
          </a:p>
        </p:txBody>
      </p:sp>
    </p:spTree>
    <p:extLst>
      <p:ext uri="{BB962C8B-B14F-4D97-AF65-F5344CB8AC3E}">
        <p14:creationId xmlns:p14="http://schemas.microsoft.com/office/powerpoint/2010/main" val="288074829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60375" y="2173610"/>
            <a:ext cx="1952625" cy="830997"/>
          </a:xfrm>
          <a:prstGeom prst="rect">
            <a:avLst/>
          </a:prstGeom>
          <a:noFill/>
        </p:spPr>
        <p:txBody>
          <a:bodyPr wrap="square" rtlCol="0">
            <a:spAutoFit/>
          </a:bodyPr>
          <a:lstStyle/>
          <a:p>
            <a:pPr algn="ctr"/>
            <a:r>
              <a:rPr lang="en-US" sz="2400" dirty="0" smtClean="0"/>
              <a:t>Eris Simulation</a:t>
            </a:r>
            <a:endParaRPr lang="en-US" sz="2400" dirty="0"/>
          </a:p>
        </p:txBody>
      </p:sp>
      <p:sp>
        <p:nvSpPr>
          <p:cNvPr id="9" name="Date Placeholder 8"/>
          <p:cNvSpPr>
            <a:spLocks noGrp="1"/>
          </p:cNvSpPr>
          <p:nvPr>
            <p:ph type="dt" sz="half" idx="10"/>
          </p:nvPr>
        </p:nvSpPr>
        <p:spPr/>
        <p:txBody>
          <a:bodyPr/>
          <a:lstStyle/>
          <a:p>
            <a:r>
              <a:rPr lang="en-US" smtClean="0"/>
              <a:t>2/22/18</a:t>
            </a:r>
            <a:endParaRPr lang="en-US"/>
          </a:p>
        </p:txBody>
      </p:sp>
      <p:sp>
        <p:nvSpPr>
          <p:cNvPr id="10" name="Footer Placeholder 9"/>
          <p:cNvSpPr>
            <a:spLocks noGrp="1"/>
          </p:cNvSpPr>
          <p:nvPr>
            <p:ph type="ftr" sz="quarter" idx="11"/>
          </p:nvPr>
        </p:nvSpPr>
        <p:spPr/>
        <p:txBody>
          <a:bodyPr/>
          <a:lstStyle/>
          <a:p>
            <a:r>
              <a:rPr lang="en-US" smtClean="0"/>
              <a:t>Lina Necib, Caltech</a:t>
            </a:r>
            <a:endParaRPr lang="en-US" dirty="0"/>
          </a:p>
        </p:txBody>
      </p:sp>
      <p:sp>
        <p:nvSpPr>
          <p:cNvPr id="11" name="Slide Number Placeholder 10"/>
          <p:cNvSpPr>
            <a:spLocks noGrp="1"/>
          </p:cNvSpPr>
          <p:nvPr>
            <p:ph type="sldNum" sz="quarter" idx="12"/>
          </p:nvPr>
        </p:nvSpPr>
        <p:spPr/>
        <p:txBody>
          <a:bodyPr/>
          <a:lstStyle/>
          <a:p>
            <a:fld id="{1AD20DFC-E2D5-4BD6-B744-D8DEEAB5F7C2}" type="slidenum">
              <a:rPr lang="en-US" smtClean="0"/>
              <a:pPr/>
              <a:t>30</a:t>
            </a:fld>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05000"/>
            <a:ext cx="9144000" cy="3048000"/>
          </a:xfrm>
          <a:prstGeom prst="rect">
            <a:avLst/>
          </a:prstGeom>
        </p:spPr>
      </p:pic>
      <p:sp>
        <p:nvSpPr>
          <p:cNvPr id="2" name="TextBox 1"/>
          <p:cNvSpPr txBox="1"/>
          <p:nvPr/>
        </p:nvSpPr>
        <p:spPr>
          <a:xfrm>
            <a:off x="3530096" y="1340098"/>
            <a:ext cx="2790076" cy="369332"/>
          </a:xfrm>
          <a:prstGeom prst="rect">
            <a:avLst/>
          </a:prstGeom>
          <a:noFill/>
        </p:spPr>
        <p:txBody>
          <a:bodyPr wrap="square" rtlCol="0">
            <a:spAutoFit/>
          </a:bodyPr>
          <a:lstStyle/>
          <a:p>
            <a:r>
              <a:rPr lang="en-US" dirty="0" smtClean="0"/>
              <a:t>Not the greatest fit</a:t>
            </a:r>
            <a:r>
              <a:rPr lang="mr-IN" dirty="0" smtClean="0"/>
              <a:t>…</a:t>
            </a:r>
            <a:endParaRPr lang="en-US" dirty="0"/>
          </a:p>
        </p:txBody>
      </p:sp>
    </p:spTree>
    <p:extLst>
      <p:ext uri="{BB962C8B-B14F-4D97-AF65-F5344CB8AC3E}">
        <p14:creationId xmlns:p14="http://schemas.microsoft.com/office/powerpoint/2010/main" val="55329443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60375" y="2173610"/>
            <a:ext cx="1952625" cy="830997"/>
          </a:xfrm>
          <a:prstGeom prst="rect">
            <a:avLst/>
          </a:prstGeom>
          <a:noFill/>
        </p:spPr>
        <p:txBody>
          <a:bodyPr wrap="square" rtlCol="0">
            <a:spAutoFit/>
          </a:bodyPr>
          <a:lstStyle/>
          <a:p>
            <a:pPr algn="ctr"/>
            <a:r>
              <a:rPr lang="en-US" sz="2400" dirty="0" smtClean="0"/>
              <a:t>Eris Simulation</a:t>
            </a:r>
            <a:endParaRPr lang="en-US" sz="2400" dirty="0"/>
          </a:p>
        </p:txBody>
      </p:sp>
      <p:sp>
        <p:nvSpPr>
          <p:cNvPr id="9" name="Date Placeholder 8"/>
          <p:cNvSpPr>
            <a:spLocks noGrp="1"/>
          </p:cNvSpPr>
          <p:nvPr>
            <p:ph type="dt" sz="half" idx="10"/>
          </p:nvPr>
        </p:nvSpPr>
        <p:spPr/>
        <p:txBody>
          <a:bodyPr/>
          <a:lstStyle/>
          <a:p>
            <a:r>
              <a:rPr lang="en-US" smtClean="0"/>
              <a:t>2/22/18</a:t>
            </a:r>
            <a:endParaRPr lang="en-US"/>
          </a:p>
        </p:txBody>
      </p:sp>
      <p:sp>
        <p:nvSpPr>
          <p:cNvPr id="10" name="Footer Placeholder 9"/>
          <p:cNvSpPr>
            <a:spLocks noGrp="1"/>
          </p:cNvSpPr>
          <p:nvPr>
            <p:ph type="ftr" sz="quarter" idx="11"/>
          </p:nvPr>
        </p:nvSpPr>
        <p:spPr/>
        <p:txBody>
          <a:bodyPr/>
          <a:lstStyle/>
          <a:p>
            <a:r>
              <a:rPr lang="en-US" smtClean="0"/>
              <a:t>Lina Necib, Caltech</a:t>
            </a:r>
            <a:endParaRPr lang="en-US" dirty="0"/>
          </a:p>
        </p:txBody>
      </p:sp>
      <p:sp>
        <p:nvSpPr>
          <p:cNvPr id="11" name="Slide Number Placeholder 10"/>
          <p:cNvSpPr>
            <a:spLocks noGrp="1"/>
          </p:cNvSpPr>
          <p:nvPr>
            <p:ph type="sldNum" sz="quarter" idx="12"/>
          </p:nvPr>
        </p:nvSpPr>
        <p:spPr/>
        <p:txBody>
          <a:bodyPr/>
          <a:lstStyle/>
          <a:p>
            <a:fld id="{1AD20DFC-E2D5-4BD6-B744-D8DEEAB5F7C2}" type="slidenum">
              <a:rPr lang="en-US" smtClean="0"/>
              <a:pPr/>
              <a:t>31</a:t>
            </a:fld>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05000"/>
            <a:ext cx="9144000" cy="3048000"/>
          </a:xfrm>
          <a:prstGeom prst="rect">
            <a:avLst/>
          </a:prstGeom>
        </p:spPr>
      </p:pic>
      <p:sp>
        <p:nvSpPr>
          <p:cNvPr id="2" name="TextBox 1"/>
          <p:cNvSpPr txBox="1"/>
          <p:nvPr/>
        </p:nvSpPr>
        <p:spPr>
          <a:xfrm>
            <a:off x="1700046" y="790058"/>
            <a:ext cx="4330119" cy="646331"/>
          </a:xfrm>
          <a:prstGeom prst="rect">
            <a:avLst/>
          </a:prstGeom>
          <a:noFill/>
        </p:spPr>
        <p:txBody>
          <a:bodyPr wrap="square" rtlCol="0">
            <a:spAutoFit/>
          </a:bodyPr>
          <a:lstStyle/>
          <a:p>
            <a:r>
              <a:rPr lang="en-US" dirty="0" smtClean="0"/>
              <a:t>Things do improve when we only select the accreted stars.</a:t>
            </a:r>
            <a:endParaRPr lang="en-US" dirty="0"/>
          </a:p>
        </p:txBody>
      </p:sp>
    </p:spTree>
    <p:extLst>
      <p:ext uri="{BB962C8B-B14F-4D97-AF65-F5344CB8AC3E}">
        <p14:creationId xmlns:p14="http://schemas.microsoft.com/office/powerpoint/2010/main" val="108029164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2/22/18</a:t>
            </a:r>
            <a:endParaRPr lang="en-US"/>
          </a:p>
        </p:txBody>
      </p:sp>
      <p:sp>
        <p:nvSpPr>
          <p:cNvPr id="5" name="Footer Placeholder 4"/>
          <p:cNvSpPr>
            <a:spLocks noGrp="1"/>
          </p:cNvSpPr>
          <p:nvPr>
            <p:ph type="ftr" sz="quarter" idx="11"/>
          </p:nvPr>
        </p:nvSpPr>
        <p:spPr/>
        <p:txBody>
          <a:bodyPr/>
          <a:lstStyle/>
          <a:p>
            <a:r>
              <a:rPr lang="en-US" smtClean="0"/>
              <a:t>Lina Necib, Caltech</a:t>
            </a:r>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32</a:t>
            </a:fld>
            <a:endParaRPr lang="en-US" dirty="0"/>
          </a:p>
        </p:txBody>
      </p:sp>
      <p:pic>
        <p:nvPicPr>
          <p:cNvPr id="8" name="Picture 7" descr="velocity_plots_m12sidmform_cut20.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66218"/>
            <a:ext cx="9144000" cy="3048000"/>
          </a:xfrm>
          <a:prstGeom prst="rect">
            <a:avLst/>
          </a:prstGeom>
        </p:spPr>
      </p:pic>
      <p:sp>
        <p:nvSpPr>
          <p:cNvPr id="9" name="TextBox 8"/>
          <p:cNvSpPr txBox="1"/>
          <p:nvPr/>
        </p:nvSpPr>
        <p:spPr>
          <a:xfrm>
            <a:off x="2695510" y="5264857"/>
            <a:ext cx="3650100" cy="646331"/>
          </a:xfrm>
          <a:prstGeom prst="rect">
            <a:avLst/>
          </a:prstGeom>
          <a:noFill/>
        </p:spPr>
        <p:txBody>
          <a:bodyPr wrap="square" rtlCol="0">
            <a:spAutoFit/>
          </a:bodyPr>
          <a:lstStyle/>
          <a:p>
            <a:r>
              <a:rPr lang="en-US" dirty="0" smtClean="0"/>
              <a:t>As expected, the fit is not as good for SIDM.</a:t>
            </a:r>
            <a:endParaRPr lang="en-US" dirty="0"/>
          </a:p>
        </p:txBody>
      </p:sp>
      <p:pic>
        <p:nvPicPr>
          <p:cNvPr id="10" name="Picture 9"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15610" y="609714"/>
            <a:ext cx="2489200" cy="520700"/>
          </a:xfrm>
          <a:prstGeom prst="rect">
            <a:avLst/>
          </a:prstGeom>
        </p:spPr>
      </p:pic>
      <p:sp>
        <p:nvSpPr>
          <p:cNvPr id="11" name="Right Arrow 10"/>
          <p:cNvSpPr/>
          <p:nvPr/>
        </p:nvSpPr>
        <p:spPr>
          <a:xfrm rot="18882416">
            <a:off x="5380146" y="4311224"/>
            <a:ext cx="2890079" cy="293268"/>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443869" y="6021699"/>
            <a:ext cx="3463447" cy="646331"/>
          </a:xfrm>
          <a:prstGeom prst="rect">
            <a:avLst/>
          </a:prstGeom>
          <a:noFill/>
        </p:spPr>
        <p:txBody>
          <a:bodyPr wrap="square" rtlCol="0">
            <a:spAutoFit/>
          </a:bodyPr>
          <a:lstStyle/>
          <a:p>
            <a:r>
              <a:rPr lang="en-US" dirty="0" smtClean="0"/>
              <a:t>Need to find a better way to constrain kinematics of SIDM!</a:t>
            </a:r>
            <a:endParaRPr lang="en-US" dirty="0"/>
          </a:p>
        </p:txBody>
      </p:sp>
    </p:spTree>
    <p:extLst>
      <p:ext uri="{BB962C8B-B14F-4D97-AF65-F5344CB8AC3E}">
        <p14:creationId xmlns:p14="http://schemas.microsoft.com/office/powerpoint/2010/main" val="22447084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sp>
        <p:nvSpPr>
          <p:cNvPr id="4" name="Date Placeholder 3"/>
          <p:cNvSpPr>
            <a:spLocks noGrp="1"/>
          </p:cNvSpPr>
          <p:nvPr>
            <p:ph type="dt" sz="half" idx="10"/>
          </p:nvPr>
        </p:nvSpPr>
        <p:spPr/>
        <p:txBody>
          <a:bodyPr/>
          <a:lstStyle/>
          <a:p>
            <a:r>
              <a:rPr lang="en-US" smtClean="0"/>
              <a:t>2/22/18</a:t>
            </a:r>
            <a:endParaRPr lang="en-US"/>
          </a:p>
        </p:txBody>
      </p:sp>
      <p:sp>
        <p:nvSpPr>
          <p:cNvPr id="5" name="Footer Placeholder 4"/>
          <p:cNvSpPr>
            <a:spLocks noGrp="1"/>
          </p:cNvSpPr>
          <p:nvPr>
            <p:ph type="ftr" sz="quarter" idx="11"/>
          </p:nvPr>
        </p:nvSpPr>
        <p:spPr/>
        <p:txBody>
          <a:bodyPr/>
          <a:lstStyle/>
          <a:p>
            <a:r>
              <a:rPr lang="en-US" smtClean="0"/>
              <a:t>Lina Necib, Caltech</a:t>
            </a:r>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33</a:t>
            </a:fld>
            <a:endParaRPr lang="en-US" dirty="0"/>
          </a:p>
        </p:txBody>
      </p:sp>
      <p:pic>
        <p:nvPicPr>
          <p:cNvPr id="8" name="Picture 7" descr="RAVE_fe_distribution.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6176" y="1625600"/>
            <a:ext cx="4406900" cy="3606800"/>
          </a:xfrm>
          <a:prstGeom prst="rect">
            <a:avLst/>
          </a:prstGeom>
        </p:spPr>
      </p:pic>
    </p:spTree>
    <p:extLst>
      <p:ext uri="{BB962C8B-B14F-4D97-AF65-F5344CB8AC3E}">
        <p14:creationId xmlns:p14="http://schemas.microsoft.com/office/powerpoint/2010/main" val="254516644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Date Placeholder 2"/>
          <p:cNvSpPr>
            <a:spLocks noGrp="1"/>
          </p:cNvSpPr>
          <p:nvPr>
            <p:ph type="dt" sz="half" idx="10"/>
          </p:nvPr>
        </p:nvSpPr>
        <p:spPr/>
        <p:txBody>
          <a:bodyPr/>
          <a:lstStyle/>
          <a:p>
            <a:r>
              <a:rPr lang="en-US" smtClean="0"/>
              <a:t>2/22/18</a:t>
            </a:r>
            <a:endParaRPr lang="en-US"/>
          </a:p>
        </p:txBody>
      </p:sp>
      <p:sp>
        <p:nvSpPr>
          <p:cNvPr id="4" name="Footer Placeholder 3"/>
          <p:cNvSpPr>
            <a:spLocks noGrp="1"/>
          </p:cNvSpPr>
          <p:nvPr>
            <p:ph type="ftr" sz="quarter" idx="11"/>
          </p:nvPr>
        </p:nvSpPr>
        <p:spPr/>
        <p:txBody>
          <a:bodyPr/>
          <a:lstStyle/>
          <a:p>
            <a:r>
              <a:rPr lang="en-US" smtClean="0"/>
              <a:t>Lina Necib, Caltech</a:t>
            </a:r>
            <a:endParaRPr lang="en-US" dirty="0"/>
          </a:p>
        </p:txBody>
      </p:sp>
      <p:sp>
        <p:nvSpPr>
          <p:cNvPr id="5" name="Slide Number Placeholder 4"/>
          <p:cNvSpPr>
            <a:spLocks noGrp="1"/>
          </p:cNvSpPr>
          <p:nvPr>
            <p:ph type="sldNum" sz="quarter" idx="12"/>
          </p:nvPr>
        </p:nvSpPr>
        <p:spPr/>
        <p:txBody>
          <a:bodyPr/>
          <a:lstStyle/>
          <a:p>
            <a:fld id="{1AD20DFC-E2D5-4BD6-B744-D8DEEAB5F7C2}" type="slidenum">
              <a:rPr lang="en-US" smtClean="0"/>
              <a:pPr/>
              <a:t>34</a:t>
            </a:fld>
            <a:endParaRPr lang="en-US"/>
          </a:p>
        </p:txBody>
      </p:sp>
      <p:pic>
        <p:nvPicPr>
          <p:cNvPr id="6" name="Picture 5" descr="probability_distribution_15.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62743" y="1663700"/>
            <a:ext cx="4445000" cy="3517900"/>
          </a:xfrm>
          <a:prstGeom prst="rect">
            <a:avLst/>
          </a:prstGeom>
        </p:spPr>
      </p:pic>
    </p:spTree>
    <p:extLst>
      <p:ext uri="{BB962C8B-B14F-4D97-AF65-F5344CB8AC3E}">
        <p14:creationId xmlns:p14="http://schemas.microsoft.com/office/powerpoint/2010/main" val="50712152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smtClean="0">
                <a:solidFill>
                  <a:schemeClr val="bg1"/>
                </a:solidFill>
              </a:rPr>
              <a:t>Eris</a:t>
            </a:r>
            <a:endParaRPr lang="en-US" dirty="0">
              <a:solidFill>
                <a:schemeClr val="bg1"/>
              </a:solidFill>
            </a:endParaRPr>
          </a:p>
        </p:txBody>
      </p:sp>
      <p:sp>
        <p:nvSpPr>
          <p:cNvPr id="4" name="Date Placeholder 3"/>
          <p:cNvSpPr>
            <a:spLocks noGrp="1"/>
          </p:cNvSpPr>
          <p:nvPr>
            <p:ph type="dt" sz="half" idx="10"/>
          </p:nvPr>
        </p:nvSpPr>
        <p:spPr/>
        <p:txBody>
          <a:bodyPr/>
          <a:lstStyle/>
          <a:p>
            <a:r>
              <a:rPr lang="en-US" smtClean="0"/>
              <a:t>2/22/18</a:t>
            </a:r>
            <a:endParaRPr lang="en-US" dirty="0"/>
          </a:p>
        </p:txBody>
      </p:sp>
      <p:sp>
        <p:nvSpPr>
          <p:cNvPr id="5" name="Footer Placeholder 4"/>
          <p:cNvSpPr>
            <a:spLocks noGrp="1"/>
          </p:cNvSpPr>
          <p:nvPr>
            <p:ph type="ftr" sz="quarter" idx="11"/>
          </p:nvPr>
        </p:nvSpPr>
        <p:spPr/>
        <p:txBody>
          <a:bodyPr/>
          <a:lstStyle/>
          <a:p>
            <a:r>
              <a:rPr lang="en-US" smtClean="0"/>
              <a:t>Lina Necib, Caltech</a:t>
            </a:r>
            <a:endParaRPr lang="en-US" dirty="0"/>
          </a:p>
        </p:txBody>
      </p:sp>
      <p:sp>
        <p:nvSpPr>
          <p:cNvPr id="6" name="Slide Number Placeholder 5"/>
          <p:cNvSpPr>
            <a:spLocks noGrp="1"/>
          </p:cNvSpPr>
          <p:nvPr>
            <p:ph type="sldNum" sz="quarter" idx="12"/>
          </p:nvPr>
        </p:nvSpPr>
        <p:spPr/>
        <p:txBody>
          <a:bodyPr>
            <a:normAutofit/>
          </a:bodyPr>
          <a:lstStyle/>
          <a:p>
            <a:fld id="{5744759D-0EFF-4FB2-9CCE-04E00944F0FE}" type="slidenum">
              <a:rPr lang="en-US" smtClean="0"/>
              <a:pPr/>
              <a:t>35</a:t>
            </a:fld>
            <a:endParaRPr lang="en-US" dirty="0"/>
          </a:p>
        </p:txBody>
      </p:sp>
      <p:pic>
        <p:nvPicPr>
          <p:cNvPr id="7" name="Picture 6" descr="Eris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6543" y="0"/>
            <a:ext cx="6858000" cy="6858000"/>
          </a:xfrm>
          <a:prstGeom prst="rect">
            <a:avLst/>
          </a:prstGeom>
        </p:spPr>
      </p:pic>
      <p:sp>
        <p:nvSpPr>
          <p:cNvPr id="8" name="TextBox 7"/>
          <p:cNvSpPr txBox="1"/>
          <p:nvPr/>
        </p:nvSpPr>
        <p:spPr>
          <a:xfrm>
            <a:off x="5436794" y="1864796"/>
            <a:ext cx="3359965" cy="3970318"/>
          </a:xfrm>
          <a:prstGeom prst="rect">
            <a:avLst/>
          </a:prstGeom>
          <a:blipFill dpi="0" rotWithShape="1">
            <a:blip r:embed="rId4">
              <a:alphaModFix amt="75000"/>
              <a:duotone>
                <a:schemeClr val="dk1">
                  <a:shade val="30000"/>
                  <a:satMod val="120000"/>
                </a:schemeClr>
                <a:schemeClr val="dk1">
                  <a:tint val="70000"/>
                  <a:satMod val="350000"/>
                  <a:lumMod val="110000"/>
                </a:schemeClr>
              </a:duotone>
            </a:blip>
            <a:srcRect/>
            <a:stretch>
              <a:fillRect/>
            </a:stretch>
          </a:blipFill>
        </p:spPr>
        <p:style>
          <a:lnRef idx="1">
            <a:schemeClr val="dk1"/>
          </a:lnRef>
          <a:fillRef idx="2">
            <a:schemeClr val="dk1"/>
          </a:fillRef>
          <a:effectRef idx="1">
            <a:schemeClr val="dk1"/>
          </a:effectRef>
          <a:fontRef idx="minor">
            <a:schemeClr val="dk1"/>
          </a:fontRef>
        </p:style>
        <p:txBody>
          <a:bodyPr wrap="square" rtlCol="0">
            <a:spAutoFit/>
          </a:bodyPr>
          <a:lstStyle/>
          <a:p>
            <a:pPr marL="285750" indent="-285750">
              <a:buFont typeface="Arial"/>
              <a:buChar char="•"/>
            </a:pPr>
            <a:r>
              <a:rPr lang="en-US" dirty="0" smtClean="0">
                <a:solidFill>
                  <a:srgbClr val="FFFFFF"/>
                </a:solidFill>
              </a:rPr>
              <a:t>Hydrodynamic zoom in simulation of the Milky way. </a:t>
            </a:r>
          </a:p>
          <a:p>
            <a:pPr marL="285750" indent="-285750">
              <a:buFont typeface="Arial"/>
              <a:buChar char="•"/>
            </a:pPr>
            <a:r>
              <a:rPr lang="en-US" dirty="0" smtClean="0">
                <a:solidFill>
                  <a:srgbClr val="FFFFFF"/>
                </a:solidFill>
              </a:rPr>
              <a:t>Softening length 120pc.</a:t>
            </a:r>
          </a:p>
          <a:p>
            <a:pPr marL="285750" indent="-285750">
              <a:buFont typeface="Arial"/>
              <a:buChar char="•"/>
            </a:pPr>
            <a:r>
              <a:rPr lang="en-US" dirty="0" smtClean="0">
                <a:solidFill>
                  <a:srgbClr val="FFFFFF"/>
                </a:solidFill>
              </a:rPr>
              <a:t>Evolution tracked from redshift 90 to present day, though we will focus on z=0.</a:t>
            </a:r>
          </a:p>
          <a:p>
            <a:pPr marL="285750" indent="-285750">
              <a:buFont typeface="Arial"/>
              <a:buChar char="•"/>
            </a:pPr>
            <a:r>
              <a:rPr lang="en-US" dirty="0" smtClean="0">
                <a:solidFill>
                  <a:srgbClr val="FFFFFF"/>
                </a:solidFill>
              </a:rPr>
              <a:t>7 10</a:t>
            </a:r>
            <a:r>
              <a:rPr lang="en-US" baseline="30000" dirty="0" smtClean="0">
                <a:solidFill>
                  <a:srgbClr val="FFFFFF"/>
                </a:solidFill>
              </a:rPr>
              <a:t>6</a:t>
            </a:r>
            <a:r>
              <a:rPr lang="en-US" dirty="0" smtClean="0">
                <a:solidFill>
                  <a:srgbClr val="FFFFFF"/>
                </a:solidFill>
              </a:rPr>
              <a:t>  DM particles</a:t>
            </a:r>
          </a:p>
          <a:p>
            <a:pPr marL="285750" indent="-285750">
              <a:buFont typeface="Arial"/>
              <a:buChar char="•"/>
            </a:pPr>
            <a:r>
              <a:rPr lang="en-US" dirty="0" smtClean="0">
                <a:solidFill>
                  <a:srgbClr val="FFFFFF"/>
                </a:solidFill>
              </a:rPr>
              <a:t>3 10</a:t>
            </a:r>
            <a:r>
              <a:rPr lang="en-US" baseline="30000" dirty="0" smtClean="0">
                <a:solidFill>
                  <a:srgbClr val="FFFFFF"/>
                </a:solidFill>
              </a:rPr>
              <a:t>6</a:t>
            </a:r>
            <a:r>
              <a:rPr lang="en-US" dirty="0" smtClean="0">
                <a:solidFill>
                  <a:srgbClr val="FFFFFF"/>
                </a:solidFill>
              </a:rPr>
              <a:t> gas particles</a:t>
            </a:r>
          </a:p>
          <a:p>
            <a:pPr marL="285750" indent="-285750">
              <a:buFont typeface="Arial"/>
              <a:buChar char="•"/>
            </a:pPr>
            <a:r>
              <a:rPr lang="en-US" dirty="0" smtClean="0">
                <a:solidFill>
                  <a:srgbClr val="FFFFFF"/>
                </a:solidFill>
              </a:rPr>
              <a:t>8.6 10</a:t>
            </a:r>
            <a:r>
              <a:rPr lang="en-US" baseline="30000" dirty="0" smtClean="0">
                <a:solidFill>
                  <a:srgbClr val="FFFFFF"/>
                </a:solidFill>
              </a:rPr>
              <a:t>6</a:t>
            </a:r>
            <a:r>
              <a:rPr lang="en-US" dirty="0" smtClean="0">
                <a:solidFill>
                  <a:srgbClr val="FFFFFF"/>
                </a:solidFill>
              </a:rPr>
              <a:t> star particles.</a:t>
            </a:r>
          </a:p>
          <a:p>
            <a:pPr marL="285750" indent="-285750">
              <a:buFont typeface="Arial"/>
              <a:buChar char="•"/>
            </a:pPr>
            <a:r>
              <a:rPr lang="en-US" dirty="0" smtClean="0">
                <a:solidFill>
                  <a:srgbClr val="FFFFFF"/>
                </a:solidFill>
              </a:rPr>
              <a:t>M</a:t>
            </a:r>
            <a:r>
              <a:rPr lang="en-US" baseline="-25000" dirty="0" smtClean="0">
                <a:solidFill>
                  <a:srgbClr val="FFFFFF"/>
                </a:solidFill>
              </a:rPr>
              <a:t>DM</a:t>
            </a:r>
            <a:r>
              <a:rPr lang="en-US" dirty="0" smtClean="0">
                <a:solidFill>
                  <a:srgbClr val="FFFFFF"/>
                </a:solidFill>
              </a:rPr>
              <a:t> = 9.8 10</a:t>
            </a:r>
            <a:r>
              <a:rPr lang="en-US" baseline="30000" dirty="0" smtClean="0">
                <a:solidFill>
                  <a:srgbClr val="FFFFFF"/>
                </a:solidFill>
              </a:rPr>
              <a:t>4</a:t>
            </a:r>
            <a:r>
              <a:rPr lang="en-US" dirty="0" smtClean="0">
                <a:solidFill>
                  <a:srgbClr val="FFFFFF"/>
                </a:solidFill>
              </a:rPr>
              <a:t> Solar mass</a:t>
            </a:r>
          </a:p>
          <a:p>
            <a:pPr marL="285750" indent="-285750">
              <a:buFont typeface="Arial"/>
              <a:buChar char="•"/>
            </a:pPr>
            <a:r>
              <a:rPr lang="en-US" dirty="0" err="1" smtClean="0">
                <a:solidFill>
                  <a:srgbClr val="FFFFFF"/>
                </a:solidFill>
              </a:rPr>
              <a:t>M</a:t>
            </a:r>
            <a:r>
              <a:rPr lang="en-US" baseline="-25000" dirty="0" err="1" smtClean="0">
                <a:solidFill>
                  <a:srgbClr val="FFFFFF"/>
                </a:solidFill>
              </a:rPr>
              <a:t>gas</a:t>
            </a:r>
            <a:r>
              <a:rPr lang="en-US" dirty="0" smtClean="0">
                <a:solidFill>
                  <a:srgbClr val="FFFFFF"/>
                </a:solidFill>
              </a:rPr>
              <a:t> = 2 10</a:t>
            </a:r>
            <a:r>
              <a:rPr lang="en-US" baseline="30000" dirty="0" smtClean="0">
                <a:solidFill>
                  <a:srgbClr val="FFFFFF"/>
                </a:solidFill>
              </a:rPr>
              <a:t>4</a:t>
            </a:r>
            <a:r>
              <a:rPr lang="en-US" dirty="0" smtClean="0">
                <a:solidFill>
                  <a:srgbClr val="FFFFFF"/>
                </a:solidFill>
              </a:rPr>
              <a:t> Solar mass</a:t>
            </a:r>
          </a:p>
          <a:p>
            <a:pPr marL="285750" indent="-285750">
              <a:buFont typeface="Arial"/>
              <a:buChar char="•"/>
            </a:pPr>
            <a:r>
              <a:rPr lang="en-US" dirty="0" smtClean="0">
                <a:solidFill>
                  <a:srgbClr val="FFFFFF"/>
                </a:solidFill>
              </a:rPr>
              <a:t>Halo mass= 8 10</a:t>
            </a:r>
            <a:r>
              <a:rPr lang="en-US" baseline="30000" dirty="0" smtClean="0">
                <a:solidFill>
                  <a:srgbClr val="FFFFFF"/>
                </a:solidFill>
              </a:rPr>
              <a:t>11</a:t>
            </a:r>
            <a:r>
              <a:rPr lang="en-US" dirty="0" smtClean="0">
                <a:solidFill>
                  <a:srgbClr val="FFFFFF"/>
                </a:solidFill>
              </a:rPr>
              <a:t> Solar mass.</a:t>
            </a:r>
            <a:endParaRPr lang="en-US" dirty="0">
              <a:solidFill>
                <a:srgbClr val="FFFFFF"/>
              </a:solidFill>
            </a:endParaRPr>
          </a:p>
        </p:txBody>
      </p:sp>
      <p:sp>
        <p:nvSpPr>
          <p:cNvPr id="2" name="TextBox 1"/>
          <p:cNvSpPr txBox="1"/>
          <p:nvPr/>
        </p:nvSpPr>
        <p:spPr>
          <a:xfrm>
            <a:off x="2578100" y="444500"/>
            <a:ext cx="3822700" cy="707886"/>
          </a:xfrm>
          <a:prstGeom prst="rect">
            <a:avLst/>
          </a:prstGeom>
          <a:noFill/>
        </p:spPr>
        <p:txBody>
          <a:bodyPr wrap="square" rtlCol="0">
            <a:spAutoFit/>
          </a:bodyPr>
          <a:lstStyle/>
          <a:p>
            <a:r>
              <a:rPr lang="en-US" sz="4000" dirty="0" smtClean="0">
                <a:solidFill>
                  <a:srgbClr val="FFFFFF"/>
                </a:solidFill>
              </a:rPr>
              <a:t>ERIS</a:t>
            </a:r>
            <a:endParaRPr lang="en-US" sz="4000" dirty="0">
              <a:solidFill>
                <a:srgbClr val="FFFFFF"/>
              </a:solidFill>
            </a:endParaRPr>
          </a:p>
        </p:txBody>
      </p:sp>
    </p:spTree>
    <p:extLst>
      <p:ext uri="{BB962C8B-B14F-4D97-AF65-F5344CB8AC3E}">
        <p14:creationId xmlns:p14="http://schemas.microsoft.com/office/powerpoint/2010/main" val="28363631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123296" y="1954981"/>
            <a:ext cx="8807205" cy="3934867"/>
          </a:xfrm>
          <a:prstGeom prst="roundRect">
            <a:avLst>
              <a:gd name="adj" fmla="val 12907"/>
            </a:avLst>
          </a:prstGeom>
          <a:solidFill>
            <a:srgbClr val="FFFFFF"/>
          </a:solid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595297" y="166064"/>
            <a:ext cx="8335206" cy="1232820"/>
          </a:xfrm>
        </p:spPr>
        <p:txBody>
          <a:bodyPr>
            <a:normAutofit fontScale="90000"/>
          </a:bodyPr>
          <a:lstStyle/>
          <a:p>
            <a:r>
              <a:rPr lang="en-US" dirty="0" smtClean="0"/>
              <a:t>Stellar and Dark Matter Distributions</a:t>
            </a:r>
            <a:endParaRPr lang="en-US" dirty="0"/>
          </a:p>
        </p:txBody>
      </p:sp>
      <p:sp>
        <p:nvSpPr>
          <p:cNvPr id="4" name="Date Placeholder 3"/>
          <p:cNvSpPr>
            <a:spLocks noGrp="1"/>
          </p:cNvSpPr>
          <p:nvPr>
            <p:ph type="dt" sz="half" idx="10"/>
          </p:nvPr>
        </p:nvSpPr>
        <p:spPr/>
        <p:txBody>
          <a:bodyPr/>
          <a:lstStyle/>
          <a:p>
            <a:r>
              <a:rPr lang="en-US" smtClean="0"/>
              <a:t>2/22/18</a:t>
            </a:r>
            <a:endParaRPr lang="en-US" dirty="0"/>
          </a:p>
        </p:txBody>
      </p:sp>
      <p:sp>
        <p:nvSpPr>
          <p:cNvPr id="5" name="Footer Placeholder 4"/>
          <p:cNvSpPr>
            <a:spLocks noGrp="1"/>
          </p:cNvSpPr>
          <p:nvPr>
            <p:ph type="ftr" sz="quarter" idx="11"/>
          </p:nvPr>
        </p:nvSpPr>
        <p:spPr/>
        <p:txBody>
          <a:bodyPr/>
          <a:lstStyle/>
          <a:p>
            <a:r>
              <a:rPr lang="en-US" smtClean="0"/>
              <a:t>Lina Necib, Caltech</a:t>
            </a:r>
            <a:endParaRPr lang="en-US" dirty="0"/>
          </a:p>
        </p:txBody>
      </p:sp>
      <p:sp>
        <p:nvSpPr>
          <p:cNvPr id="6" name="Slide Number Placeholder 5"/>
          <p:cNvSpPr>
            <a:spLocks noGrp="1"/>
          </p:cNvSpPr>
          <p:nvPr>
            <p:ph type="sldNum" sz="quarter" idx="12"/>
          </p:nvPr>
        </p:nvSpPr>
        <p:spPr/>
        <p:txBody>
          <a:bodyPr/>
          <a:lstStyle/>
          <a:p>
            <a:fld id="{5744759D-0EFF-4FB2-9CCE-04E00944F0FE}" type="slidenum">
              <a:rPr lang="en-US" smtClean="0"/>
              <a:pPr/>
              <a:t>36</a:t>
            </a:fld>
            <a:endParaRPr lang="en-US" dirty="0"/>
          </a:p>
        </p:txBody>
      </p:sp>
      <p:pic>
        <p:nvPicPr>
          <p:cNvPr id="7" name="Picture 6" descr="galactic_distribution_vr.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0895" y="1861694"/>
            <a:ext cx="4390263" cy="3874407"/>
          </a:xfrm>
          <a:prstGeom prst="rect">
            <a:avLst/>
          </a:prstGeom>
        </p:spPr>
      </p:pic>
      <p:pic>
        <p:nvPicPr>
          <p:cNvPr id="11" name="Picture 10" descr="galactic_distribution_vz.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53750" y="1861694"/>
            <a:ext cx="4276752" cy="3752850"/>
          </a:xfrm>
          <a:prstGeom prst="rect">
            <a:avLst/>
          </a:prstGeom>
        </p:spPr>
      </p:pic>
    </p:spTree>
    <p:extLst>
      <p:ext uri="{BB962C8B-B14F-4D97-AF65-F5344CB8AC3E}">
        <p14:creationId xmlns:p14="http://schemas.microsoft.com/office/powerpoint/2010/main" val="22380725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05200" y="2104571"/>
            <a:ext cx="5271247" cy="4350160"/>
          </a:xfrm>
          <a:prstGeom prst="rect">
            <a:avLst/>
          </a:prstGeom>
          <a:solidFill>
            <a:srgbClr val="FFFFFF"/>
          </a:solidFill>
          <a:ln w="5715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smtClean="0"/>
              <a:t>2/22/18</a:t>
            </a:r>
            <a:endParaRPr lang="en-US"/>
          </a:p>
        </p:txBody>
      </p:sp>
      <p:sp>
        <p:nvSpPr>
          <p:cNvPr id="5" name="Footer Placeholder 4"/>
          <p:cNvSpPr>
            <a:spLocks noGrp="1"/>
          </p:cNvSpPr>
          <p:nvPr>
            <p:ph type="ftr" sz="quarter" idx="11"/>
          </p:nvPr>
        </p:nvSpPr>
        <p:spPr/>
        <p:txBody>
          <a:bodyPr/>
          <a:lstStyle/>
          <a:p>
            <a:r>
              <a:rPr lang="en-US" smtClean="0"/>
              <a:t>Lina Necib, Caltech</a:t>
            </a:r>
            <a:endParaRPr lang="en-US"/>
          </a:p>
        </p:txBody>
      </p:sp>
      <p:sp>
        <p:nvSpPr>
          <p:cNvPr id="6" name="Slide Number Placeholder 5"/>
          <p:cNvSpPr>
            <a:spLocks noGrp="1"/>
          </p:cNvSpPr>
          <p:nvPr>
            <p:ph type="sldNum" sz="quarter" idx="12"/>
          </p:nvPr>
        </p:nvSpPr>
        <p:spPr/>
        <p:txBody>
          <a:bodyPr/>
          <a:lstStyle/>
          <a:p>
            <a:fld id="{190D9BD3-E57B-4194-A545-2804EB95D970}" type="slidenum">
              <a:rPr lang="en-US" smtClean="0"/>
              <a:t>37</a:t>
            </a:fld>
            <a:endParaRPr lang="en-US"/>
          </a:p>
        </p:txBody>
      </p:sp>
      <p:pic>
        <p:nvPicPr>
          <p:cNvPr id="7" name="Picture 6" descr="galactic_distribution_vtheta.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4057" y="1984331"/>
            <a:ext cx="5080000" cy="4470400"/>
          </a:xfrm>
          <a:prstGeom prst="rect">
            <a:avLst/>
          </a:prstGeom>
        </p:spPr>
      </p:pic>
      <p:sp>
        <p:nvSpPr>
          <p:cNvPr id="12" name="Rounded Rectangular Callout 11"/>
          <p:cNvSpPr/>
          <p:nvPr/>
        </p:nvSpPr>
        <p:spPr>
          <a:xfrm>
            <a:off x="774095" y="2104571"/>
            <a:ext cx="2431143" cy="858762"/>
          </a:xfrm>
          <a:prstGeom prst="wedgeRoundRectCallout">
            <a:avLst>
              <a:gd name="adj1" fmla="val 175275"/>
              <a:gd name="adj2" fmla="val 194696"/>
              <a:gd name="adj3" fmla="val 16667"/>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err="1" smtClean="0"/>
              <a:t>Prograde</a:t>
            </a:r>
            <a:r>
              <a:rPr lang="en-US" dirty="0" smtClean="0"/>
              <a:t> rotation found in Eris</a:t>
            </a:r>
            <a:endParaRPr lang="en-US" dirty="0"/>
          </a:p>
        </p:txBody>
      </p:sp>
      <p:sp>
        <p:nvSpPr>
          <p:cNvPr id="3" name="Donut 2"/>
          <p:cNvSpPr/>
          <p:nvPr/>
        </p:nvSpPr>
        <p:spPr>
          <a:xfrm>
            <a:off x="592584" y="4945799"/>
            <a:ext cx="2262186" cy="617496"/>
          </a:xfrm>
          <a:prstGeom prst="donu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cxnSp>
        <p:nvCxnSpPr>
          <p:cNvPr id="11" name="Curved Connector 10"/>
          <p:cNvCxnSpPr/>
          <p:nvPr/>
        </p:nvCxnSpPr>
        <p:spPr>
          <a:xfrm rot="16200000" flipH="1">
            <a:off x="754166" y="3888021"/>
            <a:ext cx="1421411" cy="1381552"/>
          </a:xfrm>
          <a:prstGeom prst="curvedConnector3">
            <a:avLst>
              <a:gd name="adj1" fmla="val 101639"/>
            </a:avLst>
          </a:prstGeom>
          <a:ln w="38100" cmpd="sng">
            <a:solidFill>
              <a:srgbClr val="008000"/>
            </a:solidFill>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H="1">
            <a:off x="501042" y="3868092"/>
            <a:ext cx="273053" cy="2421023"/>
          </a:xfrm>
          <a:prstGeom prst="straightConnector1">
            <a:avLst/>
          </a:prstGeom>
          <a:ln w="57150" cmpd="sng">
            <a:solidFill>
              <a:srgbClr val="BC300A"/>
            </a:solidFill>
            <a:prstDash val="dash"/>
            <a:tailEnd type="arrow"/>
          </a:ln>
        </p:spPr>
        <p:style>
          <a:lnRef idx="2">
            <a:schemeClr val="accent1"/>
          </a:lnRef>
          <a:fillRef idx="0">
            <a:schemeClr val="accent1"/>
          </a:fillRef>
          <a:effectRef idx="1">
            <a:schemeClr val="accent1"/>
          </a:effectRef>
          <a:fontRef idx="minor">
            <a:schemeClr val="tx1"/>
          </a:fontRef>
        </p:style>
      </p:cxnSp>
      <p:sp>
        <p:nvSpPr>
          <p:cNvPr id="25" name="Oval 24"/>
          <p:cNvSpPr/>
          <p:nvPr/>
        </p:nvSpPr>
        <p:spPr>
          <a:xfrm>
            <a:off x="501042" y="3611772"/>
            <a:ext cx="526019" cy="512638"/>
          </a:xfrm>
          <a:prstGeom prst="ellipse">
            <a:avLst/>
          </a:prstGeom>
          <a:solidFill>
            <a:srgbClr val="000090"/>
          </a:solidFill>
        </p:spPr>
        <p:style>
          <a:lnRef idx="1">
            <a:schemeClr val="dk1"/>
          </a:lnRef>
          <a:fillRef idx="3">
            <a:schemeClr val="dk1"/>
          </a:fillRef>
          <a:effectRef idx="2">
            <a:schemeClr val="dk1"/>
          </a:effectRef>
          <a:fontRef idx="minor">
            <a:schemeClr val="lt1"/>
          </a:fontRef>
        </p:style>
        <p:txBody>
          <a:bodyPr rtlCol="0" anchor="ctr"/>
          <a:lstStyle/>
          <a:p>
            <a:pPr algn="ctr"/>
            <a:r>
              <a:rPr lang="en-US" sz="800" dirty="0" smtClean="0"/>
              <a:t>DM</a:t>
            </a:r>
            <a:endParaRPr lang="en-US" sz="800" dirty="0"/>
          </a:p>
        </p:txBody>
      </p:sp>
      <p:sp>
        <p:nvSpPr>
          <p:cNvPr id="14" name="Title 2"/>
          <p:cNvSpPr>
            <a:spLocks noGrp="1"/>
          </p:cNvSpPr>
          <p:nvPr>
            <p:ph type="title"/>
          </p:nvPr>
        </p:nvSpPr>
        <p:spPr>
          <a:xfrm>
            <a:off x="595297" y="166064"/>
            <a:ext cx="8335206" cy="1232820"/>
          </a:xfrm>
        </p:spPr>
        <p:txBody>
          <a:bodyPr>
            <a:normAutofit fontScale="90000"/>
          </a:bodyPr>
          <a:lstStyle/>
          <a:p>
            <a:r>
              <a:rPr lang="en-US" dirty="0" smtClean="0"/>
              <a:t>Stellar and Dark Matter Distributions</a:t>
            </a:r>
            <a:endParaRPr lang="en-US" dirty="0"/>
          </a:p>
        </p:txBody>
      </p:sp>
    </p:spTree>
    <p:extLst>
      <p:ext uri="{BB962C8B-B14F-4D97-AF65-F5344CB8AC3E}">
        <p14:creationId xmlns:p14="http://schemas.microsoft.com/office/powerpoint/2010/main" val="33981468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05200" y="2104571"/>
            <a:ext cx="5271247" cy="4350160"/>
          </a:xfrm>
          <a:prstGeom prst="rect">
            <a:avLst/>
          </a:prstGeom>
          <a:solidFill>
            <a:srgbClr val="FFFFFF"/>
          </a:solidFill>
          <a:ln w="5715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smtClean="0"/>
              <a:t>2/22/18</a:t>
            </a:r>
            <a:endParaRPr lang="en-US"/>
          </a:p>
        </p:txBody>
      </p:sp>
      <p:sp>
        <p:nvSpPr>
          <p:cNvPr id="5" name="Footer Placeholder 4"/>
          <p:cNvSpPr>
            <a:spLocks noGrp="1"/>
          </p:cNvSpPr>
          <p:nvPr>
            <p:ph type="ftr" sz="quarter" idx="11"/>
          </p:nvPr>
        </p:nvSpPr>
        <p:spPr/>
        <p:txBody>
          <a:bodyPr/>
          <a:lstStyle/>
          <a:p>
            <a:r>
              <a:rPr lang="en-US" smtClean="0"/>
              <a:t>Lina Necib, Caltech</a:t>
            </a:r>
            <a:endParaRPr lang="en-US"/>
          </a:p>
        </p:txBody>
      </p:sp>
      <p:sp>
        <p:nvSpPr>
          <p:cNvPr id="6" name="Slide Number Placeholder 5"/>
          <p:cNvSpPr>
            <a:spLocks noGrp="1"/>
          </p:cNvSpPr>
          <p:nvPr>
            <p:ph type="sldNum" sz="quarter" idx="12"/>
          </p:nvPr>
        </p:nvSpPr>
        <p:spPr/>
        <p:txBody>
          <a:bodyPr/>
          <a:lstStyle/>
          <a:p>
            <a:fld id="{190D9BD3-E57B-4194-A545-2804EB95D970}" type="slidenum">
              <a:rPr lang="en-US" smtClean="0"/>
              <a:t>38</a:t>
            </a:fld>
            <a:endParaRPr lang="en-US"/>
          </a:p>
        </p:txBody>
      </p:sp>
      <p:pic>
        <p:nvPicPr>
          <p:cNvPr id="7" name="Picture 6" descr="galactic_distribution_vtheta.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4057" y="1984331"/>
            <a:ext cx="5080000" cy="4470400"/>
          </a:xfrm>
          <a:prstGeom prst="rect">
            <a:avLst/>
          </a:prstGeom>
        </p:spPr>
      </p:pic>
      <p:sp>
        <p:nvSpPr>
          <p:cNvPr id="9" name="Rounded Rectangle 8"/>
          <p:cNvSpPr/>
          <p:nvPr/>
        </p:nvSpPr>
        <p:spPr>
          <a:xfrm>
            <a:off x="235266" y="4626732"/>
            <a:ext cx="3156857" cy="107647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smtClean="0"/>
              <a:t>There is no evidence for </a:t>
            </a:r>
            <a:r>
              <a:rPr lang="en-US" dirty="0"/>
              <a:t>significant </a:t>
            </a:r>
            <a:r>
              <a:rPr lang="en-US" dirty="0" err="1" smtClean="0"/>
              <a:t>prograde</a:t>
            </a:r>
            <a:r>
              <a:rPr lang="en-US" dirty="0" smtClean="0"/>
              <a:t> rotation for metal poor stars in data. </a:t>
            </a:r>
            <a:endParaRPr lang="en-US" dirty="0"/>
          </a:p>
        </p:txBody>
      </p:sp>
      <p:sp>
        <p:nvSpPr>
          <p:cNvPr id="12" name="Rounded Rectangular Callout 11"/>
          <p:cNvSpPr/>
          <p:nvPr/>
        </p:nvSpPr>
        <p:spPr>
          <a:xfrm>
            <a:off x="774095" y="2104571"/>
            <a:ext cx="2431143" cy="858762"/>
          </a:xfrm>
          <a:prstGeom prst="wedgeRoundRectCallout">
            <a:avLst>
              <a:gd name="adj1" fmla="val 175275"/>
              <a:gd name="adj2" fmla="val 194696"/>
              <a:gd name="adj3" fmla="val 16667"/>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err="1" smtClean="0"/>
              <a:t>Prograde</a:t>
            </a:r>
            <a:r>
              <a:rPr lang="en-US" dirty="0" smtClean="0"/>
              <a:t> rotation found in Eris</a:t>
            </a:r>
            <a:endParaRPr lang="en-US" dirty="0"/>
          </a:p>
        </p:txBody>
      </p:sp>
      <p:sp>
        <p:nvSpPr>
          <p:cNvPr id="11" name="Title 2"/>
          <p:cNvSpPr>
            <a:spLocks noGrp="1"/>
          </p:cNvSpPr>
          <p:nvPr>
            <p:ph type="title"/>
          </p:nvPr>
        </p:nvSpPr>
        <p:spPr>
          <a:xfrm>
            <a:off x="595297" y="166064"/>
            <a:ext cx="8335206" cy="1232820"/>
          </a:xfrm>
        </p:spPr>
        <p:txBody>
          <a:bodyPr>
            <a:normAutofit fontScale="90000"/>
          </a:bodyPr>
          <a:lstStyle/>
          <a:p>
            <a:r>
              <a:rPr lang="en-US" dirty="0" smtClean="0"/>
              <a:t>Stellar and Dark Matter Distributions</a:t>
            </a:r>
            <a:endParaRPr lang="en-US" dirty="0"/>
          </a:p>
        </p:txBody>
      </p:sp>
    </p:spTree>
    <p:extLst>
      <p:ext uri="{BB962C8B-B14F-4D97-AF65-F5344CB8AC3E}">
        <p14:creationId xmlns:p14="http://schemas.microsoft.com/office/powerpoint/2010/main" val="37784659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Telescopes</a:t>
            </a:r>
            <a:endParaRPr lang="en-US" dirty="0">
              <a:solidFill>
                <a:srgbClr val="000000"/>
              </a:solidFill>
            </a:endParaRPr>
          </a:p>
        </p:txBody>
      </p:sp>
      <p:sp>
        <p:nvSpPr>
          <p:cNvPr id="6" name="Slide Number Placeholder 5"/>
          <p:cNvSpPr>
            <a:spLocks noGrp="1"/>
          </p:cNvSpPr>
          <p:nvPr>
            <p:ph type="sldNum" sz="quarter" idx="12"/>
          </p:nvPr>
        </p:nvSpPr>
        <p:spPr/>
        <p:txBody>
          <a:bodyPr/>
          <a:lstStyle/>
          <a:p>
            <a:fld id="{5744759D-0EFF-4FB2-9CCE-04E00944F0FE}" type="slidenum">
              <a:rPr lang="en-US" smtClean="0">
                <a:solidFill>
                  <a:srgbClr val="000000"/>
                </a:solidFill>
              </a:rPr>
              <a:pPr/>
              <a:t>39</a:t>
            </a:fld>
            <a:endParaRPr lang="en-US" dirty="0">
              <a:solidFill>
                <a:srgbClr val="000000"/>
              </a:solidFill>
            </a:endParaRPr>
          </a:p>
        </p:txBody>
      </p:sp>
      <p:sp>
        <p:nvSpPr>
          <p:cNvPr id="12" name="Content Placeholder 11"/>
          <p:cNvSpPr>
            <a:spLocks noGrp="1"/>
          </p:cNvSpPr>
          <p:nvPr>
            <p:ph sz="quarter" idx="4294967295"/>
          </p:nvPr>
        </p:nvSpPr>
        <p:spPr>
          <a:xfrm>
            <a:off x="1298448" y="2121407"/>
            <a:ext cx="3200400" cy="3602736"/>
          </a:xfrm>
          <a:prstGeom prst="rect">
            <a:avLst/>
          </a:prstGeom>
        </p:spPr>
        <p:txBody>
          <a:bodyPr>
            <a:normAutofit/>
          </a:bodyPr>
          <a:lstStyle/>
          <a:p>
            <a:r>
              <a:rPr lang="en-US" dirty="0">
                <a:solidFill>
                  <a:srgbClr val="000000"/>
                </a:solidFill>
              </a:rPr>
              <a:t>Launched December 2013</a:t>
            </a:r>
          </a:p>
          <a:p>
            <a:r>
              <a:rPr lang="en-US" dirty="0" smtClean="0">
                <a:solidFill>
                  <a:srgbClr val="000000"/>
                </a:solidFill>
              </a:rPr>
              <a:t>Goal: Positional </a:t>
            </a:r>
            <a:r>
              <a:rPr lang="en-US" dirty="0">
                <a:solidFill>
                  <a:srgbClr val="000000"/>
                </a:solidFill>
              </a:rPr>
              <a:t>measurement of 1 billion stars, radial velocity for the brightest 150 million</a:t>
            </a:r>
          </a:p>
          <a:p>
            <a:endParaRPr lang="en-US" dirty="0"/>
          </a:p>
        </p:txBody>
      </p:sp>
      <p:sp>
        <p:nvSpPr>
          <p:cNvPr id="13" name="Content Placeholder 12"/>
          <p:cNvSpPr>
            <a:spLocks noGrp="1"/>
          </p:cNvSpPr>
          <p:nvPr>
            <p:ph sz="quarter" idx="4294967295"/>
          </p:nvPr>
        </p:nvSpPr>
        <p:spPr>
          <a:xfrm>
            <a:off x="4663440" y="2119313"/>
            <a:ext cx="3200400" cy="3605212"/>
          </a:xfrm>
          <a:prstGeom prst="rect">
            <a:avLst/>
          </a:prstGeom>
        </p:spPr>
        <p:txBody>
          <a:bodyPr/>
          <a:lstStyle/>
          <a:p>
            <a:endParaRPr lang="en-US"/>
          </a:p>
        </p:txBody>
      </p:sp>
      <p:pic>
        <p:nvPicPr>
          <p:cNvPr id="7" name="Picture 6" descr="GAI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1818" y="2600065"/>
            <a:ext cx="3565539" cy="2674154"/>
          </a:xfrm>
          <a:prstGeom prst="rect">
            <a:avLst/>
          </a:prstGeom>
        </p:spPr>
      </p:pic>
      <p:sp>
        <p:nvSpPr>
          <p:cNvPr id="11" name="TextBox 10"/>
          <p:cNvSpPr txBox="1"/>
          <p:nvPr/>
        </p:nvSpPr>
        <p:spPr>
          <a:xfrm>
            <a:off x="4671818" y="4781569"/>
            <a:ext cx="1218700" cy="477054"/>
          </a:xfrm>
          <a:prstGeom prst="rect">
            <a:avLst/>
          </a:prstGeom>
          <a:noFill/>
        </p:spPr>
        <p:txBody>
          <a:bodyPr wrap="square" rtlCol="0">
            <a:spAutoFit/>
          </a:bodyPr>
          <a:lstStyle/>
          <a:p>
            <a:r>
              <a:rPr lang="en-US" sz="2500" dirty="0" smtClean="0">
                <a:solidFill>
                  <a:srgbClr val="E68422"/>
                </a:solidFill>
              </a:rPr>
              <a:t>GAIA</a:t>
            </a:r>
            <a:endParaRPr lang="en-US" sz="2500" dirty="0">
              <a:solidFill>
                <a:srgbClr val="E68422"/>
              </a:solidFill>
            </a:endParaRPr>
          </a:p>
        </p:txBody>
      </p:sp>
      <p:sp>
        <p:nvSpPr>
          <p:cNvPr id="3" name="Footer Placeholder 2"/>
          <p:cNvSpPr>
            <a:spLocks noGrp="1"/>
          </p:cNvSpPr>
          <p:nvPr>
            <p:ph type="ftr" sz="quarter" idx="11"/>
          </p:nvPr>
        </p:nvSpPr>
        <p:spPr/>
        <p:txBody>
          <a:bodyPr/>
          <a:lstStyle/>
          <a:p>
            <a:r>
              <a:rPr lang="en-US" smtClean="0"/>
              <a:t>Lina Necib, Caltech</a:t>
            </a:r>
            <a:endParaRPr lang="en-US"/>
          </a:p>
        </p:txBody>
      </p:sp>
      <p:sp>
        <p:nvSpPr>
          <p:cNvPr id="4" name="Date Placeholder 3"/>
          <p:cNvSpPr>
            <a:spLocks noGrp="1"/>
          </p:cNvSpPr>
          <p:nvPr>
            <p:ph type="dt" sz="half" idx="10"/>
          </p:nvPr>
        </p:nvSpPr>
        <p:spPr/>
        <p:txBody>
          <a:bodyPr/>
          <a:lstStyle/>
          <a:p>
            <a:r>
              <a:rPr lang="en-US" smtClean="0"/>
              <a:t>2/22/18</a:t>
            </a:r>
            <a:endParaRPr lang="en-US"/>
          </a:p>
        </p:txBody>
      </p:sp>
    </p:spTree>
    <p:extLst>
      <p:ext uri="{BB962C8B-B14F-4D97-AF65-F5344CB8AC3E}">
        <p14:creationId xmlns:p14="http://schemas.microsoft.com/office/powerpoint/2010/main" val="38793988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425984772"/>
              </p:ext>
            </p:extLst>
          </p:nvPr>
        </p:nvGraphicFramePr>
        <p:xfrm>
          <a:off x="508109" y="348627"/>
          <a:ext cx="8397876" cy="51350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Date Placeholder 4"/>
          <p:cNvSpPr>
            <a:spLocks noGrp="1"/>
          </p:cNvSpPr>
          <p:nvPr>
            <p:ph type="dt" sz="half" idx="10"/>
          </p:nvPr>
        </p:nvSpPr>
        <p:spPr/>
        <p:txBody>
          <a:bodyPr/>
          <a:lstStyle/>
          <a:p>
            <a:r>
              <a:rPr lang="en-US" smtClean="0"/>
              <a:t>2/22/18</a:t>
            </a:r>
            <a:endParaRPr lang="en-US"/>
          </a:p>
        </p:txBody>
      </p:sp>
      <p:sp>
        <p:nvSpPr>
          <p:cNvPr id="6" name="Footer Placeholder 5"/>
          <p:cNvSpPr>
            <a:spLocks noGrp="1"/>
          </p:cNvSpPr>
          <p:nvPr>
            <p:ph type="ftr" sz="quarter" idx="11"/>
          </p:nvPr>
        </p:nvSpPr>
        <p:spPr/>
        <p:txBody>
          <a:bodyPr/>
          <a:lstStyle/>
          <a:p>
            <a:r>
              <a:rPr lang="en-US" smtClean="0"/>
              <a:t>Lina Necib, Caltech</a:t>
            </a:r>
            <a:endParaRPr lang="en-US" dirty="0"/>
          </a:p>
        </p:txBody>
      </p:sp>
      <p:sp>
        <p:nvSpPr>
          <p:cNvPr id="7" name="Slide Number Placeholder 6"/>
          <p:cNvSpPr>
            <a:spLocks noGrp="1"/>
          </p:cNvSpPr>
          <p:nvPr>
            <p:ph type="sldNum" sz="quarter" idx="12"/>
          </p:nvPr>
        </p:nvSpPr>
        <p:spPr/>
        <p:txBody>
          <a:bodyPr/>
          <a:lstStyle/>
          <a:p>
            <a:fld id="{1AD20DFC-E2D5-4BD6-B744-D8DEEAB5F7C2}" type="slidenum">
              <a:rPr lang="en-US" smtClean="0"/>
              <a:pPr/>
              <a:t>4</a:t>
            </a:fld>
            <a:endParaRPr lang="en-US" dirty="0"/>
          </a:p>
        </p:txBody>
      </p:sp>
      <p:sp>
        <p:nvSpPr>
          <p:cNvPr id="4" name="Cloud Callout 3"/>
          <p:cNvSpPr/>
          <p:nvPr/>
        </p:nvSpPr>
        <p:spPr>
          <a:xfrm>
            <a:off x="3505200" y="5219700"/>
            <a:ext cx="4813300" cy="1434540"/>
          </a:xfrm>
          <a:prstGeom prst="cloudCallout">
            <a:avLst>
              <a:gd name="adj1" fmla="val 30921"/>
              <a:gd name="adj2" fmla="val -9963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Focus of today’s talk is to understand this correlation by looking at more simulations!</a:t>
            </a:r>
            <a:endParaRPr lang="en-US" dirty="0"/>
          </a:p>
        </p:txBody>
      </p:sp>
    </p:spTree>
    <p:extLst>
      <p:ext uri="{BB962C8B-B14F-4D97-AF65-F5344CB8AC3E}">
        <p14:creationId xmlns:p14="http://schemas.microsoft.com/office/powerpoint/2010/main" val="302845802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Telescopes</a:t>
            </a:r>
            <a:endParaRPr lang="en-US" dirty="0">
              <a:solidFill>
                <a:srgbClr val="000000"/>
              </a:solidFill>
            </a:endParaRPr>
          </a:p>
        </p:txBody>
      </p:sp>
      <p:sp>
        <p:nvSpPr>
          <p:cNvPr id="6" name="Slide Number Placeholder 5"/>
          <p:cNvSpPr>
            <a:spLocks noGrp="1"/>
          </p:cNvSpPr>
          <p:nvPr>
            <p:ph type="sldNum" sz="quarter" idx="12"/>
          </p:nvPr>
        </p:nvSpPr>
        <p:spPr/>
        <p:txBody>
          <a:bodyPr/>
          <a:lstStyle/>
          <a:p>
            <a:fld id="{5744759D-0EFF-4FB2-9CCE-04E00944F0FE}" type="slidenum">
              <a:rPr lang="en-US" smtClean="0">
                <a:solidFill>
                  <a:srgbClr val="000000"/>
                </a:solidFill>
              </a:rPr>
              <a:pPr/>
              <a:t>40</a:t>
            </a:fld>
            <a:endParaRPr lang="en-US" dirty="0">
              <a:solidFill>
                <a:srgbClr val="000000"/>
              </a:solidFill>
            </a:endParaRPr>
          </a:p>
        </p:txBody>
      </p:sp>
      <p:sp>
        <p:nvSpPr>
          <p:cNvPr id="13" name="Content Placeholder 12"/>
          <p:cNvSpPr>
            <a:spLocks noGrp="1"/>
          </p:cNvSpPr>
          <p:nvPr>
            <p:ph sz="quarter" idx="4294967295"/>
          </p:nvPr>
        </p:nvSpPr>
        <p:spPr>
          <a:xfrm>
            <a:off x="4663440" y="2119313"/>
            <a:ext cx="3200400" cy="3605212"/>
          </a:xfrm>
          <a:prstGeom prst="rect">
            <a:avLst/>
          </a:prstGeom>
        </p:spPr>
        <p:txBody>
          <a:bodyPr/>
          <a:lstStyle/>
          <a:p>
            <a:endParaRPr lang="en-US"/>
          </a:p>
        </p:txBody>
      </p:sp>
      <p:pic>
        <p:nvPicPr>
          <p:cNvPr id="7" name="Picture 6" descr="GAI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1818" y="2600065"/>
            <a:ext cx="3565539" cy="2674154"/>
          </a:xfrm>
          <a:prstGeom prst="rect">
            <a:avLst/>
          </a:prstGeom>
        </p:spPr>
      </p:pic>
      <p:sp>
        <p:nvSpPr>
          <p:cNvPr id="11" name="TextBox 10"/>
          <p:cNvSpPr txBox="1"/>
          <p:nvPr/>
        </p:nvSpPr>
        <p:spPr>
          <a:xfrm>
            <a:off x="4671818" y="4781569"/>
            <a:ext cx="1218700" cy="477054"/>
          </a:xfrm>
          <a:prstGeom prst="rect">
            <a:avLst/>
          </a:prstGeom>
          <a:noFill/>
        </p:spPr>
        <p:txBody>
          <a:bodyPr wrap="square" rtlCol="0">
            <a:spAutoFit/>
          </a:bodyPr>
          <a:lstStyle/>
          <a:p>
            <a:r>
              <a:rPr lang="en-US" sz="2500" dirty="0" smtClean="0">
                <a:solidFill>
                  <a:srgbClr val="E68422"/>
                </a:solidFill>
              </a:rPr>
              <a:t>GAIA</a:t>
            </a:r>
            <a:endParaRPr lang="en-US" sz="2500" dirty="0">
              <a:solidFill>
                <a:srgbClr val="E68422"/>
              </a:solidFill>
            </a:endParaRPr>
          </a:p>
        </p:txBody>
      </p:sp>
      <p:sp>
        <p:nvSpPr>
          <p:cNvPr id="9" name="Content Placeholder 11"/>
          <p:cNvSpPr txBox="1">
            <a:spLocks/>
          </p:cNvSpPr>
          <p:nvPr/>
        </p:nvSpPr>
        <p:spPr>
          <a:xfrm>
            <a:off x="1298448" y="2121407"/>
            <a:ext cx="3200400" cy="3602736"/>
          </a:xfrm>
          <a:prstGeom prst="rect">
            <a:avLst/>
          </a:prstGeom>
        </p:spPr>
        <p:txBody>
          <a:bodyPr vert="horz" lIns="91440" tIns="45720" rIns="91440" bIns="45720" rtlCol="0" anchor="t">
            <a:normAutofit/>
          </a:bodyPr>
          <a:lst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a:lstStyle>
          <a:p>
            <a:r>
              <a:rPr lang="en-US" smtClean="0">
                <a:solidFill>
                  <a:srgbClr val="000000"/>
                </a:solidFill>
              </a:rPr>
              <a:t>Launched December 2013</a:t>
            </a:r>
          </a:p>
          <a:p>
            <a:r>
              <a:rPr lang="en-US" smtClean="0">
                <a:solidFill>
                  <a:srgbClr val="000000"/>
                </a:solidFill>
              </a:rPr>
              <a:t>Goal: Positional measurement of 1 billion stars, radial velocity for the brightest 150 million</a:t>
            </a:r>
          </a:p>
          <a:p>
            <a:endParaRPr lang="en-US" dirty="0"/>
          </a:p>
        </p:txBody>
      </p:sp>
      <p:sp>
        <p:nvSpPr>
          <p:cNvPr id="3" name="Rounded Rectangle 2"/>
          <p:cNvSpPr/>
          <p:nvPr/>
        </p:nvSpPr>
        <p:spPr>
          <a:xfrm>
            <a:off x="4811498" y="2600065"/>
            <a:ext cx="3286180" cy="2306188"/>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For the first data release: Combine dataset with </a:t>
            </a:r>
            <a:r>
              <a:rPr lang="en-US" dirty="0" err="1" smtClean="0"/>
              <a:t>Tycho</a:t>
            </a:r>
            <a:r>
              <a:rPr lang="en-US" dirty="0" smtClean="0"/>
              <a:t> to get the proper motions. (TGAS)</a:t>
            </a:r>
            <a:endParaRPr lang="en-US" dirty="0"/>
          </a:p>
        </p:txBody>
      </p:sp>
      <p:sp>
        <p:nvSpPr>
          <p:cNvPr id="5" name="Content Placeholder 4"/>
          <p:cNvSpPr>
            <a:spLocks noGrp="1"/>
          </p:cNvSpPr>
          <p:nvPr>
            <p:ph sz="quarter" idx="4294967295"/>
          </p:nvPr>
        </p:nvSpPr>
        <p:spPr>
          <a:xfrm>
            <a:off x="1298448" y="2121407"/>
            <a:ext cx="3200400" cy="3602736"/>
          </a:xfrm>
          <a:prstGeom prst="rect">
            <a:avLst/>
          </a:prstGeom>
        </p:spPr>
        <p:txBody>
          <a:bodyPr/>
          <a:lstStyle/>
          <a:p>
            <a:endParaRPr lang="en-US" dirty="0"/>
          </a:p>
        </p:txBody>
      </p:sp>
      <p:sp>
        <p:nvSpPr>
          <p:cNvPr id="8" name="Footer Placeholder 7"/>
          <p:cNvSpPr>
            <a:spLocks noGrp="1"/>
          </p:cNvSpPr>
          <p:nvPr>
            <p:ph type="ftr" sz="quarter" idx="11"/>
          </p:nvPr>
        </p:nvSpPr>
        <p:spPr/>
        <p:txBody>
          <a:bodyPr/>
          <a:lstStyle/>
          <a:p>
            <a:r>
              <a:rPr lang="en-US" smtClean="0"/>
              <a:t>Lina Necib, Caltech</a:t>
            </a:r>
            <a:endParaRPr lang="en-US"/>
          </a:p>
        </p:txBody>
      </p:sp>
      <p:sp>
        <p:nvSpPr>
          <p:cNvPr id="4" name="Date Placeholder 3"/>
          <p:cNvSpPr>
            <a:spLocks noGrp="1"/>
          </p:cNvSpPr>
          <p:nvPr>
            <p:ph type="dt" sz="half" idx="10"/>
          </p:nvPr>
        </p:nvSpPr>
        <p:spPr/>
        <p:txBody>
          <a:bodyPr/>
          <a:lstStyle/>
          <a:p>
            <a:r>
              <a:rPr lang="en-US" smtClean="0"/>
              <a:t>2/22/18</a:t>
            </a:r>
            <a:endParaRPr lang="en-US"/>
          </a:p>
        </p:txBody>
      </p:sp>
    </p:spTree>
    <p:extLst>
      <p:ext uri="{BB962C8B-B14F-4D97-AF65-F5344CB8AC3E}">
        <p14:creationId xmlns:p14="http://schemas.microsoft.com/office/powerpoint/2010/main" val="25864998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Telescopes</a:t>
            </a:r>
            <a:endParaRPr lang="en-US" dirty="0">
              <a:solidFill>
                <a:srgbClr val="000000"/>
              </a:solidFill>
            </a:endParaRPr>
          </a:p>
        </p:txBody>
      </p:sp>
      <p:sp>
        <p:nvSpPr>
          <p:cNvPr id="6" name="Slide Number Placeholder 5"/>
          <p:cNvSpPr>
            <a:spLocks noGrp="1"/>
          </p:cNvSpPr>
          <p:nvPr>
            <p:ph type="sldNum" sz="quarter" idx="12"/>
          </p:nvPr>
        </p:nvSpPr>
        <p:spPr/>
        <p:txBody>
          <a:bodyPr/>
          <a:lstStyle/>
          <a:p>
            <a:fld id="{5744759D-0EFF-4FB2-9CCE-04E00944F0FE}" type="slidenum">
              <a:rPr lang="en-US" smtClean="0">
                <a:solidFill>
                  <a:srgbClr val="000000"/>
                </a:solidFill>
              </a:rPr>
              <a:pPr/>
              <a:t>41</a:t>
            </a:fld>
            <a:endParaRPr lang="en-US" dirty="0">
              <a:solidFill>
                <a:srgbClr val="000000"/>
              </a:solidFill>
            </a:endParaRPr>
          </a:p>
        </p:txBody>
      </p:sp>
      <p:sp>
        <p:nvSpPr>
          <p:cNvPr id="5" name="Content Placeholder 4"/>
          <p:cNvSpPr>
            <a:spLocks noGrp="1"/>
          </p:cNvSpPr>
          <p:nvPr>
            <p:ph sz="quarter" idx="4294967295"/>
          </p:nvPr>
        </p:nvSpPr>
        <p:spPr>
          <a:xfrm>
            <a:off x="1298448" y="2121407"/>
            <a:ext cx="3200400" cy="3602736"/>
          </a:xfrm>
          <a:prstGeom prst="rect">
            <a:avLst/>
          </a:prstGeom>
        </p:spPr>
        <p:txBody>
          <a:bodyPr/>
          <a:lstStyle/>
          <a:p>
            <a:r>
              <a:rPr lang="en-US" dirty="0" err="1" smtClean="0">
                <a:solidFill>
                  <a:srgbClr val="000000"/>
                </a:solidFill>
              </a:rPr>
              <a:t>RAdial</a:t>
            </a:r>
            <a:r>
              <a:rPr lang="en-US" dirty="0" smtClean="0">
                <a:solidFill>
                  <a:srgbClr val="000000"/>
                </a:solidFill>
              </a:rPr>
              <a:t> Velocity </a:t>
            </a:r>
            <a:r>
              <a:rPr lang="en-US" dirty="0">
                <a:solidFill>
                  <a:srgbClr val="000000"/>
                </a:solidFill>
              </a:rPr>
              <a:t>E</a:t>
            </a:r>
            <a:r>
              <a:rPr lang="en-US" dirty="0" smtClean="0">
                <a:solidFill>
                  <a:srgbClr val="000000"/>
                </a:solidFill>
              </a:rPr>
              <a:t>xperiment: </a:t>
            </a:r>
            <a:r>
              <a:rPr lang="en-US" dirty="0">
                <a:solidFill>
                  <a:srgbClr val="000000"/>
                </a:solidFill>
              </a:rPr>
              <a:t>400K stars, 200K overlap with </a:t>
            </a:r>
            <a:r>
              <a:rPr lang="en-US" dirty="0" err="1">
                <a:solidFill>
                  <a:srgbClr val="000000"/>
                </a:solidFill>
              </a:rPr>
              <a:t>Tycho</a:t>
            </a:r>
            <a:r>
              <a:rPr lang="en-US" dirty="0">
                <a:solidFill>
                  <a:srgbClr val="000000"/>
                </a:solidFill>
              </a:rPr>
              <a:t>-Gaia catalog (2003-2013)</a:t>
            </a:r>
          </a:p>
          <a:p>
            <a:r>
              <a:rPr lang="en-US" dirty="0">
                <a:solidFill>
                  <a:srgbClr val="000000"/>
                </a:solidFill>
              </a:rPr>
              <a:t>RAVE: Radial Velocity+ Chemical information</a:t>
            </a:r>
          </a:p>
          <a:p>
            <a:endParaRPr lang="en-US" dirty="0"/>
          </a:p>
        </p:txBody>
      </p:sp>
      <p:sp>
        <p:nvSpPr>
          <p:cNvPr id="12" name="Content Placeholder 11"/>
          <p:cNvSpPr>
            <a:spLocks noGrp="1"/>
          </p:cNvSpPr>
          <p:nvPr>
            <p:ph sz="quarter" idx="4294967295"/>
          </p:nvPr>
        </p:nvSpPr>
        <p:spPr>
          <a:xfrm>
            <a:off x="4663440" y="2119313"/>
            <a:ext cx="3200400" cy="3605212"/>
          </a:xfrm>
          <a:prstGeom prst="rect">
            <a:avLst/>
          </a:prstGeom>
        </p:spPr>
        <p:txBody>
          <a:bodyPr/>
          <a:lstStyle/>
          <a:p>
            <a:endParaRPr lang="en-US"/>
          </a:p>
        </p:txBody>
      </p:sp>
      <p:pic>
        <p:nvPicPr>
          <p:cNvPr id="8" name="Picture 7" descr="RAV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8848" y="2325391"/>
            <a:ext cx="4259539" cy="2700220"/>
          </a:xfrm>
          <a:prstGeom prst="rect">
            <a:avLst/>
          </a:prstGeom>
        </p:spPr>
      </p:pic>
      <p:sp>
        <p:nvSpPr>
          <p:cNvPr id="10" name="TextBox 9"/>
          <p:cNvSpPr txBox="1"/>
          <p:nvPr/>
        </p:nvSpPr>
        <p:spPr>
          <a:xfrm>
            <a:off x="7668409" y="4375749"/>
            <a:ext cx="886449" cy="477054"/>
          </a:xfrm>
          <a:prstGeom prst="rect">
            <a:avLst/>
          </a:prstGeom>
          <a:noFill/>
        </p:spPr>
        <p:txBody>
          <a:bodyPr wrap="none" rtlCol="0">
            <a:spAutoFit/>
          </a:bodyPr>
          <a:lstStyle/>
          <a:p>
            <a:r>
              <a:rPr lang="en-US" sz="2500" dirty="0" smtClean="0">
                <a:solidFill>
                  <a:srgbClr val="E68422"/>
                </a:solidFill>
              </a:rPr>
              <a:t>RAVE</a:t>
            </a:r>
            <a:endParaRPr lang="en-US" sz="2500" dirty="0">
              <a:solidFill>
                <a:srgbClr val="E68422"/>
              </a:solidFill>
            </a:endParaRPr>
          </a:p>
        </p:txBody>
      </p:sp>
      <p:sp>
        <p:nvSpPr>
          <p:cNvPr id="3" name="Footer Placeholder 2"/>
          <p:cNvSpPr>
            <a:spLocks noGrp="1"/>
          </p:cNvSpPr>
          <p:nvPr>
            <p:ph type="ftr" sz="quarter" idx="11"/>
          </p:nvPr>
        </p:nvSpPr>
        <p:spPr/>
        <p:txBody>
          <a:bodyPr/>
          <a:lstStyle/>
          <a:p>
            <a:r>
              <a:rPr lang="en-US" smtClean="0"/>
              <a:t>Lina Necib, Caltech</a:t>
            </a:r>
            <a:endParaRPr lang="en-US"/>
          </a:p>
        </p:txBody>
      </p:sp>
      <p:sp>
        <p:nvSpPr>
          <p:cNvPr id="4" name="Date Placeholder 3"/>
          <p:cNvSpPr>
            <a:spLocks noGrp="1"/>
          </p:cNvSpPr>
          <p:nvPr>
            <p:ph type="dt" sz="half" idx="10"/>
          </p:nvPr>
        </p:nvSpPr>
        <p:spPr/>
        <p:txBody>
          <a:bodyPr/>
          <a:lstStyle/>
          <a:p>
            <a:r>
              <a:rPr lang="en-US" smtClean="0"/>
              <a:t>2/22/18</a:t>
            </a:r>
            <a:endParaRPr lang="en-US"/>
          </a:p>
        </p:txBody>
      </p:sp>
    </p:spTree>
    <p:extLst>
      <p:ext uri="{BB962C8B-B14F-4D97-AF65-F5344CB8AC3E}">
        <p14:creationId xmlns:p14="http://schemas.microsoft.com/office/powerpoint/2010/main" val="34550051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Lina Necib, Caltech</a:t>
            </a:r>
            <a:endParaRPr lang="en-US"/>
          </a:p>
        </p:txBody>
      </p:sp>
      <p:sp>
        <p:nvSpPr>
          <p:cNvPr id="5" name="Slide Number Placeholder 4"/>
          <p:cNvSpPr>
            <a:spLocks noGrp="1"/>
          </p:cNvSpPr>
          <p:nvPr>
            <p:ph type="sldNum" sz="quarter" idx="12"/>
          </p:nvPr>
        </p:nvSpPr>
        <p:spPr/>
        <p:txBody>
          <a:bodyPr/>
          <a:lstStyle/>
          <a:p>
            <a:fld id="{651FC063-5EA9-49AF-AFAF-D68C9E82B23B}" type="slidenum">
              <a:rPr lang="en-US" smtClean="0"/>
              <a:pPr/>
              <a:t>42</a:t>
            </a:fld>
            <a:endParaRPr lang="en-US"/>
          </a:p>
        </p:txBody>
      </p:sp>
      <p:sp>
        <p:nvSpPr>
          <p:cNvPr id="6" name="Content Placeholder 5"/>
          <p:cNvSpPr>
            <a:spLocks noGrp="1"/>
          </p:cNvSpPr>
          <p:nvPr>
            <p:ph sz="quarter" idx="4294967295"/>
          </p:nvPr>
        </p:nvSpPr>
        <p:spPr>
          <a:xfrm>
            <a:off x="1298448" y="2121407"/>
            <a:ext cx="3200400" cy="3602736"/>
          </a:xfrm>
          <a:prstGeom prst="rect">
            <a:avLst/>
          </a:prstGeom>
        </p:spPr>
        <p:txBody>
          <a:bodyPr/>
          <a:lstStyle/>
          <a:p>
            <a:endParaRPr lang="en-US"/>
          </a:p>
        </p:txBody>
      </p:sp>
      <p:sp>
        <p:nvSpPr>
          <p:cNvPr id="7" name="Content Placeholder 6"/>
          <p:cNvSpPr>
            <a:spLocks noGrp="1"/>
          </p:cNvSpPr>
          <p:nvPr>
            <p:ph sz="quarter" idx="4294967295"/>
          </p:nvPr>
        </p:nvSpPr>
        <p:spPr>
          <a:xfrm>
            <a:off x="4663440" y="2119313"/>
            <a:ext cx="3200400" cy="3605212"/>
          </a:xfrm>
          <a:prstGeom prst="rect">
            <a:avLst/>
          </a:prstGeom>
        </p:spPr>
        <p:txBody>
          <a:bodyPr/>
          <a:lstStyle/>
          <a:p>
            <a:endParaRPr lang="en-US"/>
          </a:p>
        </p:txBody>
      </p:sp>
      <p:pic>
        <p:nvPicPr>
          <p:cNvPr id="8" name="Picture 7" descr="RAV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8848" y="2325391"/>
            <a:ext cx="4259539" cy="2700220"/>
          </a:xfrm>
          <a:prstGeom prst="rect">
            <a:avLst/>
          </a:prstGeom>
        </p:spPr>
      </p:pic>
      <p:sp>
        <p:nvSpPr>
          <p:cNvPr id="9" name="TextBox 8"/>
          <p:cNvSpPr txBox="1"/>
          <p:nvPr/>
        </p:nvSpPr>
        <p:spPr>
          <a:xfrm>
            <a:off x="7668409" y="4375749"/>
            <a:ext cx="886449" cy="477054"/>
          </a:xfrm>
          <a:prstGeom prst="rect">
            <a:avLst/>
          </a:prstGeom>
          <a:noFill/>
        </p:spPr>
        <p:txBody>
          <a:bodyPr wrap="none" rtlCol="0">
            <a:spAutoFit/>
          </a:bodyPr>
          <a:lstStyle/>
          <a:p>
            <a:r>
              <a:rPr lang="en-US" sz="2500" dirty="0" smtClean="0">
                <a:solidFill>
                  <a:srgbClr val="E68422"/>
                </a:solidFill>
              </a:rPr>
              <a:t>RAVE</a:t>
            </a:r>
            <a:endParaRPr lang="en-US" sz="2500" dirty="0">
              <a:solidFill>
                <a:srgbClr val="E68422"/>
              </a:solidFill>
            </a:endParaRPr>
          </a:p>
        </p:txBody>
      </p:sp>
      <p:pic>
        <p:nvPicPr>
          <p:cNvPr id="10" name="Picture 9" descr="GAI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3309" y="2366574"/>
            <a:ext cx="3565539" cy="2674154"/>
          </a:xfrm>
          <a:prstGeom prst="rect">
            <a:avLst/>
          </a:prstGeom>
        </p:spPr>
      </p:pic>
      <p:sp>
        <p:nvSpPr>
          <p:cNvPr id="11" name="TextBox 10"/>
          <p:cNvSpPr txBox="1"/>
          <p:nvPr/>
        </p:nvSpPr>
        <p:spPr>
          <a:xfrm>
            <a:off x="1072988" y="4548557"/>
            <a:ext cx="1218700" cy="477054"/>
          </a:xfrm>
          <a:prstGeom prst="rect">
            <a:avLst/>
          </a:prstGeom>
          <a:noFill/>
        </p:spPr>
        <p:txBody>
          <a:bodyPr wrap="square" rtlCol="0">
            <a:spAutoFit/>
          </a:bodyPr>
          <a:lstStyle/>
          <a:p>
            <a:r>
              <a:rPr lang="en-US" sz="2500" dirty="0" smtClean="0">
                <a:solidFill>
                  <a:srgbClr val="E68422"/>
                </a:solidFill>
              </a:rPr>
              <a:t>GAIA</a:t>
            </a:r>
            <a:endParaRPr lang="en-US" sz="2500" dirty="0">
              <a:solidFill>
                <a:srgbClr val="E68422"/>
              </a:solidFill>
            </a:endParaRPr>
          </a:p>
        </p:txBody>
      </p:sp>
      <p:sp>
        <p:nvSpPr>
          <p:cNvPr id="13" name="Title 1"/>
          <p:cNvSpPr txBox="1">
            <a:spLocks/>
          </p:cNvSpPr>
          <p:nvPr/>
        </p:nvSpPr>
        <p:spPr>
          <a:xfrm>
            <a:off x="1247423" y="969982"/>
            <a:ext cx="6965245" cy="120248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mtClean="0">
                <a:solidFill>
                  <a:srgbClr val="000000"/>
                </a:solidFill>
              </a:rPr>
              <a:t>Telescopes</a:t>
            </a:r>
            <a:endParaRPr lang="en-US" dirty="0">
              <a:solidFill>
                <a:srgbClr val="000000"/>
              </a:solidFill>
            </a:endParaRPr>
          </a:p>
        </p:txBody>
      </p:sp>
      <p:sp>
        <p:nvSpPr>
          <p:cNvPr id="14" name="Explosion 1 13"/>
          <p:cNvSpPr/>
          <p:nvPr/>
        </p:nvSpPr>
        <p:spPr>
          <a:xfrm>
            <a:off x="2903898" y="2121407"/>
            <a:ext cx="3550691" cy="3357569"/>
          </a:xfrm>
          <a:prstGeom prst="irregularSeal1">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Combining these catalogs leads to 6D coordinates of stars</a:t>
            </a:r>
            <a:endParaRPr lang="en-US" dirty="0"/>
          </a:p>
        </p:txBody>
      </p:sp>
      <p:sp>
        <p:nvSpPr>
          <p:cNvPr id="3" name="Date Placeholder 2"/>
          <p:cNvSpPr>
            <a:spLocks noGrp="1"/>
          </p:cNvSpPr>
          <p:nvPr>
            <p:ph type="dt" sz="half" idx="10"/>
          </p:nvPr>
        </p:nvSpPr>
        <p:spPr/>
        <p:txBody>
          <a:bodyPr/>
          <a:lstStyle/>
          <a:p>
            <a:r>
              <a:rPr lang="en-US" smtClean="0"/>
              <a:t>2/22/18</a:t>
            </a:r>
            <a:endParaRPr lang="en-US"/>
          </a:p>
        </p:txBody>
      </p:sp>
    </p:spTree>
    <p:extLst>
      <p:ext uri="{BB962C8B-B14F-4D97-AF65-F5344CB8AC3E}">
        <p14:creationId xmlns:p14="http://schemas.microsoft.com/office/powerpoint/2010/main" val="1680082494"/>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zRgcFe_on.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078" y="428625"/>
            <a:ext cx="6480233" cy="4526732"/>
          </a:xfrm>
          <a:prstGeom prst="rect">
            <a:avLst/>
          </a:prstGeom>
        </p:spPr>
      </p:pic>
      <p:sp>
        <p:nvSpPr>
          <p:cNvPr id="3" name="TextBox 2"/>
          <p:cNvSpPr txBox="1"/>
          <p:nvPr/>
        </p:nvSpPr>
        <p:spPr>
          <a:xfrm>
            <a:off x="695078" y="4955357"/>
            <a:ext cx="7813922" cy="1631216"/>
          </a:xfrm>
          <a:prstGeom prst="rect">
            <a:avLst/>
          </a:prstGeom>
          <a:noFill/>
        </p:spPr>
        <p:txBody>
          <a:bodyPr wrap="square" rtlCol="0">
            <a:spAutoFit/>
          </a:bodyPr>
          <a:lstStyle/>
          <a:p>
            <a:r>
              <a:rPr lang="en-US" sz="2000" dirty="0" smtClean="0"/>
              <a:t>Gaia DR1: </a:t>
            </a:r>
            <a:r>
              <a:rPr lang="en-US" sz="2000" dirty="0" err="1" smtClean="0"/>
              <a:t>Lindergren</a:t>
            </a:r>
            <a:r>
              <a:rPr lang="en-US" sz="2000" dirty="0" smtClean="0"/>
              <a:t> et al. (2016)</a:t>
            </a:r>
            <a:br>
              <a:rPr lang="en-US" sz="2000" dirty="0" smtClean="0"/>
            </a:br>
            <a:r>
              <a:rPr lang="en-US" sz="2000" dirty="0" smtClean="0"/>
              <a:t>RAVE heliocentric velocities: </a:t>
            </a:r>
            <a:r>
              <a:rPr lang="en-US" sz="2000" dirty="0" err="1" smtClean="0"/>
              <a:t>Kunder</a:t>
            </a:r>
            <a:r>
              <a:rPr lang="en-US" sz="2000" dirty="0" smtClean="0"/>
              <a:t> et al. (2017)</a:t>
            </a:r>
          </a:p>
          <a:p>
            <a:r>
              <a:rPr lang="en-US" sz="2000" dirty="0" smtClean="0"/>
              <a:t>TGAS (</a:t>
            </a:r>
            <a:r>
              <a:rPr lang="en-US" sz="2000" dirty="0" err="1" smtClean="0"/>
              <a:t>Tycho</a:t>
            </a:r>
            <a:r>
              <a:rPr lang="en-US" sz="2000" dirty="0" smtClean="0"/>
              <a:t>-Gaia) proper motions: </a:t>
            </a:r>
            <a:r>
              <a:rPr lang="en-US" sz="2000" dirty="0" err="1" smtClean="0"/>
              <a:t>Michalik</a:t>
            </a:r>
            <a:r>
              <a:rPr lang="en-US" sz="2000" dirty="0" smtClean="0"/>
              <a:t> et al.( 2015)</a:t>
            </a:r>
          </a:p>
          <a:p>
            <a:r>
              <a:rPr lang="en-US" sz="2000" dirty="0" smtClean="0"/>
              <a:t>RAVE-on chemical properties: Casey et al. (2016)</a:t>
            </a:r>
          </a:p>
          <a:p>
            <a:r>
              <a:rPr lang="en-US" sz="2000" dirty="0" smtClean="0"/>
              <a:t>Distances: McMillan et al. (2017)</a:t>
            </a:r>
            <a:endParaRPr lang="en-US" sz="2000" dirty="0"/>
          </a:p>
        </p:txBody>
      </p:sp>
      <p:sp>
        <p:nvSpPr>
          <p:cNvPr id="4" name="Rectangle 3"/>
          <p:cNvSpPr/>
          <p:nvPr/>
        </p:nvSpPr>
        <p:spPr>
          <a:xfrm>
            <a:off x="1603375" y="1646464"/>
            <a:ext cx="4079875" cy="909412"/>
          </a:xfrm>
          <a:prstGeom prst="rect">
            <a:avLst/>
          </a:prstGeom>
          <a:pattFill prst="wdDnDiag">
            <a:fgClr>
              <a:schemeClr val="tx1"/>
            </a:fgClr>
            <a:bgClr>
              <a:prstClr val="white"/>
            </a:bgClr>
          </a:pattFill>
        </p:spPr>
        <p:style>
          <a:lnRef idx="1">
            <a:schemeClr val="dk1"/>
          </a:lnRef>
          <a:fillRef idx="3">
            <a:schemeClr val="dk1"/>
          </a:fillRef>
          <a:effectRef idx="2">
            <a:schemeClr val="dk1"/>
          </a:effectRef>
          <a:fontRef idx="minor">
            <a:schemeClr val="lt1"/>
          </a:fontRef>
        </p:style>
        <p:txBody>
          <a:bodyPr rtlCol="0" anchor="ctr"/>
          <a:lstStyle/>
          <a:p>
            <a:pPr algn="ctr"/>
            <a:endParaRPr lang="en-US" dirty="0"/>
          </a:p>
        </p:txBody>
      </p:sp>
      <p:sp>
        <p:nvSpPr>
          <p:cNvPr id="5" name="Rectangle 4"/>
          <p:cNvSpPr/>
          <p:nvPr/>
        </p:nvSpPr>
        <p:spPr>
          <a:xfrm>
            <a:off x="5889625" y="428626"/>
            <a:ext cx="793750" cy="2397124"/>
          </a:xfrm>
          <a:prstGeom prst="rect">
            <a:avLst/>
          </a:prstGeom>
          <a:pattFill prst="wdDnDiag">
            <a:fgClr>
              <a:prstClr val="black"/>
            </a:fgClr>
            <a:bgClr>
              <a:prstClr val="white"/>
            </a:bgClr>
          </a:pattFill>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6" name="Left Arrow 5"/>
          <p:cNvSpPr/>
          <p:nvPr/>
        </p:nvSpPr>
        <p:spPr>
          <a:xfrm rot="2631558">
            <a:off x="4254866" y="2982948"/>
            <a:ext cx="2303858" cy="920750"/>
          </a:xfrm>
          <a:prstGeom prst="leftArrow">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2400" dirty="0" smtClean="0"/>
              <a:t>Cut on |z|</a:t>
            </a:r>
            <a:endParaRPr lang="en-US" sz="2400" dirty="0"/>
          </a:p>
        </p:txBody>
      </p:sp>
      <p:sp>
        <p:nvSpPr>
          <p:cNvPr id="7" name="Left Arrow 6"/>
          <p:cNvSpPr/>
          <p:nvPr/>
        </p:nvSpPr>
        <p:spPr>
          <a:xfrm rot="2731443">
            <a:off x="6023571" y="3289112"/>
            <a:ext cx="2303858" cy="920750"/>
          </a:xfrm>
          <a:prstGeom prst="leftArrow">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2400" dirty="0" smtClean="0"/>
              <a:t>Cut on [Fe/H]</a:t>
            </a:r>
            <a:endParaRPr lang="en-US" sz="2400" dirty="0"/>
          </a:p>
        </p:txBody>
      </p:sp>
      <p:sp>
        <p:nvSpPr>
          <p:cNvPr id="8" name="Date Placeholder 7"/>
          <p:cNvSpPr>
            <a:spLocks noGrp="1"/>
          </p:cNvSpPr>
          <p:nvPr>
            <p:ph type="dt" sz="half" idx="10"/>
          </p:nvPr>
        </p:nvSpPr>
        <p:spPr/>
        <p:txBody>
          <a:bodyPr/>
          <a:lstStyle/>
          <a:p>
            <a:r>
              <a:rPr lang="en-US" smtClean="0"/>
              <a:t>2/22/18</a:t>
            </a:r>
            <a:endParaRPr lang="en-US"/>
          </a:p>
        </p:txBody>
      </p:sp>
      <p:sp>
        <p:nvSpPr>
          <p:cNvPr id="10" name="Slide Number Placeholder 9"/>
          <p:cNvSpPr>
            <a:spLocks noGrp="1"/>
          </p:cNvSpPr>
          <p:nvPr>
            <p:ph type="sldNum" sz="quarter" idx="12"/>
          </p:nvPr>
        </p:nvSpPr>
        <p:spPr/>
        <p:txBody>
          <a:bodyPr/>
          <a:lstStyle/>
          <a:p>
            <a:fld id="{1AD20DFC-E2D5-4BD6-B744-D8DEEAB5F7C2}" type="slidenum">
              <a:rPr lang="en-US" smtClean="0"/>
              <a:pPr/>
              <a:t>43</a:t>
            </a:fld>
            <a:endParaRPr lang="en-US" dirty="0"/>
          </a:p>
        </p:txBody>
      </p:sp>
      <p:pic>
        <p:nvPicPr>
          <p:cNvPr id="11" name="Picture 10" descr="GAIA.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38482" y="0"/>
            <a:ext cx="2005517" cy="1504137"/>
          </a:xfrm>
          <a:prstGeom prst="rect">
            <a:avLst/>
          </a:prstGeom>
        </p:spPr>
      </p:pic>
      <p:sp>
        <p:nvSpPr>
          <p:cNvPr id="12" name="TextBox 11"/>
          <p:cNvSpPr txBox="1"/>
          <p:nvPr/>
        </p:nvSpPr>
        <p:spPr>
          <a:xfrm>
            <a:off x="7138482" y="1027083"/>
            <a:ext cx="1218700" cy="477054"/>
          </a:xfrm>
          <a:prstGeom prst="rect">
            <a:avLst/>
          </a:prstGeom>
          <a:noFill/>
        </p:spPr>
        <p:txBody>
          <a:bodyPr wrap="square" rtlCol="0">
            <a:spAutoFit/>
          </a:bodyPr>
          <a:lstStyle/>
          <a:p>
            <a:r>
              <a:rPr lang="en-US" sz="2500" dirty="0" smtClean="0">
                <a:solidFill>
                  <a:srgbClr val="E68422"/>
                </a:solidFill>
              </a:rPr>
              <a:t>GAIA</a:t>
            </a:r>
            <a:endParaRPr lang="en-US" sz="2500" dirty="0">
              <a:solidFill>
                <a:srgbClr val="E68422"/>
              </a:solidFill>
            </a:endParaRPr>
          </a:p>
        </p:txBody>
      </p:sp>
      <p:sp>
        <p:nvSpPr>
          <p:cNvPr id="9" name="Footer Placeholder 8"/>
          <p:cNvSpPr>
            <a:spLocks noGrp="1"/>
          </p:cNvSpPr>
          <p:nvPr>
            <p:ph type="ftr" sz="quarter" idx="11"/>
          </p:nvPr>
        </p:nvSpPr>
        <p:spPr/>
        <p:txBody>
          <a:bodyPr/>
          <a:lstStyle/>
          <a:p>
            <a:r>
              <a:rPr lang="en-US" smtClean="0"/>
              <a:t>Lina Necib, Caltech</a:t>
            </a:r>
            <a:endParaRPr lang="en-US" dirty="0"/>
          </a:p>
        </p:txBody>
      </p:sp>
    </p:spTree>
    <p:extLst>
      <p:ext uri="{BB962C8B-B14F-4D97-AF65-F5344CB8AC3E}">
        <p14:creationId xmlns:p14="http://schemas.microsoft.com/office/powerpoint/2010/main" val="62624743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2190750" y="730250"/>
            <a:ext cx="4953000" cy="4841875"/>
          </a:xfrm>
          <a:prstGeom prst="ellipse">
            <a:avLst/>
          </a:prstGeom>
          <a:gradFill flip="none" rotWithShape="1">
            <a:gsLst>
              <a:gs pos="0">
                <a:srgbClr val="000090"/>
              </a:gs>
              <a:gs pos="100000">
                <a:srgbClr val="FFFFFF"/>
              </a:gs>
            </a:gsLst>
            <a:path path="circle">
              <a:fillToRect l="100000" t="100000"/>
            </a:path>
            <a:tileRect r="-100000" b="-10000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3762375" y="2381250"/>
            <a:ext cx="1889125" cy="1809750"/>
          </a:xfrm>
          <a:prstGeom prst="ellipse">
            <a:avLst/>
          </a:prstGeom>
          <a:gradFill flip="none" rotWithShape="1">
            <a:gsLst>
              <a:gs pos="0">
                <a:srgbClr val="FF0000"/>
              </a:gs>
              <a:gs pos="100000">
                <a:srgbClr val="FFFFFF"/>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Stellar Halo</a:t>
            </a:r>
            <a:endParaRPr lang="en-US" sz="2400" dirty="0"/>
          </a:p>
        </p:txBody>
      </p:sp>
      <p:sp>
        <p:nvSpPr>
          <p:cNvPr id="4" name="TextBox 3"/>
          <p:cNvSpPr txBox="1"/>
          <p:nvPr/>
        </p:nvSpPr>
        <p:spPr>
          <a:xfrm>
            <a:off x="3365500" y="1317626"/>
            <a:ext cx="2397125" cy="830997"/>
          </a:xfrm>
          <a:prstGeom prst="rect">
            <a:avLst/>
          </a:prstGeom>
          <a:noFill/>
        </p:spPr>
        <p:txBody>
          <a:bodyPr wrap="square" rtlCol="0">
            <a:spAutoFit/>
          </a:bodyPr>
          <a:lstStyle/>
          <a:p>
            <a:pPr algn="ctr"/>
            <a:r>
              <a:rPr lang="en-US" sz="2400" dirty="0" smtClean="0">
                <a:solidFill>
                  <a:srgbClr val="000000"/>
                </a:solidFill>
              </a:rPr>
              <a:t>Kinematic Outliers</a:t>
            </a:r>
            <a:endParaRPr lang="en-US" sz="2400" dirty="0">
              <a:solidFill>
                <a:srgbClr val="000000"/>
              </a:solidFill>
            </a:endParaRPr>
          </a:p>
        </p:txBody>
      </p:sp>
      <p:sp>
        <p:nvSpPr>
          <p:cNvPr id="6" name="Date Placeholder 5"/>
          <p:cNvSpPr>
            <a:spLocks noGrp="1"/>
          </p:cNvSpPr>
          <p:nvPr>
            <p:ph type="dt" sz="half" idx="10"/>
          </p:nvPr>
        </p:nvSpPr>
        <p:spPr/>
        <p:txBody>
          <a:bodyPr/>
          <a:lstStyle/>
          <a:p>
            <a:r>
              <a:rPr lang="en-US" smtClean="0"/>
              <a:t>2/22/18</a:t>
            </a:r>
            <a:endParaRPr lang="en-US"/>
          </a:p>
        </p:txBody>
      </p:sp>
      <p:sp>
        <p:nvSpPr>
          <p:cNvPr id="7" name="Footer Placeholder 6"/>
          <p:cNvSpPr>
            <a:spLocks noGrp="1"/>
          </p:cNvSpPr>
          <p:nvPr>
            <p:ph type="ftr" sz="quarter" idx="11"/>
          </p:nvPr>
        </p:nvSpPr>
        <p:spPr/>
        <p:txBody>
          <a:bodyPr/>
          <a:lstStyle/>
          <a:p>
            <a:r>
              <a:rPr lang="en-US" smtClean="0"/>
              <a:t>Lina Necib, Caltech</a:t>
            </a:r>
            <a:endParaRPr lang="en-US" dirty="0"/>
          </a:p>
        </p:txBody>
      </p:sp>
      <p:sp>
        <p:nvSpPr>
          <p:cNvPr id="8" name="Slide Number Placeholder 7"/>
          <p:cNvSpPr>
            <a:spLocks noGrp="1"/>
          </p:cNvSpPr>
          <p:nvPr>
            <p:ph type="sldNum" sz="quarter" idx="12"/>
          </p:nvPr>
        </p:nvSpPr>
        <p:spPr/>
        <p:txBody>
          <a:bodyPr/>
          <a:lstStyle/>
          <a:p>
            <a:fld id="{1AD20DFC-E2D5-4BD6-B744-D8DEEAB5F7C2}" type="slidenum">
              <a:rPr lang="en-US" smtClean="0"/>
              <a:pPr/>
              <a:t>44</a:t>
            </a:fld>
            <a:endParaRPr lang="en-US" dirty="0"/>
          </a:p>
        </p:txBody>
      </p:sp>
    </p:spTree>
    <p:extLst>
      <p:ext uri="{BB962C8B-B14F-4D97-AF65-F5344CB8AC3E}">
        <p14:creationId xmlns:p14="http://schemas.microsoft.com/office/powerpoint/2010/main" val="401741692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2190750" y="730250"/>
            <a:ext cx="4953000" cy="4841875"/>
          </a:xfrm>
          <a:prstGeom prst="ellipse">
            <a:avLst/>
          </a:prstGeom>
          <a:gradFill flip="none" rotWithShape="1">
            <a:gsLst>
              <a:gs pos="0">
                <a:srgbClr val="000090"/>
              </a:gs>
              <a:gs pos="100000">
                <a:srgbClr val="FFFFFF"/>
              </a:gs>
            </a:gsLst>
            <a:path path="circle">
              <a:fillToRect l="100000" t="100000"/>
            </a:path>
            <a:tileRect r="-100000" b="-10000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3762375" y="2381250"/>
            <a:ext cx="1889125" cy="1809750"/>
          </a:xfrm>
          <a:prstGeom prst="ellipse">
            <a:avLst/>
          </a:prstGeom>
          <a:gradFill flip="none" rotWithShape="1">
            <a:gsLst>
              <a:gs pos="0">
                <a:srgbClr val="FF0000"/>
              </a:gs>
              <a:gs pos="100000">
                <a:srgbClr val="FFFFFF"/>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Stellar Halo</a:t>
            </a:r>
            <a:endParaRPr lang="en-US" sz="2400" dirty="0"/>
          </a:p>
        </p:txBody>
      </p:sp>
      <p:sp>
        <p:nvSpPr>
          <p:cNvPr id="4" name="TextBox 3"/>
          <p:cNvSpPr txBox="1"/>
          <p:nvPr/>
        </p:nvSpPr>
        <p:spPr>
          <a:xfrm>
            <a:off x="3365500" y="1317626"/>
            <a:ext cx="2397125" cy="830997"/>
          </a:xfrm>
          <a:prstGeom prst="rect">
            <a:avLst/>
          </a:prstGeom>
          <a:noFill/>
        </p:spPr>
        <p:txBody>
          <a:bodyPr wrap="square" rtlCol="0">
            <a:spAutoFit/>
          </a:bodyPr>
          <a:lstStyle/>
          <a:p>
            <a:pPr algn="ctr"/>
            <a:r>
              <a:rPr lang="en-US" sz="2400" dirty="0" smtClean="0">
                <a:solidFill>
                  <a:srgbClr val="000000"/>
                </a:solidFill>
              </a:rPr>
              <a:t>Kinematic Outliers</a:t>
            </a:r>
            <a:endParaRPr lang="en-US" sz="2400" dirty="0">
              <a:solidFill>
                <a:srgbClr val="000000"/>
              </a:solidFill>
            </a:endParaRPr>
          </a:p>
        </p:txBody>
      </p:sp>
      <p:sp>
        <p:nvSpPr>
          <p:cNvPr id="5" name="TextBox 4"/>
          <p:cNvSpPr txBox="1"/>
          <p:nvPr/>
        </p:nvSpPr>
        <p:spPr>
          <a:xfrm>
            <a:off x="190500" y="1317626"/>
            <a:ext cx="3333750" cy="3323987"/>
          </a:xfrm>
          <a:prstGeom prst="rect">
            <a:avLst/>
          </a:prstGeom>
          <a:gradFill flip="none" rotWithShape="1">
            <a:gsLst>
              <a:gs pos="0">
                <a:schemeClr val="accent6">
                  <a:tint val="14000"/>
                  <a:satMod val="180000"/>
                  <a:lumMod val="100000"/>
                  <a:alpha val="61000"/>
                </a:schemeClr>
              </a:gs>
              <a:gs pos="42000">
                <a:schemeClr val="accent6">
                  <a:tint val="40000"/>
                  <a:satMod val="160000"/>
                  <a:lumMod val="94000"/>
                  <a:alpha val="61000"/>
                </a:schemeClr>
              </a:gs>
              <a:gs pos="100000">
                <a:schemeClr val="accent6">
                  <a:tint val="94000"/>
                  <a:satMod val="140000"/>
                  <a:alpha val="61000"/>
                </a:schemeClr>
              </a:gs>
            </a:gsLst>
            <a:lin ang="5160000" scaled="1"/>
            <a:tileRect/>
          </a:gradFill>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3000" dirty="0" smtClean="0"/>
              <a:t>We use </a:t>
            </a:r>
            <a:r>
              <a:rPr lang="en-US" sz="3000" dirty="0" smtClean="0">
                <a:solidFill>
                  <a:srgbClr val="FF0000"/>
                </a:solidFill>
              </a:rPr>
              <a:t>Markov Chain Monte Carlo </a:t>
            </a:r>
            <a:r>
              <a:rPr lang="en-US" sz="3000" dirty="0" smtClean="0"/>
              <a:t>to </a:t>
            </a:r>
            <a:r>
              <a:rPr lang="en-US" sz="3000" dirty="0" smtClean="0"/>
              <a:t>find the best fit parameters for the halo, and any kinematic outliers.</a:t>
            </a:r>
            <a:endParaRPr lang="en-US" sz="3000" dirty="0"/>
          </a:p>
        </p:txBody>
      </p:sp>
      <p:sp>
        <p:nvSpPr>
          <p:cNvPr id="6" name="Date Placeholder 5"/>
          <p:cNvSpPr>
            <a:spLocks noGrp="1"/>
          </p:cNvSpPr>
          <p:nvPr>
            <p:ph type="dt" sz="half" idx="10"/>
          </p:nvPr>
        </p:nvSpPr>
        <p:spPr/>
        <p:txBody>
          <a:bodyPr/>
          <a:lstStyle/>
          <a:p>
            <a:r>
              <a:rPr lang="en-US" smtClean="0"/>
              <a:t>2/22/18</a:t>
            </a:r>
            <a:endParaRPr lang="en-US"/>
          </a:p>
        </p:txBody>
      </p:sp>
      <p:sp>
        <p:nvSpPr>
          <p:cNvPr id="7" name="Footer Placeholder 6"/>
          <p:cNvSpPr>
            <a:spLocks noGrp="1"/>
          </p:cNvSpPr>
          <p:nvPr>
            <p:ph type="ftr" sz="quarter" idx="11"/>
          </p:nvPr>
        </p:nvSpPr>
        <p:spPr/>
        <p:txBody>
          <a:bodyPr/>
          <a:lstStyle/>
          <a:p>
            <a:r>
              <a:rPr lang="en-US" smtClean="0"/>
              <a:t>Lina Necib, Caltech</a:t>
            </a:r>
            <a:endParaRPr lang="en-US" dirty="0"/>
          </a:p>
        </p:txBody>
      </p:sp>
      <p:sp>
        <p:nvSpPr>
          <p:cNvPr id="8" name="Slide Number Placeholder 7"/>
          <p:cNvSpPr>
            <a:spLocks noGrp="1"/>
          </p:cNvSpPr>
          <p:nvPr>
            <p:ph type="sldNum" sz="quarter" idx="12"/>
          </p:nvPr>
        </p:nvSpPr>
        <p:spPr/>
        <p:txBody>
          <a:bodyPr/>
          <a:lstStyle/>
          <a:p>
            <a:fld id="{1AD20DFC-E2D5-4BD6-B744-D8DEEAB5F7C2}" type="slidenum">
              <a:rPr lang="en-US" smtClean="0"/>
              <a:pPr/>
              <a:t>45</a:t>
            </a:fld>
            <a:endParaRPr lang="en-US" dirty="0"/>
          </a:p>
        </p:txBody>
      </p:sp>
    </p:spTree>
    <p:extLst>
      <p:ext uri="{BB962C8B-B14F-4D97-AF65-F5344CB8AC3E}">
        <p14:creationId xmlns:p14="http://schemas.microsoft.com/office/powerpoint/2010/main" val="227068329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2190750" y="730250"/>
            <a:ext cx="4953000" cy="4841875"/>
          </a:xfrm>
          <a:prstGeom prst="ellipse">
            <a:avLst/>
          </a:prstGeom>
          <a:gradFill flip="none" rotWithShape="1">
            <a:gsLst>
              <a:gs pos="0">
                <a:srgbClr val="000090"/>
              </a:gs>
              <a:gs pos="100000">
                <a:srgbClr val="FFFFFF"/>
              </a:gs>
            </a:gsLst>
            <a:path path="circle">
              <a:fillToRect l="100000" t="100000"/>
            </a:path>
            <a:tileRect r="-100000" b="-10000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3762375" y="2381250"/>
            <a:ext cx="1889125" cy="1809750"/>
          </a:xfrm>
          <a:prstGeom prst="ellipse">
            <a:avLst/>
          </a:prstGeom>
          <a:gradFill flip="none" rotWithShape="1">
            <a:gsLst>
              <a:gs pos="0">
                <a:srgbClr val="FF0000"/>
              </a:gs>
              <a:gs pos="100000">
                <a:srgbClr val="FFFFFF"/>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Stellar Halo</a:t>
            </a:r>
            <a:endParaRPr lang="en-US" sz="2400" dirty="0"/>
          </a:p>
        </p:txBody>
      </p:sp>
      <p:sp>
        <p:nvSpPr>
          <p:cNvPr id="4" name="TextBox 3"/>
          <p:cNvSpPr txBox="1"/>
          <p:nvPr/>
        </p:nvSpPr>
        <p:spPr>
          <a:xfrm>
            <a:off x="3365500" y="1317626"/>
            <a:ext cx="2397125" cy="830997"/>
          </a:xfrm>
          <a:prstGeom prst="rect">
            <a:avLst/>
          </a:prstGeom>
          <a:noFill/>
        </p:spPr>
        <p:txBody>
          <a:bodyPr wrap="square" rtlCol="0">
            <a:spAutoFit/>
          </a:bodyPr>
          <a:lstStyle/>
          <a:p>
            <a:pPr algn="ctr"/>
            <a:r>
              <a:rPr lang="en-US" sz="2400" dirty="0" smtClean="0">
                <a:solidFill>
                  <a:srgbClr val="000000"/>
                </a:solidFill>
              </a:rPr>
              <a:t>Kinematic Outliers</a:t>
            </a:r>
            <a:endParaRPr lang="en-US" sz="2400" dirty="0">
              <a:solidFill>
                <a:srgbClr val="000000"/>
              </a:solidFill>
            </a:endParaRPr>
          </a:p>
        </p:txBody>
      </p:sp>
      <p:sp>
        <p:nvSpPr>
          <p:cNvPr id="6" name="Rounded Rectangular Callout 5"/>
          <p:cNvSpPr/>
          <p:nvPr/>
        </p:nvSpPr>
        <p:spPr>
          <a:xfrm>
            <a:off x="6985000" y="31750"/>
            <a:ext cx="2159000" cy="1397000"/>
          </a:xfrm>
          <a:prstGeom prst="wedgeRoundRectCallout">
            <a:avLst>
              <a:gd name="adj1" fmla="val -116421"/>
              <a:gd name="adj2" fmla="val 107955"/>
              <a:gd name="adj3" fmla="val 16667"/>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US" sz="2400" dirty="0" smtClean="0">
                <a:solidFill>
                  <a:srgbClr val="0000FF"/>
                </a:solidFill>
              </a:rPr>
              <a:t>3 Dimensional Gaussian</a:t>
            </a:r>
            <a:endParaRPr lang="en-US" sz="2400" dirty="0">
              <a:solidFill>
                <a:srgbClr val="0000FF"/>
              </a:solidFill>
            </a:endParaRPr>
          </a:p>
        </p:txBody>
      </p:sp>
      <p:sp>
        <p:nvSpPr>
          <p:cNvPr id="7" name="Date Placeholder 6"/>
          <p:cNvSpPr>
            <a:spLocks noGrp="1"/>
          </p:cNvSpPr>
          <p:nvPr>
            <p:ph type="dt" sz="half" idx="10"/>
          </p:nvPr>
        </p:nvSpPr>
        <p:spPr/>
        <p:txBody>
          <a:bodyPr/>
          <a:lstStyle/>
          <a:p>
            <a:r>
              <a:rPr lang="en-US" smtClean="0"/>
              <a:t>2/22/18</a:t>
            </a:r>
            <a:endParaRPr lang="en-US"/>
          </a:p>
        </p:txBody>
      </p:sp>
      <p:sp>
        <p:nvSpPr>
          <p:cNvPr id="8" name="Footer Placeholder 7"/>
          <p:cNvSpPr>
            <a:spLocks noGrp="1"/>
          </p:cNvSpPr>
          <p:nvPr>
            <p:ph type="ftr" sz="quarter" idx="11"/>
          </p:nvPr>
        </p:nvSpPr>
        <p:spPr/>
        <p:txBody>
          <a:bodyPr/>
          <a:lstStyle/>
          <a:p>
            <a:r>
              <a:rPr lang="en-US" smtClean="0"/>
              <a:t>Lina Necib, Caltech</a:t>
            </a:r>
            <a:endParaRPr lang="en-US" dirty="0"/>
          </a:p>
        </p:txBody>
      </p:sp>
      <p:sp>
        <p:nvSpPr>
          <p:cNvPr id="9" name="Slide Number Placeholder 8"/>
          <p:cNvSpPr>
            <a:spLocks noGrp="1"/>
          </p:cNvSpPr>
          <p:nvPr>
            <p:ph type="sldNum" sz="quarter" idx="12"/>
          </p:nvPr>
        </p:nvSpPr>
        <p:spPr/>
        <p:txBody>
          <a:bodyPr/>
          <a:lstStyle/>
          <a:p>
            <a:fld id="{1AD20DFC-E2D5-4BD6-B744-D8DEEAB5F7C2}" type="slidenum">
              <a:rPr lang="en-US" smtClean="0"/>
              <a:pPr/>
              <a:t>46</a:t>
            </a:fld>
            <a:endParaRPr lang="en-US" dirty="0"/>
          </a:p>
        </p:txBody>
      </p:sp>
      <p:sp>
        <p:nvSpPr>
          <p:cNvPr id="5" name="Rounded Rectangular Callout 4"/>
          <p:cNvSpPr/>
          <p:nvPr/>
        </p:nvSpPr>
        <p:spPr>
          <a:xfrm>
            <a:off x="6985000" y="5064125"/>
            <a:ext cx="2159000" cy="1397000"/>
          </a:xfrm>
          <a:prstGeom prst="wedgeRoundRectCallout">
            <a:avLst>
              <a:gd name="adj1" fmla="val -123774"/>
              <a:gd name="adj2" fmla="val -165909"/>
              <a:gd name="adj3" fmla="val 16667"/>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US" sz="2400" dirty="0" smtClean="0">
                <a:solidFill>
                  <a:srgbClr val="FF0000"/>
                </a:solidFill>
              </a:rPr>
              <a:t>3 Dimensional Gaussian</a:t>
            </a:r>
            <a:endParaRPr lang="en-US" sz="2400" dirty="0">
              <a:solidFill>
                <a:srgbClr val="FF0000"/>
              </a:solidFill>
            </a:endParaRPr>
          </a:p>
        </p:txBody>
      </p:sp>
    </p:spTree>
    <p:extLst>
      <p:ext uri="{BB962C8B-B14F-4D97-AF65-F5344CB8AC3E}">
        <p14:creationId xmlns:p14="http://schemas.microsoft.com/office/powerpoint/2010/main" val="178881080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848" y="1981200"/>
            <a:ext cx="8280304" cy="2890295"/>
          </a:xfrm>
          <a:prstGeom prst="rect">
            <a:avLst/>
          </a:prstGeom>
        </p:spPr>
      </p:pic>
      <p:sp>
        <p:nvSpPr>
          <p:cNvPr id="3" name="Rounded Rectangular Callout 2"/>
          <p:cNvSpPr/>
          <p:nvPr/>
        </p:nvSpPr>
        <p:spPr>
          <a:xfrm>
            <a:off x="6985000" y="31750"/>
            <a:ext cx="2159000" cy="1397000"/>
          </a:xfrm>
          <a:prstGeom prst="wedgeRoundRectCallout">
            <a:avLst>
              <a:gd name="adj1" fmla="val -23316"/>
              <a:gd name="adj2" fmla="val 157641"/>
              <a:gd name="adj3" fmla="val 16667"/>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US" sz="2400" dirty="0" smtClean="0">
                <a:solidFill>
                  <a:srgbClr val="0000FF"/>
                </a:solidFill>
              </a:rPr>
              <a:t>Kinematic Outliers</a:t>
            </a:r>
            <a:endParaRPr lang="en-US" sz="2400" dirty="0">
              <a:solidFill>
                <a:srgbClr val="0000FF"/>
              </a:solidFill>
            </a:endParaRPr>
          </a:p>
        </p:txBody>
      </p:sp>
      <p:sp>
        <p:nvSpPr>
          <p:cNvPr id="5" name="Date Placeholder 4"/>
          <p:cNvSpPr>
            <a:spLocks noGrp="1"/>
          </p:cNvSpPr>
          <p:nvPr>
            <p:ph type="dt" sz="half" idx="10"/>
          </p:nvPr>
        </p:nvSpPr>
        <p:spPr/>
        <p:txBody>
          <a:bodyPr/>
          <a:lstStyle/>
          <a:p>
            <a:r>
              <a:rPr lang="en-US" smtClean="0"/>
              <a:t>2/22/18</a:t>
            </a:r>
            <a:endParaRPr lang="en-US"/>
          </a:p>
        </p:txBody>
      </p:sp>
      <p:sp>
        <p:nvSpPr>
          <p:cNvPr id="6" name="Footer Placeholder 5"/>
          <p:cNvSpPr>
            <a:spLocks noGrp="1"/>
          </p:cNvSpPr>
          <p:nvPr>
            <p:ph type="ftr" sz="quarter" idx="11"/>
          </p:nvPr>
        </p:nvSpPr>
        <p:spPr/>
        <p:txBody>
          <a:bodyPr/>
          <a:lstStyle/>
          <a:p>
            <a:r>
              <a:rPr lang="en-US" dirty="0" smtClean="0"/>
              <a:t>Lina </a:t>
            </a:r>
            <a:r>
              <a:rPr lang="en-US" dirty="0" err="1" smtClean="0"/>
              <a:t>Necib</a:t>
            </a:r>
            <a:r>
              <a:rPr lang="en-US" dirty="0" smtClean="0"/>
              <a:t>, </a:t>
            </a:r>
            <a:r>
              <a:rPr lang="en-US" dirty="0" smtClean="0"/>
              <a:t>Caltech</a:t>
            </a:r>
            <a:endParaRPr lang="en-US" dirty="0"/>
          </a:p>
        </p:txBody>
      </p:sp>
      <p:sp>
        <p:nvSpPr>
          <p:cNvPr id="7" name="Slide Number Placeholder 6"/>
          <p:cNvSpPr>
            <a:spLocks noGrp="1"/>
          </p:cNvSpPr>
          <p:nvPr>
            <p:ph type="sldNum" sz="quarter" idx="12"/>
          </p:nvPr>
        </p:nvSpPr>
        <p:spPr/>
        <p:txBody>
          <a:bodyPr/>
          <a:lstStyle/>
          <a:p>
            <a:fld id="{1AD20DFC-E2D5-4BD6-B744-D8DEEAB5F7C2}" type="slidenum">
              <a:rPr lang="en-US" smtClean="0"/>
              <a:pPr/>
              <a:t>47</a:t>
            </a:fld>
            <a:endParaRPr lang="en-US" dirty="0"/>
          </a:p>
        </p:txBody>
      </p:sp>
      <p:sp>
        <p:nvSpPr>
          <p:cNvPr id="4" name="Rounded Rectangular Callout 3"/>
          <p:cNvSpPr/>
          <p:nvPr/>
        </p:nvSpPr>
        <p:spPr>
          <a:xfrm>
            <a:off x="6985000" y="5064125"/>
            <a:ext cx="2159000" cy="1397000"/>
          </a:xfrm>
          <a:prstGeom prst="wedgeRoundRectCallout">
            <a:avLst>
              <a:gd name="adj1" fmla="val -141821"/>
              <a:gd name="adj2" fmla="val -155580"/>
              <a:gd name="adj3" fmla="val 16667"/>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US" sz="2400" dirty="0" smtClean="0">
                <a:solidFill>
                  <a:srgbClr val="FF0000"/>
                </a:solidFill>
              </a:rPr>
              <a:t>Best Fit Halo</a:t>
            </a:r>
            <a:endParaRPr lang="en-US" sz="2400" dirty="0">
              <a:solidFill>
                <a:srgbClr val="FF0000"/>
              </a:solidFill>
            </a:endParaRPr>
          </a:p>
        </p:txBody>
      </p:sp>
    </p:spTree>
    <p:extLst>
      <p:ext uri="{BB962C8B-B14F-4D97-AF65-F5344CB8AC3E}">
        <p14:creationId xmlns:p14="http://schemas.microsoft.com/office/powerpoint/2010/main" val="160835517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848" y="1981200"/>
            <a:ext cx="8280304" cy="2890295"/>
          </a:xfrm>
          <a:prstGeom prst="rect">
            <a:avLst/>
          </a:prstGeom>
        </p:spPr>
      </p:pic>
      <p:sp>
        <p:nvSpPr>
          <p:cNvPr id="3" name="Rounded Rectangular Callout 2"/>
          <p:cNvSpPr/>
          <p:nvPr/>
        </p:nvSpPr>
        <p:spPr>
          <a:xfrm>
            <a:off x="6985000" y="31750"/>
            <a:ext cx="2159000" cy="1397000"/>
          </a:xfrm>
          <a:prstGeom prst="wedgeRoundRectCallout">
            <a:avLst>
              <a:gd name="adj1" fmla="val -23316"/>
              <a:gd name="adj2" fmla="val 157641"/>
              <a:gd name="adj3" fmla="val 16667"/>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US" sz="2400" dirty="0" smtClean="0">
                <a:solidFill>
                  <a:srgbClr val="0000FF"/>
                </a:solidFill>
              </a:rPr>
              <a:t>Kinematic Outliers</a:t>
            </a:r>
            <a:endParaRPr lang="en-US" sz="2400" dirty="0">
              <a:solidFill>
                <a:srgbClr val="0000FF"/>
              </a:solidFill>
            </a:endParaRPr>
          </a:p>
        </p:txBody>
      </p:sp>
      <p:sp>
        <p:nvSpPr>
          <p:cNvPr id="5" name="Date Placeholder 4"/>
          <p:cNvSpPr>
            <a:spLocks noGrp="1"/>
          </p:cNvSpPr>
          <p:nvPr>
            <p:ph type="dt" sz="half" idx="10"/>
          </p:nvPr>
        </p:nvSpPr>
        <p:spPr/>
        <p:txBody>
          <a:bodyPr/>
          <a:lstStyle/>
          <a:p>
            <a:r>
              <a:rPr lang="en-US" smtClean="0"/>
              <a:t>2/22/18</a:t>
            </a:r>
            <a:endParaRPr lang="en-US"/>
          </a:p>
        </p:txBody>
      </p:sp>
      <p:sp>
        <p:nvSpPr>
          <p:cNvPr id="6" name="Footer Placeholder 5"/>
          <p:cNvSpPr>
            <a:spLocks noGrp="1"/>
          </p:cNvSpPr>
          <p:nvPr>
            <p:ph type="ftr" sz="quarter" idx="11"/>
          </p:nvPr>
        </p:nvSpPr>
        <p:spPr/>
        <p:txBody>
          <a:bodyPr/>
          <a:lstStyle/>
          <a:p>
            <a:r>
              <a:rPr lang="en-US" dirty="0" smtClean="0"/>
              <a:t>Lina </a:t>
            </a:r>
            <a:r>
              <a:rPr lang="en-US" dirty="0" err="1" smtClean="0"/>
              <a:t>Necib</a:t>
            </a:r>
            <a:r>
              <a:rPr lang="en-US" dirty="0" smtClean="0"/>
              <a:t>, </a:t>
            </a:r>
            <a:r>
              <a:rPr lang="en-US" dirty="0" smtClean="0"/>
              <a:t>Caltech</a:t>
            </a:r>
            <a:endParaRPr lang="en-US" dirty="0"/>
          </a:p>
        </p:txBody>
      </p:sp>
      <p:sp>
        <p:nvSpPr>
          <p:cNvPr id="7" name="Slide Number Placeholder 6"/>
          <p:cNvSpPr>
            <a:spLocks noGrp="1"/>
          </p:cNvSpPr>
          <p:nvPr>
            <p:ph type="sldNum" sz="quarter" idx="12"/>
          </p:nvPr>
        </p:nvSpPr>
        <p:spPr/>
        <p:txBody>
          <a:bodyPr/>
          <a:lstStyle/>
          <a:p>
            <a:fld id="{1AD20DFC-E2D5-4BD6-B744-D8DEEAB5F7C2}" type="slidenum">
              <a:rPr lang="en-US" smtClean="0"/>
              <a:pPr/>
              <a:t>48</a:t>
            </a:fld>
            <a:endParaRPr lang="en-US" dirty="0"/>
          </a:p>
        </p:txBody>
      </p:sp>
      <p:sp>
        <p:nvSpPr>
          <p:cNvPr id="4" name="Rounded Rectangular Callout 3"/>
          <p:cNvSpPr/>
          <p:nvPr/>
        </p:nvSpPr>
        <p:spPr>
          <a:xfrm>
            <a:off x="6985000" y="5064125"/>
            <a:ext cx="2159000" cy="1397000"/>
          </a:xfrm>
          <a:prstGeom prst="wedgeRoundRectCallout">
            <a:avLst>
              <a:gd name="adj1" fmla="val -141821"/>
              <a:gd name="adj2" fmla="val -155580"/>
              <a:gd name="adj3" fmla="val 16667"/>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US" sz="2400" dirty="0" smtClean="0">
                <a:solidFill>
                  <a:srgbClr val="FF0000"/>
                </a:solidFill>
              </a:rPr>
              <a:t>Best Fit Halo</a:t>
            </a:r>
            <a:endParaRPr lang="en-US" sz="2400" dirty="0">
              <a:solidFill>
                <a:srgbClr val="FF0000"/>
              </a:solidFill>
            </a:endParaRPr>
          </a:p>
        </p:txBody>
      </p:sp>
      <p:sp>
        <p:nvSpPr>
          <p:cNvPr id="8" name="Donut 7"/>
          <p:cNvSpPr/>
          <p:nvPr/>
        </p:nvSpPr>
        <p:spPr>
          <a:xfrm>
            <a:off x="1558098" y="2108140"/>
            <a:ext cx="1165299" cy="1217745"/>
          </a:xfrm>
          <a:prstGeom prst="donut">
            <a:avLst>
              <a:gd name="adj" fmla="val 10330"/>
            </a:avLst>
          </a:prstGeom>
          <a:gradFill flip="none" rotWithShape="1">
            <a:gsLst>
              <a:gs pos="34000">
                <a:schemeClr val="bg1"/>
              </a:gs>
              <a:gs pos="100000">
                <a:schemeClr val="accent1">
                  <a:shade val="60000"/>
                  <a:satMod val="180000"/>
                  <a:lumMod val="70000"/>
                </a:schemeClr>
              </a:gs>
              <a:gs pos="69000">
                <a:srgbClr val="FF0000"/>
              </a:gs>
            </a:gsLst>
            <a:path path="circle">
              <a:fillToRect l="100000" t="100000"/>
            </a:path>
            <a:tileRect r="-100000" b="-10000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9" name="Cloud Callout 8"/>
          <p:cNvSpPr/>
          <p:nvPr/>
        </p:nvSpPr>
        <p:spPr>
          <a:xfrm>
            <a:off x="798688" y="31751"/>
            <a:ext cx="2513905" cy="1397000"/>
          </a:xfrm>
          <a:prstGeom prst="cloudCallout">
            <a:avLst>
              <a:gd name="adj1" fmla="val 13151"/>
              <a:gd name="adj2" fmla="val 101430"/>
            </a:avLst>
          </a:prstGeom>
          <a:gradFill flip="none" rotWithShape="1">
            <a:gsLst>
              <a:gs pos="18000">
                <a:srgbClr val="FF0000"/>
              </a:gs>
              <a:gs pos="84000">
                <a:schemeClr val="bg1"/>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Hints of dark matter substructure?</a:t>
            </a:r>
            <a:endParaRPr lang="en-US" dirty="0"/>
          </a:p>
        </p:txBody>
      </p:sp>
    </p:spTree>
    <p:extLst>
      <p:ext uri="{BB962C8B-B14F-4D97-AF65-F5344CB8AC3E}">
        <p14:creationId xmlns:p14="http://schemas.microsoft.com/office/powerpoint/2010/main" val="14952667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inal_rave_vel_plotz_cut15fe_18bins_15.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1258" y="1571625"/>
            <a:ext cx="5482088" cy="4321175"/>
          </a:xfrm>
          <a:prstGeom prst="rect">
            <a:avLst/>
          </a:prstGeom>
        </p:spPr>
      </p:pic>
      <p:sp>
        <p:nvSpPr>
          <p:cNvPr id="3" name="Title 2"/>
          <p:cNvSpPr>
            <a:spLocks noGrp="1"/>
          </p:cNvSpPr>
          <p:nvPr>
            <p:ph type="title"/>
          </p:nvPr>
        </p:nvSpPr>
        <p:spPr/>
        <p:txBody>
          <a:bodyPr/>
          <a:lstStyle/>
          <a:p>
            <a:r>
              <a:rPr lang="en-US" dirty="0" smtClean="0"/>
              <a:t>Posterior Distribution of </a:t>
            </a:r>
            <a:r>
              <a:rPr lang="en-US" dirty="0" smtClean="0"/>
              <a:t/>
            </a:r>
            <a:br>
              <a:rPr lang="en-US" dirty="0" smtClean="0"/>
            </a:br>
            <a:r>
              <a:rPr lang="en-US" dirty="0" smtClean="0"/>
              <a:t>|</a:t>
            </a:r>
            <a:r>
              <a:rPr lang="en-US" dirty="0" smtClean="0"/>
              <a:t>v|</a:t>
            </a:r>
            <a:endParaRPr lang="en-US" dirty="0"/>
          </a:p>
        </p:txBody>
      </p:sp>
      <p:sp>
        <p:nvSpPr>
          <p:cNvPr id="4" name="Date Placeholder 3"/>
          <p:cNvSpPr>
            <a:spLocks noGrp="1"/>
          </p:cNvSpPr>
          <p:nvPr>
            <p:ph type="dt" sz="half" idx="10"/>
          </p:nvPr>
        </p:nvSpPr>
        <p:spPr/>
        <p:txBody>
          <a:bodyPr/>
          <a:lstStyle/>
          <a:p>
            <a:r>
              <a:rPr lang="en-US" smtClean="0"/>
              <a:t>2/22/18</a:t>
            </a:r>
            <a:endParaRPr lang="en-US"/>
          </a:p>
        </p:txBody>
      </p:sp>
      <p:sp>
        <p:nvSpPr>
          <p:cNvPr id="5" name="Footer Placeholder 4"/>
          <p:cNvSpPr>
            <a:spLocks noGrp="1"/>
          </p:cNvSpPr>
          <p:nvPr>
            <p:ph type="ftr" sz="quarter" idx="11"/>
          </p:nvPr>
        </p:nvSpPr>
        <p:spPr/>
        <p:txBody>
          <a:bodyPr/>
          <a:lstStyle/>
          <a:p>
            <a:r>
              <a:rPr lang="en-US" dirty="0" smtClean="0"/>
              <a:t>Lina </a:t>
            </a:r>
            <a:r>
              <a:rPr lang="en-US" dirty="0" err="1" smtClean="0"/>
              <a:t>Necib</a:t>
            </a:r>
            <a:r>
              <a:rPr lang="en-US" dirty="0" smtClean="0"/>
              <a:t>, </a:t>
            </a:r>
            <a:r>
              <a:rPr lang="en-US" dirty="0" smtClean="0"/>
              <a:t>Caltech</a:t>
            </a:r>
            <a:endParaRPr lang="en-US" dirty="0"/>
          </a:p>
        </p:txBody>
      </p:sp>
      <p:sp>
        <p:nvSpPr>
          <p:cNvPr id="6" name="Slide Number Placeholder 5"/>
          <p:cNvSpPr>
            <a:spLocks noGrp="1"/>
          </p:cNvSpPr>
          <p:nvPr>
            <p:ph type="sldNum" sz="quarter" idx="12"/>
          </p:nvPr>
        </p:nvSpPr>
        <p:spPr/>
        <p:txBody>
          <a:bodyPr/>
          <a:lstStyle/>
          <a:p>
            <a:fld id="{1AD20DFC-E2D5-4BD6-B744-D8DEEAB5F7C2}" type="slidenum">
              <a:rPr lang="en-US" smtClean="0"/>
              <a:pPr/>
              <a:t>49</a:t>
            </a:fld>
            <a:endParaRPr lang="en-US"/>
          </a:p>
        </p:txBody>
      </p:sp>
    </p:spTree>
    <p:extLst>
      <p:ext uri="{BB962C8B-B14F-4D97-AF65-F5344CB8AC3E}">
        <p14:creationId xmlns:p14="http://schemas.microsoft.com/office/powerpoint/2010/main" val="209120972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 name="Footer Placeholder 8"/>
          <p:cNvSpPr>
            <a:spLocks noGrp="1"/>
          </p:cNvSpPr>
          <p:nvPr>
            <p:ph type="ftr" sz="quarter" idx="11"/>
          </p:nvPr>
        </p:nvSpPr>
        <p:spPr/>
        <p:txBody>
          <a:bodyPr/>
          <a:lstStyle/>
          <a:p>
            <a:r>
              <a:rPr lang="en-US" dirty="0" smtClean="0"/>
              <a:t>Lina </a:t>
            </a:r>
            <a:r>
              <a:rPr lang="en-US" dirty="0" err="1" smtClean="0"/>
              <a:t>Necib</a:t>
            </a:r>
            <a:r>
              <a:rPr lang="en-US" dirty="0" smtClean="0"/>
              <a:t>, Caltech</a:t>
            </a:r>
            <a:endParaRPr lang="en-US" dirty="0"/>
          </a:p>
        </p:txBody>
      </p:sp>
      <p:pic>
        <p:nvPicPr>
          <p:cNvPr id="2" name="Picture 1" descr="evolution of Galaxi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46100"/>
            <a:ext cx="9144000" cy="5741789"/>
          </a:xfrm>
          <a:prstGeom prst="rect">
            <a:avLst/>
          </a:prstGeom>
        </p:spPr>
      </p:pic>
      <p:sp>
        <p:nvSpPr>
          <p:cNvPr id="3" name="Rounded Rectangular Callout 2"/>
          <p:cNvSpPr/>
          <p:nvPr/>
        </p:nvSpPr>
        <p:spPr>
          <a:xfrm>
            <a:off x="7064375" y="4127500"/>
            <a:ext cx="1825625" cy="1190625"/>
          </a:xfrm>
          <a:prstGeom prst="wedgeRoundRectCallout">
            <a:avLst>
              <a:gd name="adj1" fmla="val -99094"/>
              <a:gd name="adj2" fmla="val -202834"/>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Older stars are metal poor stars!</a:t>
            </a:r>
            <a:endParaRPr lang="en-US" dirty="0">
              <a:solidFill>
                <a:srgbClr val="000000"/>
              </a:solidFill>
            </a:endParaRPr>
          </a:p>
        </p:txBody>
      </p:sp>
      <p:sp>
        <p:nvSpPr>
          <p:cNvPr id="6" name="Rounded Rectangle 5"/>
          <p:cNvSpPr/>
          <p:nvPr/>
        </p:nvSpPr>
        <p:spPr>
          <a:xfrm>
            <a:off x="349250" y="5365983"/>
            <a:ext cx="3365500" cy="137826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bg1"/>
                </a:solidFill>
              </a:rPr>
              <a:t>Means that this star has 1/10 of the iron fraction of the Sun</a:t>
            </a:r>
            <a:r>
              <a:rPr lang="en-US" dirty="0" smtClean="0">
                <a:solidFill>
                  <a:schemeClr val="bg1"/>
                </a:solidFill>
              </a:rPr>
              <a:t>.</a:t>
            </a:r>
            <a:endParaRPr lang="en-US" dirty="0">
              <a:solidFill>
                <a:schemeClr val="bg1"/>
              </a:solidFill>
            </a:endParaRPr>
          </a:p>
        </p:txBody>
      </p:sp>
      <p:sp>
        <p:nvSpPr>
          <p:cNvPr id="7" name="Left Arrow 6"/>
          <p:cNvSpPr/>
          <p:nvPr/>
        </p:nvSpPr>
        <p:spPr>
          <a:xfrm rot="20862221">
            <a:off x="1791386" y="1417025"/>
            <a:ext cx="4164164" cy="483284"/>
          </a:xfrm>
          <a:prstGeom prst="lef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More Elements</a:t>
            </a:r>
            <a:endParaRPr lang="en-US" dirty="0"/>
          </a:p>
        </p:txBody>
      </p:sp>
      <p:sp>
        <p:nvSpPr>
          <p:cNvPr id="8" name="Date Placeholder 7"/>
          <p:cNvSpPr>
            <a:spLocks noGrp="1"/>
          </p:cNvSpPr>
          <p:nvPr>
            <p:ph type="dt" sz="half" idx="10"/>
          </p:nvPr>
        </p:nvSpPr>
        <p:spPr/>
        <p:txBody>
          <a:bodyPr/>
          <a:lstStyle/>
          <a:p>
            <a:r>
              <a:rPr lang="en-US" smtClean="0"/>
              <a:t>2/22/18</a:t>
            </a:r>
            <a:endParaRPr lang="en-US"/>
          </a:p>
        </p:txBody>
      </p:sp>
      <p:sp>
        <p:nvSpPr>
          <p:cNvPr id="10" name="Slide Number Placeholder 9"/>
          <p:cNvSpPr>
            <a:spLocks noGrp="1"/>
          </p:cNvSpPr>
          <p:nvPr>
            <p:ph type="sldNum" sz="quarter" idx="12"/>
          </p:nvPr>
        </p:nvSpPr>
        <p:spPr/>
        <p:txBody>
          <a:bodyPr/>
          <a:lstStyle/>
          <a:p>
            <a:fld id="{1AD20DFC-E2D5-4BD6-B744-D8DEEAB5F7C2}" type="slidenum">
              <a:rPr lang="en-US" smtClean="0"/>
              <a:pPr/>
              <a:t>5</a:t>
            </a:fld>
            <a:endParaRPr lang="en-US" dirty="0"/>
          </a:p>
        </p:txBody>
      </p:sp>
      <p:pic>
        <p:nvPicPr>
          <p:cNvPr id="5" name="Picture 4"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25635" y="5482821"/>
            <a:ext cx="1756218" cy="346769"/>
          </a:xfrm>
          <a:prstGeom prst="rect">
            <a:avLst/>
          </a:prstGeom>
        </p:spPr>
      </p:pic>
    </p:spTree>
    <p:extLst>
      <p:ext uri="{BB962C8B-B14F-4D97-AF65-F5344CB8AC3E}">
        <p14:creationId xmlns:p14="http://schemas.microsoft.com/office/powerpoint/2010/main" val="108305835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Posterior Distribution of </a:t>
            </a:r>
            <a:r>
              <a:rPr lang="en-US" dirty="0" smtClean="0"/>
              <a:t/>
            </a:r>
            <a:br>
              <a:rPr lang="en-US" dirty="0" smtClean="0"/>
            </a:br>
            <a:r>
              <a:rPr lang="en-US" dirty="0" smtClean="0"/>
              <a:t>|</a:t>
            </a:r>
            <a:r>
              <a:rPr lang="en-US" dirty="0" smtClean="0"/>
              <a:t>v|</a:t>
            </a:r>
            <a:endParaRPr lang="en-US" dirty="0"/>
          </a:p>
        </p:txBody>
      </p:sp>
      <p:sp>
        <p:nvSpPr>
          <p:cNvPr id="5" name="Date Placeholder 4"/>
          <p:cNvSpPr>
            <a:spLocks noGrp="1"/>
          </p:cNvSpPr>
          <p:nvPr>
            <p:ph type="dt" sz="half" idx="10"/>
          </p:nvPr>
        </p:nvSpPr>
        <p:spPr/>
        <p:txBody>
          <a:bodyPr/>
          <a:lstStyle/>
          <a:p>
            <a:r>
              <a:rPr lang="en-US" smtClean="0"/>
              <a:t>2/22/18</a:t>
            </a:r>
            <a:endParaRPr lang="en-US"/>
          </a:p>
        </p:txBody>
      </p:sp>
      <p:sp>
        <p:nvSpPr>
          <p:cNvPr id="6" name="Footer Placeholder 5"/>
          <p:cNvSpPr>
            <a:spLocks noGrp="1"/>
          </p:cNvSpPr>
          <p:nvPr>
            <p:ph type="ftr" sz="quarter" idx="11"/>
          </p:nvPr>
        </p:nvSpPr>
        <p:spPr/>
        <p:txBody>
          <a:bodyPr/>
          <a:lstStyle/>
          <a:p>
            <a:r>
              <a:rPr lang="en-US" dirty="0" smtClean="0"/>
              <a:t>Lina </a:t>
            </a:r>
            <a:r>
              <a:rPr lang="en-US" dirty="0" err="1" smtClean="0"/>
              <a:t>Necib</a:t>
            </a:r>
            <a:r>
              <a:rPr lang="en-US" dirty="0" smtClean="0"/>
              <a:t>, </a:t>
            </a:r>
            <a:r>
              <a:rPr lang="en-US" dirty="0" smtClean="0"/>
              <a:t>Caltech</a:t>
            </a:r>
          </a:p>
        </p:txBody>
      </p:sp>
      <p:sp>
        <p:nvSpPr>
          <p:cNvPr id="7" name="Slide Number Placeholder 6"/>
          <p:cNvSpPr>
            <a:spLocks noGrp="1"/>
          </p:cNvSpPr>
          <p:nvPr>
            <p:ph type="sldNum" sz="quarter" idx="12"/>
          </p:nvPr>
        </p:nvSpPr>
        <p:spPr/>
        <p:txBody>
          <a:bodyPr/>
          <a:lstStyle/>
          <a:p>
            <a:fld id="{1AD20DFC-E2D5-4BD6-B744-D8DEEAB5F7C2}" type="slidenum">
              <a:rPr lang="en-US" smtClean="0"/>
              <a:pPr/>
              <a:t>50</a:t>
            </a:fld>
            <a:endParaRPr lang="en-US"/>
          </a:p>
        </p:txBody>
      </p:sp>
      <p:pic>
        <p:nvPicPr>
          <p:cNvPr id="8" name="Picture 7" descr="final_rave_vel_plotz_cut15fe_18bins_15.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1258" y="1571625"/>
            <a:ext cx="5482088" cy="4321175"/>
          </a:xfrm>
          <a:prstGeom prst="rect">
            <a:avLst/>
          </a:prstGeom>
        </p:spPr>
      </p:pic>
      <p:sp>
        <p:nvSpPr>
          <p:cNvPr id="4" name="Rounded Rectangular Callout 3"/>
          <p:cNvSpPr/>
          <p:nvPr/>
        </p:nvSpPr>
        <p:spPr>
          <a:xfrm>
            <a:off x="6699250" y="4290816"/>
            <a:ext cx="2444750" cy="1143000"/>
          </a:xfrm>
          <a:prstGeom prst="wedgeRoundRectCallout">
            <a:avLst>
              <a:gd name="adj1" fmla="val -104433"/>
              <a:gd name="adj2" fmla="val -38826"/>
              <a:gd name="adj3" fmla="val 16667"/>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The Maxwell Boltzmann distribution we are taught at school!</a:t>
            </a:r>
            <a:endParaRPr lang="en-US" dirty="0"/>
          </a:p>
        </p:txBody>
      </p:sp>
    </p:spTree>
    <p:extLst>
      <p:ext uri="{BB962C8B-B14F-4D97-AF65-F5344CB8AC3E}">
        <p14:creationId xmlns:p14="http://schemas.microsoft.com/office/powerpoint/2010/main" val="19484652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AD20DFC-E2D5-4BD6-B744-D8DEEAB5F7C2}" type="slidenum">
              <a:rPr lang="en-US" smtClean="0"/>
              <a:pPr/>
              <a:t>6</a:t>
            </a:fld>
            <a:endParaRPr lang="en-US" dirty="0"/>
          </a:p>
        </p:txBody>
      </p:sp>
      <p:pic>
        <p:nvPicPr>
          <p:cNvPr id="5" name="m12i_ref13_star.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213648" y="0"/>
            <a:ext cx="6858000" cy="6858000"/>
          </a:xfrm>
          <a:prstGeom prst="rect">
            <a:avLst/>
          </a:prstGeom>
        </p:spPr>
      </p:pic>
      <p:sp>
        <p:nvSpPr>
          <p:cNvPr id="8" name="TextBox 7"/>
          <p:cNvSpPr txBox="1"/>
          <p:nvPr/>
        </p:nvSpPr>
        <p:spPr>
          <a:xfrm>
            <a:off x="5645393" y="6254130"/>
            <a:ext cx="3413033" cy="400110"/>
          </a:xfrm>
          <a:prstGeom prst="rect">
            <a:avLst/>
          </a:prstGeom>
          <a:noFill/>
        </p:spPr>
        <p:txBody>
          <a:bodyPr wrap="square" rtlCol="0">
            <a:spAutoFit/>
          </a:bodyPr>
          <a:lstStyle/>
          <a:p>
            <a:r>
              <a:rPr lang="en-US" sz="1000" dirty="0" smtClean="0">
                <a:solidFill>
                  <a:srgbClr val="FFFFFF"/>
                </a:solidFill>
              </a:rPr>
              <a:t>Video by Shea </a:t>
            </a:r>
            <a:r>
              <a:rPr lang="en-US" sz="1000" dirty="0" err="1" smtClean="0">
                <a:solidFill>
                  <a:srgbClr val="FFFFFF"/>
                </a:solidFill>
              </a:rPr>
              <a:t>Garisson</a:t>
            </a:r>
            <a:r>
              <a:rPr lang="en-US" sz="1000" dirty="0" smtClean="0">
                <a:solidFill>
                  <a:srgbClr val="FFFFFF"/>
                </a:solidFill>
              </a:rPr>
              <a:t>-Kimmel,</a:t>
            </a:r>
          </a:p>
          <a:p>
            <a:r>
              <a:rPr lang="en-US" sz="1000" dirty="0">
                <a:solidFill>
                  <a:srgbClr val="FFFFFF"/>
                </a:solidFill>
              </a:rPr>
              <a:t>http://</a:t>
            </a:r>
            <a:r>
              <a:rPr lang="en-US" sz="1000" dirty="0" err="1">
                <a:solidFill>
                  <a:srgbClr val="FFFFFF"/>
                </a:solidFill>
              </a:rPr>
              <a:t>www.tapir.caltech.edu</a:t>
            </a:r>
            <a:r>
              <a:rPr lang="en-US" sz="1000" dirty="0">
                <a:solidFill>
                  <a:srgbClr val="FFFFFF"/>
                </a:solidFill>
              </a:rPr>
              <a:t>/~</a:t>
            </a:r>
            <a:r>
              <a:rPr lang="en-US" sz="1000" dirty="0" err="1">
                <a:solidFill>
                  <a:srgbClr val="FFFFFF"/>
                </a:solidFill>
              </a:rPr>
              <a:t>sheagk</a:t>
            </a:r>
            <a:r>
              <a:rPr lang="en-US" sz="1000" dirty="0">
                <a:solidFill>
                  <a:srgbClr val="FFFFFF"/>
                </a:solidFill>
              </a:rPr>
              <a:t>/</a:t>
            </a:r>
            <a:r>
              <a:rPr lang="en-US" sz="1000" dirty="0" err="1">
                <a:solidFill>
                  <a:srgbClr val="FFFFFF"/>
                </a:solidFill>
              </a:rPr>
              <a:t>firemovies.html</a:t>
            </a:r>
            <a:endParaRPr lang="en-US" sz="1000" dirty="0">
              <a:solidFill>
                <a:srgbClr val="FFFFFF"/>
              </a:solidFill>
            </a:endParaRPr>
          </a:p>
        </p:txBody>
      </p:sp>
      <p:sp>
        <p:nvSpPr>
          <p:cNvPr id="9" name="Date Placeholder 8"/>
          <p:cNvSpPr>
            <a:spLocks noGrp="1"/>
          </p:cNvSpPr>
          <p:nvPr>
            <p:ph type="dt" sz="half" idx="10"/>
          </p:nvPr>
        </p:nvSpPr>
        <p:spPr/>
        <p:txBody>
          <a:bodyPr/>
          <a:lstStyle/>
          <a:p>
            <a:r>
              <a:rPr lang="en-US" smtClean="0"/>
              <a:t>2/22/18</a:t>
            </a:r>
            <a:endParaRPr lang="en-US"/>
          </a:p>
        </p:txBody>
      </p:sp>
      <p:sp>
        <p:nvSpPr>
          <p:cNvPr id="10" name="Footer Placeholder 9"/>
          <p:cNvSpPr>
            <a:spLocks noGrp="1"/>
          </p:cNvSpPr>
          <p:nvPr>
            <p:ph type="ftr" sz="quarter" idx="11"/>
          </p:nvPr>
        </p:nvSpPr>
        <p:spPr/>
        <p:txBody>
          <a:bodyPr/>
          <a:lstStyle/>
          <a:p>
            <a:r>
              <a:rPr lang="en-US" smtClean="0"/>
              <a:t>Lina Necib, Caltech</a:t>
            </a:r>
            <a:endParaRPr lang="en-US" dirty="0"/>
          </a:p>
        </p:txBody>
      </p:sp>
    </p:spTree>
    <p:extLst>
      <p:ext uri="{BB962C8B-B14F-4D97-AF65-F5344CB8AC3E}">
        <p14:creationId xmlns:p14="http://schemas.microsoft.com/office/powerpoint/2010/main" val="42564852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595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solidFill>
                  <a:srgbClr val="C6C7A6"/>
                </a:solidFill>
              </a:rPr>
              <a:t>FIRE: Feedback In Realistic Environments </a:t>
            </a:r>
            <a:endParaRPr lang="en-US" dirty="0"/>
          </a:p>
        </p:txBody>
      </p:sp>
      <p:pic>
        <p:nvPicPr>
          <p:cNvPr id="8" name="Picture Placeholder 7" descr="m12i_faceon_x018.0.pdf"/>
          <p:cNvPicPr>
            <a:picLocks noGrp="1" noChangeAspect="1"/>
          </p:cNvPicPr>
          <p:nvPr>
            <p:ph idx="1"/>
          </p:nvPr>
        </p:nvPicPr>
        <p:blipFill rotWithShape="1">
          <a:blip r:embed="rId3">
            <a:extLst>
              <a:ext uri="{28A0092B-C50C-407E-A947-70E740481C1C}">
                <a14:useLocalDpi xmlns:a14="http://schemas.microsoft.com/office/drawing/2010/main" val="0"/>
              </a:ext>
            </a:extLst>
          </a:blip>
          <a:srcRect t="-23958" b="-23958"/>
          <a:stretch/>
        </p:blipFill>
        <p:spPr/>
      </p:pic>
      <p:sp>
        <p:nvSpPr>
          <p:cNvPr id="10" name="Text Placeholder 9"/>
          <p:cNvSpPr>
            <a:spLocks noGrp="1"/>
          </p:cNvSpPr>
          <p:nvPr>
            <p:ph type="body" sz="half" idx="2"/>
          </p:nvPr>
        </p:nvSpPr>
        <p:spPr>
          <a:xfrm>
            <a:off x="658906" y="2590799"/>
            <a:ext cx="3657600" cy="3619845"/>
          </a:xfrm>
        </p:spPr>
        <p:txBody>
          <a:bodyPr/>
          <a:lstStyle/>
          <a:p>
            <a:pPr algn="l"/>
            <a:r>
              <a:rPr lang="en-US" dirty="0" smtClean="0"/>
              <a:t>A suite of high resolution simulations, with different merger histories, and particle physics dynamics.</a:t>
            </a:r>
          </a:p>
          <a:p>
            <a:pPr algn="l"/>
            <a:r>
              <a:rPr lang="en-US" dirty="0" smtClean="0"/>
              <a:t>Focus on Milky Way like simulations:</a:t>
            </a:r>
          </a:p>
          <a:p>
            <a:pPr marL="285750" indent="-285750" algn="l">
              <a:buFontTx/>
              <a:buChar char="•"/>
            </a:pPr>
            <a:r>
              <a:rPr lang="en-US" dirty="0" smtClean="0"/>
              <a:t>Total mass: (1.2-1.6) 10</a:t>
            </a:r>
            <a:r>
              <a:rPr lang="en-US" baseline="30000" dirty="0" smtClean="0"/>
              <a:t>12 </a:t>
            </a:r>
            <a:r>
              <a:rPr lang="en-US" dirty="0" err="1" smtClean="0"/>
              <a:t>Msun</a:t>
            </a:r>
            <a:r>
              <a:rPr lang="en-US" dirty="0" smtClean="0"/>
              <a:t>.</a:t>
            </a:r>
          </a:p>
          <a:p>
            <a:pPr marL="285750" indent="-285750" algn="l">
              <a:buFontTx/>
              <a:buChar char="•"/>
            </a:pPr>
            <a:r>
              <a:rPr lang="en-US" dirty="0" smtClean="0"/>
              <a:t>Particle mass: 7000 </a:t>
            </a:r>
            <a:r>
              <a:rPr lang="en-US" dirty="0" err="1" smtClean="0"/>
              <a:t>Msun</a:t>
            </a:r>
            <a:r>
              <a:rPr lang="en-US" dirty="0" smtClean="0"/>
              <a:t>.</a:t>
            </a:r>
          </a:p>
          <a:p>
            <a:pPr marL="285750" indent="-285750" algn="l">
              <a:buFontTx/>
              <a:buChar char="•"/>
            </a:pPr>
            <a:r>
              <a:rPr lang="en-US" dirty="0" smtClean="0"/>
              <a:t>Dark Matter softening length: 30pc.</a:t>
            </a:r>
            <a:endParaRPr lang="en-US" dirty="0"/>
          </a:p>
        </p:txBody>
      </p:sp>
      <p:sp>
        <p:nvSpPr>
          <p:cNvPr id="2" name="Date Placeholder 1"/>
          <p:cNvSpPr>
            <a:spLocks noGrp="1"/>
          </p:cNvSpPr>
          <p:nvPr>
            <p:ph type="dt" sz="half" idx="10"/>
          </p:nvPr>
        </p:nvSpPr>
        <p:spPr/>
        <p:txBody>
          <a:bodyPr/>
          <a:lstStyle/>
          <a:p>
            <a:r>
              <a:rPr lang="en-US" smtClean="0"/>
              <a:t>2/22/18</a:t>
            </a:r>
            <a:endParaRPr lang="en-US"/>
          </a:p>
        </p:txBody>
      </p:sp>
      <p:sp>
        <p:nvSpPr>
          <p:cNvPr id="3" name="Footer Placeholder 2"/>
          <p:cNvSpPr>
            <a:spLocks noGrp="1"/>
          </p:cNvSpPr>
          <p:nvPr>
            <p:ph type="ftr" sz="quarter" idx="11"/>
          </p:nvPr>
        </p:nvSpPr>
        <p:spPr/>
        <p:txBody>
          <a:bodyPr/>
          <a:lstStyle/>
          <a:p>
            <a:r>
              <a:rPr lang="en-US" smtClean="0"/>
              <a:t>Lina Necib, Caltech</a:t>
            </a:r>
            <a:endParaRPr lang="en-US" dirty="0"/>
          </a:p>
        </p:txBody>
      </p:sp>
      <p:sp>
        <p:nvSpPr>
          <p:cNvPr id="4" name="Slide Number Placeholder 3"/>
          <p:cNvSpPr>
            <a:spLocks noGrp="1"/>
          </p:cNvSpPr>
          <p:nvPr>
            <p:ph type="sldNum" sz="quarter" idx="12"/>
          </p:nvPr>
        </p:nvSpPr>
        <p:spPr/>
        <p:txBody>
          <a:bodyPr/>
          <a:lstStyle/>
          <a:p>
            <a:fld id="{1AD20DFC-E2D5-4BD6-B744-D8DEEAB5F7C2}" type="slidenum">
              <a:rPr lang="en-US" smtClean="0"/>
              <a:pPr/>
              <a:t>7</a:t>
            </a:fld>
            <a:endParaRPr lang="en-US" dirty="0"/>
          </a:p>
        </p:txBody>
      </p:sp>
      <p:sp>
        <p:nvSpPr>
          <p:cNvPr id="11" name="TextBox 10"/>
          <p:cNvSpPr txBox="1"/>
          <p:nvPr/>
        </p:nvSpPr>
        <p:spPr>
          <a:xfrm>
            <a:off x="4838700" y="5181600"/>
            <a:ext cx="3615018" cy="830997"/>
          </a:xfrm>
          <a:prstGeom prst="rect">
            <a:avLst/>
          </a:prstGeom>
          <a:noFill/>
        </p:spPr>
        <p:txBody>
          <a:bodyPr wrap="square" rtlCol="0">
            <a:spAutoFit/>
          </a:bodyPr>
          <a:lstStyle/>
          <a:p>
            <a:r>
              <a:rPr lang="en-US" sz="1200" dirty="0" smtClean="0"/>
              <a:t>Hopkins et al. (2014) MNRAS 445,581</a:t>
            </a:r>
          </a:p>
          <a:p>
            <a:r>
              <a:rPr lang="en-US" sz="1200" dirty="0" smtClean="0"/>
              <a:t>Wetzel et al. (2016) </a:t>
            </a:r>
            <a:r>
              <a:rPr lang="en-US" sz="1200" dirty="0" err="1" smtClean="0"/>
              <a:t>ApJL</a:t>
            </a:r>
            <a:r>
              <a:rPr lang="en-US" sz="1200" dirty="0" smtClean="0"/>
              <a:t>, 827, L23</a:t>
            </a:r>
          </a:p>
          <a:p>
            <a:r>
              <a:rPr lang="en-US" sz="1200" dirty="0" smtClean="0"/>
              <a:t>Hopkins et al. (2017) arXiv:1702.06148</a:t>
            </a:r>
          </a:p>
          <a:p>
            <a:endParaRPr lang="en-US" sz="1200" dirty="0"/>
          </a:p>
        </p:txBody>
      </p:sp>
    </p:spTree>
    <p:extLst>
      <p:ext uri="{BB962C8B-B14F-4D97-AF65-F5344CB8AC3E}">
        <p14:creationId xmlns:p14="http://schemas.microsoft.com/office/powerpoint/2010/main" val="387141777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Quiet Merger History</a:t>
            </a:r>
            <a:endParaRPr lang="en-US" dirty="0"/>
          </a:p>
        </p:txBody>
      </p:sp>
      <p:sp>
        <p:nvSpPr>
          <p:cNvPr id="2" name="Date Placeholder 1"/>
          <p:cNvSpPr>
            <a:spLocks noGrp="1"/>
          </p:cNvSpPr>
          <p:nvPr>
            <p:ph type="dt" sz="half" idx="10"/>
          </p:nvPr>
        </p:nvSpPr>
        <p:spPr/>
        <p:txBody>
          <a:bodyPr/>
          <a:lstStyle/>
          <a:p>
            <a:r>
              <a:rPr lang="en-US" smtClean="0"/>
              <a:t>2/22/18</a:t>
            </a:r>
            <a:endParaRPr lang="en-US"/>
          </a:p>
        </p:txBody>
      </p:sp>
      <p:sp>
        <p:nvSpPr>
          <p:cNvPr id="3" name="Footer Placeholder 2"/>
          <p:cNvSpPr>
            <a:spLocks noGrp="1"/>
          </p:cNvSpPr>
          <p:nvPr>
            <p:ph type="ftr" sz="quarter" idx="11"/>
          </p:nvPr>
        </p:nvSpPr>
        <p:spPr/>
        <p:txBody>
          <a:bodyPr/>
          <a:lstStyle/>
          <a:p>
            <a:r>
              <a:rPr lang="en-US" smtClean="0"/>
              <a:t>Lina Necib, Caltech</a:t>
            </a:r>
            <a:endParaRPr lang="en-US" dirty="0"/>
          </a:p>
        </p:txBody>
      </p:sp>
      <p:sp>
        <p:nvSpPr>
          <p:cNvPr id="4" name="Slide Number Placeholder 3"/>
          <p:cNvSpPr>
            <a:spLocks noGrp="1"/>
          </p:cNvSpPr>
          <p:nvPr>
            <p:ph type="sldNum" sz="quarter" idx="12"/>
          </p:nvPr>
        </p:nvSpPr>
        <p:spPr/>
        <p:txBody>
          <a:bodyPr/>
          <a:lstStyle/>
          <a:p>
            <a:fld id="{1AD20DFC-E2D5-4BD6-B744-D8DEEAB5F7C2}" type="slidenum">
              <a:rPr lang="en-US" smtClean="0"/>
              <a:pPr/>
              <a:t>8</a:t>
            </a:fld>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3939" y="2162299"/>
            <a:ext cx="4403869" cy="3074774"/>
          </a:xfrm>
          <a:prstGeom prst="rect">
            <a:avLst/>
          </a:prstGeom>
        </p:spPr>
      </p:pic>
      <p:sp>
        <p:nvSpPr>
          <p:cNvPr id="10" name="Right Arrow 9"/>
          <p:cNvSpPr/>
          <p:nvPr/>
        </p:nvSpPr>
        <p:spPr>
          <a:xfrm rot="7083241">
            <a:off x="7038066" y="1677822"/>
            <a:ext cx="1334480" cy="310023"/>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ounded Rectangle 8"/>
          <p:cNvSpPr/>
          <p:nvPr/>
        </p:nvSpPr>
        <p:spPr>
          <a:xfrm>
            <a:off x="7473954" y="790557"/>
            <a:ext cx="1670046" cy="1020074"/>
          </a:xfrm>
          <a:prstGeom prst="round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Merging dwarf galaxies!</a:t>
            </a:r>
            <a:endParaRPr lang="en-US" dirty="0"/>
          </a:p>
        </p:txBody>
      </p:sp>
      <p:pic>
        <p:nvPicPr>
          <p:cNvPr id="11" name="Picture 10" descr="ex_situ_fraction_feH_ntrials_10m12i.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2572" y="2273443"/>
            <a:ext cx="3962826" cy="2773978"/>
          </a:xfrm>
          <a:prstGeom prst="rect">
            <a:avLst/>
          </a:prstGeom>
        </p:spPr>
      </p:pic>
      <p:sp>
        <p:nvSpPr>
          <p:cNvPr id="12" name="TextBox 11"/>
          <p:cNvSpPr txBox="1"/>
          <p:nvPr/>
        </p:nvSpPr>
        <p:spPr>
          <a:xfrm>
            <a:off x="418143" y="5143879"/>
            <a:ext cx="3820104" cy="923330"/>
          </a:xfrm>
          <a:prstGeom prst="rect">
            <a:avLst/>
          </a:prstGeom>
          <a:noFill/>
        </p:spPr>
        <p:txBody>
          <a:bodyPr wrap="square" rtlCol="0">
            <a:spAutoFit/>
          </a:bodyPr>
          <a:lstStyle/>
          <a:p>
            <a:r>
              <a:rPr lang="en-US" dirty="0" smtClean="0"/>
              <a:t>When we cut at low [Fe/H], we </a:t>
            </a:r>
            <a:r>
              <a:rPr lang="en-US" dirty="0" smtClean="0"/>
              <a:t>are primarily </a:t>
            </a:r>
            <a:r>
              <a:rPr lang="en-US" dirty="0" smtClean="0"/>
              <a:t>selecting </a:t>
            </a:r>
            <a:r>
              <a:rPr lang="en-US" dirty="0" smtClean="0"/>
              <a:t>stars that are born in dwarf galaxies.</a:t>
            </a:r>
            <a:endParaRPr lang="en-US" dirty="0"/>
          </a:p>
        </p:txBody>
      </p:sp>
      <p:sp>
        <p:nvSpPr>
          <p:cNvPr id="13" name="Rectangle 12"/>
          <p:cNvSpPr/>
          <p:nvPr/>
        </p:nvSpPr>
        <p:spPr>
          <a:xfrm rot="2022615">
            <a:off x="3176644" y="2297588"/>
            <a:ext cx="1531188" cy="400110"/>
          </a:xfrm>
          <a:prstGeom prst="rect">
            <a:avLst/>
          </a:prstGeom>
          <a:noFill/>
        </p:spPr>
        <p:txBody>
          <a:bodyPr wrap="none" lIns="91440" tIns="45720" rIns="91440" bIns="45720">
            <a:spAutoFit/>
          </a:bodyPr>
          <a:lstStyle/>
          <a:p>
            <a:pPr algn="ctr"/>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Preliminary</a:t>
            </a:r>
            <a:endParaRPr lang="en-US" sz="2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4" name="Rectangle 13"/>
          <p:cNvSpPr/>
          <p:nvPr/>
        </p:nvSpPr>
        <p:spPr>
          <a:xfrm rot="2022615">
            <a:off x="7630514" y="2073389"/>
            <a:ext cx="1531188" cy="400110"/>
          </a:xfrm>
          <a:prstGeom prst="rect">
            <a:avLst/>
          </a:prstGeom>
          <a:noFill/>
        </p:spPr>
        <p:txBody>
          <a:bodyPr wrap="none" lIns="91440" tIns="45720" rIns="91440" bIns="45720">
            <a:spAutoFit/>
          </a:bodyPr>
          <a:lstStyle/>
          <a:p>
            <a:pPr algn="ctr"/>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Preliminary</a:t>
            </a:r>
            <a:endParaRPr lang="en-US" sz="2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97668172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Quiet Merger History</a:t>
            </a:r>
          </a:p>
        </p:txBody>
      </p:sp>
      <p:sp>
        <p:nvSpPr>
          <p:cNvPr id="2" name="Date Placeholder 1"/>
          <p:cNvSpPr>
            <a:spLocks noGrp="1"/>
          </p:cNvSpPr>
          <p:nvPr>
            <p:ph type="dt" sz="half" idx="10"/>
          </p:nvPr>
        </p:nvSpPr>
        <p:spPr/>
        <p:txBody>
          <a:bodyPr/>
          <a:lstStyle/>
          <a:p>
            <a:r>
              <a:rPr lang="en-US" smtClean="0"/>
              <a:t>2/22/18</a:t>
            </a:r>
            <a:endParaRPr lang="en-US"/>
          </a:p>
        </p:txBody>
      </p:sp>
      <p:sp>
        <p:nvSpPr>
          <p:cNvPr id="3" name="Footer Placeholder 2"/>
          <p:cNvSpPr>
            <a:spLocks noGrp="1"/>
          </p:cNvSpPr>
          <p:nvPr>
            <p:ph type="ftr" sz="quarter" idx="11"/>
          </p:nvPr>
        </p:nvSpPr>
        <p:spPr/>
        <p:txBody>
          <a:bodyPr/>
          <a:lstStyle/>
          <a:p>
            <a:r>
              <a:rPr lang="en-US" smtClean="0"/>
              <a:t>Lina Necib, Caltech</a:t>
            </a:r>
            <a:endParaRPr lang="en-US" dirty="0"/>
          </a:p>
        </p:txBody>
      </p:sp>
      <p:sp>
        <p:nvSpPr>
          <p:cNvPr id="4" name="Slide Number Placeholder 3"/>
          <p:cNvSpPr>
            <a:spLocks noGrp="1"/>
          </p:cNvSpPr>
          <p:nvPr>
            <p:ph type="sldNum" sz="quarter" idx="12"/>
          </p:nvPr>
        </p:nvSpPr>
        <p:spPr/>
        <p:txBody>
          <a:bodyPr/>
          <a:lstStyle/>
          <a:p>
            <a:fld id="{1AD20DFC-E2D5-4BD6-B744-D8DEEAB5F7C2}" type="slidenum">
              <a:rPr lang="en-US" smtClean="0"/>
              <a:pPr/>
              <a:t>9</a:t>
            </a:fld>
            <a:endParaRPr lang="en-US" dirty="0"/>
          </a:p>
        </p:txBody>
      </p:sp>
      <p:sp>
        <p:nvSpPr>
          <p:cNvPr id="6" name="TextBox 5"/>
          <p:cNvSpPr txBox="1"/>
          <p:nvPr/>
        </p:nvSpPr>
        <p:spPr>
          <a:xfrm>
            <a:off x="549209" y="5439381"/>
            <a:ext cx="3329014" cy="646331"/>
          </a:xfrm>
          <a:prstGeom prst="rect">
            <a:avLst/>
          </a:prstGeom>
          <a:noFill/>
        </p:spPr>
        <p:txBody>
          <a:bodyPr wrap="square" rtlCol="0">
            <a:spAutoFit/>
          </a:bodyPr>
          <a:lstStyle/>
          <a:p>
            <a:r>
              <a:rPr lang="en-US" dirty="0" smtClean="0"/>
              <a:t>Increased convergence with harder cuts at [Fe/H]. </a:t>
            </a:r>
            <a:endParaRPr lang="en-US" dirty="0"/>
          </a:p>
        </p:txBody>
      </p:sp>
      <p:pic>
        <p:nvPicPr>
          <p:cNvPr id="7" name="Picture 6" descr="helio_vel_plotz_cut1.5d_cut2.0radialm12i.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1333" y="2188808"/>
            <a:ext cx="4238539" cy="2966977"/>
          </a:xfrm>
          <a:prstGeom prst="rect">
            <a:avLst/>
          </a:prstGeom>
        </p:spPr>
      </p:pic>
      <p:sp>
        <p:nvSpPr>
          <p:cNvPr id="8" name="Rectangle 7"/>
          <p:cNvSpPr/>
          <p:nvPr/>
        </p:nvSpPr>
        <p:spPr>
          <a:xfrm rot="20016620">
            <a:off x="5179455" y="3356467"/>
            <a:ext cx="2864887" cy="707886"/>
          </a:xfrm>
          <a:prstGeom prst="rect">
            <a:avLst/>
          </a:prstGeom>
          <a:noFill/>
        </p:spPr>
        <p:txBody>
          <a:bodyPr wrap="none" lIns="91440" tIns="45720" rIns="91440" bIns="45720">
            <a:spAutoFit/>
          </a:bodyPr>
          <a:lstStyle/>
          <a:p>
            <a:pPr algn="ctr"/>
            <a:r>
              <a:rPr lang="en-US" sz="4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Preliminary</a:t>
            </a:r>
            <a:endParaRPr lang="en-US" sz="4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14" name="Picture 13" descr="density_plot_m12i.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188808"/>
            <a:ext cx="4305300" cy="3013710"/>
          </a:xfrm>
          <a:prstGeom prst="rect">
            <a:avLst/>
          </a:prstGeom>
        </p:spPr>
      </p:pic>
      <p:sp>
        <p:nvSpPr>
          <p:cNvPr id="12" name="Rectangle 11"/>
          <p:cNvSpPr/>
          <p:nvPr/>
        </p:nvSpPr>
        <p:spPr>
          <a:xfrm rot="2022615">
            <a:off x="3243697" y="2212953"/>
            <a:ext cx="1531188" cy="400110"/>
          </a:xfrm>
          <a:prstGeom prst="rect">
            <a:avLst/>
          </a:prstGeom>
          <a:noFill/>
        </p:spPr>
        <p:txBody>
          <a:bodyPr wrap="none" lIns="91440" tIns="45720" rIns="91440" bIns="45720">
            <a:spAutoFit/>
          </a:bodyPr>
          <a:lstStyle/>
          <a:p>
            <a:pPr algn="ctr"/>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Preliminary</a:t>
            </a:r>
            <a:endParaRPr lang="en-US" sz="2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5" name="Rounded Rectangle 14"/>
          <p:cNvSpPr/>
          <p:nvPr/>
        </p:nvSpPr>
        <p:spPr>
          <a:xfrm>
            <a:off x="5456880" y="5456304"/>
            <a:ext cx="3187333" cy="83281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Currently working on understanding the discrepancy at the tail.</a:t>
            </a:r>
            <a:endParaRPr lang="en-US" dirty="0"/>
          </a:p>
        </p:txBody>
      </p:sp>
      <p:sp>
        <p:nvSpPr>
          <p:cNvPr id="16" name="Up Arrow 15"/>
          <p:cNvSpPr/>
          <p:nvPr/>
        </p:nvSpPr>
        <p:spPr>
          <a:xfrm>
            <a:off x="7496446" y="4664153"/>
            <a:ext cx="295913" cy="775228"/>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16886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Folio">
  <a:themeElements>
    <a:clrScheme name="Folio">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Folio">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Folio">
      <a:fillStyleLst>
        <a:solidFill>
          <a:schemeClr val="phClr"/>
        </a:solidFill>
        <a:blipFill rotWithShape="1">
          <a:blip xmlns:r="http://schemas.openxmlformats.org/officeDocument/2006/relationships" r:embed="rId1">
            <a:duotone>
              <a:schemeClr val="phClr">
                <a:shade val="30000"/>
                <a:satMod val="120000"/>
              </a:schemeClr>
              <a:schemeClr val="phClr">
                <a:tint val="70000"/>
                <a:satMod val="350000"/>
                <a:lumMod val="110000"/>
              </a:schemeClr>
            </a:duotone>
          </a:blip>
          <a:stretch/>
        </a:blipFill>
        <a:blipFill rotWithShape="1">
          <a:blip xmlns:r="http://schemas.openxmlformats.org/officeDocument/2006/relationships" r:embed="rId2">
            <a:duotone>
              <a:schemeClr val="phClr">
                <a:shade val="40000"/>
                <a:satMod val="120000"/>
              </a:schemeClr>
              <a:schemeClr val="phClr">
                <a:tint val="70000"/>
                <a:satMod val="300000"/>
                <a:lumMod val="110000"/>
              </a:schemeClr>
            </a:duotone>
          </a:blip>
          <a:tile tx="0" ty="0" sx="50000" sy="50000" flip="none" algn="tl"/>
        </a:blip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38100" dist="25400" dir="5400000" algn="br" rotWithShape="0">
              <a:srgbClr val="000000">
                <a:alpha val="50000"/>
              </a:srgbClr>
            </a:outerShdw>
          </a:effectLst>
        </a:effectStyle>
        <a:effectStyle>
          <a:effectLst>
            <a:innerShdw blurRad="190500" dist="25400">
              <a:srgbClr val="000000">
                <a:alpha val="50000"/>
              </a:srgbClr>
            </a:innerShdw>
          </a:effectLst>
        </a:effectStyle>
      </a:effectStyleLst>
      <a:bgFillStyleLst>
        <a:blipFill rotWithShape="1">
          <a:blip xmlns:r="http://schemas.openxmlformats.org/officeDocument/2006/relationships" r:embed="rId3">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4">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5">
            <a:duotone>
              <a:schemeClr val="phClr">
                <a:shade val="3000"/>
                <a:lumMod val="10000"/>
              </a:schemeClr>
              <a:schemeClr val="phClr">
                <a:tint val="91000"/>
                <a:satMod val="500000"/>
                <a:lumMod val="125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Folio.thmx</Template>
  <TotalTime>7727</TotalTime>
  <Words>6183</Words>
  <Application>Microsoft Macintosh PowerPoint</Application>
  <PresentationFormat>On-screen Show (4:3)</PresentationFormat>
  <Paragraphs>585</Paragraphs>
  <Slides>50</Slides>
  <Notes>46</Notes>
  <HiddenSlides>0</HiddenSlides>
  <MMClips>2</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Folio</vt:lpstr>
      <vt:lpstr>Empirical Determination of the Dark Matter Velocity Distribution</vt:lpstr>
      <vt:lpstr>Empirically Determined Velocity Distribution of Dark Matter</vt:lpstr>
      <vt:lpstr>Empirically Determined Velocity Distribution of Dark Matter</vt:lpstr>
      <vt:lpstr>PowerPoint Presentation</vt:lpstr>
      <vt:lpstr>PowerPoint Presentation</vt:lpstr>
      <vt:lpstr>PowerPoint Presentation</vt:lpstr>
      <vt:lpstr>FIRE: Feedback In Realistic Environments </vt:lpstr>
      <vt:lpstr>Quiet Merger History</vt:lpstr>
      <vt:lpstr>Quiet Merger History</vt:lpstr>
      <vt:lpstr>More Active Merger History?</vt:lpstr>
      <vt:lpstr>Active Merger History</vt:lpstr>
      <vt:lpstr>Active Merger History</vt:lpstr>
      <vt:lpstr>Self-Interacting Dark Matter</vt:lpstr>
      <vt:lpstr>Self-Interacting Dark Matter </vt:lpstr>
      <vt:lpstr>Where do we find these Metal Poor Stars?</vt:lpstr>
      <vt:lpstr>PowerPoint Presentation</vt:lpstr>
      <vt:lpstr>PowerPoint Presentation</vt:lpstr>
      <vt:lpstr>Local Velocity Distribution</vt:lpstr>
      <vt:lpstr>Posterior Distribution of  |v|</vt:lpstr>
      <vt:lpstr>Direct Detection Rate</vt:lpstr>
      <vt:lpstr>Direct Detection Rate</vt:lpstr>
      <vt:lpstr>In terms of Direct Detection Experiments</vt:lpstr>
      <vt:lpstr>In terms of Direct Detection Experiments</vt:lpstr>
      <vt:lpstr>First Empirical Velocity  Distribution of Dark Matter</vt:lpstr>
      <vt:lpstr>Thank you!</vt:lpstr>
      <vt:lpstr>Understanding the Velocity Distribution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Eris</vt:lpstr>
      <vt:lpstr>Stellar and Dark Matter Distributions</vt:lpstr>
      <vt:lpstr>Stellar and Dark Matter Distributions</vt:lpstr>
      <vt:lpstr>Stellar and Dark Matter Distributions</vt:lpstr>
      <vt:lpstr>Telescopes</vt:lpstr>
      <vt:lpstr>Telescopes</vt:lpstr>
      <vt:lpstr>Telescopes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Posterior Distribution of  |v|</vt:lpstr>
      <vt:lpstr>Posterior Distribution of  |v|</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Empirical Determination of Dark Matter Velocity Distribution</dc:title>
  <dc:creator>Lina</dc:creator>
  <cp:lastModifiedBy>Lina</cp:lastModifiedBy>
  <cp:revision>426</cp:revision>
  <dcterms:created xsi:type="dcterms:W3CDTF">2017-08-03T00:08:30Z</dcterms:created>
  <dcterms:modified xsi:type="dcterms:W3CDTF">2018-02-22T16:11:50Z</dcterms:modified>
</cp:coreProperties>
</file>