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9" r:id="rId2"/>
    <p:sldId id="269" r:id="rId3"/>
    <p:sldId id="270" r:id="rId4"/>
    <p:sldId id="263" r:id="rId5"/>
    <p:sldId id="264" r:id="rId6"/>
    <p:sldId id="265" r:id="rId7"/>
    <p:sldId id="268" r:id="rId8"/>
    <p:sldId id="267" r:id="rId9"/>
    <p:sldId id="271" r:id="rId10"/>
    <p:sldId id="266" r:id="rId11"/>
    <p:sldId id="256" r:id="rId12"/>
    <p:sldId id="272" r:id="rId13"/>
    <p:sldId id="273" r:id="rId14"/>
    <p:sldId id="274" r:id="rId15"/>
    <p:sldId id="275" r:id="rId16"/>
    <p:sldId id="276" r:id="rId17"/>
    <p:sldId id="27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2"/>
    <p:restoredTop sz="94619"/>
  </p:normalViewPr>
  <p:slideViewPr>
    <p:cSldViewPr snapToGrid="0" snapToObjects="1">
      <p:cViewPr varScale="1">
        <p:scale>
          <a:sx n="102" d="100"/>
          <a:sy n="102" d="100"/>
        </p:scale>
        <p:origin x="192" y="3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22" d="100"/>
          <a:sy n="122" d="100"/>
        </p:scale>
        <p:origin x="507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EA49D7-4150-E047-A4FB-4B9BC6F71E8D}" type="datetimeFigureOut">
              <a:rPr lang="en-US" smtClean="0"/>
              <a:t>2/21/18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4BF11-9C76-BF4F-A11F-0D2FE2CE6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610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4BF11-9C76-BF4F-A11F-0D2FE2CE69A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591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4BF11-9C76-BF4F-A11F-0D2FE2CE69A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68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E9848-5B9D-F141-949C-9740E919A475}" type="datetime1">
              <a:rPr lang="en-US" smtClean="0"/>
              <a:t>2/21/18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EC09B-4ACD-6245-9F54-4F3DCBC94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136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1F63-A969-2944-8299-41A44F54ADF8}" type="datetime1">
              <a:rPr lang="en-US" smtClean="0"/>
              <a:t>2/21/18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EC09B-4ACD-6245-9F54-4F3DCBC94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511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1D9D-C93C-6D4A-90D7-78D19A5F7A41}" type="datetime1">
              <a:rPr lang="en-US" smtClean="0"/>
              <a:t>2/21/18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EC09B-4ACD-6245-9F54-4F3DCBC94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372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2D890-FDCD-3F40-8561-82CEE346A9A8}" type="datetime1">
              <a:rPr lang="en-US" smtClean="0"/>
              <a:t>2/21/18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EC09B-4ACD-6245-9F54-4F3DCBC94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33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7DA40-05A5-B841-B0F0-B41584BE587C}" type="datetime1">
              <a:rPr lang="en-US" smtClean="0"/>
              <a:t>2/21/18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EC09B-4ACD-6245-9F54-4F3DCBC94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576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CEDB-AD7A-7B4D-93B8-9BEB76D939F0}" type="datetime1">
              <a:rPr lang="en-US" smtClean="0"/>
              <a:t>2/21/18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EC09B-4ACD-6245-9F54-4F3DCBC94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37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AF294-41E9-884D-B89C-206C82F85E31}" type="datetime1">
              <a:rPr lang="en-US" smtClean="0"/>
              <a:t>2/21/18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EC09B-4ACD-6245-9F54-4F3DCBC94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100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1895-32BC-7340-ADDF-3E71B5978A3E}" type="datetime1">
              <a:rPr lang="en-US" smtClean="0"/>
              <a:t>2/21/18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EC09B-4ACD-6245-9F54-4F3DCBC94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874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F920-9CF8-6D47-872D-A90E52005CE8}" type="datetime1">
              <a:rPr lang="en-US" smtClean="0"/>
              <a:t>2/21/18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EC09B-4ACD-6245-9F54-4F3DCBC94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139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88F1-41CD-8D49-938F-D625015CD3C3}" type="datetime1">
              <a:rPr lang="en-US" smtClean="0"/>
              <a:t>2/21/18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EC09B-4ACD-6245-9F54-4F3DCBC94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32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73B05-FFBC-F345-97D6-9F3E8E52D07F}" type="datetime1">
              <a:rPr lang="en-US" smtClean="0"/>
              <a:t>2/21/18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EC09B-4ACD-6245-9F54-4F3DCBC94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202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61E42-61BE-8744-8740-B92187C9EDAD}" type="datetime1">
              <a:rPr lang="en-US" smtClean="0"/>
              <a:t>2/21/18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EC09B-4ACD-6245-9F54-4F3DCBC94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637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11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4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Relationship Id="rId3" Type="http://schemas.openxmlformats.org/officeDocument/2006/relationships/image" Target="../media/image7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6827" y="137962"/>
            <a:ext cx="69451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The HUNTER experiment - searching for keV sterile neutrinos </a:t>
            </a:r>
          </a:p>
          <a:p>
            <a:pPr algn="ctr"/>
            <a:r>
              <a:rPr lang="en-US" sz="2000" dirty="0" smtClean="0"/>
              <a:t>by energy-momentum reconstruction of atomic K-capture events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124870" y="958879"/>
            <a:ext cx="2238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Peter F Smith  (UCLA)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006827" y="3903940"/>
            <a:ext cx="69154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 interdisciplinary collaboration (particle physics, nuclear physics, atomic physics):</a:t>
            </a:r>
            <a:endParaRPr lang="en-US" sz="16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1738253" y="4285336"/>
            <a:ext cx="7718574" cy="1323534"/>
            <a:chOff x="1841500" y="4106058"/>
            <a:chExt cx="7718574" cy="1323534"/>
          </a:xfrm>
        </p:grpSpPr>
        <p:sp>
          <p:nvSpPr>
            <p:cNvPr id="6" name="TextBox 5"/>
            <p:cNvSpPr txBox="1"/>
            <p:nvPr/>
          </p:nvSpPr>
          <p:spPr>
            <a:xfrm>
              <a:off x="2037886" y="4229216"/>
              <a:ext cx="752218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Jeff </a:t>
              </a:r>
              <a:r>
                <a:rPr lang="en-US" sz="1600" dirty="0" err="1" smtClean="0"/>
                <a:t>Martoff</a:t>
              </a:r>
              <a:r>
                <a:rPr lang="en-US" sz="1600" dirty="0" smtClean="0"/>
                <a:t>,  Francesco </a:t>
              </a:r>
              <a:r>
                <a:rPr lang="en-US" sz="1600" dirty="0" err="1" smtClean="0"/>
                <a:t>Granato</a:t>
              </a:r>
              <a:r>
                <a:rPr lang="en-US" sz="1600" dirty="0" smtClean="0"/>
                <a:t>,  </a:t>
              </a:r>
              <a:r>
                <a:rPr lang="en-US" sz="1600" dirty="0" err="1" smtClean="0"/>
                <a:t>Xunzhen</a:t>
              </a:r>
              <a:r>
                <a:rPr lang="en-US" sz="1600" dirty="0" smtClean="0"/>
                <a:t> Xu, </a:t>
              </a:r>
              <a:r>
                <a:rPr lang="en-US" sz="1600" i="1" dirty="0" smtClean="0"/>
                <a:t>(Temple University)</a:t>
              </a:r>
            </a:p>
            <a:p>
              <a:r>
                <a:rPr lang="en-US" sz="1600" dirty="0" smtClean="0"/>
                <a:t>Andrew </a:t>
              </a:r>
              <a:r>
                <a:rPr lang="en-US" sz="1600" dirty="0" err="1" smtClean="0"/>
                <a:t>Renshaw</a:t>
              </a:r>
              <a:r>
                <a:rPr lang="en-US" sz="1600" dirty="0" smtClean="0"/>
                <a:t> </a:t>
              </a:r>
              <a:r>
                <a:rPr lang="en-US" sz="1600" i="1" dirty="0" smtClean="0"/>
                <a:t>(University of Houston)   </a:t>
              </a:r>
            </a:p>
            <a:p>
              <a:r>
                <a:rPr lang="en-US" sz="1600" dirty="0" smtClean="0"/>
                <a:t>Peter D Meyers </a:t>
              </a:r>
              <a:r>
                <a:rPr lang="en-US" sz="1600" i="1" dirty="0" smtClean="0"/>
                <a:t>(Princeton University)</a:t>
              </a:r>
            </a:p>
            <a:p>
              <a:r>
                <a:rPr lang="en-US" sz="1600" dirty="0" smtClean="0"/>
                <a:t>Eric Hudson,  Paul Hamilton,  Christian Schneider,  </a:t>
              </a:r>
              <a:r>
                <a:rPr lang="en-US" sz="1600" dirty="0" err="1" smtClean="0"/>
                <a:t>Hanguo</a:t>
              </a:r>
              <a:r>
                <a:rPr lang="en-US" sz="1600" dirty="0" smtClean="0"/>
                <a:t> Wang, Peter F Smith </a:t>
              </a:r>
              <a:r>
                <a:rPr lang="en-US" sz="1600" i="1" dirty="0" smtClean="0"/>
                <a:t>(UCLA)</a:t>
              </a:r>
              <a:endParaRPr lang="en-US" sz="1600" i="1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41500" y="4106058"/>
              <a:ext cx="7620000" cy="132353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9067800" y="6381750"/>
            <a:ext cx="2743200" cy="365125"/>
          </a:xfrm>
        </p:spPr>
        <p:txBody>
          <a:bodyPr/>
          <a:lstStyle/>
          <a:p>
            <a:fld id="{BC6EC09B-4ACD-6245-9F54-4F3DCBC94352}" type="slidenum">
              <a:rPr lang="en-US" smtClean="0"/>
              <a:t>1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75926" y="1657651"/>
            <a:ext cx="898993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•    Dark matter could be sterile neutrinos (K N </a:t>
            </a:r>
            <a:r>
              <a:rPr lang="en-US" sz="1600" dirty="0" err="1" smtClean="0"/>
              <a:t>Abazajian</a:t>
            </a:r>
            <a:r>
              <a:rPr lang="en-US" sz="1600" dirty="0" smtClean="0"/>
              <a:t>, day 1)</a:t>
            </a:r>
            <a:endParaRPr lang="en-US" sz="1600" dirty="0"/>
          </a:p>
          <a:p>
            <a:r>
              <a:rPr lang="en-US" sz="1600" dirty="0" smtClean="0"/>
              <a:t> </a:t>
            </a:r>
            <a:endParaRPr lang="en-US" sz="1600" dirty="0"/>
          </a:p>
          <a:p>
            <a:r>
              <a:rPr lang="en-US" sz="1600" dirty="0" smtClean="0"/>
              <a:t>•    Direct detection not yet feasible (PFS DM2016 &amp; arXiv:1607.06876) </a:t>
            </a:r>
          </a:p>
          <a:p>
            <a:endParaRPr lang="en-US" sz="1600" dirty="0"/>
          </a:p>
          <a:p>
            <a:r>
              <a:rPr lang="en-US" sz="1600" dirty="0" smtClean="0"/>
              <a:t>•    Could be detected in laboratory K-capture experiments</a:t>
            </a:r>
          </a:p>
          <a:p>
            <a:endParaRPr lang="en-US" sz="1600" dirty="0"/>
          </a:p>
          <a:p>
            <a:r>
              <a:rPr lang="en-US" sz="1600" dirty="0" smtClean="0"/>
              <a:t>•    Initial demonstration phase (proof of principle) recently funded by Keck Foundation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583449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67501"/>
            <a:ext cx="2743200" cy="365125"/>
          </a:xfrm>
        </p:spPr>
        <p:txBody>
          <a:bodyPr/>
          <a:lstStyle/>
          <a:p>
            <a:fld id="{BC6EC09B-4ACD-6245-9F54-4F3DCBC94352}" type="slidenum">
              <a:rPr lang="en-US" smtClean="0"/>
              <a:t>10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433253" y="70216"/>
            <a:ext cx="10717933" cy="5822270"/>
            <a:chOff x="433253" y="70216"/>
            <a:chExt cx="10717933" cy="5822270"/>
          </a:xfrm>
        </p:grpSpPr>
        <p:grpSp>
          <p:nvGrpSpPr>
            <p:cNvPr id="93" name="Group 92"/>
            <p:cNvGrpSpPr/>
            <p:nvPr/>
          </p:nvGrpSpPr>
          <p:grpSpPr>
            <a:xfrm>
              <a:off x="433253" y="1247076"/>
              <a:ext cx="10717933" cy="4645410"/>
              <a:chOff x="500160" y="1447800"/>
              <a:chExt cx="10717933" cy="4645410"/>
            </a:xfrm>
          </p:grpSpPr>
          <p:grpSp>
            <p:nvGrpSpPr>
              <p:cNvPr id="94" name="Group 93"/>
              <p:cNvGrpSpPr/>
              <p:nvPr/>
            </p:nvGrpSpPr>
            <p:grpSpPr>
              <a:xfrm>
                <a:off x="537603" y="1447800"/>
                <a:ext cx="10680490" cy="4645410"/>
                <a:chOff x="537603" y="1447800"/>
                <a:chExt cx="10680490" cy="4645410"/>
              </a:xfrm>
            </p:grpSpPr>
            <p:grpSp>
              <p:nvGrpSpPr>
                <p:cNvPr id="96" name="Group 95"/>
                <p:cNvGrpSpPr/>
                <p:nvPr/>
              </p:nvGrpSpPr>
              <p:grpSpPr>
                <a:xfrm>
                  <a:off x="4572599" y="1956535"/>
                  <a:ext cx="1083301" cy="868989"/>
                  <a:chOff x="4572599" y="1956535"/>
                  <a:chExt cx="1083301" cy="868989"/>
                </a:xfrm>
              </p:grpSpPr>
              <p:cxnSp>
                <p:nvCxnSpPr>
                  <p:cNvPr id="180" name="Straight Connector 179"/>
                  <p:cNvCxnSpPr/>
                  <p:nvPr/>
                </p:nvCxnSpPr>
                <p:spPr>
                  <a:xfrm flipH="1" flipV="1">
                    <a:off x="5654856" y="1956976"/>
                    <a:ext cx="1044" cy="859984"/>
                  </a:xfrm>
                  <a:prstGeom prst="line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Straight Connector 180"/>
                  <p:cNvCxnSpPr/>
                  <p:nvPr/>
                </p:nvCxnSpPr>
                <p:spPr>
                  <a:xfrm flipH="1" flipV="1">
                    <a:off x="4585298" y="1965540"/>
                    <a:ext cx="1044" cy="859984"/>
                  </a:xfrm>
                  <a:prstGeom prst="line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2" name="Straight Connector 181"/>
                  <p:cNvCxnSpPr/>
                  <p:nvPr/>
                </p:nvCxnSpPr>
                <p:spPr>
                  <a:xfrm flipH="1" flipV="1">
                    <a:off x="4572599" y="1956535"/>
                    <a:ext cx="1074210" cy="2652"/>
                  </a:xfrm>
                  <a:prstGeom prst="line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7" name="Group 96"/>
                <p:cNvGrpSpPr/>
                <p:nvPr/>
              </p:nvGrpSpPr>
              <p:grpSpPr>
                <a:xfrm>
                  <a:off x="5047750" y="1447800"/>
                  <a:ext cx="92623" cy="4450092"/>
                  <a:chOff x="5047750" y="1447800"/>
                  <a:chExt cx="92623" cy="4450092"/>
                </a:xfrm>
              </p:grpSpPr>
              <p:cxnSp>
                <p:nvCxnSpPr>
                  <p:cNvPr id="177" name="Straight Connector 176"/>
                  <p:cNvCxnSpPr/>
                  <p:nvPr/>
                </p:nvCxnSpPr>
                <p:spPr>
                  <a:xfrm>
                    <a:off x="5126338" y="1447800"/>
                    <a:ext cx="5253" cy="4450092"/>
                  </a:xfrm>
                  <a:prstGeom prst="line">
                    <a:avLst/>
                  </a:prstGeom>
                  <a:ln w="762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Straight Connector 177"/>
                  <p:cNvCxnSpPr/>
                  <p:nvPr/>
                </p:nvCxnSpPr>
                <p:spPr>
                  <a:xfrm>
                    <a:off x="5058146" y="1447800"/>
                    <a:ext cx="16629" cy="4450092"/>
                  </a:xfrm>
                  <a:prstGeom prst="line">
                    <a:avLst/>
                  </a:prstGeom>
                  <a:ln w="762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9" name="Oval 178"/>
                  <p:cNvSpPr/>
                  <p:nvPr/>
                </p:nvSpPr>
                <p:spPr>
                  <a:xfrm>
                    <a:off x="5047750" y="3598156"/>
                    <a:ext cx="92623" cy="127206"/>
                  </a:xfrm>
                  <a:prstGeom prst="ellipse">
                    <a:avLst/>
                  </a:prstGeom>
                  <a:solidFill>
                    <a:srgbClr val="C0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98" name="Straight Arrow Connector 97"/>
                <p:cNvCxnSpPr/>
                <p:nvPr/>
              </p:nvCxnSpPr>
              <p:spPr>
                <a:xfrm>
                  <a:off x="5260689" y="5920454"/>
                  <a:ext cx="4733371" cy="4076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9" name="Rectangle 98"/>
                <p:cNvSpPr/>
                <p:nvPr/>
              </p:nvSpPr>
              <p:spPr>
                <a:xfrm>
                  <a:off x="5718990" y="2630088"/>
                  <a:ext cx="4766478" cy="125872"/>
                </a:xfrm>
                <a:prstGeom prst="rect">
                  <a:avLst/>
                </a:prstGeom>
                <a:solidFill>
                  <a:srgbClr val="D77B15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" name="Rectangle 99"/>
                <p:cNvSpPr/>
                <p:nvPr/>
              </p:nvSpPr>
              <p:spPr>
                <a:xfrm flipV="1">
                  <a:off x="1510225" y="2641800"/>
                  <a:ext cx="2992890" cy="124643"/>
                </a:xfrm>
                <a:prstGeom prst="rect">
                  <a:avLst/>
                </a:prstGeom>
                <a:solidFill>
                  <a:srgbClr val="D77B15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101" name="Group 100"/>
                <p:cNvGrpSpPr/>
                <p:nvPr/>
              </p:nvGrpSpPr>
              <p:grpSpPr>
                <a:xfrm>
                  <a:off x="3469027" y="2917483"/>
                  <a:ext cx="6546290" cy="11321"/>
                  <a:chOff x="3469027" y="2938749"/>
                  <a:chExt cx="6546290" cy="11321"/>
                </a:xfrm>
              </p:grpSpPr>
              <p:cxnSp>
                <p:nvCxnSpPr>
                  <p:cNvPr id="175" name="Straight Connector 174"/>
                  <p:cNvCxnSpPr/>
                  <p:nvPr/>
                </p:nvCxnSpPr>
                <p:spPr>
                  <a:xfrm>
                    <a:off x="3469027" y="2950070"/>
                    <a:ext cx="1344859" cy="0"/>
                  </a:xfrm>
                  <a:prstGeom prst="line">
                    <a:avLst/>
                  </a:prstGeom>
                  <a:ln w="38100">
                    <a:solidFill>
                      <a:schemeClr val="bg2">
                        <a:lumMod val="75000"/>
                      </a:schemeClr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Straight Connector 175"/>
                  <p:cNvCxnSpPr/>
                  <p:nvPr/>
                </p:nvCxnSpPr>
                <p:spPr>
                  <a:xfrm>
                    <a:off x="5342913" y="2938749"/>
                    <a:ext cx="4672404" cy="11321"/>
                  </a:xfrm>
                  <a:prstGeom prst="line">
                    <a:avLst/>
                  </a:prstGeom>
                  <a:ln w="38100">
                    <a:solidFill>
                      <a:schemeClr val="bg2">
                        <a:lumMod val="75000"/>
                      </a:schemeClr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2" name="Rectangle 101"/>
                <p:cNvSpPr/>
                <p:nvPr/>
              </p:nvSpPr>
              <p:spPr>
                <a:xfrm>
                  <a:off x="2680849" y="3360339"/>
                  <a:ext cx="78788" cy="513911"/>
                </a:xfrm>
                <a:prstGeom prst="rect">
                  <a:avLst/>
                </a:prstGeom>
                <a:solidFill>
                  <a:srgbClr val="002060"/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" name="TextBox 102"/>
                <p:cNvSpPr txBox="1"/>
                <p:nvPr/>
              </p:nvSpPr>
              <p:spPr>
                <a:xfrm>
                  <a:off x="1880633" y="3311068"/>
                  <a:ext cx="98067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Ion MCP</a:t>
                  </a:r>
                </a:p>
              </p:txBody>
            </p:sp>
            <p:sp>
              <p:nvSpPr>
                <p:cNvPr id="104" name="TextBox 103"/>
                <p:cNvSpPr txBox="1"/>
                <p:nvPr/>
              </p:nvSpPr>
              <p:spPr>
                <a:xfrm>
                  <a:off x="9531766" y="3845568"/>
                  <a:ext cx="92458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Electron</a:t>
                  </a:r>
                </a:p>
                <a:p>
                  <a:pPr algn="ctr"/>
                  <a:r>
                    <a:rPr lang="en-US" sz="1200" dirty="0" smtClean="0"/>
                    <a:t>MCP</a:t>
                  </a:r>
                  <a:endParaRPr lang="en-US" sz="1200" dirty="0"/>
                </a:p>
              </p:txBody>
            </p:sp>
            <p:sp>
              <p:nvSpPr>
                <p:cNvPr id="105" name="TextBox 104"/>
                <p:cNvSpPr txBox="1"/>
                <p:nvPr/>
              </p:nvSpPr>
              <p:spPr>
                <a:xfrm>
                  <a:off x="7157593" y="2358923"/>
                  <a:ext cx="134296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/>
                    <a:t>6 </a:t>
                  </a:r>
                  <a:r>
                    <a:rPr lang="en-US" sz="1200" smtClean="0"/>
                    <a:t>Gauss solenoid</a:t>
                  </a:r>
                  <a:endParaRPr lang="en-US" sz="1200" dirty="0"/>
                </a:p>
              </p:txBody>
            </p:sp>
            <p:sp>
              <p:nvSpPr>
                <p:cNvPr id="106" name="TextBox 105"/>
                <p:cNvSpPr txBox="1"/>
                <p:nvPr/>
              </p:nvSpPr>
              <p:spPr>
                <a:xfrm>
                  <a:off x="5672712" y="1832581"/>
                  <a:ext cx="2720603" cy="2801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/>
                    <a:t>anti-Helmholtz coils 8 G/cm at center</a:t>
                  </a:r>
                  <a:endParaRPr lang="en-US" sz="1200" dirty="0"/>
                </a:p>
              </p:txBody>
            </p:sp>
            <p:cxnSp>
              <p:nvCxnSpPr>
                <p:cNvPr id="107" name="Straight Connector 106"/>
                <p:cNvCxnSpPr/>
                <p:nvPr/>
              </p:nvCxnSpPr>
              <p:spPr>
                <a:xfrm flipH="1">
                  <a:off x="5419239" y="2077682"/>
                  <a:ext cx="587105" cy="96108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9" name="TextBox 108"/>
                <p:cNvSpPr txBox="1"/>
                <p:nvPr/>
              </p:nvSpPr>
              <p:spPr>
                <a:xfrm>
                  <a:off x="3539334" y="2914364"/>
                  <a:ext cx="10402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/>
                    <a:t>      E </a:t>
                  </a:r>
                  <a:r>
                    <a:rPr lang="en-US" sz="1000" smtClean="0"/>
                    <a:t>= 0.5V/cm</a:t>
                  </a:r>
                  <a:endParaRPr lang="en-US" sz="1000" dirty="0"/>
                </a:p>
              </p:txBody>
            </p:sp>
            <p:sp>
              <p:nvSpPr>
                <p:cNvPr id="110" name="TextBox 109"/>
                <p:cNvSpPr txBox="1"/>
                <p:nvPr/>
              </p:nvSpPr>
              <p:spPr>
                <a:xfrm>
                  <a:off x="5123938" y="3675148"/>
                  <a:ext cx="66096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/>
                    <a:t>source</a:t>
                  </a:r>
                </a:p>
              </p:txBody>
            </p:sp>
            <p:sp>
              <p:nvSpPr>
                <p:cNvPr id="111" name="TextBox 110"/>
                <p:cNvSpPr txBox="1"/>
                <p:nvPr/>
              </p:nvSpPr>
              <p:spPr>
                <a:xfrm>
                  <a:off x="3031929" y="3403919"/>
                  <a:ext cx="97635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/>
                    <a:t>recoil ion</a:t>
                  </a:r>
                  <a:endParaRPr lang="en-US" sz="1200" dirty="0"/>
                </a:p>
              </p:txBody>
            </p:sp>
            <p:sp>
              <p:nvSpPr>
                <p:cNvPr id="112" name="TextBox 111"/>
                <p:cNvSpPr txBox="1"/>
                <p:nvPr/>
              </p:nvSpPr>
              <p:spPr>
                <a:xfrm>
                  <a:off x="8859076" y="3269866"/>
                  <a:ext cx="1190799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 smtClean="0"/>
                    <a:t>Auger electron</a:t>
                  </a:r>
                  <a:endParaRPr lang="en-US" sz="1100" dirty="0"/>
                </a:p>
              </p:txBody>
            </p:sp>
            <p:sp>
              <p:nvSpPr>
                <p:cNvPr id="113" name="TextBox 112"/>
                <p:cNvSpPr txBox="1"/>
                <p:nvPr/>
              </p:nvSpPr>
              <p:spPr>
                <a:xfrm>
                  <a:off x="7157593" y="5772132"/>
                  <a:ext cx="899561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/>
                    <a:t>200cm</a:t>
                  </a:r>
                  <a:endParaRPr lang="en-US" sz="1400" dirty="0"/>
                </a:p>
              </p:txBody>
            </p:sp>
            <p:grpSp>
              <p:nvGrpSpPr>
                <p:cNvPr id="114" name="Group 113"/>
                <p:cNvGrpSpPr/>
                <p:nvPr/>
              </p:nvGrpSpPr>
              <p:grpSpPr>
                <a:xfrm>
                  <a:off x="4733520" y="3006872"/>
                  <a:ext cx="739968" cy="1227117"/>
                  <a:chOff x="4258176" y="3140570"/>
                  <a:chExt cx="569931" cy="941022"/>
                </a:xfrm>
              </p:grpSpPr>
              <p:sp>
                <p:nvSpPr>
                  <p:cNvPr id="171" name="Rectangle 170"/>
                  <p:cNvSpPr/>
                  <p:nvPr/>
                </p:nvSpPr>
                <p:spPr>
                  <a:xfrm>
                    <a:off x="4744537" y="3140570"/>
                    <a:ext cx="83570" cy="7585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2" name="Rectangle 171"/>
                  <p:cNvSpPr/>
                  <p:nvPr/>
                </p:nvSpPr>
                <p:spPr>
                  <a:xfrm>
                    <a:off x="4258296" y="3141227"/>
                    <a:ext cx="83570" cy="7585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3" name="Rectangle 172"/>
                  <p:cNvSpPr/>
                  <p:nvPr/>
                </p:nvSpPr>
                <p:spPr>
                  <a:xfrm>
                    <a:off x="4744417" y="4005079"/>
                    <a:ext cx="83570" cy="7585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4" name="Rectangle 173"/>
                  <p:cNvSpPr/>
                  <p:nvPr/>
                </p:nvSpPr>
                <p:spPr>
                  <a:xfrm>
                    <a:off x="4258176" y="4005736"/>
                    <a:ext cx="83570" cy="7585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15" name="TextBox 114"/>
                <p:cNvSpPr txBox="1"/>
                <p:nvPr/>
              </p:nvSpPr>
              <p:spPr>
                <a:xfrm>
                  <a:off x="3271272" y="1819353"/>
                  <a:ext cx="110454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/>
                    <a:t>X-ray panels</a:t>
                  </a:r>
                  <a:endParaRPr lang="en-US" sz="1200" dirty="0"/>
                </a:p>
              </p:txBody>
            </p:sp>
            <p:cxnSp>
              <p:nvCxnSpPr>
                <p:cNvPr id="116" name="Straight Connector 115"/>
                <p:cNvCxnSpPr/>
                <p:nvPr/>
              </p:nvCxnSpPr>
              <p:spPr>
                <a:xfrm>
                  <a:off x="4141456" y="1951469"/>
                  <a:ext cx="682756" cy="18591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7" name="Group 116"/>
                <p:cNvGrpSpPr/>
                <p:nvPr/>
              </p:nvGrpSpPr>
              <p:grpSpPr>
                <a:xfrm>
                  <a:off x="4930214" y="1868617"/>
                  <a:ext cx="391159" cy="3551133"/>
                  <a:chOff x="4933305" y="2890070"/>
                  <a:chExt cx="368475" cy="1515207"/>
                </a:xfrm>
              </p:grpSpPr>
              <p:sp>
                <p:nvSpPr>
                  <p:cNvPr id="169" name="Rectangle 168"/>
                  <p:cNvSpPr/>
                  <p:nvPr/>
                </p:nvSpPr>
                <p:spPr>
                  <a:xfrm rot="5400000" flipH="1">
                    <a:off x="5077907" y="2755661"/>
                    <a:ext cx="32300" cy="301117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0" name="Rectangle 169"/>
                  <p:cNvSpPr/>
                  <p:nvPr/>
                </p:nvSpPr>
                <p:spPr>
                  <a:xfrm rot="5400000">
                    <a:off x="5099300" y="4202797"/>
                    <a:ext cx="36485" cy="368475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118" name="Straight Arrow Connector 117"/>
                <p:cNvCxnSpPr/>
                <p:nvPr/>
              </p:nvCxnSpPr>
              <p:spPr>
                <a:xfrm>
                  <a:off x="2827369" y="5920454"/>
                  <a:ext cx="2113666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9" name="TextBox 118"/>
                <p:cNvSpPr txBox="1"/>
                <p:nvPr/>
              </p:nvSpPr>
              <p:spPr>
                <a:xfrm>
                  <a:off x="3408015" y="5785433"/>
                  <a:ext cx="738148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smtClean="0"/>
                    <a:t>100cm</a:t>
                  </a:r>
                  <a:endParaRPr lang="en-US" sz="1400" dirty="0"/>
                </a:p>
              </p:txBody>
            </p:sp>
            <p:cxnSp>
              <p:nvCxnSpPr>
                <p:cNvPr id="120" name="Straight Connector 119"/>
                <p:cNvCxnSpPr/>
                <p:nvPr/>
              </p:nvCxnSpPr>
              <p:spPr>
                <a:xfrm flipH="1" flipV="1">
                  <a:off x="5646809" y="2803260"/>
                  <a:ext cx="4721438" cy="22930"/>
                </a:xfrm>
                <a:prstGeom prst="line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/>
              </p:nvCxnSpPr>
              <p:spPr>
                <a:xfrm flipH="1">
                  <a:off x="5698320" y="4468691"/>
                  <a:ext cx="4669927" cy="12177"/>
                </a:xfrm>
                <a:prstGeom prst="line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 flipH="1">
                  <a:off x="4666929" y="2176792"/>
                  <a:ext cx="891892" cy="0"/>
                </a:xfrm>
                <a:prstGeom prst="line">
                  <a:avLst/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 flipH="1">
                  <a:off x="1995027" y="2813589"/>
                  <a:ext cx="2582633" cy="16071"/>
                </a:xfrm>
                <a:prstGeom prst="line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4" name="Group 123"/>
                <p:cNvGrpSpPr/>
                <p:nvPr/>
              </p:nvGrpSpPr>
              <p:grpSpPr>
                <a:xfrm flipV="1">
                  <a:off x="4598502" y="4468691"/>
                  <a:ext cx="1083301" cy="868989"/>
                  <a:chOff x="4572599" y="1956535"/>
                  <a:chExt cx="1083301" cy="868989"/>
                </a:xfrm>
              </p:grpSpPr>
              <p:cxnSp>
                <p:nvCxnSpPr>
                  <p:cNvPr id="166" name="Straight Connector 165"/>
                  <p:cNvCxnSpPr/>
                  <p:nvPr/>
                </p:nvCxnSpPr>
                <p:spPr>
                  <a:xfrm flipH="1" flipV="1">
                    <a:off x="5654856" y="1956976"/>
                    <a:ext cx="1044" cy="859984"/>
                  </a:xfrm>
                  <a:prstGeom prst="line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" name="Straight Connector 166"/>
                  <p:cNvCxnSpPr/>
                  <p:nvPr/>
                </p:nvCxnSpPr>
                <p:spPr>
                  <a:xfrm flipH="1" flipV="1">
                    <a:off x="4585298" y="1965540"/>
                    <a:ext cx="1044" cy="859984"/>
                  </a:xfrm>
                  <a:prstGeom prst="line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" name="Straight Connector 167"/>
                  <p:cNvCxnSpPr/>
                  <p:nvPr/>
                </p:nvCxnSpPr>
                <p:spPr>
                  <a:xfrm flipH="1" flipV="1">
                    <a:off x="4572599" y="1956535"/>
                    <a:ext cx="1074210" cy="2652"/>
                  </a:xfrm>
                  <a:prstGeom prst="line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5" name="Straight Connector 124"/>
                <p:cNvCxnSpPr/>
                <p:nvPr/>
              </p:nvCxnSpPr>
              <p:spPr>
                <a:xfrm flipH="1">
                  <a:off x="2035246" y="4464338"/>
                  <a:ext cx="2582633" cy="16071"/>
                </a:xfrm>
                <a:prstGeom prst="line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 flipH="1">
                  <a:off x="4698611" y="5085092"/>
                  <a:ext cx="891892" cy="0"/>
                </a:xfrm>
                <a:prstGeom prst="line">
                  <a:avLst/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 flipH="1" flipV="1">
                  <a:off x="10385181" y="2828208"/>
                  <a:ext cx="8046" cy="1642915"/>
                </a:xfrm>
                <a:prstGeom prst="line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 flipH="1" flipV="1">
                  <a:off x="2011574" y="2840490"/>
                  <a:ext cx="17670" cy="1639919"/>
                </a:xfrm>
                <a:prstGeom prst="line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9" name="Rectangle 128"/>
                <p:cNvSpPr/>
                <p:nvPr/>
              </p:nvSpPr>
              <p:spPr>
                <a:xfrm>
                  <a:off x="9944878" y="3360186"/>
                  <a:ext cx="78788" cy="513911"/>
                </a:xfrm>
                <a:prstGeom prst="rect">
                  <a:avLst/>
                </a:prstGeom>
                <a:solidFill>
                  <a:srgbClr val="002060"/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30" name="Straight Connector 129"/>
                <p:cNvCxnSpPr/>
                <p:nvPr/>
              </p:nvCxnSpPr>
              <p:spPr>
                <a:xfrm flipV="1">
                  <a:off x="975734" y="3630462"/>
                  <a:ext cx="10242359" cy="4468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1" name="Group 130"/>
                <p:cNvGrpSpPr/>
                <p:nvPr/>
              </p:nvGrpSpPr>
              <p:grpSpPr>
                <a:xfrm>
                  <a:off x="970978" y="2929095"/>
                  <a:ext cx="9816146" cy="1261964"/>
                  <a:chOff x="801648" y="2950361"/>
                  <a:chExt cx="9816146" cy="1261964"/>
                </a:xfrm>
              </p:grpSpPr>
              <p:grpSp>
                <p:nvGrpSpPr>
                  <p:cNvPr id="141" name="Group 140"/>
                  <p:cNvGrpSpPr/>
                  <p:nvPr/>
                </p:nvGrpSpPr>
                <p:grpSpPr>
                  <a:xfrm>
                    <a:off x="6110876" y="3151660"/>
                    <a:ext cx="2452422" cy="1027372"/>
                    <a:chOff x="4899662" y="2550160"/>
                    <a:chExt cx="2075177" cy="1432560"/>
                  </a:xfrm>
                </p:grpSpPr>
                <p:grpSp>
                  <p:nvGrpSpPr>
                    <p:cNvPr id="160" name="Group 159"/>
                    <p:cNvGrpSpPr/>
                    <p:nvPr/>
                  </p:nvGrpSpPr>
                  <p:grpSpPr>
                    <a:xfrm>
                      <a:off x="5775960" y="2550160"/>
                      <a:ext cx="1198879" cy="1432560"/>
                      <a:chOff x="5186680" y="2550160"/>
                      <a:chExt cx="1198879" cy="1432560"/>
                    </a:xfrm>
                  </p:grpSpPr>
                  <p:sp>
                    <p:nvSpPr>
                      <p:cNvPr id="164" name="Arc 163"/>
                      <p:cNvSpPr/>
                      <p:nvPr/>
                    </p:nvSpPr>
                    <p:spPr>
                      <a:xfrm flipH="1">
                        <a:off x="5186680" y="2895600"/>
                        <a:ext cx="309880" cy="914400"/>
                      </a:xfrm>
                      <a:prstGeom prst="arc">
                        <a:avLst>
                          <a:gd name="adj1" fmla="val 16797377"/>
                          <a:gd name="adj2" fmla="val 5568573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65" name="Arc 164"/>
                      <p:cNvSpPr/>
                      <p:nvPr/>
                    </p:nvSpPr>
                    <p:spPr>
                      <a:xfrm>
                        <a:off x="5203189" y="2550160"/>
                        <a:ext cx="1182370" cy="1432560"/>
                      </a:xfrm>
                      <a:prstGeom prst="arc">
                        <a:avLst>
                          <a:gd name="adj1" fmla="val 12378478"/>
                          <a:gd name="adj2" fmla="val 16430766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61" name="Group 160"/>
                    <p:cNvGrpSpPr/>
                    <p:nvPr/>
                  </p:nvGrpSpPr>
                  <p:grpSpPr>
                    <a:xfrm flipH="1">
                      <a:off x="4899662" y="2550160"/>
                      <a:ext cx="1198879" cy="1432560"/>
                      <a:chOff x="5186680" y="2550160"/>
                      <a:chExt cx="1198879" cy="1432560"/>
                    </a:xfrm>
                  </p:grpSpPr>
                  <p:sp>
                    <p:nvSpPr>
                      <p:cNvPr id="162" name="Arc 161"/>
                      <p:cNvSpPr/>
                      <p:nvPr/>
                    </p:nvSpPr>
                    <p:spPr>
                      <a:xfrm flipH="1">
                        <a:off x="5186680" y="2895600"/>
                        <a:ext cx="309880" cy="914400"/>
                      </a:xfrm>
                      <a:prstGeom prst="arc">
                        <a:avLst>
                          <a:gd name="adj1" fmla="val 16797377"/>
                          <a:gd name="adj2" fmla="val 5568573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63" name="Arc 162"/>
                      <p:cNvSpPr/>
                      <p:nvPr/>
                    </p:nvSpPr>
                    <p:spPr>
                      <a:xfrm>
                        <a:off x="5203189" y="2550160"/>
                        <a:ext cx="1182370" cy="1432560"/>
                      </a:xfrm>
                      <a:prstGeom prst="arc">
                        <a:avLst>
                          <a:gd name="adj1" fmla="val 12378478"/>
                          <a:gd name="adj2" fmla="val 16427416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42" name="Group 141"/>
                  <p:cNvGrpSpPr/>
                  <p:nvPr/>
                </p:nvGrpSpPr>
                <p:grpSpPr>
                  <a:xfrm>
                    <a:off x="801648" y="2950361"/>
                    <a:ext cx="9816146" cy="1261964"/>
                    <a:chOff x="801648" y="2950361"/>
                    <a:chExt cx="9816146" cy="1261964"/>
                  </a:xfrm>
                </p:grpSpPr>
                <p:grpSp>
                  <p:nvGrpSpPr>
                    <p:cNvPr id="143" name="Group 142"/>
                    <p:cNvGrpSpPr/>
                    <p:nvPr/>
                  </p:nvGrpSpPr>
                  <p:grpSpPr>
                    <a:xfrm rot="-420000">
                      <a:off x="801648" y="2950361"/>
                      <a:ext cx="9816146" cy="1261964"/>
                      <a:chOff x="1464181" y="3055248"/>
                      <a:chExt cx="8507437" cy="1133787"/>
                    </a:xfrm>
                  </p:grpSpPr>
                  <p:cxnSp>
                    <p:nvCxnSpPr>
                      <p:cNvPr id="158" name="Straight Connector 157"/>
                      <p:cNvCxnSpPr/>
                      <p:nvPr/>
                    </p:nvCxnSpPr>
                    <p:spPr>
                      <a:xfrm rot="420000" flipV="1">
                        <a:off x="1464181" y="3124938"/>
                        <a:ext cx="8500300" cy="1064097"/>
                      </a:xfrm>
                      <a:prstGeom prst="line">
                        <a:avLst/>
                      </a:prstGeom>
                      <a:ln w="76200">
                        <a:solidFill>
                          <a:srgbClr val="FFC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9" name="Straight Connector 158"/>
                      <p:cNvCxnSpPr/>
                      <p:nvPr/>
                    </p:nvCxnSpPr>
                    <p:spPr>
                      <a:xfrm rot="420000" flipV="1">
                        <a:off x="1471318" y="3055248"/>
                        <a:ext cx="8500300" cy="1082977"/>
                      </a:xfrm>
                      <a:prstGeom prst="line">
                        <a:avLst/>
                      </a:prstGeom>
                      <a:ln w="76200">
                        <a:solidFill>
                          <a:srgbClr val="FFC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44" name="Group 143"/>
                    <p:cNvGrpSpPr/>
                    <p:nvPr/>
                  </p:nvGrpSpPr>
                  <p:grpSpPr>
                    <a:xfrm>
                      <a:off x="7161156" y="3148802"/>
                      <a:ext cx="2693180" cy="1020749"/>
                      <a:chOff x="4899662" y="2550160"/>
                      <a:chExt cx="2075177" cy="1432560"/>
                    </a:xfrm>
                  </p:grpSpPr>
                  <p:grpSp>
                    <p:nvGrpSpPr>
                      <p:cNvPr id="152" name="Group 151"/>
                      <p:cNvGrpSpPr/>
                      <p:nvPr/>
                    </p:nvGrpSpPr>
                    <p:grpSpPr>
                      <a:xfrm>
                        <a:off x="5775960" y="2550160"/>
                        <a:ext cx="1198879" cy="1432560"/>
                        <a:chOff x="5186680" y="2550160"/>
                        <a:chExt cx="1198879" cy="1432560"/>
                      </a:xfrm>
                    </p:grpSpPr>
                    <p:sp>
                      <p:nvSpPr>
                        <p:cNvPr id="156" name="Arc 155"/>
                        <p:cNvSpPr/>
                        <p:nvPr/>
                      </p:nvSpPr>
                      <p:spPr>
                        <a:xfrm flipH="1">
                          <a:off x="5186680" y="2865753"/>
                          <a:ext cx="295219" cy="951127"/>
                        </a:xfrm>
                        <a:prstGeom prst="arc">
                          <a:avLst>
                            <a:gd name="adj1" fmla="val 16797377"/>
                            <a:gd name="adj2" fmla="val 5568573"/>
                          </a:avLst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57" name="Arc 156"/>
                        <p:cNvSpPr/>
                        <p:nvPr/>
                      </p:nvSpPr>
                      <p:spPr>
                        <a:xfrm>
                          <a:off x="5203189" y="2550160"/>
                          <a:ext cx="1182370" cy="1432560"/>
                        </a:xfrm>
                        <a:prstGeom prst="arc">
                          <a:avLst>
                            <a:gd name="adj1" fmla="val 12378478"/>
                            <a:gd name="adj2" fmla="val 20447706"/>
                          </a:avLst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153" name="Group 152"/>
                      <p:cNvGrpSpPr/>
                      <p:nvPr/>
                    </p:nvGrpSpPr>
                    <p:grpSpPr>
                      <a:xfrm flipH="1">
                        <a:off x="4899662" y="2550160"/>
                        <a:ext cx="1214804" cy="1432560"/>
                        <a:chOff x="5170755" y="2550160"/>
                        <a:chExt cx="1214804" cy="1432560"/>
                      </a:xfrm>
                    </p:grpSpPr>
                    <p:sp>
                      <p:nvSpPr>
                        <p:cNvPr id="154" name="Arc 153"/>
                        <p:cNvSpPr/>
                        <p:nvPr/>
                      </p:nvSpPr>
                      <p:spPr>
                        <a:xfrm flipH="1">
                          <a:off x="5170755" y="2850830"/>
                          <a:ext cx="342192" cy="966048"/>
                        </a:xfrm>
                        <a:prstGeom prst="arc">
                          <a:avLst>
                            <a:gd name="adj1" fmla="val 16797377"/>
                            <a:gd name="adj2" fmla="val 5568573"/>
                          </a:avLst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55" name="Arc 154"/>
                        <p:cNvSpPr/>
                        <p:nvPr/>
                      </p:nvSpPr>
                      <p:spPr>
                        <a:xfrm>
                          <a:off x="5203189" y="2550160"/>
                          <a:ext cx="1182370" cy="1432560"/>
                        </a:xfrm>
                        <a:prstGeom prst="arc">
                          <a:avLst>
                            <a:gd name="adj1" fmla="val 12378478"/>
                            <a:gd name="adj2" fmla="val 16427413"/>
                          </a:avLst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45" name="Group 144"/>
                    <p:cNvGrpSpPr/>
                    <p:nvPr/>
                  </p:nvGrpSpPr>
                  <p:grpSpPr>
                    <a:xfrm>
                      <a:off x="4927178" y="3152214"/>
                      <a:ext cx="2520155" cy="1044305"/>
                      <a:chOff x="4899662" y="2526549"/>
                      <a:chExt cx="2132490" cy="1456171"/>
                    </a:xfrm>
                  </p:grpSpPr>
                  <p:grpSp>
                    <p:nvGrpSpPr>
                      <p:cNvPr id="146" name="Group 145"/>
                      <p:cNvGrpSpPr/>
                      <p:nvPr/>
                    </p:nvGrpSpPr>
                    <p:grpSpPr>
                      <a:xfrm>
                        <a:off x="5775960" y="2526549"/>
                        <a:ext cx="1256192" cy="1432560"/>
                        <a:chOff x="5186680" y="2526549"/>
                        <a:chExt cx="1256192" cy="1432560"/>
                      </a:xfrm>
                    </p:grpSpPr>
                    <p:sp>
                      <p:nvSpPr>
                        <p:cNvPr id="150" name="Arc 149"/>
                        <p:cNvSpPr/>
                        <p:nvPr/>
                      </p:nvSpPr>
                      <p:spPr>
                        <a:xfrm flipH="1">
                          <a:off x="5186680" y="2895600"/>
                          <a:ext cx="309880" cy="914400"/>
                        </a:xfrm>
                        <a:prstGeom prst="arc">
                          <a:avLst>
                            <a:gd name="adj1" fmla="val 16797377"/>
                            <a:gd name="adj2" fmla="val 5568573"/>
                          </a:avLst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51" name="Arc 150"/>
                        <p:cNvSpPr/>
                        <p:nvPr/>
                      </p:nvSpPr>
                      <p:spPr>
                        <a:xfrm>
                          <a:off x="5260502" y="2526549"/>
                          <a:ext cx="1182370" cy="1432560"/>
                        </a:xfrm>
                        <a:prstGeom prst="arc">
                          <a:avLst>
                            <a:gd name="adj1" fmla="val 12378478"/>
                            <a:gd name="adj2" fmla="val 16430766"/>
                          </a:avLst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147" name="Group 146"/>
                      <p:cNvGrpSpPr/>
                      <p:nvPr/>
                    </p:nvGrpSpPr>
                    <p:grpSpPr>
                      <a:xfrm flipH="1">
                        <a:off x="4899662" y="2550160"/>
                        <a:ext cx="1198879" cy="1432560"/>
                        <a:chOff x="5186680" y="2550160"/>
                        <a:chExt cx="1198879" cy="1432560"/>
                      </a:xfrm>
                    </p:grpSpPr>
                    <p:sp>
                      <p:nvSpPr>
                        <p:cNvPr id="148" name="Arc 147"/>
                        <p:cNvSpPr/>
                        <p:nvPr/>
                      </p:nvSpPr>
                      <p:spPr>
                        <a:xfrm flipH="1">
                          <a:off x="5186680" y="2865947"/>
                          <a:ext cx="309880" cy="914399"/>
                        </a:xfrm>
                        <a:prstGeom prst="arc">
                          <a:avLst>
                            <a:gd name="adj1" fmla="val 16797377"/>
                            <a:gd name="adj2" fmla="val 5568573"/>
                          </a:avLst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49" name="Arc 148"/>
                        <p:cNvSpPr/>
                        <p:nvPr/>
                      </p:nvSpPr>
                      <p:spPr>
                        <a:xfrm>
                          <a:off x="5203189" y="2550160"/>
                          <a:ext cx="1182370" cy="1432560"/>
                        </a:xfrm>
                        <a:prstGeom prst="arc">
                          <a:avLst>
                            <a:gd name="adj1" fmla="val 12378478"/>
                            <a:gd name="adj2" fmla="val 21130415"/>
                          </a:avLst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</p:grpSp>
            </p:grpSp>
            <p:sp>
              <p:nvSpPr>
                <p:cNvPr id="132" name="Oval 131"/>
                <p:cNvSpPr/>
                <p:nvPr/>
              </p:nvSpPr>
              <p:spPr>
                <a:xfrm>
                  <a:off x="5041473" y="3603432"/>
                  <a:ext cx="103833" cy="12193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Rectangle 132"/>
                <p:cNvSpPr/>
                <p:nvPr/>
              </p:nvSpPr>
              <p:spPr>
                <a:xfrm flipV="1">
                  <a:off x="1541991" y="4522191"/>
                  <a:ext cx="2992890" cy="124643"/>
                </a:xfrm>
                <a:prstGeom prst="rect">
                  <a:avLst/>
                </a:prstGeom>
                <a:solidFill>
                  <a:srgbClr val="D77B15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34" name="Rectangle 133"/>
                <p:cNvSpPr/>
                <p:nvPr/>
              </p:nvSpPr>
              <p:spPr>
                <a:xfrm>
                  <a:off x="5733220" y="4533412"/>
                  <a:ext cx="4752264" cy="125496"/>
                </a:xfrm>
                <a:prstGeom prst="rect">
                  <a:avLst/>
                </a:prstGeom>
                <a:solidFill>
                  <a:srgbClr val="D77B15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35" name="Group 134"/>
                <p:cNvGrpSpPr/>
                <p:nvPr/>
              </p:nvGrpSpPr>
              <p:grpSpPr>
                <a:xfrm>
                  <a:off x="3470373" y="4349315"/>
                  <a:ext cx="6567556" cy="11321"/>
                  <a:chOff x="3469027" y="2938749"/>
                  <a:chExt cx="6567556" cy="11321"/>
                </a:xfrm>
              </p:grpSpPr>
              <p:cxnSp>
                <p:nvCxnSpPr>
                  <p:cNvPr id="139" name="Straight Connector 138"/>
                  <p:cNvCxnSpPr/>
                  <p:nvPr/>
                </p:nvCxnSpPr>
                <p:spPr>
                  <a:xfrm>
                    <a:off x="3469027" y="2950070"/>
                    <a:ext cx="1344859" cy="0"/>
                  </a:xfrm>
                  <a:prstGeom prst="line">
                    <a:avLst/>
                  </a:prstGeom>
                  <a:ln w="38100">
                    <a:solidFill>
                      <a:schemeClr val="bg2">
                        <a:lumMod val="75000"/>
                      </a:schemeClr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" name="Straight Connector 139"/>
                  <p:cNvCxnSpPr/>
                  <p:nvPr/>
                </p:nvCxnSpPr>
                <p:spPr>
                  <a:xfrm>
                    <a:off x="5364179" y="2938749"/>
                    <a:ext cx="4672404" cy="11321"/>
                  </a:xfrm>
                  <a:prstGeom prst="line">
                    <a:avLst/>
                  </a:prstGeom>
                  <a:ln w="38100">
                    <a:solidFill>
                      <a:schemeClr val="bg2">
                        <a:lumMod val="75000"/>
                      </a:schemeClr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6" name="Rectangle 135"/>
                <p:cNvSpPr/>
                <p:nvPr/>
              </p:nvSpPr>
              <p:spPr>
                <a:xfrm>
                  <a:off x="1927228" y="3936436"/>
                  <a:ext cx="142380" cy="254837"/>
                </a:xfrm>
                <a:prstGeom prst="rect">
                  <a:avLst/>
                </a:prstGeom>
                <a:solidFill>
                  <a:schemeClr val="bg1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Rectangle 136"/>
                <p:cNvSpPr/>
                <p:nvPr/>
              </p:nvSpPr>
              <p:spPr>
                <a:xfrm>
                  <a:off x="10343087" y="2886575"/>
                  <a:ext cx="142380" cy="254837"/>
                </a:xfrm>
                <a:prstGeom prst="rect">
                  <a:avLst/>
                </a:prstGeom>
                <a:solidFill>
                  <a:schemeClr val="bg1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" name="TextBox 137"/>
                <p:cNvSpPr txBox="1"/>
                <p:nvPr/>
              </p:nvSpPr>
              <p:spPr>
                <a:xfrm>
                  <a:off x="6911622" y="2897384"/>
                  <a:ext cx="109366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/>
                    <a:t>      E </a:t>
                  </a:r>
                  <a:r>
                    <a:rPr lang="en-US" sz="1000" smtClean="0"/>
                    <a:t>= 1.5V/cm</a:t>
                  </a:r>
                  <a:endParaRPr lang="en-US" sz="1000" dirty="0"/>
                </a:p>
              </p:txBody>
            </p:sp>
            <p:sp>
              <p:nvSpPr>
                <p:cNvPr id="108" name="TextBox 107"/>
                <p:cNvSpPr txBox="1"/>
                <p:nvPr/>
              </p:nvSpPr>
              <p:spPr>
                <a:xfrm>
                  <a:off x="537603" y="3733243"/>
                  <a:ext cx="135779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/>
                    <a:t>5 cm </a:t>
                  </a:r>
                  <a:r>
                    <a:rPr lang="en-US" sz="1200" smtClean="0"/>
                    <a:t>laser </a:t>
                  </a:r>
                  <a:r>
                    <a:rPr lang="en-US" sz="1200" smtClean="0"/>
                    <a:t>beams</a:t>
                  </a:r>
                  <a:endParaRPr lang="en-US" sz="1200" dirty="0"/>
                </a:p>
              </p:txBody>
            </p:sp>
            <p:sp>
              <p:nvSpPr>
                <p:cNvPr id="184" name="TextBox 183"/>
                <p:cNvSpPr txBox="1"/>
                <p:nvPr/>
              </p:nvSpPr>
              <p:spPr>
                <a:xfrm>
                  <a:off x="7660585" y="3959829"/>
                  <a:ext cx="134296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/>
                    <a:t>Ultra-high vacuum</a:t>
                  </a:r>
                  <a:endParaRPr lang="en-US" sz="1200" dirty="0"/>
                </a:p>
              </p:txBody>
            </p:sp>
          </p:grpSp>
          <p:sp>
            <p:nvSpPr>
              <p:cNvPr id="95" name="Arc 94"/>
              <p:cNvSpPr/>
              <p:nvPr/>
            </p:nvSpPr>
            <p:spPr>
              <a:xfrm>
                <a:off x="500160" y="3399143"/>
                <a:ext cx="4618183" cy="739971"/>
              </a:xfrm>
              <a:prstGeom prst="arc">
                <a:avLst>
                  <a:gd name="adj1" fmla="val 15738474"/>
                  <a:gd name="adj2" fmla="val 21439514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78405" y="70216"/>
              <a:ext cx="9989661" cy="5188858"/>
              <a:chOff x="578405" y="70216"/>
              <a:chExt cx="9989661" cy="5188858"/>
            </a:xfrm>
          </p:grpSpPr>
          <p:sp>
            <p:nvSpPr>
              <p:cNvPr id="183" name="Rectangle 182"/>
              <p:cNvSpPr/>
              <p:nvPr/>
            </p:nvSpPr>
            <p:spPr>
              <a:xfrm>
                <a:off x="1220564" y="1596539"/>
                <a:ext cx="9347502" cy="3662535"/>
              </a:xfrm>
              <a:prstGeom prst="rect">
                <a:avLst/>
              </a:prstGeom>
              <a:noFill/>
              <a:ln w="38100" cap="flat" cmpd="dbl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578405" y="70216"/>
                <a:ext cx="927696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HUNTER experiment (</a:t>
                </a:r>
                <a:r>
                  <a:rPr lang="en-US" sz="2000" b="1" dirty="0" smtClean="0"/>
                  <a:t>H</a:t>
                </a:r>
                <a:r>
                  <a:rPr lang="en-US" dirty="0" smtClean="0"/>
                  <a:t>eavy</a:t>
                </a:r>
                <a:r>
                  <a:rPr lang="en-US" sz="2000" dirty="0" smtClean="0"/>
                  <a:t> </a:t>
                </a:r>
                <a:r>
                  <a:rPr lang="en-US" sz="2000" b="1" dirty="0" smtClean="0"/>
                  <a:t>U</a:t>
                </a:r>
                <a:r>
                  <a:rPr lang="en-US" dirty="0" smtClean="0"/>
                  <a:t>nseen</a:t>
                </a:r>
                <a:r>
                  <a:rPr lang="en-US" sz="2000" dirty="0" smtClean="0"/>
                  <a:t> </a:t>
                </a:r>
                <a:r>
                  <a:rPr lang="en-US" sz="2000" b="1" dirty="0" smtClean="0"/>
                  <a:t>N</a:t>
                </a:r>
                <a:r>
                  <a:rPr lang="en-US" dirty="0" smtClean="0"/>
                  <a:t>eutrinos</a:t>
                </a:r>
                <a:r>
                  <a:rPr lang="en-US" sz="2000" dirty="0" smtClean="0"/>
                  <a:t> </a:t>
                </a:r>
                <a:r>
                  <a:rPr lang="en-US" dirty="0" smtClean="0"/>
                  <a:t>by</a:t>
                </a:r>
                <a:r>
                  <a:rPr lang="en-US" sz="2000" dirty="0" smtClean="0"/>
                  <a:t> </a:t>
                </a:r>
                <a:r>
                  <a:rPr lang="en-US" sz="2000" b="1" dirty="0" smtClean="0"/>
                  <a:t>T</a:t>
                </a:r>
                <a:r>
                  <a:rPr lang="en-US" dirty="0" smtClean="0"/>
                  <a:t>otal</a:t>
                </a:r>
                <a:r>
                  <a:rPr lang="en-US" sz="2000" dirty="0" smtClean="0"/>
                  <a:t> </a:t>
                </a:r>
                <a:r>
                  <a:rPr lang="en-US" sz="2000" b="1" dirty="0" smtClean="0"/>
                  <a:t>E</a:t>
                </a:r>
                <a:r>
                  <a:rPr lang="en-US" dirty="0" smtClean="0"/>
                  <a:t>nergy-momentum</a:t>
                </a:r>
                <a:r>
                  <a:rPr lang="en-US" sz="2000" dirty="0" smtClean="0"/>
                  <a:t> </a:t>
                </a:r>
                <a:r>
                  <a:rPr lang="en-US" sz="2000" b="1" dirty="0" smtClean="0"/>
                  <a:t>R</a:t>
                </a:r>
                <a:r>
                  <a:rPr lang="en-US" dirty="0" smtClean="0"/>
                  <a:t>econstruction</a:t>
                </a:r>
                <a:r>
                  <a:rPr lang="en-US" sz="2000" dirty="0" smtClean="0"/>
                  <a:t>)</a:t>
                </a:r>
                <a:endParaRPr lang="en-US" sz="2000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220564" y="481156"/>
                <a:ext cx="5348515" cy="369332"/>
              </a:xfrm>
              <a:prstGeom prst="rect">
                <a:avLst/>
              </a:prstGeom>
              <a:noFill/>
              <a:ln w="1905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C00000"/>
                    </a:solidFill>
                  </a:rPr>
                  <a:t>Phase 1 (proof of principle) funded by Keck Foundation</a:t>
                </a:r>
                <a:endParaRPr lang="en-US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85" name="TextBox 184"/>
              <p:cNvSpPr txBox="1"/>
              <p:nvPr/>
            </p:nvSpPr>
            <p:spPr>
              <a:xfrm>
                <a:off x="8778542" y="1342675"/>
                <a:ext cx="149763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magnetic screen</a:t>
                </a:r>
                <a:endParaRPr lang="en-US" sz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870518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4453" y="882890"/>
            <a:ext cx="3268466" cy="22549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5025" y="980771"/>
            <a:ext cx="1171474" cy="12621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52432" y="815566"/>
            <a:ext cx="1725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Antarctic ‘ICE CUBE’</a:t>
            </a:r>
          </a:p>
          <a:p>
            <a:r>
              <a:rPr lang="en-US" sz="1400" dirty="0" smtClean="0"/>
              <a:t>Detector + CR muons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676304" y="781629"/>
            <a:ext cx="22991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Sterile neutrinos would produce minute distortions</a:t>
            </a:r>
          </a:p>
          <a:p>
            <a:r>
              <a:rPr lang="en-US" sz="1400" dirty="0" smtClean="0"/>
              <a:t>In beta decay spectra</a:t>
            </a:r>
            <a:endParaRPr lang="en-US" sz="14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853616" y="4989810"/>
            <a:ext cx="555585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066545" y="6002111"/>
            <a:ext cx="1209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Mass </a:t>
            </a:r>
            <a:r>
              <a:rPr lang="en-US" smtClean="0"/>
              <a:t>(keV)</a:t>
            </a:r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8545" y="1640350"/>
            <a:ext cx="4943480" cy="41656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017819" y="5738783"/>
            <a:ext cx="4849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10</a:t>
            </a:r>
            <a:r>
              <a:rPr lang="en-US" sz="2000" baseline="30000" dirty="0" smtClean="0"/>
              <a:t>-4</a:t>
            </a:r>
            <a:r>
              <a:rPr lang="en-US" sz="1600" dirty="0" smtClean="0"/>
              <a:t>    10</a:t>
            </a:r>
            <a:r>
              <a:rPr lang="en-US" sz="2000" baseline="30000" dirty="0" smtClean="0"/>
              <a:t>-3</a:t>
            </a:r>
            <a:r>
              <a:rPr lang="en-US" sz="1600" dirty="0" smtClean="0"/>
              <a:t>     10</a:t>
            </a:r>
            <a:r>
              <a:rPr lang="en-US" sz="2000" baseline="30000" dirty="0" smtClean="0"/>
              <a:t>-2</a:t>
            </a:r>
            <a:r>
              <a:rPr lang="en-US" sz="1600" dirty="0" smtClean="0"/>
              <a:t>     10</a:t>
            </a:r>
            <a:r>
              <a:rPr lang="en-US" sz="2000" baseline="30000" dirty="0" smtClean="0"/>
              <a:t>-1</a:t>
            </a:r>
            <a:r>
              <a:rPr lang="en-US" sz="1600" dirty="0" smtClean="0"/>
              <a:t>      1        10      100     1000</a:t>
            </a:r>
            <a:endParaRPr lang="en-US" sz="1600" dirty="0"/>
          </a:p>
        </p:txBody>
      </p:sp>
      <p:sp>
        <p:nvSpPr>
          <p:cNvPr id="22" name="Rounded Rectangle 21"/>
          <p:cNvSpPr/>
          <p:nvPr/>
        </p:nvSpPr>
        <p:spPr>
          <a:xfrm>
            <a:off x="5784044" y="2610807"/>
            <a:ext cx="1053420" cy="22351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784044" y="44458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+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34956" y="1954596"/>
            <a:ext cx="19528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</a:rPr>
              <a:t>Laboratory beta spectra</a:t>
            </a:r>
          </a:p>
          <a:p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</a:rPr>
              <a:t>   (ten experiments)</a:t>
            </a:r>
            <a:endParaRPr lang="en-US" sz="1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5940994" y="2652925"/>
            <a:ext cx="884894" cy="106529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6122598" y="2652925"/>
            <a:ext cx="714865" cy="48494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251269" y="4711468"/>
            <a:ext cx="532775" cy="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653090" y="4538133"/>
            <a:ext cx="16420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Possible X-ray signal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42972" y="2760384"/>
            <a:ext cx="1680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HUNTER phase 1a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4142972" y="3218995"/>
            <a:ext cx="1689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HUNTER phase 1b</a:t>
            </a:r>
            <a:endParaRPr lang="en-US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4142976" y="3974255"/>
            <a:ext cx="1703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HUNTER upgrades</a:t>
            </a:r>
            <a:endParaRPr lang="en-US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5649616" y="5001283"/>
            <a:ext cx="110370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7030A0"/>
                </a:solidFill>
              </a:rPr>
              <a:t>Dark matter </a:t>
            </a:r>
          </a:p>
          <a:p>
            <a:r>
              <a:rPr lang="en-US" sz="1400" dirty="0">
                <a:solidFill>
                  <a:srgbClr val="7030A0"/>
                </a:solidFill>
              </a:rPr>
              <a:t>m</a:t>
            </a:r>
            <a:r>
              <a:rPr lang="en-US" sz="1400" dirty="0" smtClean="0">
                <a:solidFill>
                  <a:srgbClr val="7030A0"/>
                </a:solidFill>
              </a:rPr>
              <a:t>ass range</a:t>
            </a:r>
            <a:endParaRPr lang="en-US" sz="1400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2406" y="150460"/>
            <a:ext cx="6223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Existing limits and future coverage of HUNTER experiment</a:t>
            </a:r>
            <a:endParaRPr lang="en-US" sz="20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5484469" y="3115158"/>
            <a:ext cx="1603329" cy="1461869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716009" y="3989604"/>
            <a:ext cx="860690" cy="158018"/>
          </a:xfrm>
          <a:prstGeom prst="straightConnector1">
            <a:avLst/>
          </a:prstGeom>
          <a:ln w="28575">
            <a:solidFill>
              <a:schemeClr val="accent2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607505" y="3706940"/>
            <a:ext cx="180908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X-ray astronomy limits</a:t>
            </a:r>
          </a:p>
          <a:p>
            <a:r>
              <a:rPr lang="en-US" sz="1400" dirty="0" smtClean="0"/>
              <a:t>If significant sterile </a:t>
            </a:r>
            <a:r>
              <a:rPr lang="en-US" sz="1400" dirty="0" smtClean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400" dirty="0" smtClean="0"/>
              <a:t> </a:t>
            </a:r>
          </a:p>
          <a:p>
            <a:r>
              <a:rPr lang="en-US" sz="1400" dirty="0"/>
              <a:t>c</a:t>
            </a:r>
            <a:r>
              <a:rPr lang="en-US" sz="1400" dirty="0" smtClean="0"/>
              <a:t>omponent of DM</a:t>
            </a:r>
            <a:endParaRPr lang="en-US" sz="1400" dirty="0"/>
          </a:p>
        </p:txBody>
      </p:sp>
      <p:sp>
        <p:nvSpPr>
          <p:cNvPr id="15" name="Freeform 14"/>
          <p:cNvSpPr/>
          <p:nvPr/>
        </p:nvSpPr>
        <p:spPr>
          <a:xfrm>
            <a:off x="5784044" y="2610807"/>
            <a:ext cx="912457" cy="156823"/>
          </a:xfrm>
          <a:custGeom>
            <a:avLst/>
            <a:gdLst>
              <a:gd name="connsiteX0" fmla="*/ 0 w 840658"/>
              <a:gd name="connsiteY0" fmla="*/ 58994 h 162456"/>
              <a:gd name="connsiteX1" fmla="*/ 221226 w 840658"/>
              <a:gd name="connsiteY1" fmla="*/ 147484 h 162456"/>
              <a:gd name="connsiteX2" fmla="*/ 589935 w 840658"/>
              <a:gd name="connsiteY2" fmla="*/ 147484 h 162456"/>
              <a:gd name="connsiteX3" fmla="*/ 840658 w 840658"/>
              <a:gd name="connsiteY3" fmla="*/ 0 h 162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0658" h="162456">
                <a:moveTo>
                  <a:pt x="0" y="58994"/>
                </a:moveTo>
                <a:cubicBezTo>
                  <a:pt x="61451" y="95865"/>
                  <a:pt x="122903" y="132736"/>
                  <a:pt x="221226" y="147484"/>
                </a:cubicBezTo>
                <a:cubicBezTo>
                  <a:pt x="319549" y="162232"/>
                  <a:pt x="486696" y="172065"/>
                  <a:pt x="589935" y="147484"/>
                </a:cubicBezTo>
                <a:cubicBezTo>
                  <a:pt x="693174" y="122903"/>
                  <a:pt x="840658" y="0"/>
                  <a:pt x="840658" y="0"/>
                </a:cubicBezTo>
              </a:path>
            </a:pathLst>
          </a:custGeom>
          <a:noFill/>
          <a:ln w="222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446942" y="1368963"/>
            <a:ext cx="1121496" cy="641414"/>
          </a:xfrm>
          <a:prstGeom prst="straightConnector1">
            <a:avLst/>
          </a:prstGeom>
          <a:ln w="28575">
            <a:solidFill>
              <a:schemeClr val="accent2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885500" y="1828863"/>
            <a:ext cx="785342" cy="181514"/>
          </a:xfrm>
          <a:prstGeom prst="straightConnector1">
            <a:avLst/>
          </a:prstGeom>
          <a:ln w="28575">
            <a:solidFill>
              <a:schemeClr val="accent2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784044" y="4989810"/>
            <a:ext cx="790835" cy="9916"/>
          </a:xfrm>
          <a:prstGeom prst="straightConnector1">
            <a:avLst/>
          </a:prstGeom>
          <a:ln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>
          <a:xfrm>
            <a:off x="9105900" y="6371443"/>
            <a:ext cx="2743200" cy="365125"/>
          </a:xfrm>
        </p:spPr>
        <p:txBody>
          <a:bodyPr/>
          <a:lstStyle/>
          <a:p>
            <a:fld id="{BC6EC09B-4ACD-6245-9F54-4F3DCBC9435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7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947802" y="6229130"/>
            <a:ext cx="2743200" cy="365125"/>
          </a:xfrm>
        </p:spPr>
        <p:txBody>
          <a:bodyPr/>
          <a:lstStyle/>
          <a:p>
            <a:fld id="{BC6EC09B-4ACD-6245-9F54-4F3DCBC94352}" type="slidenum">
              <a:rPr lang="en-US" smtClean="0"/>
              <a:t>12</a:t>
            </a:fld>
            <a:endParaRPr lang="en-US"/>
          </a:p>
        </p:txBody>
      </p:sp>
      <p:sp>
        <p:nvSpPr>
          <p:cNvPr id="144" name="TextBox 143"/>
          <p:cNvSpPr txBox="1"/>
          <p:nvPr/>
        </p:nvSpPr>
        <p:spPr>
          <a:xfrm>
            <a:off x="3628466" y="-7339"/>
            <a:ext cx="3185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Principal technical challenges  !!</a:t>
            </a:r>
            <a:endParaRPr lang="en-US" dirty="0"/>
          </a:p>
        </p:txBody>
      </p:sp>
      <p:grpSp>
        <p:nvGrpSpPr>
          <p:cNvPr id="149" name="Group 148"/>
          <p:cNvGrpSpPr/>
          <p:nvPr/>
        </p:nvGrpSpPr>
        <p:grpSpPr>
          <a:xfrm>
            <a:off x="774184" y="501716"/>
            <a:ext cx="9494078" cy="5906163"/>
            <a:chOff x="774184" y="501716"/>
            <a:chExt cx="9494078" cy="5906163"/>
          </a:xfrm>
        </p:grpSpPr>
        <p:sp>
          <p:nvSpPr>
            <p:cNvPr id="6" name="TextBox 5"/>
            <p:cNvSpPr txBox="1"/>
            <p:nvPr/>
          </p:nvSpPr>
          <p:spPr>
            <a:xfrm>
              <a:off x="793233" y="501716"/>
              <a:ext cx="3194895" cy="175432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•  MOT 10</a:t>
              </a:r>
              <a:r>
                <a:rPr lang="en-US" sz="1200" baseline="30000" dirty="0" smtClean="0"/>
                <a:t>7</a:t>
              </a:r>
              <a:r>
                <a:rPr lang="en-US" sz="1200" dirty="0" smtClean="0"/>
                <a:t> - 10</a:t>
              </a:r>
              <a:r>
                <a:rPr lang="en-US" sz="1200" baseline="30000" dirty="0" smtClean="0"/>
                <a:t>8</a:t>
              </a:r>
              <a:r>
                <a:rPr lang="en-US" sz="1200" dirty="0" smtClean="0"/>
                <a:t>  </a:t>
              </a:r>
              <a:r>
                <a:rPr lang="en-US" sz="1200" baseline="30000" dirty="0" smtClean="0"/>
                <a:t>131</a:t>
              </a:r>
              <a:r>
                <a:rPr lang="en-US" sz="1200" dirty="0" smtClean="0"/>
                <a:t>Cs atoms in 1-2mm volume</a:t>
              </a:r>
            </a:p>
            <a:p>
              <a:r>
                <a:rPr lang="en-US" sz="1200" dirty="0" smtClean="0"/>
                <a:t>•  MOT scalable to 10</a:t>
              </a:r>
              <a:r>
                <a:rPr lang="en-US" sz="1200" baseline="30000" dirty="0"/>
                <a:t>9</a:t>
              </a:r>
              <a:r>
                <a:rPr lang="en-US" sz="1200" dirty="0" smtClean="0"/>
                <a:t> </a:t>
              </a:r>
              <a:r>
                <a:rPr lang="en-US" sz="1200" dirty="0"/>
                <a:t>- </a:t>
              </a:r>
              <a:r>
                <a:rPr lang="en-US" sz="1200" dirty="0" smtClean="0"/>
                <a:t>10</a:t>
              </a:r>
              <a:r>
                <a:rPr lang="en-US" sz="1200" baseline="30000" dirty="0" smtClean="0"/>
                <a:t>10</a:t>
              </a:r>
              <a:r>
                <a:rPr lang="en-US" sz="1200" dirty="0" smtClean="0"/>
                <a:t> atoms</a:t>
              </a:r>
            </a:p>
            <a:p>
              <a:r>
                <a:rPr lang="en-US" sz="1200" dirty="0" smtClean="0"/>
                <a:t>•  MOT magnet coils aligned to 0.5mm precision </a:t>
              </a:r>
            </a:p>
            <a:p>
              <a:r>
                <a:rPr lang="en-US" sz="1200" dirty="0" smtClean="0"/>
                <a:t>•  Constant replenishment with 10 day half life</a:t>
              </a:r>
            </a:p>
            <a:p>
              <a:r>
                <a:rPr lang="en-US" sz="1200" dirty="0" smtClean="0"/>
                <a:t>•  Pulsed MOT operation with 20ms cycle</a:t>
              </a:r>
            </a:p>
            <a:p>
              <a:r>
                <a:rPr lang="en-US" sz="1200" dirty="0" smtClean="0"/>
                <a:t>•  Compensation for eddy currents in vessel</a:t>
              </a:r>
            </a:p>
            <a:p>
              <a:r>
                <a:rPr lang="en-US" sz="1200" dirty="0" smtClean="0"/>
                <a:t>•  Ultra-high vacuum 10</a:t>
              </a:r>
              <a:r>
                <a:rPr lang="en-US" sz="1200" baseline="30000" dirty="0" smtClean="0"/>
                <a:t>-11</a:t>
              </a:r>
              <a:r>
                <a:rPr lang="en-US" sz="1200" dirty="0" smtClean="0"/>
                <a:t> tor </a:t>
              </a:r>
            </a:p>
            <a:p>
              <a:r>
                <a:rPr lang="en-US" sz="1200" dirty="0" smtClean="0"/>
                <a:t>•  </a:t>
              </a:r>
              <a:r>
                <a:rPr lang="en-US" sz="1200" dirty="0"/>
                <a:t>Minimum loss </a:t>
              </a:r>
              <a:r>
                <a:rPr lang="en-US" sz="1200" dirty="0" smtClean="0"/>
                <a:t>loading</a:t>
              </a:r>
            </a:p>
            <a:p>
              <a:r>
                <a:rPr lang="en-US" sz="1200" dirty="0" smtClean="0"/>
                <a:t>•  Periodic </a:t>
              </a:r>
              <a:r>
                <a:rPr lang="en-US" sz="1200" dirty="0" err="1" smtClean="0"/>
                <a:t>uv</a:t>
              </a:r>
              <a:r>
                <a:rPr lang="en-US" sz="1200" dirty="0" smtClean="0"/>
                <a:t> desorption of lost atoms</a:t>
              </a:r>
            </a:p>
          </p:txBody>
        </p:sp>
        <p:cxnSp>
          <p:nvCxnSpPr>
            <p:cNvPr id="44" name="Straight Connector 43"/>
            <p:cNvCxnSpPr/>
            <p:nvPr/>
          </p:nvCxnSpPr>
          <p:spPr>
            <a:xfrm flipV="1">
              <a:off x="3288678" y="3292192"/>
              <a:ext cx="5304158" cy="141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/>
            <p:cNvGrpSpPr/>
            <p:nvPr/>
          </p:nvGrpSpPr>
          <p:grpSpPr>
            <a:xfrm>
              <a:off x="4961889" y="2467785"/>
              <a:ext cx="591891" cy="427976"/>
              <a:chOff x="4572599" y="1956535"/>
              <a:chExt cx="1083301" cy="868989"/>
            </a:xfrm>
          </p:grpSpPr>
          <p:cxnSp>
            <p:nvCxnSpPr>
              <p:cNvPr id="94" name="Straight Connector 93"/>
              <p:cNvCxnSpPr/>
              <p:nvPr/>
            </p:nvCxnSpPr>
            <p:spPr>
              <a:xfrm flipH="1" flipV="1">
                <a:off x="5654856" y="1956976"/>
                <a:ext cx="1044" cy="859984"/>
              </a:xfrm>
              <a:prstGeom prst="line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flipH="1" flipV="1">
                <a:off x="4585298" y="1965540"/>
                <a:ext cx="1044" cy="859984"/>
              </a:xfrm>
              <a:prstGeom prst="line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flipH="1" flipV="1">
                <a:off x="4572599" y="1956535"/>
                <a:ext cx="1074210" cy="2652"/>
              </a:xfrm>
              <a:prstGeom prst="line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5221501" y="2217233"/>
              <a:ext cx="50607" cy="2191666"/>
              <a:chOff x="5047750" y="1447800"/>
              <a:chExt cx="92623" cy="4450092"/>
            </a:xfrm>
          </p:grpSpPr>
          <p:cxnSp>
            <p:nvCxnSpPr>
              <p:cNvPr id="91" name="Straight Connector 90"/>
              <p:cNvCxnSpPr/>
              <p:nvPr/>
            </p:nvCxnSpPr>
            <p:spPr>
              <a:xfrm>
                <a:off x="5126338" y="1447800"/>
                <a:ext cx="5253" cy="4450092"/>
              </a:xfrm>
              <a:prstGeom prst="line">
                <a:avLst/>
              </a:prstGeom>
              <a:ln w="762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5058146" y="1447800"/>
                <a:ext cx="16629" cy="4450092"/>
              </a:xfrm>
              <a:prstGeom prst="line">
                <a:avLst/>
              </a:prstGeom>
              <a:ln w="762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Oval 92"/>
              <p:cNvSpPr/>
              <p:nvPr/>
            </p:nvSpPr>
            <p:spPr>
              <a:xfrm>
                <a:off x="5047750" y="3598156"/>
                <a:ext cx="92623" cy="127206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2" name="Straight Arrow Connector 11"/>
            <p:cNvCxnSpPr/>
            <p:nvPr/>
          </p:nvCxnSpPr>
          <p:spPr>
            <a:xfrm>
              <a:off x="5337846" y="4420011"/>
              <a:ext cx="2586206" cy="200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5588251" y="2799509"/>
              <a:ext cx="2604295" cy="61992"/>
            </a:xfrm>
            <a:prstGeom prst="rect">
              <a:avLst/>
            </a:prstGeom>
            <a:solidFill>
              <a:srgbClr val="D77B15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 flipV="1">
              <a:off x="3288678" y="2805277"/>
              <a:ext cx="1635247" cy="61387"/>
            </a:xfrm>
            <a:prstGeom prst="rect">
              <a:avLst/>
            </a:prstGeom>
            <a:solidFill>
              <a:srgbClr val="D77B15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4358923" y="2941051"/>
              <a:ext cx="3576744" cy="5576"/>
              <a:chOff x="3469027" y="2938749"/>
              <a:chExt cx="6546290" cy="11321"/>
            </a:xfrm>
          </p:grpSpPr>
          <p:cxnSp>
            <p:nvCxnSpPr>
              <p:cNvPr id="89" name="Straight Connector 88"/>
              <p:cNvCxnSpPr/>
              <p:nvPr/>
            </p:nvCxnSpPr>
            <p:spPr>
              <a:xfrm>
                <a:off x="3469027" y="2950070"/>
                <a:ext cx="1344859" cy="0"/>
              </a:xfrm>
              <a:prstGeom prst="line">
                <a:avLst/>
              </a:prstGeom>
              <a:ln w="38100">
                <a:solidFill>
                  <a:schemeClr val="bg2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>
                <a:off x="5342913" y="2938749"/>
                <a:ext cx="4672404" cy="11321"/>
              </a:xfrm>
              <a:prstGeom prst="line">
                <a:avLst/>
              </a:prstGeom>
              <a:ln w="38100">
                <a:solidFill>
                  <a:schemeClr val="bg2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Rectangle 15"/>
            <p:cNvSpPr/>
            <p:nvPr/>
          </p:nvSpPr>
          <p:spPr>
            <a:xfrm>
              <a:off x="3928280" y="3159157"/>
              <a:ext cx="43048" cy="253101"/>
            </a:xfrm>
            <a:prstGeom prst="rect">
              <a:avLst/>
            </a:prstGeom>
            <a:solidFill>
              <a:srgbClr val="002060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74270" y="4346962"/>
              <a:ext cx="59524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200cm</a:t>
              </a:r>
              <a:endParaRPr lang="en-US" sz="1000" dirty="0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5049813" y="2985075"/>
              <a:ext cx="404302" cy="604354"/>
              <a:chOff x="4258176" y="3140570"/>
              <a:chExt cx="569931" cy="941022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4744537" y="3140570"/>
                <a:ext cx="83570" cy="758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4258296" y="3141227"/>
                <a:ext cx="83570" cy="758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4744417" y="4005079"/>
                <a:ext cx="83570" cy="758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4258176" y="4005736"/>
                <a:ext cx="83570" cy="758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5157282" y="2424485"/>
              <a:ext cx="213720" cy="1748930"/>
              <a:chOff x="4933305" y="2890070"/>
              <a:chExt cx="368475" cy="1515207"/>
            </a:xfrm>
          </p:grpSpPr>
          <p:sp>
            <p:nvSpPr>
              <p:cNvPr id="83" name="Rectangle 82"/>
              <p:cNvSpPr/>
              <p:nvPr/>
            </p:nvSpPr>
            <p:spPr>
              <a:xfrm rot="5400000" flipH="1">
                <a:off x="5077907" y="2755661"/>
                <a:ext cx="32300" cy="301117"/>
              </a:xfrm>
              <a:prstGeom prst="rect">
                <a:avLst/>
              </a:prstGeom>
              <a:solidFill>
                <a:schemeClr val="bg1"/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/>
              <p:cNvSpPr/>
              <p:nvPr/>
            </p:nvSpPr>
            <p:spPr>
              <a:xfrm rot="5400000">
                <a:off x="5099300" y="4202797"/>
                <a:ext cx="36485" cy="368475"/>
              </a:xfrm>
              <a:prstGeom prst="rect">
                <a:avLst/>
              </a:prstGeom>
              <a:solidFill>
                <a:schemeClr val="bg1"/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2" name="Straight Arrow Connector 31"/>
            <p:cNvCxnSpPr/>
            <p:nvPr/>
          </p:nvCxnSpPr>
          <p:spPr>
            <a:xfrm>
              <a:off x="4008335" y="4420011"/>
              <a:ext cx="115485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4325588" y="4353513"/>
              <a:ext cx="54134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smtClean="0"/>
                <a:t>100cm</a:t>
              </a:r>
              <a:endParaRPr lang="en-US" sz="1000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 flipH="1" flipV="1">
              <a:off x="5548813" y="2884796"/>
              <a:ext cx="2579686" cy="11293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5576958" y="3705019"/>
              <a:ext cx="2551542" cy="5997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5013429" y="2576261"/>
              <a:ext cx="487309" cy="0"/>
            </a:xfrm>
            <a:prstGeom prst="line">
              <a:avLst/>
            </a:prstGeom>
            <a:ln w="571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3553563" y="2889883"/>
              <a:ext cx="1411092" cy="7915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Group 37"/>
            <p:cNvGrpSpPr/>
            <p:nvPr/>
          </p:nvGrpSpPr>
          <p:grpSpPr>
            <a:xfrm flipV="1">
              <a:off x="4976042" y="3682717"/>
              <a:ext cx="591891" cy="427976"/>
              <a:chOff x="4572599" y="1956535"/>
              <a:chExt cx="1083301" cy="868989"/>
            </a:xfrm>
          </p:grpSpPr>
          <p:cxnSp>
            <p:nvCxnSpPr>
              <p:cNvPr id="80" name="Straight Connector 79"/>
              <p:cNvCxnSpPr/>
              <p:nvPr/>
            </p:nvCxnSpPr>
            <p:spPr>
              <a:xfrm flipH="1" flipV="1">
                <a:off x="5654856" y="1956976"/>
                <a:ext cx="1044" cy="859984"/>
              </a:xfrm>
              <a:prstGeom prst="line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flipH="1" flipV="1">
                <a:off x="4585298" y="1965540"/>
                <a:ext cx="1044" cy="859984"/>
              </a:xfrm>
              <a:prstGeom prst="line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flipH="1" flipV="1">
                <a:off x="4572599" y="1956535"/>
                <a:ext cx="1074210" cy="2652"/>
              </a:xfrm>
              <a:prstGeom prst="line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Straight Connector 38"/>
            <p:cNvCxnSpPr/>
            <p:nvPr/>
          </p:nvCxnSpPr>
          <p:spPr>
            <a:xfrm flipH="1">
              <a:off x="3575538" y="3702875"/>
              <a:ext cx="1411092" cy="7915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5030739" y="4008596"/>
              <a:ext cx="487309" cy="0"/>
            </a:xfrm>
            <a:prstGeom prst="line">
              <a:avLst/>
            </a:prstGeom>
            <a:ln w="571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 flipV="1">
              <a:off x="8137752" y="2897083"/>
              <a:ext cx="4396" cy="809134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3562604" y="2903132"/>
              <a:ext cx="9654" cy="807659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>
            <a:xfrm>
              <a:off x="7897180" y="3159081"/>
              <a:ext cx="43048" cy="253101"/>
            </a:xfrm>
            <a:prstGeom prst="rect">
              <a:avLst/>
            </a:prstGeom>
            <a:solidFill>
              <a:srgbClr val="002060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3287399" y="2949473"/>
              <a:ext cx="5068562" cy="611030"/>
              <a:chOff x="1338556" y="2955848"/>
              <a:chExt cx="9276673" cy="1240671"/>
            </a:xfrm>
          </p:grpSpPr>
          <p:grpSp>
            <p:nvGrpSpPr>
              <p:cNvPr id="55" name="Group 54"/>
              <p:cNvGrpSpPr/>
              <p:nvPr/>
            </p:nvGrpSpPr>
            <p:grpSpPr>
              <a:xfrm>
                <a:off x="6110876" y="3151660"/>
                <a:ext cx="2452422" cy="1027372"/>
                <a:chOff x="4899662" y="2550160"/>
                <a:chExt cx="2075177" cy="1432560"/>
              </a:xfrm>
            </p:grpSpPr>
            <p:grpSp>
              <p:nvGrpSpPr>
                <p:cNvPr id="74" name="Group 73"/>
                <p:cNvGrpSpPr/>
                <p:nvPr/>
              </p:nvGrpSpPr>
              <p:grpSpPr>
                <a:xfrm>
                  <a:off x="5775960" y="2550160"/>
                  <a:ext cx="1198879" cy="1432560"/>
                  <a:chOff x="5186680" y="2550160"/>
                  <a:chExt cx="1198879" cy="1432560"/>
                </a:xfrm>
              </p:grpSpPr>
              <p:sp>
                <p:nvSpPr>
                  <p:cNvPr id="78" name="Arc 77"/>
                  <p:cNvSpPr/>
                  <p:nvPr/>
                </p:nvSpPr>
                <p:spPr>
                  <a:xfrm flipH="1">
                    <a:off x="5186680" y="2895600"/>
                    <a:ext cx="309880" cy="914400"/>
                  </a:xfrm>
                  <a:prstGeom prst="arc">
                    <a:avLst>
                      <a:gd name="adj1" fmla="val 16797377"/>
                      <a:gd name="adj2" fmla="val 5568573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9" name="Arc 78"/>
                  <p:cNvSpPr/>
                  <p:nvPr/>
                </p:nvSpPr>
                <p:spPr>
                  <a:xfrm>
                    <a:off x="5203189" y="2550160"/>
                    <a:ext cx="1182370" cy="1432560"/>
                  </a:xfrm>
                  <a:prstGeom prst="arc">
                    <a:avLst>
                      <a:gd name="adj1" fmla="val 12378478"/>
                      <a:gd name="adj2" fmla="val 16430766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75" name="Group 74"/>
                <p:cNvGrpSpPr/>
                <p:nvPr/>
              </p:nvGrpSpPr>
              <p:grpSpPr>
                <a:xfrm flipH="1">
                  <a:off x="4899662" y="2550160"/>
                  <a:ext cx="1198879" cy="1432560"/>
                  <a:chOff x="5186680" y="2550160"/>
                  <a:chExt cx="1198879" cy="1432560"/>
                </a:xfrm>
              </p:grpSpPr>
              <p:sp>
                <p:nvSpPr>
                  <p:cNvPr id="76" name="Arc 75"/>
                  <p:cNvSpPr/>
                  <p:nvPr/>
                </p:nvSpPr>
                <p:spPr>
                  <a:xfrm flipH="1">
                    <a:off x="5186680" y="2895600"/>
                    <a:ext cx="309880" cy="914400"/>
                  </a:xfrm>
                  <a:prstGeom prst="arc">
                    <a:avLst>
                      <a:gd name="adj1" fmla="val 16797377"/>
                      <a:gd name="adj2" fmla="val 5568573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7" name="Arc 76"/>
                  <p:cNvSpPr/>
                  <p:nvPr/>
                </p:nvSpPr>
                <p:spPr>
                  <a:xfrm>
                    <a:off x="5203189" y="2550160"/>
                    <a:ext cx="1182370" cy="1432560"/>
                  </a:xfrm>
                  <a:prstGeom prst="arc">
                    <a:avLst>
                      <a:gd name="adj1" fmla="val 12378478"/>
                      <a:gd name="adj2" fmla="val 16427416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56" name="Group 55"/>
              <p:cNvGrpSpPr/>
              <p:nvPr/>
            </p:nvGrpSpPr>
            <p:grpSpPr>
              <a:xfrm>
                <a:off x="1338556" y="2955848"/>
                <a:ext cx="9276673" cy="1240671"/>
                <a:chOff x="1338556" y="2955848"/>
                <a:chExt cx="9276673" cy="1240671"/>
              </a:xfrm>
            </p:grpSpPr>
            <p:grpSp>
              <p:nvGrpSpPr>
                <p:cNvPr id="57" name="Group 56"/>
                <p:cNvGrpSpPr/>
                <p:nvPr/>
              </p:nvGrpSpPr>
              <p:grpSpPr>
                <a:xfrm rot="-420000">
                  <a:off x="1338556" y="2955848"/>
                  <a:ext cx="9276673" cy="1196871"/>
                  <a:chOff x="1930639" y="3089613"/>
                  <a:chExt cx="8039887" cy="1075306"/>
                </a:xfrm>
              </p:grpSpPr>
              <p:cxnSp>
                <p:nvCxnSpPr>
                  <p:cNvPr id="72" name="Straight Connector 71"/>
                  <p:cNvCxnSpPr/>
                  <p:nvPr/>
                </p:nvCxnSpPr>
                <p:spPr>
                  <a:xfrm rot="420000" flipV="1">
                    <a:off x="1953098" y="3156713"/>
                    <a:ext cx="8012701" cy="1008206"/>
                  </a:xfrm>
                  <a:prstGeom prst="line">
                    <a:avLst/>
                  </a:prstGeom>
                  <a:ln w="762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/>
                  <p:cNvCxnSpPr/>
                  <p:nvPr/>
                </p:nvCxnSpPr>
                <p:spPr>
                  <a:xfrm rot="420000" flipV="1">
                    <a:off x="1930639" y="3089613"/>
                    <a:ext cx="8039887" cy="1036962"/>
                  </a:xfrm>
                  <a:prstGeom prst="line">
                    <a:avLst/>
                  </a:prstGeom>
                  <a:ln w="762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8" name="Group 57"/>
                <p:cNvGrpSpPr/>
                <p:nvPr/>
              </p:nvGrpSpPr>
              <p:grpSpPr>
                <a:xfrm>
                  <a:off x="7161156" y="3148802"/>
                  <a:ext cx="2693180" cy="1020749"/>
                  <a:chOff x="4899662" y="2550160"/>
                  <a:chExt cx="2075177" cy="1432560"/>
                </a:xfrm>
              </p:grpSpPr>
              <p:grpSp>
                <p:nvGrpSpPr>
                  <p:cNvPr id="66" name="Group 65"/>
                  <p:cNvGrpSpPr/>
                  <p:nvPr/>
                </p:nvGrpSpPr>
                <p:grpSpPr>
                  <a:xfrm>
                    <a:off x="5775960" y="2550160"/>
                    <a:ext cx="1198879" cy="1432560"/>
                    <a:chOff x="5186680" y="2550160"/>
                    <a:chExt cx="1198879" cy="1432560"/>
                  </a:xfrm>
                </p:grpSpPr>
                <p:sp>
                  <p:nvSpPr>
                    <p:cNvPr id="70" name="Arc 69"/>
                    <p:cNvSpPr/>
                    <p:nvPr/>
                  </p:nvSpPr>
                  <p:spPr>
                    <a:xfrm flipH="1">
                      <a:off x="5186680" y="2865753"/>
                      <a:ext cx="295219" cy="951127"/>
                    </a:xfrm>
                    <a:prstGeom prst="arc">
                      <a:avLst>
                        <a:gd name="adj1" fmla="val 16797377"/>
                        <a:gd name="adj2" fmla="val 5568573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1" name="Arc 70"/>
                    <p:cNvSpPr/>
                    <p:nvPr/>
                  </p:nvSpPr>
                  <p:spPr>
                    <a:xfrm>
                      <a:off x="5203189" y="2550160"/>
                      <a:ext cx="1182370" cy="1432560"/>
                    </a:xfrm>
                    <a:prstGeom prst="arc">
                      <a:avLst>
                        <a:gd name="adj1" fmla="val 12378478"/>
                        <a:gd name="adj2" fmla="val 20447706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67" name="Group 66"/>
                  <p:cNvGrpSpPr/>
                  <p:nvPr/>
                </p:nvGrpSpPr>
                <p:grpSpPr>
                  <a:xfrm flipH="1">
                    <a:off x="4899662" y="2550160"/>
                    <a:ext cx="1214804" cy="1432560"/>
                    <a:chOff x="5170755" y="2550160"/>
                    <a:chExt cx="1214804" cy="1432560"/>
                  </a:xfrm>
                </p:grpSpPr>
                <p:sp>
                  <p:nvSpPr>
                    <p:cNvPr id="68" name="Arc 67"/>
                    <p:cNvSpPr/>
                    <p:nvPr/>
                  </p:nvSpPr>
                  <p:spPr>
                    <a:xfrm flipH="1">
                      <a:off x="5170755" y="2850830"/>
                      <a:ext cx="342192" cy="966048"/>
                    </a:xfrm>
                    <a:prstGeom prst="arc">
                      <a:avLst>
                        <a:gd name="adj1" fmla="val 16797377"/>
                        <a:gd name="adj2" fmla="val 5568573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9" name="Arc 68"/>
                    <p:cNvSpPr/>
                    <p:nvPr/>
                  </p:nvSpPr>
                  <p:spPr>
                    <a:xfrm>
                      <a:off x="5203189" y="2550160"/>
                      <a:ext cx="1182370" cy="1432560"/>
                    </a:xfrm>
                    <a:prstGeom prst="arc">
                      <a:avLst>
                        <a:gd name="adj1" fmla="val 12378478"/>
                        <a:gd name="adj2" fmla="val 16427413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59" name="Group 58"/>
                <p:cNvGrpSpPr/>
                <p:nvPr/>
              </p:nvGrpSpPr>
              <p:grpSpPr>
                <a:xfrm>
                  <a:off x="4927178" y="3152214"/>
                  <a:ext cx="2520155" cy="1044305"/>
                  <a:chOff x="4899662" y="2526549"/>
                  <a:chExt cx="2132490" cy="1456171"/>
                </a:xfrm>
              </p:grpSpPr>
              <p:grpSp>
                <p:nvGrpSpPr>
                  <p:cNvPr id="60" name="Group 59"/>
                  <p:cNvGrpSpPr/>
                  <p:nvPr/>
                </p:nvGrpSpPr>
                <p:grpSpPr>
                  <a:xfrm>
                    <a:off x="5775960" y="2526549"/>
                    <a:ext cx="1256192" cy="1432560"/>
                    <a:chOff x="5186680" y="2526549"/>
                    <a:chExt cx="1256192" cy="1432560"/>
                  </a:xfrm>
                </p:grpSpPr>
                <p:sp>
                  <p:nvSpPr>
                    <p:cNvPr id="64" name="Arc 63"/>
                    <p:cNvSpPr/>
                    <p:nvPr/>
                  </p:nvSpPr>
                  <p:spPr>
                    <a:xfrm flipH="1">
                      <a:off x="5186680" y="2895600"/>
                      <a:ext cx="309880" cy="914400"/>
                    </a:xfrm>
                    <a:prstGeom prst="arc">
                      <a:avLst>
                        <a:gd name="adj1" fmla="val 16797377"/>
                        <a:gd name="adj2" fmla="val 5568573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5" name="Arc 64"/>
                    <p:cNvSpPr/>
                    <p:nvPr/>
                  </p:nvSpPr>
                  <p:spPr>
                    <a:xfrm>
                      <a:off x="5260502" y="2526549"/>
                      <a:ext cx="1182370" cy="1432560"/>
                    </a:xfrm>
                    <a:prstGeom prst="arc">
                      <a:avLst>
                        <a:gd name="adj1" fmla="val 12378478"/>
                        <a:gd name="adj2" fmla="val 16430766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61" name="Group 60"/>
                  <p:cNvGrpSpPr/>
                  <p:nvPr/>
                </p:nvGrpSpPr>
                <p:grpSpPr>
                  <a:xfrm flipH="1">
                    <a:off x="4899662" y="2550160"/>
                    <a:ext cx="1198879" cy="1432560"/>
                    <a:chOff x="5186680" y="2550160"/>
                    <a:chExt cx="1198879" cy="1432560"/>
                  </a:xfrm>
                </p:grpSpPr>
                <p:sp>
                  <p:nvSpPr>
                    <p:cNvPr id="62" name="Arc 61"/>
                    <p:cNvSpPr/>
                    <p:nvPr/>
                  </p:nvSpPr>
                  <p:spPr>
                    <a:xfrm flipH="1">
                      <a:off x="5186680" y="2865947"/>
                      <a:ext cx="309880" cy="914399"/>
                    </a:xfrm>
                    <a:prstGeom prst="arc">
                      <a:avLst>
                        <a:gd name="adj1" fmla="val 16797377"/>
                        <a:gd name="adj2" fmla="val 5568573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3" name="Arc 62"/>
                    <p:cNvSpPr/>
                    <p:nvPr/>
                  </p:nvSpPr>
                  <p:spPr>
                    <a:xfrm>
                      <a:off x="5203189" y="2550160"/>
                      <a:ext cx="1182370" cy="1432560"/>
                    </a:xfrm>
                    <a:prstGeom prst="arc">
                      <a:avLst>
                        <a:gd name="adj1" fmla="val 12378478"/>
                        <a:gd name="adj2" fmla="val 21130415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46" name="Oval 45"/>
            <p:cNvSpPr/>
            <p:nvPr/>
          </p:nvSpPr>
          <p:spPr>
            <a:xfrm>
              <a:off x="5218071" y="3278880"/>
              <a:ext cx="56732" cy="600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 flipV="1">
              <a:off x="3306034" y="3731368"/>
              <a:ext cx="1635247" cy="61387"/>
            </a:xfrm>
            <a:prstGeom prst="rect">
              <a:avLst/>
            </a:prstGeom>
            <a:solidFill>
              <a:srgbClr val="D77B15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596026" y="3736894"/>
              <a:ext cx="2596529" cy="61807"/>
            </a:xfrm>
            <a:prstGeom prst="rect">
              <a:avLst/>
            </a:prstGeom>
            <a:solidFill>
              <a:srgbClr val="D77B15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4359658" y="3646227"/>
              <a:ext cx="3588363" cy="5576"/>
              <a:chOff x="3469027" y="2938749"/>
              <a:chExt cx="6567556" cy="11321"/>
            </a:xfrm>
          </p:grpSpPr>
          <p:cxnSp>
            <p:nvCxnSpPr>
              <p:cNvPr id="53" name="Straight Connector 52"/>
              <p:cNvCxnSpPr/>
              <p:nvPr/>
            </p:nvCxnSpPr>
            <p:spPr>
              <a:xfrm>
                <a:off x="3469027" y="2950070"/>
                <a:ext cx="1344859" cy="0"/>
              </a:xfrm>
              <a:prstGeom prst="line">
                <a:avLst/>
              </a:prstGeom>
              <a:ln w="38100">
                <a:solidFill>
                  <a:schemeClr val="bg2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5364179" y="2938749"/>
                <a:ext cx="4672404" cy="11321"/>
              </a:xfrm>
              <a:prstGeom prst="line">
                <a:avLst/>
              </a:prstGeom>
              <a:ln w="38100">
                <a:solidFill>
                  <a:schemeClr val="bg2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Rectangle 49"/>
            <p:cNvSpPr/>
            <p:nvPr/>
          </p:nvSpPr>
          <p:spPr>
            <a:xfrm>
              <a:off x="3516519" y="3442884"/>
              <a:ext cx="77793" cy="125507"/>
            </a:xfrm>
            <a:prstGeom prst="rect">
              <a:avLst/>
            </a:prstGeom>
            <a:solidFill>
              <a:schemeClr val="bg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8114753" y="2925828"/>
              <a:ext cx="77793" cy="125507"/>
            </a:xfrm>
            <a:prstGeom prst="rect">
              <a:avLst/>
            </a:prstGeom>
            <a:solidFill>
              <a:schemeClr val="bg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8"/>
            <p:cNvSpPr/>
            <p:nvPr/>
          </p:nvSpPr>
          <p:spPr>
            <a:xfrm>
              <a:off x="2736802" y="3178268"/>
              <a:ext cx="2523270" cy="364435"/>
            </a:xfrm>
            <a:prstGeom prst="arc">
              <a:avLst>
                <a:gd name="adj1" fmla="val 15738474"/>
                <a:gd name="adj2" fmla="val 2143951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6" name="Straight Arrow Connector 105"/>
            <p:cNvCxnSpPr/>
            <p:nvPr/>
          </p:nvCxnSpPr>
          <p:spPr>
            <a:xfrm flipV="1">
              <a:off x="3095792" y="3285708"/>
              <a:ext cx="807436" cy="1155412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/>
            <p:cNvCxnSpPr/>
            <p:nvPr/>
          </p:nvCxnSpPr>
          <p:spPr>
            <a:xfrm flipH="1">
              <a:off x="5345895" y="1958948"/>
              <a:ext cx="548991" cy="619015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>
              <a:off x="3251285" y="2279055"/>
              <a:ext cx="1854057" cy="945732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extBox 112"/>
            <p:cNvSpPr txBox="1"/>
            <p:nvPr/>
          </p:nvSpPr>
          <p:spPr>
            <a:xfrm>
              <a:off x="5518048" y="946035"/>
              <a:ext cx="3854838" cy="1015663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• LYSO/</a:t>
              </a:r>
              <a:r>
                <a:rPr lang="en-US" sz="1200" dirty="0" err="1" smtClean="0"/>
                <a:t>SiPM</a:t>
              </a:r>
              <a:r>
                <a:rPr lang="en-US" sz="1200" dirty="0" smtClean="0"/>
                <a:t> detector panel selects N-shell X-ray photons</a:t>
              </a:r>
            </a:p>
            <a:p>
              <a:r>
                <a:rPr lang="en-US" sz="1200" dirty="0" smtClean="0"/>
                <a:t>• Gives event trigger time to 0.5ns</a:t>
              </a:r>
            </a:p>
            <a:p>
              <a:r>
                <a:rPr lang="en-US" sz="1200" dirty="0" smtClean="0"/>
                <a:t>• Requires X-ray photon angle to 5.10</a:t>
              </a:r>
              <a:r>
                <a:rPr lang="en-US" sz="1200" baseline="30000" dirty="0" smtClean="0"/>
                <a:t>-3</a:t>
              </a:r>
              <a:r>
                <a:rPr lang="en-US" sz="1200" dirty="0" smtClean="0"/>
                <a:t> radian</a:t>
              </a:r>
            </a:p>
            <a:p>
              <a:r>
                <a:rPr lang="en-US" sz="1200" dirty="0" smtClean="0"/>
                <a:t>• Requires spatial calibration relative to source to &lt; 0.3mm</a:t>
              </a:r>
            </a:p>
            <a:p>
              <a:r>
                <a:rPr lang="en-US" sz="1200" dirty="0" smtClean="0"/>
                <a:t>• LN2 cooling for low electronic noise</a:t>
              </a:r>
              <a:endParaRPr lang="en-US" sz="1200" dirty="0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774184" y="4441120"/>
              <a:ext cx="2997924" cy="1200329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• MCP 60 micron spatial precision</a:t>
              </a:r>
            </a:p>
            <a:p>
              <a:r>
                <a:rPr lang="en-US" sz="1200" dirty="0" smtClean="0"/>
                <a:t>• Time of flight &lt; 1ns precision</a:t>
              </a:r>
            </a:p>
            <a:p>
              <a:r>
                <a:rPr lang="en-US" sz="1200" dirty="0" smtClean="0"/>
                <a:t>• Recoil ion momentum 0.02% precision</a:t>
              </a:r>
            </a:p>
            <a:p>
              <a:r>
                <a:rPr lang="en-US" sz="1200" dirty="0" smtClean="0"/>
                <a:t>• Recoil angle precision 2.10</a:t>
              </a:r>
              <a:r>
                <a:rPr lang="en-US" sz="1200" baseline="30000" dirty="0" smtClean="0"/>
                <a:t>-3</a:t>
              </a:r>
              <a:r>
                <a:rPr lang="en-US" sz="1200" dirty="0" smtClean="0"/>
                <a:t> radians</a:t>
              </a:r>
            </a:p>
            <a:p>
              <a:r>
                <a:rPr lang="en-US" sz="1200" dirty="0" smtClean="0"/>
                <a:t>• Axial time-focusing of source axial size</a:t>
              </a:r>
            </a:p>
            <a:p>
              <a:r>
                <a:rPr lang="en-US" sz="1200" dirty="0" smtClean="0"/>
                <a:t>• Electrostatic focusing of lateral source size</a:t>
              </a: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5861636" y="4653553"/>
              <a:ext cx="4406626" cy="175432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• External magnetic fields shielded to 0.1mGauss</a:t>
              </a:r>
            </a:p>
            <a:p>
              <a:r>
                <a:rPr lang="en-US" sz="1200" dirty="0" smtClean="0"/>
                <a:t>• </a:t>
              </a:r>
              <a:r>
                <a:rPr lang="en-US" sz="1200" dirty="0"/>
                <a:t>Non-magnetic vacuum vessel </a:t>
              </a:r>
              <a:r>
                <a:rPr lang="en-US" sz="1200" dirty="0" smtClean="0"/>
                <a:t>material</a:t>
              </a:r>
            </a:p>
            <a:p>
              <a:r>
                <a:rPr lang="en-US" sz="1200" dirty="0" smtClean="0"/>
                <a:t>• Simultaneous detection of 1 or 2 Auger electrons</a:t>
              </a:r>
            </a:p>
            <a:p>
              <a:r>
                <a:rPr lang="en-US" sz="1200" dirty="0" smtClean="0"/>
                <a:t>• Energy precision 3.10</a:t>
              </a:r>
              <a:r>
                <a:rPr lang="en-US" sz="1200" baseline="30000" dirty="0" smtClean="0"/>
                <a:t>-3</a:t>
              </a:r>
              <a:r>
                <a:rPr lang="en-US" sz="1200" dirty="0" smtClean="0"/>
                <a:t> for 20 – 120 eV energy</a:t>
              </a:r>
            </a:p>
            <a:p>
              <a:r>
                <a:rPr lang="en-US" sz="1200" dirty="0" smtClean="0"/>
                <a:t>• Directional precision 2.10</a:t>
              </a:r>
              <a:r>
                <a:rPr lang="en-US" sz="1200" baseline="30000" dirty="0" smtClean="0"/>
                <a:t>-3</a:t>
              </a:r>
              <a:r>
                <a:rPr lang="en-US" sz="1200" dirty="0" smtClean="0"/>
                <a:t> radians each electron</a:t>
              </a:r>
            </a:p>
            <a:p>
              <a:r>
                <a:rPr lang="en-US" sz="1200" dirty="0" smtClean="0"/>
                <a:t>• Rejection of ‘shake-off’ electrons from Cs -&gt; Xe transition</a:t>
              </a:r>
            </a:p>
            <a:p>
              <a:r>
                <a:rPr lang="en-US" sz="1200" dirty="0" smtClean="0"/>
                <a:t>• Timing rejection of electron background from </a:t>
              </a:r>
              <a:r>
                <a:rPr lang="en-US" sz="1200" baseline="30000" dirty="0" smtClean="0"/>
                <a:t>131</a:t>
              </a:r>
              <a:r>
                <a:rPr lang="en-US" sz="1200" dirty="0" smtClean="0"/>
                <a:t>Cs &amp; X-rays</a:t>
              </a:r>
            </a:p>
            <a:p>
              <a:r>
                <a:rPr lang="en-US" sz="1200" dirty="0" smtClean="0"/>
                <a:t>• Computed relation between MCP signals and initial angles</a:t>
              </a:r>
            </a:p>
            <a:p>
              <a:r>
                <a:rPr lang="en-US" sz="1200" dirty="0" smtClean="0"/>
                <a:t>• Photo-ionization calibration of residual transverse field correction </a:t>
              </a:r>
            </a:p>
          </p:txBody>
        </p:sp>
        <p:cxnSp>
          <p:nvCxnSpPr>
            <p:cNvPr id="134" name="Straight Arrow Connector 133"/>
            <p:cNvCxnSpPr/>
            <p:nvPr/>
          </p:nvCxnSpPr>
          <p:spPr>
            <a:xfrm flipH="1" flipV="1">
              <a:off x="7629451" y="3380517"/>
              <a:ext cx="899067" cy="1281886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Rectangle 145"/>
            <p:cNvSpPr/>
            <p:nvPr/>
          </p:nvSpPr>
          <p:spPr>
            <a:xfrm>
              <a:off x="3120844" y="2409495"/>
              <a:ext cx="5332724" cy="1772853"/>
            </a:xfrm>
            <a:prstGeom prst="rect">
              <a:avLst/>
            </a:prstGeom>
            <a:noFill/>
            <a:ln w="38100" cap="flat" cmpd="dbl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311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EC09B-4ACD-6245-9F54-4F3DCBC94352}" type="slidenum">
              <a:rPr lang="en-US" smtClean="0"/>
              <a:t>13</a:t>
            </a:fld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595746" y="365239"/>
            <a:ext cx="11238859" cy="5938580"/>
            <a:chOff x="595746" y="365239"/>
            <a:chExt cx="11238859" cy="5938580"/>
          </a:xfrm>
        </p:grpSpPr>
        <p:sp>
          <p:nvSpPr>
            <p:cNvPr id="18" name="TextBox 17"/>
            <p:cNvSpPr txBox="1"/>
            <p:nvPr/>
          </p:nvSpPr>
          <p:spPr>
            <a:xfrm>
              <a:off x="2216725" y="2202873"/>
              <a:ext cx="4446217" cy="3570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•  Phase 1a   Keck funding (3-y) from Jan 2018 </a:t>
              </a:r>
            </a:p>
            <a:p>
              <a:r>
                <a:rPr lang="en-US" sz="1600" dirty="0" smtClean="0"/>
                <a:t>                       Source 1E7 atoms</a:t>
              </a:r>
            </a:p>
            <a:p>
              <a:r>
                <a:rPr lang="en-US" sz="1600" dirty="0"/>
                <a:t> </a:t>
              </a:r>
              <a:r>
                <a:rPr lang="en-US" sz="1600" dirty="0" smtClean="0"/>
                <a:t>                      demonstrate mass reconstruction,</a:t>
              </a:r>
            </a:p>
            <a:p>
              <a:r>
                <a:rPr lang="en-US" sz="1600" dirty="0"/>
                <a:t> </a:t>
              </a:r>
              <a:r>
                <a:rPr lang="en-US" sz="1600" dirty="0" smtClean="0"/>
                <a:t>                      assess backgrounds, optimize analysis.</a:t>
              </a:r>
            </a:p>
            <a:p>
              <a:r>
                <a:rPr lang="en-US" sz="1600" dirty="0" smtClean="0"/>
                <a:t>      </a:t>
              </a:r>
            </a:p>
            <a:p>
              <a:r>
                <a:rPr lang="en-US" sz="1600" dirty="0" smtClean="0"/>
                <a:t>•  Phase 1b:  Source 1E9 atoms</a:t>
              </a:r>
            </a:p>
            <a:p>
              <a:r>
                <a:rPr lang="en-US" sz="1600" dirty="0"/>
                <a:t> </a:t>
              </a:r>
              <a:r>
                <a:rPr lang="en-US" sz="1600" dirty="0" smtClean="0"/>
                <a:t>                       Detector improvements</a:t>
              </a:r>
            </a:p>
            <a:p>
              <a:r>
                <a:rPr lang="en-US" sz="1600" dirty="0"/>
                <a:t> </a:t>
              </a:r>
              <a:r>
                <a:rPr lang="en-US" sz="1600" dirty="0" smtClean="0"/>
                <a:t>                       Analysis improvements</a:t>
              </a:r>
            </a:p>
            <a:p>
              <a:r>
                <a:rPr lang="en-US" sz="1600" dirty="0"/>
                <a:t> </a:t>
              </a:r>
              <a:r>
                <a:rPr lang="en-US" sz="1600" dirty="0" smtClean="0"/>
                <a:t>                        </a:t>
              </a:r>
              <a:endParaRPr lang="en-US" sz="1600" dirty="0"/>
            </a:p>
            <a:p>
              <a:r>
                <a:rPr lang="en-US" sz="1600" dirty="0" smtClean="0"/>
                <a:t>•  Phase 2a:  Source 1E10 atoms</a:t>
              </a:r>
            </a:p>
            <a:p>
              <a:r>
                <a:rPr lang="en-US" sz="1600" dirty="0"/>
                <a:t> </a:t>
              </a:r>
              <a:r>
                <a:rPr lang="en-US" sz="1600" dirty="0" smtClean="0"/>
                <a:t>                      larger detector coverage</a:t>
              </a:r>
            </a:p>
            <a:p>
              <a:r>
                <a:rPr lang="en-US" sz="1600" dirty="0"/>
                <a:t> </a:t>
              </a:r>
              <a:r>
                <a:rPr lang="en-US" sz="1600" dirty="0" smtClean="0"/>
                <a:t>                     </a:t>
              </a:r>
              <a:endParaRPr lang="en-US" sz="1600" dirty="0"/>
            </a:p>
            <a:p>
              <a:r>
                <a:rPr lang="en-US" sz="1600" dirty="0" smtClean="0"/>
                <a:t>•  Phase 2b:  Upgrade to multiple sources ?</a:t>
              </a:r>
            </a:p>
            <a:p>
              <a:r>
                <a:rPr lang="en-US" dirty="0"/>
                <a:t> </a:t>
              </a:r>
              <a:r>
                <a:rPr lang="en-US" dirty="0" smtClean="0"/>
                <a:t>                        </a:t>
              </a:r>
              <a:endParaRPr lang="en-US" dirty="0"/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2022762" y="2202873"/>
              <a:ext cx="0" cy="410094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1634835" y="2535382"/>
              <a:ext cx="38792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1634835" y="3047999"/>
              <a:ext cx="38792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1634835" y="3560617"/>
              <a:ext cx="38792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1634835" y="4045525"/>
              <a:ext cx="38792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1634835" y="4530433"/>
              <a:ext cx="38792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1634835" y="5015341"/>
              <a:ext cx="38792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1634835" y="5486394"/>
              <a:ext cx="38792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1634835" y="5985157"/>
              <a:ext cx="38792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027147" y="2462747"/>
              <a:ext cx="527709" cy="31700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aseline="30000" dirty="0" smtClean="0"/>
                <a:t>1E3</a:t>
              </a:r>
            </a:p>
            <a:p>
              <a:endParaRPr lang="en-US" sz="2000" baseline="30000" dirty="0"/>
            </a:p>
            <a:p>
              <a:r>
                <a:rPr lang="en-US" sz="2000" baseline="30000" dirty="0" smtClean="0"/>
                <a:t>1E4</a:t>
              </a:r>
            </a:p>
            <a:p>
              <a:endParaRPr lang="en-US" sz="2000" baseline="30000" dirty="0"/>
            </a:p>
            <a:p>
              <a:r>
                <a:rPr lang="en-US" sz="2000" baseline="30000" dirty="0" smtClean="0"/>
                <a:t>1E5</a:t>
              </a:r>
            </a:p>
            <a:p>
              <a:endParaRPr lang="en-US" sz="2000" baseline="30000" dirty="0"/>
            </a:p>
            <a:p>
              <a:r>
                <a:rPr lang="en-US" sz="2000" baseline="30000" dirty="0" smtClean="0"/>
                <a:t>1E6</a:t>
              </a:r>
            </a:p>
            <a:p>
              <a:endParaRPr lang="en-US" sz="2000" baseline="30000" dirty="0"/>
            </a:p>
            <a:p>
              <a:r>
                <a:rPr lang="en-US" sz="2000" baseline="30000" dirty="0" smtClean="0"/>
                <a:t>1E7</a:t>
              </a:r>
            </a:p>
            <a:p>
              <a:endParaRPr lang="en-US" sz="2000" baseline="30000" dirty="0"/>
            </a:p>
            <a:p>
              <a:r>
                <a:rPr lang="en-US" sz="2000" baseline="30000" dirty="0" smtClean="0"/>
                <a:t>1E8</a:t>
              </a:r>
            </a:p>
            <a:p>
              <a:endParaRPr lang="en-US" sz="2000" baseline="30000" dirty="0"/>
            </a:p>
            <a:p>
              <a:r>
                <a:rPr lang="en-US" sz="2000" baseline="30000" dirty="0" smtClean="0"/>
                <a:t>1E9</a:t>
              </a:r>
            </a:p>
            <a:p>
              <a:endParaRPr lang="en-US" sz="2000" baseline="30000" dirty="0"/>
            </a:p>
            <a:p>
              <a:r>
                <a:rPr lang="en-US" sz="2000" baseline="30000" dirty="0" smtClean="0"/>
                <a:t>1E10</a:t>
              </a:r>
              <a:endParaRPr lang="en-US" sz="2000" baseline="300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31602" y="1865809"/>
              <a:ext cx="9971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events/y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95746" y="365239"/>
              <a:ext cx="735676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Conclusions :  </a:t>
              </a:r>
            </a:p>
            <a:p>
              <a:r>
                <a:rPr lang="en-US" dirty="0" smtClean="0"/>
                <a:t>  • sterile neutrino masses in range 7 – 300 keV detectable with Cs-131</a:t>
              </a:r>
            </a:p>
            <a:p>
              <a:r>
                <a:rPr lang="en-US" dirty="0" smtClean="0"/>
                <a:t>  • lower mass limit depends on achieved momentum precision</a:t>
              </a:r>
            </a:p>
            <a:p>
              <a:r>
                <a:rPr lang="en-US" dirty="0" smtClean="0"/>
                <a:t>  • coupling sensitivity governed by no of events/y, increasing with upgrades</a:t>
              </a:r>
              <a:endParaRPr lang="en-US" dirty="0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8016584" y="1827745"/>
              <a:ext cx="3818021" cy="4395537"/>
              <a:chOff x="8151494" y="1827745"/>
              <a:chExt cx="3818021" cy="4395537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8434714" y="2176655"/>
                <a:ext cx="3289810" cy="3445607"/>
                <a:chOff x="8434714" y="1791647"/>
                <a:chExt cx="3289810" cy="3445607"/>
              </a:xfrm>
            </p:grpSpPr>
            <p:sp>
              <p:nvSpPr>
                <p:cNvPr id="13" name="TextBox 12"/>
                <p:cNvSpPr txBox="1"/>
                <p:nvPr/>
              </p:nvSpPr>
              <p:spPr>
                <a:xfrm>
                  <a:off x="8434714" y="4313924"/>
                  <a:ext cx="3289810" cy="923330"/>
                </a:xfrm>
                <a:prstGeom prst="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K-capture emits only one particle</a:t>
                  </a:r>
                </a:p>
                <a:p>
                  <a:pPr algn="ctr"/>
                  <a:r>
                    <a:rPr lang="en-US" dirty="0" smtClean="0"/>
                    <a:t>Factor 100 gain in efficiency</a:t>
                  </a:r>
                </a:p>
                <a:p>
                  <a:pPr algn="ctr"/>
                  <a:r>
                    <a:rPr lang="en-US" dirty="0" smtClean="0"/>
                    <a:t> (see PFS </a:t>
                  </a:r>
                  <a:r>
                    <a:rPr lang="en-US" dirty="0" err="1" smtClean="0"/>
                    <a:t>arXiv</a:t>
                  </a:r>
                  <a:r>
                    <a:rPr lang="en-US" dirty="0" smtClean="0"/>
                    <a:t> 1607.06876v4 )</a:t>
                  </a: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8589563" y="2665789"/>
                  <a:ext cx="2980112" cy="923330"/>
                </a:xfrm>
                <a:prstGeom prst="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Large possible gain by </a:t>
                  </a:r>
                </a:p>
                <a:p>
                  <a:pPr algn="ctr"/>
                  <a:r>
                    <a:rPr lang="en-US" dirty="0" smtClean="0"/>
                    <a:t>development of a </a:t>
                  </a:r>
                </a:p>
                <a:p>
                  <a:pPr algn="ctr"/>
                  <a:r>
                    <a:rPr lang="en-US" dirty="0" smtClean="0"/>
                    <a:t>high population Be-7 trap</a:t>
                  </a:r>
                  <a:endParaRPr lang="en-US" dirty="0"/>
                </a:p>
              </p:txBody>
            </p:sp>
            <p:cxnSp>
              <p:nvCxnSpPr>
                <p:cNvPr id="15" name="Straight Arrow Connector 14"/>
                <p:cNvCxnSpPr/>
                <p:nvPr/>
              </p:nvCxnSpPr>
              <p:spPr>
                <a:xfrm flipH="1">
                  <a:off x="10079618" y="3681452"/>
                  <a:ext cx="1" cy="632472"/>
                </a:xfrm>
                <a:prstGeom prst="straightConnector1">
                  <a:avLst/>
                </a:prstGeom>
                <a:ln w="28575">
                  <a:solidFill>
                    <a:srgbClr val="C00000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Box 15"/>
                <p:cNvSpPr txBox="1"/>
                <p:nvPr/>
              </p:nvSpPr>
              <p:spPr>
                <a:xfrm>
                  <a:off x="8966332" y="1791647"/>
                  <a:ext cx="2226572" cy="369332"/>
                </a:xfrm>
                <a:prstGeom prst="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ALTERNATIVE REALITY</a:t>
                  </a:r>
                  <a:endParaRPr lang="en-US" dirty="0"/>
                </a:p>
              </p:txBody>
            </p:sp>
            <p:cxnSp>
              <p:nvCxnSpPr>
                <p:cNvPr id="17" name="Straight Arrow Connector 16"/>
                <p:cNvCxnSpPr/>
                <p:nvPr/>
              </p:nvCxnSpPr>
              <p:spPr>
                <a:xfrm>
                  <a:off x="10079618" y="2148190"/>
                  <a:ext cx="0" cy="474577"/>
                </a:xfrm>
                <a:prstGeom prst="straightConnector1">
                  <a:avLst/>
                </a:prstGeom>
                <a:ln w="28575">
                  <a:solidFill>
                    <a:srgbClr val="C00000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Rounded Rectangle 11"/>
              <p:cNvSpPr/>
              <p:nvPr/>
            </p:nvSpPr>
            <p:spPr>
              <a:xfrm>
                <a:off x="8151494" y="1827745"/>
                <a:ext cx="3818021" cy="4395537"/>
              </a:xfrm>
              <a:prstGeom prst="roundRect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2092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EC09B-4ACD-6245-9F54-4F3DCBC94352}" type="slidenum">
              <a:rPr lang="en-US" smtClean="0"/>
              <a:t>14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44866" y="2605414"/>
            <a:ext cx="3365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Spare slides for questions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030192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EC09B-4ACD-6245-9F54-4F3DCBC94352}" type="slidenum">
              <a:rPr lang="en-US" smtClean="0"/>
              <a:t>15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556318" y="407291"/>
            <a:ext cx="8425882" cy="5949059"/>
            <a:chOff x="224286" y="280370"/>
            <a:chExt cx="8425882" cy="5949059"/>
          </a:xfrm>
        </p:grpSpPr>
        <p:sp>
          <p:nvSpPr>
            <p:cNvPr id="7" name="TextBox 6"/>
            <p:cNvSpPr txBox="1"/>
            <p:nvPr/>
          </p:nvSpPr>
          <p:spPr>
            <a:xfrm>
              <a:off x="552315" y="280370"/>
              <a:ext cx="53006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Background reduction by event timelines</a:t>
              </a:r>
              <a:endParaRPr lang="en-US" sz="2400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1726620" y="3389870"/>
              <a:ext cx="6923548" cy="57356"/>
            </a:xfrm>
            <a:prstGeom prst="line">
              <a:avLst/>
            </a:prstGeom>
            <a:ln w="12700" cmpd="sng">
              <a:solidFill>
                <a:schemeClr val="accent3">
                  <a:lumMod val="50000"/>
                </a:schemeClr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1726620" y="4610709"/>
              <a:ext cx="6923548" cy="1"/>
            </a:xfrm>
            <a:prstGeom prst="line">
              <a:avLst/>
            </a:prstGeom>
            <a:ln w="12700" cmpd="sng">
              <a:solidFill>
                <a:schemeClr val="accent3">
                  <a:lumMod val="50000"/>
                </a:schemeClr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1726620" y="5793368"/>
              <a:ext cx="6923548" cy="21794"/>
            </a:xfrm>
            <a:prstGeom prst="line">
              <a:avLst/>
            </a:prstGeom>
            <a:ln w="12700" cmpd="sng">
              <a:solidFill>
                <a:schemeClr val="accent3">
                  <a:lumMod val="50000"/>
                </a:schemeClr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93849" y="3250088"/>
              <a:ext cx="121720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X-ray trigger</a:t>
              </a:r>
              <a:endParaRPr lang="en-US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4286" y="4441432"/>
              <a:ext cx="150233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Auger electrons</a:t>
              </a:r>
              <a:endParaRPr lang="en-US" sz="16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30098" y="5629497"/>
              <a:ext cx="996787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Recoil ion</a:t>
              </a:r>
              <a:endParaRPr lang="en-US" sz="1600" dirty="0"/>
            </a:p>
          </p:txBody>
        </p:sp>
        <p:cxnSp>
          <p:nvCxnSpPr>
            <p:cNvPr id="14" name="Straight Connector 13"/>
            <p:cNvCxnSpPr/>
            <p:nvPr/>
          </p:nvCxnSpPr>
          <p:spPr>
            <a:xfrm flipH="1">
              <a:off x="2177265" y="3152257"/>
              <a:ext cx="8194" cy="294969"/>
            </a:xfrm>
            <a:prstGeom prst="line">
              <a:avLst/>
            </a:prstGeom>
            <a:ln w="38100" cmpd="sng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4"/>
            <p:cNvGrpSpPr/>
            <p:nvPr/>
          </p:nvGrpSpPr>
          <p:grpSpPr>
            <a:xfrm>
              <a:off x="2370612" y="4315741"/>
              <a:ext cx="132727" cy="294969"/>
              <a:chOff x="2348250" y="2662903"/>
              <a:chExt cx="132727" cy="294969"/>
            </a:xfrm>
          </p:grpSpPr>
          <p:cxnSp>
            <p:nvCxnSpPr>
              <p:cNvPr id="113" name="Straight Connector 112"/>
              <p:cNvCxnSpPr/>
              <p:nvPr/>
            </p:nvCxnSpPr>
            <p:spPr>
              <a:xfrm flipH="1">
                <a:off x="2348250" y="2662903"/>
                <a:ext cx="8194" cy="294969"/>
              </a:xfrm>
              <a:prstGeom prst="line">
                <a:avLst/>
              </a:prstGeom>
              <a:ln w="12700" cmpd="sng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flipH="1">
                <a:off x="2472783" y="2662903"/>
                <a:ext cx="8194" cy="294969"/>
              </a:xfrm>
              <a:prstGeom prst="line">
                <a:avLst/>
              </a:prstGeom>
              <a:ln w="12700" cmpd="sng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Straight Connector 15"/>
            <p:cNvCxnSpPr/>
            <p:nvPr/>
          </p:nvCxnSpPr>
          <p:spPr>
            <a:xfrm flipH="1">
              <a:off x="4582891" y="5498399"/>
              <a:ext cx="8194" cy="294969"/>
            </a:xfrm>
            <a:prstGeom prst="line">
              <a:avLst/>
            </a:prstGeom>
            <a:ln w="38100" cmpd="sng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2251007" y="3575533"/>
              <a:ext cx="147484" cy="658273"/>
            </a:xfrm>
            <a:prstGeom prst="straightConnector1">
              <a:avLst/>
            </a:prstGeom>
            <a:ln w="12700" cmpd="sng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2560697" y="4678384"/>
              <a:ext cx="1927149" cy="907357"/>
            </a:xfrm>
            <a:prstGeom prst="straightConnector1">
              <a:avLst/>
            </a:prstGeom>
            <a:ln w="12700" cmpd="sng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711848" y="3832322"/>
              <a:ext cx="58564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0.2</a:t>
              </a:r>
              <a:r>
                <a:rPr lang="en-US" sz="1400" dirty="0" smtClean="0">
                  <a:latin typeface="Symbol" charset="2"/>
                  <a:cs typeface="Symbol" charset="2"/>
                </a:rPr>
                <a:t>m</a:t>
              </a:r>
              <a:r>
                <a:rPr lang="en-US" sz="1400" dirty="0" smtClean="0"/>
                <a:t>s</a:t>
              </a:r>
              <a:endParaRPr lang="en-US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630545" y="5041689"/>
              <a:ext cx="631315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200</a:t>
              </a:r>
              <a:r>
                <a:rPr lang="en-US" sz="1400" dirty="0" smtClean="0">
                  <a:latin typeface="Symbol" charset="2"/>
                  <a:cs typeface="Symbol" charset="2"/>
                </a:rPr>
                <a:t>m</a:t>
              </a:r>
              <a:r>
                <a:rPr lang="en-US" sz="1400" dirty="0" smtClean="0"/>
                <a:t>s</a:t>
              </a:r>
              <a:endParaRPr lang="en-US" sz="1400" dirty="0"/>
            </a:p>
          </p:txBody>
        </p:sp>
        <p:cxnSp>
          <p:nvCxnSpPr>
            <p:cNvPr id="21" name="Straight Connector 20"/>
            <p:cNvCxnSpPr/>
            <p:nvPr/>
          </p:nvCxnSpPr>
          <p:spPr>
            <a:xfrm flipH="1">
              <a:off x="5230181" y="3120876"/>
              <a:ext cx="8194" cy="300908"/>
            </a:xfrm>
            <a:prstGeom prst="line">
              <a:avLst/>
            </a:prstGeom>
            <a:ln w="38100" cmpd="sng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 21"/>
            <p:cNvGrpSpPr/>
            <p:nvPr/>
          </p:nvGrpSpPr>
          <p:grpSpPr>
            <a:xfrm>
              <a:off x="5423528" y="4307785"/>
              <a:ext cx="132727" cy="300908"/>
              <a:chOff x="2348250" y="2662903"/>
              <a:chExt cx="132727" cy="294969"/>
            </a:xfrm>
          </p:grpSpPr>
          <p:cxnSp>
            <p:nvCxnSpPr>
              <p:cNvPr id="110" name="Straight Connector 109"/>
              <p:cNvCxnSpPr/>
              <p:nvPr/>
            </p:nvCxnSpPr>
            <p:spPr>
              <a:xfrm flipH="1">
                <a:off x="2348250" y="2662903"/>
                <a:ext cx="8194" cy="294969"/>
              </a:xfrm>
              <a:prstGeom prst="line">
                <a:avLst/>
              </a:prstGeom>
              <a:ln w="12700" cmpd="sng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flipH="1">
                <a:off x="2472783" y="2662903"/>
                <a:ext cx="8194" cy="294969"/>
              </a:xfrm>
              <a:prstGeom prst="line">
                <a:avLst/>
              </a:prstGeom>
              <a:ln w="12700" cmpd="sng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Straight Connector 22"/>
            <p:cNvCxnSpPr/>
            <p:nvPr/>
          </p:nvCxnSpPr>
          <p:spPr>
            <a:xfrm flipH="1">
              <a:off x="7938968" y="5479043"/>
              <a:ext cx="8194" cy="300908"/>
            </a:xfrm>
            <a:prstGeom prst="line">
              <a:avLst/>
            </a:prstGeom>
            <a:ln w="38100" cmpd="sng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5303923" y="3552674"/>
              <a:ext cx="147484" cy="671526"/>
            </a:xfrm>
            <a:prstGeom prst="straightConnector1">
              <a:avLst/>
            </a:prstGeom>
            <a:ln w="12700" cmpd="sng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5613613" y="4677729"/>
              <a:ext cx="2211138" cy="908012"/>
            </a:xfrm>
            <a:prstGeom prst="straightConnector1">
              <a:avLst/>
            </a:prstGeom>
            <a:ln w="12700" cmpd="sng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2742620" y="3124396"/>
              <a:ext cx="8194" cy="294969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3134654" y="3124396"/>
              <a:ext cx="8194" cy="294969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3698752" y="3124396"/>
              <a:ext cx="8194" cy="294969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4006829" y="3124396"/>
              <a:ext cx="8194" cy="294969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4511552" y="3124396"/>
              <a:ext cx="8194" cy="294969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560697" y="3475357"/>
              <a:ext cx="236619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15</a:t>
              </a:r>
              <a:r>
                <a:rPr lang="en-US" sz="1400" dirty="0" smtClean="0">
                  <a:latin typeface="Symbol" charset="2"/>
                  <a:cs typeface="Symbol" charset="2"/>
                </a:rPr>
                <a:t>m</a:t>
              </a:r>
              <a:r>
                <a:rPr lang="en-US" sz="1400" dirty="0" smtClean="0"/>
                <a:t>s average trigger interval</a:t>
              </a:r>
              <a:endParaRPr lang="en-US" sz="14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56451" y="835742"/>
              <a:ext cx="67055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• find trigger with matching Auger and ion signals </a:t>
              </a:r>
            </a:p>
            <a:p>
              <a:r>
                <a:rPr lang="en-US" dirty="0" smtClean="0"/>
                <a:t>• wait for completion of event before searching for next matching set</a:t>
              </a:r>
              <a:endParaRPr lang="en-US" dirty="0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788492" y="2283252"/>
              <a:ext cx="7861676" cy="589016"/>
              <a:chOff x="772921" y="2130320"/>
              <a:chExt cx="7861676" cy="589016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 flipV="1">
                <a:off x="1711049" y="2395173"/>
                <a:ext cx="6923548" cy="57356"/>
              </a:xfrm>
              <a:prstGeom prst="line">
                <a:avLst/>
              </a:prstGeom>
              <a:ln w="9525" cmpd="sng">
                <a:solidFill>
                  <a:schemeClr val="accent3">
                    <a:lumMod val="50000"/>
                  </a:schemeClr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/>
              <p:cNvSpPr txBox="1"/>
              <p:nvPr/>
            </p:nvSpPr>
            <p:spPr>
              <a:xfrm>
                <a:off x="772921" y="2283252"/>
                <a:ext cx="77116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Decays</a:t>
                </a:r>
                <a:endParaRPr lang="en-US" sz="1600" dirty="0"/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2081164" y="2146708"/>
                <a:ext cx="702426" cy="281239"/>
                <a:chOff x="2048387" y="2171290"/>
                <a:chExt cx="991111" cy="281239"/>
              </a:xfrm>
            </p:grpSpPr>
            <p:cxnSp>
              <p:nvCxnSpPr>
                <p:cNvPr id="100" name="Straight Connector 99"/>
                <p:cNvCxnSpPr/>
                <p:nvPr/>
              </p:nvCxnSpPr>
              <p:spPr>
                <a:xfrm flipH="1">
                  <a:off x="2048387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flipH="1">
                  <a:off x="2157600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/>
              </p:nvCxnSpPr>
              <p:spPr>
                <a:xfrm flipH="1">
                  <a:off x="2266813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/>
              </p:nvCxnSpPr>
              <p:spPr>
                <a:xfrm flipH="1">
                  <a:off x="2376026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/>
                <p:nvPr/>
              </p:nvCxnSpPr>
              <p:spPr>
                <a:xfrm flipH="1">
                  <a:off x="2485239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 flipH="1">
                  <a:off x="2594452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 flipH="1">
                  <a:off x="2703665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 flipH="1">
                  <a:off x="2812878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 flipH="1">
                  <a:off x="2922091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/>
                <p:nvPr/>
              </p:nvCxnSpPr>
              <p:spPr>
                <a:xfrm flipH="1">
                  <a:off x="3031304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Group 42"/>
              <p:cNvGrpSpPr/>
              <p:nvPr/>
            </p:nvGrpSpPr>
            <p:grpSpPr>
              <a:xfrm>
                <a:off x="2862994" y="2146708"/>
                <a:ext cx="702426" cy="281239"/>
                <a:chOff x="2048387" y="2171290"/>
                <a:chExt cx="991111" cy="281239"/>
              </a:xfrm>
            </p:grpSpPr>
            <p:cxnSp>
              <p:nvCxnSpPr>
                <p:cNvPr id="90" name="Straight Connector 89"/>
                <p:cNvCxnSpPr/>
                <p:nvPr/>
              </p:nvCxnSpPr>
              <p:spPr>
                <a:xfrm flipH="1">
                  <a:off x="2048387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 flipH="1">
                  <a:off x="2157600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 flipH="1">
                  <a:off x="2266813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 flipH="1">
                  <a:off x="2376026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 flipH="1">
                  <a:off x="2485239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 flipH="1">
                  <a:off x="2594452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 flipH="1">
                  <a:off x="2703665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 flipH="1">
                  <a:off x="2812878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 flipH="1">
                  <a:off x="2922091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flipH="1">
                  <a:off x="3031304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" name="Group 43"/>
              <p:cNvGrpSpPr/>
              <p:nvPr/>
            </p:nvGrpSpPr>
            <p:grpSpPr>
              <a:xfrm>
                <a:off x="3644824" y="2138514"/>
                <a:ext cx="702426" cy="281239"/>
                <a:chOff x="2048387" y="2171290"/>
                <a:chExt cx="991111" cy="281239"/>
              </a:xfrm>
            </p:grpSpPr>
            <p:cxnSp>
              <p:nvCxnSpPr>
                <p:cNvPr id="80" name="Straight Connector 79"/>
                <p:cNvCxnSpPr/>
                <p:nvPr/>
              </p:nvCxnSpPr>
              <p:spPr>
                <a:xfrm flipH="1">
                  <a:off x="2048387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 flipH="1">
                  <a:off x="2157600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 flipH="1">
                  <a:off x="2266813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 flipH="1">
                  <a:off x="2376026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 flipH="1">
                  <a:off x="2485239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 flipH="1">
                  <a:off x="2594452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/>
                <p:cNvCxnSpPr/>
                <p:nvPr/>
              </p:nvCxnSpPr>
              <p:spPr>
                <a:xfrm flipH="1">
                  <a:off x="2703665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 flipH="1">
                  <a:off x="2812878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/>
                <p:cNvCxnSpPr/>
                <p:nvPr/>
              </p:nvCxnSpPr>
              <p:spPr>
                <a:xfrm flipH="1">
                  <a:off x="2922091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 flipH="1">
                  <a:off x="3031304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Group 44"/>
              <p:cNvGrpSpPr/>
              <p:nvPr/>
            </p:nvGrpSpPr>
            <p:grpSpPr>
              <a:xfrm>
                <a:off x="4418460" y="2138514"/>
                <a:ext cx="702426" cy="281239"/>
                <a:chOff x="2048387" y="2171290"/>
                <a:chExt cx="991111" cy="281239"/>
              </a:xfrm>
            </p:grpSpPr>
            <p:cxnSp>
              <p:nvCxnSpPr>
                <p:cNvPr id="70" name="Straight Connector 69"/>
                <p:cNvCxnSpPr/>
                <p:nvPr/>
              </p:nvCxnSpPr>
              <p:spPr>
                <a:xfrm flipH="1">
                  <a:off x="2048387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>
                <a:xfrm flipH="1">
                  <a:off x="2157600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 flipH="1">
                  <a:off x="2266813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 flipH="1">
                  <a:off x="2376026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 flipH="1">
                  <a:off x="2485239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 flipH="1">
                  <a:off x="2594452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 flipH="1">
                  <a:off x="2703665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 flipH="1">
                  <a:off x="2812878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 flipH="1">
                  <a:off x="2922091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 flipH="1">
                  <a:off x="3031304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" name="Group 45"/>
              <p:cNvGrpSpPr/>
              <p:nvPr/>
            </p:nvGrpSpPr>
            <p:grpSpPr>
              <a:xfrm>
                <a:off x="5208484" y="2138514"/>
                <a:ext cx="702426" cy="281239"/>
                <a:chOff x="2048387" y="2171290"/>
                <a:chExt cx="991111" cy="281239"/>
              </a:xfrm>
            </p:grpSpPr>
            <p:cxnSp>
              <p:nvCxnSpPr>
                <p:cNvPr id="60" name="Straight Connector 59"/>
                <p:cNvCxnSpPr/>
                <p:nvPr/>
              </p:nvCxnSpPr>
              <p:spPr>
                <a:xfrm flipH="1">
                  <a:off x="2048387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 flipH="1">
                  <a:off x="2157600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 flipH="1">
                  <a:off x="2266813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 flipH="1">
                  <a:off x="2376026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 flipH="1">
                  <a:off x="2485239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/>
                <p:nvPr/>
              </p:nvCxnSpPr>
              <p:spPr>
                <a:xfrm flipH="1">
                  <a:off x="2594452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 flipH="1">
                  <a:off x="2703665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/>
                <p:nvPr/>
              </p:nvCxnSpPr>
              <p:spPr>
                <a:xfrm flipH="1">
                  <a:off x="2812878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 flipH="1">
                  <a:off x="2922091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/>
              </p:nvCxnSpPr>
              <p:spPr>
                <a:xfrm flipH="1">
                  <a:off x="3031304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" name="Group 46"/>
              <p:cNvGrpSpPr/>
              <p:nvPr/>
            </p:nvGrpSpPr>
            <p:grpSpPr>
              <a:xfrm>
                <a:off x="5990314" y="2130320"/>
                <a:ext cx="702426" cy="281239"/>
                <a:chOff x="2048387" y="2171290"/>
                <a:chExt cx="991111" cy="281239"/>
              </a:xfrm>
            </p:grpSpPr>
            <p:cxnSp>
              <p:nvCxnSpPr>
                <p:cNvPr id="50" name="Straight Connector 49"/>
                <p:cNvCxnSpPr/>
                <p:nvPr/>
              </p:nvCxnSpPr>
              <p:spPr>
                <a:xfrm flipH="1">
                  <a:off x="2048387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flipH="1">
                  <a:off x="2157600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 flipH="1">
                  <a:off x="2266813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 flipH="1">
                  <a:off x="2376026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 flipH="1">
                  <a:off x="2485239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 flipH="1">
                  <a:off x="2594452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 flipH="1">
                  <a:off x="2703665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 flipH="1">
                  <a:off x="2812878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 flipH="1">
                  <a:off x="2922091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>
                <a:xfrm flipH="1">
                  <a:off x="3031304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8" name="TextBox 47"/>
              <p:cNvSpPr txBox="1"/>
              <p:nvPr/>
            </p:nvSpPr>
            <p:spPr>
              <a:xfrm>
                <a:off x="2035634" y="2411559"/>
                <a:ext cx="2268970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1.5</a:t>
                </a:r>
                <a:r>
                  <a:rPr lang="en-US" sz="1400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sz="1400" dirty="0" smtClean="0"/>
                  <a:t>s average decay interval</a:t>
                </a:r>
                <a:endParaRPr lang="en-US" sz="1400" dirty="0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7947162" y="2305731"/>
                <a:ext cx="6125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time</a:t>
                </a:r>
                <a:endParaRPr lang="en-US" dirty="0"/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7947162" y="3290691"/>
              <a:ext cx="6125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time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947162" y="4513759"/>
              <a:ext cx="6125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time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013069" y="5706209"/>
              <a:ext cx="6125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time</a:t>
              </a:r>
              <a:endParaRPr lang="en-US" dirty="0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4862709" y="5921652"/>
              <a:ext cx="2823497" cy="307777"/>
              <a:chOff x="4694903" y="5610039"/>
              <a:chExt cx="2823497" cy="307777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5525699" y="5610039"/>
                <a:ext cx="12913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 average 300</a:t>
                </a:r>
                <a:r>
                  <a:rPr lang="en-US" sz="1400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sz="1400" dirty="0" smtClean="0"/>
                  <a:t>s</a:t>
                </a:r>
                <a:endParaRPr lang="en-US" sz="1400" dirty="0"/>
              </a:p>
            </p:txBody>
          </p:sp>
          <p:cxnSp>
            <p:nvCxnSpPr>
              <p:cNvPr id="39" name="Straight Arrow Connector 38"/>
              <p:cNvCxnSpPr/>
              <p:nvPr/>
            </p:nvCxnSpPr>
            <p:spPr>
              <a:xfrm>
                <a:off x="4694903" y="5610039"/>
                <a:ext cx="2823497" cy="0"/>
              </a:xfrm>
              <a:prstGeom prst="straightConnector1">
                <a:avLst/>
              </a:prstGeom>
              <a:ln w="12700" cmpd="sng">
                <a:solidFill>
                  <a:schemeClr val="accent3">
                    <a:lumMod val="75000"/>
                  </a:schemeClr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0831564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EC09B-4ACD-6245-9F54-4F3DCBC94352}" type="slidenum">
              <a:rPr lang="en-US" smtClean="0"/>
              <a:t>16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727410" y="334463"/>
            <a:ext cx="8425882" cy="6204449"/>
            <a:chOff x="224286" y="252566"/>
            <a:chExt cx="8425882" cy="6204449"/>
          </a:xfrm>
        </p:grpSpPr>
        <p:sp>
          <p:nvSpPr>
            <p:cNvPr id="6" name="TextBox 5"/>
            <p:cNvSpPr txBox="1"/>
            <p:nvPr/>
          </p:nvSpPr>
          <p:spPr>
            <a:xfrm>
              <a:off x="363206" y="252566"/>
              <a:ext cx="6246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Faster event processing by overlapping timelines</a:t>
              </a:r>
              <a:endParaRPr lang="en-US" sz="2400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 flipV="1">
              <a:off x="1726620" y="3389870"/>
              <a:ext cx="6923548" cy="57356"/>
            </a:xfrm>
            <a:prstGeom prst="line">
              <a:avLst/>
            </a:prstGeom>
            <a:ln w="12700" cmpd="sng">
              <a:solidFill>
                <a:schemeClr val="accent3">
                  <a:lumMod val="50000"/>
                </a:schemeClr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1726620" y="4610709"/>
              <a:ext cx="6923548" cy="1"/>
            </a:xfrm>
            <a:prstGeom prst="line">
              <a:avLst/>
            </a:prstGeom>
            <a:ln w="12700" cmpd="sng">
              <a:solidFill>
                <a:schemeClr val="accent3">
                  <a:lumMod val="50000"/>
                </a:schemeClr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1726620" y="5793368"/>
              <a:ext cx="6923548" cy="21794"/>
            </a:xfrm>
            <a:prstGeom prst="line">
              <a:avLst/>
            </a:prstGeom>
            <a:ln w="12700" cmpd="sng">
              <a:solidFill>
                <a:schemeClr val="accent3">
                  <a:lumMod val="50000"/>
                </a:schemeClr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493849" y="3250088"/>
              <a:ext cx="121720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X-ray trigger</a:t>
              </a:r>
              <a:endParaRPr lang="en-US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4286" y="4441432"/>
              <a:ext cx="150233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Auger electrons</a:t>
              </a:r>
              <a:endParaRPr lang="en-US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0098" y="5629497"/>
              <a:ext cx="996787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Recoil ion</a:t>
              </a:r>
              <a:endParaRPr lang="en-US" sz="1600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>
              <a:off x="2177265" y="3152257"/>
              <a:ext cx="8194" cy="294969"/>
            </a:xfrm>
            <a:prstGeom prst="line">
              <a:avLst/>
            </a:prstGeom>
            <a:ln w="38100" cmpd="sng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3"/>
            <p:cNvGrpSpPr/>
            <p:nvPr/>
          </p:nvGrpSpPr>
          <p:grpSpPr>
            <a:xfrm>
              <a:off x="2370612" y="4315741"/>
              <a:ext cx="132727" cy="294969"/>
              <a:chOff x="2348250" y="2662903"/>
              <a:chExt cx="132727" cy="294969"/>
            </a:xfrm>
          </p:grpSpPr>
          <p:cxnSp>
            <p:nvCxnSpPr>
              <p:cNvPr id="118" name="Straight Connector 117"/>
              <p:cNvCxnSpPr/>
              <p:nvPr/>
            </p:nvCxnSpPr>
            <p:spPr>
              <a:xfrm flipH="1">
                <a:off x="2348250" y="2662903"/>
                <a:ext cx="8194" cy="294969"/>
              </a:xfrm>
              <a:prstGeom prst="line">
                <a:avLst/>
              </a:prstGeom>
              <a:ln w="12700" cmpd="sng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H="1">
                <a:off x="2472783" y="2662903"/>
                <a:ext cx="8194" cy="294969"/>
              </a:xfrm>
              <a:prstGeom prst="line">
                <a:avLst/>
              </a:prstGeom>
              <a:ln w="12700" cmpd="sng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Straight Connector 14"/>
            <p:cNvCxnSpPr/>
            <p:nvPr/>
          </p:nvCxnSpPr>
          <p:spPr>
            <a:xfrm flipH="1">
              <a:off x="4582891" y="5498399"/>
              <a:ext cx="8194" cy="294969"/>
            </a:xfrm>
            <a:prstGeom prst="line">
              <a:avLst/>
            </a:prstGeom>
            <a:ln w="38100" cmpd="sng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2251007" y="3575533"/>
              <a:ext cx="147484" cy="658273"/>
            </a:xfrm>
            <a:prstGeom prst="straightConnector1">
              <a:avLst/>
            </a:prstGeom>
            <a:ln w="12700" cmpd="sng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2560697" y="4678384"/>
              <a:ext cx="1927149" cy="907357"/>
            </a:xfrm>
            <a:prstGeom prst="straightConnector1">
              <a:avLst/>
            </a:prstGeom>
            <a:ln w="12700" cmpd="sng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711848" y="3832322"/>
              <a:ext cx="58564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0.2</a:t>
              </a:r>
              <a:r>
                <a:rPr lang="en-US" sz="1400" dirty="0" smtClean="0">
                  <a:latin typeface="Symbol" charset="2"/>
                  <a:cs typeface="Symbol" charset="2"/>
                </a:rPr>
                <a:t>m</a:t>
              </a:r>
              <a:r>
                <a:rPr lang="en-US" sz="1400" dirty="0" smtClean="0"/>
                <a:t>s</a:t>
              </a:r>
              <a:endParaRPr lang="en-US" sz="1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60697" y="5041689"/>
              <a:ext cx="631315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200</a:t>
              </a:r>
              <a:r>
                <a:rPr lang="en-US" sz="1400" dirty="0" smtClean="0">
                  <a:latin typeface="Symbol" charset="2"/>
                  <a:cs typeface="Symbol" charset="2"/>
                </a:rPr>
                <a:t>m</a:t>
              </a:r>
              <a:r>
                <a:rPr lang="en-US" sz="1400" dirty="0" smtClean="0"/>
                <a:t>s</a:t>
              </a:r>
              <a:endParaRPr lang="en-US" sz="1400" dirty="0"/>
            </a:p>
          </p:txBody>
        </p:sp>
        <p:cxnSp>
          <p:nvCxnSpPr>
            <p:cNvPr id="20" name="Straight Connector 19"/>
            <p:cNvCxnSpPr/>
            <p:nvPr/>
          </p:nvCxnSpPr>
          <p:spPr>
            <a:xfrm flipH="1">
              <a:off x="5230181" y="3120876"/>
              <a:ext cx="8194" cy="300908"/>
            </a:xfrm>
            <a:prstGeom prst="line">
              <a:avLst/>
            </a:prstGeom>
            <a:ln w="38100" cmpd="sng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5423528" y="4307785"/>
              <a:ext cx="132727" cy="300908"/>
              <a:chOff x="2348250" y="2662903"/>
              <a:chExt cx="132727" cy="294969"/>
            </a:xfrm>
          </p:grpSpPr>
          <p:cxnSp>
            <p:nvCxnSpPr>
              <p:cNvPr id="115" name="Straight Connector 114"/>
              <p:cNvCxnSpPr/>
              <p:nvPr/>
            </p:nvCxnSpPr>
            <p:spPr>
              <a:xfrm flipH="1">
                <a:off x="2348250" y="2662903"/>
                <a:ext cx="8194" cy="294969"/>
              </a:xfrm>
              <a:prstGeom prst="line">
                <a:avLst/>
              </a:prstGeom>
              <a:ln w="12700" cmpd="sng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H="1">
                <a:off x="2472783" y="2662903"/>
                <a:ext cx="8194" cy="294969"/>
              </a:xfrm>
              <a:prstGeom prst="line">
                <a:avLst/>
              </a:prstGeom>
              <a:ln w="12700" cmpd="sng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Connector 21"/>
            <p:cNvCxnSpPr/>
            <p:nvPr/>
          </p:nvCxnSpPr>
          <p:spPr>
            <a:xfrm flipH="1">
              <a:off x="7963548" y="5501548"/>
              <a:ext cx="8194" cy="300908"/>
            </a:xfrm>
            <a:prstGeom prst="line">
              <a:avLst/>
            </a:prstGeom>
            <a:ln w="38100" cmpd="sng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5303923" y="3552674"/>
              <a:ext cx="147484" cy="671526"/>
            </a:xfrm>
            <a:prstGeom prst="straightConnector1">
              <a:avLst/>
            </a:prstGeom>
            <a:ln w="12700" cmpd="sng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5613613" y="4677729"/>
              <a:ext cx="2211226" cy="925625"/>
            </a:xfrm>
            <a:prstGeom prst="straightConnector1">
              <a:avLst/>
            </a:prstGeom>
            <a:ln w="12700" cmpd="sng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2742620" y="3124396"/>
              <a:ext cx="8194" cy="294969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3134654" y="3124396"/>
              <a:ext cx="8194" cy="294969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3698752" y="3124396"/>
              <a:ext cx="8194" cy="294969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4006829" y="3124396"/>
              <a:ext cx="8194" cy="294969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4511552" y="3124396"/>
              <a:ext cx="8194" cy="294969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/>
            <p:cNvGrpSpPr/>
            <p:nvPr/>
          </p:nvGrpSpPr>
          <p:grpSpPr>
            <a:xfrm>
              <a:off x="772921" y="2283252"/>
              <a:ext cx="7861676" cy="507874"/>
              <a:chOff x="772921" y="2113932"/>
              <a:chExt cx="7861676" cy="507874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 flipV="1">
                <a:off x="1711049" y="2395173"/>
                <a:ext cx="6923548" cy="57356"/>
              </a:xfrm>
              <a:prstGeom prst="line">
                <a:avLst/>
              </a:prstGeom>
              <a:ln w="9525" cmpd="sng">
                <a:solidFill>
                  <a:schemeClr val="accent3">
                    <a:lumMod val="50000"/>
                  </a:schemeClr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47"/>
              <p:cNvSpPr txBox="1"/>
              <p:nvPr/>
            </p:nvSpPr>
            <p:spPr>
              <a:xfrm>
                <a:off x="772921" y="2283252"/>
                <a:ext cx="77116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Decays</a:t>
                </a:r>
                <a:endParaRPr lang="en-US" sz="1600" dirty="0"/>
              </a:p>
            </p:txBody>
          </p:sp>
          <p:grpSp>
            <p:nvGrpSpPr>
              <p:cNvPr id="49" name="Group 48"/>
              <p:cNvGrpSpPr/>
              <p:nvPr/>
            </p:nvGrpSpPr>
            <p:grpSpPr>
              <a:xfrm>
                <a:off x="2081164" y="2146708"/>
                <a:ext cx="702426" cy="281239"/>
                <a:chOff x="2048387" y="2171290"/>
                <a:chExt cx="991111" cy="281239"/>
              </a:xfrm>
            </p:grpSpPr>
            <p:cxnSp>
              <p:nvCxnSpPr>
                <p:cNvPr id="105" name="Straight Connector 104"/>
                <p:cNvCxnSpPr/>
                <p:nvPr/>
              </p:nvCxnSpPr>
              <p:spPr>
                <a:xfrm flipH="1">
                  <a:off x="2048387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 flipH="1">
                  <a:off x="2157600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 flipH="1">
                  <a:off x="2266813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 flipH="1">
                  <a:off x="2376026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/>
                <p:nvPr/>
              </p:nvCxnSpPr>
              <p:spPr>
                <a:xfrm flipH="1">
                  <a:off x="2485239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 flipH="1">
                  <a:off x="2594452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flipH="1">
                  <a:off x="2703665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 flipH="1">
                  <a:off x="2812878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flipH="1">
                  <a:off x="2922091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 flipH="1">
                  <a:off x="3031304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0" name="Group 49"/>
              <p:cNvGrpSpPr/>
              <p:nvPr/>
            </p:nvGrpSpPr>
            <p:grpSpPr>
              <a:xfrm>
                <a:off x="2862994" y="2146708"/>
                <a:ext cx="702426" cy="281239"/>
                <a:chOff x="2048387" y="2171290"/>
                <a:chExt cx="991111" cy="281239"/>
              </a:xfrm>
            </p:grpSpPr>
            <p:cxnSp>
              <p:nvCxnSpPr>
                <p:cNvPr id="95" name="Straight Connector 94"/>
                <p:cNvCxnSpPr/>
                <p:nvPr/>
              </p:nvCxnSpPr>
              <p:spPr>
                <a:xfrm flipH="1">
                  <a:off x="2048387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 flipH="1">
                  <a:off x="2157600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 flipH="1">
                  <a:off x="2266813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 flipH="1">
                  <a:off x="2376026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flipH="1">
                  <a:off x="2485239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flipH="1">
                  <a:off x="2594452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flipH="1">
                  <a:off x="2703665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/>
              </p:nvCxnSpPr>
              <p:spPr>
                <a:xfrm flipH="1">
                  <a:off x="2812878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/>
              </p:nvCxnSpPr>
              <p:spPr>
                <a:xfrm flipH="1">
                  <a:off x="2922091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/>
                <p:nvPr/>
              </p:nvCxnSpPr>
              <p:spPr>
                <a:xfrm flipH="1">
                  <a:off x="3031304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" name="Group 50"/>
              <p:cNvGrpSpPr/>
              <p:nvPr/>
            </p:nvGrpSpPr>
            <p:grpSpPr>
              <a:xfrm>
                <a:off x="3644824" y="2138514"/>
                <a:ext cx="702426" cy="281239"/>
                <a:chOff x="2048387" y="2171290"/>
                <a:chExt cx="991111" cy="281239"/>
              </a:xfrm>
            </p:grpSpPr>
            <p:cxnSp>
              <p:nvCxnSpPr>
                <p:cNvPr id="85" name="Straight Connector 84"/>
                <p:cNvCxnSpPr/>
                <p:nvPr/>
              </p:nvCxnSpPr>
              <p:spPr>
                <a:xfrm flipH="1">
                  <a:off x="2048387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/>
                <p:cNvCxnSpPr/>
                <p:nvPr/>
              </p:nvCxnSpPr>
              <p:spPr>
                <a:xfrm flipH="1">
                  <a:off x="2157600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 flipH="1">
                  <a:off x="2266813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/>
                <p:cNvCxnSpPr/>
                <p:nvPr/>
              </p:nvCxnSpPr>
              <p:spPr>
                <a:xfrm flipH="1">
                  <a:off x="2376026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 flipH="1">
                  <a:off x="2485239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 flipH="1">
                  <a:off x="2594452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 flipH="1">
                  <a:off x="2703665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 flipH="1">
                  <a:off x="2812878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 flipH="1">
                  <a:off x="2922091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 flipH="1">
                  <a:off x="3031304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2" name="Group 51"/>
              <p:cNvGrpSpPr/>
              <p:nvPr/>
            </p:nvGrpSpPr>
            <p:grpSpPr>
              <a:xfrm>
                <a:off x="4418460" y="2138514"/>
                <a:ext cx="702426" cy="281239"/>
                <a:chOff x="2048387" y="2171290"/>
                <a:chExt cx="991111" cy="281239"/>
              </a:xfrm>
            </p:grpSpPr>
            <p:cxnSp>
              <p:nvCxnSpPr>
                <p:cNvPr id="75" name="Straight Connector 74"/>
                <p:cNvCxnSpPr/>
                <p:nvPr/>
              </p:nvCxnSpPr>
              <p:spPr>
                <a:xfrm flipH="1">
                  <a:off x="2048387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 flipH="1">
                  <a:off x="2157600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 flipH="1">
                  <a:off x="2266813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 flipH="1">
                  <a:off x="2376026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 flipH="1">
                  <a:off x="2485239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 flipH="1">
                  <a:off x="2594452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 flipH="1">
                  <a:off x="2703665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 flipH="1">
                  <a:off x="2812878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 flipH="1">
                  <a:off x="2922091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 flipH="1">
                  <a:off x="3031304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3" name="Group 52"/>
              <p:cNvGrpSpPr/>
              <p:nvPr/>
            </p:nvGrpSpPr>
            <p:grpSpPr>
              <a:xfrm>
                <a:off x="5208484" y="2122126"/>
                <a:ext cx="702426" cy="281239"/>
                <a:chOff x="2048387" y="2171290"/>
                <a:chExt cx="991111" cy="281239"/>
              </a:xfrm>
            </p:grpSpPr>
            <p:cxnSp>
              <p:nvCxnSpPr>
                <p:cNvPr id="65" name="Straight Connector 64"/>
                <p:cNvCxnSpPr/>
                <p:nvPr/>
              </p:nvCxnSpPr>
              <p:spPr>
                <a:xfrm flipH="1">
                  <a:off x="2048387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 flipH="1">
                  <a:off x="2157600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/>
                <p:nvPr/>
              </p:nvCxnSpPr>
              <p:spPr>
                <a:xfrm flipH="1">
                  <a:off x="2266813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 flipH="1">
                  <a:off x="2376026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/>
              </p:nvCxnSpPr>
              <p:spPr>
                <a:xfrm flipH="1">
                  <a:off x="2485239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>
                <a:xfrm flipH="1">
                  <a:off x="2594452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>
                <a:xfrm flipH="1">
                  <a:off x="2703665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 flipH="1">
                  <a:off x="2812878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 flipH="1">
                  <a:off x="2922091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 flipH="1">
                  <a:off x="3031304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Group 53"/>
              <p:cNvGrpSpPr/>
              <p:nvPr/>
            </p:nvGrpSpPr>
            <p:grpSpPr>
              <a:xfrm>
                <a:off x="5990314" y="2113932"/>
                <a:ext cx="702426" cy="281239"/>
                <a:chOff x="2048387" y="2171290"/>
                <a:chExt cx="991111" cy="281239"/>
              </a:xfrm>
            </p:grpSpPr>
            <p:cxnSp>
              <p:nvCxnSpPr>
                <p:cNvPr id="55" name="Straight Connector 54"/>
                <p:cNvCxnSpPr/>
                <p:nvPr/>
              </p:nvCxnSpPr>
              <p:spPr>
                <a:xfrm flipH="1">
                  <a:off x="2048387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 flipH="1">
                  <a:off x="2157600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 flipH="1">
                  <a:off x="2266813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 flipH="1">
                  <a:off x="2376026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>
                <a:xfrm flipH="1">
                  <a:off x="2485239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 flipH="1">
                  <a:off x="2594452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 flipH="1">
                  <a:off x="2703665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 flipH="1">
                  <a:off x="2812878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 flipH="1">
                  <a:off x="2922091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 flipH="1">
                  <a:off x="3031304" y="2171290"/>
                  <a:ext cx="8194" cy="281239"/>
                </a:xfrm>
                <a:prstGeom prst="line">
                  <a:avLst/>
                </a:prstGeom>
                <a:ln w="12700" cmpd="sng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1" name="TextBox 30"/>
            <p:cNvSpPr txBox="1"/>
            <p:nvPr/>
          </p:nvSpPr>
          <p:spPr>
            <a:xfrm>
              <a:off x="449843" y="844047"/>
              <a:ext cx="778320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• search for overlapping events by matching corresponding Auger and ion signals</a:t>
              </a:r>
            </a:p>
            <a:p>
              <a:r>
                <a:rPr lang="en-US" dirty="0" smtClean="0"/>
                <a:t>• majority of events are incomplete (Auger and/or ion signals missing) </a:t>
              </a:r>
            </a:p>
            <a:p>
              <a:r>
                <a:rPr lang="en-US" dirty="0" smtClean="0"/>
                <a:t>• thus overlap allows more analyzed events/year, but software analysis complex </a:t>
              </a:r>
              <a:endParaRPr lang="en-US" dirty="0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3278933" y="4307785"/>
              <a:ext cx="132727" cy="294969"/>
              <a:chOff x="2348250" y="2662903"/>
              <a:chExt cx="132727" cy="294969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 flipH="1">
                <a:off x="2348250" y="2662903"/>
                <a:ext cx="8194" cy="294969"/>
              </a:xfrm>
              <a:prstGeom prst="line">
                <a:avLst/>
              </a:prstGeom>
              <a:ln w="12700" cmpd="sng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H="1">
                <a:off x="2472783" y="2662903"/>
                <a:ext cx="8194" cy="294969"/>
              </a:xfrm>
              <a:prstGeom prst="line">
                <a:avLst/>
              </a:prstGeom>
              <a:ln w="12700" cmpd="sng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32"/>
            <p:cNvGrpSpPr/>
            <p:nvPr/>
          </p:nvGrpSpPr>
          <p:grpSpPr>
            <a:xfrm>
              <a:off x="4187254" y="4299829"/>
              <a:ext cx="132727" cy="294969"/>
              <a:chOff x="2348250" y="2662903"/>
              <a:chExt cx="132727" cy="294969"/>
            </a:xfrm>
          </p:grpSpPr>
          <p:cxnSp>
            <p:nvCxnSpPr>
              <p:cNvPr id="41" name="Straight Connector 40"/>
              <p:cNvCxnSpPr/>
              <p:nvPr/>
            </p:nvCxnSpPr>
            <p:spPr>
              <a:xfrm flipH="1">
                <a:off x="2348250" y="2662903"/>
                <a:ext cx="8194" cy="294969"/>
              </a:xfrm>
              <a:prstGeom prst="line">
                <a:avLst/>
              </a:prstGeom>
              <a:ln w="12700" cmpd="sng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flipH="1">
                <a:off x="2472783" y="2662903"/>
                <a:ext cx="8194" cy="294969"/>
              </a:xfrm>
              <a:prstGeom prst="line">
                <a:avLst/>
              </a:prstGeom>
              <a:ln w="12700" cmpd="sng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4" name="Straight Connector 33"/>
            <p:cNvCxnSpPr/>
            <p:nvPr/>
          </p:nvCxnSpPr>
          <p:spPr>
            <a:xfrm flipH="1">
              <a:off x="5630391" y="5501548"/>
              <a:ext cx="8194" cy="294969"/>
            </a:xfrm>
            <a:prstGeom prst="line">
              <a:avLst/>
            </a:prstGeom>
            <a:ln w="38100" cmpd="sng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6677891" y="5496503"/>
              <a:ext cx="8194" cy="294969"/>
            </a:xfrm>
            <a:prstGeom prst="line">
              <a:avLst/>
            </a:prstGeom>
            <a:ln w="38100" cmpd="sng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3112227" y="3552674"/>
              <a:ext cx="147484" cy="658273"/>
            </a:xfrm>
            <a:prstGeom prst="straightConnector1">
              <a:avLst/>
            </a:prstGeom>
            <a:ln w="12700" cmpd="sng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3528671" y="4677729"/>
              <a:ext cx="1927149" cy="907357"/>
            </a:xfrm>
            <a:prstGeom prst="straightConnector1">
              <a:avLst/>
            </a:prstGeom>
            <a:ln w="12700" cmpd="sng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4378580" y="4678384"/>
              <a:ext cx="2153549" cy="951113"/>
            </a:xfrm>
            <a:prstGeom prst="straightConnector1">
              <a:avLst/>
            </a:prstGeom>
            <a:ln w="12700" cmpd="sng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4043423" y="3576931"/>
              <a:ext cx="147484" cy="658273"/>
            </a:xfrm>
            <a:prstGeom prst="straightConnector1">
              <a:avLst/>
            </a:prstGeom>
            <a:ln w="12700" cmpd="sng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1726620" y="6087683"/>
              <a:ext cx="29386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(shown timescales not linear)</a:t>
              </a:r>
              <a:endParaRPr lang="en-US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733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EC09B-4ACD-6245-9F54-4F3DCBC94352}" type="slidenum">
              <a:rPr lang="en-US" smtClean="0"/>
              <a:t>17</a:t>
            </a:fld>
            <a:endParaRPr lang="en-US"/>
          </a:p>
        </p:txBody>
      </p:sp>
      <p:grpSp>
        <p:nvGrpSpPr>
          <p:cNvPr id="77" name="Group 76"/>
          <p:cNvGrpSpPr/>
          <p:nvPr/>
        </p:nvGrpSpPr>
        <p:grpSpPr>
          <a:xfrm>
            <a:off x="1184687" y="304458"/>
            <a:ext cx="8910247" cy="5645730"/>
            <a:chOff x="1071953" y="893182"/>
            <a:chExt cx="8910247" cy="5645730"/>
          </a:xfrm>
        </p:grpSpPr>
        <p:sp>
          <p:nvSpPr>
            <p:cNvPr id="7" name="TextBox 6"/>
            <p:cNvSpPr txBox="1"/>
            <p:nvPr/>
          </p:nvSpPr>
          <p:spPr>
            <a:xfrm>
              <a:off x="1461604" y="893182"/>
              <a:ext cx="59516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K-capture provides excellent example of wave </a:t>
              </a:r>
              <a:r>
                <a:rPr lang="en-US" smtClean="0"/>
                <a:t>packet collapse</a:t>
              </a:r>
              <a:endParaRPr lang="en-US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392727" y="1870270"/>
              <a:ext cx="3235117" cy="432970"/>
              <a:chOff x="1267665" y="2018413"/>
              <a:chExt cx="3235117" cy="432970"/>
            </a:xfrm>
          </p:grpSpPr>
          <p:cxnSp>
            <p:nvCxnSpPr>
              <p:cNvPr id="71" name="Straight Connector 70"/>
              <p:cNvCxnSpPr/>
              <p:nvPr/>
            </p:nvCxnSpPr>
            <p:spPr>
              <a:xfrm rot="10800000">
                <a:off x="1582255" y="2154597"/>
                <a:ext cx="872705" cy="1496"/>
              </a:xfrm>
              <a:prstGeom prst="line">
                <a:avLst/>
              </a:prstGeom>
              <a:ln>
                <a:headEnd type="none"/>
                <a:tailEnd type="triangl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2602974" y="2163653"/>
                <a:ext cx="1899808" cy="0"/>
              </a:xfrm>
              <a:prstGeom prst="line">
                <a:avLst/>
              </a:prstGeom>
              <a:ln>
                <a:prstDash val="dash"/>
                <a:tailEnd type="triangl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Connector 72"/>
              <p:cNvSpPr/>
              <p:nvPr/>
            </p:nvSpPr>
            <p:spPr>
              <a:xfrm>
                <a:off x="2428726" y="2018413"/>
                <a:ext cx="290414" cy="290482"/>
              </a:xfrm>
              <a:prstGeom prst="flowChartConnector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1267665" y="2143606"/>
                <a:ext cx="133530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recoil ion </a:t>
                </a:r>
                <a:endParaRPr lang="en-US" sz="1400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2929997" y="2130015"/>
                <a:ext cx="147446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e</a:t>
                </a:r>
                <a:r>
                  <a:rPr lang="en-US" sz="1400" dirty="0" smtClean="0"/>
                  <a:t>lectron neutrino </a:t>
                </a:r>
                <a:endParaRPr lang="en-US" sz="1400" dirty="0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6831292" y="1433956"/>
              <a:ext cx="2531807" cy="1091958"/>
              <a:chOff x="6515520" y="1582099"/>
              <a:chExt cx="2531807" cy="1091958"/>
            </a:xfrm>
          </p:grpSpPr>
          <p:sp>
            <p:nvSpPr>
              <p:cNvPr id="62" name="TextBox 61"/>
              <p:cNvSpPr txBox="1"/>
              <p:nvPr/>
            </p:nvSpPr>
            <p:spPr>
              <a:xfrm>
                <a:off x="6515520" y="1582099"/>
                <a:ext cx="2531807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latin typeface="Symbol" charset="2"/>
                    <a:cs typeface="Symbol" charset="2"/>
                  </a:rPr>
                  <a:t>n</a:t>
                </a:r>
                <a:r>
                  <a:rPr lang="en-US" sz="2000" baseline="-25000" dirty="0" smtClean="0"/>
                  <a:t>e</a:t>
                </a:r>
                <a:r>
                  <a:rPr lang="en-US" sz="1600" dirty="0" smtClean="0"/>
                  <a:t>         c</a:t>
                </a:r>
                <a:r>
                  <a:rPr lang="en-US" sz="2000" baseline="-25000" dirty="0" smtClean="0"/>
                  <a:t>11</a:t>
                </a:r>
                <a:r>
                  <a:rPr lang="en-US" sz="1600" dirty="0" smtClean="0"/>
                  <a:t>  c</a:t>
                </a:r>
                <a:r>
                  <a:rPr lang="en-US" sz="2000" baseline="-25000" dirty="0" smtClean="0"/>
                  <a:t>12</a:t>
                </a:r>
                <a:r>
                  <a:rPr lang="en-US" sz="1600" dirty="0" smtClean="0"/>
                  <a:t>  c</a:t>
                </a:r>
                <a:r>
                  <a:rPr lang="en-US" sz="2000" baseline="-25000" dirty="0" smtClean="0"/>
                  <a:t>13</a:t>
                </a:r>
                <a:r>
                  <a:rPr lang="en-US" sz="1600" dirty="0" smtClean="0"/>
                  <a:t>     </a:t>
                </a:r>
                <a:r>
                  <a:rPr lang="en-US" sz="1600" dirty="0" smtClean="0">
                    <a:latin typeface="Symbol" charset="2"/>
                    <a:cs typeface="Symbol" charset="2"/>
                  </a:rPr>
                  <a:t>n</a:t>
                </a:r>
                <a:r>
                  <a:rPr lang="en-US" sz="2000" baseline="-25000" dirty="0" smtClean="0"/>
                  <a:t>1</a:t>
                </a:r>
              </a:p>
              <a:p>
                <a:endParaRPr lang="en-US" sz="800" dirty="0"/>
              </a:p>
              <a:p>
                <a:r>
                  <a:rPr lang="en-US" sz="1600" dirty="0" smtClean="0">
                    <a:latin typeface="Symbol" charset="2"/>
                    <a:cs typeface="Symbol" charset="2"/>
                  </a:rPr>
                  <a:t>n</a:t>
                </a:r>
                <a:r>
                  <a:rPr lang="en-US" sz="2000" baseline="-25000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sz="1600" dirty="0" smtClean="0"/>
                  <a:t>         c</a:t>
                </a:r>
                <a:r>
                  <a:rPr lang="en-US" sz="2000" baseline="-25000" dirty="0" smtClean="0"/>
                  <a:t>21</a:t>
                </a:r>
                <a:r>
                  <a:rPr lang="en-US" sz="1600" dirty="0" smtClean="0"/>
                  <a:t>  c</a:t>
                </a:r>
                <a:r>
                  <a:rPr lang="en-US" sz="2000" baseline="-25000" dirty="0" smtClean="0"/>
                  <a:t>22</a:t>
                </a:r>
                <a:r>
                  <a:rPr lang="en-US" sz="1600" dirty="0" smtClean="0"/>
                  <a:t>  c</a:t>
                </a:r>
                <a:r>
                  <a:rPr lang="en-US" sz="2000" baseline="-25000" dirty="0" smtClean="0"/>
                  <a:t>23      </a:t>
                </a:r>
                <a:r>
                  <a:rPr lang="en-US" sz="1600" dirty="0" smtClean="0">
                    <a:latin typeface="Symbol" charset="2"/>
                    <a:cs typeface="Symbol" charset="2"/>
                  </a:rPr>
                  <a:t>n</a:t>
                </a:r>
                <a:r>
                  <a:rPr lang="en-US" sz="2000" baseline="-25000" dirty="0" smtClean="0"/>
                  <a:t>2</a:t>
                </a:r>
              </a:p>
              <a:p>
                <a:endParaRPr lang="en-US" sz="800" dirty="0"/>
              </a:p>
              <a:p>
                <a:r>
                  <a:rPr lang="en-US" sz="1600" dirty="0" err="1" smtClean="0">
                    <a:latin typeface="Symbol" charset="2"/>
                    <a:cs typeface="Symbol" charset="2"/>
                  </a:rPr>
                  <a:t>n</a:t>
                </a:r>
                <a:r>
                  <a:rPr lang="en-US" sz="2000" baseline="-25000" dirty="0" err="1" smtClean="0">
                    <a:latin typeface="Symbol" charset="2"/>
                    <a:cs typeface="Symbol" charset="2"/>
                  </a:rPr>
                  <a:t>t</a:t>
                </a:r>
                <a:r>
                  <a:rPr lang="en-US" sz="1600" dirty="0" smtClean="0"/>
                  <a:t>         c</a:t>
                </a:r>
                <a:r>
                  <a:rPr lang="en-US" sz="2000" baseline="-25000" dirty="0" smtClean="0"/>
                  <a:t>31</a:t>
                </a:r>
                <a:r>
                  <a:rPr lang="en-US" sz="1600" dirty="0" smtClean="0"/>
                  <a:t>  c</a:t>
                </a:r>
                <a:r>
                  <a:rPr lang="en-US" sz="2000" baseline="-25000" dirty="0" smtClean="0"/>
                  <a:t>43</a:t>
                </a:r>
                <a:r>
                  <a:rPr lang="en-US" sz="1600" dirty="0" smtClean="0"/>
                  <a:t>  c</a:t>
                </a:r>
                <a:r>
                  <a:rPr lang="en-US" sz="2000" baseline="-25000" dirty="0" smtClean="0"/>
                  <a:t>33      </a:t>
                </a:r>
                <a:r>
                  <a:rPr lang="en-US" sz="1600" dirty="0" smtClean="0">
                    <a:latin typeface="Symbol" charset="2"/>
                    <a:cs typeface="Symbol" charset="2"/>
                  </a:rPr>
                  <a:t>n</a:t>
                </a:r>
                <a:r>
                  <a:rPr lang="en-US" sz="2000" baseline="-25000" dirty="0" smtClean="0"/>
                  <a:t>3</a:t>
                </a:r>
                <a:endParaRPr lang="en-US" sz="2000" baseline="-25000" dirty="0"/>
              </a:p>
            </p:txBody>
          </p:sp>
          <p:grpSp>
            <p:nvGrpSpPr>
              <p:cNvPr id="63" name="Group 62"/>
              <p:cNvGrpSpPr/>
              <p:nvPr/>
            </p:nvGrpSpPr>
            <p:grpSpPr>
              <a:xfrm>
                <a:off x="6541742" y="1715505"/>
                <a:ext cx="2163102" cy="958552"/>
                <a:chOff x="6541742" y="1715505"/>
                <a:chExt cx="2163102" cy="958552"/>
              </a:xfrm>
            </p:grpSpPr>
            <p:cxnSp>
              <p:nvCxnSpPr>
                <p:cNvPr id="64" name="Straight Connector 63"/>
                <p:cNvCxnSpPr/>
                <p:nvPr/>
              </p:nvCxnSpPr>
              <p:spPr>
                <a:xfrm>
                  <a:off x="8236177" y="1718783"/>
                  <a:ext cx="0" cy="947515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/>
                <p:nvPr/>
              </p:nvCxnSpPr>
              <p:spPr>
                <a:xfrm>
                  <a:off x="6872761" y="1726542"/>
                  <a:ext cx="0" cy="947515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>
                  <a:off x="8339409" y="1718420"/>
                  <a:ext cx="0" cy="947515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/>
                <p:nvPr/>
              </p:nvCxnSpPr>
              <p:spPr>
                <a:xfrm>
                  <a:off x="8704844" y="1718783"/>
                  <a:ext cx="0" cy="947515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>
                  <a:off x="7133314" y="1726542"/>
                  <a:ext cx="0" cy="947515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/>
              </p:nvCxnSpPr>
              <p:spPr>
                <a:xfrm>
                  <a:off x="6541742" y="1715505"/>
                  <a:ext cx="0" cy="947515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0" name="TextBox 69"/>
                <p:cNvSpPr txBox="1"/>
                <p:nvPr/>
              </p:nvSpPr>
              <p:spPr>
                <a:xfrm>
                  <a:off x="6864567" y="1942925"/>
                  <a:ext cx="31240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/>
                    <a:t>=</a:t>
                  </a:r>
                  <a:endParaRPr lang="en-US" sz="2000" dirty="0"/>
                </a:p>
              </p:txBody>
            </p:sp>
          </p:grpSp>
        </p:grpSp>
        <p:sp>
          <p:nvSpPr>
            <p:cNvPr id="10" name="TextBox 9"/>
            <p:cNvSpPr txBox="1"/>
            <p:nvPr/>
          </p:nvSpPr>
          <p:spPr>
            <a:xfrm>
              <a:off x="3595291" y="2662244"/>
              <a:ext cx="2859437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Symbol" charset="2"/>
                  <a:cs typeface="Symbol" charset="2"/>
                </a:rPr>
                <a:t>n</a:t>
              </a:r>
              <a:r>
                <a:rPr lang="en-US" sz="2400" baseline="-25000" dirty="0" smtClean="0"/>
                <a:t>e</a:t>
              </a:r>
              <a:r>
                <a:rPr lang="en-US" sz="2400" baseline="-25000" dirty="0" smtClean="0">
                  <a:latin typeface="Symbol" charset="2"/>
                  <a:cs typeface="Symbol" charset="2"/>
                </a:rPr>
                <a:t> </a:t>
              </a:r>
              <a:r>
                <a:rPr lang="en-US" sz="2400" dirty="0" smtClean="0">
                  <a:latin typeface="Symbol" charset="2"/>
                  <a:cs typeface="Symbol" charset="2"/>
                </a:rPr>
                <a:t>=  </a:t>
              </a:r>
              <a:r>
                <a:rPr lang="en-US" sz="2000" dirty="0" smtClean="0"/>
                <a:t>c</a:t>
              </a:r>
              <a:r>
                <a:rPr lang="en-US" sz="2000" baseline="-25000" dirty="0" smtClean="0"/>
                <a:t>11</a:t>
              </a:r>
              <a:r>
                <a:rPr lang="en-US" sz="2000" dirty="0" smtClean="0">
                  <a:latin typeface="Symbol" charset="2"/>
                  <a:cs typeface="Symbol" charset="2"/>
                </a:rPr>
                <a:t>n</a:t>
              </a:r>
              <a:r>
                <a:rPr lang="en-US" sz="2000" baseline="-25000" dirty="0" smtClean="0"/>
                <a:t>1</a:t>
              </a:r>
              <a:r>
                <a:rPr lang="en-US" sz="2000" dirty="0" smtClean="0"/>
                <a:t> + c</a:t>
              </a:r>
              <a:r>
                <a:rPr lang="en-US" sz="2000" baseline="-25000" dirty="0" smtClean="0"/>
                <a:t>12</a:t>
              </a:r>
              <a:r>
                <a:rPr lang="en-US" sz="2000" dirty="0" smtClean="0">
                  <a:latin typeface="Symbol" charset="2"/>
                  <a:cs typeface="Symbol" charset="2"/>
                </a:rPr>
                <a:t>n</a:t>
              </a:r>
              <a:r>
                <a:rPr lang="en-US" sz="2000" baseline="-25000" dirty="0" smtClean="0"/>
                <a:t>2</a:t>
              </a:r>
              <a:r>
                <a:rPr lang="en-US" sz="2000" dirty="0" smtClean="0"/>
                <a:t>  + c</a:t>
              </a:r>
              <a:r>
                <a:rPr lang="en-US" sz="2000" baseline="-25000" dirty="0" smtClean="0"/>
                <a:t>13</a:t>
              </a:r>
              <a:r>
                <a:rPr lang="en-US" sz="2400" dirty="0" smtClean="0">
                  <a:latin typeface="Symbol" charset="2"/>
                  <a:cs typeface="Symbol" charset="2"/>
                </a:rPr>
                <a:t>n</a:t>
              </a:r>
              <a:r>
                <a:rPr lang="en-US" sz="2000" baseline="-25000" dirty="0" smtClean="0"/>
                <a:t>3</a:t>
              </a:r>
              <a:r>
                <a:rPr lang="en-US" sz="2400" dirty="0" smtClean="0">
                  <a:latin typeface="Symbol" charset="2"/>
                  <a:cs typeface="Symbol" charset="2"/>
                </a:rPr>
                <a:t>    </a:t>
              </a:r>
              <a:r>
                <a:rPr lang="en-US" sz="2400" baseline="-25000" dirty="0" smtClean="0">
                  <a:latin typeface="Symbol" charset="2"/>
                  <a:cs typeface="Symbol" charset="2"/>
                </a:rPr>
                <a:t>    </a:t>
              </a:r>
              <a:endParaRPr lang="en-US" sz="2400" baseline="-25000" dirty="0">
                <a:latin typeface="Symbol" charset="2"/>
                <a:cs typeface="Symbol" charset="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079389" y="1827761"/>
              <a:ext cx="9028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Mass </a:t>
              </a:r>
            </a:p>
            <a:p>
              <a:r>
                <a:rPr lang="en-US" sz="1200" dirty="0" smtClean="0"/>
                <a:t>eigenstates</a:t>
              </a:r>
              <a:endParaRPr lang="en-US" sz="1200" dirty="0"/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 flipV="1">
              <a:off x="5593217" y="3132104"/>
              <a:ext cx="0" cy="312735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4081568" y="3444839"/>
              <a:ext cx="4332035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d</a:t>
              </a:r>
              <a:r>
                <a:rPr lang="en-US" sz="1600" dirty="0" smtClean="0"/>
                <a:t>ifferent masses -&gt; </a:t>
              </a:r>
              <a:r>
                <a:rPr lang="en-US" sz="1600" dirty="0" smtClean="0">
                  <a:solidFill>
                    <a:srgbClr val="C00000"/>
                  </a:solidFill>
                </a:rPr>
                <a:t>different momenta and speed</a:t>
              </a:r>
              <a:endParaRPr lang="en-US" sz="1600" dirty="0">
                <a:solidFill>
                  <a:srgbClr val="C0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31671" y="4478644"/>
              <a:ext cx="25701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r</a:t>
              </a:r>
              <a:r>
                <a:rPr lang="en-US" sz="1400" dirty="0" smtClean="0"/>
                <a:t>ecoil ion wave components</a:t>
              </a:r>
            </a:p>
            <a:p>
              <a:r>
                <a:rPr lang="en-US" sz="1400" dirty="0"/>
                <a:t> </a:t>
              </a:r>
              <a:r>
                <a:rPr lang="en-US" sz="1400" dirty="0" smtClean="0"/>
                <a:t>       (unresolved until detected )</a:t>
              </a:r>
              <a:endParaRPr lang="en-US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14343" y="4478644"/>
              <a:ext cx="33139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neutrino wave packet components </a:t>
              </a:r>
              <a:endParaRPr lang="en-US" sz="1400" dirty="0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1748458" y="4091199"/>
              <a:ext cx="6906723" cy="516402"/>
              <a:chOff x="828234" y="4239342"/>
              <a:chExt cx="6906723" cy="516402"/>
            </a:xfrm>
          </p:grpSpPr>
          <p:cxnSp>
            <p:nvCxnSpPr>
              <p:cNvPr id="36" name="Straight Connector 35"/>
              <p:cNvCxnSpPr/>
              <p:nvPr/>
            </p:nvCxnSpPr>
            <p:spPr>
              <a:xfrm flipH="1">
                <a:off x="828234" y="4602942"/>
                <a:ext cx="1831565" cy="0"/>
              </a:xfrm>
              <a:prstGeom prst="line">
                <a:avLst/>
              </a:prstGeom>
              <a:ln>
                <a:headEnd type="none"/>
                <a:tailEnd type="triangl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2807812" y="4610502"/>
                <a:ext cx="4927145" cy="0"/>
              </a:xfrm>
              <a:prstGeom prst="line">
                <a:avLst/>
              </a:prstGeom>
              <a:ln>
                <a:prstDash val="dash"/>
                <a:tailEnd type="triangl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Connector 37"/>
              <p:cNvSpPr/>
              <p:nvPr/>
            </p:nvSpPr>
            <p:spPr>
              <a:xfrm>
                <a:off x="2633564" y="4465262"/>
                <a:ext cx="290414" cy="290482"/>
              </a:xfrm>
              <a:prstGeom prst="flowChartConnector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6129923" y="4345025"/>
                <a:ext cx="540924" cy="273671"/>
                <a:chOff x="6129923" y="4345025"/>
                <a:chExt cx="540924" cy="273671"/>
              </a:xfrm>
            </p:grpSpPr>
            <p:grpSp>
              <p:nvGrpSpPr>
                <p:cNvPr id="51" name="Group 50"/>
                <p:cNvGrpSpPr/>
                <p:nvPr/>
              </p:nvGrpSpPr>
              <p:grpSpPr>
                <a:xfrm>
                  <a:off x="6282970" y="4345633"/>
                  <a:ext cx="119732" cy="273063"/>
                  <a:chOff x="6508160" y="4627603"/>
                  <a:chExt cx="478928" cy="866802"/>
                </a:xfrm>
              </p:grpSpPr>
              <p:cxnSp>
                <p:nvCxnSpPr>
                  <p:cNvPr id="58" name="Curved Connector 57"/>
                  <p:cNvCxnSpPr/>
                  <p:nvPr/>
                </p:nvCxnSpPr>
                <p:spPr>
                  <a:xfrm>
                    <a:off x="6747624" y="4627603"/>
                    <a:ext cx="239464" cy="865501"/>
                  </a:xfrm>
                  <a:prstGeom prst="curvedConnector3">
                    <a:avLst/>
                  </a:prstGeom>
                  <a:ln>
                    <a:solidFill>
                      <a:srgbClr val="4F81BD"/>
                    </a:solidFill>
                    <a:prstDash val="sysDash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Curved Connector 58"/>
                  <p:cNvCxnSpPr/>
                  <p:nvPr/>
                </p:nvCxnSpPr>
                <p:spPr>
                  <a:xfrm flipH="1">
                    <a:off x="6508160" y="4628904"/>
                    <a:ext cx="239464" cy="865501"/>
                  </a:xfrm>
                  <a:prstGeom prst="curvedConnector3">
                    <a:avLst/>
                  </a:prstGeom>
                  <a:ln>
                    <a:solidFill>
                      <a:schemeClr val="accent1"/>
                    </a:solidFill>
                    <a:prstDash val="sysDash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2" name="Group 51"/>
                <p:cNvGrpSpPr/>
                <p:nvPr/>
              </p:nvGrpSpPr>
              <p:grpSpPr>
                <a:xfrm>
                  <a:off x="6129923" y="4345633"/>
                  <a:ext cx="119732" cy="273063"/>
                  <a:chOff x="6508160" y="4627603"/>
                  <a:chExt cx="478928" cy="866802"/>
                </a:xfrm>
              </p:grpSpPr>
              <p:cxnSp>
                <p:nvCxnSpPr>
                  <p:cNvPr id="56" name="Curved Connector 55"/>
                  <p:cNvCxnSpPr/>
                  <p:nvPr/>
                </p:nvCxnSpPr>
                <p:spPr>
                  <a:xfrm>
                    <a:off x="6747624" y="4627603"/>
                    <a:ext cx="239464" cy="865501"/>
                  </a:xfrm>
                  <a:prstGeom prst="curvedConnector3">
                    <a:avLst/>
                  </a:prstGeom>
                  <a:ln>
                    <a:solidFill>
                      <a:srgbClr val="4F81BD"/>
                    </a:solidFill>
                    <a:prstDash val="sysDash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Curved Connector 56"/>
                  <p:cNvCxnSpPr/>
                  <p:nvPr/>
                </p:nvCxnSpPr>
                <p:spPr>
                  <a:xfrm flipH="1">
                    <a:off x="6508160" y="4628904"/>
                    <a:ext cx="239464" cy="865501"/>
                  </a:xfrm>
                  <a:prstGeom prst="curvedConnector3">
                    <a:avLst/>
                  </a:prstGeom>
                  <a:ln>
                    <a:solidFill>
                      <a:schemeClr val="accent1"/>
                    </a:solidFill>
                    <a:prstDash val="sysDash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3" name="Group 52"/>
                <p:cNvGrpSpPr/>
                <p:nvPr/>
              </p:nvGrpSpPr>
              <p:grpSpPr>
                <a:xfrm>
                  <a:off x="6551115" y="4345025"/>
                  <a:ext cx="119732" cy="273063"/>
                  <a:chOff x="6508160" y="4627603"/>
                  <a:chExt cx="478928" cy="866802"/>
                </a:xfrm>
              </p:grpSpPr>
              <p:cxnSp>
                <p:nvCxnSpPr>
                  <p:cNvPr id="54" name="Curved Connector 53"/>
                  <p:cNvCxnSpPr/>
                  <p:nvPr/>
                </p:nvCxnSpPr>
                <p:spPr>
                  <a:xfrm>
                    <a:off x="6747624" y="4627603"/>
                    <a:ext cx="239464" cy="865501"/>
                  </a:xfrm>
                  <a:prstGeom prst="curvedConnector3">
                    <a:avLst/>
                  </a:prstGeom>
                  <a:ln>
                    <a:solidFill>
                      <a:srgbClr val="4F81BD"/>
                    </a:solidFill>
                    <a:prstDash val="sysDash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Curved Connector 54"/>
                  <p:cNvCxnSpPr/>
                  <p:nvPr/>
                </p:nvCxnSpPr>
                <p:spPr>
                  <a:xfrm flipH="1">
                    <a:off x="6508160" y="4628904"/>
                    <a:ext cx="239464" cy="865501"/>
                  </a:xfrm>
                  <a:prstGeom prst="curvedConnector3">
                    <a:avLst/>
                  </a:prstGeom>
                  <a:ln>
                    <a:solidFill>
                      <a:schemeClr val="accent1"/>
                    </a:solidFill>
                    <a:prstDash val="sysDash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40" name="Straight Arrow Connector 39"/>
              <p:cNvCxnSpPr/>
              <p:nvPr/>
            </p:nvCxnSpPr>
            <p:spPr>
              <a:xfrm>
                <a:off x="6285083" y="4239342"/>
                <a:ext cx="481058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Group 40"/>
              <p:cNvGrpSpPr/>
              <p:nvPr/>
            </p:nvGrpSpPr>
            <p:grpSpPr>
              <a:xfrm>
                <a:off x="1937118" y="4337439"/>
                <a:ext cx="119732" cy="273063"/>
                <a:chOff x="6508160" y="4627603"/>
                <a:chExt cx="478928" cy="866802"/>
              </a:xfrm>
            </p:grpSpPr>
            <p:cxnSp>
              <p:nvCxnSpPr>
                <p:cNvPr id="49" name="Curved Connector 48"/>
                <p:cNvCxnSpPr/>
                <p:nvPr/>
              </p:nvCxnSpPr>
              <p:spPr>
                <a:xfrm>
                  <a:off x="6747624" y="4627603"/>
                  <a:ext cx="239464" cy="865501"/>
                </a:xfrm>
                <a:prstGeom prst="curvedConnector3">
                  <a:avLst/>
                </a:prstGeom>
                <a:ln>
                  <a:solidFill>
                    <a:srgbClr val="4F81BD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Curved Connector 49"/>
                <p:cNvCxnSpPr/>
                <p:nvPr/>
              </p:nvCxnSpPr>
              <p:spPr>
                <a:xfrm flipH="1">
                  <a:off x="6508160" y="4628904"/>
                  <a:ext cx="239464" cy="865501"/>
                </a:xfrm>
                <a:prstGeom prst="curvedConnector3">
                  <a:avLst/>
                </a:prstGeom>
                <a:ln>
                  <a:solidFill>
                    <a:schemeClr val="accent1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/>
              <p:cNvGrpSpPr/>
              <p:nvPr/>
            </p:nvGrpSpPr>
            <p:grpSpPr>
              <a:xfrm>
                <a:off x="1677549" y="4337439"/>
                <a:ext cx="119732" cy="273063"/>
                <a:chOff x="6508160" y="4627603"/>
                <a:chExt cx="478928" cy="866802"/>
              </a:xfrm>
            </p:grpSpPr>
            <p:cxnSp>
              <p:nvCxnSpPr>
                <p:cNvPr id="47" name="Curved Connector 46"/>
                <p:cNvCxnSpPr/>
                <p:nvPr/>
              </p:nvCxnSpPr>
              <p:spPr>
                <a:xfrm>
                  <a:off x="6747624" y="4627603"/>
                  <a:ext cx="239464" cy="865501"/>
                </a:xfrm>
                <a:prstGeom prst="curvedConnector3">
                  <a:avLst/>
                </a:prstGeom>
                <a:ln>
                  <a:solidFill>
                    <a:srgbClr val="4F81BD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Curved Connector 47"/>
                <p:cNvCxnSpPr/>
                <p:nvPr/>
              </p:nvCxnSpPr>
              <p:spPr>
                <a:xfrm flipH="1">
                  <a:off x="6508160" y="4628904"/>
                  <a:ext cx="239464" cy="865501"/>
                </a:xfrm>
                <a:prstGeom prst="curvedConnector3">
                  <a:avLst/>
                </a:prstGeom>
                <a:ln>
                  <a:solidFill>
                    <a:schemeClr val="accent1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Group 42"/>
              <p:cNvGrpSpPr/>
              <p:nvPr/>
            </p:nvGrpSpPr>
            <p:grpSpPr>
              <a:xfrm>
                <a:off x="2098741" y="4336831"/>
                <a:ext cx="119732" cy="273063"/>
                <a:chOff x="6508160" y="4627603"/>
                <a:chExt cx="478928" cy="866802"/>
              </a:xfrm>
            </p:grpSpPr>
            <p:cxnSp>
              <p:nvCxnSpPr>
                <p:cNvPr id="45" name="Curved Connector 44"/>
                <p:cNvCxnSpPr/>
                <p:nvPr/>
              </p:nvCxnSpPr>
              <p:spPr>
                <a:xfrm>
                  <a:off x="6747624" y="4627603"/>
                  <a:ext cx="239464" cy="865501"/>
                </a:xfrm>
                <a:prstGeom prst="curvedConnector3">
                  <a:avLst/>
                </a:prstGeom>
                <a:ln>
                  <a:solidFill>
                    <a:srgbClr val="4F81BD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Curved Connector 45"/>
                <p:cNvCxnSpPr/>
                <p:nvPr/>
              </p:nvCxnSpPr>
              <p:spPr>
                <a:xfrm flipH="1">
                  <a:off x="6508160" y="4628904"/>
                  <a:ext cx="239464" cy="865501"/>
                </a:xfrm>
                <a:prstGeom prst="curvedConnector3">
                  <a:avLst/>
                </a:prstGeom>
                <a:ln>
                  <a:solidFill>
                    <a:schemeClr val="accent1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4" name="Straight Arrow Connector 43"/>
              <p:cNvCxnSpPr/>
              <p:nvPr/>
            </p:nvCxnSpPr>
            <p:spPr>
              <a:xfrm flipH="1">
                <a:off x="1604082" y="4239342"/>
                <a:ext cx="488973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/>
            <p:cNvSpPr txBox="1"/>
            <p:nvPr/>
          </p:nvSpPr>
          <p:spPr>
            <a:xfrm>
              <a:off x="1071953" y="5800248"/>
              <a:ext cx="1585686" cy="738664"/>
            </a:xfrm>
            <a:prstGeom prst="rect">
              <a:avLst/>
            </a:prstGeom>
            <a:noFill/>
            <a:ln>
              <a:solidFill>
                <a:srgbClr val="C0504D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Detection selects one component </a:t>
              </a:r>
              <a:r>
                <a:rPr lang="en-US" sz="1400" smtClean="0"/>
                <a:t>of wave </a:t>
              </a:r>
              <a:r>
                <a:rPr lang="en-US" sz="1400" dirty="0" smtClean="0"/>
                <a:t>function</a:t>
              </a:r>
              <a:endParaRPr lang="en-US" sz="1400" dirty="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1419038" y="4861803"/>
              <a:ext cx="7054431" cy="806774"/>
              <a:chOff x="484152" y="5137355"/>
              <a:chExt cx="7054431" cy="806774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 flipH="1" flipV="1">
                <a:off x="641549" y="5621883"/>
                <a:ext cx="2009228" cy="1496"/>
              </a:xfrm>
              <a:prstGeom prst="line">
                <a:avLst/>
              </a:prstGeom>
              <a:ln>
                <a:headEnd type="none"/>
                <a:tailEnd type="triangl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2914956" y="5630529"/>
                <a:ext cx="4442851" cy="411"/>
              </a:xfrm>
              <a:prstGeom prst="line">
                <a:avLst/>
              </a:prstGeom>
              <a:ln>
                <a:prstDash val="dash"/>
                <a:tailEnd type="triangl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Connector 26"/>
              <p:cNvSpPr/>
              <p:nvPr/>
            </p:nvSpPr>
            <p:spPr>
              <a:xfrm>
                <a:off x="2624542" y="5485699"/>
                <a:ext cx="290414" cy="290482"/>
              </a:xfrm>
              <a:prstGeom prst="flowChartConnector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>
                <a:off x="7418851" y="5365462"/>
                <a:ext cx="119732" cy="273063"/>
                <a:chOff x="6508160" y="4627603"/>
                <a:chExt cx="478928" cy="866802"/>
              </a:xfrm>
            </p:grpSpPr>
            <p:cxnSp>
              <p:nvCxnSpPr>
                <p:cNvPr id="34" name="Curved Connector 33"/>
                <p:cNvCxnSpPr/>
                <p:nvPr/>
              </p:nvCxnSpPr>
              <p:spPr>
                <a:xfrm>
                  <a:off x="6747624" y="4627603"/>
                  <a:ext cx="239464" cy="865501"/>
                </a:xfrm>
                <a:prstGeom prst="curvedConnector3">
                  <a:avLst/>
                </a:prstGeom>
                <a:ln>
                  <a:solidFill>
                    <a:srgbClr val="4F81BD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urved Connector 34"/>
                <p:cNvCxnSpPr/>
                <p:nvPr/>
              </p:nvCxnSpPr>
              <p:spPr>
                <a:xfrm flipH="1">
                  <a:off x="6508160" y="4628904"/>
                  <a:ext cx="239464" cy="865501"/>
                </a:xfrm>
                <a:prstGeom prst="curvedConnector3">
                  <a:avLst/>
                </a:prstGeom>
                <a:ln>
                  <a:solidFill>
                    <a:schemeClr val="accent1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/>
              <p:cNvGrpSpPr/>
              <p:nvPr/>
            </p:nvGrpSpPr>
            <p:grpSpPr>
              <a:xfrm>
                <a:off x="496785" y="5357876"/>
                <a:ext cx="144314" cy="273063"/>
                <a:chOff x="1821192" y="4627603"/>
                <a:chExt cx="577256" cy="866802"/>
              </a:xfrm>
            </p:grpSpPr>
            <p:cxnSp>
              <p:nvCxnSpPr>
                <p:cNvPr id="32" name="Curved Connector 31"/>
                <p:cNvCxnSpPr/>
                <p:nvPr/>
              </p:nvCxnSpPr>
              <p:spPr>
                <a:xfrm>
                  <a:off x="2158984" y="4627603"/>
                  <a:ext cx="239464" cy="865501"/>
                </a:xfrm>
                <a:prstGeom prst="curvedConnector3">
                  <a:avLst/>
                </a:prstGeom>
                <a:ln>
                  <a:solidFill>
                    <a:srgbClr val="4F81BD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urved Connector 32"/>
                <p:cNvCxnSpPr/>
                <p:nvPr/>
              </p:nvCxnSpPr>
              <p:spPr>
                <a:xfrm flipH="1">
                  <a:off x="1821192" y="4628904"/>
                  <a:ext cx="239464" cy="865501"/>
                </a:xfrm>
                <a:prstGeom prst="curvedConnector3">
                  <a:avLst/>
                </a:prstGeom>
                <a:ln>
                  <a:solidFill>
                    <a:schemeClr val="accent1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" name="Straight Connector 29"/>
              <p:cNvCxnSpPr/>
              <p:nvPr/>
            </p:nvCxnSpPr>
            <p:spPr>
              <a:xfrm>
                <a:off x="484152" y="5137355"/>
                <a:ext cx="12633" cy="622107"/>
              </a:xfrm>
              <a:prstGeom prst="line">
                <a:avLst/>
              </a:prstGeom>
              <a:ln w="76200" cmpd="sng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1181078" y="5574797"/>
                <a:ext cx="11075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100cm, 1 </a:t>
                </a:r>
                <a:r>
                  <a:rPr lang="en-US" sz="1400" dirty="0" err="1" smtClean="0"/>
                  <a:t>ms</a:t>
                </a:r>
                <a:r>
                  <a:rPr lang="en-US" dirty="0" smtClean="0"/>
                  <a:t> </a:t>
                </a:r>
                <a:endParaRPr lang="en-US" dirty="0"/>
              </a:p>
            </p:txBody>
          </p:sp>
        </p:grpSp>
        <p:cxnSp>
          <p:nvCxnSpPr>
            <p:cNvPr id="19" name="Straight Arrow Connector 18"/>
            <p:cNvCxnSpPr/>
            <p:nvPr/>
          </p:nvCxnSpPr>
          <p:spPr>
            <a:xfrm flipV="1">
              <a:off x="1527471" y="5483911"/>
              <a:ext cx="0" cy="316337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7110013" y="5800248"/>
              <a:ext cx="2818739" cy="523220"/>
            </a:xfrm>
            <a:prstGeom prst="rect">
              <a:avLst/>
            </a:prstGeom>
            <a:noFill/>
            <a:ln>
              <a:solidFill>
                <a:srgbClr val="C0504D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Single neutrino mass state becomes defined as it passes over Las Vegas !</a:t>
              </a:r>
              <a:endParaRPr lang="en-US" sz="14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627844" y="5362973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300 km</a:t>
              </a:r>
              <a:endParaRPr lang="en-US" sz="1400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8292693" y="5346331"/>
              <a:ext cx="6104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8473469" y="5362973"/>
              <a:ext cx="655084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8413603" y="5483910"/>
              <a:ext cx="0" cy="316337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80338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lide Number Placeholder 62"/>
          <p:cNvSpPr>
            <a:spLocks noGrp="1"/>
          </p:cNvSpPr>
          <p:nvPr>
            <p:ph type="sldNum" sz="quarter" idx="12"/>
          </p:nvPr>
        </p:nvSpPr>
        <p:spPr>
          <a:xfrm>
            <a:off x="9182243" y="6418673"/>
            <a:ext cx="2743200" cy="365125"/>
          </a:xfrm>
        </p:spPr>
        <p:txBody>
          <a:bodyPr/>
          <a:lstStyle/>
          <a:p>
            <a:fld id="{BC6EC09B-4ACD-6245-9F54-4F3DCBC94352}" type="slidenum">
              <a:rPr lang="en-US" smtClean="0"/>
              <a:t>2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16135" y="1687561"/>
            <a:ext cx="9579635" cy="335136"/>
          </a:xfrm>
          <a:prstGeom prst="rect">
            <a:avLst/>
          </a:prstGeom>
          <a:pattFill prst="pct75">
            <a:fgClr>
              <a:schemeClr val="accent3">
                <a:lumMod val="20000"/>
                <a:lumOff val="80000"/>
              </a:schemeClr>
            </a:fgClr>
            <a:bgClr>
              <a:schemeClr val="accent3">
                <a:lumMod val="60000"/>
                <a:lumOff val="40000"/>
              </a:schemeClr>
            </a:bgClr>
          </a:patt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/>
          <p:cNvSpPr/>
          <p:nvPr/>
        </p:nvSpPr>
        <p:spPr>
          <a:xfrm>
            <a:off x="816135" y="1219273"/>
            <a:ext cx="9579637" cy="338583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7" name="Group 16"/>
          <p:cNvGrpSpPr/>
          <p:nvPr/>
        </p:nvGrpSpPr>
        <p:grpSpPr>
          <a:xfrm>
            <a:off x="1227255" y="1195254"/>
            <a:ext cx="7375901" cy="361653"/>
            <a:chOff x="-47637" y="804016"/>
            <a:chExt cx="10549338" cy="314128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6198812" y="840351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6927051" y="840351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7623461" y="840351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8343021" y="840351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9062581" y="840351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9782141" y="840351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10501701" y="840351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1958925" y="804016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2615482" y="816830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3335042" y="816830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4054602" y="816830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4808886" y="816830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5493722" y="816830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1260178" y="816829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588106" y="816828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-47637" y="816828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621332" y="1736680"/>
            <a:ext cx="8609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7030A0"/>
                </a:solidFill>
                <a:ea typeface="Symbol" charset="2"/>
                <a:cs typeface="Symbol" charset="2"/>
              </a:rPr>
              <a:t>Neutrinos </a:t>
            </a:r>
            <a:r>
              <a:rPr lang="en-US" sz="1200" b="1" dirty="0">
                <a:solidFill>
                  <a:srgbClr val="7030A0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200" b="1" dirty="0">
                <a:solidFill>
                  <a:srgbClr val="7030A0"/>
                </a:solidFill>
              </a:rPr>
              <a:t>1     </a:t>
            </a:r>
            <a:r>
              <a:rPr lang="en-US" sz="1200" b="1" dirty="0" smtClean="0">
                <a:solidFill>
                  <a:srgbClr val="7030A0"/>
                </a:solidFill>
              </a:rPr>
              <a:t>   </a:t>
            </a:r>
            <a:r>
              <a:rPr lang="en-US" sz="1200" b="1" dirty="0" smtClean="0">
                <a:solidFill>
                  <a:srgbClr val="7030A0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200" b="1" dirty="0" smtClean="0">
                <a:solidFill>
                  <a:srgbClr val="7030A0"/>
                </a:solidFill>
              </a:rPr>
              <a:t>2           </a:t>
            </a:r>
            <a:r>
              <a:rPr lang="en-US" sz="1200" b="1" dirty="0" smtClean="0">
                <a:solidFill>
                  <a:srgbClr val="7030A0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200" b="1" dirty="0" smtClean="0">
                <a:solidFill>
                  <a:srgbClr val="7030A0"/>
                </a:solidFill>
              </a:rPr>
              <a:t>3                                                                                           electron                       muon        tau             </a:t>
            </a:r>
            <a:endParaRPr lang="en-US" sz="1200" b="1" dirty="0">
              <a:solidFill>
                <a:srgbClr val="7030A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9100668" y="1237606"/>
            <a:ext cx="0" cy="319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9637427" y="1210528"/>
            <a:ext cx="0" cy="319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0164279" y="1237606"/>
            <a:ext cx="0" cy="319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371195" y="1241786"/>
            <a:ext cx="576763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1meV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752047" y="1240202"/>
            <a:ext cx="690213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 10meV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97112" y="1240202"/>
            <a:ext cx="734129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100meV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942841" y="1230593"/>
            <a:ext cx="488931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 eV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367281" y="1240202"/>
            <a:ext cx="532847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10eV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833205" y="1232014"/>
            <a:ext cx="611532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100eV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67817" y="1232014"/>
            <a:ext cx="558465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 keV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844011" y="1240202"/>
            <a:ext cx="602381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10keV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89861" y="1240202"/>
            <a:ext cx="681064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100keV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855392" y="1230593"/>
            <a:ext cx="620680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 MeV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330787" y="1230592"/>
            <a:ext cx="664596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10MeV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838104" y="1230165"/>
            <a:ext cx="743279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100MeV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412434" y="1229737"/>
            <a:ext cx="551145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1GeV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845988" y="1240202"/>
            <a:ext cx="629829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10GeV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331652" y="1240202"/>
            <a:ext cx="708511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100GeV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9932785" y="1240202"/>
            <a:ext cx="529187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1TeV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16135" y="2126842"/>
            <a:ext cx="9579635" cy="309107"/>
          </a:xfrm>
          <a:prstGeom prst="rect">
            <a:avLst/>
          </a:prstGeom>
          <a:pattFill prst="pct70">
            <a:fgClr>
              <a:schemeClr val="accent6">
                <a:lumMod val="20000"/>
                <a:lumOff val="80000"/>
              </a:schemeClr>
            </a:fgClr>
            <a:bgClr>
              <a:srgbClr val="FFFF00"/>
            </a:bgClr>
          </a:patt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/>
          <p:cNvSpPr txBox="1"/>
          <p:nvPr/>
        </p:nvSpPr>
        <p:spPr>
          <a:xfrm>
            <a:off x="6453330" y="2078430"/>
            <a:ext cx="210871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50" dirty="0"/>
          </a:p>
        </p:txBody>
      </p:sp>
      <p:sp>
        <p:nvSpPr>
          <p:cNvPr id="40" name="TextBox 39"/>
          <p:cNvSpPr txBox="1"/>
          <p:nvPr/>
        </p:nvSpPr>
        <p:spPr>
          <a:xfrm>
            <a:off x="8554046" y="2078430"/>
            <a:ext cx="210871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50" dirty="0"/>
          </a:p>
        </p:txBody>
      </p:sp>
      <p:sp>
        <p:nvSpPr>
          <p:cNvPr id="41" name="TextBox 40"/>
          <p:cNvSpPr txBox="1"/>
          <p:nvPr/>
        </p:nvSpPr>
        <p:spPr>
          <a:xfrm>
            <a:off x="7150687" y="2152550"/>
            <a:ext cx="27708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Bound Quarks  D,U, </a:t>
            </a:r>
            <a:r>
              <a:rPr lang="en-US" sz="1200" b="1" dirty="0" smtClean="0">
                <a:solidFill>
                  <a:srgbClr val="C00000"/>
                </a:solidFill>
              </a:rPr>
              <a:t>S</a:t>
            </a:r>
            <a:r>
              <a:rPr lang="en-US" sz="1200" b="1" dirty="0">
                <a:solidFill>
                  <a:srgbClr val="C00000"/>
                </a:solidFill>
              </a:rPr>
              <a:t>,   </a:t>
            </a:r>
            <a:r>
              <a:rPr lang="en-US" sz="1200" b="1" dirty="0" smtClean="0">
                <a:solidFill>
                  <a:srgbClr val="C00000"/>
                </a:solidFill>
              </a:rPr>
              <a:t>C</a:t>
            </a:r>
            <a:r>
              <a:rPr lang="en-US" sz="1200" b="1" dirty="0">
                <a:solidFill>
                  <a:srgbClr val="C00000"/>
                </a:solidFill>
              </a:rPr>
              <a:t>,     B,                 T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9955810" y="2571863"/>
            <a:ext cx="0" cy="2752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8560295" y="2581842"/>
            <a:ext cx="0" cy="2752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8598955" y="2593111"/>
            <a:ext cx="1322549" cy="250108"/>
          </a:xfrm>
          <a:prstGeom prst="rect">
            <a:avLst/>
          </a:prstGeom>
          <a:pattFill prst="dkVert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/>
          <p:cNvSpPr/>
          <p:nvPr/>
        </p:nvSpPr>
        <p:spPr>
          <a:xfrm>
            <a:off x="816135" y="2530681"/>
            <a:ext cx="9579635" cy="334082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462257" y="560259"/>
            <a:ext cx="7266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Wide mass </a:t>
            </a:r>
            <a:r>
              <a:rPr lang="en-US" dirty="0"/>
              <a:t>range of </a:t>
            </a:r>
            <a:r>
              <a:rPr lang="en-US" dirty="0" smtClean="0"/>
              <a:t>known </a:t>
            </a:r>
            <a:r>
              <a:rPr lang="en-US" dirty="0"/>
              <a:t>‘elementary’ </a:t>
            </a:r>
            <a:r>
              <a:rPr lang="en-US" dirty="0" smtClean="0"/>
              <a:t>particles and new particle searches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9966" y="4255742"/>
            <a:ext cx="3745701" cy="21174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flipH="1">
            <a:off x="6897006" y="3374453"/>
            <a:ext cx="4133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No heavy particle dark matter signals seen in underground ton-scale detectors or at Large Hadron Collider. </a:t>
            </a:r>
            <a:r>
              <a:rPr lang="en-US" sz="1600" i="1" dirty="0" smtClean="0"/>
              <a:t> Multi-ton </a:t>
            </a:r>
            <a:r>
              <a:rPr lang="en-US" sz="1600" i="1" dirty="0"/>
              <a:t>detectors planned.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9217955" y="2933992"/>
            <a:ext cx="20392" cy="454507"/>
          </a:xfrm>
          <a:prstGeom prst="straightConnector1">
            <a:avLst/>
          </a:prstGeom>
          <a:ln w="444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Group 80"/>
          <p:cNvGrpSpPr/>
          <p:nvPr/>
        </p:nvGrpSpPr>
        <p:grpSpPr>
          <a:xfrm>
            <a:off x="3255449" y="3093913"/>
            <a:ext cx="3458063" cy="2323658"/>
            <a:chOff x="2904672" y="3232323"/>
            <a:chExt cx="3458063" cy="2323658"/>
          </a:xfrm>
        </p:grpSpPr>
        <p:sp>
          <p:nvSpPr>
            <p:cNvPr id="45" name="TextBox 44"/>
            <p:cNvSpPr txBox="1"/>
            <p:nvPr/>
          </p:nvSpPr>
          <p:spPr>
            <a:xfrm>
              <a:off x="2904672" y="3460846"/>
              <a:ext cx="34580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New stable </a:t>
              </a:r>
              <a:r>
                <a:rPr lang="en-US" sz="1400" dirty="0" smtClean="0">
                  <a:solidFill>
                    <a:srgbClr val="C00000"/>
                  </a:solidFill>
                </a:rPr>
                <a:t>particle needed </a:t>
              </a:r>
              <a:r>
                <a:rPr lang="en-US" sz="1400" dirty="0">
                  <a:solidFill>
                    <a:srgbClr val="C00000"/>
                  </a:solidFill>
                </a:rPr>
                <a:t>for dark matter ?</a:t>
              </a: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2940510" y="3232323"/>
              <a:ext cx="2836976" cy="2323658"/>
              <a:chOff x="1827425" y="3143836"/>
              <a:chExt cx="3555337" cy="2691035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27425" y="3821864"/>
                <a:ext cx="3555337" cy="2013007"/>
              </a:xfrm>
              <a:prstGeom prst="rect">
                <a:avLst/>
              </a:prstGeom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2127810" y="3143836"/>
                <a:ext cx="3102392" cy="3742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dirty="0">
                    <a:solidFill>
                      <a:srgbClr val="C00000"/>
                    </a:solidFill>
                  </a:rPr>
                  <a:t>Galactic dark matter Problem</a:t>
                </a:r>
              </a:p>
            </p:txBody>
          </p:sp>
        </p:grpSp>
      </p:grpSp>
      <p:cxnSp>
        <p:nvCxnSpPr>
          <p:cNvPr id="14" name="Straight Arrow Connector 13"/>
          <p:cNvCxnSpPr/>
          <p:nvPr/>
        </p:nvCxnSpPr>
        <p:spPr>
          <a:xfrm flipV="1">
            <a:off x="2028041" y="3002057"/>
            <a:ext cx="343154" cy="386442"/>
          </a:xfrm>
          <a:prstGeom prst="straightConnector1">
            <a:avLst/>
          </a:prstGeom>
          <a:ln w="444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877018" y="1254615"/>
            <a:ext cx="6126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100</a:t>
            </a:r>
            <a:r>
              <a:rPr lang="en-US" sz="105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050" dirty="0" smtClean="0"/>
              <a:t>eV</a:t>
            </a:r>
            <a:endParaRPr lang="en-US" sz="1050" dirty="0"/>
          </a:p>
        </p:txBody>
      </p:sp>
      <p:sp>
        <p:nvSpPr>
          <p:cNvPr id="67" name="TextBox 66"/>
          <p:cNvSpPr txBox="1"/>
          <p:nvPr/>
        </p:nvSpPr>
        <p:spPr>
          <a:xfrm>
            <a:off x="1394852" y="1254615"/>
            <a:ext cx="5437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10</a:t>
            </a:r>
            <a:r>
              <a:rPr lang="en-US" sz="105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050" dirty="0" smtClean="0"/>
              <a:t>eV</a:t>
            </a:r>
            <a:endParaRPr lang="en-US" sz="1050" dirty="0"/>
          </a:p>
        </p:txBody>
      </p:sp>
      <p:sp>
        <p:nvSpPr>
          <p:cNvPr id="68" name="TextBox 67"/>
          <p:cNvSpPr txBox="1"/>
          <p:nvPr/>
        </p:nvSpPr>
        <p:spPr>
          <a:xfrm>
            <a:off x="961816" y="1242590"/>
            <a:ext cx="4748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1</a:t>
            </a:r>
            <a:r>
              <a:rPr lang="en-US" sz="105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050" dirty="0" smtClean="0"/>
              <a:t>eV</a:t>
            </a:r>
            <a:endParaRPr lang="en-US" sz="1050" dirty="0"/>
          </a:p>
        </p:txBody>
      </p:sp>
      <p:sp>
        <p:nvSpPr>
          <p:cNvPr id="69" name="Rectangle 68"/>
          <p:cNvSpPr/>
          <p:nvPr/>
        </p:nvSpPr>
        <p:spPr>
          <a:xfrm>
            <a:off x="1197348" y="2567703"/>
            <a:ext cx="2833893" cy="275516"/>
          </a:xfrm>
          <a:prstGeom prst="rect">
            <a:avLst/>
          </a:prstGeom>
          <a:pattFill prst="dkVert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70" name="Straight Connector 69"/>
          <p:cNvCxnSpPr/>
          <p:nvPr/>
        </p:nvCxnSpPr>
        <p:spPr>
          <a:xfrm>
            <a:off x="4031736" y="2560085"/>
            <a:ext cx="0" cy="2752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1197348" y="2569507"/>
            <a:ext cx="0" cy="2752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028041" y="2537716"/>
            <a:ext cx="1275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Axion</a:t>
            </a:r>
            <a:r>
              <a:rPr lang="en-US" sz="1400" dirty="0" smtClean="0"/>
              <a:t> searches</a:t>
            </a:r>
            <a:endParaRPr lang="en-US" sz="1400" dirty="0"/>
          </a:p>
        </p:txBody>
      </p:sp>
      <p:sp>
        <p:nvSpPr>
          <p:cNvPr id="73" name="TextBox 72"/>
          <p:cNvSpPr txBox="1"/>
          <p:nvPr/>
        </p:nvSpPr>
        <p:spPr>
          <a:xfrm>
            <a:off x="8553501" y="2544687"/>
            <a:ext cx="13138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WIMP searches</a:t>
            </a:r>
            <a:endParaRPr lang="en-US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978" y="3941290"/>
            <a:ext cx="881690" cy="1854197"/>
          </a:xfrm>
          <a:prstGeom prst="rect">
            <a:avLst/>
          </a:prstGeom>
        </p:spPr>
      </p:pic>
      <p:sp>
        <p:nvSpPr>
          <p:cNvPr id="78" name="TextBox 77"/>
          <p:cNvSpPr txBox="1"/>
          <p:nvPr/>
        </p:nvSpPr>
        <p:spPr>
          <a:xfrm flipH="1">
            <a:off x="582814" y="3497780"/>
            <a:ext cx="2255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No </a:t>
            </a:r>
            <a:r>
              <a:rPr lang="en-US" sz="1600" i="1" dirty="0" err="1" smtClean="0"/>
              <a:t>Axion</a:t>
            </a:r>
            <a:r>
              <a:rPr lang="en-US" sz="1600" i="1" dirty="0" smtClean="0"/>
              <a:t> signals so far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309545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16135" y="1687561"/>
            <a:ext cx="9579635" cy="335136"/>
          </a:xfrm>
          <a:prstGeom prst="rect">
            <a:avLst/>
          </a:prstGeom>
          <a:pattFill prst="pct75">
            <a:fgClr>
              <a:schemeClr val="accent3">
                <a:lumMod val="20000"/>
                <a:lumOff val="80000"/>
              </a:schemeClr>
            </a:fgClr>
            <a:bgClr>
              <a:schemeClr val="accent3">
                <a:lumMod val="60000"/>
                <a:lumOff val="40000"/>
              </a:schemeClr>
            </a:bgClr>
          </a:patt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/>
          <p:cNvSpPr/>
          <p:nvPr/>
        </p:nvSpPr>
        <p:spPr>
          <a:xfrm>
            <a:off x="816135" y="1219273"/>
            <a:ext cx="9579637" cy="338583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7" name="Group 16"/>
          <p:cNvGrpSpPr/>
          <p:nvPr/>
        </p:nvGrpSpPr>
        <p:grpSpPr>
          <a:xfrm>
            <a:off x="1227255" y="1195254"/>
            <a:ext cx="7375901" cy="361653"/>
            <a:chOff x="-47637" y="804016"/>
            <a:chExt cx="10549338" cy="314128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6198812" y="840351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6927051" y="840351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7623461" y="840351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8343021" y="840351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9062581" y="840351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9782141" y="840351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10501701" y="840351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1958925" y="804016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2615482" y="816830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3335042" y="816830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4054602" y="816830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4808886" y="816830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5493722" y="816830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1260178" y="816829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588106" y="816828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-47637" y="816828"/>
              <a:ext cx="0" cy="277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621332" y="1736680"/>
            <a:ext cx="8609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7030A0"/>
                </a:solidFill>
                <a:ea typeface="Symbol" charset="2"/>
                <a:cs typeface="Symbol" charset="2"/>
              </a:rPr>
              <a:t>Neutrinos </a:t>
            </a:r>
            <a:r>
              <a:rPr lang="en-US" sz="1200" b="1" dirty="0">
                <a:solidFill>
                  <a:srgbClr val="7030A0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200" b="1" dirty="0">
                <a:solidFill>
                  <a:srgbClr val="7030A0"/>
                </a:solidFill>
              </a:rPr>
              <a:t>1     </a:t>
            </a:r>
            <a:r>
              <a:rPr lang="en-US" sz="1200" b="1" dirty="0" smtClean="0">
                <a:solidFill>
                  <a:srgbClr val="7030A0"/>
                </a:solidFill>
              </a:rPr>
              <a:t>   </a:t>
            </a:r>
            <a:r>
              <a:rPr lang="en-US" sz="1200" b="1" dirty="0" smtClean="0">
                <a:solidFill>
                  <a:srgbClr val="7030A0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200" b="1" dirty="0" smtClean="0">
                <a:solidFill>
                  <a:srgbClr val="7030A0"/>
                </a:solidFill>
              </a:rPr>
              <a:t>2           </a:t>
            </a:r>
            <a:r>
              <a:rPr lang="en-US" sz="1200" b="1" dirty="0" smtClean="0">
                <a:solidFill>
                  <a:srgbClr val="7030A0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200" b="1" dirty="0" smtClean="0">
                <a:solidFill>
                  <a:srgbClr val="7030A0"/>
                </a:solidFill>
              </a:rPr>
              <a:t>3                                                                                           electron                       muon        tau             </a:t>
            </a:r>
            <a:endParaRPr lang="en-US" sz="1200" b="1" dirty="0">
              <a:solidFill>
                <a:srgbClr val="7030A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9100668" y="1237606"/>
            <a:ext cx="0" cy="319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9637427" y="1210528"/>
            <a:ext cx="0" cy="319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0164279" y="1237606"/>
            <a:ext cx="0" cy="319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371195" y="1241786"/>
            <a:ext cx="576763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1meV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752047" y="1240202"/>
            <a:ext cx="690213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 10meV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97112" y="1240202"/>
            <a:ext cx="734129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100meV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942841" y="1230593"/>
            <a:ext cx="488931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 eV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367281" y="1240202"/>
            <a:ext cx="532847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10eV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833205" y="1232014"/>
            <a:ext cx="611532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100eV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67817" y="1232014"/>
            <a:ext cx="558465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 keV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844011" y="1240202"/>
            <a:ext cx="602381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10keV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89861" y="1240202"/>
            <a:ext cx="681064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100keV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855392" y="1230593"/>
            <a:ext cx="620680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 MeV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330787" y="1230592"/>
            <a:ext cx="664596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10MeV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838104" y="1230165"/>
            <a:ext cx="743279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100MeV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412434" y="1229737"/>
            <a:ext cx="551145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1GeV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845988" y="1240202"/>
            <a:ext cx="629829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10GeV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331652" y="1240202"/>
            <a:ext cx="708511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100GeV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9932785" y="1240202"/>
            <a:ext cx="529187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1TeV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16135" y="2126842"/>
            <a:ext cx="9579635" cy="309107"/>
          </a:xfrm>
          <a:prstGeom prst="rect">
            <a:avLst/>
          </a:prstGeom>
          <a:pattFill prst="pct70">
            <a:fgClr>
              <a:schemeClr val="accent6">
                <a:lumMod val="20000"/>
                <a:lumOff val="80000"/>
              </a:schemeClr>
            </a:fgClr>
            <a:bgClr>
              <a:srgbClr val="FFFF00"/>
            </a:bgClr>
          </a:patt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/>
          <p:cNvSpPr txBox="1"/>
          <p:nvPr/>
        </p:nvSpPr>
        <p:spPr>
          <a:xfrm>
            <a:off x="6453330" y="2078430"/>
            <a:ext cx="210871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50" dirty="0"/>
          </a:p>
        </p:txBody>
      </p:sp>
      <p:sp>
        <p:nvSpPr>
          <p:cNvPr id="40" name="TextBox 39"/>
          <p:cNvSpPr txBox="1"/>
          <p:nvPr/>
        </p:nvSpPr>
        <p:spPr>
          <a:xfrm>
            <a:off x="8554046" y="2078430"/>
            <a:ext cx="210871" cy="329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50" dirty="0"/>
          </a:p>
        </p:txBody>
      </p:sp>
      <p:sp>
        <p:nvSpPr>
          <p:cNvPr id="41" name="TextBox 40"/>
          <p:cNvSpPr txBox="1"/>
          <p:nvPr/>
        </p:nvSpPr>
        <p:spPr>
          <a:xfrm>
            <a:off x="7150687" y="2152550"/>
            <a:ext cx="27708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Bound Quarks  D,U, </a:t>
            </a:r>
            <a:r>
              <a:rPr lang="en-US" sz="1200" b="1" dirty="0" smtClean="0">
                <a:solidFill>
                  <a:srgbClr val="C00000"/>
                </a:solidFill>
              </a:rPr>
              <a:t>S</a:t>
            </a:r>
            <a:r>
              <a:rPr lang="en-US" sz="1200" b="1" dirty="0">
                <a:solidFill>
                  <a:srgbClr val="C00000"/>
                </a:solidFill>
              </a:rPr>
              <a:t>,   </a:t>
            </a:r>
            <a:r>
              <a:rPr lang="en-US" sz="1200" b="1" dirty="0" smtClean="0">
                <a:solidFill>
                  <a:srgbClr val="C00000"/>
                </a:solidFill>
              </a:rPr>
              <a:t>C</a:t>
            </a:r>
            <a:r>
              <a:rPr lang="en-US" sz="1200" b="1" dirty="0">
                <a:solidFill>
                  <a:srgbClr val="C00000"/>
                </a:solidFill>
              </a:rPr>
              <a:t>,     B,                 T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9955810" y="2571863"/>
            <a:ext cx="0" cy="2752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8560295" y="2581842"/>
            <a:ext cx="0" cy="2752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8598955" y="2593111"/>
            <a:ext cx="1322549" cy="250108"/>
          </a:xfrm>
          <a:prstGeom prst="rect">
            <a:avLst/>
          </a:prstGeom>
          <a:pattFill prst="dkVert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/>
          <p:cNvSpPr/>
          <p:nvPr/>
        </p:nvSpPr>
        <p:spPr>
          <a:xfrm>
            <a:off x="816135" y="2530681"/>
            <a:ext cx="9579635" cy="334082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390792" y="569867"/>
            <a:ext cx="5718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New mass </a:t>
            </a:r>
            <a:r>
              <a:rPr lang="en-US" dirty="0"/>
              <a:t>range </a:t>
            </a:r>
            <a:r>
              <a:rPr lang="en-US" dirty="0" smtClean="0"/>
              <a:t>expected for sterile neutrino dark matter</a:t>
            </a:r>
            <a:endParaRPr lang="en-US" dirty="0"/>
          </a:p>
        </p:txBody>
      </p:sp>
      <p:sp>
        <p:nvSpPr>
          <p:cNvPr id="63" name="Slide Number Placeholder 62"/>
          <p:cNvSpPr>
            <a:spLocks noGrp="1"/>
          </p:cNvSpPr>
          <p:nvPr>
            <p:ph type="sldNum" sz="quarter" idx="12"/>
          </p:nvPr>
        </p:nvSpPr>
        <p:spPr>
          <a:xfrm>
            <a:off x="9182243" y="6418673"/>
            <a:ext cx="2743200" cy="365125"/>
          </a:xfrm>
        </p:spPr>
        <p:txBody>
          <a:bodyPr/>
          <a:lstStyle/>
          <a:p>
            <a:fld id="{BC6EC09B-4ACD-6245-9F54-4F3DCBC94352}" type="slidenum">
              <a:rPr lang="en-US" smtClean="0"/>
              <a:t>3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1877018" y="1254615"/>
            <a:ext cx="6126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100</a:t>
            </a:r>
            <a:r>
              <a:rPr lang="en-US" sz="105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050" dirty="0" smtClean="0"/>
              <a:t>eV</a:t>
            </a:r>
            <a:endParaRPr lang="en-US" sz="1050" dirty="0"/>
          </a:p>
        </p:txBody>
      </p:sp>
      <p:sp>
        <p:nvSpPr>
          <p:cNvPr id="67" name="TextBox 66"/>
          <p:cNvSpPr txBox="1"/>
          <p:nvPr/>
        </p:nvSpPr>
        <p:spPr>
          <a:xfrm>
            <a:off x="1394852" y="1254615"/>
            <a:ext cx="5437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10</a:t>
            </a:r>
            <a:r>
              <a:rPr lang="en-US" sz="105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050" dirty="0" smtClean="0"/>
              <a:t>eV</a:t>
            </a:r>
            <a:endParaRPr lang="en-US" sz="1050" dirty="0"/>
          </a:p>
        </p:txBody>
      </p:sp>
      <p:sp>
        <p:nvSpPr>
          <p:cNvPr id="68" name="TextBox 67"/>
          <p:cNvSpPr txBox="1"/>
          <p:nvPr/>
        </p:nvSpPr>
        <p:spPr>
          <a:xfrm>
            <a:off x="961816" y="1242590"/>
            <a:ext cx="4748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1</a:t>
            </a:r>
            <a:r>
              <a:rPr lang="en-US" sz="105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050" dirty="0" smtClean="0"/>
              <a:t>eV</a:t>
            </a:r>
            <a:endParaRPr lang="en-US" sz="1050" dirty="0"/>
          </a:p>
        </p:txBody>
      </p:sp>
      <p:sp>
        <p:nvSpPr>
          <p:cNvPr id="69" name="Rectangle 68"/>
          <p:cNvSpPr/>
          <p:nvPr/>
        </p:nvSpPr>
        <p:spPr>
          <a:xfrm>
            <a:off x="1197348" y="2567703"/>
            <a:ext cx="2833893" cy="275516"/>
          </a:xfrm>
          <a:prstGeom prst="rect">
            <a:avLst/>
          </a:prstGeom>
          <a:pattFill prst="dkVert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70" name="Straight Connector 69"/>
          <p:cNvCxnSpPr/>
          <p:nvPr/>
        </p:nvCxnSpPr>
        <p:spPr>
          <a:xfrm>
            <a:off x="4031736" y="2560085"/>
            <a:ext cx="0" cy="2752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1197348" y="2569507"/>
            <a:ext cx="0" cy="2752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028041" y="2537716"/>
            <a:ext cx="12561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a</a:t>
            </a:r>
            <a:r>
              <a:rPr lang="en-US" sz="1400" dirty="0" err="1" smtClean="0"/>
              <a:t>xion</a:t>
            </a:r>
            <a:r>
              <a:rPr lang="en-US" sz="1400" dirty="0" smtClean="0"/>
              <a:t> searches</a:t>
            </a:r>
            <a:endParaRPr lang="en-US" sz="1400" dirty="0"/>
          </a:p>
        </p:txBody>
      </p:sp>
      <p:sp>
        <p:nvSpPr>
          <p:cNvPr id="73" name="TextBox 72"/>
          <p:cNvSpPr txBox="1"/>
          <p:nvPr/>
        </p:nvSpPr>
        <p:spPr>
          <a:xfrm>
            <a:off x="8553501" y="2544687"/>
            <a:ext cx="13138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WIMP searches</a:t>
            </a:r>
            <a:endParaRPr lang="en-US" sz="1400" dirty="0"/>
          </a:p>
        </p:txBody>
      </p:sp>
      <p:sp>
        <p:nvSpPr>
          <p:cNvPr id="74" name="Rectangle 73"/>
          <p:cNvSpPr/>
          <p:nvPr/>
        </p:nvSpPr>
        <p:spPr>
          <a:xfrm>
            <a:off x="5754285" y="2563250"/>
            <a:ext cx="640032" cy="284422"/>
          </a:xfrm>
          <a:prstGeom prst="rect">
            <a:avLst/>
          </a:prstGeom>
          <a:pattFill prst="dkVert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75" name="Straight Connector 74"/>
          <p:cNvCxnSpPr/>
          <p:nvPr/>
        </p:nvCxnSpPr>
        <p:spPr>
          <a:xfrm>
            <a:off x="5695007" y="2567945"/>
            <a:ext cx="0" cy="2752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6420787" y="2560085"/>
            <a:ext cx="0" cy="2752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2983050" y="3374453"/>
            <a:ext cx="3700310" cy="206210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C00000"/>
                </a:solidFill>
              </a:rPr>
              <a:t>Theoretical calculations show </a:t>
            </a:r>
          </a:p>
          <a:p>
            <a:r>
              <a:rPr lang="en-US" sz="1600" i="1" dirty="0"/>
              <a:t>  •</a:t>
            </a:r>
            <a:r>
              <a:rPr lang="en-US" sz="1600" i="1" dirty="0">
                <a:solidFill>
                  <a:srgbClr val="C00000"/>
                </a:solidFill>
              </a:rPr>
              <a:t> </a:t>
            </a:r>
            <a:r>
              <a:rPr lang="en-US" sz="1600" i="1" dirty="0" smtClean="0">
                <a:solidFill>
                  <a:srgbClr val="C00000"/>
                </a:solidFill>
              </a:rPr>
              <a:t> 5 - 30 keV </a:t>
            </a:r>
            <a:r>
              <a:rPr lang="en-US" sz="1600" i="1" dirty="0">
                <a:solidFill>
                  <a:srgbClr val="C00000"/>
                </a:solidFill>
              </a:rPr>
              <a:t>sterile neutrino mass </a:t>
            </a:r>
            <a:r>
              <a:rPr lang="en-US" sz="1600" i="1" dirty="0" smtClean="0">
                <a:solidFill>
                  <a:srgbClr val="C00000"/>
                </a:solidFill>
              </a:rPr>
              <a:t>range</a:t>
            </a:r>
          </a:p>
          <a:p>
            <a:r>
              <a:rPr lang="en-US" sz="1600" i="1" dirty="0" smtClean="0">
                <a:solidFill>
                  <a:srgbClr val="C00000"/>
                </a:solidFill>
              </a:rPr>
              <a:t>       could give</a:t>
            </a:r>
            <a:r>
              <a:rPr lang="en-US" sz="1600" i="1" dirty="0">
                <a:solidFill>
                  <a:srgbClr val="C00000"/>
                </a:solidFill>
                <a:ea typeface="Symbol" charset="2"/>
                <a:cs typeface="Symbol" charset="2"/>
              </a:rPr>
              <a:t> </a:t>
            </a:r>
            <a:r>
              <a:rPr lang="en-US" sz="1600" i="1" dirty="0" smtClean="0">
                <a:solidFill>
                  <a:srgbClr val="C00000"/>
                </a:solidFill>
                <a:ea typeface="Symbol" charset="2"/>
                <a:cs typeface="Symbol" charset="2"/>
              </a:rPr>
              <a:t>known dark </a:t>
            </a:r>
            <a:r>
              <a:rPr lang="en-US" sz="1600" i="1" dirty="0">
                <a:solidFill>
                  <a:srgbClr val="C00000"/>
                </a:solidFill>
                <a:ea typeface="Symbol" charset="2"/>
                <a:cs typeface="Symbol" charset="2"/>
              </a:rPr>
              <a:t>matter density. </a:t>
            </a:r>
          </a:p>
          <a:p>
            <a:endParaRPr lang="en-US" sz="800" i="1" dirty="0">
              <a:solidFill>
                <a:srgbClr val="C00000"/>
              </a:solidFill>
              <a:ea typeface="Symbol" charset="2"/>
              <a:cs typeface="Symbol" charset="2"/>
            </a:endParaRPr>
          </a:p>
          <a:p>
            <a:r>
              <a:rPr lang="en-US" sz="1600" i="1" dirty="0"/>
              <a:t>  •</a:t>
            </a:r>
            <a:r>
              <a:rPr lang="en-US" sz="1600" i="1" dirty="0">
                <a:solidFill>
                  <a:srgbClr val="C00000"/>
                </a:solidFill>
                <a:ea typeface="Symbol" charset="2"/>
                <a:cs typeface="Symbol" charset="2"/>
              </a:rPr>
              <a:t> Weak relative coupling &lt; 10</a:t>
            </a:r>
            <a:r>
              <a:rPr lang="en-US" sz="1600" i="1" baseline="30000" dirty="0">
                <a:solidFill>
                  <a:srgbClr val="C00000"/>
                </a:solidFill>
                <a:ea typeface="Symbol" charset="2"/>
                <a:cs typeface="Symbol" charset="2"/>
              </a:rPr>
              <a:t>-4  </a:t>
            </a:r>
          </a:p>
          <a:p>
            <a:r>
              <a:rPr lang="en-US" sz="1600" i="1" dirty="0">
                <a:solidFill>
                  <a:srgbClr val="C00000"/>
                </a:solidFill>
                <a:ea typeface="Symbol" charset="2"/>
                <a:cs typeface="Symbol" charset="2"/>
              </a:rPr>
              <a:t>      gives stability for universe lifetime. </a:t>
            </a:r>
            <a:endParaRPr lang="en-US" sz="1600" i="1" dirty="0" smtClean="0">
              <a:solidFill>
                <a:srgbClr val="C00000"/>
              </a:solidFill>
              <a:ea typeface="Symbol" charset="2"/>
              <a:cs typeface="Symbol" charset="2"/>
            </a:endParaRPr>
          </a:p>
          <a:p>
            <a:endParaRPr lang="en-US" sz="800" i="1" dirty="0">
              <a:solidFill>
                <a:srgbClr val="C00000"/>
              </a:solidFill>
              <a:ea typeface="Symbol" charset="2"/>
              <a:cs typeface="Symbol" charset="2"/>
            </a:endParaRPr>
          </a:p>
          <a:p>
            <a:r>
              <a:rPr lang="en-US" sz="1600" i="1" dirty="0" smtClean="0">
                <a:solidFill>
                  <a:srgbClr val="C00000"/>
                </a:solidFill>
                <a:ea typeface="Symbol" charset="2"/>
                <a:cs typeface="Symbol" charset="2"/>
              </a:rPr>
              <a:t>  •  Not detectable in existing or</a:t>
            </a:r>
          </a:p>
          <a:p>
            <a:r>
              <a:rPr lang="en-US" sz="1600" i="1" dirty="0">
                <a:solidFill>
                  <a:srgbClr val="C00000"/>
                </a:solidFill>
                <a:ea typeface="Symbol" charset="2"/>
                <a:cs typeface="Symbol" charset="2"/>
              </a:rPr>
              <a:t> </a:t>
            </a:r>
            <a:r>
              <a:rPr lang="en-US" sz="1600" i="1" dirty="0" smtClean="0">
                <a:solidFill>
                  <a:srgbClr val="C00000"/>
                </a:solidFill>
                <a:ea typeface="Symbol" charset="2"/>
                <a:cs typeface="Symbol" charset="2"/>
              </a:rPr>
              <a:t>      foreseeable experiments</a:t>
            </a:r>
            <a:endParaRPr lang="en-US" sz="1600" i="1" dirty="0">
              <a:solidFill>
                <a:srgbClr val="C00000"/>
              </a:solidFill>
              <a:ea typeface="Symbol" charset="2"/>
              <a:cs typeface="Symbol" charset="2"/>
            </a:endParaRPr>
          </a:p>
        </p:txBody>
      </p:sp>
      <p:cxnSp>
        <p:nvCxnSpPr>
          <p:cNvPr id="79" name="Straight Arrow Connector 78"/>
          <p:cNvCxnSpPr/>
          <p:nvPr/>
        </p:nvCxnSpPr>
        <p:spPr>
          <a:xfrm flipV="1">
            <a:off x="5844011" y="2930385"/>
            <a:ext cx="197900" cy="458114"/>
          </a:xfrm>
          <a:prstGeom prst="straightConnector1">
            <a:avLst/>
          </a:prstGeom>
          <a:ln w="444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647485" y="2535817"/>
            <a:ext cx="8536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/>
              <a:t>sterile </a:t>
            </a:r>
            <a:r>
              <a:rPr lang="en-US" sz="1600" dirty="0" smtClean="0">
                <a:latin typeface="Symbol" charset="2"/>
                <a:ea typeface="Symbol" charset="2"/>
                <a:cs typeface="Symbol" charset="2"/>
              </a:rPr>
              <a:t>n</a:t>
            </a:r>
            <a:endParaRPr lang="en-US" sz="1600" dirty="0">
              <a:latin typeface="Symbol" charset="2"/>
              <a:ea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64131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237073" y="1455820"/>
            <a:ext cx="5471026" cy="1636295"/>
            <a:chOff x="2042201" y="1230968"/>
            <a:chExt cx="5471026" cy="1636295"/>
          </a:xfrm>
        </p:grpSpPr>
        <p:sp>
          <p:nvSpPr>
            <p:cNvPr id="5" name="TextBox 4"/>
            <p:cNvSpPr txBox="1"/>
            <p:nvPr/>
          </p:nvSpPr>
          <p:spPr>
            <a:xfrm>
              <a:off x="2398470" y="1384445"/>
              <a:ext cx="460138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Galileo (1564 – 1642):</a:t>
              </a:r>
            </a:p>
            <a:p>
              <a:r>
                <a:rPr lang="en-US" sz="2400" dirty="0" smtClean="0"/>
                <a:t>  “Measure what is measurable.</a:t>
              </a:r>
            </a:p>
            <a:p>
              <a:r>
                <a:rPr lang="en-US" sz="2400" dirty="0"/>
                <a:t> </a:t>
              </a:r>
              <a:r>
                <a:rPr lang="en-US" sz="2400" dirty="0" smtClean="0"/>
                <a:t>   Make measurable what is not so”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2042201" y="1230968"/>
              <a:ext cx="5471026" cy="1636295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118042" y="3643243"/>
            <a:ext cx="7038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How do we ‘make measurable’  a keV sterile neutrino ?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156700" y="6381750"/>
            <a:ext cx="2743200" cy="365125"/>
          </a:xfrm>
        </p:spPr>
        <p:txBody>
          <a:bodyPr/>
          <a:lstStyle/>
          <a:p>
            <a:fld id="{BC6EC09B-4ACD-6245-9F54-4F3DCBC9435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376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25320" y="1600426"/>
            <a:ext cx="9255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  neutrino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flavors (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n</a:t>
            </a:r>
            <a:r>
              <a:rPr kumimoji="0" lang="en-US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e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,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n</a:t>
            </a:r>
            <a:r>
              <a:rPr kumimoji="0" lang="en-US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m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 ,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n</a:t>
            </a:r>
            <a:r>
              <a:rPr kumimoji="0" lang="en-US" b="0" i="0" u="none" strike="noStrike" kern="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t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 ,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n</a:t>
            </a:r>
            <a:r>
              <a:rPr kumimoji="0" lang="en-US" b="0" i="0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s1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 n</a:t>
            </a:r>
            <a:r>
              <a:rPr kumimoji="0" lang="en-US" b="0" i="0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s2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 n</a:t>
            </a:r>
            <a:r>
              <a:rPr kumimoji="0" lang="en-US" b="0" i="0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s3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)          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Symbol" charset="2"/>
                <a:cs typeface="Symbol" charset="2"/>
              </a:rPr>
              <a:t>mixtures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Symbol" charset="2"/>
                <a:cs typeface="Symbol" charset="2"/>
              </a:rPr>
              <a:t>of definite mass (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n</a:t>
            </a:r>
            <a:r>
              <a:rPr kumimoji="0" lang="en-US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1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,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n</a:t>
            </a:r>
            <a:r>
              <a:rPr kumimoji="0" lang="en-US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2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 ,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n</a:t>
            </a:r>
            <a:r>
              <a:rPr kumimoji="0" lang="en-US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3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,</a:t>
            </a:r>
            <a:r>
              <a:rPr kumimoji="0" lang="en-US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n</a:t>
            </a:r>
            <a:r>
              <a:rPr kumimoji="0" lang="en-US" b="0" i="0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4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,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 n</a:t>
            </a:r>
            <a:r>
              <a:rPr kumimoji="0" lang="en-US" b="0" i="0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5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,</a:t>
            </a:r>
            <a:r>
              <a:rPr kumimoji="0" lang="en-US" b="0" i="0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n</a:t>
            </a:r>
            <a:r>
              <a:rPr kumimoji="0" lang="en-US" b="0" i="0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6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)</a:t>
            </a:r>
            <a:r>
              <a:rPr kumimoji="0" lang="en-US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 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011072" y="2249918"/>
            <a:ext cx="3581435" cy="1648386"/>
            <a:chOff x="5011072" y="2249918"/>
            <a:chExt cx="3581435" cy="1648386"/>
          </a:xfrm>
        </p:grpSpPr>
        <p:sp>
          <p:nvSpPr>
            <p:cNvPr id="7" name="TextBox 6"/>
            <p:cNvSpPr txBox="1"/>
            <p:nvPr/>
          </p:nvSpPr>
          <p:spPr>
            <a:xfrm>
              <a:off x="7645507" y="2688700"/>
              <a:ext cx="947000" cy="5008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"/>
                </a:rPr>
                <a:t>mass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"/>
                </a:rPr>
                <a:t>eigenstates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5011072" y="2249918"/>
              <a:ext cx="3021875" cy="1648386"/>
              <a:chOff x="4105435" y="1909360"/>
              <a:chExt cx="3021875" cy="1648386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4105435" y="1909360"/>
                <a:ext cx="2637504" cy="1534085"/>
                <a:chOff x="4105435" y="1909361"/>
                <a:chExt cx="2787112" cy="1507338"/>
              </a:xfrm>
            </p:grpSpPr>
            <p:cxnSp>
              <p:nvCxnSpPr>
                <p:cNvPr id="25" name="Straight Connector 24"/>
                <p:cNvCxnSpPr/>
                <p:nvPr/>
              </p:nvCxnSpPr>
              <p:spPr>
                <a:xfrm>
                  <a:off x="6412012" y="1914912"/>
                  <a:ext cx="43487" cy="150167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" name="Straight Connector 25"/>
                <p:cNvCxnSpPr/>
                <p:nvPr/>
              </p:nvCxnSpPr>
              <p:spPr>
                <a:xfrm rot="60000">
                  <a:off x="4437776" y="1915656"/>
                  <a:ext cx="53681" cy="150093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" name="Straight Connector 26"/>
                <p:cNvCxnSpPr/>
                <p:nvPr/>
              </p:nvCxnSpPr>
              <p:spPr>
                <a:xfrm rot="60000">
                  <a:off x="6838112" y="1909361"/>
                  <a:ext cx="54435" cy="1507225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6557868" y="1915025"/>
                  <a:ext cx="28092" cy="150156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4687420" y="1914912"/>
                  <a:ext cx="39546" cy="150167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" name="Straight Connector 29"/>
                <p:cNvCxnSpPr/>
                <p:nvPr/>
              </p:nvCxnSpPr>
              <p:spPr>
                <a:xfrm rot="21540000">
                  <a:off x="4105435" y="1915542"/>
                  <a:ext cx="0" cy="1501157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31" name="TextBox 30"/>
                <p:cNvSpPr txBox="1"/>
                <p:nvPr/>
              </p:nvSpPr>
              <p:spPr>
                <a:xfrm>
                  <a:off x="4461530" y="2361835"/>
                  <a:ext cx="302747" cy="35755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5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"/>
                      <a:cs typeface=""/>
                    </a:rPr>
                    <a:t>=</a:t>
                  </a:r>
                </a:p>
              </p:txBody>
            </p:sp>
          </p:grpSp>
          <p:sp>
            <p:nvSpPr>
              <p:cNvPr id="24" name="TextBox 23"/>
              <p:cNvSpPr txBox="1"/>
              <p:nvPr/>
            </p:nvSpPr>
            <p:spPr>
              <a:xfrm>
                <a:off x="4118199" y="1926530"/>
                <a:ext cx="3009111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charset="2"/>
                    <a:ea typeface=""/>
                    <a:cs typeface="Symbol" charset="2"/>
                  </a:rPr>
                  <a:t>n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e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         c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11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c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12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c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13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c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14  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c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15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c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16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      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charset="2"/>
                    <a:ea typeface=""/>
                    <a:cs typeface="Symbol" charset="2"/>
                  </a:rPr>
                  <a:t>n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1</a:t>
                </a: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charset="2"/>
                    <a:ea typeface=""/>
                    <a:cs typeface="Symbol" charset="2"/>
                  </a:rPr>
                  <a:t>n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charset="2"/>
                    <a:ea typeface=""/>
                    <a:cs typeface="Symbol" charset="2"/>
                  </a:rPr>
                  <a:t>m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         c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21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c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22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c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23      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•      •</a:t>
                </a:r>
                <a:r>
                  <a:rPr kumimoji="0" lang="en-US" sz="1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  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•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         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charset="2"/>
                    <a:ea typeface=""/>
                    <a:cs typeface="Symbol" charset="2"/>
                  </a:rPr>
                  <a:t>n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2</a:t>
                </a: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charset="2"/>
                    <a:ea typeface=""/>
                    <a:cs typeface="Symbol" charset="2"/>
                  </a:rPr>
                  <a:t>n</a:t>
                </a:r>
                <a:r>
                  <a:rPr kumimoji="0" lang="en-US" sz="1500" b="0" i="0" u="none" strike="noStrike" kern="0" cap="none" spc="0" normalizeH="0" baseline="-2500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charset="2"/>
                    <a:ea typeface=""/>
                    <a:cs typeface="Symbol" charset="2"/>
                  </a:rPr>
                  <a:t>t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         c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31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c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43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c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33       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•      •</a:t>
                </a:r>
                <a:r>
                  <a:rPr kumimoji="0" lang="en-US" sz="1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  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•           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charset="2"/>
                    <a:ea typeface=""/>
                    <a:cs typeface="Symbol" charset="2"/>
                  </a:rPr>
                  <a:t>n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3</a:t>
                </a:r>
                <a:endParaRPr kumimoji="0" lang="en-US" sz="6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Symbol" charset="2"/>
                    <a:ea typeface=""/>
                    <a:cs typeface="Symbol" charset="2"/>
                  </a:rPr>
                  <a:t>n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s1</a:t>
                </a:r>
                <a:r>
                  <a:rPr kumimoji="0" lang="en-US" sz="13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        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•       •</a:t>
                </a:r>
                <a:r>
                  <a:rPr kumimoji="0" lang="en-US" sz="1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   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•        •       •</a:t>
                </a:r>
                <a:r>
                  <a:rPr kumimoji="0" lang="en-US" sz="1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  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• </a:t>
                </a:r>
                <a:r>
                  <a:rPr kumimoji="0" lang="en-US" sz="135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        </a:t>
                </a:r>
                <a:r>
                  <a:rPr kumimoji="0" lang="en-US" sz="13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Symbol" charset="2"/>
                    <a:ea typeface=""/>
                    <a:cs typeface="Symbol" charset="2"/>
                  </a:rPr>
                  <a:t>n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4</a:t>
                </a:r>
                <a:endPara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Symbol" charset="2"/>
                    <a:ea typeface=""/>
                    <a:cs typeface="Symbol" charset="2"/>
                  </a:rPr>
                  <a:t>n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s2            </a:t>
                </a:r>
                <a:r>
                  <a:rPr kumimoji="0" lang="en-US" sz="1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•       •</a:t>
                </a:r>
                <a:r>
                  <a:rPr kumimoji="0" lang="en-US" sz="1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   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•     </a:t>
                </a:r>
                <a:r>
                  <a:rPr kumimoji="0" lang="en-US" sz="1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•       •</a:t>
                </a:r>
                <a:r>
                  <a:rPr kumimoji="0" lang="en-US" sz="1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  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•          </a:t>
                </a:r>
                <a:r>
                  <a:rPr kumimoji="0" lang="en-US" sz="13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Symbol" charset="2"/>
                    <a:ea typeface=""/>
                    <a:cs typeface="Symbol" charset="2"/>
                  </a:rPr>
                  <a:t>n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5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Symbol" charset="2"/>
                    <a:ea typeface=""/>
                    <a:cs typeface="Symbol" charset="2"/>
                  </a:rPr>
                  <a:t>n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s3</a:t>
                </a:r>
                <a:r>
                  <a:rPr kumimoji="0" lang="en-US" sz="13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        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•       •</a:t>
                </a:r>
                <a:r>
                  <a:rPr kumimoji="0" lang="en-US" sz="1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   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•        •       •</a:t>
                </a:r>
                <a:r>
                  <a:rPr kumimoji="0" lang="en-US" sz="1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  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•</a:t>
                </a:r>
                <a:r>
                  <a:rPr kumimoji="0" lang="en-US" sz="1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       </a:t>
                </a:r>
                <a:r>
                  <a:rPr kumimoji="0" lang="en-US" sz="13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Symbol" charset="2"/>
                    <a:ea typeface=""/>
                    <a:cs typeface="Symbol" charset="2"/>
                  </a:rPr>
                  <a:t>n</a:t>
                </a:r>
                <a:r>
                  <a:rPr kumimoji="0" lang="en-US" sz="15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rPr>
                  <a:t>6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-2500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"/>
                </a:endParaRPr>
              </a:p>
            </p:txBody>
          </p:sp>
        </p:grpSp>
      </p:grpSp>
      <p:cxnSp>
        <p:nvCxnSpPr>
          <p:cNvPr id="9" name="Straight Arrow Connector 8"/>
          <p:cNvCxnSpPr/>
          <p:nvPr/>
        </p:nvCxnSpPr>
        <p:spPr>
          <a:xfrm>
            <a:off x="5066971" y="1790205"/>
            <a:ext cx="408432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headEnd type="triangle" w="lg" len="med"/>
            <a:tailEnd type="triangle" w="lg" len="med"/>
          </a:ln>
          <a:effectLst/>
        </p:spPr>
      </p:cxnSp>
      <p:cxnSp>
        <p:nvCxnSpPr>
          <p:cNvPr id="10" name="Straight Arrow Connector 9"/>
          <p:cNvCxnSpPr/>
          <p:nvPr/>
        </p:nvCxnSpPr>
        <p:spPr>
          <a:xfrm>
            <a:off x="6370334" y="1989253"/>
            <a:ext cx="0" cy="260332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 w="lg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2733308" y="4708764"/>
            <a:ext cx="5537633" cy="400110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"/>
                <a:cs typeface="Symbol" charset="2"/>
              </a:rPr>
              <a:t>n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e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"/>
                <a:cs typeface="Symbol" charset="2"/>
              </a:rPr>
              <a:t>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"/>
                <a:cs typeface="Symbol" charset="2"/>
              </a:rPr>
              <a:t>= 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c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11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"/>
                <a:cs typeface="Symbol" charset="2"/>
              </a:rPr>
              <a:t>n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1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 + c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12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"/>
                <a:cs typeface="Symbol" charset="2"/>
              </a:rPr>
              <a:t>n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2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  + c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13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"/>
                <a:cs typeface="Symbol" charset="2"/>
              </a:rPr>
              <a:t>n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3  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+ c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14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charset="2"/>
                <a:ea typeface=""/>
                <a:cs typeface="Symbol" charset="2"/>
              </a:rPr>
              <a:t>n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4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 + c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15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charset="2"/>
                <a:ea typeface=""/>
                <a:cs typeface="Symbol" charset="2"/>
              </a:rPr>
              <a:t>n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5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  + c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16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charset="2"/>
                <a:ea typeface=""/>
                <a:cs typeface="Symbol" charset="2"/>
              </a:rPr>
              <a:t>n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6 </a:t>
            </a:r>
            <a:endParaRPr kumimoji="0" lang="en-US" sz="2000" b="0" i="0" u="none" strike="noStrike" kern="0" cap="none" spc="0" normalizeH="0" baseline="-2500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ymbol" charset="2"/>
              <a:ea typeface=""/>
              <a:cs typeface="Symbol" charset="2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2279463" y="3989057"/>
            <a:ext cx="1775484" cy="17877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dash"/>
            <a:miter lim="800000"/>
            <a:tailEnd type="triangle" w="lg" len="lg"/>
          </a:ln>
          <a:effectLst/>
        </p:spPr>
      </p:cxnSp>
      <p:grpSp>
        <p:nvGrpSpPr>
          <p:cNvPr id="33" name="Group 32"/>
          <p:cNvGrpSpPr/>
          <p:nvPr/>
        </p:nvGrpSpPr>
        <p:grpSpPr>
          <a:xfrm>
            <a:off x="1950936" y="3857434"/>
            <a:ext cx="2265677" cy="777784"/>
            <a:chOff x="2923807" y="3673564"/>
            <a:chExt cx="2265677" cy="777784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3887433" y="4090136"/>
              <a:ext cx="0" cy="361212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arrow"/>
            </a:ln>
            <a:effectLst/>
          </p:spPr>
        </p:cxnSp>
        <p:sp>
          <p:nvSpPr>
            <p:cNvPr id="15" name="Connector 14"/>
            <p:cNvSpPr/>
            <p:nvPr/>
          </p:nvSpPr>
          <p:spPr>
            <a:xfrm>
              <a:off x="2923807" y="3673564"/>
              <a:ext cx="259949" cy="263246"/>
            </a:xfrm>
            <a:prstGeom prst="flowChartConnector">
              <a:avLst/>
            </a:prstGeom>
            <a:gradFill rotWithShape="1">
              <a:gsLst>
                <a:gs pos="0">
                  <a:srgbClr val="5B9BD5">
                    <a:satMod val="103000"/>
                    <a:lumMod val="102000"/>
                    <a:tint val="94000"/>
                  </a:srgbClr>
                </a:gs>
                <a:gs pos="50000">
                  <a:srgbClr val="5B9BD5">
                    <a:satMod val="110000"/>
                    <a:lumMod val="100000"/>
                    <a:shade val="100000"/>
                  </a:srgbClr>
                </a:gs>
                <a:gs pos="100000">
                  <a:srgbClr val="5B9BD5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301412" y="3791764"/>
              <a:ext cx="1888072" cy="397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"/>
                </a:rPr>
                <a:t>‘electron neutrino’ </a:t>
              </a:r>
            </a:p>
          </p:txBody>
        </p:sp>
      </p:grpSp>
      <p:cxnSp>
        <p:nvCxnSpPr>
          <p:cNvPr id="18" name="Straight Arrow Connector 17"/>
          <p:cNvCxnSpPr/>
          <p:nvPr/>
        </p:nvCxnSpPr>
        <p:spPr>
          <a:xfrm flipV="1">
            <a:off x="3367733" y="5185891"/>
            <a:ext cx="328199" cy="534755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arrow" w="lg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4460211" y="5891342"/>
            <a:ext cx="550839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    admixture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of ‘sterile’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neutrinos</a:t>
            </a:r>
            <a:endParaRPr lang="en-US" kern="0" dirty="0">
              <a:solidFill>
                <a:srgbClr val="C00000"/>
              </a:solidFill>
              <a:latin typeface="Calibri" panose="020F0502020204030204"/>
              <a:ea typeface=""/>
              <a:cs typeface="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>
                <a:solidFill>
                  <a:srgbClr val="C00000"/>
                </a:solidFill>
                <a:latin typeface="Calibri" panose="020F0502020204030204"/>
                <a:ea typeface=""/>
                <a:cs typeface=""/>
              </a:rPr>
              <a:t> </a:t>
            </a:r>
            <a:r>
              <a:rPr lang="en-US" sz="2000" kern="0" dirty="0" smtClean="0">
                <a:solidFill>
                  <a:srgbClr val="C00000"/>
                </a:solidFill>
                <a:latin typeface="Calibri" panose="020F0502020204030204"/>
                <a:ea typeface=""/>
                <a:cs typeface=""/>
              </a:rPr>
              <a:t>   </a:t>
            </a:r>
            <a:r>
              <a:rPr lang="en-US" sz="2000" kern="0" dirty="0" smtClean="0">
                <a:solidFill>
                  <a:srgbClr val="7030A0"/>
                </a:solidFill>
                <a:latin typeface="Calibri" panose="020F0502020204030204"/>
                <a:ea typeface=""/>
                <a:cs typeface=""/>
              </a:rPr>
              <a:t>lower </a:t>
            </a:r>
            <a:r>
              <a:rPr lang="en-US" sz="2000" kern="0" dirty="0">
                <a:solidFill>
                  <a:srgbClr val="7030A0"/>
                </a:solidFill>
                <a:latin typeface="Calibri" panose="020F0502020204030204"/>
                <a:ea typeface=""/>
                <a:cs typeface=""/>
              </a:rPr>
              <a:t>probability but will be seen as rare events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7536" y="563211"/>
            <a:ext cx="7314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Search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 for sterile neutrinos in electron neutrino emission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25320" y="5725367"/>
            <a:ext cx="3205188" cy="4007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tandard neutrino mass states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6091653" y="5224528"/>
            <a:ext cx="278681" cy="666814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tailEnd type="arrow" w="lg" len="med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768478" y="1103435"/>
            <a:ext cx="53778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Electron neutrino is a mixture of mass eigenstates</a:t>
            </a:r>
            <a:endParaRPr lang="en-US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709846" y="3714546"/>
            <a:ext cx="12165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beta decay</a:t>
            </a:r>
          </a:p>
          <a:p>
            <a:r>
              <a:rPr lang="en-US" sz="1600" dirty="0" smtClean="0"/>
              <a:t>or K-capture</a:t>
            </a:r>
            <a:endParaRPr lang="en-US" sz="1600" dirty="0"/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9207500" y="6385888"/>
            <a:ext cx="2743200" cy="365125"/>
          </a:xfrm>
        </p:spPr>
        <p:txBody>
          <a:bodyPr/>
          <a:lstStyle/>
          <a:p>
            <a:fld id="{BC6EC09B-4ACD-6245-9F54-4F3DCBC9435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769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1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1029" y="4401235"/>
            <a:ext cx="939176" cy="921080"/>
          </a:xfrm>
          <a:prstGeom prst="rect">
            <a:avLst/>
          </a:prstGeom>
        </p:spPr>
      </p:pic>
      <p:cxnSp>
        <p:nvCxnSpPr>
          <p:cNvPr id="105" name="Straight Arrow Connector 104"/>
          <p:cNvCxnSpPr/>
          <p:nvPr/>
        </p:nvCxnSpPr>
        <p:spPr>
          <a:xfrm flipV="1">
            <a:off x="2612791" y="4600349"/>
            <a:ext cx="488452" cy="109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>
            <a:off x="2576370" y="5137897"/>
            <a:ext cx="524873" cy="261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flipV="1">
            <a:off x="2344097" y="4094853"/>
            <a:ext cx="232273" cy="4025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 flipH="1">
            <a:off x="1235505" y="5147633"/>
            <a:ext cx="432304" cy="3291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flipH="1" flipV="1">
            <a:off x="1222452" y="4470077"/>
            <a:ext cx="427710" cy="1733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>
            <a:off x="1928744" y="5373229"/>
            <a:ext cx="359789" cy="1094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1784653" y="5422528"/>
            <a:ext cx="666096" cy="3179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 mm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47" y="3680200"/>
            <a:ext cx="3473964" cy="7925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• Cloud of </a:t>
            </a:r>
            <a:r>
              <a:rPr lang="en-US" sz="1600" baseline="30000" dirty="0"/>
              <a:t>131</a:t>
            </a:r>
            <a:r>
              <a:rPr lang="en-US" sz="1600" dirty="0"/>
              <a:t>Cs </a:t>
            </a:r>
            <a:r>
              <a:rPr lang="en-US" sz="1600" dirty="0" smtClean="0"/>
              <a:t>atoms (10 day half-life) </a:t>
            </a:r>
            <a:endParaRPr lang="en-US" sz="1600" dirty="0"/>
          </a:p>
          <a:p>
            <a:r>
              <a:rPr lang="en-US" sz="1600" dirty="0"/>
              <a:t>    suspended in vacuum     </a:t>
            </a:r>
          </a:p>
          <a:p>
            <a:endParaRPr lang="en-US" sz="1350" dirty="0"/>
          </a:p>
        </p:txBody>
      </p:sp>
      <p:grpSp>
        <p:nvGrpSpPr>
          <p:cNvPr id="3" name="Group 2"/>
          <p:cNvGrpSpPr/>
          <p:nvPr/>
        </p:nvGrpSpPr>
        <p:grpSpPr>
          <a:xfrm>
            <a:off x="406333" y="49445"/>
            <a:ext cx="11432191" cy="6633294"/>
            <a:chOff x="406333" y="49445"/>
            <a:chExt cx="11432191" cy="6633294"/>
          </a:xfrm>
        </p:grpSpPr>
        <p:sp>
          <p:nvSpPr>
            <p:cNvPr id="7" name="TextBox 6"/>
            <p:cNvSpPr txBox="1"/>
            <p:nvPr/>
          </p:nvSpPr>
          <p:spPr>
            <a:xfrm>
              <a:off x="8727500" y="671419"/>
              <a:ext cx="3111024" cy="1846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/>
                <a:t> </a:t>
              </a:r>
              <a:r>
                <a:rPr lang="en-US" sz="1350" dirty="0" smtClean="0"/>
                <a:t>    </a:t>
              </a:r>
              <a:r>
                <a:rPr lang="en-US" sz="1600" dirty="0" smtClean="0"/>
                <a:t>make precision momentum </a:t>
              </a:r>
            </a:p>
            <a:p>
              <a:r>
                <a:rPr lang="en-US" sz="1600" dirty="0" smtClean="0"/>
                <a:t>    measurements of:</a:t>
              </a:r>
            </a:p>
            <a:p>
              <a:r>
                <a:rPr lang="en-US" sz="1600" dirty="0" smtClean="0"/>
                <a:t>         • recoil ion</a:t>
              </a:r>
            </a:p>
            <a:p>
              <a:r>
                <a:rPr lang="en-US" sz="1600" dirty="0" smtClean="0"/>
                <a:t>         • X-ray photon</a:t>
              </a:r>
            </a:p>
            <a:p>
              <a:r>
                <a:rPr lang="en-US" sz="1600" dirty="0" smtClean="0"/>
                <a:t>         • Auger electrons</a:t>
              </a:r>
            </a:p>
            <a:p>
              <a:endParaRPr lang="en-US" sz="1600" dirty="0" smtClean="0"/>
            </a:p>
            <a:p>
              <a:r>
                <a:rPr lang="en-US" sz="1600" dirty="0"/>
                <a:t> </a:t>
              </a:r>
              <a:r>
                <a:rPr lang="en-US" sz="1600" dirty="0" smtClean="0"/>
                <a:t> calculate missing </a:t>
              </a:r>
              <a:r>
                <a:rPr lang="en-US" dirty="0" smtClean="0">
                  <a:latin typeface="Symbol" charset="2"/>
                  <a:ea typeface="Symbol" charset="2"/>
                  <a:cs typeface="Symbol" charset="2"/>
                </a:rPr>
                <a:t>n</a:t>
              </a:r>
              <a:r>
                <a:rPr lang="en-US" sz="1600" dirty="0" smtClean="0">
                  <a:latin typeface="Symbol" charset="2"/>
                  <a:ea typeface="Symbol" charset="2"/>
                  <a:cs typeface="Symbol" charset="2"/>
                </a:rPr>
                <a:t> </a:t>
              </a:r>
              <a:r>
                <a:rPr lang="en-US" sz="1600" dirty="0" smtClean="0"/>
                <a:t>momentum</a:t>
              </a:r>
              <a:endParaRPr lang="en-US" sz="16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6333" y="49445"/>
              <a:ext cx="80779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Proposed K-capture experiment: measuring the mass of an unseen neutrino</a:t>
              </a:r>
            </a:p>
          </p:txBody>
        </p:sp>
        <p:grpSp>
          <p:nvGrpSpPr>
            <p:cNvPr id="145" name="Group 144"/>
            <p:cNvGrpSpPr/>
            <p:nvPr/>
          </p:nvGrpSpPr>
          <p:grpSpPr>
            <a:xfrm>
              <a:off x="643580" y="639421"/>
              <a:ext cx="8089782" cy="2380423"/>
              <a:chOff x="1421464" y="791932"/>
              <a:chExt cx="8089782" cy="2380423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1713308" y="2339684"/>
                <a:ext cx="6466702" cy="832671"/>
                <a:chOff x="888031" y="2548363"/>
                <a:chExt cx="6980856" cy="916802"/>
              </a:xfrm>
            </p:grpSpPr>
            <p:sp>
              <p:nvSpPr>
                <p:cNvPr id="101" name="TextBox 100"/>
                <p:cNvSpPr txBox="1"/>
                <p:nvPr/>
              </p:nvSpPr>
              <p:spPr>
                <a:xfrm>
                  <a:off x="888031" y="2548363"/>
                  <a:ext cx="1777735" cy="8401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Proton in nucleus </a:t>
                  </a:r>
                </a:p>
                <a:p>
                  <a:r>
                    <a:rPr lang="en-US" sz="1400" dirty="0"/>
                    <a:t>absorbs K-shell </a:t>
                  </a:r>
                </a:p>
                <a:p>
                  <a:r>
                    <a:rPr lang="en-US" sz="1400" dirty="0"/>
                    <a:t>atomic electron</a:t>
                  </a:r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>
                  <a:off x="3241908" y="2728020"/>
                  <a:ext cx="1726594" cy="5950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Neutrino emitted</a:t>
                  </a:r>
                </a:p>
                <a:p>
                  <a:r>
                    <a:rPr lang="en-US" sz="1400" dirty="0"/>
                    <a:t>Nucleus recoils</a:t>
                  </a:r>
                </a:p>
              </p:txBody>
            </p:sp>
            <p:sp>
              <p:nvSpPr>
                <p:cNvPr id="103" name="TextBox 102"/>
                <p:cNvSpPr txBox="1"/>
                <p:nvPr/>
              </p:nvSpPr>
              <p:spPr>
                <a:xfrm>
                  <a:off x="5629332" y="2889080"/>
                  <a:ext cx="2239555" cy="5760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X-ray emitted</a:t>
                  </a:r>
                </a:p>
                <a:p>
                  <a:r>
                    <a:rPr lang="en-US" sz="1400" dirty="0"/>
                    <a:t>Auger electrons emitted</a:t>
                  </a:r>
                </a:p>
              </p:txBody>
            </p:sp>
          </p:grpSp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0800000" flipH="1" flipV="1">
                <a:off x="4365144" y="1425674"/>
                <a:ext cx="650404" cy="579145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0800000" flipH="1" flipV="1">
                <a:off x="6908089" y="1423889"/>
                <a:ext cx="650404" cy="579145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31104" y="1423889"/>
                <a:ext cx="650404" cy="579145"/>
              </a:xfrm>
              <a:prstGeom prst="rect">
                <a:avLst/>
              </a:prstGeom>
            </p:spPr>
          </p:pic>
          <p:sp>
            <p:nvSpPr>
              <p:cNvPr id="15" name="Oval 14"/>
              <p:cNvSpPr/>
              <p:nvPr/>
            </p:nvSpPr>
            <p:spPr>
              <a:xfrm>
                <a:off x="2055910" y="1135422"/>
                <a:ext cx="1143532" cy="1121172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202437" y="1232855"/>
                <a:ext cx="100112" cy="10281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 rot="20820000">
                <a:off x="2291827" y="1292481"/>
                <a:ext cx="93009" cy="199738"/>
              </a:xfrm>
              <a:prstGeom prst="straightConnector1">
                <a:avLst/>
              </a:prstGeom>
              <a:ln w="38100"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flipV="1">
                <a:off x="5015549" y="791932"/>
                <a:ext cx="867725" cy="693824"/>
              </a:xfrm>
              <a:prstGeom prst="straightConnector1">
                <a:avLst/>
              </a:prstGeom>
              <a:ln w="19050">
                <a:prstDash val="dash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 flipH="1">
                <a:off x="4054466" y="1977634"/>
                <a:ext cx="364554" cy="281677"/>
              </a:xfrm>
              <a:prstGeom prst="straightConnector1">
                <a:avLst/>
              </a:prstGeom>
              <a:ln w="38100"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>
                <a:off x="3431839" y="1696008"/>
                <a:ext cx="495938" cy="0"/>
              </a:xfrm>
              <a:prstGeom prst="straightConnector1">
                <a:avLst/>
              </a:prstGeom>
              <a:ln w="635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>
                <a:off x="5449411" y="1713461"/>
                <a:ext cx="495938" cy="0"/>
              </a:xfrm>
              <a:prstGeom prst="straightConnector1">
                <a:avLst/>
              </a:prstGeom>
              <a:ln w="635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Oval 21"/>
              <p:cNvSpPr/>
              <p:nvPr/>
            </p:nvSpPr>
            <p:spPr>
              <a:xfrm>
                <a:off x="6695908" y="1207612"/>
                <a:ext cx="1031875" cy="1011699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6430139" y="958269"/>
                <a:ext cx="1569524" cy="1547205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6300851" y="831362"/>
                <a:ext cx="1827304" cy="1801325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>
                <a:off x="6929534" y="1038347"/>
                <a:ext cx="94238" cy="203865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" name="Group 25"/>
              <p:cNvGrpSpPr/>
              <p:nvPr/>
            </p:nvGrpSpPr>
            <p:grpSpPr>
              <a:xfrm rot="20520000">
                <a:off x="7017903" y="813902"/>
                <a:ext cx="1338008" cy="176982"/>
                <a:chOff x="1902095" y="3908597"/>
                <a:chExt cx="3263104" cy="292681"/>
              </a:xfrm>
            </p:grpSpPr>
            <p:grpSp>
              <p:nvGrpSpPr>
                <p:cNvPr id="35" name="Group 34"/>
                <p:cNvGrpSpPr/>
                <p:nvPr/>
              </p:nvGrpSpPr>
              <p:grpSpPr>
                <a:xfrm>
                  <a:off x="1902095" y="3914452"/>
                  <a:ext cx="1628183" cy="286826"/>
                  <a:chOff x="1902095" y="3914451"/>
                  <a:chExt cx="6744193" cy="1119957"/>
                </a:xfrm>
              </p:grpSpPr>
              <p:grpSp>
                <p:nvGrpSpPr>
                  <p:cNvPr id="69" name="Group 68"/>
                  <p:cNvGrpSpPr/>
                  <p:nvPr/>
                </p:nvGrpSpPr>
                <p:grpSpPr>
                  <a:xfrm>
                    <a:off x="5279979" y="3937311"/>
                    <a:ext cx="3366309" cy="1097097"/>
                    <a:chOff x="5279979" y="3937311"/>
                    <a:chExt cx="3366309" cy="1097097"/>
                  </a:xfrm>
                </p:grpSpPr>
                <p:sp>
                  <p:nvSpPr>
                    <p:cNvPr id="86" name="Arc 85"/>
                    <p:cNvSpPr/>
                    <p:nvPr/>
                  </p:nvSpPr>
                  <p:spPr>
                    <a:xfrm>
                      <a:off x="5903089" y="4988689"/>
                      <a:ext cx="226599" cy="45719"/>
                    </a:xfrm>
                    <a:prstGeom prst="arc">
                      <a:avLst/>
                    </a:prstGeom>
                    <a:ln w="1587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350"/>
                    </a:p>
                  </p:txBody>
                </p:sp>
                <p:grpSp>
                  <p:nvGrpSpPr>
                    <p:cNvPr id="87" name="Group 86"/>
                    <p:cNvGrpSpPr/>
                    <p:nvPr/>
                  </p:nvGrpSpPr>
                  <p:grpSpPr>
                    <a:xfrm>
                      <a:off x="6967958" y="3946961"/>
                      <a:ext cx="1678330" cy="775506"/>
                      <a:chOff x="6967958" y="3946961"/>
                      <a:chExt cx="1678330" cy="775506"/>
                    </a:xfrm>
                  </p:grpSpPr>
                  <p:grpSp>
                    <p:nvGrpSpPr>
                      <p:cNvPr id="95" name="Group 94"/>
                      <p:cNvGrpSpPr/>
                      <p:nvPr/>
                    </p:nvGrpSpPr>
                    <p:grpSpPr>
                      <a:xfrm>
                        <a:off x="7812910" y="3958537"/>
                        <a:ext cx="833378" cy="763930"/>
                        <a:chOff x="7812910" y="3958537"/>
                        <a:chExt cx="833378" cy="763930"/>
                      </a:xfrm>
                    </p:grpSpPr>
                    <p:sp>
                      <p:nvSpPr>
                        <p:cNvPr id="99" name="Arc 98"/>
                        <p:cNvSpPr/>
                        <p:nvPr/>
                      </p:nvSpPr>
                      <p:spPr>
                        <a:xfrm>
                          <a:off x="7812911" y="3958538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  <p:sp>
                      <p:nvSpPr>
                        <p:cNvPr id="100" name="Arc 99"/>
                        <p:cNvSpPr/>
                        <p:nvPr/>
                      </p:nvSpPr>
                      <p:spPr>
                        <a:xfrm flipH="1">
                          <a:off x="7812910" y="3958537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</p:grpSp>
                  <p:grpSp>
                    <p:nvGrpSpPr>
                      <p:cNvPr id="96" name="Group 95"/>
                      <p:cNvGrpSpPr/>
                      <p:nvPr/>
                    </p:nvGrpSpPr>
                    <p:grpSpPr>
                      <a:xfrm flipV="1">
                        <a:off x="6967958" y="3946961"/>
                        <a:ext cx="833378" cy="763930"/>
                        <a:chOff x="7812910" y="3958537"/>
                        <a:chExt cx="833378" cy="763930"/>
                      </a:xfrm>
                    </p:grpSpPr>
                    <p:sp>
                      <p:nvSpPr>
                        <p:cNvPr id="97" name="Arc 96"/>
                        <p:cNvSpPr/>
                        <p:nvPr/>
                      </p:nvSpPr>
                      <p:spPr>
                        <a:xfrm>
                          <a:off x="7812911" y="3958538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  <p:sp>
                      <p:nvSpPr>
                        <p:cNvPr id="98" name="Arc 97"/>
                        <p:cNvSpPr/>
                        <p:nvPr/>
                      </p:nvSpPr>
                      <p:spPr>
                        <a:xfrm flipH="1">
                          <a:off x="7812910" y="3958537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</p:grpSp>
                </p:grpSp>
                <p:grpSp>
                  <p:nvGrpSpPr>
                    <p:cNvPr id="88" name="Group 87"/>
                    <p:cNvGrpSpPr/>
                    <p:nvPr/>
                  </p:nvGrpSpPr>
                  <p:grpSpPr>
                    <a:xfrm>
                      <a:off x="5279979" y="3937311"/>
                      <a:ext cx="1678330" cy="775506"/>
                      <a:chOff x="6967958" y="3946961"/>
                      <a:chExt cx="1678330" cy="775506"/>
                    </a:xfrm>
                  </p:grpSpPr>
                  <p:grpSp>
                    <p:nvGrpSpPr>
                      <p:cNvPr id="89" name="Group 88"/>
                      <p:cNvGrpSpPr/>
                      <p:nvPr/>
                    </p:nvGrpSpPr>
                    <p:grpSpPr>
                      <a:xfrm>
                        <a:off x="7812910" y="3958537"/>
                        <a:ext cx="833378" cy="763930"/>
                        <a:chOff x="7812910" y="3958537"/>
                        <a:chExt cx="833378" cy="763930"/>
                      </a:xfrm>
                    </p:grpSpPr>
                    <p:sp>
                      <p:nvSpPr>
                        <p:cNvPr id="93" name="Arc 92"/>
                        <p:cNvSpPr/>
                        <p:nvPr/>
                      </p:nvSpPr>
                      <p:spPr>
                        <a:xfrm>
                          <a:off x="7812911" y="3958538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  <p:sp>
                      <p:nvSpPr>
                        <p:cNvPr id="94" name="Arc 93"/>
                        <p:cNvSpPr/>
                        <p:nvPr/>
                      </p:nvSpPr>
                      <p:spPr>
                        <a:xfrm flipH="1">
                          <a:off x="7812910" y="3958537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</p:grpSp>
                  <p:grpSp>
                    <p:nvGrpSpPr>
                      <p:cNvPr id="90" name="Group 89"/>
                      <p:cNvGrpSpPr/>
                      <p:nvPr/>
                    </p:nvGrpSpPr>
                    <p:grpSpPr>
                      <a:xfrm flipV="1">
                        <a:off x="6967958" y="3946961"/>
                        <a:ext cx="833378" cy="763930"/>
                        <a:chOff x="7812910" y="3958537"/>
                        <a:chExt cx="833378" cy="763930"/>
                      </a:xfrm>
                    </p:grpSpPr>
                    <p:sp>
                      <p:nvSpPr>
                        <p:cNvPr id="91" name="Arc 90"/>
                        <p:cNvSpPr/>
                        <p:nvPr/>
                      </p:nvSpPr>
                      <p:spPr>
                        <a:xfrm>
                          <a:off x="7812911" y="3958538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  <p:sp>
                      <p:nvSpPr>
                        <p:cNvPr id="92" name="Arc 91"/>
                        <p:cNvSpPr/>
                        <p:nvPr/>
                      </p:nvSpPr>
                      <p:spPr>
                        <a:xfrm flipH="1">
                          <a:off x="7812910" y="3958537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</p:grpSp>
                </p:grpSp>
              </p:grpSp>
              <p:grpSp>
                <p:nvGrpSpPr>
                  <p:cNvPr id="70" name="Group 69"/>
                  <p:cNvGrpSpPr/>
                  <p:nvPr/>
                </p:nvGrpSpPr>
                <p:grpSpPr>
                  <a:xfrm>
                    <a:off x="1902095" y="3914451"/>
                    <a:ext cx="3366309" cy="1097097"/>
                    <a:chOff x="5279979" y="3937311"/>
                    <a:chExt cx="3366309" cy="1097097"/>
                  </a:xfrm>
                </p:grpSpPr>
                <p:sp>
                  <p:nvSpPr>
                    <p:cNvPr id="71" name="Arc 70"/>
                    <p:cNvSpPr/>
                    <p:nvPr/>
                  </p:nvSpPr>
                  <p:spPr>
                    <a:xfrm>
                      <a:off x="5903089" y="4988689"/>
                      <a:ext cx="226599" cy="45719"/>
                    </a:xfrm>
                    <a:prstGeom prst="arc">
                      <a:avLst/>
                    </a:prstGeom>
                    <a:ln w="1587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350"/>
                    </a:p>
                  </p:txBody>
                </p:sp>
                <p:grpSp>
                  <p:nvGrpSpPr>
                    <p:cNvPr id="72" name="Group 71"/>
                    <p:cNvGrpSpPr/>
                    <p:nvPr/>
                  </p:nvGrpSpPr>
                  <p:grpSpPr>
                    <a:xfrm>
                      <a:off x="6967958" y="3946961"/>
                      <a:ext cx="1678330" cy="775506"/>
                      <a:chOff x="6967958" y="3946961"/>
                      <a:chExt cx="1678330" cy="775506"/>
                    </a:xfrm>
                  </p:grpSpPr>
                  <p:grpSp>
                    <p:nvGrpSpPr>
                      <p:cNvPr id="80" name="Group 79"/>
                      <p:cNvGrpSpPr/>
                      <p:nvPr/>
                    </p:nvGrpSpPr>
                    <p:grpSpPr>
                      <a:xfrm>
                        <a:off x="7812910" y="3958537"/>
                        <a:ext cx="833378" cy="763930"/>
                        <a:chOff x="7812910" y="3958537"/>
                        <a:chExt cx="833378" cy="763930"/>
                      </a:xfrm>
                    </p:grpSpPr>
                    <p:sp>
                      <p:nvSpPr>
                        <p:cNvPr id="84" name="Arc 83"/>
                        <p:cNvSpPr/>
                        <p:nvPr/>
                      </p:nvSpPr>
                      <p:spPr>
                        <a:xfrm>
                          <a:off x="7812911" y="3958538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  <p:sp>
                      <p:nvSpPr>
                        <p:cNvPr id="85" name="Arc 84"/>
                        <p:cNvSpPr/>
                        <p:nvPr/>
                      </p:nvSpPr>
                      <p:spPr>
                        <a:xfrm flipH="1">
                          <a:off x="7812910" y="3958537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</p:grpSp>
                  <p:grpSp>
                    <p:nvGrpSpPr>
                      <p:cNvPr id="81" name="Group 80"/>
                      <p:cNvGrpSpPr/>
                      <p:nvPr/>
                    </p:nvGrpSpPr>
                    <p:grpSpPr>
                      <a:xfrm flipV="1">
                        <a:off x="6967958" y="3946961"/>
                        <a:ext cx="833378" cy="763930"/>
                        <a:chOff x="7812910" y="3958537"/>
                        <a:chExt cx="833378" cy="763930"/>
                      </a:xfrm>
                    </p:grpSpPr>
                    <p:sp>
                      <p:nvSpPr>
                        <p:cNvPr id="82" name="Arc 81"/>
                        <p:cNvSpPr/>
                        <p:nvPr/>
                      </p:nvSpPr>
                      <p:spPr>
                        <a:xfrm>
                          <a:off x="7812911" y="3958538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  <p:sp>
                      <p:nvSpPr>
                        <p:cNvPr id="83" name="Arc 82"/>
                        <p:cNvSpPr/>
                        <p:nvPr/>
                      </p:nvSpPr>
                      <p:spPr>
                        <a:xfrm flipH="1">
                          <a:off x="7812910" y="3958537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</p:grpSp>
                </p:grpSp>
                <p:grpSp>
                  <p:nvGrpSpPr>
                    <p:cNvPr id="73" name="Group 72"/>
                    <p:cNvGrpSpPr/>
                    <p:nvPr/>
                  </p:nvGrpSpPr>
                  <p:grpSpPr>
                    <a:xfrm>
                      <a:off x="5279979" y="3937311"/>
                      <a:ext cx="1678330" cy="775506"/>
                      <a:chOff x="6967958" y="3946961"/>
                      <a:chExt cx="1678330" cy="775506"/>
                    </a:xfrm>
                  </p:grpSpPr>
                  <p:grpSp>
                    <p:nvGrpSpPr>
                      <p:cNvPr id="74" name="Group 73"/>
                      <p:cNvGrpSpPr/>
                      <p:nvPr/>
                    </p:nvGrpSpPr>
                    <p:grpSpPr>
                      <a:xfrm>
                        <a:off x="7812910" y="3958537"/>
                        <a:ext cx="833378" cy="763930"/>
                        <a:chOff x="7812910" y="3958537"/>
                        <a:chExt cx="833378" cy="763930"/>
                      </a:xfrm>
                    </p:grpSpPr>
                    <p:sp>
                      <p:nvSpPr>
                        <p:cNvPr id="78" name="Arc 77"/>
                        <p:cNvSpPr/>
                        <p:nvPr/>
                      </p:nvSpPr>
                      <p:spPr>
                        <a:xfrm>
                          <a:off x="7812911" y="3958538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  <p:sp>
                      <p:nvSpPr>
                        <p:cNvPr id="79" name="Arc 78"/>
                        <p:cNvSpPr/>
                        <p:nvPr/>
                      </p:nvSpPr>
                      <p:spPr>
                        <a:xfrm flipH="1">
                          <a:off x="7812910" y="3958537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</p:grpSp>
                  <p:grpSp>
                    <p:nvGrpSpPr>
                      <p:cNvPr id="75" name="Group 74"/>
                      <p:cNvGrpSpPr/>
                      <p:nvPr/>
                    </p:nvGrpSpPr>
                    <p:grpSpPr>
                      <a:xfrm flipV="1">
                        <a:off x="6967958" y="3946961"/>
                        <a:ext cx="833378" cy="763930"/>
                        <a:chOff x="7812910" y="3958537"/>
                        <a:chExt cx="833378" cy="763930"/>
                      </a:xfrm>
                    </p:grpSpPr>
                    <p:sp>
                      <p:nvSpPr>
                        <p:cNvPr id="76" name="Arc 75"/>
                        <p:cNvSpPr/>
                        <p:nvPr/>
                      </p:nvSpPr>
                      <p:spPr>
                        <a:xfrm>
                          <a:off x="7812911" y="3958538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  <p:sp>
                      <p:nvSpPr>
                        <p:cNvPr id="77" name="Arc 76"/>
                        <p:cNvSpPr/>
                        <p:nvPr/>
                      </p:nvSpPr>
                      <p:spPr>
                        <a:xfrm flipH="1">
                          <a:off x="7812910" y="3958537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36" name="Group 35"/>
                <p:cNvGrpSpPr/>
                <p:nvPr/>
              </p:nvGrpSpPr>
              <p:grpSpPr>
                <a:xfrm>
                  <a:off x="3537016" y="3908597"/>
                  <a:ext cx="1628183" cy="286826"/>
                  <a:chOff x="1902095" y="3914451"/>
                  <a:chExt cx="6744193" cy="1119957"/>
                </a:xfrm>
              </p:grpSpPr>
              <p:grpSp>
                <p:nvGrpSpPr>
                  <p:cNvPr id="37" name="Group 36"/>
                  <p:cNvGrpSpPr/>
                  <p:nvPr/>
                </p:nvGrpSpPr>
                <p:grpSpPr>
                  <a:xfrm>
                    <a:off x="5279979" y="3937311"/>
                    <a:ext cx="3366309" cy="1097097"/>
                    <a:chOff x="5279979" y="3937311"/>
                    <a:chExt cx="3366309" cy="1097097"/>
                  </a:xfrm>
                </p:grpSpPr>
                <p:sp>
                  <p:nvSpPr>
                    <p:cNvPr id="54" name="Arc 53"/>
                    <p:cNvSpPr/>
                    <p:nvPr/>
                  </p:nvSpPr>
                  <p:spPr>
                    <a:xfrm>
                      <a:off x="5903089" y="4988689"/>
                      <a:ext cx="226599" cy="45719"/>
                    </a:xfrm>
                    <a:prstGeom prst="arc">
                      <a:avLst/>
                    </a:prstGeom>
                    <a:ln w="1587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350"/>
                    </a:p>
                  </p:txBody>
                </p:sp>
                <p:grpSp>
                  <p:nvGrpSpPr>
                    <p:cNvPr id="55" name="Group 54"/>
                    <p:cNvGrpSpPr/>
                    <p:nvPr/>
                  </p:nvGrpSpPr>
                  <p:grpSpPr>
                    <a:xfrm>
                      <a:off x="6967958" y="3946961"/>
                      <a:ext cx="1678330" cy="775506"/>
                      <a:chOff x="6967958" y="3946961"/>
                      <a:chExt cx="1678330" cy="775506"/>
                    </a:xfrm>
                  </p:grpSpPr>
                  <p:grpSp>
                    <p:nvGrpSpPr>
                      <p:cNvPr id="63" name="Group 62"/>
                      <p:cNvGrpSpPr/>
                      <p:nvPr/>
                    </p:nvGrpSpPr>
                    <p:grpSpPr>
                      <a:xfrm>
                        <a:off x="7812910" y="3958537"/>
                        <a:ext cx="833378" cy="763930"/>
                        <a:chOff x="7812910" y="3958537"/>
                        <a:chExt cx="833378" cy="763930"/>
                      </a:xfrm>
                    </p:grpSpPr>
                    <p:sp>
                      <p:nvSpPr>
                        <p:cNvPr id="67" name="Arc 66"/>
                        <p:cNvSpPr/>
                        <p:nvPr/>
                      </p:nvSpPr>
                      <p:spPr>
                        <a:xfrm>
                          <a:off x="7812911" y="3958538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  <p:sp>
                      <p:nvSpPr>
                        <p:cNvPr id="68" name="Arc 67"/>
                        <p:cNvSpPr/>
                        <p:nvPr/>
                      </p:nvSpPr>
                      <p:spPr>
                        <a:xfrm flipH="1">
                          <a:off x="7812910" y="3958537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</p:grpSp>
                  <p:grpSp>
                    <p:nvGrpSpPr>
                      <p:cNvPr id="64" name="Group 63"/>
                      <p:cNvGrpSpPr/>
                      <p:nvPr/>
                    </p:nvGrpSpPr>
                    <p:grpSpPr>
                      <a:xfrm flipV="1">
                        <a:off x="6967958" y="3946961"/>
                        <a:ext cx="833378" cy="763930"/>
                        <a:chOff x="7812910" y="3958537"/>
                        <a:chExt cx="833378" cy="763930"/>
                      </a:xfrm>
                    </p:grpSpPr>
                    <p:sp>
                      <p:nvSpPr>
                        <p:cNvPr id="65" name="Arc 64"/>
                        <p:cNvSpPr/>
                        <p:nvPr/>
                      </p:nvSpPr>
                      <p:spPr>
                        <a:xfrm>
                          <a:off x="7812911" y="3958538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  <p:sp>
                      <p:nvSpPr>
                        <p:cNvPr id="66" name="Arc 65"/>
                        <p:cNvSpPr/>
                        <p:nvPr/>
                      </p:nvSpPr>
                      <p:spPr>
                        <a:xfrm flipH="1">
                          <a:off x="7812910" y="3958537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</p:grpSp>
                </p:grpSp>
                <p:grpSp>
                  <p:nvGrpSpPr>
                    <p:cNvPr id="56" name="Group 55"/>
                    <p:cNvGrpSpPr/>
                    <p:nvPr/>
                  </p:nvGrpSpPr>
                  <p:grpSpPr>
                    <a:xfrm>
                      <a:off x="5279979" y="3937311"/>
                      <a:ext cx="1678330" cy="775506"/>
                      <a:chOff x="6967958" y="3946961"/>
                      <a:chExt cx="1678330" cy="775506"/>
                    </a:xfrm>
                  </p:grpSpPr>
                  <p:grpSp>
                    <p:nvGrpSpPr>
                      <p:cNvPr id="57" name="Group 56"/>
                      <p:cNvGrpSpPr/>
                      <p:nvPr/>
                    </p:nvGrpSpPr>
                    <p:grpSpPr>
                      <a:xfrm>
                        <a:off x="7812910" y="3958537"/>
                        <a:ext cx="833378" cy="763930"/>
                        <a:chOff x="7812910" y="3958537"/>
                        <a:chExt cx="833378" cy="763930"/>
                      </a:xfrm>
                    </p:grpSpPr>
                    <p:sp>
                      <p:nvSpPr>
                        <p:cNvPr id="61" name="Arc 60"/>
                        <p:cNvSpPr/>
                        <p:nvPr/>
                      </p:nvSpPr>
                      <p:spPr>
                        <a:xfrm>
                          <a:off x="7812911" y="3958538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  <p:sp>
                      <p:nvSpPr>
                        <p:cNvPr id="62" name="Arc 61"/>
                        <p:cNvSpPr/>
                        <p:nvPr/>
                      </p:nvSpPr>
                      <p:spPr>
                        <a:xfrm flipH="1">
                          <a:off x="7812910" y="3958537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</p:grpSp>
                  <p:grpSp>
                    <p:nvGrpSpPr>
                      <p:cNvPr id="58" name="Group 57"/>
                      <p:cNvGrpSpPr/>
                      <p:nvPr/>
                    </p:nvGrpSpPr>
                    <p:grpSpPr>
                      <a:xfrm flipV="1">
                        <a:off x="6967958" y="3946961"/>
                        <a:ext cx="833378" cy="763930"/>
                        <a:chOff x="7812910" y="3958537"/>
                        <a:chExt cx="833378" cy="763930"/>
                      </a:xfrm>
                    </p:grpSpPr>
                    <p:sp>
                      <p:nvSpPr>
                        <p:cNvPr id="59" name="Arc 58"/>
                        <p:cNvSpPr/>
                        <p:nvPr/>
                      </p:nvSpPr>
                      <p:spPr>
                        <a:xfrm>
                          <a:off x="7812911" y="3958538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  <p:sp>
                      <p:nvSpPr>
                        <p:cNvPr id="60" name="Arc 59"/>
                        <p:cNvSpPr/>
                        <p:nvPr/>
                      </p:nvSpPr>
                      <p:spPr>
                        <a:xfrm flipH="1">
                          <a:off x="7812910" y="3958537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</p:grpSp>
                </p:grpSp>
              </p:grpSp>
              <p:grpSp>
                <p:nvGrpSpPr>
                  <p:cNvPr id="38" name="Group 37"/>
                  <p:cNvGrpSpPr/>
                  <p:nvPr/>
                </p:nvGrpSpPr>
                <p:grpSpPr>
                  <a:xfrm>
                    <a:off x="1902095" y="3914451"/>
                    <a:ext cx="3366309" cy="1097097"/>
                    <a:chOff x="5279979" y="3937311"/>
                    <a:chExt cx="3366309" cy="1097097"/>
                  </a:xfrm>
                </p:grpSpPr>
                <p:sp>
                  <p:nvSpPr>
                    <p:cNvPr id="39" name="Arc 38"/>
                    <p:cNvSpPr/>
                    <p:nvPr/>
                  </p:nvSpPr>
                  <p:spPr>
                    <a:xfrm>
                      <a:off x="5903089" y="4988689"/>
                      <a:ext cx="226599" cy="45719"/>
                    </a:xfrm>
                    <a:prstGeom prst="arc">
                      <a:avLst/>
                    </a:prstGeom>
                    <a:ln w="1587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350"/>
                    </a:p>
                  </p:txBody>
                </p:sp>
                <p:grpSp>
                  <p:nvGrpSpPr>
                    <p:cNvPr id="40" name="Group 39"/>
                    <p:cNvGrpSpPr/>
                    <p:nvPr/>
                  </p:nvGrpSpPr>
                  <p:grpSpPr>
                    <a:xfrm>
                      <a:off x="6967958" y="3946961"/>
                      <a:ext cx="1678330" cy="775506"/>
                      <a:chOff x="6967958" y="3946961"/>
                      <a:chExt cx="1678330" cy="775506"/>
                    </a:xfrm>
                  </p:grpSpPr>
                  <p:grpSp>
                    <p:nvGrpSpPr>
                      <p:cNvPr id="48" name="Group 47"/>
                      <p:cNvGrpSpPr/>
                      <p:nvPr/>
                    </p:nvGrpSpPr>
                    <p:grpSpPr>
                      <a:xfrm>
                        <a:off x="7812910" y="3958537"/>
                        <a:ext cx="833378" cy="763930"/>
                        <a:chOff x="7812910" y="3958537"/>
                        <a:chExt cx="833378" cy="763930"/>
                      </a:xfrm>
                    </p:grpSpPr>
                    <p:sp>
                      <p:nvSpPr>
                        <p:cNvPr id="52" name="Arc 51"/>
                        <p:cNvSpPr/>
                        <p:nvPr/>
                      </p:nvSpPr>
                      <p:spPr>
                        <a:xfrm>
                          <a:off x="7812911" y="3958538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  <p:sp>
                      <p:nvSpPr>
                        <p:cNvPr id="53" name="Arc 52"/>
                        <p:cNvSpPr/>
                        <p:nvPr/>
                      </p:nvSpPr>
                      <p:spPr>
                        <a:xfrm flipH="1">
                          <a:off x="7812910" y="3958537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</p:grpSp>
                  <p:grpSp>
                    <p:nvGrpSpPr>
                      <p:cNvPr id="49" name="Group 48"/>
                      <p:cNvGrpSpPr/>
                      <p:nvPr/>
                    </p:nvGrpSpPr>
                    <p:grpSpPr>
                      <a:xfrm flipV="1">
                        <a:off x="6967958" y="3946961"/>
                        <a:ext cx="833378" cy="763930"/>
                        <a:chOff x="7812910" y="3958537"/>
                        <a:chExt cx="833378" cy="763930"/>
                      </a:xfrm>
                    </p:grpSpPr>
                    <p:sp>
                      <p:nvSpPr>
                        <p:cNvPr id="50" name="Arc 49"/>
                        <p:cNvSpPr/>
                        <p:nvPr/>
                      </p:nvSpPr>
                      <p:spPr>
                        <a:xfrm>
                          <a:off x="7812911" y="3958538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  <p:sp>
                      <p:nvSpPr>
                        <p:cNvPr id="51" name="Arc 50"/>
                        <p:cNvSpPr/>
                        <p:nvPr/>
                      </p:nvSpPr>
                      <p:spPr>
                        <a:xfrm flipH="1">
                          <a:off x="7812910" y="3958537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</p:grpSp>
                </p:grpSp>
                <p:grpSp>
                  <p:nvGrpSpPr>
                    <p:cNvPr id="41" name="Group 40"/>
                    <p:cNvGrpSpPr/>
                    <p:nvPr/>
                  </p:nvGrpSpPr>
                  <p:grpSpPr>
                    <a:xfrm>
                      <a:off x="5279979" y="3937311"/>
                      <a:ext cx="1678330" cy="775506"/>
                      <a:chOff x="6967958" y="3946961"/>
                      <a:chExt cx="1678330" cy="775506"/>
                    </a:xfrm>
                  </p:grpSpPr>
                  <p:grpSp>
                    <p:nvGrpSpPr>
                      <p:cNvPr id="42" name="Group 41"/>
                      <p:cNvGrpSpPr/>
                      <p:nvPr/>
                    </p:nvGrpSpPr>
                    <p:grpSpPr>
                      <a:xfrm>
                        <a:off x="7812910" y="3958537"/>
                        <a:ext cx="833378" cy="763930"/>
                        <a:chOff x="7812910" y="3958537"/>
                        <a:chExt cx="833378" cy="763930"/>
                      </a:xfrm>
                    </p:grpSpPr>
                    <p:sp>
                      <p:nvSpPr>
                        <p:cNvPr id="46" name="Arc 45"/>
                        <p:cNvSpPr/>
                        <p:nvPr/>
                      </p:nvSpPr>
                      <p:spPr>
                        <a:xfrm>
                          <a:off x="7812911" y="3958538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  <p:sp>
                      <p:nvSpPr>
                        <p:cNvPr id="47" name="Arc 46"/>
                        <p:cNvSpPr/>
                        <p:nvPr/>
                      </p:nvSpPr>
                      <p:spPr>
                        <a:xfrm flipH="1">
                          <a:off x="7812910" y="3958537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</p:grpSp>
                  <p:grpSp>
                    <p:nvGrpSpPr>
                      <p:cNvPr id="43" name="Group 42"/>
                      <p:cNvGrpSpPr/>
                      <p:nvPr/>
                    </p:nvGrpSpPr>
                    <p:grpSpPr>
                      <a:xfrm flipV="1">
                        <a:off x="6967958" y="3946961"/>
                        <a:ext cx="833378" cy="763930"/>
                        <a:chOff x="7812910" y="3958537"/>
                        <a:chExt cx="833378" cy="763930"/>
                      </a:xfrm>
                    </p:grpSpPr>
                    <p:sp>
                      <p:nvSpPr>
                        <p:cNvPr id="44" name="Arc 43"/>
                        <p:cNvSpPr/>
                        <p:nvPr/>
                      </p:nvSpPr>
                      <p:spPr>
                        <a:xfrm>
                          <a:off x="7812911" y="3958538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  <p:sp>
                      <p:nvSpPr>
                        <p:cNvPr id="45" name="Arc 44"/>
                        <p:cNvSpPr/>
                        <p:nvPr/>
                      </p:nvSpPr>
                      <p:spPr>
                        <a:xfrm flipH="1">
                          <a:off x="7812910" y="3958537"/>
                          <a:ext cx="833377" cy="763929"/>
                        </a:xfrm>
                        <a:prstGeom prst="arc">
                          <a:avLst/>
                        </a:prstGeom>
                        <a:ln w="158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</p:grpSp>
                </p:grpSp>
              </p:grpSp>
            </p:grpSp>
          </p:grpSp>
          <p:sp>
            <p:nvSpPr>
              <p:cNvPr id="27" name="Oval 26"/>
              <p:cNvSpPr/>
              <p:nvPr/>
            </p:nvSpPr>
            <p:spPr>
              <a:xfrm>
                <a:off x="8673041" y="1971478"/>
                <a:ext cx="100112" cy="10281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28" name="Straight Arrow Connector 27"/>
              <p:cNvCxnSpPr/>
              <p:nvPr/>
            </p:nvCxnSpPr>
            <p:spPr>
              <a:xfrm>
                <a:off x="8002359" y="1916772"/>
                <a:ext cx="604686" cy="86261"/>
              </a:xfrm>
              <a:prstGeom prst="straightConnector1">
                <a:avLst/>
              </a:prstGeom>
              <a:ln w="38100"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4570757" y="920924"/>
                <a:ext cx="899185" cy="3179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neutrino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4244514" y="2048288"/>
                <a:ext cx="644832" cy="3179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recoil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565547" y="931580"/>
                <a:ext cx="869576" cy="3179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electron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8175111" y="1559572"/>
                <a:ext cx="13361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Auger </a:t>
                </a:r>
                <a:r>
                  <a:rPr lang="en-US" sz="1400" dirty="0" smtClean="0"/>
                  <a:t>electrons</a:t>
                </a:r>
                <a:endParaRPr lang="en-US" sz="1400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7945304" y="834320"/>
                <a:ext cx="1232986" cy="3179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X-ray photon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421464" y="1774355"/>
                <a:ext cx="733869" cy="3179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K-shell</a:t>
                </a:r>
              </a:p>
            </p:txBody>
          </p:sp>
          <p:cxnSp>
            <p:nvCxnSpPr>
              <p:cNvPr id="114" name="Straight Arrow Connector 113"/>
              <p:cNvCxnSpPr/>
              <p:nvPr/>
            </p:nvCxnSpPr>
            <p:spPr>
              <a:xfrm flipV="1">
                <a:off x="8104935" y="1402103"/>
                <a:ext cx="668218" cy="121494"/>
              </a:xfrm>
              <a:prstGeom prst="straightConnector1">
                <a:avLst/>
              </a:prstGeom>
              <a:ln w="38100"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Oval 115"/>
              <p:cNvSpPr/>
              <p:nvPr/>
            </p:nvSpPr>
            <p:spPr>
              <a:xfrm>
                <a:off x="8817778" y="1325294"/>
                <a:ext cx="100112" cy="10281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grpSp>
          <p:nvGrpSpPr>
            <p:cNvPr id="154" name="Group 153"/>
            <p:cNvGrpSpPr/>
            <p:nvPr/>
          </p:nvGrpSpPr>
          <p:grpSpPr>
            <a:xfrm>
              <a:off x="7635676" y="3294861"/>
              <a:ext cx="3929445" cy="3387878"/>
              <a:chOff x="7660875" y="3394134"/>
              <a:chExt cx="3929445" cy="3387878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 rot="16200000" flipH="1">
                <a:off x="9761168" y="6166909"/>
                <a:ext cx="110424" cy="496"/>
              </a:xfrm>
              <a:prstGeom prst="line">
                <a:avLst/>
              </a:prstGeom>
              <a:ln w="158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rot="16200000" flipH="1">
                <a:off x="8273964" y="6164937"/>
                <a:ext cx="109812" cy="1"/>
              </a:xfrm>
              <a:prstGeom prst="line">
                <a:avLst/>
              </a:prstGeom>
              <a:ln w="158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rot="16200000" flipH="1">
                <a:off x="9004081" y="6166849"/>
                <a:ext cx="109812" cy="1"/>
              </a:xfrm>
              <a:prstGeom prst="line">
                <a:avLst/>
              </a:prstGeom>
              <a:ln w="158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TextBox 121"/>
              <p:cNvSpPr txBox="1"/>
              <p:nvPr/>
            </p:nvSpPr>
            <p:spPr>
              <a:xfrm>
                <a:off x="8200864" y="6188939"/>
                <a:ext cx="3231583" cy="2488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0                 </a:t>
                </a:r>
                <a:r>
                  <a:rPr lang="en-US" sz="1000" dirty="0" smtClean="0"/>
                  <a:t> </a:t>
                </a:r>
                <a:r>
                  <a:rPr lang="en-US" sz="1000" dirty="0"/>
                  <a:t>50               </a:t>
                </a:r>
                <a:r>
                  <a:rPr lang="en-US" sz="1000" dirty="0" smtClean="0"/>
                  <a:t>100        </a:t>
                </a:r>
                <a:r>
                  <a:rPr lang="en-US" sz="1000" dirty="0"/>
                  <a:t> </a:t>
                </a:r>
                <a:r>
                  <a:rPr lang="en-US" sz="1000" dirty="0" smtClean="0"/>
                  <a:t>                       200                          </a:t>
                </a:r>
                <a:endParaRPr lang="en-US" sz="1000" dirty="0"/>
              </a:p>
            </p:txBody>
          </p:sp>
          <p:grpSp>
            <p:nvGrpSpPr>
              <p:cNvPr id="123" name="Group 42"/>
              <p:cNvGrpSpPr/>
              <p:nvPr/>
            </p:nvGrpSpPr>
            <p:grpSpPr>
              <a:xfrm>
                <a:off x="8924155" y="5819357"/>
                <a:ext cx="261029" cy="287775"/>
                <a:chOff x="6508160" y="4627603"/>
                <a:chExt cx="478928" cy="866802"/>
              </a:xfrm>
            </p:grpSpPr>
            <p:cxnSp>
              <p:nvCxnSpPr>
                <p:cNvPr id="143" name="Curved Connector 142"/>
                <p:cNvCxnSpPr/>
                <p:nvPr/>
              </p:nvCxnSpPr>
              <p:spPr>
                <a:xfrm>
                  <a:off x="6747624" y="4627603"/>
                  <a:ext cx="239464" cy="865501"/>
                </a:xfrm>
                <a:prstGeom prst="curvedConnector3">
                  <a:avLst/>
                </a:prstGeom>
                <a:ln w="158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Curved Connector 143"/>
                <p:cNvCxnSpPr/>
                <p:nvPr/>
              </p:nvCxnSpPr>
              <p:spPr>
                <a:xfrm flipH="1">
                  <a:off x="6508160" y="4628904"/>
                  <a:ext cx="239464" cy="865501"/>
                </a:xfrm>
                <a:prstGeom prst="curvedConnector3">
                  <a:avLst/>
                </a:prstGeom>
                <a:ln w="158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4" name="Straight Connector 123"/>
              <p:cNvCxnSpPr/>
              <p:nvPr/>
            </p:nvCxnSpPr>
            <p:spPr>
              <a:xfrm flipV="1">
                <a:off x="8327637" y="4068098"/>
                <a:ext cx="0" cy="2043034"/>
              </a:xfrm>
              <a:prstGeom prst="line">
                <a:avLst/>
              </a:prstGeom>
              <a:ln w="158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TextBox 124"/>
              <p:cNvSpPr txBox="1"/>
              <p:nvPr/>
            </p:nvSpPr>
            <p:spPr>
              <a:xfrm rot="16200000">
                <a:off x="7599107" y="4747401"/>
                <a:ext cx="674292" cy="446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No</a:t>
                </a:r>
                <a:r>
                  <a:rPr lang="en-US" sz="1100" dirty="0" smtClean="0"/>
                  <a:t> </a:t>
                </a:r>
                <a:r>
                  <a:rPr lang="en-US" sz="1100" dirty="0"/>
                  <a:t>of events</a:t>
                </a:r>
              </a:p>
            </p:txBody>
          </p:sp>
          <p:cxnSp>
            <p:nvCxnSpPr>
              <p:cNvPr id="126" name="Straight Connector 125"/>
              <p:cNvCxnSpPr/>
              <p:nvPr/>
            </p:nvCxnSpPr>
            <p:spPr>
              <a:xfrm flipV="1">
                <a:off x="7864415" y="6114546"/>
                <a:ext cx="3299341" cy="6088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7" name="Group 44"/>
              <p:cNvGrpSpPr/>
              <p:nvPr/>
            </p:nvGrpSpPr>
            <p:grpSpPr>
              <a:xfrm>
                <a:off x="8069062" y="4188142"/>
                <a:ext cx="527207" cy="1927788"/>
                <a:chOff x="6508160" y="4627603"/>
                <a:chExt cx="478928" cy="866802"/>
              </a:xfrm>
            </p:grpSpPr>
            <p:cxnSp>
              <p:nvCxnSpPr>
                <p:cNvPr id="141" name="Curved Connector 140"/>
                <p:cNvCxnSpPr/>
                <p:nvPr/>
              </p:nvCxnSpPr>
              <p:spPr>
                <a:xfrm>
                  <a:off x="6747624" y="4627603"/>
                  <a:ext cx="239464" cy="865501"/>
                </a:xfrm>
                <a:prstGeom prst="curvedConnector3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Curved Connector 141"/>
                <p:cNvCxnSpPr/>
                <p:nvPr/>
              </p:nvCxnSpPr>
              <p:spPr>
                <a:xfrm flipH="1">
                  <a:off x="6508160" y="4628904"/>
                  <a:ext cx="239464" cy="865501"/>
                </a:xfrm>
                <a:prstGeom prst="curvedConnector3">
                  <a:avLst>
                    <a:gd name="adj1" fmla="val 52332"/>
                  </a:avLst>
                </a:prstGeom>
                <a:ln w="12700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8" name="TextBox 127"/>
              <p:cNvSpPr txBox="1"/>
              <p:nvPr/>
            </p:nvSpPr>
            <p:spPr>
              <a:xfrm>
                <a:off x="9151686" y="5174332"/>
                <a:ext cx="2164541" cy="5720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C0504D"/>
                    </a:solidFill>
                  </a:rPr>
                  <a:t>keV sterile </a:t>
                </a:r>
                <a:r>
                  <a:rPr lang="en-US" sz="1400" b="1" dirty="0">
                    <a:solidFill>
                      <a:srgbClr val="C0504D"/>
                    </a:solidFill>
                    <a:latin typeface="Symbol" charset="2"/>
                    <a:cs typeface="Symbol" charset="2"/>
                  </a:rPr>
                  <a:t>n</a:t>
                </a:r>
                <a:r>
                  <a:rPr lang="en-US" sz="1400" b="1" baseline="-25000" dirty="0">
                    <a:solidFill>
                      <a:srgbClr val="C0504D"/>
                    </a:solidFill>
                    <a:latin typeface="Cambria"/>
                    <a:cs typeface="Cambria"/>
                  </a:rPr>
                  <a:t>s</a:t>
                </a:r>
                <a:r>
                  <a:rPr lang="en-US" sz="1400" b="1" dirty="0">
                    <a:solidFill>
                      <a:srgbClr val="C0504D"/>
                    </a:solidFill>
                  </a:rPr>
                  <a:t> seen as</a:t>
                </a:r>
              </a:p>
              <a:p>
                <a:r>
                  <a:rPr lang="en-US" sz="1400" b="1" dirty="0">
                    <a:solidFill>
                      <a:srgbClr val="C0504D"/>
                    </a:solidFill>
                  </a:rPr>
                  <a:t>separated population(s)</a:t>
                </a:r>
              </a:p>
            </p:txBody>
          </p:sp>
          <p:cxnSp>
            <p:nvCxnSpPr>
              <p:cNvPr id="129" name="Straight Arrow Connector 128"/>
              <p:cNvCxnSpPr/>
              <p:nvPr/>
            </p:nvCxnSpPr>
            <p:spPr>
              <a:xfrm rot="5400000">
                <a:off x="9120920" y="5661476"/>
                <a:ext cx="203161" cy="178053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8815941" y="4192905"/>
                <a:ext cx="2269952" cy="807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C0504D"/>
                    </a:solidFill>
                  </a:rPr>
                  <a:t>standard neutrino events</a:t>
                </a:r>
              </a:p>
              <a:p>
                <a:r>
                  <a:rPr lang="en-US" sz="1400" b="1" dirty="0">
                    <a:solidFill>
                      <a:srgbClr val="C0504D"/>
                    </a:solidFill>
                  </a:rPr>
                  <a:t>form population around </a:t>
                </a:r>
              </a:p>
              <a:p>
                <a:r>
                  <a:rPr lang="en-US" sz="1400" b="1" dirty="0">
                    <a:solidFill>
                      <a:srgbClr val="C0504D"/>
                    </a:solidFill>
                  </a:rPr>
                  <a:t>zero mass</a:t>
                </a:r>
              </a:p>
            </p:txBody>
          </p:sp>
          <p:cxnSp>
            <p:nvCxnSpPr>
              <p:cNvPr id="131" name="Straight Arrow Connector 130"/>
              <p:cNvCxnSpPr/>
              <p:nvPr/>
            </p:nvCxnSpPr>
            <p:spPr>
              <a:xfrm flipH="1">
                <a:off x="8572058" y="4647305"/>
                <a:ext cx="269313" cy="171378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TextBox 131"/>
              <p:cNvSpPr txBox="1"/>
              <p:nvPr/>
            </p:nvSpPr>
            <p:spPr>
              <a:xfrm>
                <a:off x="8733362" y="6406893"/>
                <a:ext cx="1999781" cy="302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reconstructed</a:t>
                </a:r>
                <a:r>
                  <a:rPr lang="en-US" sz="1100" dirty="0"/>
                  <a:t> mass</a:t>
                </a:r>
                <a:r>
                  <a:rPr lang="en-US" sz="1100" baseline="30000" dirty="0"/>
                  <a:t>2  </a:t>
                </a:r>
                <a:r>
                  <a:rPr lang="en-US" sz="1100" dirty="0"/>
                  <a:t>(keV</a:t>
                </a:r>
                <a:r>
                  <a:rPr lang="en-US" sz="1100" baseline="30000" dirty="0"/>
                  <a:t>2</a:t>
                </a:r>
                <a:r>
                  <a:rPr lang="en-US" sz="1100" dirty="0"/>
                  <a:t>)</a:t>
                </a:r>
                <a:endParaRPr lang="en-US" sz="1100" baseline="30000" dirty="0"/>
              </a:p>
            </p:txBody>
          </p:sp>
          <p:cxnSp>
            <p:nvCxnSpPr>
              <p:cNvPr id="133" name="Straight Connector 132"/>
              <p:cNvCxnSpPr/>
              <p:nvPr/>
            </p:nvCxnSpPr>
            <p:spPr>
              <a:xfrm>
                <a:off x="11132068" y="6116540"/>
                <a:ext cx="0" cy="1135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>
                <a:off x="10489482" y="6119476"/>
                <a:ext cx="0" cy="1135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5" name="Group 42"/>
              <p:cNvGrpSpPr/>
              <p:nvPr/>
            </p:nvGrpSpPr>
            <p:grpSpPr>
              <a:xfrm>
                <a:off x="10727564" y="5831701"/>
                <a:ext cx="261029" cy="287775"/>
                <a:chOff x="6508160" y="4627603"/>
                <a:chExt cx="478928" cy="866802"/>
              </a:xfrm>
            </p:grpSpPr>
            <p:cxnSp>
              <p:nvCxnSpPr>
                <p:cNvPr id="139" name="Curved Connector 138"/>
                <p:cNvCxnSpPr/>
                <p:nvPr/>
              </p:nvCxnSpPr>
              <p:spPr>
                <a:xfrm>
                  <a:off x="6747624" y="4627603"/>
                  <a:ext cx="239464" cy="865501"/>
                </a:xfrm>
                <a:prstGeom prst="curvedConnector3">
                  <a:avLst/>
                </a:prstGeom>
                <a:ln w="15875">
                  <a:solidFill>
                    <a:srgbClr val="00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Curved Connector 139"/>
                <p:cNvCxnSpPr/>
                <p:nvPr/>
              </p:nvCxnSpPr>
              <p:spPr>
                <a:xfrm flipH="1">
                  <a:off x="6508160" y="4628904"/>
                  <a:ext cx="239464" cy="865501"/>
                </a:xfrm>
                <a:prstGeom prst="curvedConnector3">
                  <a:avLst/>
                </a:prstGeom>
                <a:ln w="15875">
                  <a:solidFill>
                    <a:srgbClr val="00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6" name="Straight Arrow Connector 135"/>
              <p:cNvCxnSpPr/>
              <p:nvPr/>
            </p:nvCxnSpPr>
            <p:spPr>
              <a:xfrm>
                <a:off x="10646258" y="5670691"/>
                <a:ext cx="114722" cy="192463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7" name="TextBox 136"/>
              <p:cNvSpPr txBox="1"/>
              <p:nvPr/>
            </p:nvSpPr>
            <p:spPr>
              <a:xfrm>
                <a:off x="7696125" y="3394134"/>
                <a:ext cx="256762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Reconstructed mass spectra:</a:t>
                </a:r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7660875" y="3397219"/>
                <a:ext cx="3929445" cy="3384793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3563959" y="3660063"/>
              <a:ext cx="3833557" cy="1285396"/>
              <a:chOff x="3807135" y="3667774"/>
              <a:chExt cx="3833557" cy="1285396"/>
            </a:xfrm>
          </p:grpSpPr>
          <p:sp>
            <p:nvSpPr>
              <p:cNvPr id="146" name="TextBox 145"/>
              <p:cNvSpPr txBox="1"/>
              <p:nvPr/>
            </p:nvSpPr>
            <p:spPr>
              <a:xfrm>
                <a:off x="3917978" y="3667774"/>
                <a:ext cx="306834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Reconstruct neutrino mass for </a:t>
                </a:r>
              </a:p>
              <a:p>
                <a:r>
                  <a:rPr lang="en-US" dirty="0"/>
                  <a:t>l</a:t>
                </a:r>
                <a:r>
                  <a:rPr lang="en-US" dirty="0" smtClean="0"/>
                  <a:t>arge number of events</a:t>
                </a:r>
                <a:endParaRPr lang="en-US" dirty="0"/>
              </a:p>
            </p:txBody>
          </p:sp>
          <p:grpSp>
            <p:nvGrpSpPr>
              <p:cNvPr id="148" name="Group 147"/>
              <p:cNvGrpSpPr/>
              <p:nvPr/>
            </p:nvGrpSpPr>
            <p:grpSpPr>
              <a:xfrm>
                <a:off x="3807135" y="4308510"/>
                <a:ext cx="3833557" cy="644660"/>
                <a:chOff x="1108053" y="4429819"/>
                <a:chExt cx="3833557" cy="644660"/>
              </a:xfrm>
            </p:grpSpPr>
            <p:sp>
              <p:nvSpPr>
                <p:cNvPr id="149" name="Rectangle 148"/>
                <p:cNvSpPr/>
                <p:nvPr/>
              </p:nvSpPr>
              <p:spPr>
                <a:xfrm>
                  <a:off x="1108053" y="4429819"/>
                  <a:ext cx="3594025" cy="33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600" dirty="0"/>
                    <a:t>m</a:t>
                  </a:r>
                  <a:r>
                    <a:rPr lang="en-US" sz="1600" baseline="-25000" dirty="0">
                      <a:latin typeface="Symbol" charset="2"/>
                      <a:cs typeface="Symbol" charset="2"/>
                    </a:rPr>
                    <a:t>n</a:t>
                  </a:r>
                  <a:r>
                    <a:rPr lang="en-US" sz="1600" baseline="30000" dirty="0"/>
                    <a:t>2</a:t>
                  </a:r>
                  <a:r>
                    <a:rPr lang="en-US" sz="1600" dirty="0"/>
                    <a:t> = [Q - </a:t>
                  </a:r>
                  <a:r>
                    <a:rPr lang="en-US" sz="1600" dirty="0" err="1"/>
                    <a:t>E</a:t>
                  </a:r>
                  <a:r>
                    <a:rPr lang="en-US" sz="1600" baseline="-25000" dirty="0" err="1"/>
                    <a:t>a</a:t>
                  </a:r>
                  <a:r>
                    <a:rPr lang="en-US" sz="1600" dirty="0"/>
                    <a:t> - </a:t>
                  </a:r>
                  <a:r>
                    <a:rPr lang="en-US" sz="1600" dirty="0" err="1"/>
                    <a:t>E</a:t>
                  </a:r>
                  <a:r>
                    <a:rPr lang="en-US" sz="1600" baseline="-25000" dirty="0" err="1">
                      <a:latin typeface="Symbol" charset="2"/>
                      <a:cs typeface="Symbol" charset="2"/>
                    </a:rPr>
                    <a:t>g</a:t>
                  </a:r>
                  <a:r>
                    <a:rPr lang="en-US" sz="1600" dirty="0"/>
                    <a:t> - E</a:t>
                  </a:r>
                  <a:r>
                    <a:rPr lang="en-US" sz="1600" baseline="-25000" dirty="0"/>
                    <a:t>N</a:t>
                  </a:r>
                  <a:r>
                    <a:rPr lang="en-US" sz="1600" dirty="0"/>
                    <a:t>]</a:t>
                  </a:r>
                  <a:r>
                    <a:rPr lang="en-US" sz="1600" baseline="30000" dirty="0"/>
                    <a:t>2</a:t>
                  </a:r>
                  <a:r>
                    <a:rPr lang="en-US" sz="1600" dirty="0"/>
                    <a:t>   -   [ </a:t>
                  </a:r>
                  <a:r>
                    <a:rPr lang="en-US" sz="1600" b="1" dirty="0"/>
                    <a:t>p</a:t>
                  </a:r>
                  <a:r>
                    <a:rPr lang="en-US" sz="1600" b="1" baseline="-25000" dirty="0">
                      <a:latin typeface="Symbol" charset="2"/>
                      <a:cs typeface="Symbol" charset="2"/>
                    </a:rPr>
                    <a:t>g</a:t>
                  </a:r>
                  <a:r>
                    <a:rPr lang="en-US" sz="1600" b="1" dirty="0"/>
                    <a:t> + p</a:t>
                  </a:r>
                  <a:r>
                    <a:rPr lang="en-US" sz="1600" b="1" baseline="-25000" dirty="0"/>
                    <a:t>ea</a:t>
                  </a:r>
                  <a:r>
                    <a:rPr lang="en-US" sz="1600" b="1" dirty="0"/>
                    <a:t> + </a:t>
                  </a:r>
                  <a:r>
                    <a:rPr lang="en-US" sz="1600" b="1" dirty="0" err="1" smtClean="0"/>
                    <a:t>p</a:t>
                  </a:r>
                  <a:r>
                    <a:rPr lang="en-US" sz="1600" b="1" baseline="-25000" dirty="0" err="1" smtClean="0"/>
                    <a:t>N</a:t>
                  </a:r>
                  <a:r>
                    <a:rPr lang="en-US" sz="1600" dirty="0" smtClean="0"/>
                    <a:t>]</a:t>
                  </a:r>
                  <a:r>
                    <a:rPr lang="en-US" sz="1600" baseline="30000" dirty="0" smtClean="0"/>
                    <a:t>2</a:t>
                  </a:r>
                  <a:endParaRPr lang="en-US" sz="1600" dirty="0"/>
                </a:p>
              </p:txBody>
            </p:sp>
            <p:sp>
              <p:nvSpPr>
                <p:cNvPr id="150" name="TextBox 149"/>
                <p:cNvSpPr txBox="1"/>
                <p:nvPr/>
              </p:nvSpPr>
              <p:spPr>
                <a:xfrm>
                  <a:off x="1589154" y="4735925"/>
                  <a:ext cx="335245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missing energy      missing momentum</a:t>
                  </a:r>
                </a:p>
              </p:txBody>
            </p:sp>
          </p:grpSp>
        </p:grpSp>
      </p:grpSp>
      <p:sp>
        <p:nvSpPr>
          <p:cNvPr id="160" name="Slide Number Placeholder 159"/>
          <p:cNvSpPr>
            <a:spLocks noGrp="1"/>
          </p:cNvSpPr>
          <p:nvPr>
            <p:ph type="sldNum" sz="quarter" idx="12"/>
          </p:nvPr>
        </p:nvSpPr>
        <p:spPr>
          <a:xfrm>
            <a:off x="9197301" y="6475516"/>
            <a:ext cx="2743200" cy="365125"/>
          </a:xfrm>
        </p:spPr>
        <p:txBody>
          <a:bodyPr/>
          <a:lstStyle/>
          <a:p>
            <a:fld id="{BC6EC09B-4ACD-6245-9F54-4F3DCBC94352}" type="slidenum">
              <a:rPr lang="en-US" smtClean="0"/>
              <a:t>6</a:t>
            </a:fld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0046368" y="1934501"/>
            <a:ext cx="0" cy="293003"/>
          </a:xfrm>
          <a:prstGeom prst="straightConnector1">
            <a:avLst/>
          </a:prstGeom>
          <a:ln w="28575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4047" y="2667475"/>
            <a:ext cx="12172201" cy="9544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2761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EC09B-4ACD-6245-9F54-4F3DCBC94352}" type="slidenum">
              <a:rPr lang="en-US" smtClean="0"/>
              <a:t>7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652558" y="713875"/>
            <a:ext cx="8358124" cy="2861310"/>
            <a:chOff x="1652558" y="366829"/>
            <a:chExt cx="8358124" cy="286131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61277" y="366829"/>
              <a:ext cx="3449405" cy="286131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652558" y="561675"/>
              <a:ext cx="33731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MOT  -  </a:t>
              </a:r>
              <a:r>
                <a:rPr lang="en-US" dirty="0" smtClean="0">
                  <a:solidFill>
                    <a:srgbClr val="FF0000"/>
                  </a:solidFill>
                </a:rPr>
                <a:t>M</a:t>
              </a:r>
              <a:r>
                <a:rPr lang="en-US" dirty="0" smtClean="0"/>
                <a:t>agneto-</a:t>
              </a:r>
              <a:r>
                <a:rPr lang="en-US" dirty="0" smtClean="0">
                  <a:solidFill>
                    <a:srgbClr val="FF0000"/>
                  </a:solidFill>
                </a:rPr>
                <a:t>O</a:t>
              </a:r>
              <a:r>
                <a:rPr lang="en-US" dirty="0" smtClean="0"/>
                <a:t>ptical </a:t>
              </a:r>
              <a:r>
                <a:rPr lang="en-US" dirty="0" smtClean="0">
                  <a:solidFill>
                    <a:srgbClr val="FF0000"/>
                  </a:solidFill>
                </a:rPr>
                <a:t>T</a:t>
              </a:r>
              <a:r>
                <a:rPr lang="en-US" dirty="0" smtClean="0"/>
                <a:t>rap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56698" y="1022757"/>
              <a:ext cx="4104852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Developed for over 20 years for </a:t>
              </a:r>
            </a:p>
            <a:p>
              <a:r>
                <a:rPr lang="en-US" sz="1600" dirty="0" smtClean="0"/>
                <a:t>cooling and suspension of neutral atoms</a:t>
              </a:r>
            </a:p>
            <a:p>
              <a:endParaRPr lang="en-US" sz="800" dirty="0"/>
            </a:p>
            <a:p>
              <a:r>
                <a:rPr lang="en-US" sz="1600" dirty="0" smtClean="0"/>
                <a:t>       No of trapped atoms: 10</a:t>
              </a:r>
              <a:r>
                <a:rPr lang="en-US" sz="2000" baseline="30000" dirty="0"/>
                <a:t>6</a:t>
              </a:r>
              <a:r>
                <a:rPr lang="en-US" sz="1600" dirty="0" smtClean="0"/>
                <a:t> - 10</a:t>
              </a:r>
              <a:r>
                <a:rPr lang="en-US" sz="2000" baseline="30000" dirty="0" smtClean="0"/>
                <a:t>10  </a:t>
              </a:r>
            </a:p>
            <a:p>
              <a:r>
                <a:rPr lang="en-US" sz="2000" baseline="30000" dirty="0"/>
                <a:t> </a:t>
              </a:r>
              <a:r>
                <a:rPr lang="en-US" sz="2000" baseline="30000" dirty="0" smtClean="0"/>
                <a:t>      </a:t>
              </a:r>
              <a:r>
                <a:rPr lang="en-US" sz="2000" dirty="0" smtClean="0"/>
                <a:t> </a:t>
              </a:r>
              <a:r>
                <a:rPr lang="en-US" sz="1600" dirty="0" smtClean="0"/>
                <a:t>Atom temperature:     10 - 100 </a:t>
              </a:r>
              <a:r>
                <a:rPr lang="en-US" sz="1600" dirty="0" err="1" smtClean="0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600" dirty="0" err="1" smtClean="0"/>
                <a:t>K</a:t>
              </a:r>
              <a:endParaRPr lang="en-US" sz="1600" dirty="0" smtClean="0"/>
            </a:p>
            <a:p>
              <a:endParaRPr lang="en-US" sz="800" dirty="0"/>
            </a:p>
            <a:p>
              <a:r>
                <a:rPr lang="en-US" sz="1600" dirty="0" smtClean="0"/>
                <a:t>     (Atomic &amp; Molecular Optics Group UCLA)</a:t>
              </a:r>
              <a:endParaRPr lang="en-US" sz="1600" baseline="30000" dirty="0"/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1652558" y="4249236"/>
            <a:ext cx="4208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Used extensively for 20 years for 3-D studies of atom-atom and photon atom collisions</a:t>
            </a:r>
            <a:endParaRPr lang="en-US" sz="1600" dirty="0"/>
          </a:p>
        </p:txBody>
      </p:sp>
      <p:sp>
        <p:nvSpPr>
          <p:cNvPr id="90" name="TextBox 89"/>
          <p:cNvSpPr txBox="1"/>
          <p:nvPr/>
        </p:nvSpPr>
        <p:spPr>
          <a:xfrm>
            <a:off x="1505663" y="3757747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COLTRIMS – </a:t>
            </a:r>
            <a:r>
              <a:rPr lang="en-US" dirty="0" err="1" smtClean="0">
                <a:solidFill>
                  <a:schemeClr val="accent2"/>
                </a:solidFill>
              </a:rPr>
              <a:t>COL</a:t>
            </a:r>
            <a:r>
              <a:rPr lang="en-US" dirty="0" err="1" smtClean="0"/>
              <a:t>d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2"/>
                </a:solidFill>
              </a:rPr>
              <a:t>T</a:t>
            </a:r>
            <a:r>
              <a:rPr lang="en-US" dirty="0" smtClean="0"/>
              <a:t>arget </a:t>
            </a:r>
            <a:r>
              <a:rPr lang="en-US" dirty="0" smtClean="0">
                <a:solidFill>
                  <a:schemeClr val="accent2"/>
                </a:solidFill>
              </a:rPr>
              <a:t>R</a:t>
            </a:r>
            <a:r>
              <a:rPr lang="en-US" dirty="0" smtClean="0"/>
              <a:t>ecoil </a:t>
            </a:r>
            <a:r>
              <a:rPr lang="en-US" dirty="0" smtClean="0">
                <a:solidFill>
                  <a:schemeClr val="accent2"/>
                </a:solidFill>
              </a:rPr>
              <a:t>I</a:t>
            </a:r>
            <a:r>
              <a:rPr lang="en-US" dirty="0" smtClean="0"/>
              <a:t>on </a:t>
            </a:r>
            <a:r>
              <a:rPr lang="en-US" dirty="0" smtClean="0">
                <a:solidFill>
                  <a:schemeClr val="accent2"/>
                </a:solidFill>
              </a:rPr>
              <a:t>M</a:t>
            </a:r>
            <a:r>
              <a:rPr lang="en-US" dirty="0" smtClean="0"/>
              <a:t>ass </a:t>
            </a:r>
            <a:r>
              <a:rPr lang="en-US" dirty="0" smtClean="0">
                <a:solidFill>
                  <a:schemeClr val="accent2"/>
                </a:solidFill>
              </a:rPr>
              <a:t>S</a:t>
            </a:r>
            <a:r>
              <a:rPr lang="en-US" dirty="0" smtClean="0"/>
              <a:t>pectroscopy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2098773" y="4816034"/>
            <a:ext cx="30557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</a:t>
            </a:r>
            <a:r>
              <a:rPr lang="en-US" sz="1600" dirty="0" smtClean="0"/>
              <a:t>ime of flight precision  200 </a:t>
            </a:r>
            <a:r>
              <a:rPr lang="en-US" sz="1600" dirty="0" err="1" smtClean="0"/>
              <a:t>ps</a:t>
            </a:r>
            <a:endParaRPr lang="en-US" sz="1600" dirty="0" smtClean="0"/>
          </a:p>
          <a:p>
            <a:r>
              <a:rPr lang="en-US" sz="1600" dirty="0" smtClean="0"/>
              <a:t>spatial precision (MCP)  40 </a:t>
            </a:r>
            <a:r>
              <a:rPr lang="en-US" sz="16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600" dirty="0" smtClean="0"/>
              <a:t>m</a:t>
            </a:r>
          </a:p>
          <a:p>
            <a:endParaRPr lang="en-US" sz="800" dirty="0" smtClean="0"/>
          </a:p>
          <a:p>
            <a:r>
              <a:rPr lang="en-US" sz="1600" dirty="0" smtClean="0"/>
              <a:t>(supplied by </a:t>
            </a:r>
            <a:r>
              <a:rPr lang="en-US" sz="1600" dirty="0" err="1" smtClean="0"/>
              <a:t>Roentdek</a:t>
            </a:r>
            <a:r>
              <a:rPr lang="en-US" sz="1600" dirty="0" smtClean="0"/>
              <a:t>, Germany)  </a:t>
            </a:r>
            <a:endParaRPr lang="en-US" sz="1600" dirty="0"/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8176" y="3978524"/>
            <a:ext cx="3035606" cy="23318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34716" y="229807"/>
            <a:ext cx="62441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Requires advanced versions of two established techniques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3707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3"/>
          <p:cNvCxnSpPr/>
          <p:nvPr/>
        </p:nvCxnSpPr>
        <p:spPr>
          <a:xfrm flipV="1">
            <a:off x="4348786" y="1592298"/>
            <a:ext cx="26985" cy="4456275"/>
          </a:xfrm>
          <a:prstGeom prst="line">
            <a:avLst/>
          </a:prstGeom>
          <a:ln w="762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507445" y="4132467"/>
            <a:ext cx="699922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Trapped atoms</a:t>
            </a:r>
            <a:r>
              <a:rPr lang="en-US" sz="1100" dirty="0" smtClean="0">
                <a:solidFill>
                  <a:schemeClr val="bg2"/>
                </a:solidFill>
              </a:rPr>
              <a:t>     </a:t>
            </a:r>
            <a:endParaRPr lang="en-US" sz="1100" dirty="0" smtClean="0">
              <a:solidFill>
                <a:srgbClr val="953735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2085642" y="2302030"/>
            <a:ext cx="1930150" cy="1592"/>
          </a:xfrm>
          <a:prstGeom prst="line">
            <a:avLst/>
          </a:prstGeom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2085642" y="5169080"/>
            <a:ext cx="1930150" cy="3180"/>
          </a:xfrm>
          <a:prstGeom prst="line">
            <a:avLst/>
          </a:prstGeom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4705198" y="2303622"/>
            <a:ext cx="1965687" cy="6980"/>
          </a:xfrm>
          <a:prstGeom prst="line">
            <a:avLst/>
          </a:prstGeom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4705198" y="5167809"/>
            <a:ext cx="2005171" cy="4450"/>
          </a:xfrm>
          <a:prstGeom prst="line">
            <a:avLst/>
          </a:prstGeom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301946" y="3650551"/>
            <a:ext cx="6703185" cy="86241"/>
          </a:xfrm>
          <a:prstGeom prst="line">
            <a:avLst/>
          </a:prstGeom>
          <a:ln w="762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4369072" y="3672664"/>
            <a:ext cx="45719" cy="4571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 rot="10800000">
            <a:off x="3015251" y="3265363"/>
            <a:ext cx="478409" cy="50886"/>
          </a:xfrm>
          <a:prstGeom prst="straightConnector1">
            <a:avLst/>
          </a:prstGeom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42" idx="3"/>
          </p:cNvCxnSpPr>
          <p:nvPr/>
        </p:nvCxnSpPr>
        <p:spPr>
          <a:xfrm rot="5400000" flipH="1" flipV="1">
            <a:off x="4197265" y="2740121"/>
            <a:ext cx="1130164" cy="863180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903168" y="3718383"/>
            <a:ext cx="811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Laser beam </a:t>
            </a:r>
            <a:endParaRPr lang="en-US" sz="1000" dirty="0">
              <a:ln>
                <a:solidFill>
                  <a:schemeClr val="accent2"/>
                </a:solidFill>
              </a:ln>
              <a:solidFill>
                <a:srgbClr val="000000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rot="10800000" flipV="1">
            <a:off x="3271004" y="3686285"/>
            <a:ext cx="1104764" cy="966710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085642" y="3198497"/>
            <a:ext cx="9444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MCP array</a:t>
            </a:r>
          </a:p>
          <a:p>
            <a:pPr algn="ctr"/>
            <a:r>
              <a:rPr lang="en-US" sz="1100" dirty="0" smtClean="0"/>
              <a:t> for recoil ion</a:t>
            </a:r>
            <a:endParaRPr lang="en-US" sz="1100" dirty="0"/>
          </a:p>
        </p:txBody>
      </p:sp>
      <p:sp>
        <p:nvSpPr>
          <p:cNvPr id="40" name="TextBox 39"/>
          <p:cNvSpPr txBox="1"/>
          <p:nvPr/>
        </p:nvSpPr>
        <p:spPr>
          <a:xfrm>
            <a:off x="4568168" y="3307697"/>
            <a:ext cx="1181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Auger electrons  </a:t>
            </a:r>
            <a:r>
              <a:rPr lang="en-US" sz="900" dirty="0">
                <a:sym typeface="Wingdings"/>
              </a:rPr>
              <a:t>.</a:t>
            </a:r>
            <a:endParaRPr lang="en-US" sz="900" dirty="0"/>
          </a:p>
        </p:txBody>
      </p:sp>
      <p:sp>
        <p:nvSpPr>
          <p:cNvPr id="41" name="TextBox 40"/>
          <p:cNvSpPr txBox="1"/>
          <p:nvPr/>
        </p:nvSpPr>
        <p:spPr>
          <a:xfrm>
            <a:off x="3271004" y="3060095"/>
            <a:ext cx="9412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&lt;---Recoil ion</a:t>
            </a:r>
            <a:endParaRPr lang="en-US" sz="1100" dirty="0"/>
          </a:p>
        </p:txBody>
      </p:sp>
      <p:sp>
        <p:nvSpPr>
          <p:cNvPr id="42" name="TextBox 41"/>
          <p:cNvSpPr txBox="1"/>
          <p:nvPr/>
        </p:nvSpPr>
        <p:spPr>
          <a:xfrm>
            <a:off x="3284554" y="3917024"/>
            <a:ext cx="6190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Trigger </a:t>
            </a:r>
          </a:p>
          <a:p>
            <a:r>
              <a:rPr lang="en-US" sz="1100" dirty="0" smtClean="0"/>
              <a:t>X ray</a:t>
            </a:r>
            <a:endParaRPr lang="en-US" sz="1100" dirty="0"/>
          </a:p>
        </p:txBody>
      </p:sp>
      <p:sp>
        <p:nvSpPr>
          <p:cNvPr id="43" name="TextBox 42"/>
          <p:cNvSpPr txBox="1"/>
          <p:nvPr/>
        </p:nvSpPr>
        <p:spPr>
          <a:xfrm>
            <a:off x="5488011" y="2494336"/>
            <a:ext cx="120577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Position sensitive </a:t>
            </a:r>
          </a:p>
          <a:p>
            <a:pPr algn="ctr"/>
            <a:r>
              <a:rPr lang="en-US" sz="1100" dirty="0" smtClean="0"/>
              <a:t>X-ray  &amp; Auger </a:t>
            </a:r>
          </a:p>
          <a:p>
            <a:pPr algn="ctr"/>
            <a:r>
              <a:rPr lang="en-US" sz="1100" dirty="0" smtClean="0"/>
              <a:t>detector arrays</a:t>
            </a:r>
            <a:endParaRPr lang="en-US" sz="1100" dirty="0"/>
          </a:p>
        </p:txBody>
      </p:sp>
      <p:sp>
        <p:nvSpPr>
          <p:cNvPr id="44" name="TextBox 43"/>
          <p:cNvSpPr txBox="1"/>
          <p:nvPr/>
        </p:nvSpPr>
        <p:spPr>
          <a:xfrm>
            <a:off x="3865604" y="1766830"/>
            <a:ext cx="102032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Plane of laser beams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6754117" y="2319174"/>
            <a:ext cx="7770" cy="2744773"/>
          </a:xfrm>
          <a:prstGeom prst="line">
            <a:avLst/>
          </a:prstGeom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Arc 46"/>
          <p:cNvSpPr/>
          <p:nvPr/>
        </p:nvSpPr>
        <p:spPr>
          <a:xfrm>
            <a:off x="2085642" y="3307697"/>
            <a:ext cx="2286814" cy="817642"/>
          </a:xfrm>
          <a:prstGeom prst="arc">
            <a:avLst>
              <a:gd name="adj1" fmla="val 18141534"/>
              <a:gd name="adj2" fmla="val 21446263"/>
            </a:avLst>
          </a:prstGeom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8" name="Straight Arrow Connector 47"/>
          <p:cNvCxnSpPr/>
          <p:nvPr/>
        </p:nvCxnSpPr>
        <p:spPr>
          <a:xfrm flipH="1" flipV="1">
            <a:off x="4443576" y="3788366"/>
            <a:ext cx="241943" cy="354490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42" idx="5"/>
          </p:cNvCxnSpPr>
          <p:nvPr/>
        </p:nvCxnSpPr>
        <p:spPr>
          <a:xfrm rot="16200000" flipH="1">
            <a:off x="5003895" y="3153675"/>
            <a:ext cx="530535" cy="1696769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/>
        </p:nvGrpSpPr>
        <p:grpSpPr>
          <a:xfrm>
            <a:off x="1835093" y="6048573"/>
            <a:ext cx="5212150" cy="307777"/>
            <a:chOff x="891162" y="4706949"/>
            <a:chExt cx="5212150" cy="307777"/>
          </a:xfrm>
        </p:grpSpPr>
        <p:cxnSp>
          <p:nvCxnSpPr>
            <p:cNvPr id="79" name="Straight Arrow Connector 78"/>
            <p:cNvCxnSpPr/>
            <p:nvPr/>
          </p:nvCxnSpPr>
          <p:spPr>
            <a:xfrm>
              <a:off x="891162" y="4860838"/>
              <a:ext cx="5212150" cy="1588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/>
            <p:cNvSpPr txBox="1"/>
            <p:nvPr/>
          </p:nvSpPr>
          <p:spPr>
            <a:xfrm>
              <a:off x="3193310" y="4706949"/>
              <a:ext cx="41908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4m</a:t>
              </a:r>
              <a:endParaRPr lang="en-US" sz="1400" dirty="0"/>
            </a:p>
          </p:txBody>
        </p:sp>
      </p:grpSp>
      <p:sp>
        <p:nvSpPr>
          <p:cNvPr id="51" name="Arc 50"/>
          <p:cNvSpPr/>
          <p:nvPr/>
        </p:nvSpPr>
        <p:spPr>
          <a:xfrm flipH="1">
            <a:off x="1789653" y="2187758"/>
            <a:ext cx="354139" cy="3060700"/>
          </a:xfrm>
          <a:prstGeom prst="arc">
            <a:avLst>
              <a:gd name="adj1" fmla="val 16186726"/>
              <a:gd name="adj2" fmla="val 960469"/>
            </a:avLst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5" name="Group 84"/>
          <p:cNvGrpSpPr/>
          <p:nvPr/>
        </p:nvGrpSpPr>
        <p:grpSpPr>
          <a:xfrm>
            <a:off x="6602512" y="2117095"/>
            <a:ext cx="427398" cy="3208073"/>
            <a:chOff x="7432348" y="2099582"/>
            <a:chExt cx="354139" cy="3246680"/>
          </a:xfrm>
        </p:grpSpPr>
        <p:sp>
          <p:nvSpPr>
            <p:cNvPr id="52" name="Arc 51"/>
            <p:cNvSpPr/>
            <p:nvPr/>
          </p:nvSpPr>
          <p:spPr>
            <a:xfrm flipV="1">
              <a:off x="7432348" y="2099582"/>
              <a:ext cx="354139" cy="3173405"/>
            </a:xfrm>
            <a:prstGeom prst="arc">
              <a:avLst>
                <a:gd name="adj1" fmla="val 16199999"/>
                <a:gd name="adj2" fmla="val 960469"/>
              </a:avLst>
            </a:prstGeom>
            <a:ln>
              <a:solidFill>
                <a:srgbClr val="948A5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Arc 52"/>
            <p:cNvSpPr/>
            <p:nvPr/>
          </p:nvSpPr>
          <p:spPr>
            <a:xfrm>
              <a:off x="7432348" y="2178124"/>
              <a:ext cx="354139" cy="3168138"/>
            </a:xfrm>
            <a:prstGeom prst="arc">
              <a:avLst>
                <a:gd name="adj1" fmla="val 16206962"/>
                <a:gd name="adj2" fmla="val 960469"/>
              </a:avLst>
            </a:prstGeom>
            <a:ln>
              <a:solidFill>
                <a:srgbClr val="948A5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4" name="Arc 53"/>
          <p:cNvSpPr/>
          <p:nvPr/>
        </p:nvSpPr>
        <p:spPr>
          <a:xfrm flipH="1" flipV="1">
            <a:off x="1785337" y="2219534"/>
            <a:ext cx="354139" cy="3060700"/>
          </a:xfrm>
          <a:prstGeom prst="arc">
            <a:avLst>
              <a:gd name="adj1" fmla="val 16200000"/>
              <a:gd name="adj2" fmla="val 960469"/>
            </a:avLst>
          </a:prstGeom>
          <a:ln>
            <a:solidFill>
              <a:srgbClr val="948A54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5" name="Straight Connector 54"/>
          <p:cNvCxnSpPr/>
          <p:nvPr/>
        </p:nvCxnSpPr>
        <p:spPr>
          <a:xfrm flipH="1" flipV="1">
            <a:off x="1961874" y="2180724"/>
            <a:ext cx="4856538" cy="19607"/>
          </a:xfrm>
          <a:prstGeom prst="line">
            <a:avLst/>
          </a:prstGeom>
          <a:ln>
            <a:solidFill>
              <a:srgbClr val="948A5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1961874" y="5255492"/>
            <a:ext cx="4856538" cy="36698"/>
          </a:xfrm>
          <a:prstGeom prst="line">
            <a:avLst/>
          </a:prstGeom>
          <a:ln>
            <a:solidFill>
              <a:srgbClr val="948A5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>
            <a:off x="5009787" y="1897682"/>
            <a:ext cx="588172" cy="246350"/>
            <a:chOff x="4123006" y="1022937"/>
            <a:chExt cx="588172" cy="246350"/>
          </a:xfrm>
        </p:grpSpPr>
        <p:sp>
          <p:nvSpPr>
            <p:cNvPr id="76" name="Rectangle 75"/>
            <p:cNvSpPr/>
            <p:nvPr/>
          </p:nvSpPr>
          <p:spPr>
            <a:xfrm>
              <a:off x="4123006" y="1022938"/>
              <a:ext cx="588172" cy="24634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noFill/>
              </a:endParaRPr>
            </a:p>
          </p:txBody>
        </p:sp>
        <p:cxnSp>
          <p:nvCxnSpPr>
            <p:cNvPr id="77" name="Straight Connector 76"/>
            <p:cNvCxnSpPr/>
            <p:nvPr/>
          </p:nvCxnSpPr>
          <p:spPr>
            <a:xfrm>
              <a:off x="4123006" y="1022938"/>
              <a:ext cx="588172" cy="246349"/>
            </a:xfrm>
            <a:prstGeom prst="line">
              <a:avLst/>
            </a:prstGeom>
            <a:ln w="12700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0800000" flipV="1">
              <a:off x="4123006" y="1022937"/>
              <a:ext cx="588172" cy="246349"/>
            </a:xfrm>
            <a:prstGeom prst="line">
              <a:avLst/>
            </a:prstGeom>
            <a:ln w="12700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3110500" y="1897683"/>
            <a:ext cx="588172" cy="246350"/>
            <a:chOff x="4123006" y="1022937"/>
            <a:chExt cx="588172" cy="246350"/>
          </a:xfrm>
        </p:grpSpPr>
        <p:sp>
          <p:nvSpPr>
            <p:cNvPr id="73" name="Rectangle 72"/>
            <p:cNvSpPr/>
            <p:nvPr/>
          </p:nvSpPr>
          <p:spPr>
            <a:xfrm>
              <a:off x="4123006" y="1022938"/>
              <a:ext cx="588172" cy="24634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noFill/>
              </a:endParaRPr>
            </a:p>
          </p:txBody>
        </p:sp>
        <p:cxnSp>
          <p:nvCxnSpPr>
            <p:cNvPr id="74" name="Straight Connector 73"/>
            <p:cNvCxnSpPr/>
            <p:nvPr/>
          </p:nvCxnSpPr>
          <p:spPr>
            <a:xfrm>
              <a:off x="4123006" y="1022938"/>
              <a:ext cx="588172" cy="246349"/>
            </a:xfrm>
            <a:prstGeom prst="line">
              <a:avLst/>
            </a:prstGeom>
            <a:ln w="12700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0800000" flipV="1">
              <a:off x="4123006" y="1022937"/>
              <a:ext cx="588172" cy="246349"/>
            </a:xfrm>
            <a:prstGeom prst="line">
              <a:avLst/>
            </a:prstGeom>
            <a:ln w="12700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5018779" y="5350568"/>
            <a:ext cx="588172" cy="246350"/>
            <a:chOff x="4123006" y="1022937"/>
            <a:chExt cx="588172" cy="246350"/>
          </a:xfrm>
        </p:grpSpPr>
        <p:sp>
          <p:nvSpPr>
            <p:cNvPr id="70" name="Rectangle 69"/>
            <p:cNvSpPr/>
            <p:nvPr/>
          </p:nvSpPr>
          <p:spPr>
            <a:xfrm>
              <a:off x="4123006" y="1022938"/>
              <a:ext cx="588172" cy="24634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noFill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123006" y="1022938"/>
              <a:ext cx="588172" cy="246349"/>
            </a:xfrm>
            <a:prstGeom prst="line">
              <a:avLst/>
            </a:prstGeom>
            <a:ln w="12700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0800000" flipV="1">
              <a:off x="4123006" y="1022937"/>
              <a:ext cx="588172" cy="246349"/>
            </a:xfrm>
            <a:prstGeom prst="line">
              <a:avLst/>
            </a:prstGeom>
            <a:ln w="12700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3113142" y="5350569"/>
            <a:ext cx="588172" cy="246350"/>
            <a:chOff x="4123006" y="1022937"/>
            <a:chExt cx="588172" cy="246350"/>
          </a:xfrm>
        </p:grpSpPr>
        <p:sp>
          <p:nvSpPr>
            <p:cNvPr id="67" name="Rectangle 66"/>
            <p:cNvSpPr/>
            <p:nvPr/>
          </p:nvSpPr>
          <p:spPr>
            <a:xfrm>
              <a:off x="4123006" y="1022938"/>
              <a:ext cx="588172" cy="24634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noFill/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4123006" y="1022938"/>
              <a:ext cx="588172" cy="246349"/>
            </a:xfrm>
            <a:prstGeom prst="line">
              <a:avLst/>
            </a:prstGeom>
            <a:ln w="12700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0800000" flipV="1">
              <a:off x="4123006" y="1022937"/>
              <a:ext cx="588172" cy="246349"/>
            </a:xfrm>
            <a:prstGeom prst="line">
              <a:avLst/>
            </a:prstGeom>
            <a:ln w="12700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Box 60"/>
          <p:cNvSpPr txBox="1"/>
          <p:nvPr/>
        </p:nvSpPr>
        <p:spPr>
          <a:xfrm>
            <a:off x="4815585" y="1689979"/>
            <a:ext cx="10182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Amti-Helmholz</a:t>
            </a:r>
            <a:r>
              <a:rPr lang="en-US" sz="800" dirty="0" smtClean="0"/>
              <a:t> coils</a:t>
            </a:r>
            <a:endParaRPr lang="en-US" sz="800" dirty="0"/>
          </a:p>
        </p:txBody>
      </p:sp>
      <p:sp>
        <p:nvSpPr>
          <p:cNvPr id="62" name="Rectangle 61"/>
          <p:cNvSpPr/>
          <p:nvPr/>
        </p:nvSpPr>
        <p:spPr>
          <a:xfrm>
            <a:off x="1515431" y="1716459"/>
            <a:ext cx="5712628" cy="4054136"/>
          </a:xfrm>
          <a:prstGeom prst="rect">
            <a:avLst/>
          </a:prstGeom>
          <a:noFill/>
          <a:ln w="38100" cap="flat" cmpd="dbl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2920179" y="1707464"/>
            <a:ext cx="9925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Anri</a:t>
            </a:r>
            <a:r>
              <a:rPr lang="en-US" sz="800"/>
              <a:t>-</a:t>
            </a:r>
            <a:r>
              <a:rPr lang="en-US" sz="800" smtClean="0"/>
              <a:t>Helmholz</a:t>
            </a:r>
            <a:r>
              <a:rPr lang="en-US" sz="800" dirty="0" smtClean="0"/>
              <a:t> coils</a:t>
            </a:r>
            <a:endParaRPr lang="en-US" sz="800" dirty="0"/>
          </a:p>
        </p:txBody>
      </p:sp>
      <p:sp>
        <p:nvSpPr>
          <p:cNvPr id="64" name="Rectangle 63"/>
          <p:cNvSpPr/>
          <p:nvPr/>
        </p:nvSpPr>
        <p:spPr>
          <a:xfrm>
            <a:off x="4093699" y="5151894"/>
            <a:ext cx="520700" cy="4571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4093699" y="2283305"/>
            <a:ext cx="520700" cy="4571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5747676" y="1418504"/>
            <a:ext cx="11224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magnetic screen</a:t>
            </a:r>
            <a:endParaRPr lang="en-US" sz="1100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6836244" y="2532094"/>
            <a:ext cx="1181325" cy="291834"/>
          </a:xfrm>
          <a:prstGeom prst="straightConnector1">
            <a:avLst/>
          </a:prstGeom>
          <a:ln w="28575">
            <a:tailEnd type="arrow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7" name="Group 96"/>
          <p:cNvGrpSpPr/>
          <p:nvPr/>
        </p:nvGrpSpPr>
        <p:grpSpPr>
          <a:xfrm>
            <a:off x="7991018" y="1121780"/>
            <a:ext cx="1560748" cy="3789681"/>
            <a:chOff x="8825257" y="1086751"/>
            <a:chExt cx="1560748" cy="3789681"/>
          </a:xfrm>
        </p:grpSpPr>
        <p:sp>
          <p:nvSpPr>
            <p:cNvPr id="7" name="TextBox 6"/>
            <p:cNvSpPr txBox="1"/>
            <p:nvPr/>
          </p:nvSpPr>
          <p:spPr>
            <a:xfrm>
              <a:off x="9512357" y="3400030"/>
              <a:ext cx="4732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BaF</a:t>
              </a:r>
              <a:r>
                <a:rPr lang="en-US" sz="1400" baseline="-25000" dirty="0" smtClean="0"/>
                <a:t>2</a:t>
              </a:r>
              <a:endParaRPr lang="en-US" sz="1400" baseline="-25000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9680037" y="1482035"/>
              <a:ext cx="0" cy="1578060"/>
            </a:xfrm>
            <a:prstGeom prst="line">
              <a:avLst/>
            </a:prstGeom>
            <a:ln w="76200">
              <a:solidFill>
                <a:schemeClr val="accent3">
                  <a:lumMod val="5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9766743" y="1461715"/>
              <a:ext cx="0" cy="1578060"/>
            </a:xfrm>
            <a:prstGeom prst="line">
              <a:avLst/>
            </a:prstGeom>
            <a:ln w="762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9292865" y="1482035"/>
              <a:ext cx="74263" cy="157806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407768" y="1469822"/>
              <a:ext cx="179905" cy="1590273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9218507" y="1378935"/>
              <a:ext cx="0" cy="1836419"/>
            </a:xfrm>
            <a:prstGeom prst="line">
              <a:avLst/>
            </a:prstGeom>
            <a:ln w="6350">
              <a:prstDash val="lg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8825257" y="1086751"/>
              <a:ext cx="1541057" cy="3789681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700723" y="3219666"/>
              <a:ext cx="5020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SiPM</a:t>
              </a:r>
              <a:endParaRPr lang="en-US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219102" y="3559144"/>
              <a:ext cx="5853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plastic</a:t>
              </a:r>
              <a:endParaRPr lang="en-US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934162" y="3434630"/>
              <a:ext cx="4251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grid</a:t>
              </a:r>
              <a:endParaRPr lang="en-US" sz="1200" dirty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 flipV="1">
              <a:off x="9766748" y="3060099"/>
              <a:ext cx="100676" cy="19394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 flipV="1">
              <a:off x="9546083" y="3147940"/>
              <a:ext cx="83887" cy="25209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 flipV="1">
              <a:off x="9350337" y="3167690"/>
              <a:ext cx="72543" cy="41066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9156880" y="3188635"/>
              <a:ext cx="41976" cy="29679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8974068" y="3806376"/>
              <a:ext cx="14119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/>
                <a:t>phoswitch</a:t>
              </a:r>
              <a:r>
                <a:rPr lang="en-US" sz="1200" dirty="0" smtClean="0"/>
                <a:t> + multi-anode </a:t>
              </a:r>
              <a:r>
                <a:rPr lang="en-US" sz="1200" dirty="0" err="1" smtClean="0"/>
                <a:t>SiPM</a:t>
              </a:r>
              <a:r>
                <a:rPr lang="en-US" sz="1200" dirty="0" smtClean="0"/>
                <a:t> array</a:t>
              </a:r>
              <a:endParaRPr lang="en-US" sz="12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626722" y="4255051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grid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181041" y="620477"/>
            <a:ext cx="8062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/>
              <a:t>Original </a:t>
            </a:r>
            <a:r>
              <a:rPr lang="en-US" sz="2000" smtClean="0"/>
              <a:t>(2016) suggestion </a:t>
            </a:r>
            <a:r>
              <a:rPr lang="en-US" sz="2000" dirty="0" smtClean="0"/>
              <a:t>for 4</a:t>
            </a:r>
            <a:r>
              <a:rPr lang="en-US" sz="2000" dirty="0" smtClean="0">
                <a:latin typeface="Symbol" charset="2"/>
                <a:ea typeface="Symbol" charset="2"/>
                <a:cs typeface="Symbol" charset="2"/>
              </a:rPr>
              <a:t>p </a:t>
            </a:r>
            <a:r>
              <a:rPr lang="en-US" sz="2000" dirty="0" smtClean="0"/>
              <a:t>collection and time-of flight measurement</a:t>
            </a:r>
            <a:endParaRPr lang="en-US" sz="2000" dirty="0"/>
          </a:p>
        </p:txBody>
      </p:sp>
      <p:grpSp>
        <p:nvGrpSpPr>
          <p:cNvPr id="88" name="Group 87"/>
          <p:cNvGrpSpPr/>
          <p:nvPr/>
        </p:nvGrpSpPr>
        <p:grpSpPr>
          <a:xfrm>
            <a:off x="2068842" y="3083459"/>
            <a:ext cx="76098" cy="1232386"/>
            <a:chOff x="3114578" y="3070759"/>
            <a:chExt cx="76098" cy="1232386"/>
          </a:xfrm>
        </p:grpSpPr>
        <p:cxnSp>
          <p:nvCxnSpPr>
            <p:cNvPr id="28" name="Straight Connector 27"/>
            <p:cNvCxnSpPr/>
            <p:nvPr/>
          </p:nvCxnSpPr>
          <p:spPr>
            <a:xfrm flipH="1">
              <a:off x="3114578" y="3090066"/>
              <a:ext cx="250" cy="1180076"/>
            </a:xfrm>
            <a:prstGeom prst="line">
              <a:avLst/>
            </a:prstGeom>
            <a:ln w="5715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3184149" y="3070759"/>
              <a:ext cx="6527" cy="1232386"/>
            </a:xfrm>
            <a:prstGeom prst="line">
              <a:avLst/>
            </a:prstGeom>
            <a:ln w="6350">
              <a:prstDash val="lg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9" name="Straight Connector 88"/>
          <p:cNvCxnSpPr/>
          <p:nvPr/>
        </p:nvCxnSpPr>
        <p:spPr>
          <a:xfrm>
            <a:off x="2067711" y="2343558"/>
            <a:ext cx="0" cy="697718"/>
          </a:xfrm>
          <a:prstGeom prst="line">
            <a:avLst/>
          </a:prstGeom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2067711" y="4328129"/>
            <a:ext cx="0" cy="785665"/>
          </a:xfrm>
          <a:prstGeom prst="line">
            <a:avLst/>
          </a:prstGeom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Oval 94"/>
          <p:cNvSpPr/>
          <p:nvPr/>
        </p:nvSpPr>
        <p:spPr>
          <a:xfrm>
            <a:off x="4319637" y="3637897"/>
            <a:ext cx="101408" cy="1080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TextBox 99"/>
          <p:cNvSpPr txBox="1"/>
          <p:nvPr/>
        </p:nvSpPr>
        <p:spPr>
          <a:xfrm>
            <a:off x="5267694" y="4559624"/>
            <a:ext cx="808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Ultra-high</a:t>
            </a:r>
          </a:p>
          <a:p>
            <a:r>
              <a:rPr lang="en-US" sz="1200" dirty="0" smtClean="0"/>
              <a:t>vacuum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14799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/>
          <p:cNvPicPr/>
          <p:nvPr/>
        </p:nvPicPr>
        <p:blipFill>
          <a:blip r:embed="rId2"/>
          <a:stretch>
            <a:fillRect/>
          </a:stretch>
        </p:blipFill>
        <p:spPr>
          <a:xfrm>
            <a:off x="1507274" y="1103986"/>
            <a:ext cx="4737409" cy="3456863"/>
          </a:xfrm>
          <a:prstGeom prst="rect">
            <a:avLst/>
          </a:prstGeom>
        </p:spPr>
      </p:pic>
      <p:cxnSp>
        <p:nvCxnSpPr>
          <p:cNvPr id="81" name="Straight Arrow Connector 80"/>
          <p:cNvCxnSpPr/>
          <p:nvPr/>
        </p:nvCxnSpPr>
        <p:spPr>
          <a:xfrm flipH="1">
            <a:off x="5452949" y="2308302"/>
            <a:ext cx="832860" cy="256478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Group 93"/>
          <p:cNvGrpSpPr/>
          <p:nvPr/>
        </p:nvGrpSpPr>
        <p:grpSpPr>
          <a:xfrm>
            <a:off x="6255833" y="1767704"/>
            <a:ext cx="3547734" cy="1320269"/>
            <a:chOff x="6244682" y="1723101"/>
            <a:chExt cx="3322881" cy="1035454"/>
          </a:xfrm>
        </p:grpSpPr>
        <p:sp>
          <p:nvSpPr>
            <p:cNvPr id="5" name="TextBox 4"/>
            <p:cNvSpPr txBox="1"/>
            <p:nvPr/>
          </p:nvSpPr>
          <p:spPr>
            <a:xfrm>
              <a:off x="6498419" y="1893710"/>
              <a:ext cx="3069144" cy="5551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/>
                  </a:solidFill>
                </a:rPr>
                <a:t>sub-mm precision X-ray </a:t>
              </a:r>
              <a:r>
                <a:rPr lang="en-US" sz="2000" dirty="0" smtClean="0">
                  <a:solidFill>
                    <a:srgbClr val="C00000"/>
                  </a:solidFill>
                  <a:latin typeface="Symbol" charset="2"/>
                  <a:ea typeface="Symbol" charset="2"/>
                  <a:cs typeface="Symbol" charset="2"/>
                </a:rPr>
                <a:t>g</a:t>
              </a:r>
              <a:r>
                <a:rPr lang="en-US" sz="2000" dirty="0" smtClean="0">
                  <a:solidFill>
                    <a:srgbClr val="C00000"/>
                  </a:solidFill>
                </a:rPr>
                <a:t>/e </a:t>
              </a:r>
            </a:p>
            <a:p>
              <a:r>
                <a:rPr lang="en-US" sz="2000" dirty="0" smtClean="0">
                  <a:solidFill>
                    <a:srgbClr val="C00000"/>
                  </a:solidFill>
                </a:rPr>
                <a:t>detection 10</a:t>
              </a:r>
              <a:r>
                <a:rPr lang="en-US" sz="2000" baseline="30000" dirty="0" smtClean="0">
                  <a:solidFill>
                    <a:srgbClr val="C00000"/>
                  </a:solidFill>
                </a:rPr>
                <a:t>6 </a:t>
              </a:r>
              <a:r>
                <a:rPr lang="en-US" sz="2000" dirty="0" smtClean="0">
                  <a:solidFill>
                    <a:srgbClr val="C00000"/>
                  </a:solidFill>
                </a:rPr>
                <a:t>dollars/</a:t>
              </a:r>
              <a:r>
                <a:rPr lang="en-US" sz="2000" dirty="0" err="1" smtClean="0">
                  <a:solidFill>
                    <a:srgbClr val="C00000"/>
                  </a:solidFill>
                </a:rPr>
                <a:t>squ</a:t>
              </a:r>
              <a:r>
                <a:rPr lang="en-US" sz="2000" dirty="0" smtClean="0">
                  <a:solidFill>
                    <a:srgbClr val="C00000"/>
                  </a:solidFill>
                </a:rPr>
                <a:t> m</a:t>
              </a:r>
              <a:endParaRPr lang="en-US" sz="2000" dirty="0">
                <a:solidFill>
                  <a:srgbClr val="C00000"/>
                </a:solidFill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6244682" y="1723101"/>
              <a:ext cx="3322881" cy="103545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91396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15849</TotalTime>
  <Words>1513</Words>
  <Application>Microsoft Macintosh PowerPoint</Application>
  <PresentationFormat>Widescreen</PresentationFormat>
  <Paragraphs>354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Calibri</vt:lpstr>
      <vt:lpstr>Calibri Light</vt:lpstr>
      <vt:lpstr>Cambria</vt:lpstr>
      <vt:lpstr>Symbol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Smith</dc:creator>
  <cp:lastModifiedBy>Peter Smith</cp:lastModifiedBy>
  <cp:revision>106</cp:revision>
  <dcterms:created xsi:type="dcterms:W3CDTF">2018-02-05T20:26:54Z</dcterms:created>
  <dcterms:modified xsi:type="dcterms:W3CDTF">2018-02-22T06:02:43Z</dcterms:modified>
</cp:coreProperties>
</file>