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7" r:id="rId1"/>
  </p:sldMasterIdLst>
  <p:notesMasterIdLst>
    <p:notesMasterId r:id="rId42"/>
  </p:notesMasterIdLst>
  <p:handoutMasterIdLst>
    <p:handoutMasterId r:id="rId43"/>
  </p:handoutMasterIdLst>
  <p:sldIdLst>
    <p:sldId id="256" r:id="rId2"/>
    <p:sldId id="618" r:id="rId3"/>
    <p:sldId id="628" r:id="rId4"/>
    <p:sldId id="624" r:id="rId5"/>
    <p:sldId id="625" r:id="rId6"/>
    <p:sldId id="626" r:id="rId7"/>
    <p:sldId id="627" r:id="rId8"/>
    <p:sldId id="629" r:id="rId9"/>
    <p:sldId id="324" r:id="rId10"/>
    <p:sldId id="412" r:id="rId11"/>
    <p:sldId id="418" r:id="rId12"/>
    <p:sldId id="415" r:id="rId13"/>
    <p:sldId id="416" r:id="rId14"/>
    <p:sldId id="620" r:id="rId15"/>
    <p:sldId id="327" r:id="rId16"/>
    <p:sldId id="328" r:id="rId17"/>
    <p:sldId id="322" r:id="rId18"/>
    <p:sldId id="631" r:id="rId19"/>
    <p:sldId id="436" r:id="rId20"/>
    <p:sldId id="381" r:id="rId21"/>
    <p:sldId id="630" r:id="rId22"/>
    <p:sldId id="611" r:id="rId23"/>
    <p:sldId id="605" r:id="rId24"/>
    <p:sldId id="610" r:id="rId25"/>
    <p:sldId id="613" r:id="rId26"/>
    <p:sldId id="612" r:id="rId27"/>
    <p:sldId id="614" r:id="rId28"/>
    <p:sldId id="617" r:id="rId29"/>
    <p:sldId id="609" r:id="rId30"/>
    <p:sldId id="616" r:id="rId31"/>
    <p:sldId id="603" r:id="rId32"/>
    <p:sldId id="608" r:id="rId33"/>
    <p:sldId id="607" r:id="rId34"/>
    <p:sldId id="602" r:id="rId35"/>
    <p:sldId id="325" r:id="rId36"/>
    <p:sldId id="432" r:id="rId37"/>
    <p:sldId id="307" r:id="rId38"/>
    <p:sldId id="317" r:id="rId39"/>
    <p:sldId id="435" r:id="rId40"/>
    <p:sldId id="440" r:id="rId41"/>
  </p:sldIdLst>
  <p:sldSz cx="9144000" cy="6858000" type="screen4x3"/>
  <p:notesSz cx="7099300" cy="10234613"/>
  <p:custShowLst>
    <p:custShow name="本文" id="0">
      <p:sldLst>
        <p:sld r:id="rId2"/>
      </p:sldLst>
    </p:custShow>
    <p:custShow name="質疑応答" id="1">
      <p:sldLst/>
    </p:custShow>
  </p:custShowLst>
  <p:custDataLst>
    <p:tags r:id="rId44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FF2D"/>
    <a:srgbClr val="0000FF"/>
    <a:srgbClr val="9923AD"/>
    <a:srgbClr val="FF0000"/>
    <a:srgbClr val="008000"/>
    <a:srgbClr val="FF6600"/>
    <a:srgbClr val="CC6600"/>
    <a:srgbClr val="006666"/>
    <a:srgbClr val="0099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65" autoAdjust="0"/>
    <p:restoredTop sz="95034" autoAdjust="0"/>
  </p:normalViewPr>
  <p:slideViewPr>
    <p:cSldViewPr snapToGrid="0">
      <p:cViewPr varScale="1">
        <p:scale>
          <a:sx n="60" d="100"/>
          <a:sy n="60" d="100"/>
        </p:scale>
        <p:origin x="11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828" y="0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19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243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19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828" y="9721243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05882A-E567-40DC-8CD8-CAE52F983E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7787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828" y="0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403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3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264" y="4861441"/>
            <a:ext cx="5680772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03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243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403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828" y="9721243"/>
            <a:ext cx="307680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52" tIns="47526" rIns="95052" bIns="4752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7CE3B-F45E-4F63-8ECF-10C6E30563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9186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00CAFF-6543-47F6-9635-853AF5060DBB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2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07CE3B-F45E-4F63-8ECF-10C6E30563B7}" type="slidenum">
              <a:rPr lang="en-US" altLang="ja-JP" smtClean="0"/>
              <a:pPr/>
              <a:t>33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114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819E8C9-2505-4D84-75A2-C8F35996B7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172FB-B353-47FC-82C9-568CB751D1A4}" type="slidenum">
              <a:rPr lang="en-US" altLang="ja-JP"/>
              <a:pPr/>
              <a:t>38</a:t>
            </a:fld>
            <a:endParaRPr lang="en-US" altLang="ja-JP"/>
          </a:p>
        </p:txBody>
      </p:sp>
      <p:sp>
        <p:nvSpPr>
          <p:cNvPr id="546818" name="Rectangle 2">
            <a:extLst>
              <a:ext uri="{FF2B5EF4-FFF2-40B4-BE49-F238E27FC236}">
                <a16:creationId xmlns:a16="http://schemas.microsoft.com/office/drawing/2014/main" id="{13636A49-CCF1-6350-8ABA-0C4E68F23D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>
            <a:extLst>
              <a:ext uri="{FF2B5EF4-FFF2-40B4-BE49-F238E27FC236}">
                <a16:creationId xmlns:a16="http://schemas.microsoft.com/office/drawing/2014/main" id="{830F1D08-0B3E-314A-227E-3CB5E27850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584093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FE8507-566F-4B5F-9103-55A7295D8CE7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C85FD0-B82D-4047-8C81-C617D1B7A6B9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9938"/>
            <a:ext cx="5114925" cy="3836987"/>
          </a:xfrm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A59ED3-F099-40E6-8813-F2E4ED6857BF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168532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A59ED3-F099-40E6-8813-F2E4ED6857BF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43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8A22B-94B2-4077-84B3-0B886E7D06A2}" type="slidenum">
              <a:rPr lang="en-US" altLang="ja-JP"/>
              <a:pPr/>
              <a:t>16</a:t>
            </a:fld>
            <a:endParaRPr lang="en-US" altLang="ja-JP"/>
          </a:p>
        </p:txBody>
      </p:sp>
      <p:sp>
        <p:nvSpPr>
          <p:cNvPr id="43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7CE3B-F45E-4F63-8ECF-10C6E30563B7}" type="slidenum">
              <a:rPr lang="en-US" altLang="ja-JP" smtClean="0"/>
              <a:pPr/>
              <a:t>25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1627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07CE3B-F45E-4F63-8ECF-10C6E30563B7}" type="slidenum">
              <a:rPr lang="en-US" altLang="ja-JP" smtClean="0"/>
              <a:pPr/>
              <a:t>31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10039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07CE3B-F45E-4F63-8ECF-10C6E30563B7}" type="slidenum">
              <a:rPr lang="en-US" altLang="ja-JP" smtClean="0"/>
              <a:pPr/>
              <a:t>32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8740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750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7750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ja-JP" altLang="ja-JP" sz="2400">
                <a:latin typeface="Times New Roman" pitchFamily="18" charset="0"/>
              </a:endParaRPr>
            </a:p>
          </p:txBody>
        </p:sp>
        <p:sp>
          <p:nvSpPr>
            <p:cNvPr id="27750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 sz="2400">
                <a:latin typeface="Times New Roman" pitchFamily="18" charset="0"/>
              </a:endParaRPr>
            </a:p>
          </p:txBody>
        </p:sp>
        <p:grpSp>
          <p:nvGrpSpPr>
            <p:cNvPr id="27750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7751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  <p:sp>
            <p:nvSpPr>
              <p:cNvPr id="27751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kumimoji="0" lang="ja-JP" altLang="ja-JP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277521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277522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6884D7-33DB-460E-9260-FE78EB53EF1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27752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27752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9910AB-84A0-4323-B124-00DBF197F79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844312-83A2-43BB-8FE4-915B4BFD539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712C6A9-D22E-446B-B24E-48FE66A5BA3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496408-3887-4800-9E50-E11569CDD6F8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37E3A-9411-4832-B100-6945F0A8846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598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13307C-D96C-4CC0-8B50-FB3093E86B7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921DAA-1416-4BE6-A28B-7739A22949A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E83185-9455-4651-9AB4-F9767288904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8AEEC6-30C1-42AB-9FF0-EE089478AA2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933E01-3BFD-4752-991C-2C4ED5383E1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625A8C-1105-425A-8AC1-8C23AB46056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 Black" pitchFamily="34" charset="0"/>
              </a:defRPr>
            </a:lvl1pPr>
          </a:lstStyle>
          <a:p>
            <a:fld id="{1E50DE8D-F0E4-4847-BAB4-F7CB365461B4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27648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6485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0" lang="ja-JP" altLang="ja-JP" sz="2400">
                <a:latin typeface="Times New Roman" pitchFamily="18" charset="0"/>
              </a:endParaRPr>
            </a:p>
          </p:txBody>
        </p:sp>
        <p:sp>
          <p:nvSpPr>
            <p:cNvPr id="276486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 sz="2400">
                <a:latin typeface="Times New Roman" pitchFamily="18" charset="0"/>
              </a:endParaRPr>
            </a:p>
          </p:txBody>
        </p:sp>
        <p:sp>
          <p:nvSpPr>
            <p:cNvPr id="276487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</a:endParaRPr>
            </a:p>
          </p:txBody>
        </p:sp>
        <p:sp>
          <p:nvSpPr>
            <p:cNvPr id="276488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</a:endParaRPr>
            </a:p>
          </p:txBody>
        </p:sp>
        <p:sp>
          <p:nvSpPr>
            <p:cNvPr id="276489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</a:endParaRPr>
            </a:p>
          </p:txBody>
        </p:sp>
        <p:sp>
          <p:nvSpPr>
            <p:cNvPr id="276490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hlink"/>
                </a:solidFill>
              </a:endParaRPr>
            </a:p>
          </p:txBody>
        </p:sp>
        <p:sp>
          <p:nvSpPr>
            <p:cNvPr id="276491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 sz="2400">
                <a:latin typeface="Times New Roman" pitchFamily="18" charset="0"/>
              </a:endParaRPr>
            </a:p>
          </p:txBody>
        </p:sp>
        <p:sp>
          <p:nvSpPr>
            <p:cNvPr id="27649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</a:endParaRPr>
            </a:p>
          </p:txBody>
        </p:sp>
        <p:sp>
          <p:nvSpPr>
            <p:cNvPr id="276493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kumimoji="0" lang="ja-JP" altLang="ja-JP">
                <a:solidFill>
                  <a:schemeClr val="accent2"/>
                </a:solidFill>
              </a:endParaRPr>
            </a:p>
          </p:txBody>
        </p:sp>
      </p:grpSp>
      <p:sp>
        <p:nvSpPr>
          <p:cNvPr id="27649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70850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764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76496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31.png"/><Relationship Id="rId3" Type="http://schemas.openxmlformats.org/officeDocument/2006/relationships/image" Target="../media/image23.jpg"/><Relationship Id="rId12" Type="http://schemas.openxmlformats.org/officeDocument/2006/relationships/image" Target="../media/image3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5.png"/><Relationship Id="rId10" Type="http://schemas.openxmlformats.org/officeDocument/2006/relationships/image" Target="../media/image55.png"/><Relationship Id="rId4" Type="http://schemas.openxmlformats.org/officeDocument/2006/relationships/image" Target="../media/image24.jpg"/><Relationship Id="rId9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47.png"/><Relationship Id="rId7" Type="http://schemas.openxmlformats.org/officeDocument/2006/relationships/image" Target="../media/image61.png"/><Relationship Id="rId1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23.jpg"/><Relationship Id="rId5" Type="http://schemas.openxmlformats.org/officeDocument/2006/relationships/image" Target="../media/image59.png"/><Relationship Id="rId10" Type="http://schemas.openxmlformats.org/officeDocument/2006/relationships/image" Target="../media/image55.png"/><Relationship Id="rId4" Type="http://schemas.openxmlformats.org/officeDocument/2006/relationships/image" Target="../media/image58.png"/><Relationship Id="rId9" Type="http://schemas.openxmlformats.org/officeDocument/2006/relationships/image" Target="../media/image54.png"/><Relationship Id="rId1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23.jpg"/><Relationship Id="rId7" Type="http://schemas.openxmlformats.org/officeDocument/2006/relationships/image" Target="../media/image60.png"/><Relationship Id="rId12" Type="http://schemas.openxmlformats.org/officeDocument/2006/relationships/image" Target="../media/image55.pn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54.png"/><Relationship Id="rId5" Type="http://schemas.openxmlformats.org/officeDocument/2006/relationships/image" Target="../media/image58.png"/><Relationship Id="rId15" Type="http://schemas.openxmlformats.org/officeDocument/2006/relationships/image" Target="../media/image47.png"/><Relationship Id="rId10" Type="http://schemas.openxmlformats.org/officeDocument/2006/relationships/image" Target="../media/image53.png"/><Relationship Id="rId9" Type="http://schemas.openxmlformats.org/officeDocument/2006/relationships/image" Target="../media/image32.png"/><Relationship Id="rId1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33.png"/><Relationship Id="rId26" Type="http://schemas.openxmlformats.org/officeDocument/2006/relationships/image" Target="../media/image40.png"/><Relationship Id="rId3" Type="http://schemas.openxmlformats.org/officeDocument/2006/relationships/tags" Target="../tags/tag4.xml"/><Relationship Id="rId21" Type="http://schemas.openxmlformats.org/officeDocument/2006/relationships/image" Target="../media/image36.wmf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4.xml"/><Relationship Id="rId25" Type="http://schemas.openxmlformats.org/officeDocument/2006/relationships/image" Target="../media/image26.wmf"/><Relationship Id="rId33" Type="http://schemas.openxmlformats.org/officeDocument/2006/relationships/image" Target="../media/image48.png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2.xml"/><Relationship Id="rId20" Type="http://schemas.openxmlformats.org/officeDocument/2006/relationships/image" Target="../media/image35.png"/><Relationship Id="rId29" Type="http://schemas.openxmlformats.org/officeDocument/2006/relationships/image" Target="../media/image43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image" Target="../media/image39.png"/><Relationship Id="rId32" Type="http://schemas.openxmlformats.org/officeDocument/2006/relationships/image" Target="../media/image46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image" Target="../media/image38.wmf"/><Relationship Id="rId28" Type="http://schemas.openxmlformats.org/officeDocument/2006/relationships/image" Target="../media/image42.png"/><Relationship Id="rId10" Type="http://schemas.openxmlformats.org/officeDocument/2006/relationships/tags" Target="../tags/tag11.xml"/><Relationship Id="rId19" Type="http://schemas.openxmlformats.org/officeDocument/2006/relationships/image" Target="../media/image34.png"/><Relationship Id="rId31" Type="http://schemas.openxmlformats.org/officeDocument/2006/relationships/image" Target="../media/image45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37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slideLayout" Target="../slideLayouts/slideLayout2.xml"/><Relationship Id="rId26" Type="http://schemas.openxmlformats.org/officeDocument/2006/relationships/image" Target="../media/image39.png"/><Relationship Id="rId3" Type="http://schemas.openxmlformats.org/officeDocument/2006/relationships/tags" Target="../tags/tag19.xml"/><Relationship Id="rId21" Type="http://schemas.openxmlformats.org/officeDocument/2006/relationships/image" Target="../media/image34.png"/><Relationship Id="rId34" Type="http://schemas.openxmlformats.org/officeDocument/2006/relationships/image" Target="../media/image46.png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tags" Target="../tags/tag33.xml"/><Relationship Id="rId25" Type="http://schemas.openxmlformats.org/officeDocument/2006/relationships/image" Target="../media/image38.wmf"/><Relationship Id="rId33" Type="http://schemas.openxmlformats.org/officeDocument/2006/relationships/image" Target="../media/image45.png"/><Relationship Id="rId2" Type="http://schemas.openxmlformats.org/officeDocument/2006/relationships/tags" Target="../tags/tag18.xml"/><Relationship Id="rId16" Type="http://schemas.openxmlformats.org/officeDocument/2006/relationships/tags" Target="../tags/tag32.xml"/><Relationship Id="rId20" Type="http://schemas.openxmlformats.org/officeDocument/2006/relationships/image" Target="../media/image33.png"/><Relationship Id="rId29" Type="http://schemas.openxmlformats.org/officeDocument/2006/relationships/image" Target="../media/image41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24" Type="http://schemas.openxmlformats.org/officeDocument/2006/relationships/image" Target="../media/image37.png"/><Relationship Id="rId32" Type="http://schemas.openxmlformats.org/officeDocument/2006/relationships/image" Target="../media/image44.png"/><Relationship Id="rId37" Type="http://schemas.openxmlformats.org/officeDocument/2006/relationships/image" Target="../media/image50.png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23" Type="http://schemas.openxmlformats.org/officeDocument/2006/relationships/image" Target="../media/image36.wmf"/><Relationship Id="rId28" Type="http://schemas.openxmlformats.org/officeDocument/2006/relationships/image" Target="../media/image40.png"/><Relationship Id="rId36" Type="http://schemas.openxmlformats.org/officeDocument/2006/relationships/image" Target="../media/image49.png"/><Relationship Id="rId10" Type="http://schemas.openxmlformats.org/officeDocument/2006/relationships/tags" Target="../tags/tag26.xml"/><Relationship Id="rId19" Type="http://schemas.openxmlformats.org/officeDocument/2006/relationships/notesSlide" Target="../notesSlides/notesSlide5.xml"/><Relationship Id="rId31" Type="http://schemas.openxmlformats.org/officeDocument/2006/relationships/image" Target="../media/image43.png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image" Target="../media/image35.png"/><Relationship Id="rId27" Type="http://schemas.openxmlformats.org/officeDocument/2006/relationships/image" Target="../media/image26.wmf"/><Relationship Id="rId30" Type="http://schemas.openxmlformats.org/officeDocument/2006/relationships/image" Target="../media/image42.png"/><Relationship Id="rId35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tags" Target="../tags/tag46.xml"/><Relationship Id="rId18" Type="http://schemas.openxmlformats.org/officeDocument/2006/relationships/tags" Target="../tags/tag51.xml"/><Relationship Id="rId26" Type="http://schemas.openxmlformats.org/officeDocument/2006/relationships/image" Target="../media/image38.wmf"/><Relationship Id="rId39" Type="http://schemas.openxmlformats.org/officeDocument/2006/relationships/image" Target="../media/image64.png"/><Relationship Id="rId3" Type="http://schemas.openxmlformats.org/officeDocument/2006/relationships/tags" Target="../tags/tag36.xml"/><Relationship Id="rId21" Type="http://schemas.openxmlformats.org/officeDocument/2006/relationships/image" Target="../media/image33.png"/><Relationship Id="rId34" Type="http://schemas.openxmlformats.org/officeDocument/2006/relationships/image" Target="../media/image52.png"/><Relationship Id="rId7" Type="http://schemas.openxmlformats.org/officeDocument/2006/relationships/tags" Target="../tags/tag40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5" Type="http://schemas.openxmlformats.org/officeDocument/2006/relationships/image" Target="../media/image37.png"/><Relationship Id="rId33" Type="http://schemas.openxmlformats.org/officeDocument/2006/relationships/image" Target="../media/image13.wmf"/><Relationship Id="rId38" Type="http://schemas.openxmlformats.org/officeDocument/2006/relationships/image" Target="../media/image63.png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20" Type="http://schemas.openxmlformats.org/officeDocument/2006/relationships/notesSlide" Target="../notesSlides/notesSlide6.xml"/><Relationship Id="rId29" Type="http://schemas.openxmlformats.org/officeDocument/2006/relationships/image" Target="../media/image40.png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24" Type="http://schemas.openxmlformats.org/officeDocument/2006/relationships/image" Target="../media/image36.wmf"/><Relationship Id="rId32" Type="http://schemas.openxmlformats.org/officeDocument/2006/relationships/image" Target="../media/image51.wmf"/><Relationship Id="rId37" Type="http://schemas.openxmlformats.org/officeDocument/2006/relationships/image" Target="../media/image62.png"/><Relationship Id="rId40" Type="http://schemas.openxmlformats.org/officeDocument/2006/relationships/image" Target="../media/image65.png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23" Type="http://schemas.openxmlformats.org/officeDocument/2006/relationships/image" Target="../media/image35.png"/><Relationship Id="rId28" Type="http://schemas.openxmlformats.org/officeDocument/2006/relationships/image" Target="../media/image26.wmf"/><Relationship Id="rId36" Type="http://schemas.openxmlformats.org/officeDocument/2006/relationships/image" Target="../media/image57.png"/><Relationship Id="rId10" Type="http://schemas.openxmlformats.org/officeDocument/2006/relationships/tags" Target="../tags/tag43.xml"/><Relationship Id="rId19" Type="http://schemas.openxmlformats.org/officeDocument/2006/relationships/slideLayout" Target="../slideLayouts/slideLayout2.xml"/><Relationship Id="rId31" Type="http://schemas.openxmlformats.org/officeDocument/2006/relationships/image" Target="../media/image44.png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Relationship Id="rId22" Type="http://schemas.openxmlformats.org/officeDocument/2006/relationships/image" Target="../media/image34.png"/><Relationship Id="rId27" Type="http://schemas.openxmlformats.org/officeDocument/2006/relationships/image" Target="../media/image39.png"/><Relationship Id="rId30" Type="http://schemas.openxmlformats.org/officeDocument/2006/relationships/image" Target="../media/image41.png"/><Relationship Id="rId35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1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1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image" Target="../media/image68.png"/><Relationship Id="rId9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8.png"/><Relationship Id="rId3" Type="http://schemas.openxmlformats.org/officeDocument/2006/relationships/image" Target="../media/image127.png"/><Relationship Id="rId7" Type="http://schemas.openxmlformats.org/officeDocument/2006/relationships/image" Target="../media/image109.png"/><Relationship Id="rId12" Type="http://schemas.openxmlformats.org/officeDocument/2006/relationships/image" Target="../media/image135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1" Type="http://schemas.openxmlformats.org/officeDocument/2006/relationships/image" Target="../media/image112.png"/><Relationship Id="rId5" Type="http://schemas.openxmlformats.org/officeDocument/2006/relationships/image" Target="../media/image129.png"/><Relationship Id="rId10" Type="http://schemas.openxmlformats.org/officeDocument/2006/relationships/image" Target="../media/image111.png"/><Relationship Id="rId4" Type="http://schemas.openxmlformats.org/officeDocument/2006/relationships/image" Target="../media/image128.png"/><Relationship Id="rId9" Type="http://schemas.openxmlformats.org/officeDocument/2006/relationships/image" Target="../media/image1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7" Type="http://schemas.openxmlformats.org/officeDocument/2006/relationships/image" Target="../media/image141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191.png"/><Relationship Id="rId4" Type="http://schemas.openxmlformats.org/officeDocument/2006/relationships/image" Target="../media/image13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80.png"/><Relationship Id="rId7" Type="http://schemas.openxmlformats.org/officeDocument/2006/relationships/image" Target="../media/image12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openxmlformats.org/officeDocument/2006/relationships/image" Target="../media/image1310.png"/><Relationship Id="rId5" Type="http://schemas.openxmlformats.org/officeDocument/2006/relationships/image" Target="../media/image122.png"/><Relationship Id="rId10" Type="http://schemas.openxmlformats.org/officeDocument/2006/relationships/image" Target="../media/image1290.png"/><Relationship Id="rId4" Type="http://schemas.openxmlformats.org/officeDocument/2006/relationships/image" Target="../media/image81.png"/><Relationship Id="rId9" Type="http://schemas.openxmlformats.org/officeDocument/2006/relationships/image" Target="../media/image9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7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9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3" Type="http://schemas.openxmlformats.org/officeDocument/2006/relationships/image" Target="../media/image100.png"/><Relationship Id="rId12" Type="http://schemas.openxmlformats.org/officeDocument/2006/relationships/image" Target="../media/image4.png"/><Relationship Id="rId7" Type="http://schemas.openxmlformats.org/officeDocument/2006/relationships/image" Target="../media/image10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.png"/><Relationship Id="rId6" Type="http://schemas.openxmlformats.org/officeDocument/2006/relationships/image" Target="../media/image1050.png"/><Relationship Id="rId10" Type="http://schemas.openxmlformats.org/officeDocument/2006/relationships/image" Target="../media/image2.png"/><Relationship Id="rId4" Type="http://schemas.openxmlformats.org/officeDocument/2006/relationships/image" Target="../media/image90.png"/><Relationship Id="rId9" Type="http://schemas.openxmlformats.org/officeDocument/2006/relationships/image" Target="../media/image15.png"/><Relationship Id="rId1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1.png"/><Relationship Id="rId3" Type="http://schemas.openxmlformats.org/officeDocument/2006/relationships/image" Target="../media/image1021.png"/><Relationship Id="rId7" Type="http://schemas.openxmlformats.org/officeDocument/2006/relationships/image" Target="../media/image11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0.png"/><Relationship Id="rId5" Type="http://schemas.openxmlformats.org/officeDocument/2006/relationships/image" Target="../media/image1140.png"/><Relationship Id="rId4" Type="http://schemas.openxmlformats.org/officeDocument/2006/relationships/image" Target="../media/image103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0.png"/><Relationship Id="rId3" Type="http://schemas.openxmlformats.org/officeDocument/2006/relationships/image" Target="../media/image1021.png"/><Relationship Id="rId7" Type="http://schemas.openxmlformats.org/officeDocument/2006/relationships/image" Target="../media/image11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0.png"/><Relationship Id="rId11" Type="http://schemas.openxmlformats.org/officeDocument/2006/relationships/image" Target="../media/image1200.png"/><Relationship Id="rId5" Type="http://schemas.openxmlformats.org/officeDocument/2006/relationships/image" Target="../media/image1140.png"/><Relationship Id="rId10" Type="http://schemas.openxmlformats.org/officeDocument/2006/relationships/image" Target="../media/image1190.png"/><Relationship Id="rId4" Type="http://schemas.openxmlformats.org/officeDocument/2006/relationships/image" Target="../media/image1030.png"/><Relationship Id="rId9" Type="http://schemas.openxmlformats.org/officeDocument/2006/relationships/image" Target="../media/image118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0.png"/><Relationship Id="rId13" Type="http://schemas.openxmlformats.org/officeDocument/2006/relationships/image" Target="../media/image1221.png"/><Relationship Id="rId3" Type="http://schemas.openxmlformats.org/officeDocument/2006/relationships/image" Target="../media/image1021.png"/><Relationship Id="rId7" Type="http://schemas.openxmlformats.org/officeDocument/2006/relationships/image" Target="../media/image1160.png"/><Relationship Id="rId12" Type="http://schemas.openxmlformats.org/officeDocument/2006/relationships/image" Target="../media/image1213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0.png"/><Relationship Id="rId11" Type="http://schemas.openxmlformats.org/officeDocument/2006/relationships/image" Target="../media/image1200.png"/><Relationship Id="rId5" Type="http://schemas.openxmlformats.org/officeDocument/2006/relationships/image" Target="../media/image1140.png"/><Relationship Id="rId15" Type="http://schemas.openxmlformats.org/officeDocument/2006/relationships/image" Target="../media/image1240.png"/><Relationship Id="rId10" Type="http://schemas.openxmlformats.org/officeDocument/2006/relationships/image" Target="../media/image1190.png"/><Relationship Id="rId4" Type="http://schemas.openxmlformats.org/officeDocument/2006/relationships/image" Target="../media/image1030.png"/><Relationship Id="rId9" Type="http://schemas.openxmlformats.org/officeDocument/2006/relationships/image" Target="../media/image1180.png"/><Relationship Id="rId14" Type="http://schemas.openxmlformats.org/officeDocument/2006/relationships/image" Target="../media/image123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4.png"/><Relationship Id="rId7" Type="http://schemas.openxmlformats.org/officeDocument/2006/relationships/image" Target="../media/image1810.png"/><Relationship Id="rId2" Type="http://schemas.openxmlformats.org/officeDocument/2006/relationships/image" Target="../media/image12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0.png"/><Relationship Id="rId5" Type="http://schemas.openxmlformats.org/officeDocument/2006/relationships/image" Target="../media/image1610.png"/><Relationship Id="rId10" Type="http://schemas.openxmlformats.org/officeDocument/2006/relationships/image" Target="../media/image2110.png"/><Relationship Id="rId4" Type="http://schemas.openxmlformats.org/officeDocument/2006/relationships/image" Target="../media/image1560.png"/><Relationship Id="rId9" Type="http://schemas.openxmlformats.org/officeDocument/2006/relationships/image" Target="../media/image201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0.png"/><Relationship Id="rId13" Type="http://schemas.openxmlformats.org/officeDocument/2006/relationships/image" Target="../media/image142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70.png"/><Relationship Id="rId12" Type="http://schemas.openxmlformats.org/officeDocument/2006/relationships/image" Target="../media/image92.jp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1261.png"/><Relationship Id="rId11" Type="http://schemas.openxmlformats.org/officeDocument/2006/relationships/image" Target="../media/image91.png"/><Relationship Id="rId5" Type="http://schemas.openxmlformats.org/officeDocument/2006/relationships/image" Target="../media/image48.png"/><Relationship Id="rId10" Type="http://schemas.openxmlformats.org/officeDocument/2006/relationships/image" Target="../media/image1301.png"/><Relationship Id="rId4" Type="http://schemas.openxmlformats.org/officeDocument/2006/relationships/image" Target="../media/image46.png"/><Relationship Id="rId9" Type="http://schemas.openxmlformats.org/officeDocument/2006/relationships/image" Target="../media/image1291.png"/><Relationship Id="rId14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0.png"/><Relationship Id="rId3" Type="http://schemas.openxmlformats.org/officeDocument/2006/relationships/image" Target="../media/image1000.png"/><Relationship Id="rId7" Type="http://schemas.openxmlformats.org/officeDocument/2006/relationships/image" Target="../media/image130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0.png"/><Relationship Id="rId5" Type="http://schemas.openxmlformats.org/officeDocument/2006/relationships/image" Target="../media/image1100.png"/><Relationship Id="rId4" Type="http://schemas.openxmlformats.org/officeDocument/2006/relationships/image" Target="../media/image900.png"/><Relationship Id="rId9" Type="http://schemas.openxmlformats.org/officeDocument/2006/relationships/image" Target="../media/image15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2.png"/><Relationship Id="rId7" Type="http://schemas.openxmlformats.org/officeDocument/2006/relationships/image" Target="../media/image1311.png"/><Relationship Id="rId2" Type="http://schemas.openxmlformats.org/officeDocument/2006/relationships/image" Target="../media/image8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1.png"/><Relationship Id="rId5" Type="http://schemas.openxmlformats.org/officeDocument/2006/relationships/image" Target="../media/image1110.png"/><Relationship Id="rId4" Type="http://schemas.openxmlformats.org/officeDocument/2006/relationships/image" Target="../media/image105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tags" Target="../tags/tag55.xml"/><Relationship Id="rId16" Type="http://schemas.openxmlformats.org/officeDocument/2006/relationships/image" Target="../media/image100.wmf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image" Target="../media/image95.png"/><Relationship Id="rId5" Type="http://schemas.openxmlformats.org/officeDocument/2006/relationships/tags" Target="../tags/tag58.xml"/><Relationship Id="rId15" Type="http://schemas.openxmlformats.org/officeDocument/2006/relationships/image" Target="../media/image99.png"/><Relationship Id="rId10" Type="http://schemas.openxmlformats.org/officeDocument/2006/relationships/image" Target="../media/image94.wmf"/><Relationship Id="rId4" Type="http://schemas.openxmlformats.org/officeDocument/2006/relationships/tags" Target="../tags/tag57.xml"/><Relationship Id="rId9" Type="http://schemas.openxmlformats.org/officeDocument/2006/relationships/notesSlide" Target="../notesSlides/notesSlide11.xml"/><Relationship Id="rId1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2.png"/><Relationship Id="rId3" Type="http://schemas.openxmlformats.org/officeDocument/2006/relationships/image" Target="../media/image180.png"/><Relationship Id="rId12" Type="http://schemas.openxmlformats.org/officeDocument/2006/relationships/image" Target="../media/image261.png"/><Relationship Id="rId2" Type="http://schemas.openxmlformats.org/officeDocument/2006/relationships/image" Target="../media/image7.png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3.png"/><Relationship Id="rId11" Type="http://schemas.openxmlformats.org/officeDocument/2006/relationships/image" Target="../media/image250.png"/><Relationship Id="rId5" Type="http://schemas.openxmlformats.org/officeDocument/2006/relationships/image" Target="../media/image201.png"/><Relationship Id="rId15" Type="http://schemas.openxmlformats.org/officeDocument/2006/relationships/image" Target="../media/image291.png"/><Relationship Id="rId10" Type="http://schemas.openxmlformats.org/officeDocument/2006/relationships/image" Target="../media/image241.png"/><Relationship Id="rId4" Type="http://schemas.openxmlformats.org/officeDocument/2006/relationships/image" Target="../media/image190.png"/><Relationship Id="rId14" Type="http://schemas.openxmlformats.org/officeDocument/2006/relationships/image" Target="../media/image28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9.png"/><Relationship Id="rId12" Type="http://schemas.openxmlformats.org/officeDocument/2006/relationships/image" Target="../media/image90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6.png"/><Relationship Id="rId11" Type="http://schemas.openxmlformats.org/officeDocument/2006/relationships/image" Target="../media/image119.png"/><Relationship Id="rId5" Type="http://schemas.openxmlformats.org/officeDocument/2006/relationships/image" Target="../media/image104.png"/><Relationship Id="rId10" Type="http://schemas.openxmlformats.org/officeDocument/2006/relationships/image" Target="../media/image92.png"/><Relationship Id="rId4" Type="http://schemas.openxmlformats.org/officeDocument/2006/relationships/image" Target="../media/image103.png"/><Relationship Id="rId9" Type="http://schemas.openxmlformats.org/officeDocument/2006/relationships/image" Target="../media/image9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180.png"/><Relationship Id="rId7" Type="http://schemas.openxmlformats.org/officeDocument/2006/relationships/image" Target="../media/image241.png"/><Relationship Id="rId12" Type="http://schemas.openxmlformats.org/officeDocument/2006/relationships/image" Target="../media/image29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3.png"/><Relationship Id="rId11" Type="http://schemas.openxmlformats.org/officeDocument/2006/relationships/image" Target="../media/image281.png"/><Relationship Id="rId5" Type="http://schemas.openxmlformats.org/officeDocument/2006/relationships/image" Target="../media/image201.png"/><Relationship Id="rId10" Type="http://schemas.openxmlformats.org/officeDocument/2006/relationships/image" Target="../media/image272.png"/><Relationship Id="rId4" Type="http://schemas.openxmlformats.org/officeDocument/2006/relationships/image" Target="../media/image190.png"/><Relationship Id="rId9" Type="http://schemas.openxmlformats.org/officeDocument/2006/relationships/image" Target="../media/image26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1.png"/><Relationship Id="rId13" Type="http://schemas.openxmlformats.org/officeDocument/2006/relationships/image" Target="../media/image201.png"/><Relationship Id="rId18" Type="http://schemas.openxmlformats.org/officeDocument/2006/relationships/image" Target="../media/image272.pn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12" Type="http://schemas.openxmlformats.org/officeDocument/2006/relationships/image" Target="../media/image213.png"/><Relationship Id="rId17" Type="http://schemas.openxmlformats.org/officeDocument/2006/relationships/image" Target="../media/image401.png"/><Relationship Id="rId2" Type="http://schemas.openxmlformats.org/officeDocument/2006/relationships/image" Target="../media/image301.png"/><Relationship Id="rId16" Type="http://schemas.openxmlformats.org/officeDocument/2006/relationships/image" Target="../media/image390.png"/><Relationship Id="rId20" Type="http://schemas.openxmlformats.org/officeDocument/2006/relationships/image" Target="../media/image2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11" Type="http://schemas.openxmlformats.org/officeDocument/2006/relationships/image" Target="../media/image180.png"/><Relationship Id="rId5" Type="http://schemas.openxmlformats.org/officeDocument/2006/relationships/image" Target="../media/image10.jpg"/><Relationship Id="rId15" Type="http://schemas.openxmlformats.org/officeDocument/2006/relationships/image" Target="../media/image381.png"/><Relationship Id="rId10" Type="http://schemas.openxmlformats.org/officeDocument/2006/relationships/image" Target="../media/image7.png"/><Relationship Id="rId19" Type="http://schemas.openxmlformats.org/officeDocument/2006/relationships/image" Target="../media/image291.png"/><Relationship Id="rId4" Type="http://schemas.openxmlformats.org/officeDocument/2006/relationships/image" Target="../media/image9.jpg"/><Relationship Id="rId9" Type="http://schemas.openxmlformats.org/officeDocument/2006/relationships/image" Target="../media/image371.png"/><Relationship Id="rId14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1.png"/><Relationship Id="rId13" Type="http://schemas.openxmlformats.org/officeDocument/2006/relationships/image" Target="../media/image11.jpg"/><Relationship Id="rId18" Type="http://schemas.openxmlformats.org/officeDocument/2006/relationships/image" Target="../media/image4.png"/><Relationship Id="rId3" Type="http://schemas.openxmlformats.org/officeDocument/2006/relationships/image" Target="../media/image180.png"/><Relationship Id="rId7" Type="http://schemas.openxmlformats.org/officeDocument/2006/relationships/image" Target="../media/image272.png"/><Relationship Id="rId12" Type="http://schemas.openxmlformats.org/officeDocument/2006/relationships/image" Target="../media/image10.jpg"/><Relationship Id="rId17" Type="http://schemas.openxmlformats.org/officeDocument/2006/relationships/image" Target="../media/image412.png"/><Relationship Id="rId2" Type="http://schemas.openxmlformats.org/officeDocument/2006/relationships/image" Target="../media/image7.png"/><Relationship Id="rId16" Type="http://schemas.openxmlformats.org/officeDocument/2006/relationships/image" Target="../media/image3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11" Type="http://schemas.openxmlformats.org/officeDocument/2006/relationships/image" Target="../media/image9.jpg"/><Relationship Id="rId5" Type="http://schemas.openxmlformats.org/officeDocument/2006/relationships/image" Target="../media/image201.png"/><Relationship Id="rId15" Type="http://schemas.openxmlformats.org/officeDocument/2006/relationships/image" Target="../media/image361.png"/><Relationship Id="rId10" Type="http://schemas.openxmlformats.org/officeDocument/2006/relationships/image" Target="../media/image8.jpg"/><Relationship Id="rId19" Type="http://schemas.openxmlformats.org/officeDocument/2006/relationships/image" Target="../media/image431.png"/><Relationship Id="rId4" Type="http://schemas.openxmlformats.org/officeDocument/2006/relationships/image" Target="../media/image213.png"/><Relationship Id="rId9" Type="http://schemas.openxmlformats.org/officeDocument/2006/relationships/image" Target="../media/image281.png"/><Relationship Id="rId1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24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20030" y="4712660"/>
            <a:ext cx="6019800" cy="1752600"/>
          </a:xfrm>
        </p:spPr>
        <p:txBody>
          <a:bodyPr/>
          <a:lstStyle/>
          <a:p>
            <a:pPr algn="ctr"/>
            <a:r>
              <a:rPr lang="en-US" altLang="ja-JP" sz="3200" dirty="0" err="1"/>
              <a:t>Yukinari</a:t>
            </a:r>
            <a:r>
              <a:rPr lang="en-US" altLang="ja-JP" sz="3200" dirty="0"/>
              <a:t> Sumino</a:t>
            </a:r>
          </a:p>
          <a:p>
            <a:pPr algn="ctr"/>
            <a:r>
              <a:rPr lang="en-US" altLang="ja-JP" sz="2800" dirty="0"/>
              <a:t>(Tohoku Univ.)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75400" y="2594854"/>
            <a:ext cx="4079963" cy="1085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ja-JP" sz="3200" dirty="0">
                <a:solidFill>
                  <a:srgbClr val="2DFF2D"/>
                </a:solidFill>
              </a:rPr>
              <a:t>Renormalons in QCD</a:t>
            </a:r>
          </a:p>
          <a:p>
            <a:pPr algn="ctr">
              <a:lnSpc>
                <a:spcPct val="120000"/>
              </a:lnSpc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2DFF2D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(Towards higher precision)</a:t>
            </a:r>
            <a:endParaRPr kumimoji="1" lang="ja-JP" altLang="en-US" sz="3200" dirty="0">
              <a:solidFill>
                <a:srgbClr val="2DFF2D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12" name="Rectangle 8"/>
          <p:cNvSpPr>
            <a:spLocks noChangeArrowheads="1"/>
          </p:cNvSpPr>
          <p:nvPr/>
        </p:nvSpPr>
        <p:spPr bwMode="auto">
          <a:xfrm>
            <a:off x="246646" y="811549"/>
            <a:ext cx="5952135" cy="95345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49902" y="912334"/>
            <a:ext cx="282962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B050"/>
                </a:solidFill>
              </a:rPr>
              <a:t>                                         Pineda</a:t>
            </a:r>
          </a:p>
          <a:p>
            <a:r>
              <a:rPr lang="en-US" altLang="ja-JP" sz="1400" dirty="0" err="1">
                <a:solidFill>
                  <a:srgbClr val="00B050"/>
                </a:solidFill>
              </a:rPr>
              <a:t>Hoang,Smith,Stelzer,Willenbrock</a:t>
            </a:r>
            <a:endParaRPr lang="en-US" altLang="ja-JP" sz="1400" dirty="0">
              <a:solidFill>
                <a:srgbClr val="00B050"/>
              </a:solidFill>
            </a:endParaRPr>
          </a:p>
          <a:p>
            <a:r>
              <a:rPr kumimoji="1" lang="en-US" altLang="ja-JP" sz="1400" dirty="0">
                <a:solidFill>
                  <a:srgbClr val="00B050"/>
                </a:solidFill>
              </a:rPr>
              <a:t>                                         </a:t>
            </a:r>
            <a:r>
              <a:rPr kumimoji="1" lang="en-US" altLang="ja-JP" sz="1400" dirty="0" err="1">
                <a:solidFill>
                  <a:srgbClr val="00B050"/>
                </a:solidFill>
              </a:rPr>
              <a:t>Beneke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テキスト ボックス 36"/>
              <p:cNvSpPr txBox="1"/>
              <p:nvPr/>
            </p:nvSpPr>
            <p:spPr>
              <a:xfrm>
                <a:off x="284745" y="918537"/>
                <a:ext cx="5983561" cy="756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ja-JP" dirty="0"/>
                  <a:t>Accuracy of perturbative prediction for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pole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en-US" altLang="ja-JP" dirty="0"/>
              </a:p>
              <a:p>
                <a:pPr>
                  <a:lnSpc>
                    <a:spcPct val="120000"/>
                  </a:lnSpc>
                </a:pPr>
                <a:r>
                  <a:rPr kumimoji="1" lang="en-US" altLang="ja-JP" dirty="0"/>
                  <a:t>improved</a:t>
                </a:r>
                <a:r>
                  <a:rPr lang="en-US" altLang="ja-JP" dirty="0"/>
                  <a:t> dramatically around year 1998,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7" name="テキスト ボックス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45" y="918537"/>
                <a:ext cx="5983561" cy="756233"/>
              </a:xfrm>
              <a:prstGeom prst="rect">
                <a:avLst/>
              </a:prstGeom>
              <a:blipFill>
                <a:blip r:embed="rId3"/>
                <a:stretch>
                  <a:fillRect l="-917" b="-120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グループ化 41"/>
          <p:cNvGrpSpPr/>
          <p:nvPr/>
        </p:nvGrpSpPr>
        <p:grpSpPr>
          <a:xfrm>
            <a:off x="907045" y="1871037"/>
            <a:ext cx="4826962" cy="726609"/>
            <a:chOff x="876300" y="1727200"/>
            <a:chExt cx="4826962" cy="726609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876300" y="1727200"/>
              <a:ext cx="4826962" cy="726609"/>
              <a:chOff x="876300" y="2184400"/>
              <a:chExt cx="4826962" cy="726609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41875" y="2270125"/>
                <a:ext cx="628650" cy="285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テキスト ボックス 32"/>
              <p:cNvSpPr txBox="1"/>
              <p:nvPr/>
            </p:nvSpPr>
            <p:spPr>
              <a:xfrm>
                <a:off x="876300" y="2184400"/>
                <a:ext cx="4826962" cy="726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ja-JP" dirty="0"/>
                  <a:t>if we re-express the quark pole mass (          )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ja-JP" dirty="0"/>
                  <a:t>by the MS mass (         ).</a:t>
                </a:r>
                <a:endParaRPr kumimoji="1" lang="ja-JP" altLang="en-US" dirty="0"/>
              </a:p>
            </p:txBody>
          </p:sp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28913" y="2609850"/>
                <a:ext cx="561975" cy="266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39" name="直線コネクタ 38"/>
            <p:cNvCxnSpPr/>
            <p:nvPr/>
          </p:nvCxnSpPr>
          <p:spPr>
            <a:xfrm>
              <a:off x="1651000" y="2133600"/>
              <a:ext cx="330200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6">
            <a:extLst>
              <a:ext uri="{FF2B5EF4-FFF2-40B4-BE49-F238E27FC236}">
                <a16:creationId xmlns:a16="http://schemas.microsoft.com/office/drawing/2014/main" id="{296BCD7B-5CB9-DC80-6618-C85D4BF67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l="69866" t="3896"/>
          <a:stretch>
            <a:fillRect/>
          </a:stretch>
        </p:blipFill>
        <p:spPr bwMode="auto">
          <a:xfrm>
            <a:off x="4872745" y="3140443"/>
            <a:ext cx="1629976" cy="166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>
            <a:extLst>
              <a:ext uri="{FF2B5EF4-FFF2-40B4-BE49-F238E27FC236}">
                <a16:creationId xmlns:a16="http://schemas.microsoft.com/office/drawing/2014/main" id="{D0BDC038-4A8A-88A2-CD29-E844EBF04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317" y="3542388"/>
            <a:ext cx="235785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2D24067-8129-F234-4D83-98C5DB1F63BC}"/>
              </a:ext>
            </a:extLst>
          </p:cNvPr>
          <p:cNvSpPr txBox="1"/>
          <p:nvPr/>
        </p:nvSpPr>
        <p:spPr>
          <a:xfrm>
            <a:off x="2116682" y="548275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IR renormalons</a:t>
            </a:r>
            <a:r>
              <a:rPr kumimoji="1" lang="en-US" altLang="ja-JP" dirty="0"/>
              <a:t> cancel</a:t>
            </a:r>
            <a:endParaRPr kumimoji="1" lang="ja-JP" altLang="en-US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C7CF393F-60A3-5F5B-D2FA-C29DC0A27063}"/>
              </a:ext>
            </a:extLst>
          </p:cNvPr>
          <p:cNvCxnSpPr>
            <a:cxnSpLocks/>
          </p:cNvCxnSpPr>
          <p:nvPr/>
        </p:nvCxnSpPr>
        <p:spPr>
          <a:xfrm flipV="1">
            <a:off x="3430854" y="4529470"/>
            <a:ext cx="1151779" cy="8563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979994D-7C00-6DD4-A8CD-A5330E0C6B22}"/>
              </a:ext>
            </a:extLst>
          </p:cNvPr>
          <p:cNvCxnSpPr>
            <a:cxnSpLocks/>
          </p:cNvCxnSpPr>
          <p:nvPr/>
        </p:nvCxnSpPr>
        <p:spPr>
          <a:xfrm flipH="1" flipV="1">
            <a:off x="2317898" y="4486940"/>
            <a:ext cx="1112958" cy="8988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57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accent5">
                        <a:lumMod val="50000"/>
                      </a:schemeClr>
                    </a:solidFill>
                    <a:latin typeface="Symbol" pitchFamily="18" charset="2"/>
                  </a:rPr>
                  <a:t>m</a:t>
                </a:r>
                <a:r>
                  <a:rPr kumimoji="1" lang="en-US" altLang="ja-JP" dirty="0"/>
                  <a:t> dependence and convergence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kumimoji="1" lang="en-US" altLang="ja-JP" sz="20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2000" i="1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𝑄</m:t>
                            </m:r>
                          </m:e>
                        </m:acc>
                      </m:sub>
                    </m:sSub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(1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endParaRPr kumimoji="1" lang="ja-JP" alt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blipFill rotWithShape="1">
                <a:blip r:embed="rId2"/>
                <a:stretch>
                  <a:fillRect l="-1136" t="-6944" b="-1527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Line 45"/>
          <p:cNvSpPr>
            <a:spLocks noChangeShapeType="1"/>
          </p:cNvSpPr>
          <p:nvPr/>
        </p:nvSpPr>
        <p:spPr bwMode="auto">
          <a:xfrm>
            <a:off x="274924" y="3630409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368770" y="1002535"/>
            <a:ext cx="7838813" cy="2577803"/>
            <a:chOff x="368770" y="1002535"/>
            <a:chExt cx="7838813" cy="257780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572" y="1002535"/>
              <a:ext cx="3120452" cy="2159306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8808" y="1002535"/>
              <a:ext cx="3128775" cy="21593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テキスト ボックス 3"/>
                <p:cNvSpPr txBox="1"/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4" name="テキスト ボックス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テキスト ボックス 13"/>
                <p:cNvSpPr txBox="1"/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14" name="テキスト ボックス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1961" t="-935" r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テキスト ボックス 4"/>
            <p:cNvSpPr txBox="1"/>
            <p:nvPr/>
          </p:nvSpPr>
          <p:spPr>
            <a:xfrm>
              <a:off x="2016087" y="11457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587128" y="148544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741365" y="1948149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103086" y="2431057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テキスト ボックス 20"/>
                <p:cNvSpPr txBox="1"/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1" name="テキスト ボックス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2000" t="-467" r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テキスト ボックス 21"/>
            <p:cNvSpPr txBox="1"/>
            <p:nvPr/>
          </p:nvSpPr>
          <p:spPr>
            <a:xfrm>
              <a:off x="5748970" y="256509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7410675" y="2265804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625948" y="163784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7386811" y="162498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5210978" y="2038116"/>
            <a:ext cx="299658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978664" y="2851528"/>
            <a:ext cx="299658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1532A79B-4F38-D599-AE9B-A8F7DCCA6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 t="-703" r="-303" b="13579"/>
          <a:stretch>
            <a:fillRect/>
          </a:stretch>
        </p:blipFill>
        <p:spPr bwMode="auto">
          <a:xfrm>
            <a:off x="317500" y="3962636"/>
            <a:ext cx="84201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2EF9497-C521-CA13-DFFE-B0CB8A9E0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 t="54803" r="2269" b="-15930"/>
          <a:stretch>
            <a:fillRect/>
          </a:stretch>
        </p:blipFill>
        <p:spPr bwMode="auto">
          <a:xfrm>
            <a:off x="317500" y="4762736"/>
            <a:ext cx="8204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313DA10-A498-CFC7-A4AD-BA067D147944}"/>
              </a:ext>
            </a:extLst>
          </p:cNvPr>
          <p:cNvSpPr txBox="1"/>
          <p:nvPr/>
        </p:nvSpPr>
        <p:spPr>
          <a:xfrm>
            <a:off x="5706782" y="4363844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00FF"/>
                </a:solidFill>
              </a:rPr>
              <a:t>(             )</a:t>
            </a:r>
            <a:endParaRPr kumimoji="1" lang="ja-JP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D6FC216C-07FA-7E1A-90C4-EF739FD163FC}"/>
                  </a:ext>
                </a:extLst>
              </p:cNvPr>
              <p:cNvSpPr txBox="1"/>
              <p:nvPr/>
            </p:nvSpPr>
            <p:spPr>
              <a:xfrm>
                <a:off x="2636760" y="3956764"/>
                <a:ext cx="6209527" cy="785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𝟗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𝟗𝟒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𝟏𝟓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𝟐𝟎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𝟐𝟔</m:t>
                    </m:r>
                  </m:oMath>
                </a14:m>
                <a:r>
                  <a:rPr kumimoji="1" lang="ja-JP" altLang="en-US" sz="16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kumimoji="1" lang="en-US" altLang="ja-JP" sz="1600" dirty="0">
                    <a:solidFill>
                      <a:schemeClr val="tx2"/>
                    </a:solidFill>
                  </a:rPr>
                  <a:t>GeV  (</a:t>
                </a:r>
                <a:r>
                  <a:rPr kumimoji="1" lang="en-US" altLang="ja-JP" sz="1600" dirty="0">
                    <a:solidFill>
                      <a:srgbClr val="C00000"/>
                    </a:solidFill>
                  </a:rPr>
                  <a:t>Pole mass</a:t>
                </a:r>
                <a:r>
                  <a:rPr kumimoji="1" lang="en-US" altLang="ja-JP" sz="1600" dirty="0">
                    <a:solidFill>
                      <a:schemeClr val="tx2"/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𝟖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𝟒𝟑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𝟕𝟐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𝟐𝟓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𝟎𝟕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𝟎𝟐</m:t>
                    </m:r>
                  </m:oMath>
                </a14:m>
                <a:r>
                  <a:rPr lang="ja-JP" altLang="en-US" sz="16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1600" dirty="0">
                    <a:solidFill>
                      <a:schemeClr val="tx2"/>
                    </a:solidFill>
                  </a:rPr>
                  <a:t>GeV  </a:t>
                </a:r>
                <a:r>
                  <a:rPr lang="en-US" altLang="ja-JP" sz="1600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ja-JP" sz="1600" b="0" i="0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MS</m:t>
                        </m:r>
                      </m:e>
                    </m:acc>
                  </m:oMath>
                </a14:m>
                <a:r>
                  <a:rPr lang="en-US" altLang="ja-JP" sz="1600" dirty="0">
                    <a:solidFill>
                      <a:srgbClr val="C00000"/>
                    </a:solidFill>
                  </a:rPr>
                  <a:t> mass</a:t>
                </a:r>
                <a:r>
                  <a:rPr lang="en-US" altLang="ja-JP" sz="1600" dirty="0">
                    <a:solidFill>
                      <a:schemeClr val="tx2"/>
                    </a:solidFill>
                  </a:rPr>
                  <a:t>)</a:t>
                </a:r>
                <a:endParaRPr lang="ja-JP" alt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D6FC216C-07FA-7E1A-90C4-EF739FD163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6760" y="3956764"/>
                <a:ext cx="6209527" cy="785856"/>
              </a:xfrm>
              <a:prstGeom prst="rect">
                <a:avLst/>
              </a:prstGeom>
              <a:blipFill>
                <a:blip r:embed="rId12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BF40AC8-99DC-DA59-2C2A-7F14F1188FAB}"/>
                  </a:ext>
                </a:extLst>
              </p:cNvPr>
              <p:cNvSpPr txBox="1"/>
              <p:nvPr/>
            </p:nvSpPr>
            <p:spPr>
              <a:xfrm>
                <a:off x="2634925" y="4781192"/>
                <a:ext cx="5924284" cy="7858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𝟗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𝟗𝟒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𝟎𝟔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𝟏𝟏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𝟐𝟐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kumimoji="1"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𝟒𝟏</m:t>
                    </m:r>
                  </m:oMath>
                </a14:m>
                <a:r>
                  <a:rPr kumimoji="1" lang="ja-JP" altLang="en-US" sz="16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kumimoji="1" lang="en-US" altLang="ja-JP" sz="1600" dirty="0">
                    <a:solidFill>
                      <a:schemeClr val="tx2"/>
                    </a:solidFill>
                  </a:rPr>
                  <a:t>GeV  (</a:t>
                </a:r>
                <a:r>
                  <a:rPr kumimoji="1" lang="en-US" altLang="ja-JP" sz="1600" dirty="0">
                    <a:solidFill>
                      <a:srgbClr val="C00000"/>
                    </a:solidFill>
                  </a:rPr>
                  <a:t>Pole mass</a:t>
                </a:r>
                <a:r>
                  <a:rPr kumimoji="1" lang="en-US" altLang="ja-JP" sz="1600" dirty="0">
                    <a:solidFill>
                      <a:schemeClr val="tx2"/>
                    </a:solidFill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𝟖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𝟒𝟑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𝟏𝟕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𝟐𝟔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𝟏𝟎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  <m:r>
                      <a:rPr lang="en-US" altLang="ja-JP" sz="1600" b="1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.</m:t>
                    </m:r>
                    <m:r>
                      <a:rPr lang="en-US" altLang="ja-JP" sz="1600" b="1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/>
                      </a:rPr>
                      <m:t>𝟎𝟒</m:t>
                    </m:r>
                  </m:oMath>
                </a14:m>
                <a:r>
                  <a:rPr lang="ja-JP" altLang="en-US" sz="1600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1600" dirty="0">
                    <a:solidFill>
                      <a:schemeClr val="tx2"/>
                    </a:solidFill>
                  </a:rPr>
                  <a:t>GeV  </a:t>
                </a:r>
                <a:r>
                  <a:rPr lang="en-US" altLang="ja-JP" sz="1600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ja-JP" sz="16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ja-JP" sz="1600" b="0" i="0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MS</m:t>
                        </m:r>
                      </m:e>
                    </m:acc>
                  </m:oMath>
                </a14:m>
                <a:r>
                  <a:rPr lang="en-US" altLang="ja-JP" sz="1600" dirty="0">
                    <a:solidFill>
                      <a:srgbClr val="C00000"/>
                    </a:solidFill>
                  </a:rPr>
                  <a:t> mass</a:t>
                </a:r>
                <a:r>
                  <a:rPr lang="en-US" altLang="ja-JP" sz="1600" dirty="0">
                    <a:solidFill>
                      <a:schemeClr val="tx2"/>
                    </a:solidFill>
                  </a:rPr>
                  <a:t>)</a:t>
                </a:r>
                <a:endParaRPr lang="ja-JP" alt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BF40AC8-99DC-DA59-2C2A-7F14F1188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925" y="4781192"/>
                <a:ext cx="5924284" cy="785856"/>
              </a:xfrm>
              <a:prstGeom prst="rect">
                <a:avLst/>
              </a:prstGeom>
              <a:blipFill>
                <a:blip r:embed="rId13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5880DFB-216A-2B29-5885-96363A8D7FA3}"/>
              </a:ext>
            </a:extLst>
          </p:cNvPr>
          <p:cNvSpPr txBox="1"/>
          <p:nvPr/>
        </p:nvSpPr>
        <p:spPr>
          <a:xfrm>
            <a:off x="4250257" y="5870650"/>
            <a:ext cx="4746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dirty="0">
                <a:solidFill>
                  <a:schemeClr val="tx2"/>
                </a:solidFill>
              </a:rPr>
              <a:t>Bottomonium spectrum:</a:t>
            </a:r>
            <a:r>
              <a:rPr kumimoji="1" lang="en-US" altLang="ja-JP" sz="1400" dirty="0">
                <a:solidFill>
                  <a:srgbClr val="00B050"/>
                </a:solidFill>
              </a:rPr>
              <a:t>     Brambilla, YS, </a:t>
            </a:r>
            <a:r>
              <a:rPr kumimoji="1" lang="en-US" altLang="ja-JP" sz="1400" dirty="0" err="1">
                <a:solidFill>
                  <a:srgbClr val="00B050"/>
                </a:solidFill>
              </a:rPr>
              <a:t>Vairo</a:t>
            </a:r>
            <a:r>
              <a:rPr kumimoji="1" lang="en-US" altLang="ja-JP" sz="1400" dirty="0">
                <a:solidFill>
                  <a:srgbClr val="00B050"/>
                </a:solidFill>
              </a:rPr>
              <a:t>; Kiyo, YS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45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60007" y="140890"/>
            <a:ext cx="4535216" cy="40011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kumimoji="1" lang="en-US" altLang="ja-JP" dirty="0"/>
              <a:t> dependence and convergence of </a:t>
            </a:r>
            <a:r>
              <a:rPr kumimoji="1" lang="en-US" altLang="ja-JP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kumimoji="1" lang="en-US" altLang="ja-JP" baseline="-25000" dirty="0" err="1">
                <a:solidFill>
                  <a:schemeClr val="accent5">
                    <a:lumMod val="50000"/>
                  </a:schemeClr>
                </a:solidFill>
              </a:rPr>
              <a:t>tt</a:t>
            </a:r>
            <a: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  <a:t>(1S)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597434" y="4561025"/>
            <a:ext cx="142378" cy="949785"/>
            <a:chOff x="6759575" y="4511675"/>
            <a:chExt cx="92075" cy="514351"/>
          </a:xfrm>
        </p:grpSpPr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759575" y="4511675"/>
              <a:ext cx="92075" cy="92075"/>
            </a:xfrm>
            <a:custGeom>
              <a:avLst/>
              <a:gdLst>
                <a:gd name="T0" fmla="*/ 50 w 58"/>
                <a:gd name="T1" fmla="*/ 50 h 58"/>
                <a:gd name="T2" fmla="*/ 40 w 58"/>
                <a:gd name="T3" fmla="*/ 57 h 58"/>
                <a:gd name="T4" fmla="*/ 29 w 58"/>
                <a:gd name="T5" fmla="*/ 58 h 58"/>
                <a:gd name="T6" fmla="*/ 19 w 58"/>
                <a:gd name="T7" fmla="*/ 57 h 58"/>
                <a:gd name="T8" fmla="*/ 9 w 58"/>
                <a:gd name="T9" fmla="*/ 50 h 58"/>
                <a:gd name="T10" fmla="*/ 3 w 58"/>
                <a:gd name="T11" fmla="*/ 40 h 58"/>
                <a:gd name="T12" fmla="*/ 0 w 58"/>
                <a:gd name="T13" fmla="*/ 29 h 58"/>
                <a:gd name="T14" fmla="*/ 3 w 58"/>
                <a:gd name="T15" fmla="*/ 18 h 58"/>
                <a:gd name="T16" fmla="*/ 9 w 58"/>
                <a:gd name="T17" fmla="*/ 9 h 58"/>
                <a:gd name="T18" fmla="*/ 19 w 58"/>
                <a:gd name="T19" fmla="*/ 2 h 58"/>
                <a:gd name="T20" fmla="*/ 29 w 58"/>
                <a:gd name="T21" fmla="*/ 0 h 58"/>
                <a:gd name="T22" fmla="*/ 40 w 58"/>
                <a:gd name="T23" fmla="*/ 2 h 58"/>
                <a:gd name="T24" fmla="*/ 50 w 58"/>
                <a:gd name="T25" fmla="*/ 9 h 58"/>
                <a:gd name="T26" fmla="*/ 57 w 58"/>
                <a:gd name="T27" fmla="*/ 18 h 58"/>
                <a:gd name="T28" fmla="*/ 58 w 58"/>
                <a:gd name="T29" fmla="*/ 29 h 58"/>
                <a:gd name="T30" fmla="*/ 57 w 58"/>
                <a:gd name="T31" fmla="*/ 40 h 58"/>
                <a:gd name="T32" fmla="*/ 50 w 58"/>
                <a:gd name="T33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8">
                  <a:moveTo>
                    <a:pt x="50" y="50"/>
                  </a:moveTo>
                  <a:lnTo>
                    <a:pt x="40" y="57"/>
                  </a:lnTo>
                  <a:lnTo>
                    <a:pt x="29" y="58"/>
                  </a:lnTo>
                  <a:lnTo>
                    <a:pt x="19" y="57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29"/>
                  </a:lnTo>
                  <a:lnTo>
                    <a:pt x="3" y="18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8"/>
                  </a:lnTo>
                  <a:lnTo>
                    <a:pt x="58" y="29"/>
                  </a:lnTo>
                  <a:lnTo>
                    <a:pt x="57" y="40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6759575" y="4511675"/>
              <a:ext cx="92075" cy="92075"/>
            </a:xfrm>
            <a:custGeom>
              <a:avLst/>
              <a:gdLst>
                <a:gd name="T0" fmla="*/ 50 w 58"/>
                <a:gd name="T1" fmla="*/ 50 h 58"/>
                <a:gd name="T2" fmla="*/ 40 w 58"/>
                <a:gd name="T3" fmla="*/ 57 h 58"/>
                <a:gd name="T4" fmla="*/ 29 w 58"/>
                <a:gd name="T5" fmla="*/ 58 h 58"/>
                <a:gd name="T6" fmla="*/ 19 w 58"/>
                <a:gd name="T7" fmla="*/ 57 h 58"/>
                <a:gd name="T8" fmla="*/ 9 w 58"/>
                <a:gd name="T9" fmla="*/ 50 h 58"/>
                <a:gd name="T10" fmla="*/ 3 w 58"/>
                <a:gd name="T11" fmla="*/ 40 h 58"/>
                <a:gd name="T12" fmla="*/ 0 w 58"/>
                <a:gd name="T13" fmla="*/ 29 h 58"/>
                <a:gd name="T14" fmla="*/ 3 w 58"/>
                <a:gd name="T15" fmla="*/ 18 h 58"/>
                <a:gd name="T16" fmla="*/ 9 w 58"/>
                <a:gd name="T17" fmla="*/ 9 h 58"/>
                <a:gd name="T18" fmla="*/ 19 w 58"/>
                <a:gd name="T19" fmla="*/ 2 h 58"/>
                <a:gd name="T20" fmla="*/ 29 w 58"/>
                <a:gd name="T21" fmla="*/ 0 h 58"/>
                <a:gd name="T22" fmla="*/ 40 w 58"/>
                <a:gd name="T23" fmla="*/ 2 h 58"/>
                <a:gd name="T24" fmla="*/ 50 w 58"/>
                <a:gd name="T25" fmla="*/ 9 h 58"/>
                <a:gd name="T26" fmla="*/ 57 w 58"/>
                <a:gd name="T27" fmla="*/ 18 h 58"/>
                <a:gd name="T28" fmla="*/ 58 w 58"/>
                <a:gd name="T29" fmla="*/ 29 h 58"/>
                <a:gd name="T30" fmla="*/ 57 w 58"/>
                <a:gd name="T31" fmla="*/ 40 h 58"/>
                <a:gd name="T32" fmla="*/ 50 w 58"/>
                <a:gd name="T33" fmla="*/ 50 h 58"/>
                <a:gd name="T34" fmla="*/ 50 w 58"/>
                <a:gd name="T35" fmla="*/ 50 h 58"/>
                <a:gd name="T36" fmla="*/ 57 w 58"/>
                <a:gd name="T37" fmla="*/ 40 h 58"/>
                <a:gd name="T38" fmla="*/ 58 w 58"/>
                <a:gd name="T39" fmla="*/ 29 h 58"/>
                <a:gd name="T40" fmla="*/ 57 w 58"/>
                <a:gd name="T41" fmla="*/ 18 h 58"/>
                <a:gd name="T42" fmla="*/ 50 w 58"/>
                <a:gd name="T43" fmla="*/ 9 h 58"/>
                <a:gd name="T44" fmla="*/ 40 w 58"/>
                <a:gd name="T45" fmla="*/ 2 h 58"/>
                <a:gd name="T46" fmla="*/ 29 w 58"/>
                <a:gd name="T47" fmla="*/ 0 h 58"/>
                <a:gd name="T48" fmla="*/ 19 w 58"/>
                <a:gd name="T49" fmla="*/ 2 h 58"/>
                <a:gd name="T50" fmla="*/ 9 w 58"/>
                <a:gd name="T51" fmla="*/ 9 h 58"/>
                <a:gd name="T52" fmla="*/ 3 w 58"/>
                <a:gd name="T53" fmla="*/ 18 h 58"/>
                <a:gd name="T54" fmla="*/ 0 w 58"/>
                <a:gd name="T55" fmla="*/ 29 h 58"/>
                <a:gd name="T56" fmla="*/ 3 w 58"/>
                <a:gd name="T57" fmla="*/ 40 h 58"/>
                <a:gd name="T58" fmla="*/ 9 w 58"/>
                <a:gd name="T59" fmla="*/ 50 h 58"/>
                <a:gd name="T60" fmla="*/ 19 w 58"/>
                <a:gd name="T61" fmla="*/ 57 h 58"/>
                <a:gd name="T62" fmla="*/ 29 w 58"/>
                <a:gd name="T63" fmla="*/ 58 h 58"/>
                <a:gd name="T64" fmla="*/ 40 w 58"/>
                <a:gd name="T65" fmla="*/ 57 h 58"/>
                <a:gd name="T66" fmla="*/ 50 w 58"/>
                <a:gd name="T67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" h="58">
                  <a:moveTo>
                    <a:pt x="50" y="50"/>
                  </a:moveTo>
                  <a:lnTo>
                    <a:pt x="40" y="57"/>
                  </a:lnTo>
                  <a:lnTo>
                    <a:pt x="29" y="58"/>
                  </a:lnTo>
                  <a:lnTo>
                    <a:pt x="19" y="57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29"/>
                  </a:lnTo>
                  <a:lnTo>
                    <a:pt x="3" y="18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8"/>
                  </a:lnTo>
                  <a:lnTo>
                    <a:pt x="58" y="29"/>
                  </a:lnTo>
                  <a:lnTo>
                    <a:pt x="57" y="40"/>
                  </a:lnTo>
                  <a:lnTo>
                    <a:pt x="50" y="50"/>
                  </a:lnTo>
                  <a:close/>
                  <a:moveTo>
                    <a:pt x="50" y="50"/>
                  </a:moveTo>
                  <a:lnTo>
                    <a:pt x="57" y="40"/>
                  </a:lnTo>
                  <a:lnTo>
                    <a:pt x="58" y="29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29" y="0"/>
                  </a:lnTo>
                  <a:lnTo>
                    <a:pt x="19" y="2"/>
                  </a:lnTo>
                  <a:lnTo>
                    <a:pt x="9" y="9"/>
                  </a:lnTo>
                  <a:lnTo>
                    <a:pt x="3" y="18"/>
                  </a:lnTo>
                  <a:lnTo>
                    <a:pt x="0" y="29"/>
                  </a:lnTo>
                  <a:lnTo>
                    <a:pt x="3" y="40"/>
                  </a:lnTo>
                  <a:lnTo>
                    <a:pt x="9" y="50"/>
                  </a:lnTo>
                  <a:lnTo>
                    <a:pt x="19" y="57"/>
                  </a:lnTo>
                  <a:lnTo>
                    <a:pt x="29" y="58"/>
                  </a:lnTo>
                  <a:lnTo>
                    <a:pt x="40" y="57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6759575" y="4932363"/>
              <a:ext cx="92075" cy="93663"/>
            </a:xfrm>
            <a:custGeom>
              <a:avLst/>
              <a:gdLst>
                <a:gd name="T0" fmla="*/ 50 w 58"/>
                <a:gd name="T1" fmla="*/ 50 h 59"/>
                <a:gd name="T2" fmla="*/ 40 w 58"/>
                <a:gd name="T3" fmla="*/ 56 h 59"/>
                <a:gd name="T4" fmla="*/ 29 w 58"/>
                <a:gd name="T5" fmla="*/ 59 h 59"/>
                <a:gd name="T6" fmla="*/ 19 w 58"/>
                <a:gd name="T7" fmla="*/ 56 h 59"/>
                <a:gd name="T8" fmla="*/ 9 w 58"/>
                <a:gd name="T9" fmla="*/ 50 h 59"/>
                <a:gd name="T10" fmla="*/ 3 w 58"/>
                <a:gd name="T11" fmla="*/ 40 h 59"/>
                <a:gd name="T12" fmla="*/ 0 w 58"/>
                <a:gd name="T13" fmla="*/ 30 h 59"/>
                <a:gd name="T14" fmla="*/ 3 w 58"/>
                <a:gd name="T15" fmla="*/ 19 h 59"/>
                <a:gd name="T16" fmla="*/ 9 w 58"/>
                <a:gd name="T17" fmla="*/ 9 h 59"/>
                <a:gd name="T18" fmla="*/ 19 w 58"/>
                <a:gd name="T19" fmla="*/ 2 h 59"/>
                <a:gd name="T20" fmla="*/ 29 w 58"/>
                <a:gd name="T21" fmla="*/ 0 h 59"/>
                <a:gd name="T22" fmla="*/ 40 w 58"/>
                <a:gd name="T23" fmla="*/ 2 h 59"/>
                <a:gd name="T24" fmla="*/ 50 w 58"/>
                <a:gd name="T25" fmla="*/ 9 h 59"/>
                <a:gd name="T26" fmla="*/ 57 w 58"/>
                <a:gd name="T27" fmla="*/ 19 h 59"/>
                <a:gd name="T28" fmla="*/ 58 w 58"/>
                <a:gd name="T29" fmla="*/ 30 h 59"/>
                <a:gd name="T30" fmla="*/ 57 w 58"/>
                <a:gd name="T31" fmla="*/ 40 h 59"/>
                <a:gd name="T32" fmla="*/ 50 w 58"/>
                <a:gd name="T33" fmla="*/ 5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50" y="50"/>
                  </a:moveTo>
                  <a:lnTo>
                    <a:pt x="40" y="56"/>
                  </a:lnTo>
                  <a:lnTo>
                    <a:pt x="29" y="59"/>
                  </a:lnTo>
                  <a:lnTo>
                    <a:pt x="19" y="56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9"/>
                  </a:lnTo>
                  <a:lnTo>
                    <a:pt x="58" y="30"/>
                  </a:lnTo>
                  <a:lnTo>
                    <a:pt x="57" y="40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759575" y="4932363"/>
              <a:ext cx="92075" cy="93663"/>
            </a:xfrm>
            <a:custGeom>
              <a:avLst/>
              <a:gdLst>
                <a:gd name="T0" fmla="*/ 50 w 58"/>
                <a:gd name="T1" fmla="*/ 50 h 59"/>
                <a:gd name="T2" fmla="*/ 40 w 58"/>
                <a:gd name="T3" fmla="*/ 56 h 59"/>
                <a:gd name="T4" fmla="*/ 29 w 58"/>
                <a:gd name="T5" fmla="*/ 59 h 59"/>
                <a:gd name="T6" fmla="*/ 19 w 58"/>
                <a:gd name="T7" fmla="*/ 56 h 59"/>
                <a:gd name="T8" fmla="*/ 9 w 58"/>
                <a:gd name="T9" fmla="*/ 50 h 59"/>
                <a:gd name="T10" fmla="*/ 3 w 58"/>
                <a:gd name="T11" fmla="*/ 40 h 59"/>
                <a:gd name="T12" fmla="*/ 0 w 58"/>
                <a:gd name="T13" fmla="*/ 30 h 59"/>
                <a:gd name="T14" fmla="*/ 3 w 58"/>
                <a:gd name="T15" fmla="*/ 19 h 59"/>
                <a:gd name="T16" fmla="*/ 9 w 58"/>
                <a:gd name="T17" fmla="*/ 9 h 59"/>
                <a:gd name="T18" fmla="*/ 19 w 58"/>
                <a:gd name="T19" fmla="*/ 2 h 59"/>
                <a:gd name="T20" fmla="*/ 29 w 58"/>
                <a:gd name="T21" fmla="*/ 0 h 59"/>
                <a:gd name="T22" fmla="*/ 40 w 58"/>
                <a:gd name="T23" fmla="*/ 2 h 59"/>
                <a:gd name="T24" fmla="*/ 50 w 58"/>
                <a:gd name="T25" fmla="*/ 9 h 59"/>
                <a:gd name="T26" fmla="*/ 57 w 58"/>
                <a:gd name="T27" fmla="*/ 19 h 59"/>
                <a:gd name="T28" fmla="*/ 58 w 58"/>
                <a:gd name="T29" fmla="*/ 30 h 59"/>
                <a:gd name="T30" fmla="*/ 57 w 58"/>
                <a:gd name="T31" fmla="*/ 40 h 59"/>
                <a:gd name="T32" fmla="*/ 50 w 58"/>
                <a:gd name="T33" fmla="*/ 50 h 59"/>
                <a:gd name="T34" fmla="*/ 50 w 58"/>
                <a:gd name="T35" fmla="*/ 50 h 59"/>
                <a:gd name="T36" fmla="*/ 57 w 58"/>
                <a:gd name="T37" fmla="*/ 40 h 59"/>
                <a:gd name="T38" fmla="*/ 58 w 58"/>
                <a:gd name="T39" fmla="*/ 30 h 59"/>
                <a:gd name="T40" fmla="*/ 57 w 58"/>
                <a:gd name="T41" fmla="*/ 19 h 59"/>
                <a:gd name="T42" fmla="*/ 50 w 58"/>
                <a:gd name="T43" fmla="*/ 9 h 59"/>
                <a:gd name="T44" fmla="*/ 40 w 58"/>
                <a:gd name="T45" fmla="*/ 2 h 59"/>
                <a:gd name="T46" fmla="*/ 29 w 58"/>
                <a:gd name="T47" fmla="*/ 0 h 59"/>
                <a:gd name="T48" fmla="*/ 19 w 58"/>
                <a:gd name="T49" fmla="*/ 2 h 59"/>
                <a:gd name="T50" fmla="*/ 9 w 58"/>
                <a:gd name="T51" fmla="*/ 9 h 59"/>
                <a:gd name="T52" fmla="*/ 3 w 58"/>
                <a:gd name="T53" fmla="*/ 19 h 59"/>
                <a:gd name="T54" fmla="*/ 0 w 58"/>
                <a:gd name="T55" fmla="*/ 30 h 59"/>
                <a:gd name="T56" fmla="*/ 3 w 58"/>
                <a:gd name="T57" fmla="*/ 40 h 59"/>
                <a:gd name="T58" fmla="*/ 9 w 58"/>
                <a:gd name="T59" fmla="*/ 50 h 59"/>
                <a:gd name="T60" fmla="*/ 19 w 58"/>
                <a:gd name="T61" fmla="*/ 56 h 59"/>
                <a:gd name="T62" fmla="*/ 29 w 58"/>
                <a:gd name="T63" fmla="*/ 59 h 59"/>
                <a:gd name="T64" fmla="*/ 40 w 58"/>
                <a:gd name="T65" fmla="*/ 56 h 59"/>
                <a:gd name="T66" fmla="*/ 50 w 58"/>
                <a:gd name="T67" fmla="*/ 5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" h="59">
                  <a:moveTo>
                    <a:pt x="50" y="50"/>
                  </a:moveTo>
                  <a:lnTo>
                    <a:pt x="40" y="56"/>
                  </a:lnTo>
                  <a:lnTo>
                    <a:pt x="29" y="59"/>
                  </a:lnTo>
                  <a:lnTo>
                    <a:pt x="19" y="56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9"/>
                  </a:lnTo>
                  <a:lnTo>
                    <a:pt x="58" y="30"/>
                  </a:lnTo>
                  <a:lnTo>
                    <a:pt x="57" y="40"/>
                  </a:lnTo>
                  <a:lnTo>
                    <a:pt x="50" y="50"/>
                  </a:lnTo>
                  <a:close/>
                  <a:moveTo>
                    <a:pt x="50" y="50"/>
                  </a:moveTo>
                  <a:lnTo>
                    <a:pt x="57" y="40"/>
                  </a:lnTo>
                  <a:lnTo>
                    <a:pt x="58" y="30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29" y="0"/>
                  </a:lnTo>
                  <a:lnTo>
                    <a:pt x="19" y="2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0"/>
                  </a:lnTo>
                  <a:lnTo>
                    <a:pt x="9" y="50"/>
                  </a:lnTo>
                  <a:lnTo>
                    <a:pt x="19" y="56"/>
                  </a:lnTo>
                  <a:lnTo>
                    <a:pt x="29" y="59"/>
                  </a:lnTo>
                  <a:lnTo>
                    <a:pt x="40" y="56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765925" y="4564063"/>
              <a:ext cx="80963" cy="406400"/>
            </a:xfrm>
            <a:custGeom>
              <a:avLst/>
              <a:gdLst>
                <a:gd name="T0" fmla="*/ 41 w 51"/>
                <a:gd name="T1" fmla="*/ 22 h 256"/>
                <a:gd name="T2" fmla="*/ 30 w 51"/>
                <a:gd name="T3" fmla="*/ 60 h 256"/>
                <a:gd name="T4" fmla="*/ 7 w 51"/>
                <a:gd name="T5" fmla="*/ 56 h 256"/>
                <a:gd name="T6" fmla="*/ 10 w 51"/>
                <a:gd name="T7" fmla="*/ 46 h 256"/>
                <a:gd name="T8" fmla="*/ 34 w 51"/>
                <a:gd name="T9" fmla="*/ 46 h 256"/>
                <a:gd name="T10" fmla="*/ 38 w 51"/>
                <a:gd name="T11" fmla="*/ 92 h 256"/>
                <a:gd name="T12" fmla="*/ 15 w 51"/>
                <a:gd name="T13" fmla="*/ 98 h 256"/>
                <a:gd name="T14" fmla="*/ 6 w 51"/>
                <a:gd name="T15" fmla="*/ 88 h 256"/>
                <a:gd name="T16" fmla="*/ 25 w 51"/>
                <a:gd name="T17" fmla="*/ 80 h 256"/>
                <a:gd name="T18" fmla="*/ 44 w 51"/>
                <a:gd name="T19" fmla="*/ 108 h 256"/>
                <a:gd name="T20" fmla="*/ 25 w 51"/>
                <a:gd name="T21" fmla="*/ 137 h 256"/>
                <a:gd name="T22" fmla="*/ 7 w 51"/>
                <a:gd name="T23" fmla="*/ 130 h 256"/>
                <a:gd name="T24" fmla="*/ 15 w 51"/>
                <a:gd name="T25" fmla="*/ 119 h 256"/>
                <a:gd name="T26" fmla="*/ 39 w 51"/>
                <a:gd name="T27" fmla="*/ 126 h 256"/>
                <a:gd name="T28" fmla="*/ 35 w 51"/>
                <a:gd name="T29" fmla="*/ 171 h 256"/>
                <a:gd name="T30" fmla="*/ 11 w 51"/>
                <a:gd name="T31" fmla="*/ 171 h 256"/>
                <a:gd name="T32" fmla="*/ 9 w 51"/>
                <a:gd name="T33" fmla="*/ 161 h 256"/>
                <a:gd name="T34" fmla="*/ 30 w 51"/>
                <a:gd name="T35" fmla="*/ 156 h 256"/>
                <a:gd name="T36" fmla="*/ 44 w 51"/>
                <a:gd name="T37" fmla="*/ 195 h 256"/>
                <a:gd name="T38" fmla="*/ 21 w 51"/>
                <a:gd name="T39" fmla="*/ 212 h 256"/>
                <a:gd name="T40" fmla="*/ 7 w 51"/>
                <a:gd name="T41" fmla="*/ 203 h 256"/>
                <a:gd name="T42" fmla="*/ 21 w 51"/>
                <a:gd name="T43" fmla="*/ 194 h 256"/>
                <a:gd name="T44" fmla="*/ 44 w 51"/>
                <a:gd name="T45" fmla="*/ 210 h 256"/>
                <a:gd name="T46" fmla="*/ 31 w 51"/>
                <a:gd name="T47" fmla="*/ 248 h 256"/>
                <a:gd name="T48" fmla="*/ 33 w 51"/>
                <a:gd name="T49" fmla="*/ 254 h 256"/>
                <a:gd name="T50" fmla="*/ 51 w 51"/>
                <a:gd name="T51" fmla="*/ 220 h 256"/>
                <a:gd name="T52" fmla="*/ 31 w 51"/>
                <a:gd name="T53" fmla="*/ 188 h 256"/>
                <a:gd name="T54" fmla="*/ 5 w 51"/>
                <a:gd name="T55" fmla="*/ 194 h 256"/>
                <a:gd name="T56" fmla="*/ 10 w 51"/>
                <a:gd name="T57" fmla="*/ 214 h 256"/>
                <a:gd name="T58" fmla="*/ 36 w 51"/>
                <a:gd name="T59" fmla="*/ 215 h 256"/>
                <a:gd name="T60" fmla="*/ 49 w 51"/>
                <a:gd name="T61" fmla="*/ 170 h 256"/>
                <a:gd name="T62" fmla="*/ 25 w 51"/>
                <a:gd name="T63" fmla="*/ 150 h 256"/>
                <a:gd name="T64" fmla="*/ 2 w 51"/>
                <a:gd name="T65" fmla="*/ 161 h 256"/>
                <a:gd name="T66" fmla="*/ 14 w 51"/>
                <a:gd name="T67" fmla="*/ 179 h 256"/>
                <a:gd name="T68" fmla="*/ 40 w 51"/>
                <a:gd name="T69" fmla="*/ 174 h 256"/>
                <a:gd name="T70" fmla="*/ 44 w 51"/>
                <a:gd name="T71" fmla="*/ 122 h 256"/>
                <a:gd name="T72" fmla="*/ 19 w 51"/>
                <a:gd name="T73" fmla="*/ 112 h 256"/>
                <a:gd name="T74" fmla="*/ 0 w 51"/>
                <a:gd name="T75" fmla="*/ 127 h 256"/>
                <a:gd name="T76" fmla="*/ 19 w 51"/>
                <a:gd name="T77" fmla="*/ 142 h 256"/>
                <a:gd name="T78" fmla="*/ 44 w 51"/>
                <a:gd name="T79" fmla="*/ 132 h 256"/>
                <a:gd name="T80" fmla="*/ 39 w 51"/>
                <a:gd name="T81" fmla="*/ 80 h 256"/>
                <a:gd name="T82" fmla="*/ 12 w 51"/>
                <a:gd name="T83" fmla="*/ 77 h 256"/>
                <a:gd name="T84" fmla="*/ 1 w 51"/>
                <a:gd name="T85" fmla="*/ 94 h 256"/>
                <a:gd name="T86" fmla="*/ 25 w 51"/>
                <a:gd name="T87" fmla="*/ 106 h 256"/>
                <a:gd name="T88" fmla="*/ 48 w 51"/>
                <a:gd name="T89" fmla="*/ 84 h 256"/>
                <a:gd name="T90" fmla="*/ 34 w 51"/>
                <a:gd name="T91" fmla="*/ 39 h 256"/>
                <a:gd name="T92" fmla="*/ 7 w 51"/>
                <a:gd name="T93" fmla="*/ 41 h 256"/>
                <a:gd name="T94" fmla="*/ 4 w 51"/>
                <a:gd name="T95" fmla="*/ 60 h 256"/>
                <a:gd name="T96" fmla="*/ 30 w 51"/>
                <a:gd name="T97" fmla="*/ 66 h 256"/>
                <a:gd name="T98" fmla="*/ 49 w 51"/>
                <a:gd name="T99" fmla="*/ 32 h 256"/>
                <a:gd name="T100" fmla="*/ 29 w 51"/>
                <a:gd name="T10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1" h="256">
                  <a:moveTo>
                    <a:pt x="24" y="5"/>
                  </a:moveTo>
                  <a:lnTo>
                    <a:pt x="29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1" y="22"/>
                  </a:lnTo>
                  <a:lnTo>
                    <a:pt x="44" y="34"/>
                  </a:lnTo>
                  <a:lnTo>
                    <a:pt x="41" y="44"/>
                  </a:lnTo>
                  <a:lnTo>
                    <a:pt x="38" y="54"/>
                  </a:lnTo>
                  <a:lnTo>
                    <a:pt x="34" y="58"/>
                  </a:lnTo>
                  <a:lnTo>
                    <a:pt x="30" y="60"/>
                  </a:lnTo>
                  <a:lnTo>
                    <a:pt x="25" y="61"/>
                  </a:lnTo>
                  <a:lnTo>
                    <a:pt x="19" y="61"/>
                  </a:lnTo>
                  <a:lnTo>
                    <a:pt x="15" y="60"/>
                  </a:lnTo>
                  <a:lnTo>
                    <a:pt x="10" y="59"/>
                  </a:lnTo>
                  <a:lnTo>
                    <a:pt x="7" y="56"/>
                  </a:lnTo>
                  <a:lnTo>
                    <a:pt x="6" y="55"/>
                  </a:lnTo>
                  <a:lnTo>
                    <a:pt x="5" y="53"/>
                  </a:lnTo>
                  <a:lnTo>
                    <a:pt x="6" y="50"/>
                  </a:lnTo>
                  <a:lnTo>
                    <a:pt x="7" y="48"/>
                  </a:lnTo>
                  <a:lnTo>
                    <a:pt x="10" y="46"/>
                  </a:lnTo>
                  <a:lnTo>
                    <a:pt x="14" y="44"/>
                  </a:lnTo>
                  <a:lnTo>
                    <a:pt x="19" y="43"/>
                  </a:lnTo>
                  <a:lnTo>
                    <a:pt x="25" y="43"/>
                  </a:lnTo>
                  <a:lnTo>
                    <a:pt x="29" y="44"/>
                  </a:lnTo>
                  <a:lnTo>
                    <a:pt x="34" y="46"/>
                  </a:lnTo>
                  <a:lnTo>
                    <a:pt x="38" y="50"/>
                  </a:lnTo>
                  <a:lnTo>
                    <a:pt x="43" y="59"/>
                  </a:lnTo>
                  <a:lnTo>
                    <a:pt x="44" y="70"/>
                  </a:lnTo>
                  <a:lnTo>
                    <a:pt x="43" y="82"/>
                  </a:lnTo>
                  <a:lnTo>
                    <a:pt x="38" y="92"/>
                  </a:lnTo>
                  <a:lnTo>
                    <a:pt x="34" y="95"/>
                  </a:lnTo>
                  <a:lnTo>
                    <a:pt x="30" y="98"/>
                  </a:lnTo>
                  <a:lnTo>
                    <a:pt x="25" y="99"/>
                  </a:lnTo>
                  <a:lnTo>
                    <a:pt x="20" y="99"/>
                  </a:lnTo>
                  <a:lnTo>
                    <a:pt x="15" y="98"/>
                  </a:lnTo>
                  <a:lnTo>
                    <a:pt x="11" y="97"/>
                  </a:lnTo>
                  <a:lnTo>
                    <a:pt x="9" y="94"/>
                  </a:lnTo>
                  <a:lnTo>
                    <a:pt x="6" y="92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9" y="85"/>
                  </a:lnTo>
                  <a:lnTo>
                    <a:pt x="11" y="84"/>
                  </a:lnTo>
                  <a:lnTo>
                    <a:pt x="15" y="82"/>
                  </a:lnTo>
                  <a:lnTo>
                    <a:pt x="20" y="80"/>
                  </a:lnTo>
                  <a:lnTo>
                    <a:pt x="25" y="80"/>
                  </a:lnTo>
                  <a:lnTo>
                    <a:pt x="30" y="82"/>
                  </a:lnTo>
                  <a:lnTo>
                    <a:pt x="34" y="84"/>
                  </a:lnTo>
                  <a:lnTo>
                    <a:pt x="38" y="88"/>
                  </a:lnTo>
                  <a:lnTo>
                    <a:pt x="43" y="97"/>
                  </a:lnTo>
                  <a:lnTo>
                    <a:pt x="44" y="108"/>
                  </a:lnTo>
                  <a:lnTo>
                    <a:pt x="43" y="119"/>
                  </a:lnTo>
                  <a:lnTo>
                    <a:pt x="39" y="128"/>
                  </a:lnTo>
                  <a:lnTo>
                    <a:pt x="35" y="133"/>
                  </a:lnTo>
                  <a:lnTo>
                    <a:pt x="30" y="136"/>
                  </a:lnTo>
                  <a:lnTo>
                    <a:pt x="25" y="137"/>
                  </a:lnTo>
                  <a:lnTo>
                    <a:pt x="20" y="137"/>
                  </a:lnTo>
                  <a:lnTo>
                    <a:pt x="15" y="136"/>
                  </a:lnTo>
                  <a:lnTo>
                    <a:pt x="11" y="133"/>
                  </a:lnTo>
                  <a:lnTo>
                    <a:pt x="9" y="132"/>
                  </a:lnTo>
                  <a:lnTo>
                    <a:pt x="7" y="130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9" y="123"/>
                  </a:lnTo>
                  <a:lnTo>
                    <a:pt x="11" y="121"/>
                  </a:lnTo>
                  <a:lnTo>
                    <a:pt x="15" y="119"/>
                  </a:lnTo>
                  <a:lnTo>
                    <a:pt x="20" y="118"/>
                  </a:lnTo>
                  <a:lnTo>
                    <a:pt x="25" y="118"/>
                  </a:lnTo>
                  <a:lnTo>
                    <a:pt x="30" y="118"/>
                  </a:lnTo>
                  <a:lnTo>
                    <a:pt x="35" y="121"/>
                  </a:lnTo>
                  <a:lnTo>
                    <a:pt x="39" y="126"/>
                  </a:lnTo>
                  <a:lnTo>
                    <a:pt x="43" y="135"/>
                  </a:lnTo>
                  <a:lnTo>
                    <a:pt x="45" y="146"/>
                  </a:lnTo>
                  <a:lnTo>
                    <a:pt x="43" y="157"/>
                  </a:lnTo>
                  <a:lnTo>
                    <a:pt x="39" y="166"/>
                  </a:lnTo>
                  <a:lnTo>
                    <a:pt x="35" y="171"/>
                  </a:lnTo>
                  <a:lnTo>
                    <a:pt x="31" y="174"/>
                  </a:lnTo>
                  <a:lnTo>
                    <a:pt x="26" y="175"/>
                  </a:lnTo>
                  <a:lnTo>
                    <a:pt x="20" y="174"/>
                  </a:lnTo>
                  <a:lnTo>
                    <a:pt x="16" y="172"/>
                  </a:lnTo>
                  <a:lnTo>
                    <a:pt x="11" y="171"/>
                  </a:lnTo>
                  <a:lnTo>
                    <a:pt x="9" y="170"/>
                  </a:lnTo>
                  <a:lnTo>
                    <a:pt x="7" y="167"/>
                  </a:lnTo>
                  <a:lnTo>
                    <a:pt x="6" y="165"/>
                  </a:lnTo>
                  <a:lnTo>
                    <a:pt x="7" y="162"/>
                  </a:lnTo>
                  <a:lnTo>
                    <a:pt x="9" y="161"/>
                  </a:lnTo>
                  <a:lnTo>
                    <a:pt x="11" y="159"/>
                  </a:lnTo>
                  <a:lnTo>
                    <a:pt x="16" y="157"/>
                  </a:lnTo>
                  <a:lnTo>
                    <a:pt x="20" y="156"/>
                  </a:lnTo>
                  <a:lnTo>
                    <a:pt x="26" y="155"/>
                  </a:lnTo>
                  <a:lnTo>
                    <a:pt x="30" y="156"/>
                  </a:lnTo>
                  <a:lnTo>
                    <a:pt x="35" y="159"/>
                  </a:lnTo>
                  <a:lnTo>
                    <a:pt x="39" y="164"/>
                  </a:lnTo>
                  <a:lnTo>
                    <a:pt x="44" y="172"/>
                  </a:lnTo>
                  <a:lnTo>
                    <a:pt x="45" y="184"/>
                  </a:lnTo>
                  <a:lnTo>
                    <a:pt x="44" y="195"/>
                  </a:lnTo>
                  <a:lnTo>
                    <a:pt x="39" y="204"/>
                  </a:lnTo>
                  <a:lnTo>
                    <a:pt x="36" y="208"/>
                  </a:lnTo>
                  <a:lnTo>
                    <a:pt x="31" y="212"/>
                  </a:lnTo>
                  <a:lnTo>
                    <a:pt x="26" y="212"/>
                  </a:lnTo>
                  <a:lnTo>
                    <a:pt x="21" y="212"/>
                  </a:lnTo>
                  <a:lnTo>
                    <a:pt x="16" y="210"/>
                  </a:lnTo>
                  <a:lnTo>
                    <a:pt x="12" y="209"/>
                  </a:lnTo>
                  <a:lnTo>
                    <a:pt x="10" y="206"/>
                  </a:lnTo>
                  <a:lnTo>
                    <a:pt x="7" y="205"/>
                  </a:lnTo>
                  <a:lnTo>
                    <a:pt x="7" y="203"/>
                  </a:lnTo>
                  <a:lnTo>
                    <a:pt x="7" y="200"/>
                  </a:lnTo>
                  <a:lnTo>
                    <a:pt x="10" y="198"/>
                  </a:lnTo>
                  <a:lnTo>
                    <a:pt x="12" y="196"/>
                  </a:lnTo>
                  <a:lnTo>
                    <a:pt x="16" y="195"/>
                  </a:lnTo>
                  <a:lnTo>
                    <a:pt x="21" y="194"/>
                  </a:lnTo>
                  <a:lnTo>
                    <a:pt x="26" y="193"/>
                  </a:lnTo>
                  <a:lnTo>
                    <a:pt x="31" y="194"/>
                  </a:lnTo>
                  <a:lnTo>
                    <a:pt x="35" y="196"/>
                  </a:lnTo>
                  <a:lnTo>
                    <a:pt x="39" y="200"/>
                  </a:lnTo>
                  <a:lnTo>
                    <a:pt x="44" y="210"/>
                  </a:lnTo>
                  <a:lnTo>
                    <a:pt x="45" y="222"/>
                  </a:lnTo>
                  <a:lnTo>
                    <a:pt x="44" y="232"/>
                  </a:lnTo>
                  <a:lnTo>
                    <a:pt x="40" y="242"/>
                  </a:lnTo>
                  <a:lnTo>
                    <a:pt x="36" y="246"/>
                  </a:lnTo>
                  <a:lnTo>
                    <a:pt x="31" y="248"/>
                  </a:lnTo>
                  <a:lnTo>
                    <a:pt x="26" y="249"/>
                  </a:lnTo>
                  <a:lnTo>
                    <a:pt x="24" y="249"/>
                  </a:lnTo>
                  <a:lnTo>
                    <a:pt x="24" y="256"/>
                  </a:lnTo>
                  <a:lnTo>
                    <a:pt x="26" y="256"/>
                  </a:lnTo>
                  <a:lnTo>
                    <a:pt x="33" y="254"/>
                  </a:lnTo>
                  <a:lnTo>
                    <a:pt x="36" y="253"/>
                  </a:lnTo>
                  <a:lnTo>
                    <a:pt x="41" y="249"/>
                  </a:lnTo>
                  <a:lnTo>
                    <a:pt x="45" y="244"/>
                  </a:lnTo>
                  <a:lnTo>
                    <a:pt x="50" y="234"/>
                  </a:lnTo>
                  <a:lnTo>
                    <a:pt x="51" y="220"/>
                  </a:lnTo>
                  <a:lnTo>
                    <a:pt x="49" y="208"/>
                  </a:lnTo>
                  <a:lnTo>
                    <a:pt x="44" y="198"/>
                  </a:lnTo>
                  <a:lnTo>
                    <a:pt x="40" y="193"/>
                  </a:lnTo>
                  <a:lnTo>
                    <a:pt x="36" y="190"/>
                  </a:lnTo>
                  <a:lnTo>
                    <a:pt x="31" y="188"/>
                  </a:lnTo>
                  <a:lnTo>
                    <a:pt x="26" y="188"/>
                  </a:lnTo>
                  <a:lnTo>
                    <a:pt x="20" y="188"/>
                  </a:lnTo>
                  <a:lnTo>
                    <a:pt x="14" y="189"/>
                  </a:lnTo>
                  <a:lnTo>
                    <a:pt x="9" y="191"/>
                  </a:lnTo>
                  <a:lnTo>
                    <a:pt x="5" y="194"/>
                  </a:lnTo>
                  <a:lnTo>
                    <a:pt x="2" y="199"/>
                  </a:lnTo>
                  <a:lnTo>
                    <a:pt x="1" y="203"/>
                  </a:lnTo>
                  <a:lnTo>
                    <a:pt x="2" y="206"/>
                  </a:lnTo>
                  <a:lnTo>
                    <a:pt x="5" y="212"/>
                  </a:lnTo>
                  <a:lnTo>
                    <a:pt x="10" y="214"/>
                  </a:lnTo>
                  <a:lnTo>
                    <a:pt x="14" y="217"/>
                  </a:lnTo>
                  <a:lnTo>
                    <a:pt x="20" y="218"/>
                  </a:lnTo>
                  <a:lnTo>
                    <a:pt x="26" y="218"/>
                  </a:lnTo>
                  <a:lnTo>
                    <a:pt x="31" y="217"/>
                  </a:lnTo>
                  <a:lnTo>
                    <a:pt x="36" y="215"/>
                  </a:lnTo>
                  <a:lnTo>
                    <a:pt x="40" y="212"/>
                  </a:lnTo>
                  <a:lnTo>
                    <a:pt x="44" y="208"/>
                  </a:lnTo>
                  <a:lnTo>
                    <a:pt x="49" y="196"/>
                  </a:lnTo>
                  <a:lnTo>
                    <a:pt x="51" y="184"/>
                  </a:lnTo>
                  <a:lnTo>
                    <a:pt x="49" y="170"/>
                  </a:lnTo>
                  <a:lnTo>
                    <a:pt x="44" y="160"/>
                  </a:lnTo>
                  <a:lnTo>
                    <a:pt x="40" y="155"/>
                  </a:lnTo>
                  <a:lnTo>
                    <a:pt x="35" y="152"/>
                  </a:lnTo>
                  <a:lnTo>
                    <a:pt x="31" y="150"/>
                  </a:lnTo>
                  <a:lnTo>
                    <a:pt x="25" y="150"/>
                  </a:lnTo>
                  <a:lnTo>
                    <a:pt x="19" y="150"/>
                  </a:lnTo>
                  <a:lnTo>
                    <a:pt x="14" y="151"/>
                  </a:lnTo>
                  <a:lnTo>
                    <a:pt x="9" y="154"/>
                  </a:lnTo>
                  <a:lnTo>
                    <a:pt x="5" y="157"/>
                  </a:lnTo>
                  <a:lnTo>
                    <a:pt x="2" y="161"/>
                  </a:lnTo>
                  <a:lnTo>
                    <a:pt x="1" y="165"/>
                  </a:lnTo>
                  <a:lnTo>
                    <a:pt x="2" y="170"/>
                  </a:lnTo>
                  <a:lnTo>
                    <a:pt x="5" y="174"/>
                  </a:lnTo>
                  <a:lnTo>
                    <a:pt x="9" y="176"/>
                  </a:lnTo>
                  <a:lnTo>
                    <a:pt x="14" y="179"/>
                  </a:lnTo>
                  <a:lnTo>
                    <a:pt x="20" y="180"/>
                  </a:lnTo>
                  <a:lnTo>
                    <a:pt x="26" y="180"/>
                  </a:lnTo>
                  <a:lnTo>
                    <a:pt x="31" y="180"/>
                  </a:lnTo>
                  <a:lnTo>
                    <a:pt x="36" y="177"/>
                  </a:lnTo>
                  <a:lnTo>
                    <a:pt x="40" y="174"/>
                  </a:lnTo>
                  <a:lnTo>
                    <a:pt x="44" y="170"/>
                  </a:lnTo>
                  <a:lnTo>
                    <a:pt x="49" y="159"/>
                  </a:lnTo>
                  <a:lnTo>
                    <a:pt x="50" y="146"/>
                  </a:lnTo>
                  <a:lnTo>
                    <a:pt x="49" y="133"/>
                  </a:lnTo>
                  <a:lnTo>
                    <a:pt x="44" y="122"/>
                  </a:lnTo>
                  <a:lnTo>
                    <a:pt x="40" y="118"/>
                  </a:lnTo>
                  <a:lnTo>
                    <a:pt x="35" y="114"/>
                  </a:lnTo>
                  <a:lnTo>
                    <a:pt x="30" y="112"/>
                  </a:lnTo>
                  <a:lnTo>
                    <a:pt x="25" y="112"/>
                  </a:lnTo>
                  <a:lnTo>
                    <a:pt x="19" y="112"/>
                  </a:lnTo>
                  <a:lnTo>
                    <a:pt x="14" y="114"/>
                  </a:lnTo>
                  <a:lnTo>
                    <a:pt x="9" y="116"/>
                  </a:lnTo>
                  <a:lnTo>
                    <a:pt x="4" y="119"/>
                  </a:lnTo>
                  <a:lnTo>
                    <a:pt x="1" y="123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4" y="136"/>
                  </a:lnTo>
                  <a:lnTo>
                    <a:pt x="9" y="138"/>
                  </a:lnTo>
                  <a:lnTo>
                    <a:pt x="14" y="141"/>
                  </a:lnTo>
                  <a:lnTo>
                    <a:pt x="19" y="142"/>
                  </a:lnTo>
                  <a:lnTo>
                    <a:pt x="25" y="142"/>
                  </a:lnTo>
                  <a:lnTo>
                    <a:pt x="31" y="142"/>
                  </a:lnTo>
                  <a:lnTo>
                    <a:pt x="35" y="140"/>
                  </a:lnTo>
                  <a:lnTo>
                    <a:pt x="40" y="137"/>
                  </a:lnTo>
                  <a:lnTo>
                    <a:pt x="44" y="132"/>
                  </a:lnTo>
                  <a:lnTo>
                    <a:pt x="49" y="121"/>
                  </a:lnTo>
                  <a:lnTo>
                    <a:pt x="50" y="108"/>
                  </a:lnTo>
                  <a:lnTo>
                    <a:pt x="48" y="95"/>
                  </a:lnTo>
                  <a:lnTo>
                    <a:pt x="43" y="84"/>
                  </a:lnTo>
                  <a:lnTo>
                    <a:pt x="39" y="80"/>
                  </a:lnTo>
                  <a:lnTo>
                    <a:pt x="35" y="77"/>
                  </a:lnTo>
                  <a:lnTo>
                    <a:pt x="30" y="75"/>
                  </a:lnTo>
                  <a:lnTo>
                    <a:pt x="25" y="74"/>
                  </a:lnTo>
                  <a:lnTo>
                    <a:pt x="19" y="75"/>
                  </a:lnTo>
                  <a:lnTo>
                    <a:pt x="12" y="77"/>
                  </a:lnTo>
                  <a:lnTo>
                    <a:pt x="7" y="78"/>
                  </a:lnTo>
                  <a:lnTo>
                    <a:pt x="4" y="82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1" y="94"/>
                  </a:lnTo>
                  <a:lnTo>
                    <a:pt x="4" y="98"/>
                  </a:lnTo>
                  <a:lnTo>
                    <a:pt x="9" y="102"/>
                  </a:lnTo>
                  <a:lnTo>
                    <a:pt x="12" y="103"/>
                  </a:lnTo>
                  <a:lnTo>
                    <a:pt x="19" y="104"/>
                  </a:lnTo>
                  <a:lnTo>
                    <a:pt x="25" y="106"/>
                  </a:lnTo>
                  <a:lnTo>
                    <a:pt x="30" y="104"/>
                  </a:lnTo>
                  <a:lnTo>
                    <a:pt x="35" y="102"/>
                  </a:lnTo>
                  <a:lnTo>
                    <a:pt x="39" y="99"/>
                  </a:lnTo>
                  <a:lnTo>
                    <a:pt x="43" y="94"/>
                  </a:lnTo>
                  <a:lnTo>
                    <a:pt x="48" y="84"/>
                  </a:lnTo>
                  <a:lnTo>
                    <a:pt x="50" y="70"/>
                  </a:lnTo>
                  <a:lnTo>
                    <a:pt x="48" y="58"/>
                  </a:lnTo>
                  <a:lnTo>
                    <a:pt x="43" y="46"/>
                  </a:lnTo>
                  <a:lnTo>
                    <a:pt x="39" y="43"/>
                  </a:lnTo>
                  <a:lnTo>
                    <a:pt x="34" y="39"/>
                  </a:lnTo>
                  <a:lnTo>
                    <a:pt x="30" y="37"/>
                  </a:lnTo>
                  <a:lnTo>
                    <a:pt x="24" y="36"/>
                  </a:lnTo>
                  <a:lnTo>
                    <a:pt x="17" y="37"/>
                  </a:lnTo>
                  <a:lnTo>
                    <a:pt x="12" y="39"/>
                  </a:lnTo>
                  <a:lnTo>
                    <a:pt x="7" y="41"/>
                  </a:lnTo>
                  <a:lnTo>
                    <a:pt x="4" y="44"/>
                  </a:lnTo>
                  <a:lnTo>
                    <a:pt x="0" y="48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4" y="60"/>
                  </a:lnTo>
                  <a:lnTo>
                    <a:pt x="7" y="64"/>
                  </a:lnTo>
                  <a:lnTo>
                    <a:pt x="12" y="65"/>
                  </a:lnTo>
                  <a:lnTo>
                    <a:pt x="19" y="68"/>
                  </a:lnTo>
                  <a:lnTo>
                    <a:pt x="25" y="68"/>
                  </a:lnTo>
                  <a:lnTo>
                    <a:pt x="30" y="66"/>
                  </a:lnTo>
                  <a:lnTo>
                    <a:pt x="35" y="65"/>
                  </a:lnTo>
                  <a:lnTo>
                    <a:pt x="39" y="61"/>
                  </a:lnTo>
                  <a:lnTo>
                    <a:pt x="43" y="56"/>
                  </a:lnTo>
                  <a:lnTo>
                    <a:pt x="48" y="46"/>
                  </a:lnTo>
                  <a:lnTo>
                    <a:pt x="49" y="32"/>
                  </a:lnTo>
                  <a:lnTo>
                    <a:pt x="48" y="20"/>
                  </a:lnTo>
                  <a:lnTo>
                    <a:pt x="41" y="10"/>
                  </a:lnTo>
                  <a:lnTo>
                    <a:pt x="38" y="5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F2626"/>
            </a:solidFill>
            <a:ln w="0">
              <a:solidFill>
                <a:srgbClr val="AF26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727102" y="4649160"/>
            <a:ext cx="126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1949974" y="4649160"/>
            <a:ext cx="716096" cy="0"/>
          </a:xfrm>
          <a:prstGeom prst="straightConnector1">
            <a:avLst/>
          </a:prstGeom>
          <a:ln w="571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1046588" y="5244071"/>
            <a:ext cx="1266935" cy="683046"/>
          </a:xfrm>
          <a:prstGeom prst="ellipse">
            <a:avLst/>
          </a:prstGeom>
          <a:pattFill prst="wdUp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2879122" y="4418356"/>
                <a:ext cx="1591461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b="0" i="1" smtClean="0">
                              <a:latin typeface="Cambria Math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𝑞</m:t>
                          </m:r>
                        </m:e>
                      </m:d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kumimoji="1" lang="ja-JP" altLang="en-US" b="0" i="1" smtClean="0"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kumimoji="1" lang="en-US" altLang="ja-JP" b="0" i="1" smtClean="0">
                          <a:latin typeface="Cambria Math"/>
                        </a:rPr>
                        <m:t>(−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𝑞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2" y="4418356"/>
                <a:ext cx="1591461" cy="391646"/>
              </a:xfrm>
              <a:prstGeom prst="rect">
                <a:avLst/>
              </a:prstGeom>
              <a:blipFill rotWithShape="1"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直線矢印コネクタ 18"/>
          <p:cNvCxnSpPr/>
          <p:nvPr/>
        </p:nvCxnSpPr>
        <p:spPr>
          <a:xfrm flipV="1">
            <a:off x="1872855" y="4781363"/>
            <a:ext cx="0" cy="352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正方形/長方形 19"/>
              <p:cNvSpPr/>
              <p:nvPr/>
            </p:nvSpPr>
            <p:spPr>
              <a:xfrm>
                <a:off x="1858719" y="4797754"/>
                <a:ext cx="3808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正方形/長方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719" y="4797754"/>
                <a:ext cx="38081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直線コネクタ 20"/>
          <p:cNvCxnSpPr/>
          <p:nvPr/>
        </p:nvCxnSpPr>
        <p:spPr>
          <a:xfrm>
            <a:off x="2996576" y="4770342"/>
            <a:ext cx="6279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787256" y="488051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Couples to total charge as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正方形/長方形 22"/>
              <p:cNvSpPr/>
              <p:nvPr/>
            </p:nvSpPr>
            <p:spPr>
              <a:xfrm>
                <a:off x="5514481" y="4851003"/>
                <a:ext cx="8312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rgbClr val="FF0000"/>
                        </a:solidFill>
                        <a:latin typeface="Cambria Math"/>
                      </a:rPr>
                      <m:t>𝑞</m:t>
                    </m:r>
                    <m:r>
                      <a:rPr lang="en-US" altLang="ja-JP" i="1" smtClean="0">
                        <a:solidFill>
                          <a:srgbClr val="FF0000"/>
                        </a:solidFill>
                        <a:latin typeface="Cambria Math"/>
                      </a:rPr>
                      <m:t>→0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.</a:t>
                </a:r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正方形/長方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481" y="4851003"/>
                <a:ext cx="831253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5882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正方形/長方形 23"/>
              <p:cNvSpPr/>
              <p:nvPr/>
            </p:nvSpPr>
            <p:spPr>
              <a:xfrm>
                <a:off x="5385148" y="4423185"/>
                <a:ext cx="2679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ja-JP" altLang="en-US" i="1" smtClean="0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altLang="ja-JP" b="0" i="1" smtClean="0">
                              <a:latin typeface="Cambria Math"/>
                            </a:rPr>
                            <m:t>=</m:t>
                          </m:r>
                          <m:r>
                            <a:rPr lang="ja-JP" altLang="en-US" i="1" smtClean="0">
                              <a:latin typeface="Cambria Math"/>
                            </a:rPr>
                            <m:t>𝛿</m:t>
                          </m:r>
                        </m:e>
                        <m:sup>
                          <m:r>
                            <a:rPr lang="ja-JP" altLang="en-US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altLang="ja-JP" i="1">
                              <a:latin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i="1">
                              <a:latin typeface="Cambria Math"/>
                            </a:rPr>
                            <m:t>𝛿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altLang="ja-JP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/2)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4" name="正方形/長方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5148" y="4423185"/>
                <a:ext cx="2679323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21667" b="-1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Line 45"/>
          <p:cNvSpPr>
            <a:spLocks noChangeShapeType="1"/>
          </p:cNvSpPr>
          <p:nvPr/>
        </p:nvSpPr>
        <p:spPr bwMode="auto">
          <a:xfrm>
            <a:off x="274924" y="3630409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401519" y="1254088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/>
              <a:t>(est.)</a:t>
            </a:r>
            <a:endParaRPr kumimoji="1" lang="ja-JP" altLang="en-US" sz="1000" b="1" dirty="0"/>
          </a:p>
        </p:txBody>
      </p:sp>
      <p:grpSp>
        <p:nvGrpSpPr>
          <p:cNvPr id="41" name="グループ化 40"/>
          <p:cNvGrpSpPr/>
          <p:nvPr/>
        </p:nvGrpSpPr>
        <p:grpSpPr>
          <a:xfrm>
            <a:off x="368770" y="1145754"/>
            <a:ext cx="7739713" cy="2434584"/>
            <a:chOff x="368770" y="1145754"/>
            <a:chExt cx="7739713" cy="24345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45" name="テキスト ボックス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テキスト ボックス 45"/>
                <p:cNvSpPr txBox="1"/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46" name="テキスト ボックス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1961" t="-935" r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テキスト ボックス 46"/>
            <p:cNvSpPr txBox="1"/>
            <p:nvPr/>
          </p:nvSpPr>
          <p:spPr>
            <a:xfrm>
              <a:off x="2016087" y="11457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587128" y="148544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2741365" y="1948149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103086" y="2431057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51" name="テキスト ボックス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テキスト ボックス 51"/>
                <p:cNvSpPr txBox="1"/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52" name="テキスト ボックス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2000" t="-467" r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テキスト ボックス 52"/>
            <p:cNvSpPr txBox="1"/>
            <p:nvPr/>
          </p:nvSpPr>
          <p:spPr>
            <a:xfrm>
              <a:off x="5748970" y="256509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7410675" y="2265804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625948" y="163784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7386811" y="162498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1860007" y="140890"/>
            <a:ext cx="4618572" cy="40011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kumimoji="1" lang="en-US" altLang="ja-JP" dirty="0"/>
              <a:t> dependence and convergence of </a:t>
            </a:r>
            <a:r>
              <a:rPr kumimoji="1" lang="en-US" altLang="ja-JP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kumimoji="1" lang="en-US" altLang="ja-JP" baseline="-25000" dirty="0" err="1">
                <a:solidFill>
                  <a:schemeClr val="accent5">
                    <a:lumMod val="50000"/>
                  </a:schemeClr>
                </a:solidFill>
              </a:rPr>
              <a:t>qq</a:t>
            </a:r>
            <a: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  <a:t>(1S)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368770" y="1002535"/>
            <a:ext cx="7838813" cy="2577803"/>
            <a:chOff x="368770" y="1002535"/>
            <a:chExt cx="7838813" cy="2577803"/>
          </a:xfrm>
        </p:grpSpPr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572" y="1002535"/>
              <a:ext cx="3120452" cy="2159306"/>
            </a:xfrm>
            <a:prstGeom prst="rect">
              <a:avLst/>
            </a:prstGeom>
          </p:spPr>
        </p:pic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8808" y="1002535"/>
              <a:ext cx="3128775" cy="21593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l="-1961" t="-935" r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テキスト ボックス 62"/>
            <p:cNvSpPr txBox="1"/>
            <p:nvPr/>
          </p:nvSpPr>
          <p:spPr>
            <a:xfrm>
              <a:off x="2016087" y="11457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587128" y="148544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741365" y="1948149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103086" y="2431057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テキスト ボックス 66"/>
                <p:cNvSpPr txBox="1"/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7" name="テキスト ボックス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テキスト ボックス 67"/>
                <p:cNvSpPr txBox="1"/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8" name="テキスト ボックス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2000" t="-467" r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テキスト ボックス 68"/>
            <p:cNvSpPr txBox="1"/>
            <p:nvPr/>
          </p:nvSpPr>
          <p:spPr>
            <a:xfrm>
              <a:off x="5748970" y="256509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7410675" y="2265804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625948" y="163784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7386811" y="162498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テキスト ボックス 72"/>
              <p:cNvSpPr txBox="1"/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accent5">
                        <a:lumMod val="50000"/>
                      </a:schemeClr>
                    </a:solidFill>
                    <a:latin typeface="Symbol" pitchFamily="18" charset="2"/>
                  </a:rPr>
                  <a:t>m</a:t>
                </a:r>
                <a:r>
                  <a:rPr kumimoji="1" lang="en-US" altLang="ja-JP" dirty="0"/>
                  <a:t> dependence and convergence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kumimoji="1" lang="en-US" altLang="ja-JP" sz="20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2000" i="1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𝑄</m:t>
                            </m:r>
                          </m:e>
                        </m:acc>
                      </m:sub>
                    </m:sSub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(1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endParaRPr kumimoji="1" lang="ja-JP" alt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3" name="テキスト ボックス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blipFill rotWithShape="1">
                <a:blip r:embed="rId13"/>
                <a:stretch>
                  <a:fillRect l="-1136" t="-6944" b="-1527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0187D12-83C1-1F71-9E2E-DB7806FFAC47}"/>
                  </a:ext>
                </a:extLst>
              </p:cNvPr>
              <p:cNvSpPr txBox="1"/>
              <p:nvPr/>
            </p:nvSpPr>
            <p:spPr>
              <a:xfrm>
                <a:off x="1156775" y="3833869"/>
                <a:ext cx="6680034" cy="3693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General feature of QCD beyond large </a:t>
                </a:r>
                <a14:m>
                  <m:oMath xmlns:m="http://schemas.openxmlformats.org/officeDocument/2006/math">
                    <m:r>
                      <a:rPr kumimoji="1" lang="ja-JP" altLang="en-US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kumimoji="1" lang="en-US" altLang="ja-JP" baseline="-25000" dirty="0">
                    <a:latin typeface="Mathematica1" pitchFamily="2" charset="2"/>
                  </a:rPr>
                  <a:t>0</a:t>
                </a:r>
                <a:r>
                  <a:rPr kumimoji="1" lang="en-US" altLang="ja-JP" dirty="0">
                    <a:latin typeface="Mathematica1" pitchFamily="2" charset="2"/>
                  </a:rPr>
                  <a:t> </a:t>
                </a:r>
                <a:r>
                  <a:rPr kumimoji="1" lang="en-US" altLang="ja-JP" dirty="0">
                    <a:latin typeface="+mj-lt"/>
                  </a:rPr>
                  <a:t>or leading-log approx.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0187D12-83C1-1F71-9E2E-DB7806FF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775" y="3833869"/>
                <a:ext cx="6680034" cy="369332"/>
              </a:xfrm>
              <a:prstGeom prst="rect">
                <a:avLst/>
              </a:prstGeom>
              <a:blipFill>
                <a:blip r:embed="rId14"/>
                <a:stretch>
                  <a:fillRect l="-729" t="-9524" b="-2063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0760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60007" y="140890"/>
            <a:ext cx="4535216" cy="40011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kumimoji="1" lang="en-US" altLang="ja-JP" dirty="0"/>
              <a:t> dependence and convergence of </a:t>
            </a:r>
            <a:r>
              <a:rPr kumimoji="1" lang="en-US" altLang="ja-JP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kumimoji="1" lang="en-US" altLang="ja-JP" baseline="-25000" dirty="0" err="1">
                <a:solidFill>
                  <a:schemeClr val="accent5">
                    <a:lumMod val="50000"/>
                  </a:schemeClr>
                </a:solidFill>
              </a:rPr>
              <a:t>tt</a:t>
            </a:r>
            <a: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  <a:t>(1S)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13" descr="IR-glu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8951" y="5967699"/>
            <a:ext cx="1004122" cy="335026"/>
          </a:xfrm>
          <a:prstGeom prst="rect">
            <a:avLst/>
          </a:prstGeom>
          <a:noFill/>
        </p:spPr>
      </p:pic>
      <p:sp>
        <p:nvSpPr>
          <p:cNvPr id="8" name="Freeform 11"/>
          <p:cNvSpPr>
            <a:spLocks/>
          </p:cNvSpPr>
          <p:nvPr/>
        </p:nvSpPr>
        <p:spPr bwMode="auto">
          <a:xfrm>
            <a:off x="6814548" y="6053235"/>
            <a:ext cx="115049" cy="645069"/>
          </a:xfrm>
          <a:custGeom>
            <a:avLst/>
            <a:gdLst>
              <a:gd name="T0" fmla="*/ 41 w 51"/>
              <a:gd name="T1" fmla="*/ 22 h 256"/>
              <a:gd name="T2" fmla="*/ 30 w 51"/>
              <a:gd name="T3" fmla="*/ 60 h 256"/>
              <a:gd name="T4" fmla="*/ 7 w 51"/>
              <a:gd name="T5" fmla="*/ 56 h 256"/>
              <a:gd name="T6" fmla="*/ 10 w 51"/>
              <a:gd name="T7" fmla="*/ 46 h 256"/>
              <a:gd name="T8" fmla="*/ 34 w 51"/>
              <a:gd name="T9" fmla="*/ 46 h 256"/>
              <a:gd name="T10" fmla="*/ 38 w 51"/>
              <a:gd name="T11" fmla="*/ 92 h 256"/>
              <a:gd name="T12" fmla="*/ 15 w 51"/>
              <a:gd name="T13" fmla="*/ 98 h 256"/>
              <a:gd name="T14" fmla="*/ 6 w 51"/>
              <a:gd name="T15" fmla="*/ 88 h 256"/>
              <a:gd name="T16" fmla="*/ 25 w 51"/>
              <a:gd name="T17" fmla="*/ 80 h 256"/>
              <a:gd name="T18" fmla="*/ 44 w 51"/>
              <a:gd name="T19" fmla="*/ 108 h 256"/>
              <a:gd name="T20" fmla="*/ 25 w 51"/>
              <a:gd name="T21" fmla="*/ 137 h 256"/>
              <a:gd name="T22" fmla="*/ 7 w 51"/>
              <a:gd name="T23" fmla="*/ 130 h 256"/>
              <a:gd name="T24" fmla="*/ 15 w 51"/>
              <a:gd name="T25" fmla="*/ 119 h 256"/>
              <a:gd name="T26" fmla="*/ 39 w 51"/>
              <a:gd name="T27" fmla="*/ 126 h 256"/>
              <a:gd name="T28" fmla="*/ 35 w 51"/>
              <a:gd name="T29" fmla="*/ 171 h 256"/>
              <a:gd name="T30" fmla="*/ 11 w 51"/>
              <a:gd name="T31" fmla="*/ 171 h 256"/>
              <a:gd name="T32" fmla="*/ 9 w 51"/>
              <a:gd name="T33" fmla="*/ 161 h 256"/>
              <a:gd name="T34" fmla="*/ 30 w 51"/>
              <a:gd name="T35" fmla="*/ 156 h 256"/>
              <a:gd name="T36" fmla="*/ 44 w 51"/>
              <a:gd name="T37" fmla="*/ 195 h 256"/>
              <a:gd name="T38" fmla="*/ 21 w 51"/>
              <a:gd name="T39" fmla="*/ 212 h 256"/>
              <a:gd name="T40" fmla="*/ 7 w 51"/>
              <a:gd name="T41" fmla="*/ 203 h 256"/>
              <a:gd name="T42" fmla="*/ 21 w 51"/>
              <a:gd name="T43" fmla="*/ 194 h 256"/>
              <a:gd name="T44" fmla="*/ 44 w 51"/>
              <a:gd name="T45" fmla="*/ 210 h 256"/>
              <a:gd name="T46" fmla="*/ 31 w 51"/>
              <a:gd name="T47" fmla="*/ 248 h 256"/>
              <a:gd name="T48" fmla="*/ 33 w 51"/>
              <a:gd name="T49" fmla="*/ 254 h 256"/>
              <a:gd name="T50" fmla="*/ 51 w 51"/>
              <a:gd name="T51" fmla="*/ 220 h 256"/>
              <a:gd name="T52" fmla="*/ 31 w 51"/>
              <a:gd name="T53" fmla="*/ 188 h 256"/>
              <a:gd name="T54" fmla="*/ 5 w 51"/>
              <a:gd name="T55" fmla="*/ 194 h 256"/>
              <a:gd name="T56" fmla="*/ 10 w 51"/>
              <a:gd name="T57" fmla="*/ 214 h 256"/>
              <a:gd name="T58" fmla="*/ 36 w 51"/>
              <a:gd name="T59" fmla="*/ 215 h 256"/>
              <a:gd name="T60" fmla="*/ 49 w 51"/>
              <a:gd name="T61" fmla="*/ 170 h 256"/>
              <a:gd name="T62" fmla="*/ 25 w 51"/>
              <a:gd name="T63" fmla="*/ 150 h 256"/>
              <a:gd name="T64" fmla="*/ 2 w 51"/>
              <a:gd name="T65" fmla="*/ 161 h 256"/>
              <a:gd name="T66" fmla="*/ 14 w 51"/>
              <a:gd name="T67" fmla="*/ 179 h 256"/>
              <a:gd name="T68" fmla="*/ 40 w 51"/>
              <a:gd name="T69" fmla="*/ 174 h 256"/>
              <a:gd name="T70" fmla="*/ 44 w 51"/>
              <a:gd name="T71" fmla="*/ 122 h 256"/>
              <a:gd name="T72" fmla="*/ 19 w 51"/>
              <a:gd name="T73" fmla="*/ 112 h 256"/>
              <a:gd name="T74" fmla="*/ 0 w 51"/>
              <a:gd name="T75" fmla="*/ 127 h 256"/>
              <a:gd name="T76" fmla="*/ 19 w 51"/>
              <a:gd name="T77" fmla="*/ 142 h 256"/>
              <a:gd name="T78" fmla="*/ 44 w 51"/>
              <a:gd name="T79" fmla="*/ 132 h 256"/>
              <a:gd name="T80" fmla="*/ 39 w 51"/>
              <a:gd name="T81" fmla="*/ 80 h 256"/>
              <a:gd name="T82" fmla="*/ 12 w 51"/>
              <a:gd name="T83" fmla="*/ 77 h 256"/>
              <a:gd name="T84" fmla="*/ 1 w 51"/>
              <a:gd name="T85" fmla="*/ 94 h 256"/>
              <a:gd name="T86" fmla="*/ 25 w 51"/>
              <a:gd name="T87" fmla="*/ 106 h 256"/>
              <a:gd name="T88" fmla="*/ 48 w 51"/>
              <a:gd name="T89" fmla="*/ 84 h 256"/>
              <a:gd name="T90" fmla="*/ 34 w 51"/>
              <a:gd name="T91" fmla="*/ 39 h 256"/>
              <a:gd name="T92" fmla="*/ 7 w 51"/>
              <a:gd name="T93" fmla="*/ 41 h 256"/>
              <a:gd name="T94" fmla="*/ 4 w 51"/>
              <a:gd name="T95" fmla="*/ 60 h 256"/>
              <a:gd name="T96" fmla="*/ 30 w 51"/>
              <a:gd name="T97" fmla="*/ 66 h 256"/>
              <a:gd name="T98" fmla="*/ 49 w 51"/>
              <a:gd name="T99" fmla="*/ 32 h 256"/>
              <a:gd name="T100" fmla="*/ 29 w 51"/>
              <a:gd name="T10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" h="256">
                <a:moveTo>
                  <a:pt x="24" y="5"/>
                </a:moveTo>
                <a:lnTo>
                  <a:pt x="29" y="6"/>
                </a:lnTo>
                <a:lnTo>
                  <a:pt x="34" y="8"/>
                </a:lnTo>
                <a:lnTo>
                  <a:pt x="38" y="12"/>
                </a:lnTo>
                <a:lnTo>
                  <a:pt x="41" y="22"/>
                </a:lnTo>
                <a:lnTo>
                  <a:pt x="44" y="34"/>
                </a:lnTo>
                <a:lnTo>
                  <a:pt x="41" y="44"/>
                </a:lnTo>
                <a:lnTo>
                  <a:pt x="38" y="54"/>
                </a:lnTo>
                <a:lnTo>
                  <a:pt x="34" y="58"/>
                </a:lnTo>
                <a:lnTo>
                  <a:pt x="30" y="60"/>
                </a:lnTo>
                <a:lnTo>
                  <a:pt x="25" y="61"/>
                </a:lnTo>
                <a:lnTo>
                  <a:pt x="19" y="61"/>
                </a:lnTo>
                <a:lnTo>
                  <a:pt x="15" y="60"/>
                </a:lnTo>
                <a:lnTo>
                  <a:pt x="10" y="59"/>
                </a:lnTo>
                <a:lnTo>
                  <a:pt x="7" y="56"/>
                </a:lnTo>
                <a:lnTo>
                  <a:pt x="6" y="55"/>
                </a:lnTo>
                <a:lnTo>
                  <a:pt x="5" y="53"/>
                </a:lnTo>
                <a:lnTo>
                  <a:pt x="6" y="50"/>
                </a:lnTo>
                <a:lnTo>
                  <a:pt x="7" y="48"/>
                </a:lnTo>
                <a:lnTo>
                  <a:pt x="10" y="46"/>
                </a:lnTo>
                <a:lnTo>
                  <a:pt x="14" y="44"/>
                </a:lnTo>
                <a:lnTo>
                  <a:pt x="19" y="43"/>
                </a:lnTo>
                <a:lnTo>
                  <a:pt x="25" y="43"/>
                </a:lnTo>
                <a:lnTo>
                  <a:pt x="29" y="44"/>
                </a:lnTo>
                <a:lnTo>
                  <a:pt x="34" y="46"/>
                </a:lnTo>
                <a:lnTo>
                  <a:pt x="38" y="50"/>
                </a:lnTo>
                <a:lnTo>
                  <a:pt x="43" y="59"/>
                </a:lnTo>
                <a:lnTo>
                  <a:pt x="44" y="70"/>
                </a:lnTo>
                <a:lnTo>
                  <a:pt x="43" y="82"/>
                </a:lnTo>
                <a:lnTo>
                  <a:pt x="38" y="92"/>
                </a:lnTo>
                <a:lnTo>
                  <a:pt x="34" y="95"/>
                </a:lnTo>
                <a:lnTo>
                  <a:pt x="30" y="98"/>
                </a:lnTo>
                <a:lnTo>
                  <a:pt x="25" y="99"/>
                </a:lnTo>
                <a:lnTo>
                  <a:pt x="20" y="99"/>
                </a:lnTo>
                <a:lnTo>
                  <a:pt x="15" y="98"/>
                </a:lnTo>
                <a:lnTo>
                  <a:pt x="11" y="97"/>
                </a:lnTo>
                <a:lnTo>
                  <a:pt x="9" y="94"/>
                </a:lnTo>
                <a:lnTo>
                  <a:pt x="6" y="92"/>
                </a:lnTo>
                <a:lnTo>
                  <a:pt x="6" y="90"/>
                </a:lnTo>
                <a:lnTo>
                  <a:pt x="6" y="88"/>
                </a:lnTo>
                <a:lnTo>
                  <a:pt x="9" y="85"/>
                </a:lnTo>
                <a:lnTo>
                  <a:pt x="11" y="84"/>
                </a:lnTo>
                <a:lnTo>
                  <a:pt x="15" y="82"/>
                </a:lnTo>
                <a:lnTo>
                  <a:pt x="20" y="80"/>
                </a:lnTo>
                <a:lnTo>
                  <a:pt x="25" y="80"/>
                </a:lnTo>
                <a:lnTo>
                  <a:pt x="30" y="82"/>
                </a:lnTo>
                <a:lnTo>
                  <a:pt x="34" y="84"/>
                </a:lnTo>
                <a:lnTo>
                  <a:pt x="38" y="88"/>
                </a:lnTo>
                <a:lnTo>
                  <a:pt x="43" y="97"/>
                </a:lnTo>
                <a:lnTo>
                  <a:pt x="44" y="108"/>
                </a:lnTo>
                <a:lnTo>
                  <a:pt x="43" y="119"/>
                </a:lnTo>
                <a:lnTo>
                  <a:pt x="39" y="128"/>
                </a:lnTo>
                <a:lnTo>
                  <a:pt x="35" y="133"/>
                </a:lnTo>
                <a:lnTo>
                  <a:pt x="30" y="136"/>
                </a:lnTo>
                <a:lnTo>
                  <a:pt x="25" y="137"/>
                </a:lnTo>
                <a:lnTo>
                  <a:pt x="20" y="137"/>
                </a:lnTo>
                <a:lnTo>
                  <a:pt x="15" y="136"/>
                </a:lnTo>
                <a:lnTo>
                  <a:pt x="11" y="133"/>
                </a:lnTo>
                <a:lnTo>
                  <a:pt x="9" y="132"/>
                </a:lnTo>
                <a:lnTo>
                  <a:pt x="7" y="130"/>
                </a:lnTo>
                <a:lnTo>
                  <a:pt x="6" y="127"/>
                </a:lnTo>
                <a:lnTo>
                  <a:pt x="7" y="126"/>
                </a:lnTo>
                <a:lnTo>
                  <a:pt x="9" y="123"/>
                </a:lnTo>
                <a:lnTo>
                  <a:pt x="11" y="121"/>
                </a:lnTo>
                <a:lnTo>
                  <a:pt x="15" y="119"/>
                </a:lnTo>
                <a:lnTo>
                  <a:pt x="20" y="118"/>
                </a:lnTo>
                <a:lnTo>
                  <a:pt x="25" y="118"/>
                </a:lnTo>
                <a:lnTo>
                  <a:pt x="30" y="118"/>
                </a:lnTo>
                <a:lnTo>
                  <a:pt x="35" y="121"/>
                </a:lnTo>
                <a:lnTo>
                  <a:pt x="39" y="126"/>
                </a:lnTo>
                <a:lnTo>
                  <a:pt x="43" y="135"/>
                </a:lnTo>
                <a:lnTo>
                  <a:pt x="45" y="146"/>
                </a:lnTo>
                <a:lnTo>
                  <a:pt x="43" y="157"/>
                </a:lnTo>
                <a:lnTo>
                  <a:pt x="39" y="166"/>
                </a:lnTo>
                <a:lnTo>
                  <a:pt x="35" y="171"/>
                </a:lnTo>
                <a:lnTo>
                  <a:pt x="31" y="174"/>
                </a:lnTo>
                <a:lnTo>
                  <a:pt x="26" y="175"/>
                </a:lnTo>
                <a:lnTo>
                  <a:pt x="20" y="174"/>
                </a:lnTo>
                <a:lnTo>
                  <a:pt x="16" y="172"/>
                </a:lnTo>
                <a:lnTo>
                  <a:pt x="11" y="171"/>
                </a:lnTo>
                <a:lnTo>
                  <a:pt x="9" y="170"/>
                </a:lnTo>
                <a:lnTo>
                  <a:pt x="7" y="167"/>
                </a:lnTo>
                <a:lnTo>
                  <a:pt x="6" y="165"/>
                </a:lnTo>
                <a:lnTo>
                  <a:pt x="7" y="162"/>
                </a:lnTo>
                <a:lnTo>
                  <a:pt x="9" y="161"/>
                </a:lnTo>
                <a:lnTo>
                  <a:pt x="11" y="159"/>
                </a:lnTo>
                <a:lnTo>
                  <a:pt x="16" y="157"/>
                </a:lnTo>
                <a:lnTo>
                  <a:pt x="20" y="156"/>
                </a:lnTo>
                <a:lnTo>
                  <a:pt x="26" y="155"/>
                </a:lnTo>
                <a:lnTo>
                  <a:pt x="30" y="156"/>
                </a:lnTo>
                <a:lnTo>
                  <a:pt x="35" y="159"/>
                </a:lnTo>
                <a:lnTo>
                  <a:pt x="39" y="164"/>
                </a:lnTo>
                <a:lnTo>
                  <a:pt x="44" y="172"/>
                </a:lnTo>
                <a:lnTo>
                  <a:pt x="45" y="184"/>
                </a:lnTo>
                <a:lnTo>
                  <a:pt x="44" y="195"/>
                </a:lnTo>
                <a:lnTo>
                  <a:pt x="39" y="204"/>
                </a:lnTo>
                <a:lnTo>
                  <a:pt x="36" y="208"/>
                </a:lnTo>
                <a:lnTo>
                  <a:pt x="31" y="212"/>
                </a:lnTo>
                <a:lnTo>
                  <a:pt x="26" y="212"/>
                </a:lnTo>
                <a:lnTo>
                  <a:pt x="21" y="212"/>
                </a:lnTo>
                <a:lnTo>
                  <a:pt x="16" y="210"/>
                </a:lnTo>
                <a:lnTo>
                  <a:pt x="12" y="209"/>
                </a:lnTo>
                <a:lnTo>
                  <a:pt x="10" y="206"/>
                </a:lnTo>
                <a:lnTo>
                  <a:pt x="7" y="205"/>
                </a:lnTo>
                <a:lnTo>
                  <a:pt x="7" y="203"/>
                </a:lnTo>
                <a:lnTo>
                  <a:pt x="7" y="200"/>
                </a:lnTo>
                <a:lnTo>
                  <a:pt x="10" y="198"/>
                </a:lnTo>
                <a:lnTo>
                  <a:pt x="12" y="196"/>
                </a:lnTo>
                <a:lnTo>
                  <a:pt x="16" y="195"/>
                </a:lnTo>
                <a:lnTo>
                  <a:pt x="21" y="194"/>
                </a:lnTo>
                <a:lnTo>
                  <a:pt x="26" y="193"/>
                </a:lnTo>
                <a:lnTo>
                  <a:pt x="31" y="194"/>
                </a:lnTo>
                <a:lnTo>
                  <a:pt x="35" y="196"/>
                </a:lnTo>
                <a:lnTo>
                  <a:pt x="39" y="200"/>
                </a:lnTo>
                <a:lnTo>
                  <a:pt x="44" y="210"/>
                </a:lnTo>
                <a:lnTo>
                  <a:pt x="45" y="222"/>
                </a:lnTo>
                <a:lnTo>
                  <a:pt x="44" y="232"/>
                </a:lnTo>
                <a:lnTo>
                  <a:pt x="40" y="242"/>
                </a:lnTo>
                <a:lnTo>
                  <a:pt x="36" y="246"/>
                </a:lnTo>
                <a:lnTo>
                  <a:pt x="31" y="248"/>
                </a:lnTo>
                <a:lnTo>
                  <a:pt x="26" y="249"/>
                </a:lnTo>
                <a:lnTo>
                  <a:pt x="24" y="249"/>
                </a:lnTo>
                <a:lnTo>
                  <a:pt x="24" y="256"/>
                </a:lnTo>
                <a:lnTo>
                  <a:pt x="26" y="256"/>
                </a:lnTo>
                <a:lnTo>
                  <a:pt x="33" y="254"/>
                </a:lnTo>
                <a:lnTo>
                  <a:pt x="36" y="253"/>
                </a:lnTo>
                <a:lnTo>
                  <a:pt x="41" y="249"/>
                </a:lnTo>
                <a:lnTo>
                  <a:pt x="45" y="244"/>
                </a:lnTo>
                <a:lnTo>
                  <a:pt x="50" y="234"/>
                </a:lnTo>
                <a:lnTo>
                  <a:pt x="51" y="220"/>
                </a:lnTo>
                <a:lnTo>
                  <a:pt x="49" y="208"/>
                </a:lnTo>
                <a:lnTo>
                  <a:pt x="44" y="198"/>
                </a:lnTo>
                <a:lnTo>
                  <a:pt x="40" y="193"/>
                </a:lnTo>
                <a:lnTo>
                  <a:pt x="36" y="190"/>
                </a:lnTo>
                <a:lnTo>
                  <a:pt x="31" y="188"/>
                </a:lnTo>
                <a:lnTo>
                  <a:pt x="26" y="188"/>
                </a:lnTo>
                <a:lnTo>
                  <a:pt x="20" y="188"/>
                </a:lnTo>
                <a:lnTo>
                  <a:pt x="14" y="189"/>
                </a:lnTo>
                <a:lnTo>
                  <a:pt x="9" y="191"/>
                </a:lnTo>
                <a:lnTo>
                  <a:pt x="5" y="194"/>
                </a:lnTo>
                <a:lnTo>
                  <a:pt x="2" y="199"/>
                </a:lnTo>
                <a:lnTo>
                  <a:pt x="1" y="203"/>
                </a:lnTo>
                <a:lnTo>
                  <a:pt x="2" y="206"/>
                </a:lnTo>
                <a:lnTo>
                  <a:pt x="5" y="212"/>
                </a:lnTo>
                <a:lnTo>
                  <a:pt x="10" y="214"/>
                </a:lnTo>
                <a:lnTo>
                  <a:pt x="14" y="217"/>
                </a:lnTo>
                <a:lnTo>
                  <a:pt x="20" y="218"/>
                </a:lnTo>
                <a:lnTo>
                  <a:pt x="26" y="218"/>
                </a:lnTo>
                <a:lnTo>
                  <a:pt x="31" y="217"/>
                </a:lnTo>
                <a:lnTo>
                  <a:pt x="36" y="215"/>
                </a:lnTo>
                <a:lnTo>
                  <a:pt x="40" y="212"/>
                </a:lnTo>
                <a:lnTo>
                  <a:pt x="44" y="208"/>
                </a:lnTo>
                <a:lnTo>
                  <a:pt x="49" y="196"/>
                </a:lnTo>
                <a:lnTo>
                  <a:pt x="51" y="184"/>
                </a:lnTo>
                <a:lnTo>
                  <a:pt x="49" y="170"/>
                </a:lnTo>
                <a:lnTo>
                  <a:pt x="44" y="160"/>
                </a:lnTo>
                <a:lnTo>
                  <a:pt x="40" y="155"/>
                </a:lnTo>
                <a:lnTo>
                  <a:pt x="35" y="152"/>
                </a:lnTo>
                <a:lnTo>
                  <a:pt x="31" y="150"/>
                </a:lnTo>
                <a:lnTo>
                  <a:pt x="25" y="150"/>
                </a:lnTo>
                <a:lnTo>
                  <a:pt x="19" y="150"/>
                </a:lnTo>
                <a:lnTo>
                  <a:pt x="14" y="151"/>
                </a:lnTo>
                <a:lnTo>
                  <a:pt x="9" y="154"/>
                </a:lnTo>
                <a:lnTo>
                  <a:pt x="5" y="157"/>
                </a:lnTo>
                <a:lnTo>
                  <a:pt x="2" y="161"/>
                </a:lnTo>
                <a:lnTo>
                  <a:pt x="1" y="165"/>
                </a:lnTo>
                <a:lnTo>
                  <a:pt x="2" y="170"/>
                </a:lnTo>
                <a:lnTo>
                  <a:pt x="5" y="174"/>
                </a:lnTo>
                <a:lnTo>
                  <a:pt x="9" y="176"/>
                </a:lnTo>
                <a:lnTo>
                  <a:pt x="14" y="179"/>
                </a:lnTo>
                <a:lnTo>
                  <a:pt x="20" y="180"/>
                </a:lnTo>
                <a:lnTo>
                  <a:pt x="26" y="180"/>
                </a:lnTo>
                <a:lnTo>
                  <a:pt x="31" y="180"/>
                </a:lnTo>
                <a:lnTo>
                  <a:pt x="36" y="177"/>
                </a:lnTo>
                <a:lnTo>
                  <a:pt x="40" y="174"/>
                </a:lnTo>
                <a:lnTo>
                  <a:pt x="44" y="170"/>
                </a:lnTo>
                <a:lnTo>
                  <a:pt x="49" y="159"/>
                </a:lnTo>
                <a:lnTo>
                  <a:pt x="50" y="146"/>
                </a:lnTo>
                <a:lnTo>
                  <a:pt x="49" y="133"/>
                </a:lnTo>
                <a:lnTo>
                  <a:pt x="44" y="122"/>
                </a:lnTo>
                <a:lnTo>
                  <a:pt x="40" y="118"/>
                </a:lnTo>
                <a:lnTo>
                  <a:pt x="35" y="114"/>
                </a:lnTo>
                <a:lnTo>
                  <a:pt x="30" y="112"/>
                </a:lnTo>
                <a:lnTo>
                  <a:pt x="25" y="112"/>
                </a:lnTo>
                <a:lnTo>
                  <a:pt x="19" y="112"/>
                </a:lnTo>
                <a:lnTo>
                  <a:pt x="14" y="114"/>
                </a:lnTo>
                <a:lnTo>
                  <a:pt x="9" y="116"/>
                </a:lnTo>
                <a:lnTo>
                  <a:pt x="4" y="119"/>
                </a:lnTo>
                <a:lnTo>
                  <a:pt x="1" y="123"/>
                </a:lnTo>
                <a:lnTo>
                  <a:pt x="0" y="127"/>
                </a:lnTo>
                <a:lnTo>
                  <a:pt x="1" y="132"/>
                </a:lnTo>
                <a:lnTo>
                  <a:pt x="4" y="136"/>
                </a:lnTo>
                <a:lnTo>
                  <a:pt x="9" y="138"/>
                </a:lnTo>
                <a:lnTo>
                  <a:pt x="14" y="141"/>
                </a:lnTo>
                <a:lnTo>
                  <a:pt x="19" y="142"/>
                </a:lnTo>
                <a:lnTo>
                  <a:pt x="25" y="142"/>
                </a:lnTo>
                <a:lnTo>
                  <a:pt x="31" y="142"/>
                </a:lnTo>
                <a:lnTo>
                  <a:pt x="35" y="140"/>
                </a:lnTo>
                <a:lnTo>
                  <a:pt x="40" y="137"/>
                </a:lnTo>
                <a:lnTo>
                  <a:pt x="44" y="132"/>
                </a:lnTo>
                <a:lnTo>
                  <a:pt x="49" y="121"/>
                </a:lnTo>
                <a:lnTo>
                  <a:pt x="50" y="108"/>
                </a:lnTo>
                <a:lnTo>
                  <a:pt x="48" y="95"/>
                </a:lnTo>
                <a:lnTo>
                  <a:pt x="43" y="84"/>
                </a:lnTo>
                <a:lnTo>
                  <a:pt x="39" y="80"/>
                </a:lnTo>
                <a:lnTo>
                  <a:pt x="35" y="77"/>
                </a:lnTo>
                <a:lnTo>
                  <a:pt x="30" y="75"/>
                </a:lnTo>
                <a:lnTo>
                  <a:pt x="25" y="74"/>
                </a:lnTo>
                <a:lnTo>
                  <a:pt x="19" y="75"/>
                </a:lnTo>
                <a:lnTo>
                  <a:pt x="12" y="77"/>
                </a:lnTo>
                <a:lnTo>
                  <a:pt x="7" y="78"/>
                </a:lnTo>
                <a:lnTo>
                  <a:pt x="4" y="82"/>
                </a:lnTo>
                <a:lnTo>
                  <a:pt x="1" y="85"/>
                </a:lnTo>
                <a:lnTo>
                  <a:pt x="0" y="90"/>
                </a:lnTo>
                <a:lnTo>
                  <a:pt x="1" y="94"/>
                </a:lnTo>
                <a:lnTo>
                  <a:pt x="4" y="98"/>
                </a:lnTo>
                <a:lnTo>
                  <a:pt x="9" y="102"/>
                </a:lnTo>
                <a:lnTo>
                  <a:pt x="12" y="103"/>
                </a:lnTo>
                <a:lnTo>
                  <a:pt x="19" y="104"/>
                </a:lnTo>
                <a:lnTo>
                  <a:pt x="25" y="106"/>
                </a:lnTo>
                <a:lnTo>
                  <a:pt x="30" y="104"/>
                </a:lnTo>
                <a:lnTo>
                  <a:pt x="35" y="102"/>
                </a:lnTo>
                <a:lnTo>
                  <a:pt x="39" y="99"/>
                </a:lnTo>
                <a:lnTo>
                  <a:pt x="43" y="94"/>
                </a:lnTo>
                <a:lnTo>
                  <a:pt x="48" y="84"/>
                </a:lnTo>
                <a:lnTo>
                  <a:pt x="50" y="70"/>
                </a:lnTo>
                <a:lnTo>
                  <a:pt x="48" y="58"/>
                </a:lnTo>
                <a:lnTo>
                  <a:pt x="43" y="46"/>
                </a:lnTo>
                <a:lnTo>
                  <a:pt x="39" y="43"/>
                </a:lnTo>
                <a:lnTo>
                  <a:pt x="34" y="39"/>
                </a:lnTo>
                <a:lnTo>
                  <a:pt x="30" y="37"/>
                </a:lnTo>
                <a:lnTo>
                  <a:pt x="24" y="36"/>
                </a:lnTo>
                <a:lnTo>
                  <a:pt x="17" y="37"/>
                </a:lnTo>
                <a:lnTo>
                  <a:pt x="12" y="39"/>
                </a:lnTo>
                <a:lnTo>
                  <a:pt x="7" y="41"/>
                </a:lnTo>
                <a:lnTo>
                  <a:pt x="4" y="44"/>
                </a:lnTo>
                <a:lnTo>
                  <a:pt x="0" y="48"/>
                </a:lnTo>
                <a:lnTo>
                  <a:pt x="0" y="53"/>
                </a:lnTo>
                <a:lnTo>
                  <a:pt x="1" y="56"/>
                </a:lnTo>
                <a:lnTo>
                  <a:pt x="4" y="60"/>
                </a:lnTo>
                <a:lnTo>
                  <a:pt x="7" y="64"/>
                </a:lnTo>
                <a:lnTo>
                  <a:pt x="12" y="65"/>
                </a:lnTo>
                <a:lnTo>
                  <a:pt x="19" y="68"/>
                </a:lnTo>
                <a:lnTo>
                  <a:pt x="25" y="68"/>
                </a:lnTo>
                <a:lnTo>
                  <a:pt x="30" y="66"/>
                </a:lnTo>
                <a:lnTo>
                  <a:pt x="35" y="65"/>
                </a:lnTo>
                <a:lnTo>
                  <a:pt x="39" y="61"/>
                </a:lnTo>
                <a:lnTo>
                  <a:pt x="43" y="56"/>
                </a:lnTo>
                <a:lnTo>
                  <a:pt x="48" y="46"/>
                </a:lnTo>
                <a:lnTo>
                  <a:pt x="49" y="32"/>
                </a:lnTo>
                <a:lnTo>
                  <a:pt x="48" y="20"/>
                </a:lnTo>
                <a:lnTo>
                  <a:pt x="41" y="10"/>
                </a:lnTo>
                <a:lnTo>
                  <a:pt x="38" y="5"/>
                </a:lnTo>
                <a:lnTo>
                  <a:pt x="34" y="2"/>
                </a:lnTo>
                <a:lnTo>
                  <a:pt x="29" y="0"/>
                </a:lnTo>
                <a:lnTo>
                  <a:pt x="24" y="0"/>
                </a:lnTo>
                <a:lnTo>
                  <a:pt x="21" y="0"/>
                </a:lnTo>
                <a:lnTo>
                  <a:pt x="21" y="5"/>
                </a:lnTo>
                <a:lnTo>
                  <a:pt x="24" y="5"/>
                </a:lnTo>
                <a:close/>
              </a:path>
            </a:pathLst>
          </a:custGeom>
          <a:solidFill>
            <a:srgbClr val="AF2626"/>
          </a:solidFill>
          <a:ln w="0">
            <a:solidFill>
              <a:srgbClr val="AF262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1597434" y="4561025"/>
            <a:ext cx="142378" cy="949785"/>
            <a:chOff x="6759575" y="4511675"/>
            <a:chExt cx="92075" cy="514351"/>
          </a:xfrm>
        </p:grpSpPr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759575" y="4511675"/>
              <a:ext cx="92075" cy="92075"/>
            </a:xfrm>
            <a:custGeom>
              <a:avLst/>
              <a:gdLst>
                <a:gd name="T0" fmla="*/ 50 w 58"/>
                <a:gd name="T1" fmla="*/ 50 h 58"/>
                <a:gd name="T2" fmla="*/ 40 w 58"/>
                <a:gd name="T3" fmla="*/ 57 h 58"/>
                <a:gd name="T4" fmla="*/ 29 w 58"/>
                <a:gd name="T5" fmla="*/ 58 h 58"/>
                <a:gd name="T6" fmla="*/ 19 w 58"/>
                <a:gd name="T7" fmla="*/ 57 h 58"/>
                <a:gd name="T8" fmla="*/ 9 w 58"/>
                <a:gd name="T9" fmla="*/ 50 h 58"/>
                <a:gd name="T10" fmla="*/ 3 w 58"/>
                <a:gd name="T11" fmla="*/ 40 h 58"/>
                <a:gd name="T12" fmla="*/ 0 w 58"/>
                <a:gd name="T13" fmla="*/ 29 h 58"/>
                <a:gd name="T14" fmla="*/ 3 w 58"/>
                <a:gd name="T15" fmla="*/ 18 h 58"/>
                <a:gd name="T16" fmla="*/ 9 w 58"/>
                <a:gd name="T17" fmla="*/ 9 h 58"/>
                <a:gd name="T18" fmla="*/ 19 w 58"/>
                <a:gd name="T19" fmla="*/ 2 h 58"/>
                <a:gd name="T20" fmla="*/ 29 w 58"/>
                <a:gd name="T21" fmla="*/ 0 h 58"/>
                <a:gd name="T22" fmla="*/ 40 w 58"/>
                <a:gd name="T23" fmla="*/ 2 h 58"/>
                <a:gd name="T24" fmla="*/ 50 w 58"/>
                <a:gd name="T25" fmla="*/ 9 h 58"/>
                <a:gd name="T26" fmla="*/ 57 w 58"/>
                <a:gd name="T27" fmla="*/ 18 h 58"/>
                <a:gd name="T28" fmla="*/ 58 w 58"/>
                <a:gd name="T29" fmla="*/ 29 h 58"/>
                <a:gd name="T30" fmla="*/ 57 w 58"/>
                <a:gd name="T31" fmla="*/ 40 h 58"/>
                <a:gd name="T32" fmla="*/ 50 w 58"/>
                <a:gd name="T33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8">
                  <a:moveTo>
                    <a:pt x="50" y="50"/>
                  </a:moveTo>
                  <a:lnTo>
                    <a:pt x="40" y="57"/>
                  </a:lnTo>
                  <a:lnTo>
                    <a:pt x="29" y="58"/>
                  </a:lnTo>
                  <a:lnTo>
                    <a:pt x="19" y="57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29"/>
                  </a:lnTo>
                  <a:lnTo>
                    <a:pt x="3" y="18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8"/>
                  </a:lnTo>
                  <a:lnTo>
                    <a:pt x="58" y="29"/>
                  </a:lnTo>
                  <a:lnTo>
                    <a:pt x="57" y="40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6759575" y="4511675"/>
              <a:ext cx="92075" cy="92075"/>
            </a:xfrm>
            <a:custGeom>
              <a:avLst/>
              <a:gdLst>
                <a:gd name="T0" fmla="*/ 50 w 58"/>
                <a:gd name="T1" fmla="*/ 50 h 58"/>
                <a:gd name="T2" fmla="*/ 40 w 58"/>
                <a:gd name="T3" fmla="*/ 57 h 58"/>
                <a:gd name="T4" fmla="*/ 29 w 58"/>
                <a:gd name="T5" fmla="*/ 58 h 58"/>
                <a:gd name="T6" fmla="*/ 19 w 58"/>
                <a:gd name="T7" fmla="*/ 57 h 58"/>
                <a:gd name="T8" fmla="*/ 9 w 58"/>
                <a:gd name="T9" fmla="*/ 50 h 58"/>
                <a:gd name="T10" fmla="*/ 3 w 58"/>
                <a:gd name="T11" fmla="*/ 40 h 58"/>
                <a:gd name="T12" fmla="*/ 0 w 58"/>
                <a:gd name="T13" fmla="*/ 29 h 58"/>
                <a:gd name="T14" fmla="*/ 3 w 58"/>
                <a:gd name="T15" fmla="*/ 18 h 58"/>
                <a:gd name="T16" fmla="*/ 9 w 58"/>
                <a:gd name="T17" fmla="*/ 9 h 58"/>
                <a:gd name="T18" fmla="*/ 19 w 58"/>
                <a:gd name="T19" fmla="*/ 2 h 58"/>
                <a:gd name="T20" fmla="*/ 29 w 58"/>
                <a:gd name="T21" fmla="*/ 0 h 58"/>
                <a:gd name="T22" fmla="*/ 40 w 58"/>
                <a:gd name="T23" fmla="*/ 2 h 58"/>
                <a:gd name="T24" fmla="*/ 50 w 58"/>
                <a:gd name="T25" fmla="*/ 9 h 58"/>
                <a:gd name="T26" fmla="*/ 57 w 58"/>
                <a:gd name="T27" fmla="*/ 18 h 58"/>
                <a:gd name="T28" fmla="*/ 58 w 58"/>
                <a:gd name="T29" fmla="*/ 29 h 58"/>
                <a:gd name="T30" fmla="*/ 57 w 58"/>
                <a:gd name="T31" fmla="*/ 40 h 58"/>
                <a:gd name="T32" fmla="*/ 50 w 58"/>
                <a:gd name="T33" fmla="*/ 50 h 58"/>
                <a:gd name="T34" fmla="*/ 50 w 58"/>
                <a:gd name="T35" fmla="*/ 50 h 58"/>
                <a:gd name="T36" fmla="*/ 57 w 58"/>
                <a:gd name="T37" fmla="*/ 40 h 58"/>
                <a:gd name="T38" fmla="*/ 58 w 58"/>
                <a:gd name="T39" fmla="*/ 29 h 58"/>
                <a:gd name="T40" fmla="*/ 57 w 58"/>
                <a:gd name="T41" fmla="*/ 18 h 58"/>
                <a:gd name="T42" fmla="*/ 50 w 58"/>
                <a:gd name="T43" fmla="*/ 9 h 58"/>
                <a:gd name="T44" fmla="*/ 40 w 58"/>
                <a:gd name="T45" fmla="*/ 2 h 58"/>
                <a:gd name="T46" fmla="*/ 29 w 58"/>
                <a:gd name="T47" fmla="*/ 0 h 58"/>
                <a:gd name="T48" fmla="*/ 19 w 58"/>
                <a:gd name="T49" fmla="*/ 2 h 58"/>
                <a:gd name="T50" fmla="*/ 9 w 58"/>
                <a:gd name="T51" fmla="*/ 9 h 58"/>
                <a:gd name="T52" fmla="*/ 3 w 58"/>
                <a:gd name="T53" fmla="*/ 18 h 58"/>
                <a:gd name="T54" fmla="*/ 0 w 58"/>
                <a:gd name="T55" fmla="*/ 29 h 58"/>
                <a:gd name="T56" fmla="*/ 3 w 58"/>
                <a:gd name="T57" fmla="*/ 40 h 58"/>
                <a:gd name="T58" fmla="*/ 9 w 58"/>
                <a:gd name="T59" fmla="*/ 50 h 58"/>
                <a:gd name="T60" fmla="*/ 19 w 58"/>
                <a:gd name="T61" fmla="*/ 57 h 58"/>
                <a:gd name="T62" fmla="*/ 29 w 58"/>
                <a:gd name="T63" fmla="*/ 58 h 58"/>
                <a:gd name="T64" fmla="*/ 40 w 58"/>
                <a:gd name="T65" fmla="*/ 57 h 58"/>
                <a:gd name="T66" fmla="*/ 50 w 58"/>
                <a:gd name="T67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" h="58">
                  <a:moveTo>
                    <a:pt x="50" y="50"/>
                  </a:moveTo>
                  <a:lnTo>
                    <a:pt x="40" y="57"/>
                  </a:lnTo>
                  <a:lnTo>
                    <a:pt x="29" y="58"/>
                  </a:lnTo>
                  <a:lnTo>
                    <a:pt x="19" y="57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29"/>
                  </a:lnTo>
                  <a:lnTo>
                    <a:pt x="3" y="18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8"/>
                  </a:lnTo>
                  <a:lnTo>
                    <a:pt x="58" y="29"/>
                  </a:lnTo>
                  <a:lnTo>
                    <a:pt x="57" y="40"/>
                  </a:lnTo>
                  <a:lnTo>
                    <a:pt x="50" y="50"/>
                  </a:lnTo>
                  <a:close/>
                  <a:moveTo>
                    <a:pt x="50" y="50"/>
                  </a:moveTo>
                  <a:lnTo>
                    <a:pt x="57" y="40"/>
                  </a:lnTo>
                  <a:lnTo>
                    <a:pt x="58" y="29"/>
                  </a:lnTo>
                  <a:lnTo>
                    <a:pt x="57" y="18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29" y="0"/>
                  </a:lnTo>
                  <a:lnTo>
                    <a:pt x="19" y="2"/>
                  </a:lnTo>
                  <a:lnTo>
                    <a:pt x="9" y="9"/>
                  </a:lnTo>
                  <a:lnTo>
                    <a:pt x="3" y="18"/>
                  </a:lnTo>
                  <a:lnTo>
                    <a:pt x="0" y="29"/>
                  </a:lnTo>
                  <a:lnTo>
                    <a:pt x="3" y="40"/>
                  </a:lnTo>
                  <a:lnTo>
                    <a:pt x="9" y="50"/>
                  </a:lnTo>
                  <a:lnTo>
                    <a:pt x="19" y="57"/>
                  </a:lnTo>
                  <a:lnTo>
                    <a:pt x="29" y="58"/>
                  </a:lnTo>
                  <a:lnTo>
                    <a:pt x="40" y="57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6759575" y="4932363"/>
              <a:ext cx="92075" cy="93663"/>
            </a:xfrm>
            <a:custGeom>
              <a:avLst/>
              <a:gdLst>
                <a:gd name="T0" fmla="*/ 50 w 58"/>
                <a:gd name="T1" fmla="*/ 50 h 59"/>
                <a:gd name="T2" fmla="*/ 40 w 58"/>
                <a:gd name="T3" fmla="*/ 56 h 59"/>
                <a:gd name="T4" fmla="*/ 29 w 58"/>
                <a:gd name="T5" fmla="*/ 59 h 59"/>
                <a:gd name="T6" fmla="*/ 19 w 58"/>
                <a:gd name="T7" fmla="*/ 56 h 59"/>
                <a:gd name="T8" fmla="*/ 9 w 58"/>
                <a:gd name="T9" fmla="*/ 50 h 59"/>
                <a:gd name="T10" fmla="*/ 3 w 58"/>
                <a:gd name="T11" fmla="*/ 40 h 59"/>
                <a:gd name="T12" fmla="*/ 0 w 58"/>
                <a:gd name="T13" fmla="*/ 30 h 59"/>
                <a:gd name="T14" fmla="*/ 3 w 58"/>
                <a:gd name="T15" fmla="*/ 19 h 59"/>
                <a:gd name="T16" fmla="*/ 9 w 58"/>
                <a:gd name="T17" fmla="*/ 9 h 59"/>
                <a:gd name="T18" fmla="*/ 19 w 58"/>
                <a:gd name="T19" fmla="*/ 2 h 59"/>
                <a:gd name="T20" fmla="*/ 29 w 58"/>
                <a:gd name="T21" fmla="*/ 0 h 59"/>
                <a:gd name="T22" fmla="*/ 40 w 58"/>
                <a:gd name="T23" fmla="*/ 2 h 59"/>
                <a:gd name="T24" fmla="*/ 50 w 58"/>
                <a:gd name="T25" fmla="*/ 9 h 59"/>
                <a:gd name="T26" fmla="*/ 57 w 58"/>
                <a:gd name="T27" fmla="*/ 19 h 59"/>
                <a:gd name="T28" fmla="*/ 58 w 58"/>
                <a:gd name="T29" fmla="*/ 30 h 59"/>
                <a:gd name="T30" fmla="*/ 57 w 58"/>
                <a:gd name="T31" fmla="*/ 40 h 59"/>
                <a:gd name="T32" fmla="*/ 50 w 58"/>
                <a:gd name="T33" fmla="*/ 5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9">
                  <a:moveTo>
                    <a:pt x="50" y="50"/>
                  </a:moveTo>
                  <a:lnTo>
                    <a:pt x="40" y="56"/>
                  </a:lnTo>
                  <a:lnTo>
                    <a:pt x="29" y="59"/>
                  </a:lnTo>
                  <a:lnTo>
                    <a:pt x="19" y="56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9"/>
                  </a:lnTo>
                  <a:lnTo>
                    <a:pt x="58" y="30"/>
                  </a:lnTo>
                  <a:lnTo>
                    <a:pt x="57" y="40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759575" y="4932363"/>
              <a:ext cx="92075" cy="93663"/>
            </a:xfrm>
            <a:custGeom>
              <a:avLst/>
              <a:gdLst>
                <a:gd name="T0" fmla="*/ 50 w 58"/>
                <a:gd name="T1" fmla="*/ 50 h 59"/>
                <a:gd name="T2" fmla="*/ 40 w 58"/>
                <a:gd name="T3" fmla="*/ 56 h 59"/>
                <a:gd name="T4" fmla="*/ 29 w 58"/>
                <a:gd name="T5" fmla="*/ 59 h 59"/>
                <a:gd name="T6" fmla="*/ 19 w 58"/>
                <a:gd name="T7" fmla="*/ 56 h 59"/>
                <a:gd name="T8" fmla="*/ 9 w 58"/>
                <a:gd name="T9" fmla="*/ 50 h 59"/>
                <a:gd name="T10" fmla="*/ 3 w 58"/>
                <a:gd name="T11" fmla="*/ 40 h 59"/>
                <a:gd name="T12" fmla="*/ 0 w 58"/>
                <a:gd name="T13" fmla="*/ 30 h 59"/>
                <a:gd name="T14" fmla="*/ 3 w 58"/>
                <a:gd name="T15" fmla="*/ 19 h 59"/>
                <a:gd name="T16" fmla="*/ 9 w 58"/>
                <a:gd name="T17" fmla="*/ 9 h 59"/>
                <a:gd name="T18" fmla="*/ 19 w 58"/>
                <a:gd name="T19" fmla="*/ 2 h 59"/>
                <a:gd name="T20" fmla="*/ 29 w 58"/>
                <a:gd name="T21" fmla="*/ 0 h 59"/>
                <a:gd name="T22" fmla="*/ 40 w 58"/>
                <a:gd name="T23" fmla="*/ 2 h 59"/>
                <a:gd name="T24" fmla="*/ 50 w 58"/>
                <a:gd name="T25" fmla="*/ 9 h 59"/>
                <a:gd name="T26" fmla="*/ 57 w 58"/>
                <a:gd name="T27" fmla="*/ 19 h 59"/>
                <a:gd name="T28" fmla="*/ 58 w 58"/>
                <a:gd name="T29" fmla="*/ 30 h 59"/>
                <a:gd name="T30" fmla="*/ 57 w 58"/>
                <a:gd name="T31" fmla="*/ 40 h 59"/>
                <a:gd name="T32" fmla="*/ 50 w 58"/>
                <a:gd name="T33" fmla="*/ 50 h 59"/>
                <a:gd name="T34" fmla="*/ 50 w 58"/>
                <a:gd name="T35" fmla="*/ 50 h 59"/>
                <a:gd name="T36" fmla="*/ 57 w 58"/>
                <a:gd name="T37" fmla="*/ 40 h 59"/>
                <a:gd name="T38" fmla="*/ 58 w 58"/>
                <a:gd name="T39" fmla="*/ 30 h 59"/>
                <a:gd name="T40" fmla="*/ 57 w 58"/>
                <a:gd name="T41" fmla="*/ 19 h 59"/>
                <a:gd name="T42" fmla="*/ 50 w 58"/>
                <a:gd name="T43" fmla="*/ 9 h 59"/>
                <a:gd name="T44" fmla="*/ 40 w 58"/>
                <a:gd name="T45" fmla="*/ 2 h 59"/>
                <a:gd name="T46" fmla="*/ 29 w 58"/>
                <a:gd name="T47" fmla="*/ 0 h 59"/>
                <a:gd name="T48" fmla="*/ 19 w 58"/>
                <a:gd name="T49" fmla="*/ 2 h 59"/>
                <a:gd name="T50" fmla="*/ 9 w 58"/>
                <a:gd name="T51" fmla="*/ 9 h 59"/>
                <a:gd name="T52" fmla="*/ 3 w 58"/>
                <a:gd name="T53" fmla="*/ 19 h 59"/>
                <a:gd name="T54" fmla="*/ 0 w 58"/>
                <a:gd name="T55" fmla="*/ 30 h 59"/>
                <a:gd name="T56" fmla="*/ 3 w 58"/>
                <a:gd name="T57" fmla="*/ 40 h 59"/>
                <a:gd name="T58" fmla="*/ 9 w 58"/>
                <a:gd name="T59" fmla="*/ 50 h 59"/>
                <a:gd name="T60" fmla="*/ 19 w 58"/>
                <a:gd name="T61" fmla="*/ 56 h 59"/>
                <a:gd name="T62" fmla="*/ 29 w 58"/>
                <a:gd name="T63" fmla="*/ 59 h 59"/>
                <a:gd name="T64" fmla="*/ 40 w 58"/>
                <a:gd name="T65" fmla="*/ 56 h 59"/>
                <a:gd name="T66" fmla="*/ 50 w 58"/>
                <a:gd name="T67" fmla="*/ 5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" h="59">
                  <a:moveTo>
                    <a:pt x="50" y="50"/>
                  </a:moveTo>
                  <a:lnTo>
                    <a:pt x="40" y="56"/>
                  </a:lnTo>
                  <a:lnTo>
                    <a:pt x="29" y="59"/>
                  </a:lnTo>
                  <a:lnTo>
                    <a:pt x="19" y="56"/>
                  </a:lnTo>
                  <a:lnTo>
                    <a:pt x="9" y="50"/>
                  </a:lnTo>
                  <a:lnTo>
                    <a:pt x="3" y="40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9" y="9"/>
                  </a:lnTo>
                  <a:lnTo>
                    <a:pt x="19" y="2"/>
                  </a:lnTo>
                  <a:lnTo>
                    <a:pt x="29" y="0"/>
                  </a:lnTo>
                  <a:lnTo>
                    <a:pt x="40" y="2"/>
                  </a:lnTo>
                  <a:lnTo>
                    <a:pt x="50" y="9"/>
                  </a:lnTo>
                  <a:lnTo>
                    <a:pt x="57" y="19"/>
                  </a:lnTo>
                  <a:lnTo>
                    <a:pt x="58" y="30"/>
                  </a:lnTo>
                  <a:lnTo>
                    <a:pt x="57" y="40"/>
                  </a:lnTo>
                  <a:lnTo>
                    <a:pt x="50" y="50"/>
                  </a:lnTo>
                  <a:close/>
                  <a:moveTo>
                    <a:pt x="50" y="50"/>
                  </a:moveTo>
                  <a:lnTo>
                    <a:pt x="57" y="40"/>
                  </a:lnTo>
                  <a:lnTo>
                    <a:pt x="58" y="30"/>
                  </a:lnTo>
                  <a:lnTo>
                    <a:pt x="57" y="19"/>
                  </a:lnTo>
                  <a:lnTo>
                    <a:pt x="50" y="9"/>
                  </a:lnTo>
                  <a:lnTo>
                    <a:pt x="40" y="2"/>
                  </a:lnTo>
                  <a:lnTo>
                    <a:pt x="29" y="0"/>
                  </a:lnTo>
                  <a:lnTo>
                    <a:pt x="19" y="2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0"/>
                  </a:lnTo>
                  <a:lnTo>
                    <a:pt x="3" y="40"/>
                  </a:lnTo>
                  <a:lnTo>
                    <a:pt x="9" y="50"/>
                  </a:lnTo>
                  <a:lnTo>
                    <a:pt x="19" y="56"/>
                  </a:lnTo>
                  <a:lnTo>
                    <a:pt x="29" y="59"/>
                  </a:lnTo>
                  <a:lnTo>
                    <a:pt x="40" y="56"/>
                  </a:lnTo>
                  <a:lnTo>
                    <a:pt x="5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765925" y="4564063"/>
              <a:ext cx="80963" cy="406400"/>
            </a:xfrm>
            <a:custGeom>
              <a:avLst/>
              <a:gdLst>
                <a:gd name="T0" fmla="*/ 41 w 51"/>
                <a:gd name="T1" fmla="*/ 22 h 256"/>
                <a:gd name="T2" fmla="*/ 30 w 51"/>
                <a:gd name="T3" fmla="*/ 60 h 256"/>
                <a:gd name="T4" fmla="*/ 7 w 51"/>
                <a:gd name="T5" fmla="*/ 56 h 256"/>
                <a:gd name="T6" fmla="*/ 10 w 51"/>
                <a:gd name="T7" fmla="*/ 46 h 256"/>
                <a:gd name="T8" fmla="*/ 34 w 51"/>
                <a:gd name="T9" fmla="*/ 46 h 256"/>
                <a:gd name="T10" fmla="*/ 38 w 51"/>
                <a:gd name="T11" fmla="*/ 92 h 256"/>
                <a:gd name="T12" fmla="*/ 15 w 51"/>
                <a:gd name="T13" fmla="*/ 98 h 256"/>
                <a:gd name="T14" fmla="*/ 6 w 51"/>
                <a:gd name="T15" fmla="*/ 88 h 256"/>
                <a:gd name="T16" fmla="*/ 25 w 51"/>
                <a:gd name="T17" fmla="*/ 80 h 256"/>
                <a:gd name="T18" fmla="*/ 44 w 51"/>
                <a:gd name="T19" fmla="*/ 108 h 256"/>
                <a:gd name="T20" fmla="*/ 25 w 51"/>
                <a:gd name="T21" fmla="*/ 137 h 256"/>
                <a:gd name="T22" fmla="*/ 7 w 51"/>
                <a:gd name="T23" fmla="*/ 130 h 256"/>
                <a:gd name="T24" fmla="*/ 15 w 51"/>
                <a:gd name="T25" fmla="*/ 119 h 256"/>
                <a:gd name="T26" fmla="*/ 39 w 51"/>
                <a:gd name="T27" fmla="*/ 126 h 256"/>
                <a:gd name="T28" fmla="*/ 35 w 51"/>
                <a:gd name="T29" fmla="*/ 171 h 256"/>
                <a:gd name="T30" fmla="*/ 11 w 51"/>
                <a:gd name="T31" fmla="*/ 171 h 256"/>
                <a:gd name="T32" fmla="*/ 9 w 51"/>
                <a:gd name="T33" fmla="*/ 161 h 256"/>
                <a:gd name="T34" fmla="*/ 30 w 51"/>
                <a:gd name="T35" fmla="*/ 156 h 256"/>
                <a:gd name="T36" fmla="*/ 44 w 51"/>
                <a:gd name="T37" fmla="*/ 195 h 256"/>
                <a:gd name="T38" fmla="*/ 21 w 51"/>
                <a:gd name="T39" fmla="*/ 212 h 256"/>
                <a:gd name="T40" fmla="*/ 7 w 51"/>
                <a:gd name="T41" fmla="*/ 203 h 256"/>
                <a:gd name="T42" fmla="*/ 21 w 51"/>
                <a:gd name="T43" fmla="*/ 194 h 256"/>
                <a:gd name="T44" fmla="*/ 44 w 51"/>
                <a:gd name="T45" fmla="*/ 210 h 256"/>
                <a:gd name="T46" fmla="*/ 31 w 51"/>
                <a:gd name="T47" fmla="*/ 248 h 256"/>
                <a:gd name="T48" fmla="*/ 33 w 51"/>
                <a:gd name="T49" fmla="*/ 254 h 256"/>
                <a:gd name="T50" fmla="*/ 51 w 51"/>
                <a:gd name="T51" fmla="*/ 220 h 256"/>
                <a:gd name="T52" fmla="*/ 31 w 51"/>
                <a:gd name="T53" fmla="*/ 188 h 256"/>
                <a:gd name="T54" fmla="*/ 5 w 51"/>
                <a:gd name="T55" fmla="*/ 194 h 256"/>
                <a:gd name="T56" fmla="*/ 10 w 51"/>
                <a:gd name="T57" fmla="*/ 214 h 256"/>
                <a:gd name="T58" fmla="*/ 36 w 51"/>
                <a:gd name="T59" fmla="*/ 215 h 256"/>
                <a:gd name="T60" fmla="*/ 49 w 51"/>
                <a:gd name="T61" fmla="*/ 170 h 256"/>
                <a:gd name="T62" fmla="*/ 25 w 51"/>
                <a:gd name="T63" fmla="*/ 150 h 256"/>
                <a:gd name="T64" fmla="*/ 2 w 51"/>
                <a:gd name="T65" fmla="*/ 161 h 256"/>
                <a:gd name="T66" fmla="*/ 14 w 51"/>
                <a:gd name="T67" fmla="*/ 179 h 256"/>
                <a:gd name="T68" fmla="*/ 40 w 51"/>
                <a:gd name="T69" fmla="*/ 174 h 256"/>
                <a:gd name="T70" fmla="*/ 44 w 51"/>
                <a:gd name="T71" fmla="*/ 122 h 256"/>
                <a:gd name="T72" fmla="*/ 19 w 51"/>
                <a:gd name="T73" fmla="*/ 112 h 256"/>
                <a:gd name="T74" fmla="*/ 0 w 51"/>
                <a:gd name="T75" fmla="*/ 127 h 256"/>
                <a:gd name="T76" fmla="*/ 19 w 51"/>
                <a:gd name="T77" fmla="*/ 142 h 256"/>
                <a:gd name="T78" fmla="*/ 44 w 51"/>
                <a:gd name="T79" fmla="*/ 132 h 256"/>
                <a:gd name="T80" fmla="*/ 39 w 51"/>
                <a:gd name="T81" fmla="*/ 80 h 256"/>
                <a:gd name="T82" fmla="*/ 12 w 51"/>
                <a:gd name="T83" fmla="*/ 77 h 256"/>
                <a:gd name="T84" fmla="*/ 1 w 51"/>
                <a:gd name="T85" fmla="*/ 94 h 256"/>
                <a:gd name="T86" fmla="*/ 25 w 51"/>
                <a:gd name="T87" fmla="*/ 106 h 256"/>
                <a:gd name="T88" fmla="*/ 48 w 51"/>
                <a:gd name="T89" fmla="*/ 84 h 256"/>
                <a:gd name="T90" fmla="*/ 34 w 51"/>
                <a:gd name="T91" fmla="*/ 39 h 256"/>
                <a:gd name="T92" fmla="*/ 7 w 51"/>
                <a:gd name="T93" fmla="*/ 41 h 256"/>
                <a:gd name="T94" fmla="*/ 4 w 51"/>
                <a:gd name="T95" fmla="*/ 60 h 256"/>
                <a:gd name="T96" fmla="*/ 30 w 51"/>
                <a:gd name="T97" fmla="*/ 66 h 256"/>
                <a:gd name="T98" fmla="*/ 49 w 51"/>
                <a:gd name="T99" fmla="*/ 32 h 256"/>
                <a:gd name="T100" fmla="*/ 29 w 51"/>
                <a:gd name="T101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1" h="256">
                  <a:moveTo>
                    <a:pt x="24" y="5"/>
                  </a:moveTo>
                  <a:lnTo>
                    <a:pt x="29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1" y="22"/>
                  </a:lnTo>
                  <a:lnTo>
                    <a:pt x="44" y="34"/>
                  </a:lnTo>
                  <a:lnTo>
                    <a:pt x="41" y="44"/>
                  </a:lnTo>
                  <a:lnTo>
                    <a:pt x="38" y="54"/>
                  </a:lnTo>
                  <a:lnTo>
                    <a:pt x="34" y="58"/>
                  </a:lnTo>
                  <a:lnTo>
                    <a:pt x="30" y="60"/>
                  </a:lnTo>
                  <a:lnTo>
                    <a:pt x="25" y="61"/>
                  </a:lnTo>
                  <a:lnTo>
                    <a:pt x="19" y="61"/>
                  </a:lnTo>
                  <a:lnTo>
                    <a:pt x="15" y="60"/>
                  </a:lnTo>
                  <a:lnTo>
                    <a:pt x="10" y="59"/>
                  </a:lnTo>
                  <a:lnTo>
                    <a:pt x="7" y="56"/>
                  </a:lnTo>
                  <a:lnTo>
                    <a:pt x="6" y="55"/>
                  </a:lnTo>
                  <a:lnTo>
                    <a:pt x="5" y="53"/>
                  </a:lnTo>
                  <a:lnTo>
                    <a:pt x="6" y="50"/>
                  </a:lnTo>
                  <a:lnTo>
                    <a:pt x="7" y="48"/>
                  </a:lnTo>
                  <a:lnTo>
                    <a:pt x="10" y="46"/>
                  </a:lnTo>
                  <a:lnTo>
                    <a:pt x="14" y="44"/>
                  </a:lnTo>
                  <a:lnTo>
                    <a:pt x="19" y="43"/>
                  </a:lnTo>
                  <a:lnTo>
                    <a:pt x="25" y="43"/>
                  </a:lnTo>
                  <a:lnTo>
                    <a:pt x="29" y="44"/>
                  </a:lnTo>
                  <a:lnTo>
                    <a:pt x="34" y="46"/>
                  </a:lnTo>
                  <a:lnTo>
                    <a:pt x="38" y="50"/>
                  </a:lnTo>
                  <a:lnTo>
                    <a:pt x="43" y="59"/>
                  </a:lnTo>
                  <a:lnTo>
                    <a:pt x="44" y="70"/>
                  </a:lnTo>
                  <a:lnTo>
                    <a:pt x="43" y="82"/>
                  </a:lnTo>
                  <a:lnTo>
                    <a:pt x="38" y="92"/>
                  </a:lnTo>
                  <a:lnTo>
                    <a:pt x="34" y="95"/>
                  </a:lnTo>
                  <a:lnTo>
                    <a:pt x="30" y="98"/>
                  </a:lnTo>
                  <a:lnTo>
                    <a:pt x="25" y="99"/>
                  </a:lnTo>
                  <a:lnTo>
                    <a:pt x="20" y="99"/>
                  </a:lnTo>
                  <a:lnTo>
                    <a:pt x="15" y="98"/>
                  </a:lnTo>
                  <a:lnTo>
                    <a:pt x="11" y="97"/>
                  </a:lnTo>
                  <a:lnTo>
                    <a:pt x="9" y="94"/>
                  </a:lnTo>
                  <a:lnTo>
                    <a:pt x="6" y="92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9" y="85"/>
                  </a:lnTo>
                  <a:lnTo>
                    <a:pt x="11" y="84"/>
                  </a:lnTo>
                  <a:lnTo>
                    <a:pt x="15" y="82"/>
                  </a:lnTo>
                  <a:lnTo>
                    <a:pt x="20" y="80"/>
                  </a:lnTo>
                  <a:lnTo>
                    <a:pt x="25" y="80"/>
                  </a:lnTo>
                  <a:lnTo>
                    <a:pt x="30" y="82"/>
                  </a:lnTo>
                  <a:lnTo>
                    <a:pt x="34" y="84"/>
                  </a:lnTo>
                  <a:lnTo>
                    <a:pt x="38" y="88"/>
                  </a:lnTo>
                  <a:lnTo>
                    <a:pt x="43" y="97"/>
                  </a:lnTo>
                  <a:lnTo>
                    <a:pt x="44" y="108"/>
                  </a:lnTo>
                  <a:lnTo>
                    <a:pt x="43" y="119"/>
                  </a:lnTo>
                  <a:lnTo>
                    <a:pt x="39" y="128"/>
                  </a:lnTo>
                  <a:lnTo>
                    <a:pt x="35" y="133"/>
                  </a:lnTo>
                  <a:lnTo>
                    <a:pt x="30" y="136"/>
                  </a:lnTo>
                  <a:lnTo>
                    <a:pt x="25" y="137"/>
                  </a:lnTo>
                  <a:lnTo>
                    <a:pt x="20" y="137"/>
                  </a:lnTo>
                  <a:lnTo>
                    <a:pt x="15" y="136"/>
                  </a:lnTo>
                  <a:lnTo>
                    <a:pt x="11" y="133"/>
                  </a:lnTo>
                  <a:lnTo>
                    <a:pt x="9" y="132"/>
                  </a:lnTo>
                  <a:lnTo>
                    <a:pt x="7" y="130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9" y="123"/>
                  </a:lnTo>
                  <a:lnTo>
                    <a:pt x="11" y="121"/>
                  </a:lnTo>
                  <a:lnTo>
                    <a:pt x="15" y="119"/>
                  </a:lnTo>
                  <a:lnTo>
                    <a:pt x="20" y="118"/>
                  </a:lnTo>
                  <a:lnTo>
                    <a:pt x="25" y="118"/>
                  </a:lnTo>
                  <a:lnTo>
                    <a:pt x="30" y="118"/>
                  </a:lnTo>
                  <a:lnTo>
                    <a:pt x="35" y="121"/>
                  </a:lnTo>
                  <a:lnTo>
                    <a:pt x="39" y="126"/>
                  </a:lnTo>
                  <a:lnTo>
                    <a:pt x="43" y="135"/>
                  </a:lnTo>
                  <a:lnTo>
                    <a:pt x="45" y="146"/>
                  </a:lnTo>
                  <a:lnTo>
                    <a:pt x="43" y="157"/>
                  </a:lnTo>
                  <a:lnTo>
                    <a:pt x="39" y="166"/>
                  </a:lnTo>
                  <a:lnTo>
                    <a:pt x="35" y="171"/>
                  </a:lnTo>
                  <a:lnTo>
                    <a:pt x="31" y="174"/>
                  </a:lnTo>
                  <a:lnTo>
                    <a:pt x="26" y="175"/>
                  </a:lnTo>
                  <a:lnTo>
                    <a:pt x="20" y="174"/>
                  </a:lnTo>
                  <a:lnTo>
                    <a:pt x="16" y="172"/>
                  </a:lnTo>
                  <a:lnTo>
                    <a:pt x="11" y="171"/>
                  </a:lnTo>
                  <a:lnTo>
                    <a:pt x="9" y="170"/>
                  </a:lnTo>
                  <a:lnTo>
                    <a:pt x="7" y="167"/>
                  </a:lnTo>
                  <a:lnTo>
                    <a:pt x="6" y="165"/>
                  </a:lnTo>
                  <a:lnTo>
                    <a:pt x="7" y="162"/>
                  </a:lnTo>
                  <a:lnTo>
                    <a:pt x="9" y="161"/>
                  </a:lnTo>
                  <a:lnTo>
                    <a:pt x="11" y="159"/>
                  </a:lnTo>
                  <a:lnTo>
                    <a:pt x="16" y="157"/>
                  </a:lnTo>
                  <a:lnTo>
                    <a:pt x="20" y="156"/>
                  </a:lnTo>
                  <a:lnTo>
                    <a:pt x="26" y="155"/>
                  </a:lnTo>
                  <a:lnTo>
                    <a:pt x="30" y="156"/>
                  </a:lnTo>
                  <a:lnTo>
                    <a:pt x="35" y="159"/>
                  </a:lnTo>
                  <a:lnTo>
                    <a:pt x="39" y="164"/>
                  </a:lnTo>
                  <a:lnTo>
                    <a:pt x="44" y="172"/>
                  </a:lnTo>
                  <a:lnTo>
                    <a:pt x="45" y="184"/>
                  </a:lnTo>
                  <a:lnTo>
                    <a:pt x="44" y="195"/>
                  </a:lnTo>
                  <a:lnTo>
                    <a:pt x="39" y="204"/>
                  </a:lnTo>
                  <a:lnTo>
                    <a:pt x="36" y="208"/>
                  </a:lnTo>
                  <a:lnTo>
                    <a:pt x="31" y="212"/>
                  </a:lnTo>
                  <a:lnTo>
                    <a:pt x="26" y="212"/>
                  </a:lnTo>
                  <a:lnTo>
                    <a:pt x="21" y="212"/>
                  </a:lnTo>
                  <a:lnTo>
                    <a:pt x="16" y="210"/>
                  </a:lnTo>
                  <a:lnTo>
                    <a:pt x="12" y="209"/>
                  </a:lnTo>
                  <a:lnTo>
                    <a:pt x="10" y="206"/>
                  </a:lnTo>
                  <a:lnTo>
                    <a:pt x="7" y="205"/>
                  </a:lnTo>
                  <a:lnTo>
                    <a:pt x="7" y="203"/>
                  </a:lnTo>
                  <a:lnTo>
                    <a:pt x="7" y="200"/>
                  </a:lnTo>
                  <a:lnTo>
                    <a:pt x="10" y="198"/>
                  </a:lnTo>
                  <a:lnTo>
                    <a:pt x="12" y="196"/>
                  </a:lnTo>
                  <a:lnTo>
                    <a:pt x="16" y="195"/>
                  </a:lnTo>
                  <a:lnTo>
                    <a:pt x="21" y="194"/>
                  </a:lnTo>
                  <a:lnTo>
                    <a:pt x="26" y="193"/>
                  </a:lnTo>
                  <a:lnTo>
                    <a:pt x="31" y="194"/>
                  </a:lnTo>
                  <a:lnTo>
                    <a:pt x="35" y="196"/>
                  </a:lnTo>
                  <a:lnTo>
                    <a:pt x="39" y="200"/>
                  </a:lnTo>
                  <a:lnTo>
                    <a:pt x="44" y="210"/>
                  </a:lnTo>
                  <a:lnTo>
                    <a:pt x="45" y="222"/>
                  </a:lnTo>
                  <a:lnTo>
                    <a:pt x="44" y="232"/>
                  </a:lnTo>
                  <a:lnTo>
                    <a:pt x="40" y="242"/>
                  </a:lnTo>
                  <a:lnTo>
                    <a:pt x="36" y="246"/>
                  </a:lnTo>
                  <a:lnTo>
                    <a:pt x="31" y="248"/>
                  </a:lnTo>
                  <a:lnTo>
                    <a:pt x="26" y="249"/>
                  </a:lnTo>
                  <a:lnTo>
                    <a:pt x="24" y="249"/>
                  </a:lnTo>
                  <a:lnTo>
                    <a:pt x="24" y="256"/>
                  </a:lnTo>
                  <a:lnTo>
                    <a:pt x="26" y="256"/>
                  </a:lnTo>
                  <a:lnTo>
                    <a:pt x="33" y="254"/>
                  </a:lnTo>
                  <a:lnTo>
                    <a:pt x="36" y="253"/>
                  </a:lnTo>
                  <a:lnTo>
                    <a:pt x="41" y="249"/>
                  </a:lnTo>
                  <a:lnTo>
                    <a:pt x="45" y="244"/>
                  </a:lnTo>
                  <a:lnTo>
                    <a:pt x="50" y="234"/>
                  </a:lnTo>
                  <a:lnTo>
                    <a:pt x="51" y="220"/>
                  </a:lnTo>
                  <a:lnTo>
                    <a:pt x="49" y="208"/>
                  </a:lnTo>
                  <a:lnTo>
                    <a:pt x="44" y="198"/>
                  </a:lnTo>
                  <a:lnTo>
                    <a:pt x="40" y="193"/>
                  </a:lnTo>
                  <a:lnTo>
                    <a:pt x="36" y="190"/>
                  </a:lnTo>
                  <a:lnTo>
                    <a:pt x="31" y="188"/>
                  </a:lnTo>
                  <a:lnTo>
                    <a:pt x="26" y="188"/>
                  </a:lnTo>
                  <a:lnTo>
                    <a:pt x="20" y="188"/>
                  </a:lnTo>
                  <a:lnTo>
                    <a:pt x="14" y="189"/>
                  </a:lnTo>
                  <a:lnTo>
                    <a:pt x="9" y="191"/>
                  </a:lnTo>
                  <a:lnTo>
                    <a:pt x="5" y="194"/>
                  </a:lnTo>
                  <a:lnTo>
                    <a:pt x="2" y="199"/>
                  </a:lnTo>
                  <a:lnTo>
                    <a:pt x="1" y="203"/>
                  </a:lnTo>
                  <a:lnTo>
                    <a:pt x="2" y="206"/>
                  </a:lnTo>
                  <a:lnTo>
                    <a:pt x="5" y="212"/>
                  </a:lnTo>
                  <a:lnTo>
                    <a:pt x="10" y="214"/>
                  </a:lnTo>
                  <a:lnTo>
                    <a:pt x="14" y="217"/>
                  </a:lnTo>
                  <a:lnTo>
                    <a:pt x="20" y="218"/>
                  </a:lnTo>
                  <a:lnTo>
                    <a:pt x="26" y="218"/>
                  </a:lnTo>
                  <a:lnTo>
                    <a:pt x="31" y="217"/>
                  </a:lnTo>
                  <a:lnTo>
                    <a:pt x="36" y="215"/>
                  </a:lnTo>
                  <a:lnTo>
                    <a:pt x="40" y="212"/>
                  </a:lnTo>
                  <a:lnTo>
                    <a:pt x="44" y="208"/>
                  </a:lnTo>
                  <a:lnTo>
                    <a:pt x="49" y="196"/>
                  </a:lnTo>
                  <a:lnTo>
                    <a:pt x="51" y="184"/>
                  </a:lnTo>
                  <a:lnTo>
                    <a:pt x="49" y="170"/>
                  </a:lnTo>
                  <a:lnTo>
                    <a:pt x="44" y="160"/>
                  </a:lnTo>
                  <a:lnTo>
                    <a:pt x="40" y="155"/>
                  </a:lnTo>
                  <a:lnTo>
                    <a:pt x="35" y="152"/>
                  </a:lnTo>
                  <a:lnTo>
                    <a:pt x="31" y="150"/>
                  </a:lnTo>
                  <a:lnTo>
                    <a:pt x="25" y="150"/>
                  </a:lnTo>
                  <a:lnTo>
                    <a:pt x="19" y="150"/>
                  </a:lnTo>
                  <a:lnTo>
                    <a:pt x="14" y="151"/>
                  </a:lnTo>
                  <a:lnTo>
                    <a:pt x="9" y="154"/>
                  </a:lnTo>
                  <a:lnTo>
                    <a:pt x="5" y="157"/>
                  </a:lnTo>
                  <a:lnTo>
                    <a:pt x="2" y="161"/>
                  </a:lnTo>
                  <a:lnTo>
                    <a:pt x="1" y="165"/>
                  </a:lnTo>
                  <a:lnTo>
                    <a:pt x="2" y="170"/>
                  </a:lnTo>
                  <a:lnTo>
                    <a:pt x="5" y="174"/>
                  </a:lnTo>
                  <a:lnTo>
                    <a:pt x="9" y="176"/>
                  </a:lnTo>
                  <a:lnTo>
                    <a:pt x="14" y="179"/>
                  </a:lnTo>
                  <a:lnTo>
                    <a:pt x="20" y="180"/>
                  </a:lnTo>
                  <a:lnTo>
                    <a:pt x="26" y="180"/>
                  </a:lnTo>
                  <a:lnTo>
                    <a:pt x="31" y="180"/>
                  </a:lnTo>
                  <a:lnTo>
                    <a:pt x="36" y="177"/>
                  </a:lnTo>
                  <a:lnTo>
                    <a:pt x="40" y="174"/>
                  </a:lnTo>
                  <a:lnTo>
                    <a:pt x="44" y="170"/>
                  </a:lnTo>
                  <a:lnTo>
                    <a:pt x="49" y="159"/>
                  </a:lnTo>
                  <a:lnTo>
                    <a:pt x="50" y="146"/>
                  </a:lnTo>
                  <a:lnTo>
                    <a:pt x="49" y="133"/>
                  </a:lnTo>
                  <a:lnTo>
                    <a:pt x="44" y="122"/>
                  </a:lnTo>
                  <a:lnTo>
                    <a:pt x="40" y="118"/>
                  </a:lnTo>
                  <a:lnTo>
                    <a:pt x="35" y="114"/>
                  </a:lnTo>
                  <a:lnTo>
                    <a:pt x="30" y="112"/>
                  </a:lnTo>
                  <a:lnTo>
                    <a:pt x="25" y="112"/>
                  </a:lnTo>
                  <a:lnTo>
                    <a:pt x="19" y="112"/>
                  </a:lnTo>
                  <a:lnTo>
                    <a:pt x="14" y="114"/>
                  </a:lnTo>
                  <a:lnTo>
                    <a:pt x="9" y="116"/>
                  </a:lnTo>
                  <a:lnTo>
                    <a:pt x="4" y="119"/>
                  </a:lnTo>
                  <a:lnTo>
                    <a:pt x="1" y="123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4" y="136"/>
                  </a:lnTo>
                  <a:lnTo>
                    <a:pt x="9" y="138"/>
                  </a:lnTo>
                  <a:lnTo>
                    <a:pt x="14" y="141"/>
                  </a:lnTo>
                  <a:lnTo>
                    <a:pt x="19" y="142"/>
                  </a:lnTo>
                  <a:lnTo>
                    <a:pt x="25" y="142"/>
                  </a:lnTo>
                  <a:lnTo>
                    <a:pt x="31" y="142"/>
                  </a:lnTo>
                  <a:lnTo>
                    <a:pt x="35" y="140"/>
                  </a:lnTo>
                  <a:lnTo>
                    <a:pt x="40" y="137"/>
                  </a:lnTo>
                  <a:lnTo>
                    <a:pt x="44" y="132"/>
                  </a:lnTo>
                  <a:lnTo>
                    <a:pt x="49" y="121"/>
                  </a:lnTo>
                  <a:lnTo>
                    <a:pt x="50" y="108"/>
                  </a:lnTo>
                  <a:lnTo>
                    <a:pt x="48" y="95"/>
                  </a:lnTo>
                  <a:lnTo>
                    <a:pt x="43" y="84"/>
                  </a:lnTo>
                  <a:lnTo>
                    <a:pt x="39" y="80"/>
                  </a:lnTo>
                  <a:lnTo>
                    <a:pt x="35" y="77"/>
                  </a:lnTo>
                  <a:lnTo>
                    <a:pt x="30" y="75"/>
                  </a:lnTo>
                  <a:lnTo>
                    <a:pt x="25" y="74"/>
                  </a:lnTo>
                  <a:lnTo>
                    <a:pt x="19" y="75"/>
                  </a:lnTo>
                  <a:lnTo>
                    <a:pt x="12" y="77"/>
                  </a:lnTo>
                  <a:lnTo>
                    <a:pt x="7" y="78"/>
                  </a:lnTo>
                  <a:lnTo>
                    <a:pt x="4" y="82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1" y="94"/>
                  </a:lnTo>
                  <a:lnTo>
                    <a:pt x="4" y="98"/>
                  </a:lnTo>
                  <a:lnTo>
                    <a:pt x="9" y="102"/>
                  </a:lnTo>
                  <a:lnTo>
                    <a:pt x="12" y="103"/>
                  </a:lnTo>
                  <a:lnTo>
                    <a:pt x="19" y="104"/>
                  </a:lnTo>
                  <a:lnTo>
                    <a:pt x="25" y="106"/>
                  </a:lnTo>
                  <a:lnTo>
                    <a:pt x="30" y="104"/>
                  </a:lnTo>
                  <a:lnTo>
                    <a:pt x="35" y="102"/>
                  </a:lnTo>
                  <a:lnTo>
                    <a:pt x="39" y="99"/>
                  </a:lnTo>
                  <a:lnTo>
                    <a:pt x="43" y="94"/>
                  </a:lnTo>
                  <a:lnTo>
                    <a:pt x="48" y="84"/>
                  </a:lnTo>
                  <a:lnTo>
                    <a:pt x="50" y="70"/>
                  </a:lnTo>
                  <a:lnTo>
                    <a:pt x="48" y="58"/>
                  </a:lnTo>
                  <a:lnTo>
                    <a:pt x="43" y="46"/>
                  </a:lnTo>
                  <a:lnTo>
                    <a:pt x="39" y="43"/>
                  </a:lnTo>
                  <a:lnTo>
                    <a:pt x="34" y="39"/>
                  </a:lnTo>
                  <a:lnTo>
                    <a:pt x="30" y="37"/>
                  </a:lnTo>
                  <a:lnTo>
                    <a:pt x="24" y="36"/>
                  </a:lnTo>
                  <a:lnTo>
                    <a:pt x="17" y="37"/>
                  </a:lnTo>
                  <a:lnTo>
                    <a:pt x="12" y="39"/>
                  </a:lnTo>
                  <a:lnTo>
                    <a:pt x="7" y="41"/>
                  </a:lnTo>
                  <a:lnTo>
                    <a:pt x="4" y="44"/>
                  </a:lnTo>
                  <a:lnTo>
                    <a:pt x="0" y="48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4" y="60"/>
                  </a:lnTo>
                  <a:lnTo>
                    <a:pt x="7" y="64"/>
                  </a:lnTo>
                  <a:lnTo>
                    <a:pt x="12" y="65"/>
                  </a:lnTo>
                  <a:lnTo>
                    <a:pt x="19" y="68"/>
                  </a:lnTo>
                  <a:lnTo>
                    <a:pt x="25" y="68"/>
                  </a:lnTo>
                  <a:lnTo>
                    <a:pt x="30" y="66"/>
                  </a:lnTo>
                  <a:lnTo>
                    <a:pt x="35" y="65"/>
                  </a:lnTo>
                  <a:lnTo>
                    <a:pt x="39" y="61"/>
                  </a:lnTo>
                  <a:lnTo>
                    <a:pt x="43" y="56"/>
                  </a:lnTo>
                  <a:lnTo>
                    <a:pt x="48" y="46"/>
                  </a:lnTo>
                  <a:lnTo>
                    <a:pt x="49" y="32"/>
                  </a:lnTo>
                  <a:lnTo>
                    <a:pt x="48" y="20"/>
                  </a:lnTo>
                  <a:lnTo>
                    <a:pt x="41" y="10"/>
                  </a:lnTo>
                  <a:lnTo>
                    <a:pt x="38" y="5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4" y="5"/>
                  </a:lnTo>
                  <a:close/>
                </a:path>
              </a:pathLst>
            </a:custGeom>
            <a:solidFill>
              <a:srgbClr val="AF2626"/>
            </a:solidFill>
            <a:ln w="0">
              <a:solidFill>
                <a:srgbClr val="AF26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15" name="直線コネクタ 14"/>
          <p:cNvCxnSpPr/>
          <p:nvPr/>
        </p:nvCxnSpPr>
        <p:spPr>
          <a:xfrm>
            <a:off x="727102" y="4649160"/>
            <a:ext cx="126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1949974" y="4649160"/>
            <a:ext cx="716096" cy="0"/>
          </a:xfrm>
          <a:prstGeom prst="straightConnector1">
            <a:avLst/>
          </a:prstGeom>
          <a:ln w="571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>
            <a:off x="1046588" y="5244071"/>
            <a:ext cx="1266935" cy="683046"/>
          </a:xfrm>
          <a:prstGeom prst="ellipse">
            <a:avLst/>
          </a:prstGeom>
          <a:pattFill prst="wdUp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2879122" y="4418356"/>
                <a:ext cx="1591461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b="0" i="1" smtClean="0">
                              <a:latin typeface="Cambria Math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𝑞</m:t>
                          </m:r>
                        </m:e>
                      </m:d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𝑗</m:t>
                          </m:r>
                        </m:e>
                        <m:sup>
                          <m:r>
                            <a:rPr kumimoji="1" lang="ja-JP" altLang="en-US" b="0" i="1" smtClean="0">
                              <a:latin typeface="Cambria Math"/>
                            </a:rPr>
                            <m:t>𝜇</m:t>
                          </m:r>
                        </m:sup>
                      </m:sSup>
                      <m:r>
                        <a:rPr kumimoji="1" lang="en-US" altLang="ja-JP" b="0" i="1" smtClean="0">
                          <a:latin typeface="Cambria Math"/>
                        </a:rPr>
                        <m:t>(−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𝑞</m:t>
                      </m:r>
                      <m:r>
                        <a:rPr kumimoji="1" lang="en-US" altLang="ja-JP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9122" y="4418356"/>
                <a:ext cx="1591461" cy="391646"/>
              </a:xfrm>
              <a:prstGeom prst="rect">
                <a:avLst/>
              </a:prstGeom>
              <a:blipFill rotWithShape="1">
                <a:blip r:embed="rId5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直線矢印コネクタ 18"/>
          <p:cNvCxnSpPr/>
          <p:nvPr/>
        </p:nvCxnSpPr>
        <p:spPr>
          <a:xfrm flipV="1">
            <a:off x="1872855" y="4781363"/>
            <a:ext cx="0" cy="35253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正方形/長方形 19"/>
              <p:cNvSpPr/>
              <p:nvPr/>
            </p:nvSpPr>
            <p:spPr>
              <a:xfrm>
                <a:off x="1858719" y="4797754"/>
                <a:ext cx="3808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正方形/長方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8719" y="4797754"/>
                <a:ext cx="380810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直線コネクタ 20"/>
          <p:cNvCxnSpPr/>
          <p:nvPr/>
        </p:nvCxnSpPr>
        <p:spPr>
          <a:xfrm>
            <a:off x="2996576" y="4770342"/>
            <a:ext cx="6279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2787256" y="4880514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Couples to total charge as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正方形/長方形 22"/>
              <p:cNvSpPr/>
              <p:nvPr/>
            </p:nvSpPr>
            <p:spPr>
              <a:xfrm>
                <a:off x="5514481" y="4851003"/>
                <a:ext cx="8312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rgbClr val="FF0000"/>
                        </a:solidFill>
                        <a:latin typeface="Cambria Math"/>
                      </a:rPr>
                      <m:t>𝑞</m:t>
                    </m:r>
                    <m:r>
                      <a:rPr lang="en-US" altLang="ja-JP" i="1" smtClean="0">
                        <a:solidFill>
                          <a:srgbClr val="FF0000"/>
                        </a:solidFill>
                        <a:latin typeface="Cambria Math"/>
                      </a:rPr>
                      <m:t>→0</m:t>
                    </m:r>
                  </m:oMath>
                </a14:m>
                <a:r>
                  <a:rPr lang="en-US" altLang="ja-JP" dirty="0">
                    <a:solidFill>
                      <a:srgbClr val="FF0000"/>
                    </a:solidFill>
                  </a:rPr>
                  <a:t>.</a:t>
                </a:r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正方形/長方形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481" y="4851003"/>
                <a:ext cx="831253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333" r="-5882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正方形/長方形 23"/>
              <p:cNvSpPr/>
              <p:nvPr/>
            </p:nvSpPr>
            <p:spPr>
              <a:xfrm>
                <a:off x="5385148" y="4423185"/>
                <a:ext cx="2679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b="0" i="1" smtClean="0">
                                  <a:latin typeface="Cambria Math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ja-JP" altLang="en-US" i="1" smtClean="0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d>
                            <m:d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en-US" altLang="ja-JP" b="0" i="1" smtClean="0">
                              <a:latin typeface="Cambria Math"/>
                            </a:rPr>
                            <m:t>=</m:t>
                          </m:r>
                          <m:r>
                            <a:rPr lang="ja-JP" altLang="en-US" i="1" smtClean="0">
                              <a:latin typeface="Cambria Math"/>
                            </a:rPr>
                            <m:t>𝛿</m:t>
                          </m:r>
                        </m:e>
                        <m:sup>
                          <m:r>
                            <a:rPr lang="ja-JP" altLang="en-US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altLang="ja-JP" i="1">
                              <a:latin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ja-JP" altLang="en-US" i="1">
                              <a:latin typeface="Cambria Math"/>
                            </a:rPr>
                            <m:t>𝛿</m:t>
                          </m:r>
                        </m:e>
                        <m:sup>
                          <m:r>
                            <a:rPr lang="en-US" altLang="ja-JP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altLang="ja-JP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en-US" altLang="ja-JP" i="1">
                          <a:latin typeface="Cambria Math"/>
                        </a:rPr>
                        <m:t>/2)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4" name="正方形/長方形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5148" y="4423185"/>
                <a:ext cx="2679323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21667" b="-1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Freeform 11"/>
          <p:cNvSpPr>
            <a:spLocks/>
          </p:cNvSpPr>
          <p:nvPr/>
        </p:nvSpPr>
        <p:spPr bwMode="auto">
          <a:xfrm>
            <a:off x="4315574" y="6044050"/>
            <a:ext cx="125195" cy="750446"/>
          </a:xfrm>
          <a:custGeom>
            <a:avLst/>
            <a:gdLst>
              <a:gd name="T0" fmla="*/ 41 w 51"/>
              <a:gd name="T1" fmla="*/ 22 h 256"/>
              <a:gd name="T2" fmla="*/ 30 w 51"/>
              <a:gd name="T3" fmla="*/ 60 h 256"/>
              <a:gd name="T4" fmla="*/ 7 w 51"/>
              <a:gd name="T5" fmla="*/ 56 h 256"/>
              <a:gd name="T6" fmla="*/ 10 w 51"/>
              <a:gd name="T7" fmla="*/ 46 h 256"/>
              <a:gd name="T8" fmla="*/ 34 w 51"/>
              <a:gd name="T9" fmla="*/ 46 h 256"/>
              <a:gd name="T10" fmla="*/ 38 w 51"/>
              <a:gd name="T11" fmla="*/ 92 h 256"/>
              <a:gd name="T12" fmla="*/ 15 w 51"/>
              <a:gd name="T13" fmla="*/ 98 h 256"/>
              <a:gd name="T14" fmla="*/ 6 w 51"/>
              <a:gd name="T15" fmla="*/ 88 h 256"/>
              <a:gd name="T16" fmla="*/ 25 w 51"/>
              <a:gd name="T17" fmla="*/ 80 h 256"/>
              <a:gd name="T18" fmla="*/ 44 w 51"/>
              <a:gd name="T19" fmla="*/ 108 h 256"/>
              <a:gd name="T20" fmla="*/ 25 w 51"/>
              <a:gd name="T21" fmla="*/ 137 h 256"/>
              <a:gd name="T22" fmla="*/ 7 w 51"/>
              <a:gd name="T23" fmla="*/ 130 h 256"/>
              <a:gd name="T24" fmla="*/ 15 w 51"/>
              <a:gd name="T25" fmla="*/ 119 h 256"/>
              <a:gd name="T26" fmla="*/ 39 w 51"/>
              <a:gd name="T27" fmla="*/ 126 h 256"/>
              <a:gd name="T28" fmla="*/ 35 w 51"/>
              <a:gd name="T29" fmla="*/ 171 h 256"/>
              <a:gd name="T30" fmla="*/ 11 w 51"/>
              <a:gd name="T31" fmla="*/ 171 h 256"/>
              <a:gd name="T32" fmla="*/ 9 w 51"/>
              <a:gd name="T33" fmla="*/ 161 h 256"/>
              <a:gd name="T34" fmla="*/ 30 w 51"/>
              <a:gd name="T35" fmla="*/ 156 h 256"/>
              <a:gd name="T36" fmla="*/ 44 w 51"/>
              <a:gd name="T37" fmla="*/ 195 h 256"/>
              <a:gd name="T38" fmla="*/ 21 w 51"/>
              <a:gd name="T39" fmla="*/ 212 h 256"/>
              <a:gd name="T40" fmla="*/ 7 w 51"/>
              <a:gd name="T41" fmla="*/ 203 h 256"/>
              <a:gd name="T42" fmla="*/ 21 w 51"/>
              <a:gd name="T43" fmla="*/ 194 h 256"/>
              <a:gd name="T44" fmla="*/ 44 w 51"/>
              <a:gd name="T45" fmla="*/ 210 h 256"/>
              <a:gd name="T46" fmla="*/ 31 w 51"/>
              <a:gd name="T47" fmla="*/ 248 h 256"/>
              <a:gd name="T48" fmla="*/ 33 w 51"/>
              <a:gd name="T49" fmla="*/ 254 h 256"/>
              <a:gd name="T50" fmla="*/ 51 w 51"/>
              <a:gd name="T51" fmla="*/ 220 h 256"/>
              <a:gd name="T52" fmla="*/ 31 w 51"/>
              <a:gd name="T53" fmla="*/ 188 h 256"/>
              <a:gd name="T54" fmla="*/ 5 w 51"/>
              <a:gd name="T55" fmla="*/ 194 h 256"/>
              <a:gd name="T56" fmla="*/ 10 w 51"/>
              <a:gd name="T57" fmla="*/ 214 h 256"/>
              <a:gd name="T58" fmla="*/ 36 w 51"/>
              <a:gd name="T59" fmla="*/ 215 h 256"/>
              <a:gd name="T60" fmla="*/ 49 w 51"/>
              <a:gd name="T61" fmla="*/ 170 h 256"/>
              <a:gd name="T62" fmla="*/ 25 w 51"/>
              <a:gd name="T63" fmla="*/ 150 h 256"/>
              <a:gd name="T64" fmla="*/ 2 w 51"/>
              <a:gd name="T65" fmla="*/ 161 h 256"/>
              <a:gd name="T66" fmla="*/ 14 w 51"/>
              <a:gd name="T67" fmla="*/ 179 h 256"/>
              <a:gd name="T68" fmla="*/ 40 w 51"/>
              <a:gd name="T69" fmla="*/ 174 h 256"/>
              <a:gd name="T70" fmla="*/ 44 w 51"/>
              <a:gd name="T71" fmla="*/ 122 h 256"/>
              <a:gd name="T72" fmla="*/ 19 w 51"/>
              <a:gd name="T73" fmla="*/ 112 h 256"/>
              <a:gd name="T74" fmla="*/ 0 w 51"/>
              <a:gd name="T75" fmla="*/ 127 h 256"/>
              <a:gd name="T76" fmla="*/ 19 w 51"/>
              <a:gd name="T77" fmla="*/ 142 h 256"/>
              <a:gd name="T78" fmla="*/ 44 w 51"/>
              <a:gd name="T79" fmla="*/ 132 h 256"/>
              <a:gd name="T80" fmla="*/ 39 w 51"/>
              <a:gd name="T81" fmla="*/ 80 h 256"/>
              <a:gd name="T82" fmla="*/ 12 w 51"/>
              <a:gd name="T83" fmla="*/ 77 h 256"/>
              <a:gd name="T84" fmla="*/ 1 w 51"/>
              <a:gd name="T85" fmla="*/ 94 h 256"/>
              <a:gd name="T86" fmla="*/ 25 w 51"/>
              <a:gd name="T87" fmla="*/ 106 h 256"/>
              <a:gd name="T88" fmla="*/ 48 w 51"/>
              <a:gd name="T89" fmla="*/ 84 h 256"/>
              <a:gd name="T90" fmla="*/ 34 w 51"/>
              <a:gd name="T91" fmla="*/ 39 h 256"/>
              <a:gd name="T92" fmla="*/ 7 w 51"/>
              <a:gd name="T93" fmla="*/ 41 h 256"/>
              <a:gd name="T94" fmla="*/ 4 w 51"/>
              <a:gd name="T95" fmla="*/ 60 h 256"/>
              <a:gd name="T96" fmla="*/ 30 w 51"/>
              <a:gd name="T97" fmla="*/ 66 h 256"/>
              <a:gd name="T98" fmla="*/ 49 w 51"/>
              <a:gd name="T99" fmla="*/ 32 h 256"/>
              <a:gd name="T100" fmla="*/ 29 w 51"/>
              <a:gd name="T10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" h="256">
                <a:moveTo>
                  <a:pt x="24" y="5"/>
                </a:moveTo>
                <a:lnTo>
                  <a:pt x="29" y="6"/>
                </a:lnTo>
                <a:lnTo>
                  <a:pt x="34" y="8"/>
                </a:lnTo>
                <a:lnTo>
                  <a:pt x="38" y="12"/>
                </a:lnTo>
                <a:lnTo>
                  <a:pt x="41" y="22"/>
                </a:lnTo>
                <a:lnTo>
                  <a:pt x="44" y="34"/>
                </a:lnTo>
                <a:lnTo>
                  <a:pt x="41" y="44"/>
                </a:lnTo>
                <a:lnTo>
                  <a:pt x="38" y="54"/>
                </a:lnTo>
                <a:lnTo>
                  <a:pt x="34" y="58"/>
                </a:lnTo>
                <a:lnTo>
                  <a:pt x="30" y="60"/>
                </a:lnTo>
                <a:lnTo>
                  <a:pt x="25" y="61"/>
                </a:lnTo>
                <a:lnTo>
                  <a:pt x="19" y="61"/>
                </a:lnTo>
                <a:lnTo>
                  <a:pt x="15" y="60"/>
                </a:lnTo>
                <a:lnTo>
                  <a:pt x="10" y="59"/>
                </a:lnTo>
                <a:lnTo>
                  <a:pt x="7" y="56"/>
                </a:lnTo>
                <a:lnTo>
                  <a:pt x="6" y="55"/>
                </a:lnTo>
                <a:lnTo>
                  <a:pt x="5" y="53"/>
                </a:lnTo>
                <a:lnTo>
                  <a:pt x="6" y="50"/>
                </a:lnTo>
                <a:lnTo>
                  <a:pt x="7" y="48"/>
                </a:lnTo>
                <a:lnTo>
                  <a:pt x="10" y="46"/>
                </a:lnTo>
                <a:lnTo>
                  <a:pt x="14" y="44"/>
                </a:lnTo>
                <a:lnTo>
                  <a:pt x="19" y="43"/>
                </a:lnTo>
                <a:lnTo>
                  <a:pt x="25" y="43"/>
                </a:lnTo>
                <a:lnTo>
                  <a:pt x="29" y="44"/>
                </a:lnTo>
                <a:lnTo>
                  <a:pt x="34" y="46"/>
                </a:lnTo>
                <a:lnTo>
                  <a:pt x="38" y="50"/>
                </a:lnTo>
                <a:lnTo>
                  <a:pt x="43" y="59"/>
                </a:lnTo>
                <a:lnTo>
                  <a:pt x="44" y="70"/>
                </a:lnTo>
                <a:lnTo>
                  <a:pt x="43" y="82"/>
                </a:lnTo>
                <a:lnTo>
                  <a:pt x="38" y="92"/>
                </a:lnTo>
                <a:lnTo>
                  <a:pt x="34" y="95"/>
                </a:lnTo>
                <a:lnTo>
                  <a:pt x="30" y="98"/>
                </a:lnTo>
                <a:lnTo>
                  <a:pt x="25" y="99"/>
                </a:lnTo>
                <a:lnTo>
                  <a:pt x="20" y="99"/>
                </a:lnTo>
                <a:lnTo>
                  <a:pt x="15" y="98"/>
                </a:lnTo>
                <a:lnTo>
                  <a:pt x="11" y="97"/>
                </a:lnTo>
                <a:lnTo>
                  <a:pt x="9" y="94"/>
                </a:lnTo>
                <a:lnTo>
                  <a:pt x="6" y="92"/>
                </a:lnTo>
                <a:lnTo>
                  <a:pt x="6" y="90"/>
                </a:lnTo>
                <a:lnTo>
                  <a:pt x="6" y="88"/>
                </a:lnTo>
                <a:lnTo>
                  <a:pt x="9" y="85"/>
                </a:lnTo>
                <a:lnTo>
                  <a:pt x="11" y="84"/>
                </a:lnTo>
                <a:lnTo>
                  <a:pt x="15" y="82"/>
                </a:lnTo>
                <a:lnTo>
                  <a:pt x="20" y="80"/>
                </a:lnTo>
                <a:lnTo>
                  <a:pt x="25" y="80"/>
                </a:lnTo>
                <a:lnTo>
                  <a:pt x="30" y="82"/>
                </a:lnTo>
                <a:lnTo>
                  <a:pt x="34" y="84"/>
                </a:lnTo>
                <a:lnTo>
                  <a:pt x="38" y="88"/>
                </a:lnTo>
                <a:lnTo>
                  <a:pt x="43" y="97"/>
                </a:lnTo>
                <a:lnTo>
                  <a:pt x="44" y="108"/>
                </a:lnTo>
                <a:lnTo>
                  <a:pt x="43" y="119"/>
                </a:lnTo>
                <a:lnTo>
                  <a:pt x="39" y="128"/>
                </a:lnTo>
                <a:lnTo>
                  <a:pt x="35" y="133"/>
                </a:lnTo>
                <a:lnTo>
                  <a:pt x="30" y="136"/>
                </a:lnTo>
                <a:lnTo>
                  <a:pt x="25" y="137"/>
                </a:lnTo>
                <a:lnTo>
                  <a:pt x="20" y="137"/>
                </a:lnTo>
                <a:lnTo>
                  <a:pt x="15" y="136"/>
                </a:lnTo>
                <a:lnTo>
                  <a:pt x="11" y="133"/>
                </a:lnTo>
                <a:lnTo>
                  <a:pt x="9" y="132"/>
                </a:lnTo>
                <a:lnTo>
                  <a:pt x="7" y="130"/>
                </a:lnTo>
                <a:lnTo>
                  <a:pt x="6" y="127"/>
                </a:lnTo>
                <a:lnTo>
                  <a:pt x="7" y="126"/>
                </a:lnTo>
                <a:lnTo>
                  <a:pt x="9" y="123"/>
                </a:lnTo>
                <a:lnTo>
                  <a:pt x="11" y="121"/>
                </a:lnTo>
                <a:lnTo>
                  <a:pt x="15" y="119"/>
                </a:lnTo>
                <a:lnTo>
                  <a:pt x="20" y="118"/>
                </a:lnTo>
                <a:lnTo>
                  <a:pt x="25" y="118"/>
                </a:lnTo>
                <a:lnTo>
                  <a:pt x="30" y="118"/>
                </a:lnTo>
                <a:lnTo>
                  <a:pt x="35" y="121"/>
                </a:lnTo>
                <a:lnTo>
                  <a:pt x="39" y="126"/>
                </a:lnTo>
                <a:lnTo>
                  <a:pt x="43" y="135"/>
                </a:lnTo>
                <a:lnTo>
                  <a:pt x="45" y="146"/>
                </a:lnTo>
                <a:lnTo>
                  <a:pt x="43" y="157"/>
                </a:lnTo>
                <a:lnTo>
                  <a:pt x="39" y="166"/>
                </a:lnTo>
                <a:lnTo>
                  <a:pt x="35" y="171"/>
                </a:lnTo>
                <a:lnTo>
                  <a:pt x="31" y="174"/>
                </a:lnTo>
                <a:lnTo>
                  <a:pt x="26" y="175"/>
                </a:lnTo>
                <a:lnTo>
                  <a:pt x="20" y="174"/>
                </a:lnTo>
                <a:lnTo>
                  <a:pt x="16" y="172"/>
                </a:lnTo>
                <a:lnTo>
                  <a:pt x="11" y="171"/>
                </a:lnTo>
                <a:lnTo>
                  <a:pt x="9" y="170"/>
                </a:lnTo>
                <a:lnTo>
                  <a:pt x="7" y="167"/>
                </a:lnTo>
                <a:lnTo>
                  <a:pt x="6" y="165"/>
                </a:lnTo>
                <a:lnTo>
                  <a:pt x="7" y="162"/>
                </a:lnTo>
                <a:lnTo>
                  <a:pt x="9" y="161"/>
                </a:lnTo>
                <a:lnTo>
                  <a:pt x="11" y="159"/>
                </a:lnTo>
                <a:lnTo>
                  <a:pt x="16" y="157"/>
                </a:lnTo>
                <a:lnTo>
                  <a:pt x="20" y="156"/>
                </a:lnTo>
                <a:lnTo>
                  <a:pt x="26" y="155"/>
                </a:lnTo>
                <a:lnTo>
                  <a:pt x="30" y="156"/>
                </a:lnTo>
                <a:lnTo>
                  <a:pt x="35" y="159"/>
                </a:lnTo>
                <a:lnTo>
                  <a:pt x="39" y="164"/>
                </a:lnTo>
                <a:lnTo>
                  <a:pt x="44" y="172"/>
                </a:lnTo>
                <a:lnTo>
                  <a:pt x="45" y="184"/>
                </a:lnTo>
                <a:lnTo>
                  <a:pt x="44" y="195"/>
                </a:lnTo>
                <a:lnTo>
                  <a:pt x="39" y="204"/>
                </a:lnTo>
                <a:lnTo>
                  <a:pt x="36" y="208"/>
                </a:lnTo>
                <a:lnTo>
                  <a:pt x="31" y="212"/>
                </a:lnTo>
                <a:lnTo>
                  <a:pt x="26" y="212"/>
                </a:lnTo>
                <a:lnTo>
                  <a:pt x="21" y="212"/>
                </a:lnTo>
                <a:lnTo>
                  <a:pt x="16" y="210"/>
                </a:lnTo>
                <a:lnTo>
                  <a:pt x="12" y="209"/>
                </a:lnTo>
                <a:lnTo>
                  <a:pt x="10" y="206"/>
                </a:lnTo>
                <a:lnTo>
                  <a:pt x="7" y="205"/>
                </a:lnTo>
                <a:lnTo>
                  <a:pt x="7" y="203"/>
                </a:lnTo>
                <a:lnTo>
                  <a:pt x="7" y="200"/>
                </a:lnTo>
                <a:lnTo>
                  <a:pt x="10" y="198"/>
                </a:lnTo>
                <a:lnTo>
                  <a:pt x="12" y="196"/>
                </a:lnTo>
                <a:lnTo>
                  <a:pt x="16" y="195"/>
                </a:lnTo>
                <a:lnTo>
                  <a:pt x="21" y="194"/>
                </a:lnTo>
                <a:lnTo>
                  <a:pt x="26" y="193"/>
                </a:lnTo>
                <a:lnTo>
                  <a:pt x="31" y="194"/>
                </a:lnTo>
                <a:lnTo>
                  <a:pt x="35" y="196"/>
                </a:lnTo>
                <a:lnTo>
                  <a:pt x="39" y="200"/>
                </a:lnTo>
                <a:lnTo>
                  <a:pt x="44" y="210"/>
                </a:lnTo>
                <a:lnTo>
                  <a:pt x="45" y="222"/>
                </a:lnTo>
                <a:lnTo>
                  <a:pt x="44" y="232"/>
                </a:lnTo>
                <a:lnTo>
                  <a:pt x="40" y="242"/>
                </a:lnTo>
                <a:lnTo>
                  <a:pt x="36" y="246"/>
                </a:lnTo>
                <a:lnTo>
                  <a:pt x="31" y="248"/>
                </a:lnTo>
                <a:lnTo>
                  <a:pt x="26" y="249"/>
                </a:lnTo>
                <a:lnTo>
                  <a:pt x="24" y="249"/>
                </a:lnTo>
                <a:lnTo>
                  <a:pt x="24" y="256"/>
                </a:lnTo>
                <a:lnTo>
                  <a:pt x="26" y="256"/>
                </a:lnTo>
                <a:lnTo>
                  <a:pt x="33" y="254"/>
                </a:lnTo>
                <a:lnTo>
                  <a:pt x="36" y="253"/>
                </a:lnTo>
                <a:lnTo>
                  <a:pt x="41" y="249"/>
                </a:lnTo>
                <a:lnTo>
                  <a:pt x="45" y="244"/>
                </a:lnTo>
                <a:lnTo>
                  <a:pt x="50" y="234"/>
                </a:lnTo>
                <a:lnTo>
                  <a:pt x="51" y="220"/>
                </a:lnTo>
                <a:lnTo>
                  <a:pt x="49" y="208"/>
                </a:lnTo>
                <a:lnTo>
                  <a:pt x="44" y="198"/>
                </a:lnTo>
                <a:lnTo>
                  <a:pt x="40" y="193"/>
                </a:lnTo>
                <a:lnTo>
                  <a:pt x="36" y="190"/>
                </a:lnTo>
                <a:lnTo>
                  <a:pt x="31" y="188"/>
                </a:lnTo>
                <a:lnTo>
                  <a:pt x="26" y="188"/>
                </a:lnTo>
                <a:lnTo>
                  <a:pt x="20" y="188"/>
                </a:lnTo>
                <a:lnTo>
                  <a:pt x="14" y="189"/>
                </a:lnTo>
                <a:lnTo>
                  <a:pt x="9" y="191"/>
                </a:lnTo>
                <a:lnTo>
                  <a:pt x="5" y="194"/>
                </a:lnTo>
                <a:lnTo>
                  <a:pt x="2" y="199"/>
                </a:lnTo>
                <a:lnTo>
                  <a:pt x="1" y="203"/>
                </a:lnTo>
                <a:lnTo>
                  <a:pt x="2" y="206"/>
                </a:lnTo>
                <a:lnTo>
                  <a:pt x="5" y="212"/>
                </a:lnTo>
                <a:lnTo>
                  <a:pt x="10" y="214"/>
                </a:lnTo>
                <a:lnTo>
                  <a:pt x="14" y="217"/>
                </a:lnTo>
                <a:lnTo>
                  <a:pt x="20" y="218"/>
                </a:lnTo>
                <a:lnTo>
                  <a:pt x="26" y="218"/>
                </a:lnTo>
                <a:lnTo>
                  <a:pt x="31" y="217"/>
                </a:lnTo>
                <a:lnTo>
                  <a:pt x="36" y="215"/>
                </a:lnTo>
                <a:lnTo>
                  <a:pt x="40" y="212"/>
                </a:lnTo>
                <a:lnTo>
                  <a:pt x="44" y="208"/>
                </a:lnTo>
                <a:lnTo>
                  <a:pt x="49" y="196"/>
                </a:lnTo>
                <a:lnTo>
                  <a:pt x="51" y="184"/>
                </a:lnTo>
                <a:lnTo>
                  <a:pt x="49" y="170"/>
                </a:lnTo>
                <a:lnTo>
                  <a:pt x="44" y="160"/>
                </a:lnTo>
                <a:lnTo>
                  <a:pt x="40" y="155"/>
                </a:lnTo>
                <a:lnTo>
                  <a:pt x="35" y="152"/>
                </a:lnTo>
                <a:lnTo>
                  <a:pt x="31" y="150"/>
                </a:lnTo>
                <a:lnTo>
                  <a:pt x="25" y="150"/>
                </a:lnTo>
                <a:lnTo>
                  <a:pt x="19" y="150"/>
                </a:lnTo>
                <a:lnTo>
                  <a:pt x="14" y="151"/>
                </a:lnTo>
                <a:lnTo>
                  <a:pt x="9" y="154"/>
                </a:lnTo>
                <a:lnTo>
                  <a:pt x="5" y="157"/>
                </a:lnTo>
                <a:lnTo>
                  <a:pt x="2" y="161"/>
                </a:lnTo>
                <a:lnTo>
                  <a:pt x="1" y="165"/>
                </a:lnTo>
                <a:lnTo>
                  <a:pt x="2" y="170"/>
                </a:lnTo>
                <a:lnTo>
                  <a:pt x="5" y="174"/>
                </a:lnTo>
                <a:lnTo>
                  <a:pt x="9" y="176"/>
                </a:lnTo>
                <a:lnTo>
                  <a:pt x="14" y="179"/>
                </a:lnTo>
                <a:lnTo>
                  <a:pt x="20" y="180"/>
                </a:lnTo>
                <a:lnTo>
                  <a:pt x="26" y="180"/>
                </a:lnTo>
                <a:lnTo>
                  <a:pt x="31" y="180"/>
                </a:lnTo>
                <a:lnTo>
                  <a:pt x="36" y="177"/>
                </a:lnTo>
                <a:lnTo>
                  <a:pt x="40" y="174"/>
                </a:lnTo>
                <a:lnTo>
                  <a:pt x="44" y="170"/>
                </a:lnTo>
                <a:lnTo>
                  <a:pt x="49" y="159"/>
                </a:lnTo>
                <a:lnTo>
                  <a:pt x="50" y="146"/>
                </a:lnTo>
                <a:lnTo>
                  <a:pt x="49" y="133"/>
                </a:lnTo>
                <a:lnTo>
                  <a:pt x="44" y="122"/>
                </a:lnTo>
                <a:lnTo>
                  <a:pt x="40" y="118"/>
                </a:lnTo>
                <a:lnTo>
                  <a:pt x="35" y="114"/>
                </a:lnTo>
                <a:lnTo>
                  <a:pt x="30" y="112"/>
                </a:lnTo>
                <a:lnTo>
                  <a:pt x="25" y="112"/>
                </a:lnTo>
                <a:lnTo>
                  <a:pt x="19" y="112"/>
                </a:lnTo>
                <a:lnTo>
                  <a:pt x="14" y="114"/>
                </a:lnTo>
                <a:lnTo>
                  <a:pt x="9" y="116"/>
                </a:lnTo>
                <a:lnTo>
                  <a:pt x="4" y="119"/>
                </a:lnTo>
                <a:lnTo>
                  <a:pt x="1" y="123"/>
                </a:lnTo>
                <a:lnTo>
                  <a:pt x="0" y="127"/>
                </a:lnTo>
                <a:lnTo>
                  <a:pt x="1" y="132"/>
                </a:lnTo>
                <a:lnTo>
                  <a:pt x="4" y="136"/>
                </a:lnTo>
                <a:lnTo>
                  <a:pt x="9" y="138"/>
                </a:lnTo>
                <a:lnTo>
                  <a:pt x="14" y="141"/>
                </a:lnTo>
                <a:lnTo>
                  <a:pt x="19" y="142"/>
                </a:lnTo>
                <a:lnTo>
                  <a:pt x="25" y="142"/>
                </a:lnTo>
                <a:lnTo>
                  <a:pt x="31" y="142"/>
                </a:lnTo>
                <a:lnTo>
                  <a:pt x="35" y="140"/>
                </a:lnTo>
                <a:lnTo>
                  <a:pt x="40" y="137"/>
                </a:lnTo>
                <a:lnTo>
                  <a:pt x="44" y="132"/>
                </a:lnTo>
                <a:lnTo>
                  <a:pt x="49" y="121"/>
                </a:lnTo>
                <a:lnTo>
                  <a:pt x="50" y="108"/>
                </a:lnTo>
                <a:lnTo>
                  <a:pt x="48" y="95"/>
                </a:lnTo>
                <a:lnTo>
                  <a:pt x="43" y="84"/>
                </a:lnTo>
                <a:lnTo>
                  <a:pt x="39" y="80"/>
                </a:lnTo>
                <a:lnTo>
                  <a:pt x="35" y="77"/>
                </a:lnTo>
                <a:lnTo>
                  <a:pt x="30" y="75"/>
                </a:lnTo>
                <a:lnTo>
                  <a:pt x="25" y="74"/>
                </a:lnTo>
                <a:lnTo>
                  <a:pt x="19" y="75"/>
                </a:lnTo>
                <a:lnTo>
                  <a:pt x="12" y="77"/>
                </a:lnTo>
                <a:lnTo>
                  <a:pt x="7" y="78"/>
                </a:lnTo>
                <a:lnTo>
                  <a:pt x="4" y="82"/>
                </a:lnTo>
                <a:lnTo>
                  <a:pt x="1" y="85"/>
                </a:lnTo>
                <a:lnTo>
                  <a:pt x="0" y="90"/>
                </a:lnTo>
                <a:lnTo>
                  <a:pt x="1" y="94"/>
                </a:lnTo>
                <a:lnTo>
                  <a:pt x="4" y="98"/>
                </a:lnTo>
                <a:lnTo>
                  <a:pt x="9" y="102"/>
                </a:lnTo>
                <a:lnTo>
                  <a:pt x="12" y="103"/>
                </a:lnTo>
                <a:lnTo>
                  <a:pt x="19" y="104"/>
                </a:lnTo>
                <a:lnTo>
                  <a:pt x="25" y="106"/>
                </a:lnTo>
                <a:lnTo>
                  <a:pt x="30" y="104"/>
                </a:lnTo>
                <a:lnTo>
                  <a:pt x="35" y="102"/>
                </a:lnTo>
                <a:lnTo>
                  <a:pt x="39" y="99"/>
                </a:lnTo>
                <a:lnTo>
                  <a:pt x="43" y="94"/>
                </a:lnTo>
                <a:lnTo>
                  <a:pt x="48" y="84"/>
                </a:lnTo>
                <a:lnTo>
                  <a:pt x="50" y="70"/>
                </a:lnTo>
                <a:lnTo>
                  <a:pt x="48" y="58"/>
                </a:lnTo>
                <a:lnTo>
                  <a:pt x="43" y="46"/>
                </a:lnTo>
                <a:lnTo>
                  <a:pt x="39" y="43"/>
                </a:lnTo>
                <a:lnTo>
                  <a:pt x="34" y="39"/>
                </a:lnTo>
                <a:lnTo>
                  <a:pt x="30" y="37"/>
                </a:lnTo>
                <a:lnTo>
                  <a:pt x="24" y="36"/>
                </a:lnTo>
                <a:lnTo>
                  <a:pt x="17" y="37"/>
                </a:lnTo>
                <a:lnTo>
                  <a:pt x="12" y="39"/>
                </a:lnTo>
                <a:lnTo>
                  <a:pt x="7" y="41"/>
                </a:lnTo>
                <a:lnTo>
                  <a:pt x="4" y="44"/>
                </a:lnTo>
                <a:lnTo>
                  <a:pt x="0" y="48"/>
                </a:lnTo>
                <a:lnTo>
                  <a:pt x="0" y="53"/>
                </a:lnTo>
                <a:lnTo>
                  <a:pt x="1" y="56"/>
                </a:lnTo>
                <a:lnTo>
                  <a:pt x="4" y="60"/>
                </a:lnTo>
                <a:lnTo>
                  <a:pt x="7" y="64"/>
                </a:lnTo>
                <a:lnTo>
                  <a:pt x="12" y="65"/>
                </a:lnTo>
                <a:lnTo>
                  <a:pt x="19" y="68"/>
                </a:lnTo>
                <a:lnTo>
                  <a:pt x="25" y="68"/>
                </a:lnTo>
                <a:lnTo>
                  <a:pt x="30" y="66"/>
                </a:lnTo>
                <a:lnTo>
                  <a:pt x="35" y="65"/>
                </a:lnTo>
                <a:lnTo>
                  <a:pt x="39" y="61"/>
                </a:lnTo>
                <a:lnTo>
                  <a:pt x="43" y="56"/>
                </a:lnTo>
                <a:lnTo>
                  <a:pt x="48" y="46"/>
                </a:lnTo>
                <a:lnTo>
                  <a:pt x="49" y="32"/>
                </a:lnTo>
                <a:lnTo>
                  <a:pt x="48" y="20"/>
                </a:lnTo>
                <a:lnTo>
                  <a:pt x="41" y="10"/>
                </a:lnTo>
                <a:lnTo>
                  <a:pt x="38" y="5"/>
                </a:lnTo>
                <a:lnTo>
                  <a:pt x="34" y="2"/>
                </a:lnTo>
                <a:lnTo>
                  <a:pt x="29" y="0"/>
                </a:lnTo>
                <a:lnTo>
                  <a:pt x="24" y="0"/>
                </a:lnTo>
                <a:lnTo>
                  <a:pt x="21" y="0"/>
                </a:lnTo>
                <a:lnTo>
                  <a:pt x="21" y="5"/>
                </a:lnTo>
                <a:lnTo>
                  <a:pt x="24" y="5"/>
                </a:lnTo>
                <a:close/>
              </a:path>
            </a:pathLst>
          </a:custGeom>
          <a:solidFill>
            <a:srgbClr val="AF2626"/>
          </a:solidFill>
          <a:ln w="0">
            <a:solidFill>
              <a:srgbClr val="AF262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6" name="Picture 13" descr="IR-glu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8960" y="5958518"/>
            <a:ext cx="1004122" cy="335026"/>
          </a:xfrm>
          <a:prstGeom prst="rect">
            <a:avLst/>
          </a:prstGeom>
          <a:noFill/>
        </p:spPr>
      </p:pic>
      <p:sp>
        <p:nvSpPr>
          <p:cNvPr id="27" name="円/楕円 26"/>
          <p:cNvSpPr/>
          <p:nvPr/>
        </p:nvSpPr>
        <p:spPr>
          <a:xfrm>
            <a:off x="4087266" y="5894068"/>
            <a:ext cx="648140" cy="284598"/>
          </a:xfrm>
          <a:prstGeom prst="ellipse">
            <a:avLst/>
          </a:prstGeom>
          <a:pattFill prst="wdUp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580490" y="6279659"/>
            <a:ext cx="1740665" cy="661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9" name="Picture 13" descr="IR-glu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6419148" y="5657390"/>
            <a:ext cx="1004122" cy="335026"/>
          </a:xfrm>
          <a:prstGeom prst="rect">
            <a:avLst/>
          </a:prstGeom>
          <a:noFill/>
        </p:spPr>
      </p:pic>
      <p:sp>
        <p:nvSpPr>
          <p:cNvPr id="30" name="正方形/長方形 29"/>
          <p:cNvSpPr/>
          <p:nvPr/>
        </p:nvSpPr>
        <p:spPr>
          <a:xfrm>
            <a:off x="3514389" y="6301692"/>
            <a:ext cx="1872868" cy="727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5660823" y="5209187"/>
            <a:ext cx="451692" cy="1299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7711795" y="5361587"/>
            <a:ext cx="451692" cy="1299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115943" y="5480936"/>
            <a:ext cx="451692" cy="1299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>
            <a:off x="3569472" y="5651700"/>
            <a:ext cx="1718632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6013381" y="6288838"/>
            <a:ext cx="1872868" cy="727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角丸四角形 35"/>
          <p:cNvSpPr/>
          <p:nvPr/>
        </p:nvSpPr>
        <p:spPr>
          <a:xfrm>
            <a:off x="3139806" y="5387248"/>
            <a:ext cx="5001659" cy="1167788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 flipV="1">
            <a:off x="6165781" y="6037288"/>
            <a:ext cx="598576" cy="40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コネクタ 37"/>
          <p:cNvCxnSpPr/>
          <p:nvPr/>
        </p:nvCxnSpPr>
        <p:spPr>
          <a:xfrm>
            <a:off x="6088662" y="6275989"/>
            <a:ext cx="1718632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 flipV="1">
            <a:off x="6990210" y="5572744"/>
            <a:ext cx="598576" cy="40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/>
          <p:cNvCxnSpPr/>
          <p:nvPr/>
        </p:nvCxnSpPr>
        <p:spPr>
          <a:xfrm>
            <a:off x="6079482" y="5660881"/>
            <a:ext cx="1718632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円/楕円 40"/>
          <p:cNvSpPr/>
          <p:nvPr/>
        </p:nvSpPr>
        <p:spPr>
          <a:xfrm>
            <a:off x="6564225" y="5848165"/>
            <a:ext cx="648140" cy="284598"/>
          </a:xfrm>
          <a:prstGeom prst="ellipse">
            <a:avLst/>
          </a:prstGeom>
          <a:pattFill prst="wdUpDiag">
            <a:fgClr>
              <a:srgbClr val="C00000"/>
            </a:fgClr>
            <a:bgClr>
              <a:schemeClr val="bg1"/>
            </a:bgClr>
          </a:patt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1156775" y="3833869"/>
                <a:ext cx="6680034" cy="3693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General feature of QCD beyond large </a:t>
                </a:r>
                <a14:m>
                  <m:oMath xmlns:m="http://schemas.openxmlformats.org/officeDocument/2006/math">
                    <m:r>
                      <a:rPr kumimoji="1" lang="ja-JP" altLang="en-US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kumimoji="1" lang="en-US" altLang="ja-JP" baseline="-25000" dirty="0">
                    <a:latin typeface="Mathematica1" pitchFamily="2" charset="2"/>
                  </a:rPr>
                  <a:t>0</a:t>
                </a:r>
                <a:r>
                  <a:rPr kumimoji="1" lang="en-US" altLang="ja-JP" dirty="0">
                    <a:latin typeface="Mathematica1" pitchFamily="2" charset="2"/>
                  </a:rPr>
                  <a:t> </a:t>
                </a:r>
                <a:r>
                  <a:rPr kumimoji="1" lang="en-US" altLang="ja-JP" dirty="0">
                    <a:latin typeface="+mj-lt"/>
                  </a:rPr>
                  <a:t>or leading-log approx.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775" y="3833869"/>
                <a:ext cx="6680034" cy="369332"/>
              </a:xfrm>
              <a:prstGeom prst="rect">
                <a:avLst/>
              </a:prstGeom>
              <a:blipFill>
                <a:blip r:embed="rId9"/>
                <a:stretch>
                  <a:fillRect l="-729" t="-9524" b="-2063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Line 45"/>
          <p:cNvSpPr>
            <a:spLocks noChangeShapeType="1"/>
          </p:cNvSpPr>
          <p:nvPr/>
        </p:nvSpPr>
        <p:spPr bwMode="auto">
          <a:xfrm>
            <a:off x="274924" y="3630409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pSp>
        <p:nvGrpSpPr>
          <p:cNvPr id="58" name="グループ化 57"/>
          <p:cNvGrpSpPr/>
          <p:nvPr/>
        </p:nvGrpSpPr>
        <p:grpSpPr>
          <a:xfrm>
            <a:off x="368770" y="1145754"/>
            <a:ext cx="7739713" cy="2434584"/>
            <a:chOff x="368770" y="1145754"/>
            <a:chExt cx="7739713" cy="243458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1" name="テキスト ボックス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テキスト ボックス 61"/>
                <p:cNvSpPr txBox="1"/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2" name="テキスト ボックス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961" t="-935" r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テキスト ボックス 62"/>
            <p:cNvSpPr txBox="1"/>
            <p:nvPr/>
          </p:nvSpPr>
          <p:spPr>
            <a:xfrm>
              <a:off x="2016087" y="11457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2587128" y="148544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2741365" y="1948149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103086" y="2431057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テキスト ボックス 66"/>
                <p:cNvSpPr txBox="1"/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7" name="テキスト ボックス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テキスト ボックス 67"/>
                <p:cNvSpPr txBox="1"/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68" name="テキスト ボックス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2000" t="-467" r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9" name="テキスト ボックス 68"/>
            <p:cNvSpPr txBox="1"/>
            <p:nvPr/>
          </p:nvSpPr>
          <p:spPr>
            <a:xfrm>
              <a:off x="5748970" y="256509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7410675" y="2265804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625948" y="163784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7386811" y="162498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</p:grpSp>
      <p:sp>
        <p:nvSpPr>
          <p:cNvPr id="73" name="テキスト ボックス 72"/>
          <p:cNvSpPr txBox="1"/>
          <p:nvPr/>
        </p:nvSpPr>
        <p:spPr>
          <a:xfrm>
            <a:off x="1860007" y="140890"/>
            <a:ext cx="4618572" cy="400110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kumimoji="1" lang="en-US" altLang="ja-JP" dirty="0"/>
              <a:t> dependence and convergence of </a:t>
            </a:r>
            <a:r>
              <a:rPr kumimoji="1" lang="en-US" altLang="ja-JP" dirty="0" err="1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kumimoji="1" lang="en-US" altLang="ja-JP" baseline="-25000" dirty="0" err="1">
                <a:solidFill>
                  <a:schemeClr val="accent5">
                    <a:lumMod val="50000"/>
                  </a:schemeClr>
                </a:solidFill>
              </a:rPr>
              <a:t>qq</a:t>
            </a:r>
            <a: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  <a:t>(1S)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368770" y="1002535"/>
            <a:ext cx="7838813" cy="2577803"/>
            <a:chOff x="368770" y="1002535"/>
            <a:chExt cx="7838813" cy="2577803"/>
          </a:xfrm>
        </p:grpSpPr>
        <p:pic>
          <p:nvPicPr>
            <p:cNvPr id="75" name="図 7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572" y="1002535"/>
              <a:ext cx="3120452" cy="2159306"/>
            </a:xfrm>
            <a:prstGeom prst="rect">
              <a:avLst/>
            </a:prstGeom>
          </p:spPr>
        </p:pic>
        <p:pic>
          <p:nvPicPr>
            <p:cNvPr id="76" name="図 7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8808" y="1002535"/>
              <a:ext cx="3128775" cy="215930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77" name="テキスト ボックス 7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3884" y="3272561"/>
                  <a:ext cx="795411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テキスト ボックス 77"/>
                <p:cNvSpPr txBox="1"/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78" name="テキスト ボックス 7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30309" y="1849549"/>
                  <a:ext cx="1305935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961" t="-935" r="-1764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テキスト ボックス 78"/>
            <p:cNvSpPr txBox="1"/>
            <p:nvPr/>
          </p:nvSpPr>
          <p:spPr>
            <a:xfrm>
              <a:off x="2016087" y="1145754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2587128" y="148544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2741365" y="1948149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3103086" y="2431057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テキスト ボックス 82"/>
                <p:cNvSpPr txBox="1"/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1" lang="ja-JP" altLang="en-US" sz="1400" i="1" smtClean="0">
                          <a:latin typeface="Cambria Math"/>
                        </a:rPr>
                        <m:t>𝜇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83" name="テキスト ボックス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0492" y="3270723"/>
                  <a:ext cx="795411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2000" r="-1538" b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テキスト ボックス 83"/>
                <p:cNvSpPr txBox="1"/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solidFill>
                                <a:schemeClr val="bg2">
                                  <a:lumMod val="60000"/>
                                  <a:lumOff val="40000"/>
                                </a:schemeClr>
                              </a:solidFill>
                              <a:latin typeface="Cambria Math"/>
                            </a:rPr>
                            <m:t>𝑡𝑡</m:t>
                          </m:r>
                        </m:sub>
                      </m:sSub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(1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𝑆</m:t>
                      </m:r>
                      <m:r>
                        <a:rPr kumimoji="1" lang="en-US" altLang="ja-JP" sz="1400" b="0" i="1" smtClean="0"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a14:m>
                  <a:r>
                    <a:rPr kumimoji="1" lang="ja-JP" altLang="en-US" sz="1400" dirty="0"/>
                    <a:t> </a:t>
                  </a:r>
                  <a:r>
                    <a:rPr kumimoji="1" lang="en-US" altLang="ja-JP" sz="1400" dirty="0"/>
                    <a:t>[GeV]</a:t>
                  </a:r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84" name="テキスト ボックス 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76299" y="1847711"/>
                  <a:ext cx="1305935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l="-2000" t="-467" r="-20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5" name="テキスト ボックス 84"/>
            <p:cNvSpPr txBox="1"/>
            <p:nvPr/>
          </p:nvSpPr>
          <p:spPr>
            <a:xfrm>
              <a:off x="5748970" y="2565093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LO</a:t>
              </a:r>
              <a:endParaRPr kumimoji="1" lang="ja-JP" altLang="en-US" sz="1200" dirty="0"/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7410675" y="2265804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NLO</a:t>
              </a:r>
              <a:endParaRPr kumimoji="1" lang="ja-JP" altLang="en-US" sz="1200" dirty="0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5625948" y="1637841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NNLO</a:t>
              </a:r>
              <a:endParaRPr kumimoji="1" lang="ja-JP" altLang="en-US" sz="1200" dirty="0"/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7386811" y="162498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NNNLO</a:t>
              </a:r>
              <a:endParaRPr kumimoji="1" lang="ja-JP" altLang="en-US" sz="12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テキスト ボックス 88"/>
              <p:cNvSpPr txBox="1"/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chemeClr val="accent5">
                        <a:lumMod val="50000"/>
                      </a:schemeClr>
                    </a:solidFill>
                    <a:latin typeface="Symbol" pitchFamily="18" charset="2"/>
                  </a:rPr>
                  <a:t>m</a:t>
                </a:r>
                <a:r>
                  <a:rPr kumimoji="1" lang="en-US" altLang="ja-JP" dirty="0"/>
                  <a:t> dependence and convergence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𝑄</m:t>
                        </m:r>
                        <m:acc>
                          <m:accPr>
                            <m:chr m:val="̅"/>
                            <m:ctrlPr>
                              <a:rPr kumimoji="1" lang="en-US" altLang="ja-JP" sz="2000" b="0" i="1" smtClean="0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2000" i="1">
                                <a:solidFill>
                                  <a:schemeClr val="bg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/>
                              </a:rPr>
                              <m:t>𝑄</m:t>
                            </m:r>
                          </m:e>
                        </m:acc>
                      </m:sub>
                    </m:sSub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(1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𝑆</m:t>
                    </m:r>
                    <m:r>
                      <a:rPr kumimoji="1" lang="en-US" altLang="ja-JP" sz="2000" b="0" i="1" smtClean="0"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latin typeface="Cambria Math"/>
                      </a:rPr>
                      <m:t>)</m:t>
                    </m:r>
                  </m:oMath>
                </a14:m>
                <a:endParaRPr kumimoji="1" lang="ja-JP" alt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9" name="テキスト ボックス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007" y="140890"/>
                <a:ext cx="4814138" cy="424475"/>
              </a:xfrm>
              <a:prstGeom prst="rect">
                <a:avLst/>
              </a:prstGeom>
              <a:blipFill rotWithShape="1">
                <a:blip r:embed="rId15"/>
                <a:stretch>
                  <a:fillRect l="-1136" t="-6944" b="-1527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楕円 2">
            <a:extLst>
              <a:ext uri="{FF2B5EF4-FFF2-40B4-BE49-F238E27FC236}">
                <a16:creationId xmlns:a16="http://schemas.microsoft.com/office/drawing/2014/main" id="{FFEF3579-C4AE-49C7-84E3-0D56D0E745BB}"/>
              </a:ext>
            </a:extLst>
          </p:cNvPr>
          <p:cNvSpPr/>
          <p:nvPr/>
        </p:nvSpPr>
        <p:spPr>
          <a:xfrm>
            <a:off x="3810028" y="6168075"/>
            <a:ext cx="197103" cy="1971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E05C98D1-D85A-4A78-A793-F57E1DF58A5C}"/>
              </a:ext>
            </a:extLst>
          </p:cNvPr>
          <p:cNvSpPr/>
          <p:nvPr/>
        </p:nvSpPr>
        <p:spPr>
          <a:xfrm>
            <a:off x="6356314" y="5570465"/>
            <a:ext cx="197103" cy="19710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3620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Oval 2"/>
          <p:cNvSpPr>
            <a:spLocks noChangeArrowheads="1"/>
          </p:cNvSpPr>
          <p:nvPr/>
        </p:nvSpPr>
        <p:spPr bwMode="auto">
          <a:xfrm>
            <a:off x="4102100" y="4179888"/>
            <a:ext cx="857250" cy="857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038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83425" y="1341438"/>
            <a:ext cx="1244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88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41350" y="773113"/>
            <a:ext cx="16224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89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311775" y="701675"/>
            <a:ext cx="26495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0" name="Picture 6" descr="quark-line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945188" y="2062163"/>
            <a:ext cx="26558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1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586413" y="2090738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2" name="Picture 8" descr="UV-gluon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032625" y="1827213"/>
            <a:ext cx="481013" cy="395287"/>
          </a:xfrm>
          <a:prstGeom prst="rect">
            <a:avLst/>
          </a:prstGeom>
          <a:noFill/>
        </p:spPr>
      </p:pic>
      <p:pic>
        <p:nvPicPr>
          <p:cNvPr id="400393" name="Picture 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156450" y="2460625"/>
            <a:ext cx="58578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4" name="Picture 10" descr="quark-line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84200" y="2017713"/>
            <a:ext cx="26558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5" name="Picture 1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25425" y="2043113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6" name="Picture 12" descr="UV-gluon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671638" y="1785938"/>
            <a:ext cx="481012" cy="395287"/>
          </a:xfrm>
          <a:prstGeom prst="rect">
            <a:avLst/>
          </a:prstGeom>
          <a:noFill/>
        </p:spPr>
      </p:pic>
      <p:pic>
        <p:nvPicPr>
          <p:cNvPr id="400397" name="Picture 13" descr="IR-gluon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079500" y="1606550"/>
            <a:ext cx="1665288" cy="555625"/>
          </a:xfrm>
          <a:prstGeom prst="rect">
            <a:avLst/>
          </a:prstGeom>
          <a:noFill/>
        </p:spPr>
      </p:pic>
      <p:pic>
        <p:nvPicPr>
          <p:cNvPr id="400398" name="Picture 14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798638" y="2416175"/>
            <a:ext cx="585787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9" name="Picture 15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725613" y="1290638"/>
            <a:ext cx="10366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00" name="Picture 16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69938" y="3194050"/>
            <a:ext cx="75580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0411" name="Line 27"/>
          <p:cNvSpPr>
            <a:spLocks noChangeShapeType="1"/>
          </p:cNvSpPr>
          <p:nvPr/>
        </p:nvSpPr>
        <p:spPr bwMode="auto">
          <a:xfrm>
            <a:off x="244475" y="2917825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400413" name="Picture 29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482975" y="5638800"/>
            <a:ext cx="1752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14" name="Picture 30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5321300" y="5621338"/>
            <a:ext cx="793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0416" name="Rectangle 32"/>
          <p:cNvSpPr>
            <a:spLocks noChangeArrowheads="1"/>
          </p:cNvSpPr>
          <p:nvPr/>
        </p:nvSpPr>
        <p:spPr bwMode="auto">
          <a:xfrm>
            <a:off x="4343400" y="3162300"/>
            <a:ext cx="4267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0418" name="Picture 34" descr="txp_fi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4413250" y="3217863"/>
            <a:ext cx="40830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19" name="Picture 35" descr="txp_fi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0925" y="5105400"/>
            <a:ext cx="1803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871913" y="4410075"/>
            <a:ext cx="450850" cy="450850"/>
            <a:chOff x="3503" y="3407"/>
            <a:chExt cx="284" cy="284"/>
          </a:xfrm>
        </p:grpSpPr>
        <p:sp>
          <p:nvSpPr>
            <p:cNvPr id="400421" name="Oval 37"/>
            <p:cNvSpPr>
              <a:spLocks noChangeArrowheads="1"/>
            </p:cNvSpPr>
            <p:nvPr/>
          </p:nvSpPr>
          <p:spPr bwMode="auto">
            <a:xfrm>
              <a:off x="3503" y="3407"/>
              <a:ext cx="284" cy="284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00422" name="Picture 38" descr="txp_fig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81" y="3473"/>
              <a:ext cx="128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742180" y="4427401"/>
            <a:ext cx="450850" cy="450850"/>
            <a:chOff x="4751" y="1735"/>
            <a:chExt cx="284" cy="284"/>
          </a:xfrm>
        </p:grpSpPr>
        <p:sp>
          <p:nvSpPr>
            <p:cNvPr id="400424" name="Oval 40"/>
            <p:cNvSpPr>
              <a:spLocks noChangeArrowheads="1"/>
            </p:cNvSpPr>
            <p:nvPr/>
          </p:nvSpPr>
          <p:spPr bwMode="auto">
            <a:xfrm>
              <a:off x="4751" y="1735"/>
              <a:ext cx="284" cy="284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00425" name="Picture 41" descr="txp_fig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3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29" y="1793"/>
              <a:ext cx="128" cy="168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D42BCF0-DCFA-9A7A-0CD9-E46DC09F25F9}"/>
              </a:ext>
            </a:extLst>
          </p:cNvPr>
          <p:cNvSpPr/>
          <p:nvPr/>
        </p:nvSpPr>
        <p:spPr>
          <a:xfrm>
            <a:off x="6560288" y="3083442"/>
            <a:ext cx="2190307" cy="425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D1C571-B89F-EFCD-7398-121409D18FBD}"/>
              </a:ext>
            </a:extLst>
          </p:cNvPr>
          <p:cNvSpPr txBox="1"/>
          <p:nvPr/>
        </p:nvSpPr>
        <p:spPr>
          <a:xfrm>
            <a:off x="3519374" y="3540642"/>
            <a:ext cx="5483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chemeClr val="accent4">
                    <a:lumMod val="85000"/>
                    <a:lumOff val="15000"/>
                  </a:schemeClr>
                </a:solidFill>
                <a:latin typeface="Avenir Next LT Pro" panose="020B0504020202020204" pitchFamily="34" charset="0"/>
              </a:rPr>
              <a:t>had followed calculation of QED bound states</a:t>
            </a:r>
            <a:endParaRPr kumimoji="1" lang="ja-JP" altLang="en-US" sz="2000" i="1" dirty="0">
              <a:solidFill>
                <a:schemeClr val="accent4">
                  <a:lumMod val="85000"/>
                  <a:lumOff val="15000"/>
                </a:schemeClr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0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346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-0.35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 4.07407E-6 L 0.00139 -0.001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7 -4.07407E-6 L 0.00226 -0.0018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0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00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Oval 2"/>
          <p:cNvSpPr>
            <a:spLocks noChangeArrowheads="1"/>
          </p:cNvSpPr>
          <p:nvPr/>
        </p:nvSpPr>
        <p:spPr bwMode="auto">
          <a:xfrm>
            <a:off x="4102100" y="4179888"/>
            <a:ext cx="857250" cy="85725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038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83425" y="1341438"/>
            <a:ext cx="1244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88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41350" y="773113"/>
            <a:ext cx="16224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89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311775" y="701675"/>
            <a:ext cx="26495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0" name="Picture 6" descr="quark-lin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945188" y="2062163"/>
            <a:ext cx="26558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1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586413" y="2090738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2" name="Picture 8" descr="UV-gluon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032625" y="1827213"/>
            <a:ext cx="481013" cy="395287"/>
          </a:xfrm>
          <a:prstGeom prst="rect">
            <a:avLst/>
          </a:prstGeom>
          <a:noFill/>
        </p:spPr>
      </p:pic>
      <p:pic>
        <p:nvPicPr>
          <p:cNvPr id="400393" name="Picture 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156450" y="2460625"/>
            <a:ext cx="58578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4" name="Picture 10" descr="quark-lin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84200" y="2017713"/>
            <a:ext cx="26558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95" name="Picture 1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25425" y="2043113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6" name="Picture 12" descr="UV-gluon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671638" y="1785938"/>
            <a:ext cx="481012" cy="395287"/>
          </a:xfrm>
          <a:prstGeom prst="rect">
            <a:avLst/>
          </a:prstGeom>
          <a:noFill/>
        </p:spPr>
      </p:pic>
      <p:pic>
        <p:nvPicPr>
          <p:cNvPr id="400397" name="Picture 13" descr="IR-gluon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079500" y="1606550"/>
            <a:ext cx="1665288" cy="555625"/>
          </a:xfrm>
          <a:prstGeom prst="rect">
            <a:avLst/>
          </a:prstGeom>
          <a:noFill/>
        </p:spPr>
      </p:pic>
      <p:pic>
        <p:nvPicPr>
          <p:cNvPr id="400398" name="Picture 14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798638" y="2416175"/>
            <a:ext cx="585787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399" name="Picture 15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725613" y="1290638"/>
            <a:ext cx="10366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00" name="Picture 16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769938" y="3194050"/>
            <a:ext cx="75580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0411" name="Line 27"/>
          <p:cNvSpPr>
            <a:spLocks noChangeShapeType="1"/>
          </p:cNvSpPr>
          <p:nvPr/>
        </p:nvSpPr>
        <p:spPr bwMode="auto">
          <a:xfrm>
            <a:off x="244475" y="2917825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400413" name="Picture 29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3482975" y="5638800"/>
            <a:ext cx="1752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14" name="Picture 30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5321300" y="5621338"/>
            <a:ext cx="793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0416" name="Rectangle 32"/>
          <p:cNvSpPr>
            <a:spLocks noChangeArrowheads="1"/>
          </p:cNvSpPr>
          <p:nvPr/>
        </p:nvSpPr>
        <p:spPr bwMode="auto">
          <a:xfrm>
            <a:off x="4343400" y="3162300"/>
            <a:ext cx="4267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0418" name="Picture 34" descr="txp_fi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413250" y="3217863"/>
            <a:ext cx="40830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19" name="Picture 35" descr="txp_fi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0925" y="5105400"/>
            <a:ext cx="1803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3871913" y="4410075"/>
            <a:ext cx="450850" cy="450850"/>
            <a:chOff x="3503" y="3407"/>
            <a:chExt cx="284" cy="284"/>
          </a:xfrm>
        </p:grpSpPr>
        <p:sp>
          <p:nvSpPr>
            <p:cNvPr id="400421" name="Oval 37"/>
            <p:cNvSpPr>
              <a:spLocks noChangeArrowheads="1"/>
            </p:cNvSpPr>
            <p:nvPr/>
          </p:nvSpPr>
          <p:spPr bwMode="auto">
            <a:xfrm>
              <a:off x="3503" y="3407"/>
              <a:ext cx="284" cy="284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00422" name="Picture 38" descr="txp_fig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3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81" y="3473"/>
              <a:ext cx="128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742180" y="4427401"/>
            <a:ext cx="450850" cy="450850"/>
            <a:chOff x="4751" y="1735"/>
            <a:chExt cx="284" cy="284"/>
          </a:xfrm>
        </p:grpSpPr>
        <p:sp>
          <p:nvSpPr>
            <p:cNvPr id="400424" name="Oval 40"/>
            <p:cNvSpPr>
              <a:spLocks noChangeArrowheads="1"/>
            </p:cNvSpPr>
            <p:nvPr/>
          </p:nvSpPr>
          <p:spPr bwMode="auto">
            <a:xfrm>
              <a:off x="4751" y="1735"/>
              <a:ext cx="284" cy="284"/>
            </a:xfrm>
            <a:prstGeom prst="ellipse">
              <a:avLst/>
            </a:prstGeom>
            <a:solidFill>
              <a:srgbClr val="00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00425" name="Picture 41" descr="txp_fi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829" y="1793"/>
              <a:ext cx="128" cy="168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0430" name="Picture 46" descr="txp_fi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2493963" y="6119813"/>
            <a:ext cx="4775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0431" name="Picture 47" descr="txp_fi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3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7350" y="5080000"/>
            <a:ext cx="2222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0432" name="AutoShape 48"/>
          <p:cNvSpPr>
            <a:spLocks noChangeArrowheads="1"/>
          </p:cNvSpPr>
          <p:nvPr/>
        </p:nvSpPr>
        <p:spPr bwMode="auto">
          <a:xfrm>
            <a:off x="935038" y="4527550"/>
            <a:ext cx="7086600" cy="228600"/>
          </a:xfrm>
          <a:prstGeom prst="leftRightArrow">
            <a:avLst>
              <a:gd name="adj1" fmla="val 50000"/>
              <a:gd name="adj2" fmla="val 620000"/>
            </a:avLst>
          </a:prstGeom>
          <a:solidFill>
            <a:schemeClr val="bg1"/>
          </a:solidFill>
          <a:ln w="15875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D42BCF0-DCFA-9A7A-0CD9-E46DC09F25F9}"/>
              </a:ext>
            </a:extLst>
          </p:cNvPr>
          <p:cNvSpPr/>
          <p:nvPr/>
        </p:nvSpPr>
        <p:spPr>
          <a:xfrm>
            <a:off x="6560288" y="3083442"/>
            <a:ext cx="2190307" cy="425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D767117-995D-0D3B-F85B-262AA6728808}"/>
              </a:ext>
            </a:extLst>
          </p:cNvPr>
          <p:cNvSpPr txBox="1"/>
          <p:nvPr/>
        </p:nvSpPr>
        <p:spPr>
          <a:xfrm>
            <a:off x="3519374" y="3540642"/>
            <a:ext cx="5483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chemeClr val="accent4">
                    <a:lumMod val="85000"/>
                    <a:lumOff val="15000"/>
                  </a:schemeClr>
                </a:solidFill>
                <a:latin typeface="Avenir Next LT Pro" panose="020B0504020202020204" pitchFamily="34" charset="0"/>
              </a:rPr>
              <a:t>had followed calculation of QED bound states</a:t>
            </a:r>
            <a:endParaRPr kumimoji="1" lang="ja-JP" altLang="en-US" sz="2000" i="1" dirty="0">
              <a:solidFill>
                <a:schemeClr val="accent4">
                  <a:lumMod val="85000"/>
                  <a:lumOff val="15000"/>
                </a:schemeClr>
              </a:solidFill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346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-0.35 -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0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 4.07407E-6 L 0.00139 -0.0018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7 -4.07407E-6 L 0.00226 -0.0018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00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0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00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432" grpId="0" animBg="1"/>
      <p:bldP spid="40043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411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83425" y="1341438"/>
            <a:ext cx="124460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12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1350" y="773113"/>
            <a:ext cx="16224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13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311775" y="701675"/>
            <a:ext cx="264953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14" name="Picture 6" descr="quark-line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945188" y="2062163"/>
            <a:ext cx="26558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15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586413" y="2090738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16" name="Picture 8" descr="UV-gluon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032625" y="1827213"/>
            <a:ext cx="481013" cy="395287"/>
          </a:xfrm>
          <a:prstGeom prst="rect">
            <a:avLst/>
          </a:prstGeom>
          <a:noFill/>
        </p:spPr>
      </p:pic>
      <p:pic>
        <p:nvPicPr>
          <p:cNvPr id="401417" name="Picture 9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156450" y="2460625"/>
            <a:ext cx="585788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18" name="Picture 10" descr="quark-line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84200" y="2017713"/>
            <a:ext cx="26558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19" name="Picture 11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25425" y="2043113"/>
            <a:ext cx="203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20" name="Picture 12" descr="UV-gluon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1671638" y="1785938"/>
            <a:ext cx="481012" cy="395287"/>
          </a:xfrm>
          <a:prstGeom prst="rect">
            <a:avLst/>
          </a:prstGeom>
          <a:noFill/>
        </p:spPr>
      </p:pic>
      <p:pic>
        <p:nvPicPr>
          <p:cNvPr id="401421" name="Picture 13" descr="IR-gluon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079500" y="1606550"/>
            <a:ext cx="1665288" cy="555625"/>
          </a:xfrm>
          <a:prstGeom prst="rect">
            <a:avLst/>
          </a:prstGeom>
          <a:noFill/>
        </p:spPr>
      </p:pic>
      <p:pic>
        <p:nvPicPr>
          <p:cNvPr id="401422" name="Picture 14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798638" y="2416175"/>
            <a:ext cx="585787" cy="1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23" name="Picture 15" descr="txp_fi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725613" y="1290638"/>
            <a:ext cx="10366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24" name="Picture 16" descr="txp_fi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69938" y="3087720"/>
            <a:ext cx="75580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1425" name="Line 17"/>
          <p:cNvSpPr>
            <a:spLocks noChangeShapeType="1"/>
          </p:cNvSpPr>
          <p:nvPr/>
        </p:nvSpPr>
        <p:spPr bwMode="auto">
          <a:xfrm>
            <a:off x="244475" y="2917825"/>
            <a:ext cx="8624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401428" name="Rectangle 20"/>
          <p:cNvSpPr>
            <a:spLocks noChangeArrowheads="1"/>
          </p:cNvSpPr>
          <p:nvPr/>
        </p:nvSpPr>
        <p:spPr bwMode="auto">
          <a:xfrm>
            <a:off x="4343400" y="3162300"/>
            <a:ext cx="4267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1429" name="Picture 21" descr="txp_fi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413250" y="3111533"/>
            <a:ext cx="40830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39" name="Picture 31" descr="Etot-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189163" y="4360286"/>
            <a:ext cx="14573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40" name="Picture 32" descr="Etot-1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 flipV="1">
            <a:off x="4132263" y="4393623"/>
            <a:ext cx="145732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41" name="Picture 33" descr="Etot-2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073775" y="4358698"/>
            <a:ext cx="1455738" cy="1465263"/>
          </a:xfrm>
          <a:prstGeom prst="rect">
            <a:avLst/>
          </a:prstGeom>
          <a:noFill/>
        </p:spPr>
      </p:pic>
      <p:pic>
        <p:nvPicPr>
          <p:cNvPr id="401442" name="Picture 34" descr="txp_fi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05238" y="5025448"/>
            <a:ext cx="19367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43" name="Picture 35" descr="txp_fi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5756275" y="5009573"/>
            <a:ext cx="19367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45" name="Picture 37" descr="txp_fi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1301750" y="5014336"/>
            <a:ext cx="7429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1447" name="Line 39"/>
          <p:cNvSpPr>
            <a:spLocks noChangeAspect="1" noChangeShapeType="1"/>
          </p:cNvSpPr>
          <p:nvPr/>
        </p:nvSpPr>
        <p:spPr bwMode="auto">
          <a:xfrm>
            <a:off x="7821613" y="4825423"/>
            <a:ext cx="0" cy="555625"/>
          </a:xfrm>
          <a:prstGeom prst="line">
            <a:avLst/>
          </a:prstGeom>
          <a:noFill/>
          <a:ln w="19050">
            <a:solidFill>
              <a:srgbClr val="3399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401448" name="Picture 40" descr="txp_fi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7993063" y="5050848"/>
            <a:ext cx="103187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55" name="Picture 47" descr="txp_fi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4932363" y="6204961"/>
            <a:ext cx="35369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1456" name="AutoShape 48"/>
          <p:cNvSpPr>
            <a:spLocks noChangeAspect="1" noChangeArrowheads="1"/>
          </p:cNvSpPr>
          <p:nvPr/>
        </p:nvSpPr>
        <p:spPr bwMode="auto">
          <a:xfrm>
            <a:off x="4397375" y="6193848"/>
            <a:ext cx="352425" cy="215900"/>
          </a:xfrm>
          <a:prstGeom prst="rightArrow">
            <a:avLst>
              <a:gd name="adj1" fmla="val 50000"/>
              <a:gd name="adj2" fmla="val 40809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401457" name="Picture 49" descr="txp_fig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785813" y="3495708"/>
            <a:ext cx="185578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58" name="Picture 50" descr="txp_fig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1042988" y="6189086"/>
            <a:ext cx="3167062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1462" name="Picture 54" descr="txp_fig"/>
          <p:cNvPicPr>
            <a:picLocks noChangeAspect="1" noChangeArrowheads="1"/>
          </p:cNvPicPr>
          <p:nvPr>
            <p:custDataLst>
              <p:tags r:id="rId18"/>
            </p:custDataLst>
          </p:nvPr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2936875" y="3484595"/>
            <a:ext cx="50514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4E8CB2-EA58-68D9-F8F6-BA9D6D6B5D0D}"/>
              </a:ext>
            </a:extLst>
          </p:cNvPr>
          <p:cNvSpPr/>
          <p:nvPr/>
        </p:nvSpPr>
        <p:spPr>
          <a:xfrm>
            <a:off x="6560288" y="3083442"/>
            <a:ext cx="2190307" cy="425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A7BDF7-61B6-9396-BC7A-21B0769BF83A}"/>
              </a:ext>
            </a:extLst>
          </p:cNvPr>
          <p:cNvSpPr txBox="1"/>
          <p:nvPr/>
        </p:nvSpPr>
        <p:spPr>
          <a:xfrm>
            <a:off x="1244014" y="3827717"/>
            <a:ext cx="79744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B050"/>
                </a:solidFill>
              </a:rPr>
              <a:t>Chetyrkin, Steinhauser</a:t>
            </a:r>
            <a:r>
              <a:rPr lang="en-US" altLang="ja-JP" sz="1400" dirty="0">
                <a:solidFill>
                  <a:srgbClr val="00B050"/>
                </a:solidFill>
              </a:rPr>
              <a:t>; </a:t>
            </a:r>
            <a:r>
              <a:rPr lang="ja-JP" altLang="en-US" sz="1400" dirty="0">
                <a:solidFill>
                  <a:srgbClr val="00B050"/>
                </a:solidFill>
              </a:rPr>
              <a:t>Melnikov, Ritbergen</a:t>
            </a:r>
            <a:r>
              <a:rPr lang="en-US" altLang="ja-JP" sz="1400" dirty="0">
                <a:solidFill>
                  <a:srgbClr val="00B050"/>
                </a:solidFill>
              </a:rPr>
              <a:t>; </a:t>
            </a:r>
            <a:r>
              <a:rPr lang="ja-JP" altLang="en-US" sz="1400" dirty="0">
                <a:solidFill>
                  <a:srgbClr val="00B050"/>
                </a:solidFill>
              </a:rPr>
              <a:t>Marquard, Smirnov, Smirnov, Steinhauser, Wellmann</a:t>
            </a:r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156894"/>
            <a:ext cx="7213600" cy="182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1650" y="4040188"/>
            <a:ext cx="111918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8788" y="3997325"/>
            <a:ext cx="1204912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1163" y="3949700"/>
            <a:ext cx="1300162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8300" y="3906838"/>
            <a:ext cx="1385888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70675" y="3859213"/>
            <a:ext cx="148113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4638" y="3811588"/>
            <a:ext cx="15748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4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1775" y="3768725"/>
            <a:ext cx="166052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4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34150" y="3721100"/>
            <a:ext cx="1755775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91288" y="3678238"/>
            <a:ext cx="18415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12576" y="3181689"/>
            <a:ext cx="2587924" cy="333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グループ化 21"/>
          <p:cNvGrpSpPr/>
          <p:nvPr/>
        </p:nvGrpSpPr>
        <p:grpSpPr>
          <a:xfrm>
            <a:off x="508000" y="355600"/>
            <a:ext cx="5981125" cy="646331"/>
            <a:chOff x="508000" y="355600"/>
            <a:chExt cx="5981125" cy="646331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508000" y="355600"/>
              <a:ext cx="5981125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Rapid growth of masses of excited states originates from</a:t>
              </a:r>
            </a:p>
            <a:p>
              <a:r>
                <a:rPr lang="en-US" altLang="ja-JP" dirty="0"/>
                <a:t>rapid growth of self-energies of</a:t>
              </a:r>
              <a:r>
                <a:rPr lang="en-US" altLang="ja-JP" dirty="0">
                  <a:solidFill>
                    <a:srgbClr val="FF0000"/>
                  </a:solidFill>
                </a:rPr>
                <a:t> </a:t>
              </a:r>
              <a:r>
                <a:rPr lang="en-US" altLang="ja-JP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altLang="ja-JP" dirty="0"/>
                <a:t> &amp; </a:t>
              </a:r>
              <a:r>
                <a:rPr lang="en-US" altLang="ja-JP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altLang="ja-JP" dirty="0"/>
                <a:t> due to IR gluons.</a:t>
              </a:r>
              <a:endParaRPr kumimoji="1" lang="ja-JP" altLang="en-US" dirty="0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4241800" y="698500"/>
              <a:ext cx="1905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正方形/長方形 20"/>
          <p:cNvSpPr/>
          <p:nvPr/>
        </p:nvSpPr>
        <p:spPr>
          <a:xfrm>
            <a:off x="6850433" y="450334"/>
            <a:ext cx="2088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>
                <a:solidFill>
                  <a:srgbClr val="00B050"/>
                </a:solidFill>
              </a:rPr>
              <a:t>Brambilla</a:t>
            </a:r>
            <a:r>
              <a:rPr lang="en-US" altLang="ja-JP" sz="1600" dirty="0">
                <a:solidFill>
                  <a:srgbClr val="00B050"/>
                </a:solidFill>
              </a:rPr>
              <a:t>, Y.S., </a:t>
            </a:r>
            <a:r>
              <a:rPr lang="en-US" altLang="ja-JP" sz="1600" dirty="0" err="1">
                <a:solidFill>
                  <a:srgbClr val="00B050"/>
                </a:solidFill>
              </a:rPr>
              <a:t>Vairo</a:t>
            </a:r>
            <a:endParaRPr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86" y="1331073"/>
            <a:ext cx="6202440" cy="549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568111" y="584445"/>
                <a:ext cx="4083810" cy="757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𝑋</m:t>
                          </m:r>
                        </m:sub>
                      </m:sSub>
                      <m:r>
                        <a:rPr kumimoji="1" lang="en-US" altLang="ja-JP" sz="20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kumimoji="1" lang="en-US" altLang="ja-JP" sz="2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kumimoji="1" lang="en-US" altLang="ja-JP" sz="20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𝑀𝑆</m:t>
                              </m:r>
                            </m:e>
                          </m:acc>
                        </m:sup>
                      </m:sSubSup>
                      <m:d>
                        <m:d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kumimoji="1" lang="ja-JP" altLang="en-US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nary>
                        <m:nary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kumimoji="1" lang="ja-JP" altLang="en-US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p>
                        <m:e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𝑑𝑞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𝑞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1" lang="ja-JP" alt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111" y="584445"/>
                <a:ext cx="4083810" cy="7574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7072835" y="848299"/>
            <a:ext cx="1887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00B050"/>
                </a:solidFill>
              </a:rPr>
              <a:t>Brambilla</a:t>
            </a:r>
            <a:r>
              <a:rPr lang="en-US" altLang="ja-JP" sz="1600" dirty="0" err="1">
                <a:solidFill>
                  <a:srgbClr val="00B050"/>
                </a:solidFill>
              </a:rPr>
              <a:t>,YS,Vairo</a:t>
            </a:r>
            <a:endParaRPr lang="en-US" altLang="ja-JP" sz="1600" dirty="0">
              <a:solidFill>
                <a:srgbClr val="00B050"/>
              </a:solidFill>
            </a:endParaRPr>
          </a:p>
          <a:p>
            <a:r>
              <a:rPr kumimoji="1" lang="en-US" altLang="ja-JP" sz="1600" dirty="0" err="1">
                <a:solidFill>
                  <a:srgbClr val="00B050"/>
                </a:solidFill>
              </a:rPr>
              <a:t>Recksiegel,YS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12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156894"/>
            <a:ext cx="7213600" cy="182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1650" y="4040188"/>
            <a:ext cx="111918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8788" y="3997325"/>
            <a:ext cx="1204912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1163" y="3949700"/>
            <a:ext cx="1300162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8300" y="3906838"/>
            <a:ext cx="1385888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70675" y="3859213"/>
            <a:ext cx="148113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4638" y="3811588"/>
            <a:ext cx="15748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4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1775" y="3768725"/>
            <a:ext cx="166052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4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34150" y="3721100"/>
            <a:ext cx="1755775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91288" y="3678238"/>
            <a:ext cx="18415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12576" y="3181689"/>
            <a:ext cx="2587924" cy="333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グループ化 21"/>
          <p:cNvGrpSpPr/>
          <p:nvPr/>
        </p:nvGrpSpPr>
        <p:grpSpPr>
          <a:xfrm>
            <a:off x="508000" y="355600"/>
            <a:ext cx="5981125" cy="646331"/>
            <a:chOff x="508000" y="355600"/>
            <a:chExt cx="5981125" cy="646331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508000" y="355600"/>
              <a:ext cx="5981125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Rapid growth of masses of excited states originates from</a:t>
              </a:r>
            </a:p>
            <a:p>
              <a:r>
                <a:rPr lang="en-US" altLang="ja-JP" dirty="0"/>
                <a:t>rapid growth of self-energies of</a:t>
              </a:r>
              <a:r>
                <a:rPr lang="en-US" altLang="ja-JP" dirty="0">
                  <a:solidFill>
                    <a:srgbClr val="FF0000"/>
                  </a:solidFill>
                </a:rPr>
                <a:t> </a:t>
              </a:r>
              <a:r>
                <a:rPr lang="en-US" altLang="ja-JP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altLang="ja-JP" dirty="0"/>
                <a:t> &amp; </a:t>
              </a:r>
              <a:r>
                <a:rPr lang="en-US" altLang="ja-JP" b="1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Q</a:t>
              </a:r>
              <a:r>
                <a:rPr lang="en-US" altLang="ja-JP" dirty="0"/>
                <a:t> due to IR gluons.</a:t>
              </a:r>
              <a:endParaRPr kumimoji="1" lang="ja-JP" altLang="en-US" dirty="0"/>
            </a:p>
          </p:txBody>
        </p:sp>
        <p:cxnSp>
          <p:nvCxnSpPr>
            <p:cNvPr id="19" name="直線コネクタ 18"/>
            <p:cNvCxnSpPr/>
            <p:nvPr/>
          </p:nvCxnSpPr>
          <p:spPr>
            <a:xfrm>
              <a:off x="4241800" y="698500"/>
              <a:ext cx="1905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正方形/長方形 20"/>
          <p:cNvSpPr/>
          <p:nvPr/>
        </p:nvSpPr>
        <p:spPr>
          <a:xfrm>
            <a:off x="6850433" y="450334"/>
            <a:ext cx="20884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err="1">
                <a:solidFill>
                  <a:srgbClr val="00B050"/>
                </a:solidFill>
              </a:rPr>
              <a:t>Brambilla</a:t>
            </a:r>
            <a:r>
              <a:rPr lang="en-US" altLang="ja-JP" sz="1600" dirty="0">
                <a:solidFill>
                  <a:srgbClr val="00B050"/>
                </a:solidFill>
              </a:rPr>
              <a:t>, Y.S., </a:t>
            </a:r>
            <a:r>
              <a:rPr lang="en-US" altLang="ja-JP" sz="1600" dirty="0" err="1">
                <a:solidFill>
                  <a:srgbClr val="00B050"/>
                </a:solidFill>
              </a:rPr>
              <a:t>Vairo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31530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157" y="917598"/>
            <a:ext cx="7085013" cy="496888"/>
          </a:xfrm>
        </p:spPr>
        <p:txBody>
          <a:bodyPr/>
          <a:lstStyle/>
          <a:p>
            <a:r>
              <a:rPr lang="en-US" altLang="ja-JP" sz="3400" dirty="0">
                <a:solidFill>
                  <a:srgbClr val="0000FF"/>
                </a:solidFill>
              </a:rPr>
              <a:t>☆</a:t>
            </a:r>
            <a:r>
              <a:rPr lang="en-US" altLang="ja-JP" sz="3400" dirty="0"/>
              <a:t>Plan of Talk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9328" y="2111414"/>
            <a:ext cx="4360489" cy="550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ja-JP" sz="2400" dirty="0">
                <a:solidFill>
                  <a:schemeClr val="accent4"/>
                </a:solidFill>
              </a:rPr>
              <a:t>1.  Introduction to renormalons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29328" y="2884082"/>
            <a:ext cx="7431789" cy="522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2400" dirty="0">
                <a:solidFill>
                  <a:schemeClr val="accent4"/>
                </a:solidFill>
              </a:rPr>
              <a:t>2.  Renormalon cancellation in Heavy Quarkonium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29328" y="3187540"/>
            <a:ext cx="7276351" cy="1482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endParaRPr lang="en-US" altLang="ja-JP" sz="2400" dirty="0">
              <a:solidFill>
                <a:schemeClr val="accent4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ja-JP" sz="2400" dirty="0">
                <a:solidFill>
                  <a:schemeClr val="accent4"/>
                </a:solidFill>
              </a:rPr>
              <a:t>3.  Renormalon cancellation in general observables</a:t>
            </a:r>
          </a:p>
          <a:p>
            <a:pPr>
              <a:lnSpc>
                <a:spcPct val="130000"/>
              </a:lnSpc>
            </a:pPr>
            <a:r>
              <a:rPr lang="en-US" altLang="ja-JP" sz="2400" dirty="0">
                <a:solidFill>
                  <a:srgbClr val="FF0000"/>
                </a:solidFill>
              </a:rPr>
              <a:t>       </a:t>
            </a:r>
            <a:r>
              <a:rPr lang="en-US" altLang="ja-JP" sz="2400" i="1" dirty="0">
                <a:solidFill>
                  <a:srgbClr val="FF0000"/>
                </a:solidFill>
              </a:rPr>
              <a:t>Dual space approach </a:t>
            </a:r>
            <a:r>
              <a:rPr lang="en-US" altLang="ja-JP" sz="2400" dirty="0">
                <a:solidFill>
                  <a:srgbClr val="FF0000"/>
                </a:solidFill>
              </a:rPr>
              <a:t>in OPE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29328" y="4737181"/>
            <a:ext cx="7431789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2400" dirty="0">
                <a:solidFill>
                  <a:schemeClr val="accent4"/>
                </a:solidFill>
              </a:rPr>
              <a:t>4.  Summary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30000"/>
              </a:lnSpc>
              <a:buAutoNum type="arabicPeriod" startAt="2"/>
            </a:pPr>
            <a:endParaRPr lang="en-US" altLang="ja-JP" sz="2400" dirty="0">
              <a:solidFill>
                <a:schemeClr val="accent4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ja-JP" sz="2400" dirty="0"/>
              <a:t>      </a:t>
            </a:r>
            <a:endParaRPr lang="en-US" altLang="ja-JP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0513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583894" y="760974"/>
            <a:ext cx="7673670" cy="6155896"/>
            <a:chOff x="-36512" y="114250"/>
            <a:chExt cx="8620125" cy="6915150"/>
          </a:xfrm>
          <a:solidFill>
            <a:schemeClr val="bg1"/>
          </a:solidFill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512" y="114250"/>
              <a:ext cx="8620125" cy="691515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115616" y="1124744"/>
              <a:ext cx="648072" cy="5760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327816" y="560196"/>
            <a:ext cx="4027064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0000FF"/>
                </a:solidFill>
              </a:rPr>
              <a:t>3-loop pert. QCD </a:t>
            </a:r>
            <a:r>
              <a:rPr kumimoji="1" lang="en-US" altLang="ja-JP" sz="2000" dirty="0">
                <a:solidFill>
                  <a:srgbClr val="0000FF"/>
                </a:solidFill>
              </a:rPr>
              <a:t>vs. lattice comp.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2361341" y="2110280"/>
                <a:ext cx="912558" cy="391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341" y="2110280"/>
                <a:ext cx="912558" cy="391582"/>
              </a:xfrm>
              <a:prstGeom prst="rect">
                <a:avLst/>
              </a:prstGeom>
              <a:blipFill rotWithShape="1">
                <a:blip r:embed="rId3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5904053" y="2631010"/>
            <a:ext cx="3041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dirty="0" err="1">
                <a:solidFill>
                  <a:srgbClr val="00B050"/>
                </a:solidFill>
                <a:latin typeface="Calibri"/>
                <a:ea typeface="ＭＳ Ｐゴシック"/>
              </a:rPr>
              <a:t>Anzai</a:t>
            </a:r>
            <a:r>
              <a:rPr lang="en-US" altLang="ja-JP" dirty="0">
                <a:solidFill>
                  <a:srgbClr val="00B050"/>
                </a:solidFill>
                <a:latin typeface="Calibri"/>
                <a:ea typeface="ＭＳ Ｐゴシック"/>
              </a:rPr>
              <a:t>, Kiyo, YS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dirty="0">
                <a:solidFill>
                  <a:srgbClr val="00B050"/>
                </a:solidFill>
                <a:latin typeface="Calibri"/>
                <a:ea typeface="ＭＳ Ｐゴシック"/>
              </a:rPr>
              <a:t>Smirnov, Smirnov,</a:t>
            </a:r>
            <a:r>
              <a:rPr lang="ja-JP" altLang="en-US" dirty="0">
                <a:solidFill>
                  <a:srgbClr val="00B050"/>
                </a:solidFill>
                <a:latin typeface="Calibri"/>
                <a:ea typeface="ＭＳ Ｐゴシック"/>
              </a:rPr>
              <a:t> </a:t>
            </a:r>
            <a:r>
              <a:rPr lang="en-US" altLang="ja-JP" dirty="0" err="1">
                <a:solidFill>
                  <a:srgbClr val="00B050"/>
                </a:solidFill>
                <a:latin typeface="Calibri"/>
                <a:ea typeface="ＭＳ Ｐゴシック"/>
              </a:rPr>
              <a:t>Steinhauser</a:t>
            </a:r>
            <a:endParaRPr lang="ja-JP" altLang="en-US" dirty="0">
              <a:solidFill>
                <a:srgbClr val="00B050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76120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52789B-BFCE-FCDA-801B-8A43241669AB}"/>
              </a:ext>
            </a:extLst>
          </p:cNvPr>
          <p:cNvSpPr txBox="1"/>
          <p:nvPr/>
        </p:nvSpPr>
        <p:spPr>
          <a:xfrm>
            <a:off x="595423" y="1095153"/>
            <a:ext cx="3183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0000FF"/>
                </a:solidFill>
              </a:rPr>
              <a:t>What do we learn?</a:t>
            </a:r>
            <a:endParaRPr kumimoji="1" lang="ja-JP" altLang="en-US" sz="28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9DC05D2-4F01-0719-A9DE-2B478E015EB7}"/>
                  </a:ext>
                </a:extLst>
              </p:cNvPr>
              <p:cNvSpPr txBox="1"/>
              <p:nvPr/>
            </p:nvSpPr>
            <p:spPr>
              <a:xfrm>
                <a:off x="673396" y="2158410"/>
                <a:ext cx="6519734" cy="8638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400" dirty="0"/>
                  <a:t>Renormalon ambiguity can be absorbed into</a:t>
                </a:r>
              </a:p>
              <a:p>
                <a:r>
                  <a:rPr lang="en-US" altLang="ja-JP" sz="2400" dirty="0"/>
                  <a:t>     a (non-perturbative) parameter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sz="24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24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pole</m:t>
                        </m:r>
                      </m:sub>
                    </m:sSub>
                  </m:oMath>
                </a14:m>
                <a:r>
                  <a:rPr lang="en-US" altLang="ja-JP" sz="2400" dirty="0"/>
                  <a:t>).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F9DC05D2-4F01-0719-A9DE-2B478E015E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96" y="2158410"/>
                <a:ext cx="6519734" cy="863891"/>
              </a:xfrm>
              <a:prstGeom prst="rect">
                <a:avLst/>
              </a:prstGeom>
              <a:blipFill>
                <a:blip r:embed="rId2"/>
                <a:stretch>
                  <a:fillRect l="-1215" t="-4930" r="-654" b="-112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B783DA6-366F-06EA-779E-BF392338B3AB}"/>
              </a:ext>
            </a:extLst>
          </p:cNvPr>
          <p:cNvSpPr txBox="1"/>
          <p:nvPr/>
        </p:nvSpPr>
        <p:spPr>
          <a:xfrm>
            <a:off x="673396" y="3342172"/>
            <a:ext cx="7508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Remaining part (</a:t>
            </a:r>
            <a:r>
              <a:rPr kumimoji="1" lang="en-US" altLang="ja-JP" sz="2400" dirty="0">
                <a:solidFill>
                  <a:srgbClr val="9923AD"/>
                </a:solidFill>
              </a:rPr>
              <a:t>UV dominant</a:t>
            </a:r>
            <a:r>
              <a:rPr kumimoji="1" lang="en-US" altLang="ja-JP" sz="2400" dirty="0"/>
              <a:t>) is more convergent, </a:t>
            </a:r>
          </a:p>
          <a:p>
            <a:r>
              <a:rPr lang="en-US" altLang="ja-JP" sz="2400" dirty="0"/>
              <a:t>    </a:t>
            </a:r>
            <a:r>
              <a:rPr kumimoji="1" lang="en-US" altLang="ja-JP" sz="2400" dirty="0"/>
              <a:t>leading to </a:t>
            </a:r>
            <a:r>
              <a:rPr lang="en-US" altLang="ja-JP" sz="2400" dirty="0"/>
              <a:t>more accurate theoretical prediction.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70815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8F8A306A-DA19-1ADC-1172-7923637E29B3}"/>
                  </a:ext>
                </a:extLst>
              </p:cNvPr>
              <p:cNvSpPr txBox="1"/>
              <p:nvPr/>
            </p:nvSpPr>
            <p:spPr>
              <a:xfrm>
                <a:off x="701748" y="2195625"/>
                <a:ext cx="6735177" cy="6867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1"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OPE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p>
                            <m:sSupPr>
                              <m:ctrlPr>
                                <a:rPr lang="en-US" altLang="ja-JP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ja-JP" alt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  <m:sup>
                                  <m: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ja-JP" altLang="en-US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𝜇𝜈</m:t>
                                  </m:r>
                                </m:sub>
                                <m:sup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p>
                            <m:sSup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kumimoji="1" lang="ja-JP" altLang="en-US" sz="20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8F8A306A-DA19-1ADC-1172-7923637E2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48" y="2195625"/>
                <a:ext cx="6735177" cy="6867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FF6F07-72BA-259A-F70B-087B00249059}"/>
              </a:ext>
            </a:extLst>
          </p:cNvPr>
          <p:cNvSpPr txBox="1"/>
          <p:nvPr/>
        </p:nvSpPr>
        <p:spPr>
          <a:xfrm>
            <a:off x="457200" y="808074"/>
            <a:ext cx="8066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Solution to renormalon problem = OPE (Operator Product Expansion)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0D5AC5-A473-40C2-260E-894CF16D1221}"/>
              </a:ext>
            </a:extLst>
          </p:cNvPr>
          <p:cNvSpPr txBox="1"/>
          <p:nvPr/>
        </p:nvSpPr>
        <p:spPr>
          <a:xfrm>
            <a:off x="7719237" y="1158946"/>
            <a:ext cx="102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M</a:t>
            </a:r>
            <a:r>
              <a:rPr kumimoji="1" lang="en-US" altLang="ja-JP" dirty="0">
                <a:solidFill>
                  <a:srgbClr val="00B050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ü</a:t>
            </a:r>
            <a:r>
              <a:rPr kumimoji="1" lang="en-US" altLang="ja-JP" dirty="0">
                <a:solidFill>
                  <a:srgbClr val="00B050"/>
                </a:solidFill>
              </a:rPr>
              <a:t>ller</a:t>
            </a:r>
          </a:p>
          <a:p>
            <a:r>
              <a:rPr lang="en-US" altLang="ja-JP" dirty="0" err="1">
                <a:solidFill>
                  <a:srgbClr val="00B050"/>
                </a:solidFill>
              </a:rPr>
              <a:t>Parisi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47CF2DA-8C5E-C179-FA85-7B35567D0969}"/>
              </a:ext>
            </a:extLst>
          </p:cNvPr>
          <p:cNvGrpSpPr/>
          <p:nvPr/>
        </p:nvGrpSpPr>
        <p:grpSpPr>
          <a:xfrm>
            <a:off x="2289248" y="1477943"/>
            <a:ext cx="2530402" cy="939266"/>
            <a:chOff x="2289248" y="1477943"/>
            <a:chExt cx="2530402" cy="939266"/>
          </a:xfrm>
        </p:grpSpPr>
        <p:sp>
          <p:nvSpPr>
            <p:cNvPr id="8" name="矢印: U ターン 7">
              <a:extLst>
                <a:ext uri="{FF2B5EF4-FFF2-40B4-BE49-F238E27FC236}">
                  <a16:creationId xmlns:a16="http://schemas.microsoft.com/office/drawing/2014/main" id="{01FA1543-6BAB-48E5-5044-4EAEDA64EB23}"/>
                </a:ext>
              </a:extLst>
            </p:cNvPr>
            <p:cNvSpPr/>
            <p:nvPr/>
          </p:nvSpPr>
          <p:spPr>
            <a:xfrm>
              <a:off x="2289248" y="1903226"/>
              <a:ext cx="2530402" cy="513983"/>
            </a:xfrm>
            <a:prstGeom prst="uturnArrow">
              <a:avLst>
                <a:gd name="adj1" fmla="val 12929"/>
                <a:gd name="adj2" fmla="val 19929"/>
                <a:gd name="adj3" fmla="val 17679"/>
                <a:gd name="adj4" fmla="val 20737"/>
                <a:gd name="adj5" fmla="val 62632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6D42DB8C-2038-3CEE-E117-AD6C6BCCF480}"/>
                    </a:ext>
                  </a:extLst>
                </p:cNvPr>
                <p:cNvSpPr txBox="1"/>
                <p:nvPr/>
              </p:nvSpPr>
              <p:spPr>
                <a:xfrm>
                  <a:off x="3001515" y="1477943"/>
                  <a:ext cx="79066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altLang="ja-JP" sz="16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p>
                            <m: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altLang="ja-JP" sz="16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𝑄</m:t>
                            </m:r>
                          </m:e>
                          <m:sup>
                            <m: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oMath>
                    </m:oMathPara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6D42DB8C-2038-3CEE-E117-AD6C6BCCF4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1515" y="1477943"/>
                  <a:ext cx="790665" cy="338554"/>
                </a:xfrm>
                <a:prstGeom prst="rect">
                  <a:avLst/>
                </a:prstGeom>
                <a:blipFill>
                  <a:blip r:embed="rId3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61A3730-CA14-88D6-2D1D-C7977CF6A0A9}"/>
              </a:ext>
            </a:extLst>
          </p:cNvPr>
          <p:cNvGrpSpPr/>
          <p:nvPr/>
        </p:nvGrpSpPr>
        <p:grpSpPr>
          <a:xfrm>
            <a:off x="2345954" y="2863699"/>
            <a:ext cx="4288761" cy="838304"/>
            <a:chOff x="2345954" y="2863699"/>
            <a:chExt cx="4288761" cy="838304"/>
          </a:xfrm>
        </p:grpSpPr>
        <p:sp>
          <p:nvSpPr>
            <p:cNvPr id="10" name="矢印: U ターン 9">
              <a:extLst>
                <a:ext uri="{FF2B5EF4-FFF2-40B4-BE49-F238E27FC236}">
                  <a16:creationId xmlns:a16="http://schemas.microsoft.com/office/drawing/2014/main" id="{FE122F6F-8A86-E47F-B070-4945CD781C11}"/>
                </a:ext>
              </a:extLst>
            </p:cNvPr>
            <p:cNvSpPr/>
            <p:nvPr/>
          </p:nvSpPr>
          <p:spPr>
            <a:xfrm flipV="1">
              <a:off x="2345954" y="2863699"/>
              <a:ext cx="4288761" cy="400495"/>
            </a:xfrm>
            <a:prstGeom prst="uturnArrow">
              <a:avLst>
                <a:gd name="adj1" fmla="val 12929"/>
                <a:gd name="adj2" fmla="val 19929"/>
                <a:gd name="adj3" fmla="val 17679"/>
                <a:gd name="adj4" fmla="val 20737"/>
                <a:gd name="adj5" fmla="val 62632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D7DC18FA-8E62-A9E9-302A-2416EAD852D4}"/>
                    </a:ext>
                  </a:extLst>
                </p:cNvPr>
                <p:cNvSpPr txBox="1"/>
                <p:nvPr/>
              </p:nvSpPr>
              <p:spPr>
                <a:xfrm>
                  <a:off x="3866296" y="3363449"/>
                  <a:ext cx="79066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ja-JP" sz="16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altLang="ja-JP" sz="1600" i="1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p>
                            <m:r>
                              <a:rPr lang="en-US" altLang="ja-JP" sz="16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6</m:t>
                            </m:r>
                          </m:sup>
                        </m:sSup>
                        <m:r>
                          <a:rPr lang="en-US" altLang="ja-JP" sz="16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/</m:t>
                        </m:r>
                        <m:sSup>
                          <m:sSupPr>
                            <m:ctrlP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160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𝑄</m:t>
                            </m:r>
                          </m:e>
                          <m:sup>
                            <m:r>
                              <a:rPr lang="en-US" altLang="ja-JP" sz="1600" b="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6</m:t>
                            </m:r>
                          </m:sup>
                        </m:sSup>
                      </m:oMath>
                    </m:oMathPara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D7DC18FA-8E62-A9E9-302A-2416EAD852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296" y="3363449"/>
                  <a:ext cx="790665" cy="338554"/>
                </a:xfrm>
                <a:prstGeom prst="rect">
                  <a:avLst/>
                </a:prstGeom>
                <a:blipFill>
                  <a:blip r:embed="rId4"/>
                  <a:stretch>
                    <a:fillRect b="-14545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矢印: U ターン 11">
            <a:extLst>
              <a:ext uri="{FF2B5EF4-FFF2-40B4-BE49-F238E27FC236}">
                <a16:creationId xmlns:a16="http://schemas.microsoft.com/office/drawing/2014/main" id="{16F9B356-5B4C-B204-5081-5013EABC9D49}"/>
              </a:ext>
            </a:extLst>
          </p:cNvPr>
          <p:cNvSpPr/>
          <p:nvPr/>
        </p:nvSpPr>
        <p:spPr>
          <a:xfrm>
            <a:off x="3664392" y="1800445"/>
            <a:ext cx="3041208" cy="623777"/>
          </a:xfrm>
          <a:prstGeom prst="uturnArrow">
            <a:avLst>
              <a:gd name="adj1" fmla="val 10384"/>
              <a:gd name="adj2" fmla="val 17639"/>
              <a:gd name="adj3" fmla="val 15134"/>
              <a:gd name="adj4" fmla="val 20737"/>
              <a:gd name="adj5" fmla="val 66704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E899D78-6D08-1BB1-95E6-E474FE48CEE9}"/>
                  </a:ext>
                </a:extLst>
              </p:cNvPr>
              <p:cNvSpPr txBox="1"/>
              <p:nvPr/>
            </p:nvSpPr>
            <p:spPr>
              <a:xfrm>
                <a:off x="584791" y="4125430"/>
                <a:ext cx="74414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/>
                  <a:t>How to separate renormalons from Wilson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</m:oMath>
                </a14:m>
                <a:r>
                  <a:rPr kumimoji="1" lang="en-US" altLang="ja-JP" sz="2000" dirty="0"/>
                  <a:t>’s </a:t>
                </a:r>
                <a:r>
                  <a:rPr lang="en-US" altLang="ja-JP" sz="2400" b="1" dirty="0">
                    <a:solidFill>
                      <a:srgbClr val="FF0000"/>
                    </a:solidFill>
                  </a:rPr>
                  <a:t>?</a:t>
                </a:r>
                <a:endParaRPr kumimoji="1" lang="ja-JP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E899D78-6D08-1BB1-95E6-E474FE48C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91" y="4125430"/>
                <a:ext cx="7441461" cy="461665"/>
              </a:xfrm>
              <a:prstGeom prst="rect">
                <a:avLst/>
              </a:prstGeom>
              <a:blipFill>
                <a:blip r:embed="rId5"/>
                <a:stretch>
                  <a:fillRect l="-901" t="-9333" r="-328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1733421-1968-33AC-86EC-EE0BC231EFC9}"/>
                  </a:ext>
                </a:extLst>
              </p:cNvPr>
              <p:cNvSpPr txBox="1"/>
              <p:nvPr/>
            </p:nvSpPr>
            <p:spPr>
              <a:xfrm>
                <a:off x="467833" y="1541721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1800" b="0" dirty="0">
                    <a:solidFill>
                      <a:schemeClr val="accent4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kumimoji="1" lang="en-US" altLang="ja-JP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l-GR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𝛬</m:t>
                    </m:r>
                  </m:oMath>
                </a14:m>
                <a:r>
                  <a:rPr lang="en-US" altLang="ja-JP" dirty="0"/>
                  <a:t>,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1733421-1968-33AC-86EC-EE0BC231E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3" y="1541721"/>
                <a:ext cx="1371600" cy="369332"/>
              </a:xfrm>
              <a:prstGeom prst="rect">
                <a:avLst/>
              </a:prstGeom>
              <a:blipFill>
                <a:blip r:embed="rId6"/>
                <a:stretch>
                  <a:fillRect l="-4000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下矢印 1">
            <a:extLst>
              <a:ext uri="{FF2B5EF4-FFF2-40B4-BE49-F238E27FC236}">
                <a16:creationId xmlns:a16="http://schemas.microsoft.com/office/drawing/2014/main" id="{5822B22E-59ED-FAB7-29FD-CE70C339D9A0}"/>
              </a:ext>
            </a:extLst>
          </p:cNvPr>
          <p:cNvSpPr/>
          <p:nvPr/>
        </p:nvSpPr>
        <p:spPr>
          <a:xfrm rot="16200000">
            <a:off x="1558264" y="4886744"/>
            <a:ext cx="209321" cy="352539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F23E9D-0604-C946-9C3C-9CDA79A2FF7B}"/>
              </a:ext>
            </a:extLst>
          </p:cNvPr>
          <p:cNvSpPr txBox="1"/>
          <p:nvPr/>
        </p:nvSpPr>
        <p:spPr>
          <a:xfrm>
            <a:off x="2094614" y="4880346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Dual Space Approach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97859E-529B-799B-6030-1C040E15CDF6}"/>
              </a:ext>
            </a:extLst>
          </p:cNvPr>
          <p:cNvSpPr txBox="1"/>
          <p:nvPr/>
        </p:nvSpPr>
        <p:spPr>
          <a:xfrm>
            <a:off x="2795644" y="204589"/>
            <a:ext cx="3103735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More General Framework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25978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2CCB8E5-3613-2327-F934-C9A3E6E4BC60}"/>
              </a:ext>
            </a:extLst>
          </p:cNvPr>
          <p:cNvSpPr txBox="1"/>
          <p:nvPr/>
        </p:nvSpPr>
        <p:spPr>
          <a:xfrm>
            <a:off x="350873" y="829336"/>
            <a:ext cx="8438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For every observable, </a:t>
            </a:r>
            <a:r>
              <a:rPr kumimoji="1" lang="en-US" altLang="ja-JP" dirty="0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∃dual space</a:t>
            </a:r>
            <a:r>
              <a:rPr kumimoji="1" lang="en-US" altLang="ja-JP" dirty="0">
                <a:latin typeface="Yu Gothic UI" panose="020B0500000000000000" pitchFamily="50" charset="-128"/>
                <a:ea typeface="Yu Gothic UI" panose="020B0500000000000000" pitchFamily="50" charset="-128"/>
              </a:rPr>
              <a:t> where renormalons are suppressed or vanish.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550FD08-045D-5CAE-28F1-FC39952F4284}"/>
                  </a:ext>
                </a:extLst>
              </p:cNvPr>
              <p:cNvSpPr txBox="1"/>
              <p:nvPr/>
            </p:nvSpPr>
            <p:spPr>
              <a:xfrm>
                <a:off x="2094612" y="1644501"/>
                <a:ext cx="12014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ja-JP" dirty="0"/>
                  <a:t>-space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550FD08-045D-5CAE-28F1-FC39952F4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612" y="1644501"/>
                <a:ext cx="1201481" cy="369332"/>
              </a:xfrm>
              <a:prstGeom prst="rect">
                <a:avLst/>
              </a:prstGeom>
              <a:blipFill>
                <a:blip r:embed="rId2"/>
                <a:stretch>
                  <a:fillRect l="-1015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6274422-5FCA-D85F-B539-365E016D3D5C}"/>
                  </a:ext>
                </a:extLst>
              </p:cNvPr>
              <p:cNvSpPr txBox="1"/>
              <p:nvPr/>
            </p:nvSpPr>
            <p:spPr>
              <a:xfrm>
                <a:off x="4798826" y="1644501"/>
                <a:ext cx="12014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sz="1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ja-JP" dirty="0"/>
                  <a:t>-space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6274422-5FCA-D85F-B539-365E016D3D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826" y="1644501"/>
                <a:ext cx="1201481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E01DCD93-DB31-2D77-266C-F775A507D043}"/>
              </a:ext>
            </a:extLst>
          </p:cNvPr>
          <p:cNvCxnSpPr>
            <a:cxnSpLocks/>
          </p:cNvCxnSpPr>
          <p:nvPr/>
        </p:nvCxnSpPr>
        <p:spPr>
          <a:xfrm flipH="1">
            <a:off x="3409023" y="1829167"/>
            <a:ext cx="1074372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71B741C-1C14-9D6A-A54C-0A7D6F81644E}"/>
                  </a:ext>
                </a:extLst>
              </p:cNvPr>
              <p:cNvSpPr txBox="1"/>
              <p:nvPr/>
            </p:nvSpPr>
            <p:spPr>
              <a:xfrm>
                <a:off x="287079" y="2390185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18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OPE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671B741C-1C14-9D6A-A54C-0A7D6F816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79" y="2390185"/>
                <a:ext cx="4572000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7F291AC-53C9-5226-8093-AD42A04320C4}"/>
                  </a:ext>
                </a:extLst>
              </p:cNvPr>
              <p:cNvSpPr txBox="1"/>
              <p:nvPr/>
            </p:nvSpPr>
            <p:spPr>
              <a:xfrm>
                <a:off x="3055089" y="2387332"/>
                <a:ext cx="4572000" cy="3750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d>
                            <m:dPr>
                              <m:ctrlP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18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OPE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37F291AC-53C9-5226-8093-AD42A0432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5089" y="2387332"/>
                <a:ext cx="4572000" cy="375039"/>
              </a:xfrm>
              <a:prstGeom prst="rect">
                <a:avLst/>
              </a:prstGeom>
              <a:blipFill>
                <a:blip r:embed="rId5"/>
                <a:stretch>
                  <a:fillRect t="-3279"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7EED438-8A7A-79C6-D164-6410D5547667}"/>
              </a:ext>
            </a:extLst>
          </p:cNvPr>
          <p:cNvCxnSpPr>
            <a:cxnSpLocks/>
          </p:cNvCxnSpPr>
          <p:nvPr/>
        </p:nvCxnSpPr>
        <p:spPr>
          <a:xfrm flipH="1">
            <a:off x="3409023" y="2574851"/>
            <a:ext cx="1074372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7ABC84-749C-04C6-7ED8-0A00DB1F35B5}"/>
              </a:ext>
            </a:extLst>
          </p:cNvPr>
          <p:cNvSpPr txBox="1"/>
          <p:nvPr/>
        </p:nvSpPr>
        <p:spPr>
          <a:xfrm>
            <a:off x="3338623" y="210524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dual transf.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4D98DB1-D52E-68B8-7482-9A27FC87A700}"/>
                  </a:ext>
                </a:extLst>
              </p:cNvPr>
              <p:cNvSpPr txBox="1"/>
              <p:nvPr/>
            </p:nvSpPr>
            <p:spPr>
              <a:xfrm>
                <a:off x="1598427" y="3084846"/>
                <a:ext cx="4572000" cy="691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kumimoji="1" lang="en-US" altLang="ja-JP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nary>
                        <m:naryPr>
                          <m:ctrlP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ja-JP" alt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nary>
                      <m:r>
                        <a:rPr kumimoji="1" lang="en-US" altLang="ja-JP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ja-JP" altLang="en-US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kumimoji="1" lang="en-US" altLang="ja-JP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</m:sSup>
                      <m:r>
                        <a:rPr kumimoji="1" lang="en-US" altLang="ja-JP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acc>
                        <m:accPr>
                          <m:chr m:val="̃"/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d>
                        <m:d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n-US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4D98DB1-D52E-68B8-7482-9A27FC87A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8427" y="3084846"/>
                <a:ext cx="4572000" cy="69166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87A83CD-0558-CC86-E62D-C60ACFA045B7}"/>
              </a:ext>
            </a:extLst>
          </p:cNvPr>
          <p:cNvGrpSpPr/>
          <p:nvPr/>
        </p:nvGrpSpPr>
        <p:grpSpPr>
          <a:xfrm>
            <a:off x="634401" y="4151631"/>
            <a:ext cx="8116187" cy="818879"/>
            <a:chOff x="921484" y="4821500"/>
            <a:chExt cx="8116187" cy="8188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D56374AB-3021-C4A2-7737-9E776EC8906D}"/>
                    </a:ext>
                  </a:extLst>
                </p:cNvPr>
                <p:cNvSpPr txBox="1"/>
                <p:nvPr/>
              </p:nvSpPr>
              <p:spPr>
                <a:xfrm>
                  <a:off x="921484" y="4821500"/>
                  <a:ext cx="8116187" cy="81887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sSub>
                          <m:sSubPr>
                            <m:ctrlPr>
                              <a:rPr kumimoji="1" lang="en-US" altLang="ja-JP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kumimoji="1" lang="en-US" altLang="ja-JP" sz="1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ja-JP" sz="18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ja-JP" sz="1800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OPE</m:t>
                            </m:r>
                          </m:sub>
                        </m:sSub>
                        <m: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 ~    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kumimoji="1" lang="en-US" altLang="ja-JP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nary>
                        <m: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ja-JP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kumimoji="1" lang="en-US" altLang="ja-JP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p>
                        </m:sSup>
                        <m: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ja-JP" altLang="en-US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</m:d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OPE</m:t>
                            </m:r>
                          </m:sub>
                        </m:sSub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   +    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nary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                                 </m:t>
                        </m:r>
                        <m:acc>
                          <m:accPr>
                            <m:chr m:val="̃"/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  <m:d>
                          <m:d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</m:d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D56374AB-3021-C4A2-7737-9E776EC890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484" y="4821500"/>
                  <a:ext cx="8116187" cy="81887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5C7E4D58-1A83-D353-20A3-BF636F91BE2F}"/>
                    </a:ext>
                  </a:extLst>
                </p:cNvPr>
                <p:cNvSpPr txBox="1"/>
                <p:nvPr/>
              </p:nvSpPr>
              <p:spPr>
                <a:xfrm>
                  <a:off x="4327455" y="4854157"/>
                  <a:ext cx="4572000" cy="65665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{"/>
                            <m:endChr m:val="}"/>
                            <m:ctrlPr>
                              <a:rPr lang="en-US" altLang="ja-JP" sz="14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altLang="ja-JP" sz="1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ja-JP" altLang="en-US" sz="1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num>
                              <m:den>
                                <m:r>
                                  <a:rPr lang="en-US" altLang="ja-JP" sz="14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  <m:r>
                              <a:rPr lang="en-US" altLang="ja-JP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ja-JP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ja-JP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ja-JP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ja-JP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1400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ja-JP" sz="14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ja-JP" altLang="en-US" sz="14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num>
                                      <m:den>
                                        <m:r>
                                          <a:rPr lang="en-US" altLang="ja-JP" sz="14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ja-JP" sz="14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ja-JP" sz="14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⋯</m:t>
                            </m:r>
                          </m:e>
                        </m:d>
                      </m:oMath>
                    </m:oMathPara>
                  </a14:m>
                  <a:endParaRPr lang="ja-JP" altLang="en-US" sz="1400" dirty="0"/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5C7E4D58-1A83-D353-20A3-BF636F91BE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7455" y="4854157"/>
                  <a:ext cx="4572000" cy="65665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D3097A64-F164-CD23-E297-172B986C916A}"/>
                  </a:ext>
                </a:extLst>
              </p:cNvPr>
              <p:cNvSpPr txBox="1"/>
              <p:nvPr/>
            </p:nvSpPr>
            <p:spPr>
              <a:xfrm>
                <a:off x="2711301" y="4866153"/>
                <a:ext cx="7682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l-GR" altLang="ja-JP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D3097A64-F164-CD23-E297-172B986C91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301" y="4866153"/>
                <a:ext cx="76828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500901B-5946-B389-E713-DDFE284D06B7}"/>
                  </a:ext>
                </a:extLst>
              </p:cNvPr>
              <p:cNvSpPr txBox="1"/>
              <p:nvPr/>
            </p:nvSpPr>
            <p:spPr>
              <a:xfrm>
                <a:off x="5532467" y="4866153"/>
                <a:ext cx="12318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ja-JP" alt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l-GR" altLang="ja-JP" dirty="0">
                    <a:solidFill>
                      <a:srgbClr val="00B05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l-GR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𝑄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500901B-5946-B389-E713-DDFE284D06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2467" y="4866153"/>
                <a:ext cx="1231876" cy="369332"/>
              </a:xfrm>
              <a:prstGeom prst="rect">
                <a:avLst/>
              </a:prstGeom>
              <a:blipFill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左大かっこ 20">
            <a:extLst>
              <a:ext uri="{FF2B5EF4-FFF2-40B4-BE49-F238E27FC236}">
                <a16:creationId xmlns:a16="http://schemas.microsoft.com/office/drawing/2014/main" id="{66593677-D0F5-DAFF-82E8-22F693AEC534}"/>
              </a:ext>
            </a:extLst>
          </p:cNvPr>
          <p:cNvSpPr/>
          <p:nvPr/>
        </p:nvSpPr>
        <p:spPr>
          <a:xfrm rot="16200000">
            <a:off x="3081927" y="3713909"/>
            <a:ext cx="167195" cy="2089936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大かっこ 21">
            <a:extLst>
              <a:ext uri="{FF2B5EF4-FFF2-40B4-BE49-F238E27FC236}">
                <a16:creationId xmlns:a16="http://schemas.microsoft.com/office/drawing/2014/main" id="{DB0DA901-51A5-FEC3-D879-940825D5CBFC}"/>
              </a:ext>
            </a:extLst>
          </p:cNvPr>
          <p:cNvSpPr/>
          <p:nvPr/>
        </p:nvSpPr>
        <p:spPr>
          <a:xfrm rot="16200000">
            <a:off x="6206685" y="3346528"/>
            <a:ext cx="154313" cy="2828260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CB003D37-7BCB-ACA7-9C67-D33B4950AD5F}"/>
                  </a:ext>
                </a:extLst>
              </p:cNvPr>
              <p:cNvSpPr txBox="1"/>
              <p:nvPr/>
            </p:nvSpPr>
            <p:spPr>
              <a:xfrm>
                <a:off x="180752" y="5699039"/>
                <a:ext cx="64101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rgbClr val="FF0000"/>
                    </a:solidFill>
                  </a:rPr>
                  <a:t>Renormalons from:                </a:t>
                </a:r>
                <a14:m>
                  <m:oMath xmlns:m="http://schemas.openxmlformats.org/officeDocument/2006/math">
                    <m:r>
                      <a:rPr kumimoji="1" lang="ja-JP" altLang="en-US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l-GR" altLang="ja-JP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m:rPr>
                        <m:sty m:val="p"/>
                      </m:rPr>
                      <a:rPr lang="el-GR" altLang="ja-JP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altLang="ja-JP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                                 </m:t>
                    </m:r>
                    <m:r>
                      <a:rPr lang="ja-JP" alt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ja-JP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l-GR" altLang="ja-JP" sz="16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kumimoji="1" lang="en-US" altLang="ja-JP" sz="1600" dirty="0">
                    <a:solidFill>
                      <a:srgbClr val="FF0000"/>
                    </a:solidFill>
                  </a:rPr>
                  <a:t> </a:t>
                </a:r>
                <a:endParaRPr kumimoji="1" lang="ja-JP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CB003D37-7BCB-ACA7-9C67-D33B4950A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752" y="5699039"/>
                <a:ext cx="6410153" cy="338554"/>
              </a:xfrm>
              <a:prstGeom prst="rect">
                <a:avLst/>
              </a:prstGeom>
              <a:blipFill>
                <a:blip r:embed="rId11"/>
                <a:stretch>
                  <a:fillRect l="-571" t="-5455" b="-2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FDD2E2E3-B6A6-B956-85C9-4948764EABDF}"/>
              </a:ext>
            </a:extLst>
          </p:cNvPr>
          <p:cNvCxnSpPr>
            <a:cxnSpLocks/>
          </p:cNvCxnSpPr>
          <p:nvPr/>
        </p:nvCxnSpPr>
        <p:spPr>
          <a:xfrm flipH="1">
            <a:off x="4443926" y="5873070"/>
            <a:ext cx="702233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624B9EC-5F61-8052-A5E9-5970D9F3EC5E}"/>
              </a:ext>
            </a:extLst>
          </p:cNvPr>
          <p:cNvSpPr txBox="1"/>
          <p:nvPr/>
        </p:nvSpPr>
        <p:spPr>
          <a:xfrm>
            <a:off x="4359347" y="610307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cancel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6B69C0A-F6E1-413D-8C37-E6186BAE1FDF}"/>
                  </a:ext>
                </a:extLst>
              </p:cNvPr>
              <p:cNvSpPr txBox="1"/>
              <p:nvPr/>
            </p:nvSpPr>
            <p:spPr>
              <a:xfrm>
                <a:off x="2714844" y="5252469"/>
                <a:ext cx="10187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~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6B69C0A-F6E1-413D-8C37-E6186BAE1F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844" y="5252469"/>
                <a:ext cx="1018740" cy="369332"/>
              </a:xfrm>
              <a:prstGeom prst="rect">
                <a:avLst/>
              </a:prstGeom>
              <a:blipFill>
                <a:blip r:embed="rId1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DD6CD7B3-C1F3-AAE0-6B2A-97D8A8A7941F}"/>
                  </a:ext>
                </a:extLst>
              </p:cNvPr>
              <p:cNvSpPr txBox="1"/>
              <p:nvPr/>
            </p:nvSpPr>
            <p:spPr>
              <a:xfrm>
                <a:off x="5716765" y="5256013"/>
                <a:ext cx="13040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sSub>
                            <m:sSubPr>
                              <m:ctrlP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DD6CD7B3-C1F3-AAE0-6B2A-97D8A8A79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765" y="5256013"/>
                <a:ext cx="1304010" cy="369332"/>
              </a:xfrm>
              <a:prstGeom prst="rect">
                <a:avLst/>
              </a:prstGeom>
              <a:blipFill>
                <a:blip r:embed="rId1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8802A7A-B2CA-09D4-8BED-3E8AD0441210}"/>
              </a:ext>
            </a:extLst>
          </p:cNvPr>
          <p:cNvSpPr txBox="1"/>
          <p:nvPr/>
        </p:nvSpPr>
        <p:spPr>
          <a:xfrm>
            <a:off x="4423149" y="1130008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00" dirty="0">
                <a:solidFill>
                  <a:srgbClr val="00B050"/>
                </a:solidFill>
                <a:latin typeface="Calibri"/>
                <a:ea typeface="ＭＳ Ｐゴシック"/>
              </a:rPr>
              <a:t>Hayashi, YS, </a:t>
            </a:r>
            <a:r>
              <a:rPr lang="en-US" altLang="ja-JP" sz="1600" dirty="0" err="1">
                <a:solidFill>
                  <a:srgbClr val="00B050"/>
                </a:solidFill>
                <a:latin typeface="Calibri"/>
                <a:ea typeface="ＭＳ Ｐゴシック"/>
              </a:rPr>
              <a:t>Takaura</a:t>
            </a:r>
            <a:endParaRPr lang="en-US" altLang="ja-JP" sz="1600" dirty="0">
              <a:solidFill>
                <a:srgbClr val="00B050"/>
              </a:solidFill>
              <a:latin typeface="Calibri"/>
              <a:ea typeface="ＭＳ Ｐゴシック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600" dirty="0">
                <a:solidFill>
                  <a:srgbClr val="00B050"/>
                </a:solidFill>
                <a:latin typeface="Calibri"/>
                <a:ea typeface="ＭＳ Ｐゴシック"/>
              </a:rPr>
              <a:t>Hayashi, Mishima, YS, </a:t>
            </a:r>
            <a:r>
              <a:rPr lang="en-US" altLang="ja-JP" sz="1600" dirty="0" err="1">
                <a:solidFill>
                  <a:srgbClr val="00B050"/>
                </a:solidFill>
                <a:latin typeface="Calibri"/>
                <a:ea typeface="ＭＳ Ｐゴシック"/>
              </a:rPr>
              <a:t>Takaura</a:t>
            </a:r>
            <a:endParaRPr lang="en-US" altLang="ja-JP" sz="1600" dirty="0">
              <a:solidFill>
                <a:srgbClr val="00B050"/>
              </a:solidFill>
              <a:latin typeface="Calibri"/>
              <a:ea typeface="ＭＳ Ｐゴシック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5C1D77B8-B209-E550-E8B7-580795795769}"/>
              </a:ext>
            </a:extLst>
          </p:cNvPr>
          <p:cNvSpPr txBox="1"/>
          <p:nvPr/>
        </p:nvSpPr>
        <p:spPr>
          <a:xfrm>
            <a:off x="2509283" y="609244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>
                <a:solidFill>
                  <a:srgbClr val="7030A0"/>
                </a:solidFill>
              </a:rPr>
              <a:t>separable</a:t>
            </a:r>
            <a:endParaRPr kumimoji="1" lang="ja-JP" altLang="en-US" i="1" dirty="0">
              <a:solidFill>
                <a:srgbClr val="7030A0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4D47304-5522-BA56-2A98-F77C52D35272}"/>
              </a:ext>
            </a:extLst>
          </p:cNvPr>
          <p:cNvSpPr txBox="1"/>
          <p:nvPr/>
        </p:nvSpPr>
        <p:spPr>
          <a:xfrm>
            <a:off x="5564371" y="608535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>
                <a:solidFill>
                  <a:srgbClr val="7030A0"/>
                </a:solidFill>
              </a:rPr>
              <a:t>separable</a:t>
            </a:r>
            <a:endParaRPr kumimoji="1" lang="ja-JP" altLang="en-US" i="1" dirty="0">
              <a:solidFill>
                <a:srgbClr val="7030A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80D324-7F3B-C17B-2ED7-2E319F59AFD6}"/>
              </a:ext>
            </a:extLst>
          </p:cNvPr>
          <p:cNvSpPr txBox="1"/>
          <p:nvPr/>
        </p:nvSpPr>
        <p:spPr>
          <a:xfrm>
            <a:off x="1360966" y="1116417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(single scale)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60958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D4AF32E-72D8-80C1-122E-F6D4EFDF6B99}"/>
              </a:ext>
            </a:extLst>
          </p:cNvPr>
          <p:cNvGrpSpPr/>
          <p:nvPr/>
        </p:nvGrpSpPr>
        <p:grpSpPr>
          <a:xfrm>
            <a:off x="896686" y="1816734"/>
            <a:ext cx="6492584" cy="4966832"/>
            <a:chOff x="896686" y="1891168"/>
            <a:chExt cx="6492584" cy="4966832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48399C49-BD2B-0E16-2D4E-CDF923A06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7019" y="1891168"/>
              <a:ext cx="5932251" cy="496683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F0CCB53E-5CCC-2F53-A15A-D7DD771CA280}"/>
                    </a:ext>
                  </a:extLst>
                </p:cNvPr>
                <p:cNvSpPr txBox="1"/>
                <p:nvPr/>
              </p:nvSpPr>
              <p:spPr>
                <a:xfrm>
                  <a:off x="1201479" y="4114810"/>
                  <a:ext cx="733647" cy="3721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altLang="ja-JP" sz="18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ja-JP" altLang="en-US" sz="18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  <m:r>
                          <a:rPr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 </m:t>
                        </m:r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F0CCB53E-5CCC-2F53-A15A-D7DD771CA2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01479" y="4114810"/>
                  <a:ext cx="733647" cy="37213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9FF050E5-AB63-34BB-F8DC-9A15FD7C2CC7}"/>
                    </a:ext>
                  </a:extLst>
                </p:cNvPr>
                <p:cNvSpPr txBox="1"/>
                <p:nvPr/>
              </p:nvSpPr>
              <p:spPr>
                <a:xfrm>
                  <a:off x="1151864" y="5564373"/>
                  <a:ext cx="878951" cy="33855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ja-JP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ja-JP" altLang="en-US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𝛿𝛼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9FF050E5-AB63-34BB-F8DC-9A15FD7C2CC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1864" y="5564373"/>
                  <a:ext cx="878951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597819D1-A5D1-598E-9BBF-2DE8F700ADCD}"/>
                    </a:ext>
                  </a:extLst>
                </p:cNvPr>
                <p:cNvSpPr txBox="1"/>
                <p:nvPr/>
              </p:nvSpPr>
              <p:spPr>
                <a:xfrm>
                  <a:off x="896686" y="2594353"/>
                  <a:ext cx="878951" cy="58477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ja-JP" sz="1600" dirty="0">
                      <a:solidFill>
                        <a:srgbClr val="0000FF"/>
                      </a:solidFill>
                    </a:rPr>
                    <a:t>Scale</a:t>
                  </a:r>
                </a:p>
                <a:p>
                  <a:pPr algn="ctr"/>
                  <a:r>
                    <a:rPr lang="en-US" altLang="ja-JP" sz="1600" dirty="0">
                      <a:solidFill>
                        <a:srgbClr val="0000FF"/>
                      </a:solidFill>
                    </a:rPr>
                    <a:t>unit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a14:m>
                  <a:endParaRPr lang="ja-JP" altLang="en-US" sz="16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597819D1-A5D1-598E-9BBF-2DE8F700AD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6686" y="2594353"/>
                  <a:ext cx="878951" cy="584775"/>
                </a:xfrm>
                <a:prstGeom prst="rect">
                  <a:avLst/>
                </a:prstGeom>
                <a:blipFill>
                  <a:blip r:embed="rId5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2DFF799-83CD-F1DC-D7B6-7DB164557973}"/>
                </a:ext>
              </a:extLst>
            </p:cNvPr>
            <p:cNvSpPr/>
            <p:nvPr/>
          </p:nvSpPr>
          <p:spPr>
            <a:xfrm>
              <a:off x="4284922" y="2785731"/>
              <a:ext cx="233916" cy="255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81AE2038-56D4-B39A-3717-98C43497BFB4}"/>
                </a:ext>
              </a:extLst>
            </p:cNvPr>
            <p:cNvSpPr/>
            <p:nvPr/>
          </p:nvSpPr>
          <p:spPr>
            <a:xfrm>
              <a:off x="4416057" y="4171508"/>
              <a:ext cx="233916" cy="255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FC8A7C7-7C81-E951-0E11-D31FEC7A1F19}"/>
                </a:ext>
              </a:extLst>
            </p:cNvPr>
            <p:cNvSpPr/>
            <p:nvPr/>
          </p:nvSpPr>
          <p:spPr>
            <a:xfrm>
              <a:off x="4430234" y="5621080"/>
              <a:ext cx="233916" cy="255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1EF8BB-8A37-1567-A9F5-5305F4CA2671}"/>
              </a:ext>
            </a:extLst>
          </p:cNvPr>
          <p:cNvSpPr txBox="1"/>
          <p:nvPr/>
        </p:nvSpPr>
        <p:spPr>
          <a:xfrm>
            <a:off x="2668772" y="489095"/>
            <a:ext cx="59202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Simulation: Extracting non-pert. parameters by a fit</a:t>
            </a:r>
          </a:p>
          <a:p>
            <a:r>
              <a:rPr lang="en-US" altLang="ja-JP" sz="2000" dirty="0"/>
              <a:t>                   to exact values (experimental data)</a:t>
            </a:r>
            <a:endParaRPr kumimoji="1" lang="ja-JP" altLang="en-US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0E79863-5E63-5B90-FC1A-602EB2F7300C}"/>
              </a:ext>
            </a:extLst>
          </p:cNvPr>
          <p:cNvSpPr txBox="1"/>
          <p:nvPr/>
        </p:nvSpPr>
        <p:spPr>
          <a:xfrm>
            <a:off x="4572000" y="6329328"/>
            <a:ext cx="4572000" cy="423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600" dirty="0">
                <a:solidFill>
                  <a:srgbClr val="00B050"/>
                </a:solidFill>
                <a:latin typeface="Calibri"/>
                <a:ea typeface="ＭＳ Ｐゴシック"/>
              </a:rPr>
              <a:t>Hayashi, Mishima, YS, </a:t>
            </a:r>
            <a:r>
              <a:rPr lang="en-US" altLang="ja-JP" sz="1600" dirty="0" err="1">
                <a:solidFill>
                  <a:srgbClr val="00B050"/>
                </a:solidFill>
                <a:latin typeface="Calibri"/>
                <a:ea typeface="ＭＳ Ｐゴシック"/>
              </a:rPr>
              <a:t>Takaura</a:t>
            </a:r>
            <a:endParaRPr lang="en-US" altLang="ja-JP" sz="1600" dirty="0">
              <a:solidFill>
                <a:srgbClr val="00B050"/>
              </a:solidFill>
              <a:latin typeface="Calibri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682C942-A825-DF2B-80B3-1D90C2DC18ED}"/>
                  </a:ext>
                </a:extLst>
              </p:cNvPr>
              <p:cNvSpPr txBox="1"/>
              <p:nvPr/>
            </p:nvSpPr>
            <p:spPr>
              <a:xfrm>
                <a:off x="404036" y="1291867"/>
                <a:ext cx="8222828" cy="663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1"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OPE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ja-JP" alt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ja-JP" altLang="en-US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sSup>
                            <m:sSupPr>
                              <m:ctrlP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20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ja-JP" altLang="en-US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ja-JP" alt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sSup>
                            <m:sSupPr>
                              <m:ctrlP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ja-JP" alt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ja-JP" sz="20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ja-JP" altLang="en-US" sz="200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  <m:r>
                                        <a:rPr lang="ja-JP" altLang="en-US" sz="20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ja-JP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ja-JP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kumimoji="1" lang="ja-JP" altLang="en-US" sz="20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4682C942-A825-DF2B-80B3-1D90C2DC18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036" y="1291867"/>
                <a:ext cx="8222828" cy="6633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14D7FC4-2CE7-FE13-F36F-BEA0460C3C3D}"/>
                  </a:ext>
                </a:extLst>
              </p:cNvPr>
              <p:cNvSpPr txBox="1"/>
              <p:nvPr/>
            </p:nvSpPr>
            <p:spPr>
              <a:xfrm>
                <a:off x="305688" y="563731"/>
                <a:ext cx="2214229" cy="39319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kumimoji="1" lang="en-US" altLang="ja-JP" sz="1800" dirty="0"/>
                  <a:t>Non-linear</a:t>
                </a:r>
                <a:r>
                  <a:rPr kumimoji="1" lang="en-US" altLang="ja-JP" dirty="0"/>
                  <a:t>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kumimoji="1" lang="ja-JP" altLang="en-US" sz="1800" dirty="0"/>
                  <a:t> </a:t>
                </a:r>
                <a:r>
                  <a:rPr kumimoji="1" lang="en-US" altLang="ja-JP" sz="1800" dirty="0"/>
                  <a:t>model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14D7FC4-2CE7-FE13-F36F-BEA0460C3C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688" y="563731"/>
                <a:ext cx="2214229" cy="393199"/>
              </a:xfrm>
              <a:prstGeom prst="rect">
                <a:avLst/>
              </a:prstGeom>
              <a:blipFill>
                <a:blip r:embed="rId7"/>
                <a:stretch>
                  <a:fillRect l="-1918" b="-2089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1059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6089"/>
            <a:ext cx="5508434" cy="38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" b="35051"/>
          <a:stretch/>
        </p:blipFill>
        <p:spPr bwMode="auto">
          <a:xfrm>
            <a:off x="5359569" y="1791598"/>
            <a:ext cx="3905677" cy="180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176264" y="312953"/>
                <a:ext cx="7151381" cy="4001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>
                    <a:solidFill>
                      <a:schemeClr val="accent5">
                        <a:lumMod val="50000"/>
                      </a:schemeClr>
                    </a:solidFill>
                  </a:rPr>
                  <a:t>OPE of QCD potential </a:t>
                </a:r>
                <a:r>
                  <a:rPr kumimoji="1" lang="en-US" altLang="ja-JP" sz="2000" dirty="0"/>
                  <a:t>vs. lattice results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determination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64" y="312953"/>
                <a:ext cx="7151381" cy="400110"/>
              </a:xfrm>
              <a:prstGeom prst="rect">
                <a:avLst/>
              </a:prstGeom>
              <a:blipFill>
                <a:blip r:embed="rId5"/>
                <a:stretch>
                  <a:fillRect l="-850" t="-4348" b="-23188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/>
          <p:cNvSpPr txBox="1"/>
          <p:nvPr/>
        </p:nvSpPr>
        <p:spPr>
          <a:xfrm>
            <a:off x="5676384" y="760161"/>
            <a:ext cx="292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rgbClr val="33CC33"/>
                </a:solidFill>
              </a:rPr>
              <a:t>Takaura</a:t>
            </a:r>
            <a:r>
              <a:rPr kumimoji="1" lang="en-US" altLang="ja-JP" dirty="0">
                <a:solidFill>
                  <a:srgbClr val="33CC33"/>
                </a:solidFill>
              </a:rPr>
              <a:t>, Kaneko, Kiyo, 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363556" y="4627081"/>
                <a:ext cx="6305957" cy="824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altLang="ja-JP" sz="2000" b="1">
                            <a:solidFill>
                              <a:srgbClr val="0000FF"/>
                            </a:solidFill>
                            <a:latin typeface="Cambria Math"/>
                          </a:rPr>
                          <m:t>𝐐𝐂𝐃</m:t>
                        </m:r>
                      </m:sub>
                    </m:sSub>
                    <m:d>
                      <m:dPr>
                        <m:ctrlP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b="1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𝒓</m:t>
                        </m:r>
                      </m:e>
                    </m:d>
                  </m:oMath>
                </a14:m>
                <a:r>
                  <a:rPr kumimoji="1" lang="en-US" altLang="ja-JP" sz="2000" dirty="0"/>
                  <a:t> [</a:t>
                </a:r>
                <a:r>
                  <a:rPr lang="en-US" altLang="ja-JP" dirty="0"/>
                  <a:t>JLQCD</a:t>
                </a:r>
                <a:r>
                  <a:rPr kumimoji="1" lang="en-US" altLang="ja-JP" sz="2000" dirty="0"/>
                  <a:t>] </a:t>
                </a:r>
                <a:r>
                  <a:rPr lang="en-US" altLang="ja-JP" sz="2000" dirty="0"/>
                  <a:t>consistent with </a:t>
                </a:r>
                <a:r>
                  <a:rPr kumimoji="1" lang="en-US" altLang="ja-JP" sz="2000" dirty="0"/>
                  <a:t>OPE at</a:t>
                </a:r>
                <a:r>
                  <a:rPr lang="en-US" altLang="ja-JP" sz="2000" dirty="0">
                    <a:solidFill>
                      <a:schemeClr val="accent4"/>
                    </a:solidFill>
                  </a:rPr>
                  <a:t> </a:t>
                </a:r>
                <a:r>
                  <a:rPr lang="en-US" altLang="ja-JP" sz="2000" b="1" dirty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ja-JP" altLang="en-US" sz="2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𝜦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𝑴𝑺</m:t>
                            </m:r>
                          </m:e>
                        </m:acc>
                      </m:sub>
                    </m:sSub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≲</m:t>
                    </m:r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ja-JP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𝟖</m:t>
                    </m:r>
                  </m:oMath>
                </a14:m>
                <a:r>
                  <a:rPr lang="ja-JP" altLang="en-US" sz="2000" dirty="0">
                    <a:solidFill>
                      <a:srgbClr val="7030A0"/>
                    </a:solidFill>
                  </a:rPr>
                  <a:t> </a:t>
                </a:r>
                <a:endParaRPr lang="en-US" altLang="ja-JP" sz="2000" dirty="0">
                  <a:solidFill>
                    <a:srgbClr val="7030A0"/>
                  </a:solidFill>
                </a:endParaRPr>
              </a:p>
              <a:p>
                <a:pPr>
                  <a:lnSpc>
                    <a:spcPct val="120000"/>
                  </a:lnSpc>
                </a:pPr>
                <a:r>
                  <a:rPr kumimoji="1" lang="en-US" altLang="ja-JP" sz="2000" dirty="0"/>
                  <a:t> 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56" y="4627081"/>
                <a:ext cx="6305957" cy="8249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680053" y="5618598"/>
                <a:ext cx="3694473" cy="4447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altLang="ja-JP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b="1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ja-JP" sz="2000" b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𝐐𝐂𝐃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0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b="1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</m:d>
                          <m:r>
                            <a:rPr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= </m:t>
                          </m:r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𝑺</m:t>
                          </m:r>
                        </m:sub>
                        <m:sup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𝑹𝑭</m:t>
                          </m:r>
                        </m:sup>
                      </m:sSubSup>
                      <m:d>
                        <m:dPr>
                          <m:ctrlP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𝒓</m:t>
                          </m:r>
                        </m:e>
                      </m:d>
                      <m:r>
                        <a:rPr kumimoji="1" lang="en-US" altLang="ja-JP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 +  </m:t>
                      </m:r>
                      <m:sSubSup>
                        <m:sSubSupPr>
                          <m:ctrlP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𝑽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𝑰𝑹</m:t>
                          </m:r>
                        </m:sub>
                        <m:sup>
                          <m:r>
                            <a:rPr kumimoji="1" lang="en-US" altLang="ja-JP" sz="20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𝑹𝑭</m:t>
                          </m:r>
                        </m:sup>
                      </m:sSubSup>
                      <m:r>
                        <a:rPr kumimoji="1" lang="en-US" altLang="ja-JP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(</m:t>
                      </m:r>
                      <m:r>
                        <a:rPr kumimoji="1" lang="en-US" altLang="ja-JP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𝒓</m:t>
                      </m:r>
                      <m:r>
                        <a:rPr kumimoji="1" lang="en-US" altLang="ja-JP" sz="20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sz="20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0053" y="5618598"/>
                <a:ext cx="3694473" cy="444737"/>
              </a:xfrm>
              <a:prstGeom prst="rect">
                <a:avLst/>
              </a:prstGeom>
              <a:blipFill rotWithShape="1">
                <a:blip r:embed="rId7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正方形/長方形 10"/>
          <p:cNvSpPr/>
          <p:nvPr/>
        </p:nvSpPr>
        <p:spPr>
          <a:xfrm>
            <a:off x="5453348" y="1861846"/>
            <a:ext cx="3580482" cy="31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645704" y="2478795"/>
            <a:ext cx="1046601" cy="306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7030A0"/>
                </a:solidFill>
              </a:rPr>
              <a:t>Our result</a:t>
            </a:r>
            <a:endParaRPr kumimoji="1" lang="ja-JP" altLang="en-US" sz="1200" dirty="0">
              <a:solidFill>
                <a:srgbClr val="7030A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86"/>
          <a:stretch/>
        </p:blipFill>
        <p:spPr bwMode="auto">
          <a:xfrm>
            <a:off x="5297171" y="2135442"/>
            <a:ext cx="3989778" cy="35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3073708" y="6081311"/>
            <a:ext cx="854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NNNLL</a:t>
            </a:r>
            <a:endParaRPr kumimoji="1" lang="ja-JP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4318613" y="6069748"/>
                <a:ext cx="15874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rgbClr val="FF0000"/>
                    </a:solidFill>
                  </a:rPr>
                  <a:t>fit </a:t>
                </a:r>
                <a:r>
                  <a:rPr kumimoji="1" lang="en-US" altLang="ja-JP" sz="1600" dirty="0" err="1">
                    <a:solidFill>
                      <a:srgbClr val="FF0000"/>
                    </a:solidFill>
                  </a:rPr>
                  <a:t>fn</a:t>
                </a:r>
                <a:r>
                  <a:rPr kumimoji="1" lang="en-US" altLang="ja-JP" sz="160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kumimoji="1" lang="en-US" altLang="ja-JP" sz="1600" b="0" i="1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kumimoji="1" lang="en-US" altLang="ja-JP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kumimoji="1" lang="ja-JP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613" y="6069748"/>
                <a:ext cx="1587422" cy="338554"/>
              </a:xfrm>
              <a:prstGeom prst="rect">
                <a:avLst/>
              </a:prstGeom>
              <a:blipFill rotWithShape="1">
                <a:blip r:embed="rId9"/>
                <a:stretch>
                  <a:fillRect l="-1916" t="-5455" b="-2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" t="72869"/>
          <a:stretch/>
        </p:blipFill>
        <p:spPr bwMode="auto">
          <a:xfrm>
            <a:off x="5359569" y="3450592"/>
            <a:ext cx="3905677" cy="75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4031787" y="5112978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i="1" dirty="0">
                <a:solidFill>
                  <a:srgbClr val="FF6600"/>
                </a:solidFill>
              </a:rPr>
              <a:t>First time to subtract NLO renormalon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5860973" y="1674557"/>
                <a:ext cx="2764539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𝜶</m:t>
                          </m:r>
                        </m:e>
                        <m:sub>
                          <m:r>
                            <a:rPr lang="en-US" altLang="ja-JP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𝒔</m:t>
                          </m:r>
                        </m:sub>
                      </m:sSub>
                      <m:d>
                        <m:dPr>
                          <m:ctrlPr>
                            <a:rPr lang="en-US" altLang="ja-JP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b="1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US" altLang="ja-JP" b="1" i="1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𝒁</m:t>
                              </m:r>
                            </m:sub>
                          </m:sSub>
                        </m:e>
                      </m:d>
                      <m:r>
                        <a:rPr lang="en-US" altLang="ja-JP" b="1" i="1">
                          <a:solidFill>
                            <a:srgbClr val="7030A0"/>
                          </a:solidFill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ja-JP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altLang="ja-JP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altLang="ja-JP" b="1" i="1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𝟏𝟏𝟕𝟗</m:t>
                          </m:r>
                        </m:e>
                        <m:sub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𝟎𝟎𝟏𝟒</m:t>
                          </m:r>
                        </m:sub>
                        <m:sup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n-US" altLang="ja-JP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  <m:t>𝟎𝟎𝟏𝟓</m:t>
                          </m:r>
                        </m:sup>
                      </m:sSubSup>
                    </m:oMath>
                  </m:oMathPara>
                </a14:m>
                <a:endParaRPr kumimoji="1" lang="ja-JP" altLang="en-US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0973" y="1674557"/>
                <a:ext cx="2764539" cy="394019"/>
              </a:xfrm>
              <a:prstGeom prst="rect">
                <a:avLst/>
              </a:prstGeom>
              <a:blipFill rotWithShape="1">
                <a:blip r:embed="rId10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正方形/長方形 12"/>
              <p:cNvSpPr/>
              <p:nvPr/>
            </p:nvSpPr>
            <p:spPr>
              <a:xfrm>
                <a:off x="601340" y="2528130"/>
                <a:ext cx="912558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altLang="ja-JP" i="1">
                          <a:solidFill>
                            <a:schemeClr val="accent4"/>
                          </a:solidFill>
                          <a:latin typeface="Cambria Math"/>
                        </a:rPr>
                        <m:t>=3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3" name="正方形/長方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40" y="2528130"/>
                <a:ext cx="912558" cy="391582"/>
              </a:xfrm>
              <a:prstGeom prst="rect">
                <a:avLst/>
              </a:prstGeom>
              <a:blipFill rotWithShape="1">
                <a:blip r:embed="rId11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0122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5F15C7E-FEE3-8AC5-7A72-C9836DDFDD17}"/>
              </a:ext>
            </a:extLst>
          </p:cNvPr>
          <p:cNvSpPr txBox="1"/>
          <p:nvPr/>
        </p:nvSpPr>
        <p:spPr>
          <a:xfrm>
            <a:off x="2313415" y="653193"/>
            <a:ext cx="252825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Future Prospects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4513B74B-0443-8465-C5DF-2AE4FCD9F4A7}"/>
                  </a:ext>
                </a:extLst>
              </p:cNvPr>
              <p:cNvSpPr txBox="1"/>
              <p:nvPr/>
            </p:nvSpPr>
            <p:spPr>
              <a:xfrm>
                <a:off x="818707" y="1786272"/>
                <a:ext cx="54884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Apply renormalon separation to </a:t>
                </a:r>
                <a14:m>
                  <m:oMath xmlns:m="http://schemas.openxmlformats.org/officeDocument/2006/math"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kumimoji="1" lang="en-US" altLang="ja-JP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physics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4513B74B-0443-8465-C5DF-2AE4FCD9F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07" y="1786272"/>
                <a:ext cx="5488426" cy="400110"/>
              </a:xfrm>
              <a:prstGeom prst="rect">
                <a:avLst/>
              </a:prstGeom>
              <a:blipFill>
                <a:blip r:embed="rId2"/>
                <a:stretch>
                  <a:fillRect l="-999" t="-6061" r="-111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D5B3F82-AB98-4561-1F04-C30165F25075}"/>
              </a:ext>
            </a:extLst>
          </p:cNvPr>
          <p:cNvSpPr txBox="1"/>
          <p:nvPr/>
        </p:nvSpPr>
        <p:spPr>
          <a:xfrm>
            <a:off x="4572000" y="1980616"/>
            <a:ext cx="4572000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600" dirty="0">
                <a:solidFill>
                  <a:srgbClr val="00B050"/>
                </a:solidFill>
                <a:latin typeface="Calibri"/>
                <a:ea typeface="ＭＳ Ｐゴシック"/>
              </a:rPr>
              <a:t>Hayashi, Mishima, YS, </a:t>
            </a:r>
            <a:r>
              <a:rPr lang="en-US" altLang="ja-JP" sz="1600" dirty="0" err="1">
                <a:solidFill>
                  <a:srgbClr val="00B050"/>
                </a:solidFill>
                <a:latin typeface="Calibri"/>
                <a:ea typeface="ＭＳ Ｐゴシック"/>
              </a:rPr>
              <a:t>Takaura</a:t>
            </a:r>
            <a:endParaRPr lang="en-US" altLang="ja-JP" sz="1600" dirty="0">
              <a:solidFill>
                <a:srgbClr val="00B050"/>
              </a:solidFill>
              <a:latin typeface="Calibri"/>
              <a:ea typeface="ＭＳ Ｐゴシック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600" dirty="0">
                <a:solidFill>
                  <a:srgbClr val="00B050"/>
                </a:solidFill>
                <a:latin typeface="Calibri"/>
                <a:ea typeface="ＭＳ Ｐゴシック"/>
              </a:rPr>
              <a:t>(Hayashi, Ph.D. Thesis)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65D6E07-8A03-895B-63C2-18394BA7611B}"/>
                  </a:ext>
                </a:extLst>
              </p:cNvPr>
              <p:cNvSpPr txBox="1"/>
              <p:nvPr/>
            </p:nvSpPr>
            <p:spPr>
              <a:xfrm>
                <a:off x="1456661" y="2381689"/>
                <a:ext cx="43070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>
                    <a:solidFill>
                      <a:srgbClr val="9923AD"/>
                    </a:solidFill>
                  </a:rPr>
                  <a:t>Non-pert. matrix elements,</a:t>
                </a:r>
                <a:r>
                  <a:rPr kumimoji="1" lang="en-US" altLang="ja-JP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𝑐𝑏</m:t>
                            </m:r>
                          </m:sub>
                        </m:sSub>
                      </m:e>
                    </m:d>
                    <m:r>
                      <a:rPr kumimoji="1" lang="en-US" altLang="ja-JP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kumimoji="1" lang="ja-JP" altLang="en-US" i="1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65D6E07-8A03-895B-63C2-18394BA76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6661" y="2381689"/>
                <a:ext cx="4307077" cy="369332"/>
              </a:xfrm>
              <a:prstGeom prst="rect">
                <a:avLst/>
              </a:prstGeom>
              <a:blipFill>
                <a:blip r:embed="rId3"/>
                <a:stretch>
                  <a:fillRect l="-1275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D5DF112-F90D-A018-553A-2E19A365201B}"/>
                  </a:ext>
                </a:extLst>
              </p:cNvPr>
              <p:cNvSpPr txBox="1"/>
              <p:nvPr/>
            </p:nvSpPr>
            <p:spPr>
              <a:xfrm>
                <a:off x="818707" y="3841900"/>
                <a:ext cx="52817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dirty="0"/>
                  <a:t>Other </a:t>
                </a:r>
                <a:r>
                  <a:rPr kumimoji="1" lang="en-US" altLang="ja-JP" sz="2000" dirty="0" err="1"/>
                  <a:t>obs</a:t>
                </a:r>
                <a:r>
                  <a:rPr kumimoji="1" lang="en-US" altLang="ja-JP" sz="2000" dirty="0"/>
                  <a:t>:     Adler fn., </a:t>
                </a:r>
                <a14:m>
                  <m:oMath xmlns:m="http://schemas.openxmlformats.org/officeDocument/2006/math">
                    <m:r>
                      <a:rPr kumimoji="1" lang="ja-JP" altLang="en-US" sz="200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kumimoji="1" lang="en-US" altLang="ja-JP" sz="2000" dirty="0"/>
                  <a:t>-decay, </a:t>
                </a:r>
                <a:r>
                  <a:rPr kumimoji="1" lang="en-US" altLang="ja-JP" sz="2000" i="1" dirty="0"/>
                  <a:t>R</a:t>
                </a:r>
                <a:r>
                  <a:rPr kumimoji="1" lang="en-US" altLang="ja-JP" sz="2000" dirty="0"/>
                  <a:t>-ratio, …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D5DF112-F90D-A018-553A-2E19A36520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07" y="3841900"/>
                <a:ext cx="5281767" cy="400110"/>
              </a:xfrm>
              <a:prstGeom prst="rect">
                <a:avLst/>
              </a:prstGeom>
              <a:blipFill>
                <a:blip r:embed="rId4"/>
                <a:stretch>
                  <a:fillRect l="-1038" t="-6061" r="-34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58B375-17CB-810E-C8A2-BA63B92A2EF5}"/>
              </a:ext>
            </a:extLst>
          </p:cNvPr>
          <p:cNvSpPr txBox="1"/>
          <p:nvPr/>
        </p:nvSpPr>
        <p:spPr>
          <a:xfrm>
            <a:off x="818707" y="3090533"/>
            <a:ext cx="3166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Heavy quarkonium obs.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0E70870-C2D8-0C48-DFDD-DACDA4358334}"/>
                  </a:ext>
                </a:extLst>
              </p:cNvPr>
              <p:cNvSpPr txBox="1"/>
              <p:nvPr/>
            </p:nvSpPr>
            <p:spPr>
              <a:xfrm>
                <a:off x="811618" y="4632250"/>
                <a:ext cx="49147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kumimoji="1" lang="en-US" altLang="ja-JP" sz="2000" b="0" dirty="0"/>
                  <a:t>[Challenge]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kumimoji="1" lang="ja-JP" altLang="en-US" sz="2000" dirty="0"/>
                  <a:t> </a:t>
                </a:r>
                <a:r>
                  <a:rPr kumimoji="1" lang="en-US" altLang="ja-JP" sz="2000" dirty="0"/>
                  <a:t>from top decay at LHC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0E70870-C2D8-0C48-DFDD-DACDA4358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618" y="4632250"/>
                <a:ext cx="4914743" cy="400110"/>
              </a:xfrm>
              <a:prstGeom prst="rect">
                <a:avLst/>
              </a:prstGeom>
              <a:blipFill>
                <a:blip r:embed="rId5"/>
                <a:stretch>
                  <a:fillRect l="-1117" t="-7576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A6E7D47-8EE6-17FE-FCBF-3AD9D29E0C99}"/>
              </a:ext>
            </a:extLst>
          </p:cNvPr>
          <p:cNvGrpSpPr/>
          <p:nvPr/>
        </p:nvGrpSpPr>
        <p:grpSpPr>
          <a:xfrm>
            <a:off x="6759376" y="850604"/>
            <a:ext cx="806525" cy="770413"/>
            <a:chOff x="6577070" y="3492348"/>
            <a:chExt cx="914400" cy="914400"/>
          </a:xfrm>
        </p:grpSpPr>
        <p:sp>
          <p:nvSpPr>
            <p:cNvPr id="10" name="円/楕円 19">
              <a:extLst>
                <a:ext uri="{FF2B5EF4-FFF2-40B4-BE49-F238E27FC236}">
                  <a16:creationId xmlns:a16="http://schemas.microsoft.com/office/drawing/2014/main" id="{C07B56A4-4D9A-D2B2-3787-081C73330636}"/>
                </a:ext>
              </a:extLst>
            </p:cNvPr>
            <p:cNvSpPr/>
            <p:nvPr/>
          </p:nvSpPr>
          <p:spPr>
            <a:xfrm>
              <a:off x="6577070" y="3492348"/>
              <a:ext cx="914400" cy="914400"/>
            </a:xfrm>
            <a:prstGeom prst="ellipse">
              <a:avLst/>
            </a:prstGeom>
            <a:pattFill prst="wdUpDiag">
              <a:fgClr>
                <a:srgbClr val="CC6600"/>
              </a:fgClr>
              <a:bgClr>
                <a:schemeClr val="bg1"/>
              </a:bgClr>
            </a:pattFill>
            <a:ln>
              <a:solidFill>
                <a:srgbClr val="99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9">
              <a:extLst>
                <a:ext uri="{FF2B5EF4-FFF2-40B4-BE49-F238E27FC236}">
                  <a16:creationId xmlns:a16="http://schemas.microsoft.com/office/drawing/2014/main" id="{F7B233C8-A8D2-0326-27D2-CA645CC9ED80}"/>
                </a:ext>
              </a:extLst>
            </p:cNvPr>
            <p:cNvSpPr/>
            <p:nvPr/>
          </p:nvSpPr>
          <p:spPr>
            <a:xfrm>
              <a:off x="7001219" y="3916497"/>
              <a:ext cx="66102" cy="661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E6DBC3F-E626-1AC3-80BC-0E265E0C7693}"/>
              </a:ext>
            </a:extLst>
          </p:cNvPr>
          <p:cNvSpPr/>
          <p:nvPr/>
        </p:nvSpPr>
        <p:spPr>
          <a:xfrm>
            <a:off x="6901760" y="1567971"/>
            <a:ext cx="184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i="1" dirty="0">
                <a:solidFill>
                  <a:srgbClr val="0000FF"/>
                </a:solidFill>
              </a:rPr>
              <a:t>B</a:t>
            </a:r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26F7BCE-E1CE-8322-99E6-7BBAAAC68648}"/>
              </a:ext>
            </a:extLst>
          </p:cNvPr>
          <p:cNvGrpSpPr/>
          <p:nvPr/>
        </p:nvGrpSpPr>
        <p:grpSpPr>
          <a:xfrm>
            <a:off x="7794278" y="864781"/>
            <a:ext cx="806525" cy="770413"/>
            <a:chOff x="6577070" y="3492348"/>
            <a:chExt cx="914400" cy="914400"/>
          </a:xfrm>
        </p:grpSpPr>
        <p:sp>
          <p:nvSpPr>
            <p:cNvPr id="14" name="円/楕円 19">
              <a:extLst>
                <a:ext uri="{FF2B5EF4-FFF2-40B4-BE49-F238E27FC236}">
                  <a16:creationId xmlns:a16="http://schemas.microsoft.com/office/drawing/2014/main" id="{05019252-D0FD-00A5-2FAA-608D2240C5F7}"/>
                </a:ext>
              </a:extLst>
            </p:cNvPr>
            <p:cNvSpPr/>
            <p:nvPr/>
          </p:nvSpPr>
          <p:spPr>
            <a:xfrm>
              <a:off x="6577070" y="3492348"/>
              <a:ext cx="914400" cy="914400"/>
            </a:xfrm>
            <a:prstGeom prst="ellipse">
              <a:avLst/>
            </a:prstGeom>
            <a:pattFill prst="wdUpDiag">
              <a:fgClr>
                <a:srgbClr val="CC6600"/>
              </a:fgClr>
              <a:bgClr>
                <a:schemeClr val="bg1"/>
              </a:bgClr>
            </a:pattFill>
            <a:ln>
              <a:solidFill>
                <a:srgbClr val="993300">
                  <a:alpha val="9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9">
              <a:extLst>
                <a:ext uri="{FF2B5EF4-FFF2-40B4-BE49-F238E27FC236}">
                  <a16:creationId xmlns:a16="http://schemas.microsoft.com/office/drawing/2014/main" id="{FFCE3E9A-6447-FCFC-0339-0E695E81AAF5}"/>
                </a:ext>
              </a:extLst>
            </p:cNvPr>
            <p:cNvSpPr/>
            <p:nvPr/>
          </p:nvSpPr>
          <p:spPr>
            <a:xfrm>
              <a:off x="7001219" y="3916497"/>
              <a:ext cx="66102" cy="661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E5ADE45-563C-DF5F-A9A6-93083AEA76C8}"/>
              </a:ext>
            </a:extLst>
          </p:cNvPr>
          <p:cNvSpPr/>
          <p:nvPr/>
        </p:nvSpPr>
        <p:spPr>
          <a:xfrm>
            <a:off x="7936662" y="1582148"/>
            <a:ext cx="1849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i="1" dirty="0">
                <a:solidFill>
                  <a:srgbClr val="0000FF"/>
                </a:solidFill>
              </a:rPr>
              <a:t>D</a:t>
            </a:r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06087E8-AE67-8FCB-3DA5-B39D288A3170}"/>
                  </a:ext>
                </a:extLst>
              </p:cNvPr>
              <p:cNvSpPr txBox="1"/>
              <p:nvPr/>
            </p:nvSpPr>
            <p:spPr>
              <a:xfrm>
                <a:off x="7161028" y="962246"/>
                <a:ext cx="194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06087E8-AE67-8FCB-3DA5-B39D288A3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1028" y="962246"/>
                <a:ext cx="194219" cy="276999"/>
              </a:xfrm>
              <a:prstGeom prst="rect">
                <a:avLst/>
              </a:prstGeom>
              <a:blipFill>
                <a:blip r:embed="rId6"/>
                <a:stretch>
                  <a:fillRect l="-28125" r="-21875" b="-111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27508114-2924-EA92-BF83-C39378961050}"/>
                  </a:ext>
                </a:extLst>
              </p:cNvPr>
              <p:cNvSpPr txBox="1"/>
              <p:nvPr/>
            </p:nvSpPr>
            <p:spPr>
              <a:xfrm>
                <a:off x="8185298" y="965791"/>
                <a:ext cx="177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27508114-2924-EA92-BF83-C39378961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298" y="965791"/>
                <a:ext cx="177228" cy="276999"/>
              </a:xfrm>
              <a:prstGeom prst="rect">
                <a:avLst/>
              </a:prstGeom>
              <a:blipFill>
                <a:blip r:embed="rId7"/>
                <a:stretch>
                  <a:fillRect l="-17241" r="-103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70205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75901A-CB27-6B46-6B8F-36F845906CAF}"/>
              </a:ext>
            </a:extLst>
          </p:cNvPr>
          <p:cNvSpPr txBox="1"/>
          <p:nvPr/>
        </p:nvSpPr>
        <p:spPr>
          <a:xfrm>
            <a:off x="3455582" y="584790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u="sng" dirty="0"/>
              <a:t>Summary</a:t>
            </a:r>
            <a:endParaRPr kumimoji="1" lang="ja-JP" altLang="en-US" sz="2400" u="sng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23DF2B-84A6-5021-BAE7-3A68AC5A5A09}"/>
              </a:ext>
            </a:extLst>
          </p:cNvPr>
          <p:cNvSpPr txBox="1"/>
          <p:nvPr/>
        </p:nvSpPr>
        <p:spPr>
          <a:xfrm>
            <a:off x="769085" y="1321969"/>
            <a:ext cx="6869188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High precision QCD predictions by separating renormalons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5D6A488-427A-AA44-2633-DB96B04DB344}"/>
              </a:ext>
            </a:extLst>
          </p:cNvPr>
          <p:cNvSpPr txBox="1"/>
          <p:nvPr/>
        </p:nvSpPr>
        <p:spPr>
          <a:xfrm>
            <a:off x="1371600" y="4242384"/>
            <a:ext cx="6199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How to separate renormalons (general framework) </a:t>
            </a:r>
            <a:r>
              <a:rPr lang="en-US" altLang="ja-JP" sz="1800" dirty="0">
                <a:solidFill>
                  <a:srgbClr val="FF6600"/>
                </a:solidFill>
              </a:rPr>
              <a:t>in OPE</a:t>
            </a:r>
            <a:r>
              <a:rPr kumimoji="1" lang="en-US" altLang="ja-JP" dirty="0"/>
              <a:t>:</a:t>
            </a:r>
            <a:endParaRPr kumimoji="1" lang="ja-JP" altLang="en-US" sz="1800" dirty="0">
              <a:solidFill>
                <a:srgbClr val="FF66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63FDEFD-73A7-70E4-43D1-12FAE3F8C11B}"/>
              </a:ext>
            </a:extLst>
          </p:cNvPr>
          <p:cNvSpPr txBox="1"/>
          <p:nvPr/>
        </p:nvSpPr>
        <p:spPr>
          <a:xfrm>
            <a:off x="1839432" y="4657054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Dual transf. by one-param. integral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B91614C-2FBD-D7B0-3BF9-26431E2BF909}"/>
                  </a:ext>
                </a:extLst>
              </p:cNvPr>
              <p:cNvSpPr txBox="1"/>
              <p:nvPr/>
            </p:nvSpPr>
            <p:spPr>
              <a:xfrm>
                <a:off x="1350337" y="5220583"/>
                <a:ext cx="5867504" cy="3900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Practical applications: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18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kumimoji="1" lang="en-US" altLang="ja-JP" sz="18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1" lang="en-US" altLang="ja-JP" sz="1800" dirty="0"/>
                  <a:t> determination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r>
                      <a:rPr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ja-JP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ja-JP" dirty="0"/>
                  <a:t>; 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B91614C-2FBD-D7B0-3BF9-26431E2BF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337" y="5220583"/>
                <a:ext cx="5867504" cy="390043"/>
              </a:xfrm>
              <a:prstGeom prst="rect">
                <a:avLst/>
              </a:prstGeom>
              <a:blipFill>
                <a:blip r:embed="rId5"/>
                <a:stretch>
                  <a:fillRect l="-936" t="-7813" b="-18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F0879CB-019A-49A3-B3AB-A76FDB1D69BE}"/>
                  </a:ext>
                </a:extLst>
              </p:cNvPr>
              <p:cNvSpPr txBox="1"/>
              <p:nvPr/>
            </p:nvSpPr>
            <p:spPr>
              <a:xfrm>
                <a:off x="3668237" y="5615390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𝑐𝑏</m:t>
                            </m:r>
                          </m:sub>
                        </m:sSub>
                      </m:e>
                    </m:d>
                    <m:r>
                      <a:rPr kumimoji="1" lang="en-US" altLang="ja-JP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from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altLang="ja-JP" dirty="0"/>
                  <a:t>;  other obs. 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F0879CB-019A-49A3-B3AB-A76FDB1D69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237" y="5615390"/>
                <a:ext cx="4572000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739F5A1-2974-EDA3-EFFD-B0C12166F25E}"/>
                  </a:ext>
                </a:extLst>
              </p:cNvPr>
              <p:cNvSpPr txBox="1"/>
              <p:nvPr/>
            </p:nvSpPr>
            <p:spPr>
              <a:xfrm>
                <a:off x="935665" y="2179674"/>
                <a:ext cx="7578678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1.  Cancellation of </a:t>
                </a:r>
                <a14:m>
                  <m:oMath xmlns:m="http://schemas.openxmlformats.org/officeDocument/2006/math">
                    <m:r>
                      <a:rPr kumimoji="1" lang="en-US" altLang="ja-JP" sz="18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𝑂</m:t>
                    </m:r>
                    <m:r>
                      <a:rPr kumimoji="1" lang="en-US" altLang="ja-JP" sz="1800" b="0" i="0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kumimoji="1" lang="en-US" altLang="ja-JP" sz="1800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l-GR" altLang="ja-JP" sz="1800" b="0" i="1" dirty="0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1800" b="0" i="0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QCD</m:t>
                        </m:r>
                      </m:sub>
                    </m:sSub>
                    <m:r>
                      <a:rPr kumimoji="1" lang="en-US" altLang="ja-JP" sz="1800" b="0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)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renormalons by re-expressing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pole</m:t>
                        </m:r>
                      </m:sub>
                    </m:sSub>
                  </m:oMath>
                </a14:m>
                <a:r>
                  <a:rPr kumimoji="1" lang="en-US" altLang="ja-JP" dirty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altLang="ja-JP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MS</m:t>
                            </m:r>
                          </m:e>
                        </m:acc>
                      </m:sub>
                    </m:sSub>
                  </m:oMath>
                </a14:m>
                <a:r>
                  <a:rPr kumimoji="1" lang="en-US" altLang="ja-JP" dirty="0"/>
                  <a:t>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739F5A1-2974-EDA3-EFFD-B0C12166F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665" y="2179674"/>
                <a:ext cx="7578678" cy="394019"/>
              </a:xfrm>
              <a:prstGeom prst="rect">
                <a:avLst/>
              </a:prstGeom>
              <a:blipFill>
                <a:blip r:embed="rId7"/>
                <a:stretch>
                  <a:fillRect l="-643" t="-9375" b="-187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AF06660-67FC-A029-41A5-5BDF76D56839}"/>
              </a:ext>
            </a:extLst>
          </p:cNvPr>
          <p:cNvSpPr txBox="1"/>
          <p:nvPr/>
        </p:nvSpPr>
        <p:spPr>
          <a:xfrm>
            <a:off x="981740" y="423530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2.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7F9BE3D-A170-6421-E07E-8500DAB778D4}"/>
                  </a:ext>
                </a:extLst>
              </p:cNvPr>
              <p:cNvSpPr txBox="1"/>
              <p:nvPr/>
            </p:nvSpPr>
            <p:spPr>
              <a:xfrm>
                <a:off x="1605516" y="2764159"/>
                <a:ext cx="4890977" cy="394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pole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in heavy quarkonium system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7F9BE3D-A170-6421-E07E-8500DAB77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516" y="2764159"/>
                <a:ext cx="4890977" cy="394019"/>
              </a:xfrm>
              <a:prstGeom prst="rect">
                <a:avLst/>
              </a:prstGeom>
              <a:blipFill>
                <a:blip r:embed="rId8"/>
                <a:stretch>
                  <a:fillRect t="-7692" r="-872" b="-1692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0B084F7-CBC7-0C15-E7E1-3F04FB9E7909}"/>
              </a:ext>
            </a:extLst>
          </p:cNvPr>
          <p:cNvSpPr txBox="1"/>
          <p:nvPr/>
        </p:nvSpPr>
        <p:spPr>
          <a:xfrm>
            <a:off x="1424763" y="3359886"/>
            <a:ext cx="7092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7030A0"/>
                </a:solidFill>
              </a:rPr>
              <a:t>spectroscopy, production cross sections, level transitions, decays,…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4EA8647-DD81-63B6-616F-6F5DEEFB49E4}"/>
                  </a:ext>
                </a:extLst>
              </p:cNvPr>
              <p:cNvSpPr txBox="1"/>
              <p:nvPr/>
            </p:nvSpPr>
            <p:spPr>
              <a:xfrm>
                <a:off x="5188688" y="3680269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34EA8647-DD81-63B6-616F-6F5DEEFB4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688" y="3680269"/>
                <a:ext cx="4572000" cy="369332"/>
              </a:xfrm>
              <a:prstGeom prst="rect">
                <a:avLst/>
              </a:prstGeom>
              <a:blipFill>
                <a:blip r:embed="rId9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230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4432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9C2FD7D-9FC0-1436-04A9-4F2E93D89EFE}"/>
              </a:ext>
            </a:extLst>
          </p:cNvPr>
          <p:cNvSpPr txBox="1"/>
          <p:nvPr/>
        </p:nvSpPr>
        <p:spPr>
          <a:xfrm>
            <a:off x="2126511" y="777580"/>
            <a:ext cx="4572000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2000">
                <a:solidFill>
                  <a:schemeClr val="accent4"/>
                </a:solidFill>
              </a:rPr>
              <a:t>量子色力学</a:t>
            </a:r>
            <a:r>
              <a:rPr lang="en-US" altLang="ja-JP" sz="2000">
                <a:solidFill>
                  <a:schemeClr val="accent4"/>
                </a:solidFill>
              </a:rPr>
              <a:t>QCD</a:t>
            </a:r>
            <a:r>
              <a:rPr lang="ja-JP" altLang="en-US" sz="2000">
                <a:solidFill>
                  <a:schemeClr val="accent4"/>
                </a:solidFill>
              </a:rPr>
              <a:t>の定量的理解への挑戦</a:t>
            </a:r>
            <a:endParaRPr lang="ja-JP" altLang="en-US" sz="2000" dirty="0">
              <a:solidFill>
                <a:schemeClr val="accent4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1AD84A3-F6E3-197E-5640-62804B921A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4" t="20561" r="36976" b="43105"/>
          <a:stretch/>
        </p:blipFill>
        <p:spPr>
          <a:xfrm>
            <a:off x="2881424" y="1562986"/>
            <a:ext cx="5401340" cy="1765005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BFCEC1-4AD5-3292-1BAE-F7DA5EEC3A3D}"/>
              </a:ext>
            </a:extLst>
          </p:cNvPr>
          <p:cNvSpPr txBox="1"/>
          <p:nvPr/>
        </p:nvSpPr>
        <p:spPr>
          <a:xfrm>
            <a:off x="701749" y="1871330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Q: Quality</a:t>
            </a:r>
            <a:r>
              <a:rPr kumimoji="1" lang="ja-JP" altLang="en-US" dirty="0"/>
              <a:t>（品質）</a:t>
            </a:r>
            <a:endParaRPr kumimoji="1" lang="en-US" altLang="ja-JP" dirty="0"/>
          </a:p>
          <a:p>
            <a:r>
              <a:rPr lang="en-US" altLang="ja-JP" dirty="0"/>
              <a:t>C: Cost</a:t>
            </a:r>
            <a:r>
              <a:rPr lang="ja-JP" altLang="en-US" dirty="0"/>
              <a:t>（価格）</a:t>
            </a:r>
            <a:endParaRPr lang="en-US" altLang="ja-JP" dirty="0"/>
          </a:p>
          <a:p>
            <a:r>
              <a:rPr kumimoji="1" lang="en-US" altLang="ja-JP" dirty="0"/>
              <a:t>D: Delivery</a:t>
            </a:r>
            <a:r>
              <a:rPr kumimoji="1" lang="ja-JP" altLang="en-US" dirty="0"/>
              <a:t>（納期）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7B1DF08-2119-E946-FE1D-1EC3F19177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4" t="22969" r="36745" b="40041"/>
          <a:stretch/>
        </p:blipFill>
        <p:spPr>
          <a:xfrm>
            <a:off x="2913321" y="3306725"/>
            <a:ext cx="5369442" cy="1796902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075259-1CFE-0A5C-9987-D802618C136B}"/>
              </a:ext>
            </a:extLst>
          </p:cNvPr>
          <p:cNvSpPr txBox="1"/>
          <p:nvPr/>
        </p:nvSpPr>
        <p:spPr>
          <a:xfrm>
            <a:off x="5273749" y="51688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B050"/>
                </a:solidFill>
              </a:rPr>
              <a:t>https://aoigk.co.jp/column/what-is-qcd/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E9DC5E-F886-644A-36D0-45A147E08696}"/>
              </a:ext>
            </a:extLst>
          </p:cNvPr>
          <p:cNvSpPr txBox="1"/>
          <p:nvPr/>
        </p:nvSpPr>
        <p:spPr>
          <a:xfrm>
            <a:off x="1084522" y="797441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C00000"/>
                </a:solidFill>
              </a:rPr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399453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5695721" y="418646"/>
            <a:ext cx="3283024" cy="2588964"/>
            <a:chOff x="5993175" y="0"/>
            <a:chExt cx="2985569" cy="2588964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13530" b="6746"/>
            <a:stretch/>
          </p:blipFill>
          <p:spPr bwMode="auto">
            <a:xfrm>
              <a:off x="5993175" y="0"/>
              <a:ext cx="2985569" cy="25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正方形/長方形 25"/>
                <p:cNvSpPr/>
                <p:nvPr/>
              </p:nvSpPr>
              <p:spPr>
                <a:xfrm>
                  <a:off x="7245559" y="2120614"/>
                  <a:ext cx="3816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ja-JP" altLang="en-US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26" name="正方形/長方形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5559" y="2120614"/>
                  <a:ext cx="381643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正方形/長方形 26"/>
            <p:cNvSpPr/>
            <p:nvPr/>
          </p:nvSpPr>
          <p:spPr>
            <a:xfrm>
              <a:off x="6940627" y="231354"/>
              <a:ext cx="418640" cy="396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101687" y="1046601"/>
                <a:ext cx="1928028" cy="4217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ℒ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𝑄𝐶𝐷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;</m:t>
                      </m:r>
                      <m:r>
                        <a:rPr lang="ja-JP" altLang="en-US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𝜇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687" y="1046601"/>
                <a:ext cx="1928028" cy="421782"/>
              </a:xfrm>
              <a:prstGeom prst="rect">
                <a:avLst/>
              </a:prstGeom>
              <a:blipFill rotWithShape="1">
                <a:blip r:embed="rId4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275416" y="1487277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Theory of quarks and gluons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5415" y="1905914"/>
                <a:ext cx="51732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Same input parameters as full QCD.</a:t>
                </a:r>
              </a:p>
              <a:p>
                <a:r>
                  <a:rPr lang="en-US" altLang="ja-JP" dirty="0"/>
                  <a:t>Systematic: has its own way of estimating errors.</a:t>
                </a:r>
              </a:p>
              <a:p>
                <a:r>
                  <a:rPr lang="en-US" altLang="ja-JP" dirty="0"/>
                  <a:t>(Dependence on </a:t>
                </a:r>
                <a14:m>
                  <m:oMath xmlns:m="http://schemas.openxmlformats.org/officeDocument/2006/math">
                    <m:r>
                      <a:rPr lang="ja-JP" altLang="en-US" i="1">
                        <a:solidFill>
                          <a:srgbClr val="0000FF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is used to estimate errors.)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15" y="1905914"/>
                <a:ext cx="5173211" cy="923330"/>
              </a:xfrm>
              <a:prstGeom prst="rect">
                <a:avLst/>
              </a:prstGeom>
              <a:blipFill rotWithShape="1">
                <a:blip r:embed="rId9"/>
                <a:stretch>
                  <a:fillRect l="-942" t="-3311" r="-236" b="-99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20"/>
          <p:cNvSpPr txBox="1"/>
          <p:nvPr/>
        </p:nvSpPr>
        <p:spPr>
          <a:xfrm>
            <a:off x="396608" y="572875"/>
            <a:ext cx="12490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Pert. QCD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498249" y="567235"/>
            <a:ext cx="2178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050"/>
                </a:solidFill>
              </a:rPr>
              <a:t>renormalization scale </a:t>
            </a:r>
            <a:endParaRPr lang="ja-JP" altLang="en-US" sz="1600" dirty="0">
              <a:solidFill>
                <a:srgbClr val="00B05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2732183" y="881348"/>
            <a:ext cx="55085" cy="28644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652529" y="278726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solidFill>
                  <a:srgbClr val="FF0000"/>
                </a:solidFill>
              </a:rPr>
              <a:t>Differs from</a:t>
            </a:r>
            <a:r>
              <a:rPr kumimoji="1" lang="en-US" altLang="ja-JP" i="1" dirty="0">
                <a:solidFill>
                  <a:srgbClr val="FF0000"/>
                </a:solidFill>
              </a:rPr>
              <a:t> a model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7599A9-BE98-7722-C40A-E1D32233431F}"/>
              </a:ext>
            </a:extLst>
          </p:cNvPr>
          <p:cNvSpPr txBox="1"/>
          <p:nvPr/>
        </p:nvSpPr>
        <p:spPr>
          <a:xfrm>
            <a:off x="637954" y="3700118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3300"/>
                </a:solidFill>
              </a:rPr>
              <a:t>Renormalon uncertainty</a:t>
            </a:r>
            <a:endParaRPr kumimoji="1" lang="ja-JP" altLang="en-US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BEC5962B-9109-1325-C31D-22EAAAB43351}"/>
                  </a:ext>
                </a:extLst>
              </p:cNvPr>
              <p:cNvSpPr txBox="1"/>
              <p:nvPr/>
            </p:nvSpPr>
            <p:spPr>
              <a:xfrm>
                <a:off x="861234" y="4800581"/>
                <a:ext cx="1425775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sSubSup>
                        <m:sSub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BEC5962B-9109-1325-C31D-22EAAAB433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234" y="4800581"/>
                <a:ext cx="1425775" cy="67217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F6ECAB0-5AEA-EF7A-1806-F1BD1025440C}"/>
                  </a:ext>
                </a:extLst>
              </p:cNvPr>
              <p:cNvSpPr txBox="1"/>
              <p:nvPr/>
            </p:nvSpPr>
            <p:spPr>
              <a:xfrm>
                <a:off x="1031359" y="4902994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~  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F6ECAB0-5AEA-EF7A-1806-F1BD10254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359" y="4902994"/>
                <a:ext cx="4572000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62FDB0F-E24F-7067-D755-4400DBDA6290}"/>
              </a:ext>
            </a:extLst>
          </p:cNvPr>
          <p:cNvSpPr txBox="1"/>
          <p:nvPr/>
        </p:nvSpPr>
        <p:spPr>
          <a:xfrm>
            <a:off x="956932" y="4157330"/>
            <a:ext cx="3474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B050"/>
                </a:solidFill>
              </a:rPr>
              <a:t>’t Hooft        </a:t>
            </a:r>
            <a:r>
              <a:rPr kumimoji="1" lang="en-US" altLang="ja-JP" sz="1600" dirty="0">
                <a:solidFill>
                  <a:schemeClr val="tx2"/>
                </a:solidFill>
              </a:rPr>
              <a:t>(See review by </a:t>
            </a:r>
            <a:r>
              <a:rPr kumimoji="1" lang="en-US" altLang="ja-JP" sz="1600" dirty="0" err="1">
                <a:solidFill>
                  <a:srgbClr val="00B050"/>
                </a:solidFill>
              </a:rPr>
              <a:t>Beneke</a:t>
            </a:r>
            <a:r>
              <a:rPr kumimoji="1" lang="en-US" altLang="ja-JP" sz="1600" dirty="0">
                <a:solidFill>
                  <a:schemeClr val="tx2"/>
                </a:solidFill>
              </a:rPr>
              <a:t>)</a:t>
            </a:r>
            <a:endParaRPr kumimoji="1" lang="ja-JP" altLang="en-US" sz="1600" dirty="0">
              <a:solidFill>
                <a:schemeClr val="tx2"/>
              </a:solidFill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D20CCB1-4871-8102-DFFD-A23FFC7E5AF4}"/>
              </a:ext>
            </a:extLst>
          </p:cNvPr>
          <p:cNvCxnSpPr/>
          <p:nvPr/>
        </p:nvCxnSpPr>
        <p:spPr>
          <a:xfrm>
            <a:off x="404041" y="3391789"/>
            <a:ext cx="8293395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25E2717-1F70-7173-AD72-F00E22D6BC86}"/>
              </a:ext>
            </a:extLst>
          </p:cNvPr>
          <p:cNvGrpSpPr/>
          <p:nvPr/>
        </p:nvGrpSpPr>
        <p:grpSpPr>
          <a:xfrm>
            <a:off x="5135592" y="3912757"/>
            <a:ext cx="3157803" cy="2255695"/>
            <a:chOff x="5986197" y="1010096"/>
            <a:chExt cx="3157803" cy="2255695"/>
          </a:xfrm>
          <a:solidFill>
            <a:schemeClr val="bg1"/>
          </a:solidFill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D3F12E7-0134-411D-31CA-D573D642E2F8}"/>
                </a:ext>
              </a:extLst>
            </p:cNvPr>
            <p:cNvGrpSpPr/>
            <p:nvPr/>
          </p:nvGrpSpPr>
          <p:grpSpPr>
            <a:xfrm>
              <a:off x="5986197" y="1010096"/>
              <a:ext cx="3157803" cy="2255695"/>
              <a:chOff x="4578733" y="2571584"/>
              <a:chExt cx="3606800" cy="2859732"/>
            </a:xfrm>
            <a:grpFill/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64016DA-89C7-6994-A742-0C5D42C2C42B}"/>
                  </a:ext>
                </a:extLst>
              </p:cNvPr>
              <p:cNvGrpSpPr/>
              <p:nvPr/>
            </p:nvGrpSpPr>
            <p:grpSpPr>
              <a:xfrm>
                <a:off x="4578733" y="2571584"/>
                <a:ext cx="3606800" cy="2859732"/>
                <a:chOff x="4578733" y="2571584"/>
                <a:chExt cx="3606800" cy="2859732"/>
              </a:xfrm>
              <a:grpFill/>
            </p:grpSpPr>
            <p:pic>
              <p:nvPicPr>
                <p:cNvPr id="37" name="Picture 4">
                  <a:extLst>
                    <a:ext uri="{FF2B5EF4-FFF2-40B4-BE49-F238E27FC236}">
                      <a16:creationId xmlns:a16="http://schemas.microsoft.com/office/drawing/2014/main" id="{434F3436-02B0-19E3-0218-6C71180201E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 l="-176" b="3408"/>
                <a:stretch>
                  <a:fillRect/>
                </a:stretch>
              </p:blipFill>
              <p:spPr bwMode="auto">
                <a:xfrm>
                  <a:off x="4578733" y="2931922"/>
                  <a:ext cx="3606800" cy="247491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8" name="正方形/長方形 37">
                  <a:extLst>
                    <a:ext uri="{FF2B5EF4-FFF2-40B4-BE49-F238E27FC236}">
                      <a16:creationId xmlns:a16="http://schemas.microsoft.com/office/drawing/2014/main" id="{970CB83E-9A8E-D1E9-14A4-E651FD701BD7}"/>
                    </a:ext>
                  </a:extLst>
                </p:cNvPr>
                <p:cNvSpPr/>
                <p:nvPr/>
              </p:nvSpPr>
              <p:spPr>
                <a:xfrm>
                  <a:off x="4814371" y="3624549"/>
                  <a:ext cx="308472" cy="67202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>
                  <a:extLst>
                    <a:ext uri="{FF2B5EF4-FFF2-40B4-BE49-F238E27FC236}">
                      <a16:creationId xmlns:a16="http://schemas.microsoft.com/office/drawing/2014/main" id="{1A5749B7-EC33-A39B-8D8A-87ACF8527F11}"/>
                    </a:ext>
                  </a:extLst>
                </p:cNvPr>
                <p:cNvSpPr/>
                <p:nvPr/>
              </p:nvSpPr>
              <p:spPr>
                <a:xfrm>
                  <a:off x="6420997" y="5010839"/>
                  <a:ext cx="640814" cy="420477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40" name="直線矢印コネクタ 39">
                  <a:extLst>
                    <a:ext uri="{FF2B5EF4-FFF2-40B4-BE49-F238E27FC236}">
                      <a16:creationId xmlns:a16="http://schemas.microsoft.com/office/drawing/2014/main" id="{0C18DB78-6893-6407-63CE-D752A231E6B3}"/>
                    </a:ext>
                  </a:extLst>
                </p:cNvPr>
                <p:cNvCxnSpPr/>
                <p:nvPr/>
              </p:nvCxnSpPr>
              <p:spPr>
                <a:xfrm>
                  <a:off x="6356178" y="4660135"/>
                  <a:ext cx="0" cy="274132"/>
                </a:xfrm>
                <a:prstGeom prst="straightConnector1">
                  <a:avLst/>
                </a:prstGeom>
                <a:grpFill/>
                <a:ln w="12700"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正方形/長方形 40">
                      <a:extLst>
                        <a:ext uri="{FF2B5EF4-FFF2-40B4-BE49-F238E27FC236}">
                          <a16:creationId xmlns:a16="http://schemas.microsoft.com/office/drawing/2014/main" id="{F2C6D9B3-B90B-E1A9-967F-48774ACF9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2108" y="2571584"/>
                      <a:ext cx="2010726" cy="429213"/>
                    </a:xfrm>
                    <a:prstGeom prst="rect">
                      <a:avLst/>
                    </a:prstGeom>
                    <a:grpFill/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ja-JP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bSup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 ~ </m:t>
                            </m:r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𝑛</m:t>
                            </m:r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!</m:t>
                            </m:r>
                            <m:sSup>
                              <m:sSupPr>
                                <m:ctrlP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ja-JP" alt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𝑛</m:t>
                                </m:r>
                              </m:sup>
                            </m:sSubSup>
                          </m:oMath>
                        </m:oMathPara>
                      </a14:m>
                      <a:endParaRPr lang="ja-JP" altLang="en-US" sz="1600" dirty="0"/>
                    </a:p>
                  </p:txBody>
                </p:sp>
              </mc:Choice>
              <mc:Fallback xmlns="">
                <p:sp>
                  <p:nvSpPr>
                    <p:cNvPr id="37" name="正方形/長方形 36">
                      <a:extLst>
                        <a:ext uri="{FF2B5EF4-FFF2-40B4-BE49-F238E27FC236}">
                          <a16:creationId xmlns:a16="http://schemas.microsoft.com/office/drawing/2014/main" id="{F7795EAE-D451-5601-DDCA-4E307305DEDB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712108" y="2571584"/>
                      <a:ext cx="2010726" cy="429213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717759AF-54B5-23BF-C778-89D3D1A539F5}"/>
                  </a:ext>
                </a:extLst>
              </p:cNvPr>
              <p:cNvSpPr/>
              <p:nvPr/>
            </p:nvSpPr>
            <p:spPr>
              <a:xfrm>
                <a:off x="5781675" y="4019550"/>
                <a:ext cx="1157288" cy="4524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86024521-795A-7644-41A7-215BA6F12F64}"/>
                  </a:ext>
                </a:extLst>
              </p:cNvPr>
              <p:cNvSpPr/>
              <p:nvPr/>
            </p:nvSpPr>
            <p:spPr>
              <a:xfrm>
                <a:off x="5805487" y="4938711"/>
                <a:ext cx="1157288" cy="4524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82851371-154A-63A7-EF78-97001D72B26F}"/>
                  </a:ext>
                </a:extLst>
              </p:cNvPr>
              <p:cNvSpPr/>
              <p:nvPr/>
            </p:nvSpPr>
            <p:spPr>
              <a:xfrm>
                <a:off x="6934205" y="4533900"/>
                <a:ext cx="76198" cy="38576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5C3D1823-9705-9863-53B7-D9275880C22F}"/>
                  </a:ext>
                </a:extLst>
              </p:cNvPr>
              <p:cNvSpPr/>
              <p:nvPr/>
            </p:nvSpPr>
            <p:spPr>
              <a:xfrm>
                <a:off x="5742691" y="4581525"/>
                <a:ext cx="76198" cy="33575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4215CE5A-AD60-B146-6EBE-A7B4B6378496}"/>
                    </a:ext>
                  </a:extLst>
                </p:cNvPr>
                <p:cNvSpPr txBox="1"/>
                <p:nvPr/>
              </p:nvSpPr>
              <p:spPr>
                <a:xfrm>
                  <a:off x="7498851" y="2570392"/>
                  <a:ext cx="891013" cy="3763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∝</m:t>
                            </m:r>
                            <m:r>
                              <m:rPr>
                                <m:sty m:val="p"/>
                              </m:rPr>
                              <a:rPr lang="el-GR" altLang="ja-JP" sz="1600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sz="160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QCD</m:t>
                            </m:r>
                          </m:sub>
                          <m:sup>
                            <m: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  </m:t>
                            </m:r>
                            <m:r>
                              <a:rPr lang="en-US" altLang="ja-JP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𝑃</m:t>
                            </m:r>
                          </m:sup>
                        </m:sSubSup>
                      </m:oMath>
                    </m:oMathPara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43" name="テキスト ボックス 42">
                  <a:extLst>
                    <a:ext uri="{FF2B5EF4-FFF2-40B4-BE49-F238E27FC236}">
                      <a16:creationId xmlns:a16="http://schemas.microsoft.com/office/drawing/2014/main" id="{600FC7F7-B37C-A91F-766F-84D8B2F67D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98851" y="2570392"/>
                  <a:ext cx="891013" cy="376385"/>
                </a:xfrm>
                <a:prstGeom prst="rect">
                  <a:avLst/>
                </a:prstGeom>
                <a:blipFill>
                  <a:blip r:embed="rId7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72C43D15-EC3E-2F86-0464-4EBFAABB2C7D}"/>
                  </a:ext>
                </a:extLst>
              </p:cNvPr>
              <p:cNvSpPr txBox="1"/>
              <p:nvPr/>
            </p:nvSpPr>
            <p:spPr>
              <a:xfrm>
                <a:off x="7729871" y="5487786"/>
                <a:ext cx="171184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ja-JP" sz="1200" b="0" dirty="0">
                    <a:solidFill>
                      <a:srgbClr val="FF0000"/>
                    </a:solidFill>
                    <a:ea typeface="Cambria Math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ja-JP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𝑃</m:t>
                    </m:r>
                    <m:r>
                      <a:rPr lang="en-US" altLang="ja-JP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=2/</m:t>
                    </m:r>
                    <m:r>
                      <a:rPr lang="en-US" altLang="ja-JP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𝑎</m:t>
                    </m:r>
                  </m:oMath>
                </a14:m>
                <a:r>
                  <a:rPr lang="en-US" altLang="ja-JP" sz="1200" dirty="0"/>
                  <a:t>)</a:t>
                </a:r>
                <a:endParaRPr lang="ja-JP" altLang="en-US" sz="1200" dirty="0"/>
              </a:p>
            </p:txBody>
          </p:sp>
        </mc:Choice>
        <mc:Fallback xmlns=""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72C43D15-EC3E-2F86-0464-4EBFAABB2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871" y="5487786"/>
                <a:ext cx="1711842" cy="276999"/>
              </a:xfrm>
              <a:prstGeom prst="rect">
                <a:avLst/>
              </a:prstGeom>
              <a:blipFill>
                <a:blip r:embed="rId13"/>
                <a:stretch>
                  <a:fillRect t="-2174" b="-1304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0A456A7-1BD9-8338-310F-C3C1FD95209C}"/>
                  </a:ext>
                </a:extLst>
              </p:cNvPr>
              <p:cNvSpPr txBox="1"/>
              <p:nvPr/>
            </p:nvSpPr>
            <p:spPr>
              <a:xfrm>
                <a:off x="6794205" y="6124349"/>
                <a:ext cx="1892595" cy="372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altLang="ja-JP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QCD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 </m:t>
                        </m:r>
                      </m:sup>
                    </m:sSubSup>
                    <m:r>
                      <a:rPr lang="en-US" altLang="ja-JP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 ~ 300</m:t>
                    </m:r>
                  </m:oMath>
                </a14:m>
                <a:r>
                  <a:rPr kumimoji="1" lang="ja-JP" altLang="en-US" sz="1600" dirty="0">
                    <a:solidFill>
                      <a:srgbClr val="0000FF"/>
                    </a:solidFill>
                    <a:latin typeface="Symbol" pitchFamily="18" charset="2"/>
                  </a:rPr>
                  <a:t> </a:t>
                </a:r>
                <a:r>
                  <a:rPr kumimoji="1" lang="en-US" altLang="ja-JP" sz="1600" dirty="0">
                    <a:solidFill>
                      <a:srgbClr val="0000FF"/>
                    </a:solidFill>
                    <a:latin typeface="Symbol" pitchFamily="18" charset="2"/>
                  </a:rPr>
                  <a:t>M</a:t>
                </a:r>
                <a:r>
                  <a:rPr kumimoji="1" lang="en-US" altLang="ja-JP" sz="1600" dirty="0">
                    <a:solidFill>
                      <a:srgbClr val="0000FF"/>
                    </a:solidFill>
                    <a:latin typeface="+mj-lt"/>
                  </a:rPr>
                  <a:t>eV</a:t>
                </a:r>
                <a:endParaRPr kumimoji="1" lang="ja-JP" altLang="en-US" sz="1600" dirty="0">
                  <a:solidFill>
                    <a:srgbClr val="0000FF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0A456A7-1BD9-8338-310F-C3C1FD952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205" y="6124349"/>
                <a:ext cx="1892595" cy="372138"/>
              </a:xfrm>
              <a:prstGeom prst="rect">
                <a:avLst/>
              </a:prstGeom>
              <a:blipFill>
                <a:blip r:embed="rId14"/>
                <a:stretch>
                  <a:fillRect t="-6557"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33764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 descr="img1075">
            <a:extLst>
              <a:ext uri="{FF2B5EF4-FFF2-40B4-BE49-F238E27FC236}">
                <a16:creationId xmlns:a16="http://schemas.microsoft.com/office/drawing/2014/main" id="{81B84D3B-6DDC-235C-5EA9-7CB09497E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4135439"/>
            <a:ext cx="1608137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29">
            <a:extLst>
              <a:ext uri="{FF2B5EF4-FFF2-40B4-BE49-F238E27FC236}">
                <a16:creationId xmlns:a16="http://schemas.microsoft.com/office/drawing/2014/main" id="{50B7B053-FA14-6063-8C66-8C59A256C4C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45729" y="3451300"/>
            <a:ext cx="338137" cy="3381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CC00CC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Text Box 36">
            <a:extLst>
              <a:ext uri="{FF2B5EF4-FFF2-40B4-BE49-F238E27FC236}">
                <a16:creationId xmlns:a16="http://schemas.microsoft.com/office/drawing/2014/main" id="{3173F4C9-858A-C3A5-EB28-3D475521B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7479" y="3424312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/>
              <a:t>b</a:t>
            </a:r>
          </a:p>
        </p:txBody>
      </p:sp>
      <p:sp>
        <p:nvSpPr>
          <p:cNvPr id="6" name="Oval 30">
            <a:extLst>
              <a:ext uri="{FF2B5EF4-FFF2-40B4-BE49-F238E27FC236}">
                <a16:creationId xmlns:a16="http://schemas.microsoft.com/office/drawing/2014/main" id="{ADD6BB7C-6E83-FECC-3A6B-2C6F12438C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47950" y="4116389"/>
            <a:ext cx="338137" cy="3381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Text Box 35">
            <a:extLst>
              <a:ext uri="{FF2B5EF4-FFF2-40B4-BE49-F238E27FC236}">
                <a16:creationId xmlns:a16="http://schemas.microsoft.com/office/drawing/2014/main" id="{563538F1-3849-B907-2573-F98246939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5888" y="4071939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dirty="0"/>
              <a:t>c</a:t>
            </a:r>
          </a:p>
        </p:txBody>
      </p:sp>
      <p:sp>
        <p:nvSpPr>
          <p:cNvPr id="8" name="Oval 26">
            <a:extLst>
              <a:ext uri="{FF2B5EF4-FFF2-40B4-BE49-F238E27FC236}">
                <a16:creationId xmlns:a16="http://schemas.microsoft.com/office/drawing/2014/main" id="{7BACCE70-F35C-EAFE-8D8D-26E62C8A7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747" y="4672531"/>
            <a:ext cx="355600" cy="355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Oval 28">
            <a:extLst>
              <a:ext uri="{FF2B5EF4-FFF2-40B4-BE49-F238E27FC236}">
                <a16:creationId xmlns:a16="http://schemas.microsoft.com/office/drawing/2014/main" id="{BD09B1A9-BA99-9A8B-09F0-663AEF829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2164" y="4278018"/>
            <a:ext cx="355600" cy="355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33CC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Oval 31">
            <a:extLst>
              <a:ext uri="{FF2B5EF4-FFF2-40B4-BE49-F238E27FC236}">
                <a16:creationId xmlns:a16="http://schemas.microsoft.com/office/drawing/2014/main" id="{5C980347-4376-1810-6B1F-AF0E3CFD7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4157664"/>
            <a:ext cx="355600" cy="3492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Text Box 37">
            <a:extLst>
              <a:ext uri="{FF2B5EF4-FFF2-40B4-BE49-F238E27FC236}">
                <a16:creationId xmlns:a16="http://schemas.microsoft.com/office/drawing/2014/main" id="{40C552C8-F811-1873-AE6B-E0D7CDAAC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1950" y="4129089"/>
            <a:ext cx="24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t</a:t>
            </a:r>
          </a:p>
        </p:txBody>
      </p:sp>
      <p:sp>
        <p:nvSpPr>
          <p:cNvPr id="12" name="Oval 27">
            <a:extLst>
              <a:ext uri="{FF2B5EF4-FFF2-40B4-BE49-F238E27FC236}">
                <a16:creationId xmlns:a16="http://schemas.microsoft.com/office/drawing/2014/main" id="{CC23812E-F664-5FC1-4237-89034AD50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748" y="4108230"/>
            <a:ext cx="355600" cy="3635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4642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104185-0BD6-0D44-13EA-572B391CA97C}"/>
              </a:ext>
            </a:extLst>
          </p:cNvPr>
          <p:cNvSpPr txBox="1"/>
          <p:nvPr/>
        </p:nvSpPr>
        <p:spPr>
          <a:xfrm>
            <a:off x="582997" y="273107"/>
            <a:ext cx="360226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4"/>
                </a:solidFill>
              </a:rPr>
              <a:t>More recent &amp; on-going works</a:t>
            </a:r>
            <a:endParaRPr kumimoji="1" lang="ja-JP" altLang="en-US" sz="2000" dirty="0">
              <a:solidFill>
                <a:schemeClr val="accent4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65B622-F7D9-0C31-92F8-21331C415550}"/>
              </a:ext>
            </a:extLst>
          </p:cNvPr>
          <p:cNvSpPr txBox="1"/>
          <p:nvPr/>
        </p:nvSpPr>
        <p:spPr>
          <a:xfrm>
            <a:off x="520996" y="92502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3300"/>
                </a:solidFill>
              </a:rPr>
              <a:t>Renormalon uncertainty</a:t>
            </a:r>
            <a:endParaRPr kumimoji="1" lang="ja-JP" altLang="en-US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/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sSubSup>
                        <m:sSub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/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~  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右矢印 78">
            <a:extLst>
              <a:ext uri="{FF2B5EF4-FFF2-40B4-BE49-F238E27FC236}">
                <a16:creationId xmlns:a16="http://schemas.microsoft.com/office/drawing/2014/main" id="{2CF82C8A-5188-C742-9D4E-DB9DE0DD1FAA}"/>
              </a:ext>
            </a:extLst>
          </p:cNvPr>
          <p:cNvSpPr/>
          <p:nvPr/>
        </p:nvSpPr>
        <p:spPr>
          <a:xfrm rot="5400000" flipV="1">
            <a:off x="3495077" y="2202841"/>
            <a:ext cx="300446" cy="175279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/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kumimoji="1" lang="en-US" altLang="ja-JP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~     </m:t>
                      </m:r>
                      <m:f>
                        <m:f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AB45D3-1E65-235C-D041-2D7870146C60}"/>
              </a:ext>
            </a:extLst>
          </p:cNvPr>
          <p:cNvSpPr txBox="1"/>
          <p:nvPr/>
        </p:nvSpPr>
        <p:spPr>
          <a:xfrm>
            <a:off x="3870251" y="208396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Borel</a:t>
            </a:r>
            <a:r>
              <a:rPr kumimoji="1" lang="en-US" altLang="ja-JP" dirty="0"/>
              <a:t> transf.</a:t>
            </a:r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B1C6AEE-9DEB-852B-C0E7-E9B03B1B363B}"/>
              </a:ext>
            </a:extLst>
          </p:cNvPr>
          <p:cNvGrpSpPr/>
          <p:nvPr/>
        </p:nvGrpSpPr>
        <p:grpSpPr>
          <a:xfrm>
            <a:off x="6695312" y="1929559"/>
            <a:ext cx="2059722" cy="1856864"/>
            <a:chOff x="6695312" y="2344242"/>
            <a:chExt cx="2059722" cy="185686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C72A8FD-F2B5-29AE-A15A-1AAA72DFFB27}"/>
                </a:ext>
              </a:extLst>
            </p:cNvPr>
            <p:cNvGrpSpPr/>
            <p:nvPr/>
          </p:nvGrpSpPr>
          <p:grpSpPr>
            <a:xfrm>
              <a:off x="6695312" y="2711306"/>
              <a:ext cx="1819610" cy="1489800"/>
              <a:chOff x="1432197" y="5753194"/>
              <a:chExt cx="1061006" cy="796467"/>
            </a:xfrm>
          </p:grpSpPr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A2C82140-A4EB-2EB8-2D2A-C8D7AA4239B0}"/>
                  </a:ext>
                </a:extLst>
              </p:cNvPr>
              <p:cNvCxnSpPr/>
              <p:nvPr/>
            </p:nvCxnSpPr>
            <p:spPr>
              <a:xfrm flipH="1">
                <a:off x="1432197" y="6297789"/>
                <a:ext cx="1061006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7517D8AC-6F8C-FD30-28FD-E2747B07F4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1811" y="5753194"/>
                <a:ext cx="0" cy="676804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E12902C0-FA83-4CFC-A047-F93FF99B3F5D}"/>
                  </a:ext>
                </a:extLst>
              </p:cNvPr>
              <p:cNvGrpSpPr/>
              <p:nvPr/>
            </p:nvGrpSpPr>
            <p:grpSpPr>
              <a:xfrm>
                <a:off x="1947112" y="6232282"/>
                <a:ext cx="111670" cy="128588"/>
                <a:chOff x="5929297" y="4119547"/>
                <a:chExt cx="157178" cy="180991"/>
              </a:xfrm>
            </p:grpSpPr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F9E53167-D88C-E619-8159-0DA258A67455}"/>
                    </a:ext>
                  </a:extLst>
                </p:cNvPr>
                <p:cNvCxnSpPr/>
                <p:nvPr/>
              </p:nvCxnSpPr>
              <p:spPr>
                <a:xfrm>
                  <a:off x="5929313" y="4119563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2112DF63-A629-E89A-B6F9-A3C686447DA0}"/>
                    </a:ext>
                  </a:extLst>
                </p:cNvPr>
                <p:cNvCxnSpPr/>
                <p:nvPr/>
              </p:nvCxnSpPr>
              <p:spPr>
                <a:xfrm flipH="1">
                  <a:off x="5929297" y="4119547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/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1/</m:t>
                          </m:r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𝑎</m:t>
                          </m:r>
                        </m:oMath>
                      </m:oMathPara>
                    </a14:m>
                    <a:endParaRPr kumimoji="1" lang="ja-JP" alt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356A199-4687-2D0A-F300-135FC48A86AB}"/>
                </a:ext>
              </a:extLst>
            </p:cNvPr>
            <p:cNvSpPr/>
            <p:nvPr/>
          </p:nvSpPr>
          <p:spPr>
            <a:xfrm>
              <a:off x="8155171" y="2626241"/>
              <a:ext cx="382773" cy="446567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02F8EDA-6F7C-07DE-D8DA-1BA70E4A8A3D}"/>
                </a:ext>
              </a:extLst>
            </p:cNvPr>
            <p:cNvSpPr/>
            <p:nvPr/>
          </p:nvSpPr>
          <p:spPr>
            <a:xfrm rot="19063272">
              <a:off x="8238462" y="2344242"/>
              <a:ext cx="516572" cy="7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/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kumimoji="1" lang="ja-JP" altLang="en-US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5152" r="-121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1C2C67A-93B9-D645-46F7-883C9801D660}"/>
              </a:ext>
            </a:extLst>
          </p:cNvPr>
          <p:cNvSpPr txBox="1"/>
          <p:nvPr/>
        </p:nvSpPr>
        <p:spPr>
          <a:xfrm>
            <a:off x="6783982" y="327636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0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8791291-8111-DE08-D24F-A71DB6817DE0}"/>
              </a:ext>
            </a:extLst>
          </p:cNvPr>
          <p:cNvSpPr txBox="1"/>
          <p:nvPr/>
        </p:nvSpPr>
        <p:spPr>
          <a:xfrm>
            <a:off x="7095458" y="3714301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renormalon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6E51405-6574-7C0E-BDA4-95702ED5CE87}"/>
              </a:ext>
            </a:extLst>
          </p:cNvPr>
          <p:cNvGrpSpPr/>
          <p:nvPr/>
        </p:nvGrpSpPr>
        <p:grpSpPr>
          <a:xfrm>
            <a:off x="7155712" y="2721934"/>
            <a:ext cx="1653722" cy="782841"/>
            <a:chOff x="7155712" y="2721934"/>
            <a:chExt cx="1653722" cy="782841"/>
          </a:xfrm>
        </p:grpSpPr>
        <p:sp>
          <p:nvSpPr>
            <p:cNvPr id="10" name="円/楕円 149">
              <a:extLst>
                <a:ext uri="{FF2B5EF4-FFF2-40B4-BE49-F238E27FC236}">
                  <a16:creationId xmlns:a16="http://schemas.microsoft.com/office/drawing/2014/main" id="{43DDEB07-4A34-80F2-CB76-E76FC244CE82}"/>
                </a:ext>
              </a:extLst>
            </p:cNvPr>
            <p:cNvSpPr/>
            <p:nvPr/>
          </p:nvSpPr>
          <p:spPr>
            <a:xfrm>
              <a:off x="7484918" y="3115341"/>
              <a:ext cx="389434" cy="38943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6F72BAE2-A703-6CEF-AC2C-FF0158B63701}"/>
                    </a:ext>
                  </a:extLst>
                </p:cNvPr>
                <p:cNvSpPr txBox="1"/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00B050"/>
                      </a:solidFill>
                    </a:rPr>
                    <a:t>residue</a:t>
                  </a:r>
                  <a14:m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l-GR" altLang="ja-JP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endParaRPr kumimoji="1" lang="ja-JP" alt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6F72BAE2-A703-6CEF-AC2C-FF0158B6370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blipFill>
                  <a:blip r:embed="rId8"/>
                  <a:stretch>
                    <a:fillRect l="-3321" t="-6452" b="-2580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0869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104185-0BD6-0D44-13EA-572B391CA97C}"/>
              </a:ext>
            </a:extLst>
          </p:cNvPr>
          <p:cNvSpPr txBox="1"/>
          <p:nvPr/>
        </p:nvSpPr>
        <p:spPr>
          <a:xfrm>
            <a:off x="582997" y="273107"/>
            <a:ext cx="360226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4"/>
                </a:solidFill>
              </a:rPr>
              <a:t>More recent &amp; on-going works</a:t>
            </a:r>
            <a:endParaRPr kumimoji="1" lang="ja-JP" altLang="en-US" sz="2000" dirty="0">
              <a:solidFill>
                <a:schemeClr val="accent4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65B622-F7D9-0C31-92F8-21331C415550}"/>
              </a:ext>
            </a:extLst>
          </p:cNvPr>
          <p:cNvSpPr txBox="1"/>
          <p:nvPr/>
        </p:nvSpPr>
        <p:spPr>
          <a:xfrm>
            <a:off x="520996" y="92502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3300"/>
                </a:solidFill>
              </a:rPr>
              <a:t>Renormalon uncertainty</a:t>
            </a:r>
            <a:endParaRPr kumimoji="1" lang="ja-JP" altLang="en-US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/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sSubSup>
                        <m:sSub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/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~  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右矢印 78">
            <a:extLst>
              <a:ext uri="{FF2B5EF4-FFF2-40B4-BE49-F238E27FC236}">
                <a16:creationId xmlns:a16="http://schemas.microsoft.com/office/drawing/2014/main" id="{2CF82C8A-5188-C742-9D4E-DB9DE0DD1FAA}"/>
              </a:ext>
            </a:extLst>
          </p:cNvPr>
          <p:cNvSpPr/>
          <p:nvPr/>
        </p:nvSpPr>
        <p:spPr>
          <a:xfrm rot="5400000" flipV="1">
            <a:off x="3495077" y="2202841"/>
            <a:ext cx="300446" cy="175279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/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kumimoji="1" lang="en-US" altLang="ja-JP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~     </m:t>
                      </m:r>
                      <m:f>
                        <m:f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AB45D3-1E65-235C-D041-2D7870146C60}"/>
              </a:ext>
            </a:extLst>
          </p:cNvPr>
          <p:cNvSpPr txBox="1"/>
          <p:nvPr/>
        </p:nvSpPr>
        <p:spPr>
          <a:xfrm>
            <a:off x="3870251" y="208396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Borel</a:t>
            </a:r>
            <a:r>
              <a:rPr kumimoji="1" lang="en-US" altLang="ja-JP" dirty="0"/>
              <a:t> transf.</a:t>
            </a:r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B1C6AEE-9DEB-852B-C0E7-E9B03B1B363B}"/>
              </a:ext>
            </a:extLst>
          </p:cNvPr>
          <p:cNvGrpSpPr/>
          <p:nvPr/>
        </p:nvGrpSpPr>
        <p:grpSpPr>
          <a:xfrm>
            <a:off x="6695312" y="1929559"/>
            <a:ext cx="2059722" cy="1856864"/>
            <a:chOff x="6695312" y="2344242"/>
            <a:chExt cx="2059722" cy="185686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C72A8FD-F2B5-29AE-A15A-1AAA72DFFB27}"/>
                </a:ext>
              </a:extLst>
            </p:cNvPr>
            <p:cNvGrpSpPr/>
            <p:nvPr/>
          </p:nvGrpSpPr>
          <p:grpSpPr>
            <a:xfrm>
              <a:off x="6695312" y="2711306"/>
              <a:ext cx="1819610" cy="1489800"/>
              <a:chOff x="1432197" y="5753194"/>
              <a:chExt cx="1061006" cy="796467"/>
            </a:xfrm>
          </p:grpSpPr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A2C82140-A4EB-2EB8-2D2A-C8D7AA4239B0}"/>
                  </a:ext>
                </a:extLst>
              </p:cNvPr>
              <p:cNvCxnSpPr/>
              <p:nvPr/>
            </p:nvCxnSpPr>
            <p:spPr>
              <a:xfrm flipH="1">
                <a:off x="1432197" y="6297789"/>
                <a:ext cx="1061006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7517D8AC-6F8C-FD30-28FD-E2747B07F4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1811" y="5753194"/>
                <a:ext cx="0" cy="676804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E12902C0-FA83-4CFC-A047-F93FF99B3F5D}"/>
                  </a:ext>
                </a:extLst>
              </p:cNvPr>
              <p:cNvGrpSpPr/>
              <p:nvPr/>
            </p:nvGrpSpPr>
            <p:grpSpPr>
              <a:xfrm>
                <a:off x="1947112" y="6232282"/>
                <a:ext cx="111670" cy="128588"/>
                <a:chOff x="5929297" y="4119547"/>
                <a:chExt cx="157178" cy="180991"/>
              </a:xfrm>
            </p:grpSpPr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F9E53167-D88C-E619-8159-0DA258A67455}"/>
                    </a:ext>
                  </a:extLst>
                </p:cNvPr>
                <p:cNvCxnSpPr/>
                <p:nvPr/>
              </p:nvCxnSpPr>
              <p:spPr>
                <a:xfrm>
                  <a:off x="5929313" y="4119563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2112DF63-A629-E89A-B6F9-A3C686447DA0}"/>
                    </a:ext>
                  </a:extLst>
                </p:cNvPr>
                <p:cNvCxnSpPr/>
                <p:nvPr/>
              </p:nvCxnSpPr>
              <p:spPr>
                <a:xfrm flipH="1">
                  <a:off x="5929297" y="4119547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/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1/</m:t>
                          </m:r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𝑎</m:t>
                          </m:r>
                        </m:oMath>
                      </m:oMathPara>
                    </a14:m>
                    <a:endParaRPr kumimoji="1" lang="ja-JP" alt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356A199-4687-2D0A-F300-135FC48A86AB}"/>
                </a:ext>
              </a:extLst>
            </p:cNvPr>
            <p:cNvSpPr/>
            <p:nvPr/>
          </p:nvSpPr>
          <p:spPr>
            <a:xfrm>
              <a:off x="8155171" y="2626241"/>
              <a:ext cx="382773" cy="446567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02F8EDA-6F7C-07DE-D8DA-1BA70E4A8A3D}"/>
                </a:ext>
              </a:extLst>
            </p:cNvPr>
            <p:cNvSpPr/>
            <p:nvPr/>
          </p:nvSpPr>
          <p:spPr>
            <a:xfrm rot="19063272">
              <a:off x="8238462" y="2344242"/>
              <a:ext cx="516572" cy="7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/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kumimoji="1" lang="ja-JP" altLang="en-US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5152" r="-121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1C2C67A-93B9-D645-46F7-883C9801D660}"/>
              </a:ext>
            </a:extLst>
          </p:cNvPr>
          <p:cNvSpPr txBox="1"/>
          <p:nvPr/>
        </p:nvSpPr>
        <p:spPr>
          <a:xfrm>
            <a:off x="6783982" y="327636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0</a:t>
            </a:r>
            <a:endParaRPr kumimoji="1" lang="ja-JP" altLang="en-US" sz="1600" dirty="0"/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F2C9EE2-5A9D-FE77-7D9F-3CCA0D9DD8CE}"/>
              </a:ext>
            </a:extLst>
          </p:cNvPr>
          <p:cNvGrpSpPr/>
          <p:nvPr/>
        </p:nvGrpSpPr>
        <p:grpSpPr>
          <a:xfrm>
            <a:off x="85060" y="4077944"/>
            <a:ext cx="4785944" cy="2461071"/>
            <a:chOff x="0" y="3578222"/>
            <a:chExt cx="4785944" cy="2461071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3A35D27-6B89-31C7-712C-B7AB3CDEE01A}"/>
                </a:ext>
              </a:extLst>
            </p:cNvPr>
            <p:cNvGrpSpPr/>
            <p:nvPr/>
          </p:nvGrpSpPr>
          <p:grpSpPr>
            <a:xfrm>
              <a:off x="0" y="3578222"/>
              <a:ext cx="4785944" cy="2461071"/>
              <a:chOff x="4527616" y="175804"/>
              <a:chExt cx="4785944" cy="2461071"/>
            </a:xfrm>
          </p:grpSpPr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667DA110-922B-1ED8-E605-90E63BBC548C}"/>
                  </a:ext>
                </a:extLst>
              </p:cNvPr>
              <p:cNvSpPr txBox="1"/>
              <p:nvPr/>
            </p:nvSpPr>
            <p:spPr>
              <a:xfrm>
                <a:off x="4527616" y="514066"/>
                <a:ext cx="47529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FDF95B5-39CC-248D-EC91-D1B059B7CB6F}"/>
                  </a:ext>
                </a:extLst>
              </p:cNvPr>
              <p:cNvGrpSpPr/>
              <p:nvPr/>
            </p:nvGrpSpPr>
            <p:grpSpPr>
              <a:xfrm>
                <a:off x="4861247" y="175804"/>
                <a:ext cx="4452313" cy="2461071"/>
                <a:chOff x="5221318" y="-24073"/>
                <a:chExt cx="4452313" cy="2461071"/>
              </a:xfrm>
            </p:grpSpPr>
            <p:cxnSp>
              <p:nvCxnSpPr>
                <p:cNvPr id="51" name="直線矢印コネクタ 50">
                  <a:extLst>
                    <a:ext uri="{FF2B5EF4-FFF2-40B4-BE49-F238E27FC236}">
                      <a16:creationId xmlns:a16="http://schemas.microsoft.com/office/drawing/2014/main" id="{1EF69F2B-66CE-BBF7-CEB8-1AA86D05D3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00750" y="714524"/>
                  <a:ext cx="0" cy="172247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矢印コネクタ 51">
                  <a:extLst>
                    <a:ext uri="{FF2B5EF4-FFF2-40B4-BE49-F238E27FC236}">
                      <a16:creationId xmlns:a16="http://schemas.microsoft.com/office/drawing/2014/main" id="{91F3C247-8D5A-4DEF-E8F3-AD2FF30FFC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75293" y="1984022"/>
                  <a:ext cx="3473427" cy="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40ED3BE8-CBA8-E4F3-E95C-64C5E10D5FB8}"/>
                    </a:ext>
                  </a:extLst>
                </p:cNvPr>
                <p:cNvSpPr/>
                <p:nvPr/>
              </p:nvSpPr>
              <p:spPr>
                <a:xfrm rot="2973835">
                  <a:off x="8380477" y="196990"/>
                  <a:ext cx="896265" cy="4541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テキスト ボックス 55">
                      <a:extLst>
                        <a:ext uri="{FF2B5EF4-FFF2-40B4-BE49-F238E27FC236}">
                          <a16:creationId xmlns:a16="http://schemas.microsoft.com/office/drawing/2014/main" id="{0183A0FE-1476-985A-7F0E-96B397E3C3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21318" y="1768313"/>
                      <a:ext cx="445231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 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</m:t>
                            </m:r>
                          </m:oMath>
                        </m:oMathPara>
                      </a14:m>
                      <a:endParaRPr lang="ja-JP" altLang="en-US" sz="2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6" name="テキスト ボックス 55">
                      <a:extLst>
                        <a:ext uri="{FF2B5EF4-FFF2-40B4-BE49-F238E27FC236}">
                          <a16:creationId xmlns:a16="http://schemas.microsoft.com/office/drawing/2014/main" id="{0183A0FE-1476-985A-7F0E-96B397E3C34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21318" y="1768313"/>
                      <a:ext cx="4452313" cy="40011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1C001027-AF10-5273-07D1-FC853807D838}"/>
                    </a:ext>
                  </a:extLst>
                </p:cNvPr>
                <p:cNvSpPr txBox="1"/>
                <p:nvPr/>
              </p:nvSpPr>
              <p:spPr>
                <a:xfrm>
                  <a:off x="5724525" y="1945907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63046FBD-F19A-42CC-89FE-CB2079CAA76E}"/>
                    </a:ext>
                  </a:extLst>
                </p:cNvPr>
                <p:cNvSpPr txBox="1"/>
                <p:nvPr/>
              </p:nvSpPr>
              <p:spPr>
                <a:xfrm>
                  <a:off x="1213411" y="5663002"/>
                  <a:ext cx="2465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600" dirty="0">
                      <a:solidFill>
                        <a:srgbClr val="0000FF"/>
                      </a:solidFill>
                    </a:rPr>
                    <a:t>1/2    3/2   5/2   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endParaRPr kumimoji="1" lang="ja-JP" altLang="en-US" sz="16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63046FBD-F19A-42CC-89FE-CB2079CAA7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3411" y="5663002"/>
                  <a:ext cx="2465455" cy="338554"/>
                </a:xfrm>
                <a:prstGeom prst="rect">
                  <a:avLst/>
                </a:prstGeom>
                <a:blipFill>
                  <a:blip r:embed="rId9"/>
                  <a:stretch>
                    <a:fillRect l="-1238" t="-5455"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16660F1A-6C9D-4EEB-49B4-12CD1D7D1C2E}"/>
                  </a:ext>
                </a:extLst>
              </p:cNvPr>
              <p:cNvSpPr txBox="1"/>
              <p:nvPr/>
            </p:nvSpPr>
            <p:spPr>
              <a:xfrm>
                <a:off x="-475832" y="3864700"/>
                <a:ext cx="7448550" cy="1095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acc>
                                <m:accPr>
                                  <m:chr m:val="⃗"/>
                                  <m:ctrlP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num>
                            <m:den>
                              <m:sSup>
                                <m:sSupPr>
                                  <m:ctrlP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ja-JP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ja-JP" altLang="en-US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acc>
                            <m:accPr>
                              <m:chr m:val="⃗"/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sup>
                      </m:sSup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</m:oMath>
                  </m:oMathPara>
                </a14:m>
                <a:endParaRPr lang="ja-JP" altLang="en-US" dirty="0"/>
              </a:p>
              <a:p>
                <a:endParaRPr lang="ja-JP" altLang="en-US" dirty="0"/>
              </a:p>
            </p:txBody>
          </p:sp>
        </mc:Choice>
        <mc:Fallback xmlns="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16660F1A-6C9D-4EEB-49B4-12CD1D7D1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5832" y="3864700"/>
                <a:ext cx="7448550" cy="10958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3FB61AC-547F-0D2A-74D6-70E7E8FA4999}"/>
              </a:ext>
            </a:extLst>
          </p:cNvPr>
          <p:cNvSpPr/>
          <p:nvPr/>
        </p:nvSpPr>
        <p:spPr>
          <a:xfrm>
            <a:off x="3480390" y="4745652"/>
            <a:ext cx="382773" cy="44656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FCC548A6-F2AF-05FF-AE10-A154AA49648F}"/>
              </a:ext>
            </a:extLst>
          </p:cNvPr>
          <p:cNvSpPr/>
          <p:nvPr/>
        </p:nvSpPr>
        <p:spPr>
          <a:xfrm rot="19063272">
            <a:off x="3563681" y="4463653"/>
            <a:ext cx="516572" cy="7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2"/>
                </a:solidFill>
              </a:ln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1A6D9623-84CF-1E3A-0BA8-52139460F98D}"/>
                  </a:ext>
                </a:extLst>
              </p:cNvPr>
              <p:cNvSpPr txBox="1"/>
              <p:nvPr/>
            </p:nvSpPr>
            <p:spPr>
              <a:xfrm>
                <a:off x="3554818" y="4846663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kumimoji="1" lang="ja-JP" alt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1A6D9623-84CF-1E3A-0BA8-52139460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818" y="4846663"/>
                <a:ext cx="203004" cy="276999"/>
              </a:xfrm>
              <a:prstGeom prst="rect">
                <a:avLst/>
              </a:prstGeom>
              <a:blipFill>
                <a:blip r:embed="rId11"/>
                <a:stretch>
                  <a:fillRect l="-15152" r="-12121"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C8D79CC2-A015-78ED-D29D-94935D86A4B9}"/>
              </a:ext>
            </a:extLst>
          </p:cNvPr>
          <p:cNvCxnSpPr>
            <a:cxnSpLocks/>
          </p:cNvCxnSpPr>
          <p:nvPr/>
        </p:nvCxnSpPr>
        <p:spPr>
          <a:xfrm>
            <a:off x="1987805" y="4497564"/>
            <a:ext cx="0" cy="425302"/>
          </a:xfrm>
          <a:prstGeom prst="straightConnector1">
            <a:avLst/>
          </a:prstGeom>
          <a:ln w="1905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AFC5B41-A046-FF2E-9CD3-30E84D383F91}"/>
              </a:ext>
            </a:extLst>
          </p:cNvPr>
          <p:cNvSpPr txBox="1"/>
          <p:nvPr/>
        </p:nvSpPr>
        <p:spPr>
          <a:xfrm>
            <a:off x="1456658" y="4890971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renormalons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1A82624-460D-26C0-08E3-164C870B31A4}"/>
              </a:ext>
            </a:extLst>
          </p:cNvPr>
          <p:cNvSpPr txBox="1"/>
          <p:nvPr/>
        </p:nvSpPr>
        <p:spPr>
          <a:xfrm>
            <a:off x="4182137" y="4533004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No renormalon !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399CFEEC-438C-FD56-1E4C-AD5C3A6773FA}"/>
              </a:ext>
            </a:extLst>
          </p:cNvPr>
          <p:cNvCxnSpPr/>
          <p:nvPr/>
        </p:nvCxnSpPr>
        <p:spPr>
          <a:xfrm flipH="1">
            <a:off x="4093536" y="4423136"/>
            <a:ext cx="8293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8791291-8111-DE08-D24F-A71DB6817DE0}"/>
              </a:ext>
            </a:extLst>
          </p:cNvPr>
          <p:cNvSpPr txBox="1"/>
          <p:nvPr/>
        </p:nvSpPr>
        <p:spPr>
          <a:xfrm>
            <a:off x="7095458" y="3714301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renormalon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DB9DD65-75E8-B009-9882-56C0B9D76D59}"/>
              </a:ext>
            </a:extLst>
          </p:cNvPr>
          <p:cNvGrpSpPr/>
          <p:nvPr/>
        </p:nvGrpSpPr>
        <p:grpSpPr>
          <a:xfrm>
            <a:off x="7155712" y="2721934"/>
            <a:ext cx="1653722" cy="782841"/>
            <a:chOff x="7155712" y="2721934"/>
            <a:chExt cx="1653722" cy="782841"/>
          </a:xfrm>
        </p:grpSpPr>
        <p:sp>
          <p:nvSpPr>
            <p:cNvPr id="10" name="円/楕円 149">
              <a:extLst>
                <a:ext uri="{FF2B5EF4-FFF2-40B4-BE49-F238E27FC236}">
                  <a16:creationId xmlns:a16="http://schemas.microsoft.com/office/drawing/2014/main" id="{B2015906-53BC-AA0D-C979-8DB9DEA8102C}"/>
                </a:ext>
              </a:extLst>
            </p:cNvPr>
            <p:cNvSpPr/>
            <p:nvPr/>
          </p:nvSpPr>
          <p:spPr>
            <a:xfrm>
              <a:off x="7484918" y="3115341"/>
              <a:ext cx="389434" cy="38943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AE3425C2-8EF4-831C-5067-508263E1F828}"/>
                    </a:ext>
                  </a:extLst>
                </p:cNvPr>
                <p:cNvSpPr txBox="1"/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00B050"/>
                      </a:solidFill>
                    </a:rPr>
                    <a:t>residue</a:t>
                  </a:r>
                  <a14:m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l-GR" altLang="ja-JP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endParaRPr kumimoji="1" lang="ja-JP" alt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AE3425C2-8EF4-831C-5067-508263E1F8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blipFill>
                  <a:blip r:embed="rId9"/>
                  <a:stretch>
                    <a:fillRect l="-3321" t="-6452" b="-2580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34436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104185-0BD6-0D44-13EA-572B391CA97C}"/>
              </a:ext>
            </a:extLst>
          </p:cNvPr>
          <p:cNvSpPr txBox="1"/>
          <p:nvPr/>
        </p:nvSpPr>
        <p:spPr>
          <a:xfrm>
            <a:off x="582997" y="273107"/>
            <a:ext cx="3602268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accent4"/>
                </a:solidFill>
              </a:rPr>
              <a:t>More recent &amp; on-going works</a:t>
            </a:r>
            <a:endParaRPr kumimoji="1" lang="ja-JP" altLang="en-US" sz="2000" dirty="0">
              <a:solidFill>
                <a:schemeClr val="accent4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65B622-F7D9-0C31-92F8-21331C415550}"/>
              </a:ext>
            </a:extLst>
          </p:cNvPr>
          <p:cNvSpPr txBox="1"/>
          <p:nvPr/>
        </p:nvSpPr>
        <p:spPr>
          <a:xfrm>
            <a:off x="520996" y="92502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3300"/>
                </a:solidFill>
              </a:rPr>
              <a:t>Renormalon uncertainty</a:t>
            </a:r>
            <a:endParaRPr kumimoji="1" lang="ja-JP" altLang="en-US" dirty="0">
              <a:solidFill>
                <a:srgbClr val="FF33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/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nary>
                      <m:sSubSup>
                        <m:sSub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66A4BC9E-785C-C50A-5307-308822F667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9646" y="1366275"/>
                <a:ext cx="976293" cy="6721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/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~  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!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59D0832-DB2B-BCF9-0FF1-A49AD6F758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8772" y="1468688"/>
                <a:ext cx="45720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右矢印 78">
            <a:extLst>
              <a:ext uri="{FF2B5EF4-FFF2-40B4-BE49-F238E27FC236}">
                <a16:creationId xmlns:a16="http://schemas.microsoft.com/office/drawing/2014/main" id="{2CF82C8A-5188-C742-9D4E-DB9DE0DD1FAA}"/>
              </a:ext>
            </a:extLst>
          </p:cNvPr>
          <p:cNvSpPr/>
          <p:nvPr/>
        </p:nvSpPr>
        <p:spPr>
          <a:xfrm rot="5400000" flipV="1">
            <a:off x="3495077" y="2202841"/>
            <a:ext cx="300446" cy="175279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/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kumimoji="1" lang="en-US" altLang="ja-JP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kumimoji="1" lang="en-US" altLang="ja-JP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~     </m:t>
                      </m:r>
                      <m:f>
                        <m:f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den>
                      </m:f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55C2E4A1-88A5-66D4-38D4-9458C0E17E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4450" y="2613819"/>
                <a:ext cx="2578719" cy="67217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AB45D3-1E65-235C-D041-2D7870146C60}"/>
              </a:ext>
            </a:extLst>
          </p:cNvPr>
          <p:cNvSpPr txBox="1"/>
          <p:nvPr/>
        </p:nvSpPr>
        <p:spPr>
          <a:xfrm>
            <a:off x="3870251" y="2083965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Borel</a:t>
            </a:r>
            <a:r>
              <a:rPr kumimoji="1" lang="en-US" altLang="ja-JP" dirty="0"/>
              <a:t> transf.</a:t>
            </a:r>
            <a:endParaRPr kumimoji="1" lang="ja-JP" altLang="en-US" dirty="0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3B1C6AEE-9DEB-852B-C0E7-E9B03B1B363B}"/>
              </a:ext>
            </a:extLst>
          </p:cNvPr>
          <p:cNvGrpSpPr/>
          <p:nvPr/>
        </p:nvGrpSpPr>
        <p:grpSpPr>
          <a:xfrm>
            <a:off x="6695312" y="1929559"/>
            <a:ext cx="2059722" cy="1856864"/>
            <a:chOff x="6695312" y="2344242"/>
            <a:chExt cx="2059722" cy="185686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C72A8FD-F2B5-29AE-A15A-1AAA72DFFB27}"/>
                </a:ext>
              </a:extLst>
            </p:cNvPr>
            <p:cNvGrpSpPr/>
            <p:nvPr/>
          </p:nvGrpSpPr>
          <p:grpSpPr>
            <a:xfrm>
              <a:off x="6695312" y="2711306"/>
              <a:ext cx="1819610" cy="1489800"/>
              <a:chOff x="1432197" y="5753194"/>
              <a:chExt cx="1061006" cy="796467"/>
            </a:xfrm>
          </p:grpSpPr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A2C82140-A4EB-2EB8-2D2A-C8D7AA4239B0}"/>
                  </a:ext>
                </a:extLst>
              </p:cNvPr>
              <p:cNvCxnSpPr/>
              <p:nvPr/>
            </p:nvCxnSpPr>
            <p:spPr>
              <a:xfrm flipH="1">
                <a:off x="1432197" y="6297789"/>
                <a:ext cx="1061006" cy="0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7517D8AC-6F8C-FD30-28FD-E2747B07F4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1811" y="5753194"/>
                <a:ext cx="0" cy="676804"/>
              </a:xfrm>
              <a:prstGeom prst="line">
                <a:avLst/>
              </a:pr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E12902C0-FA83-4CFC-A047-F93FF99B3F5D}"/>
                  </a:ext>
                </a:extLst>
              </p:cNvPr>
              <p:cNvGrpSpPr/>
              <p:nvPr/>
            </p:nvGrpSpPr>
            <p:grpSpPr>
              <a:xfrm>
                <a:off x="1947112" y="6232282"/>
                <a:ext cx="111670" cy="128588"/>
                <a:chOff x="5929297" y="4119547"/>
                <a:chExt cx="157178" cy="180991"/>
              </a:xfrm>
            </p:grpSpPr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F9E53167-D88C-E619-8159-0DA258A67455}"/>
                    </a:ext>
                  </a:extLst>
                </p:cNvPr>
                <p:cNvCxnSpPr/>
                <p:nvPr/>
              </p:nvCxnSpPr>
              <p:spPr>
                <a:xfrm>
                  <a:off x="5929313" y="4119563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2112DF63-A629-E89A-B6F9-A3C686447DA0}"/>
                    </a:ext>
                  </a:extLst>
                </p:cNvPr>
                <p:cNvCxnSpPr/>
                <p:nvPr/>
              </p:nvCxnSpPr>
              <p:spPr>
                <a:xfrm flipH="1">
                  <a:off x="5929297" y="4119547"/>
                  <a:ext cx="157162" cy="18097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/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1/</m:t>
                          </m:r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𝑎</m:t>
                          </m:r>
                        </m:oMath>
                      </m:oMathPara>
                    </a14:m>
                    <a:endParaRPr kumimoji="1" lang="ja-JP" altLang="en-US" sz="1600" dirty="0">
                      <a:solidFill>
                        <a:srgbClr val="00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" name="テキスト ボックス 14">
                    <a:extLst>
                      <a:ext uri="{FF2B5EF4-FFF2-40B4-BE49-F238E27FC236}">
                        <a16:creationId xmlns:a16="http://schemas.microsoft.com/office/drawing/2014/main" id="{1568FDC5-B849-66D4-FBF1-517C0D1D25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18747" y="6368665"/>
                    <a:ext cx="728891" cy="18099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2727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4356A199-4687-2D0A-F300-135FC48A86AB}"/>
                </a:ext>
              </a:extLst>
            </p:cNvPr>
            <p:cNvSpPr/>
            <p:nvPr/>
          </p:nvSpPr>
          <p:spPr>
            <a:xfrm>
              <a:off x="8155171" y="2626241"/>
              <a:ext cx="382773" cy="446567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02F8EDA-6F7C-07DE-D8DA-1BA70E4A8A3D}"/>
                </a:ext>
              </a:extLst>
            </p:cNvPr>
            <p:cNvSpPr/>
            <p:nvPr/>
          </p:nvSpPr>
          <p:spPr>
            <a:xfrm rot="19063272">
              <a:off x="8238462" y="2344242"/>
              <a:ext cx="516572" cy="7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chemeClr val="bg2"/>
                  </a:solidFill>
                </a:ln>
                <a:noFill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/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kumimoji="1" lang="ja-JP" altLang="en-US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DB23CD03-9C48-DB36-D6EB-6488AC39F7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29599" y="2727252"/>
                  <a:ext cx="203004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5152" r="-1212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1C2C67A-93B9-D645-46F7-883C9801D660}"/>
              </a:ext>
            </a:extLst>
          </p:cNvPr>
          <p:cNvSpPr txBox="1"/>
          <p:nvPr/>
        </p:nvSpPr>
        <p:spPr>
          <a:xfrm>
            <a:off x="6783982" y="327636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0</a:t>
            </a:r>
            <a:endParaRPr kumimoji="1" lang="ja-JP" altLang="en-US" sz="1600" dirty="0"/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F2C9EE2-5A9D-FE77-7D9F-3CCA0D9DD8CE}"/>
              </a:ext>
            </a:extLst>
          </p:cNvPr>
          <p:cNvGrpSpPr/>
          <p:nvPr/>
        </p:nvGrpSpPr>
        <p:grpSpPr>
          <a:xfrm>
            <a:off x="85060" y="4077944"/>
            <a:ext cx="4785944" cy="2461071"/>
            <a:chOff x="0" y="3578222"/>
            <a:chExt cx="4785944" cy="2461071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3A35D27-6B89-31C7-712C-B7AB3CDEE01A}"/>
                </a:ext>
              </a:extLst>
            </p:cNvPr>
            <p:cNvGrpSpPr/>
            <p:nvPr/>
          </p:nvGrpSpPr>
          <p:grpSpPr>
            <a:xfrm>
              <a:off x="0" y="3578222"/>
              <a:ext cx="4785944" cy="2461071"/>
              <a:chOff x="4527616" y="175804"/>
              <a:chExt cx="4785944" cy="2461071"/>
            </a:xfrm>
          </p:grpSpPr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667DA110-922B-1ED8-E605-90E63BBC548C}"/>
                  </a:ext>
                </a:extLst>
              </p:cNvPr>
              <p:cNvSpPr txBox="1"/>
              <p:nvPr/>
            </p:nvSpPr>
            <p:spPr>
              <a:xfrm>
                <a:off x="4527616" y="514066"/>
                <a:ext cx="47529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FDF95B5-39CC-248D-EC91-D1B059B7CB6F}"/>
                  </a:ext>
                </a:extLst>
              </p:cNvPr>
              <p:cNvGrpSpPr/>
              <p:nvPr/>
            </p:nvGrpSpPr>
            <p:grpSpPr>
              <a:xfrm>
                <a:off x="4861247" y="175804"/>
                <a:ext cx="4452313" cy="2461071"/>
                <a:chOff x="5221318" y="-24073"/>
                <a:chExt cx="4452313" cy="2461071"/>
              </a:xfrm>
            </p:grpSpPr>
            <p:cxnSp>
              <p:nvCxnSpPr>
                <p:cNvPr id="51" name="直線矢印コネクタ 50">
                  <a:extLst>
                    <a:ext uri="{FF2B5EF4-FFF2-40B4-BE49-F238E27FC236}">
                      <a16:creationId xmlns:a16="http://schemas.microsoft.com/office/drawing/2014/main" id="{1EF69F2B-66CE-BBF7-CEB8-1AA86D05D3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00750" y="714524"/>
                  <a:ext cx="0" cy="172247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矢印コネクタ 51">
                  <a:extLst>
                    <a:ext uri="{FF2B5EF4-FFF2-40B4-BE49-F238E27FC236}">
                      <a16:creationId xmlns:a16="http://schemas.microsoft.com/office/drawing/2014/main" id="{91F3C247-8D5A-4DEF-E8F3-AD2FF30FFC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75293" y="1984022"/>
                  <a:ext cx="3473427" cy="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40ED3BE8-CBA8-E4F3-E95C-64C5E10D5FB8}"/>
                    </a:ext>
                  </a:extLst>
                </p:cNvPr>
                <p:cNvSpPr/>
                <p:nvPr/>
              </p:nvSpPr>
              <p:spPr>
                <a:xfrm rot="2973835">
                  <a:off x="8380477" y="196990"/>
                  <a:ext cx="896265" cy="4541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6" name="テキスト ボックス 55">
                      <a:extLst>
                        <a:ext uri="{FF2B5EF4-FFF2-40B4-BE49-F238E27FC236}">
                          <a16:creationId xmlns:a16="http://schemas.microsoft.com/office/drawing/2014/main" id="{0183A0FE-1476-985A-7F0E-96B397E3C34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21318" y="1768313"/>
                      <a:ext cx="4452313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 </m:t>
                            </m:r>
                            <m:r>
                              <a:rPr kumimoji="1" lang="en-US" altLang="ja-JP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</m:t>
                            </m:r>
                            <m:r>
                              <a:rPr kumimoji="1" lang="en-US" altLang="ja-JP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</m:t>
                            </m:r>
                          </m:oMath>
                        </m:oMathPara>
                      </a14:m>
                      <a:endParaRPr lang="ja-JP" altLang="en-US" sz="2000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56" name="テキスト ボックス 55">
                      <a:extLst>
                        <a:ext uri="{FF2B5EF4-FFF2-40B4-BE49-F238E27FC236}">
                          <a16:creationId xmlns:a16="http://schemas.microsoft.com/office/drawing/2014/main" id="{0183A0FE-1476-985A-7F0E-96B397E3C34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21318" y="1768313"/>
                      <a:ext cx="4452313" cy="40011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1C001027-AF10-5273-07D1-FC853807D838}"/>
                    </a:ext>
                  </a:extLst>
                </p:cNvPr>
                <p:cNvSpPr txBox="1"/>
                <p:nvPr/>
              </p:nvSpPr>
              <p:spPr>
                <a:xfrm>
                  <a:off x="5724525" y="1945907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63046FBD-F19A-42CC-89FE-CB2079CAA76E}"/>
                    </a:ext>
                  </a:extLst>
                </p:cNvPr>
                <p:cNvSpPr txBox="1"/>
                <p:nvPr/>
              </p:nvSpPr>
              <p:spPr>
                <a:xfrm>
                  <a:off x="1213411" y="5663002"/>
                  <a:ext cx="2465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600" dirty="0">
                      <a:solidFill>
                        <a:srgbClr val="0000FF"/>
                      </a:solidFill>
                    </a:rPr>
                    <a:t>1/2    3/2   5/2   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US" altLang="ja-JP" sz="1600" dirty="0">
                      <a:solidFill>
                        <a:srgbClr val="0000FF"/>
                      </a:solidFill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endParaRPr kumimoji="1" lang="ja-JP" altLang="en-US" sz="16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63046FBD-F19A-42CC-89FE-CB2079CAA7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3411" y="5663002"/>
                  <a:ext cx="2465455" cy="338554"/>
                </a:xfrm>
                <a:prstGeom prst="rect">
                  <a:avLst/>
                </a:prstGeom>
                <a:blipFill>
                  <a:blip r:embed="rId9"/>
                  <a:stretch>
                    <a:fillRect l="-1238" t="-5455"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16660F1A-6C9D-4EEB-49B4-12CD1D7D1C2E}"/>
                  </a:ext>
                </a:extLst>
              </p:cNvPr>
              <p:cNvSpPr txBox="1"/>
              <p:nvPr/>
            </p:nvSpPr>
            <p:spPr>
              <a:xfrm>
                <a:off x="-475832" y="3864700"/>
                <a:ext cx="7448550" cy="1095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acc>
                                <m:accPr>
                                  <m:chr m:val="⃗"/>
                                  <m:ctrlP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num>
                            <m:den>
                              <m:sSup>
                                <m:sSupPr>
                                  <m:ctrlP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ja-JP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ja-JP" altLang="en-US" b="0" i="1" smtClean="0">
                                          <a:solidFill>
                                            <a:schemeClr val="accent5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ja-JP" b="0" i="1" smtClean="0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acc>
                            <m:accPr>
                              <m:chr m:val="⃗"/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sup>
                      </m:sSup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</m:oMath>
                  </m:oMathPara>
                </a14:m>
                <a:endParaRPr lang="ja-JP" altLang="en-US" dirty="0"/>
              </a:p>
              <a:p>
                <a:endParaRPr lang="ja-JP" altLang="en-US" dirty="0"/>
              </a:p>
            </p:txBody>
          </p:sp>
        </mc:Choice>
        <mc:Fallback xmlns=""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16660F1A-6C9D-4EEB-49B4-12CD1D7D1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75832" y="3864700"/>
                <a:ext cx="7448550" cy="10958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3FB61AC-547F-0D2A-74D6-70E7E8FA4999}"/>
              </a:ext>
            </a:extLst>
          </p:cNvPr>
          <p:cNvSpPr/>
          <p:nvPr/>
        </p:nvSpPr>
        <p:spPr>
          <a:xfrm>
            <a:off x="3480390" y="4745652"/>
            <a:ext cx="382773" cy="44656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FCC548A6-F2AF-05FF-AE10-A154AA49648F}"/>
              </a:ext>
            </a:extLst>
          </p:cNvPr>
          <p:cNvSpPr/>
          <p:nvPr/>
        </p:nvSpPr>
        <p:spPr>
          <a:xfrm rot="19063272">
            <a:off x="3563681" y="4463653"/>
            <a:ext cx="516572" cy="7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chemeClr val="bg2"/>
                </a:solidFill>
              </a:ln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1A6D9623-84CF-1E3A-0BA8-52139460F98D}"/>
                  </a:ext>
                </a:extLst>
              </p:cNvPr>
              <p:cNvSpPr txBox="1"/>
              <p:nvPr/>
            </p:nvSpPr>
            <p:spPr>
              <a:xfrm>
                <a:off x="3554818" y="4846663"/>
                <a:ext cx="203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kumimoji="1" lang="ja-JP" alt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1A6D9623-84CF-1E3A-0BA8-52139460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818" y="4846663"/>
                <a:ext cx="203004" cy="276999"/>
              </a:xfrm>
              <a:prstGeom prst="rect">
                <a:avLst/>
              </a:prstGeom>
              <a:blipFill>
                <a:blip r:embed="rId11"/>
                <a:stretch>
                  <a:fillRect l="-15152" r="-12121" b="-222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C8D79CC2-A015-78ED-D29D-94935D86A4B9}"/>
              </a:ext>
            </a:extLst>
          </p:cNvPr>
          <p:cNvCxnSpPr>
            <a:cxnSpLocks/>
          </p:cNvCxnSpPr>
          <p:nvPr/>
        </p:nvCxnSpPr>
        <p:spPr>
          <a:xfrm>
            <a:off x="1987805" y="4497564"/>
            <a:ext cx="0" cy="425302"/>
          </a:xfrm>
          <a:prstGeom prst="straightConnector1">
            <a:avLst/>
          </a:prstGeom>
          <a:ln w="1905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AFC5B41-A046-FF2E-9CD3-30E84D383F91}"/>
              </a:ext>
            </a:extLst>
          </p:cNvPr>
          <p:cNvSpPr txBox="1"/>
          <p:nvPr/>
        </p:nvSpPr>
        <p:spPr>
          <a:xfrm>
            <a:off x="1456658" y="4890971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renormalons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1A82624-460D-26C0-08E3-164C870B31A4}"/>
              </a:ext>
            </a:extLst>
          </p:cNvPr>
          <p:cNvSpPr txBox="1"/>
          <p:nvPr/>
        </p:nvSpPr>
        <p:spPr>
          <a:xfrm>
            <a:off x="4182137" y="4533004"/>
            <a:ext cx="165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No renormalon !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399CFEEC-438C-FD56-1E4C-AD5C3A6773FA}"/>
              </a:ext>
            </a:extLst>
          </p:cNvPr>
          <p:cNvCxnSpPr/>
          <p:nvPr/>
        </p:nvCxnSpPr>
        <p:spPr>
          <a:xfrm flipH="1">
            <a:off x="4093536" y="4423136"/>
            <a:ext cx="8293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34802FD6-4D6A-3062-01C2-2E1A50F86C9B}"/>
                  </a:ext>
                </a:extLst>
              </p:cNvPr>
              <p:cNvSpPr txBox="1"/>
              <p:nvPr/>
            </p:nvSpPr>
            <p:spPr>
              <a:xfrm>
                <a:off x="4375298" y="4970712"/>
                <a:ext cx="1971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i="1" smtClean="0">
                          <a:latin typeface="Cambria Math" panose="02040503050406030204" pitchFamily="18" charset="0"/>
                        </a:rPr>
                        <m:t>∵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34802FD6-4D6A-3062-01C2-2E1A50F86C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298" y="4970712"/>
                <a:ext cx="197170" cy="276999"/>
              </a:xfrm>
              <a:prstGeom prst="rect">
                <a:avLst/>
              </a:prstGeom>
              <a:blipFill>
                <a:blip r:embed="rId12"/>
                <a:stretch>
                  <a:fillRect l="-15625" r="-12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0755D18-5A18-206F-C20A-EC630AD0E6CE}"/>
              </a:ext>
            </a:extLst>
          </p:cNvPr>
          <p:cNvGrpSpPr/>
          <p:nvPr/>
        </p:nvGrpSpPr>
        <p:grpSpPr>
          <a:xfrm>
            <a:off x="4101286" y="4779797"/>
            <a:ext cx="5277298" cy="1588519"/>
            <a:chOff x="3707883" y="665006"/>
            <a:chExt cx="5277298" cy="1588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3F853775-5BAC-535C-83B5-7C3FD5E51D6F}"/>
                    </a:ext>
                  </a:extLst>
                </p:cNvPr>
                <p:cNvSpPr txBox="1"/>
                <p:nvPr/>
              </p:nvSpPr>
              <p:spPr>
                <a:xfrm>
                  <a:off x="3707883" y="665006"/>
                  <a:ext cx="4572000" cy="10958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acc>
                              <m:accPr>
                                <m:chr m:val="̃"/>
                                <m:ctrlPr>
                                  <a:rPr lang="en-US" altLang="ja-JP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QCD</m:t>
                            </m:r>
                          </m:sub>
                        </m:sSub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d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nary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sup>
                        </m:sSup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QCD</m:t>
                            </m:r>
                          </m:sub>
                        </m:sSub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ja-JP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  <a:p>
                  <a:endParaRPr lang="ja-JP" altLang="en-US" dirty="0"/>
                </a:p>
              </p:txBody>
            </p:sp>
          </mc:Choice>
          <mc:Fallback xmlns=""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3F853775-5BAC-535C-83B5-7C3FD5E51D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7883" y="665006"/>
                  <a:ext cx="4572000" cy="1095877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43786DDC-8C17-4530-0483-40D1569A3A37}"/>
                    </a:ext>
                  </a:extLst>
                </p:cNvPr>
                <p:cNvSpPr txBox="1"/>
                <p:nvPr/>
              </p:nvSpPr>
              <p:spPr>
                <a:xfrm>
                  <a:off x="4413181" y="1157648"/>
                  <a:ext cx="4572000" cy="10958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nary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sup>
                        </m:sSup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altLang="ja-JP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ja-JP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QCD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US" altLang="ja-JP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  <a:p>
                  <a:endParaRPr lang="ja-JP" altLang="en-US" dirty="0"/>
                </a:p>
              </p:txBody>
            </p:sp>
          </mc:Choice>
          <mc:Fallback xmlns=""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43786DDC-8C17-4530-0483-40D1569A3A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3181" y="1157648"/>
                  <a:ext cx="4572000" cy="109587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4C77FE4E-C61D-97B0-442E-A2AC22CCA4D5}"/>
                    </a:ext>
                  </a:extLst>
                </p:cNvPr>
                <p:cNvSpPr txBox="1"/>
                <p:nvPr/>
              </p:nvSpPr>
              <p:spPr>
                <a:xfrm>
                  <a:off x="4136063" y="1835519"/>
                  <a:ext cx="4572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 </m:t>
                        </m:r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  </m:t>
                        </m:r>
                        <m:r>
                          <m:rPr>
                            <m:sty m:val="p"/>
                          </m:rPr>
                          <a:rPr lang="el-GR" altLang="ja-JP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ja-JP" altLang="en-U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4C77FE4E-C61D-97B0-442E-A2AC22CCA4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6063" y="1835519"/>
                  <a:ext cx="4572000" cy="369332"/>
                </a:xfrm>
                <a:prstGeom prst="rect">
                  <a:avLst/>
                </a:prstGeom>
                <a:blipFill>
                  <a:blip r:embed="rId15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D2961F6E-FE2F-666B-2618-175DA346D379}"/>
              </a:ext>
            </a:extLst>
          </p:cNvPr>
          <p:cNvSpPr txBox="1"/>
          <p:nvPr/>
        </p:nvSpPr>
        <p:spPr>
          <a:xfrm>
            <a:off x="8192386" y="6128549"/>
            <a:ext cx="1903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>
                <a:solidFill>
                  <a:srgbClr val="00B050"/>
                </a:solidFill>
              </a:rPr>
              <a:t>Takaura</a:t>
            </a:r>
            <a:endParaRPr kumimoji="1" lang="ja-JP" altLang="en-US" sz="14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442E9232-2D7B-9D9B-A71F-87C2CA82B85D}"/>
                  </a:ext>
                </a:extLst>
              </p:cNvPr>
              <p:cNvSpPr txBox="1"/>
              <p:nvPr/>
            </p:nvSpPr>
            <p:spPr>
              <a:xfrm>
                <a:off x="5752218" y="6326367"/>
                <a:ext cx="2245358" cy="4879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zero at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kumimoji="1"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442E9232-2D7B-9D9B-A71F-87C2CA82B8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2218" y="6326367"/>
                <a:ext cx="2245358" cy="487954"/>
              </a:xfrm>
              <a:prstGeom prst="rect">
                <a:avLst/>
              </a:prstGeom>
              <a:blipFill>
                <a:blip r:embed="rId16"/>
                <a:stretch>
                  <a:fillRect l="-2446" b="-62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8791291-8111-DE08-D24F-A71DB6817DE0}"/>
              </a:ext>
            </a:extLst>
          </p:cNvPr>
          <p:cNvSpPr txBox="1"/>
          <p:nvPr/>
        </p:nvSpPr>
        <p:spPr>
          <a:xfrm>
            <a:off x="7095458" y="3714301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3300"/>
                </a:solidFill>
              </a:rPr>
              <a:t>renormalon</a:t>
            </a:r>
            <a:endParaRPr kumimoji="1" lang="ja-JP" altLang="en-US" sz="1600" dirty="0">
              <a:solidFill>
                <a:srgbClr val="FF33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74CFDC4-C7BE-C0D2-6160-E67CF57545C9}"/>
              </a:ext>
            </a:extLst>
          </p:cNvPr>
          <p:cNvGrpSpPr/>
          <p:nvPr/>
        </p:nvGrpSpPr>
        <p:grpSpPr>
          <a:xfrm>
            <a:off x="7155712" y="2721934"/>
            <a:ext cx="1653722" cy="782841"/>
            <a:chOff x="7155712" y="2721934"/>
            <a:chExt cx="1653722" cy="782841"/>
          </a:xfrm>
        </p:grpSpPr>
        <p:sp>
          <p:nvSpPr>
            <p:cNvPr id="5" name="円/楕円 149">
              <a:extLst>
                <a:ext uri="{FF2B5EF4-FFF2-40B4-BE49-F238E27FC236}">
                  <a16:creationId xmlns:a16="http://schemas.microsoft.com/office/drawing/2014/main" id="{F1A5D290-B50C-E5D1-570D-A7878173FC99}"/>
                </a:ext>
              </a:extLst>
            </p:cNvPr>
            <p:cNvSpPr/>
            <p:nvPr/>
          </p:nvSpPr>
          <p:spPr>
            <a:xfrm>
              <a:off x="7484918" y="3115341"/>
              <a:ext cx="389434" cy="38943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02DDF4C3-0B27-4042-668B-845A0292641D}"/>
                    </a:ext>
                  </a:extLst>
                </p:cNvPr>
                <p:cNvSpPr txBox="1"/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rgbClr val="00B050"/>
                      </a:solidFill>
                    </a:rPr>
                    <a:t>residue</a:t>
                  </a:r>
                  <a14:m>
                    <m:oMath xmlns:m="http://schemas.openxmlformats.org/officeDocument/2006/math">
                      <m:r>
                        <a:rPr kumimoji="1" lang="en-US" altLang="ja-JP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l-GR" altLang="ja-JP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r>
                            <a:rPr kumimoji="1" lang="en-US" altLang="ja-JP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a14:m>
                  <a:endParaRPr kumimoji="1" lang="ja-JP" alt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02DDF4C3-0B27-4042-668B-845A029264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55712" y="2721934"/>
                  <a:ext cx="1653722" cy="379656"/>
                </a:xfrm>
                <a:prstGeom prst="rect">
                  <a:avLst/>
                </a:prstGeom>
                <a:blipFill>
                  <a:blip r:embed="rId9"/>
                  <a:stretch>
                    <a:fillRect l="-3321" t="-6452" b="-2580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211675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/>
          <p:cNvSpPr txBox="1"/>
          <p:nvPr/>
        </p:nvSpPr>
        <p:spPr>
          <a:xfrm>
            <a:off x="382054" y="353442"/>
            <a:ext cx="3456395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err="1"/>
              <a:t>Renormalon</a:t>
            </a:r>
            <a:r>
              <a:rPr lang="en-US" altLang="ja-JP" sz="2400" dirty="0"/>
              <a:t> uncertainty</a:t>
            </a:r>
            <a:endParaRPr kumimoji="1" lang="ja-JP" altLang="en-US" sz="2400" dirty="0"/>
          </a:p>
        </p:txBody>
      </p:sp>
      <p:grpSp>
        <p:nvGrpSpPr>
          <p:cNvPr id="74" name="グループ化 73"/>
          <p:cNvGrpSpPr/>
          <p:nvPr/>
        </p:nvGrpSpPr>
        <p:grpSpPr>
          <a:xfrm>
            <a:off x="5241918" y="3418673"/>
            <a:ext cx="3606800" cy="2792332"/>
            <a:chOff x="4578733" y="2638984"/>
            <a:chExt cx="3606800" cy="2792332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578733" y="2638984"/>
              <a:ext cx="3606800" cy="2792332"/>
              <a:chOff x="4578733" y="2638984"/>
              <a:chExt cx="3606800" cy="279233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正方形/長方形 63"/>
                  <p:cNvSpPr/>
                  <p:nvPr/>
                </p:nvSpPr>
                <p:spPr>
                  <a:xfrm>
                    <a:off x="4712108" y="2638984"/>
                    <a:ext cx="1049966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ja-JP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ja-JP" altLang="en-US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ja-JP" altLang="en-US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</m:d>
                        </m:oMath>
                      </m:oMathPara>
                    </a14:m>
                    <a:endParaRPr lang="ja-JP" altLang="en-US" sz="1600" dirty="0"/>
                  </a:p>
                </p:txBody>
              </p:sp>
            </mc:Choice>
            <mc:Fallback xmlns="">
              <p:sp>
                <p:nvSpPr>
                  <p:cNvPr id="64" name="正方形/長方形 6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12108" y="2638984"/>
                    <a:ext cx="1049966" cy="338554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b="-3636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7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-176" b="3408"/>
              <a:stretch>
                <a:fillRect/>
              </a:stretch>
            </p:blipFill>
            <p:spPr bwMode="auto">
              <a:xfrm>
                <a:off x="4578733" y="2931922"/>
                <a:ext cx="3606800" cy="2474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5" name="正方形/長方形 64"/>
              <p:cNvSpPr/>
              <p:nvPr/>
            </p:nvSpPr>
            <p:spPr>
              <a:xfrm>
                <a:off x="4814371" y="3624549"/>
                <a:ext cx="308472" cy="672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6420997" y="5010839"/>
                <a:ext cx="640814" cy="4204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2" name="直線矢印コネクタ 81"/>
              <p:cNvCxnSpPr/>
              <p:nvPr/>
            </p:nvCxnSpPr>
            <p:spPr>
              <a:xfrm>
                <a:off x="6356178" y="4660135"/>
                <a:ext cx="0" cy="274132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正方形/長方形 83"/>
            <p:cNvSpPr/>
            <p:nvPr/>
          </p:nvSpPr>
          <p:spPr>
            <a:xfrm>
              <a:off x="5781675" y="4019550"/>
              <a:ext cx="1157288" cy="452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805487" y="4938711"/>
              <a:ext cx="1157288" cy="452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6934205" y="4533900"/>
              <a:ext cx="76198" cy="3857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742691" y="4581525"/>
              <a:ext cx="76198" cy="3357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右矢印 19">
            <a:extLst>
              <a:ext uri="{FF2B5EF4-FFF2-40B4-BE49-F238E27FC236}">
                <a16:creationId xmlns:a16="http://schemas.microsoft.com/office/drawing/2014/main" id="{01C88FC0-D2F3-42C0-B7B7-74771CBD31D2}"/>
              </a:ext>
            </a:extLst>
          </p:cNvPr>
          <p:cNvSpPr/>
          <p:nvPr/>
        </p:nvSpPr>
        <p:spPr>
          <a:xfrm>
            <a:off x="7045318" y="6256426"/>
            <a:ext cx="288032" cy="144016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7D8A27E2-2318-4736-891D-56EB7ED7A92B}"/>
                  </a:ext>
                </a:extLst>
              </p:cNvPr>
              <p:cNvSpPr txBox="1"/>
              <p:nvPr/>
            </p:nvSpPr>
            <p:spPr>
              <a:xfrm>
                <a:off x="-375247" y="5468355"/>
                <a:ext cx="5405063" cy="11565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kumimoji="1"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kumimoji="1"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trlPr>
                            <a:rPr kumimoji="1" lang="en-US" altLang="ja-JP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p>
                        <m:e>
                          <m:r>
                            <a:rPr kumimoji="1"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𝑑𝑞</m:t>
                          </m:r>
                        </m:e>
                      </m:nary>
                      <m:sSup>
                        <m:sSupPr>
                          <m:ctrlPr>
                            <a:rPr kumimoji="1"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kumimoji="1"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p>
                      <m:sSubSup>
                        <m:sSubSup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𝑞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kumimoji="1"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ja-JP" altLang="en-US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ja-JP" altLang="en-US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ja-JP" altLang="en-US" dirty="0"/>
                            <m:t> </m:t>
                          </m:r>
                        </m:e>
                      </m:nary>
                    </m:oMath>
                  </m:oMathPara>
                </a14:m>
                <a:endParaRPr kumimoji="1" lang="en-US" altLang="ja-JP" b="0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pPr algn="r">
                  <a:lnSpc>
                    <a:spcPct val="150000"/>
                  </a:lnSpc>
                </a:pPr>
                <a:r>
                  <a:rPr lang="en-US" altLang="ja-JP" dirty="0"/>
                  <a:t>with</a:t>
                </a:r>
                <a:r>
                  <a:rPr lang="en-US" altLang="ja-JP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𝑛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/>
                      </a:rPr>
                      <m:t>!</m:t>
                    </m:r>
                  </m:oMath>
                </a14:m>
                <a:r>
                  <a:rPr lang="en-US" altLang="ja-JP" dirty="0">
                    <a:solidFill>
                      <a:schemeClr val="accent5">
                        <a:lumMod val="50000"/>
                      </a:schemeClr>
                    </a:solidFill>
                  </a:rPr>
                  <a:t>        . </a:t>
                </a:r>
                <a:endParaRPr lang="ja-JP" alt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7D8A27E2-2318-4736-891D-56EB7ED7A9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75247" y="5468355"/>
                <a:ext cx="5405063" cy="1156599"/>
              </a:xfrm>
              <a:prstGeom prst="rect">
                <a:avLst/>
              </a:prstGeom>
              <a:blipFill>
                <a:blip r:embed="rId4"/>
                <a:stretch>
                  <a:fillRect r="-2142" b="-736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DF3815CF-ACC9-4913-B90E-EE5E1C327B91}"/>
                  </a:ext>
                </a:extLst>
              </p:cNvPr>
              <p:cNvSpPr/>
              <p:nvPr/>
            </p:nvSpPr>
            <p:spPr>
              <a:xfrm>
                <a:off x="2814640" y="4954941"/>
                <a:ext cx="4452313" cy="6712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ja-JP" altLang="en-US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𝑞</m:t>
                        </m:r>
                      </m:e>
                    </m:d>
                    <m:r>
                      <a:rPr lang="en-US" altLang="ja-JP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n-US" altLang="ja-JP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ja-JP" altLang="en-US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𝜇</m:t>
                            </m:r>
                            <m:r>
                              <a:rPr lang="en-US" altLang="ja-JP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/</m:t>
                            </m:r>
                            <m:r>
                              <a:rPr lang="en-US" altLang="ja-JP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𝑞</m:t>
                            </m:r>
                            <m:r>
                              <a:rPr lang="en-US" altLang="ja-JP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altLang="ja-JP" i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/>
                  </a:rPr>
                  <a:t> </a:t>
                </a:r>
              </a:p>
            </p:txBody>
          </p:sp>
        </mc:Choice>
        <mc:Fallback xmlns=""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DF3815CF-ACC9-4913-B90E-EE5E1C327B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640" y="4954941"/>
                <a:ext cx="4452313" cy="671274"/>
              </a:xfrm>
              <a:prstGeom prst="rect">
                <a:avLst/>
              </a:prstGeom>
              <a:blipFill>
                <a:blip r:embed="rId5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5" name="直線矢印コネクタ 154">
            <a:extLst>
              <a:ext uri="{FF2B5EF4-FFF2-40B4-BE49-F238E27FC236}">
                <a16:creationId xmlns:a16="http://schemas.microsoft.com/office/drawing/2014/main" id="{0ABEAEDC-B678-4684-82A0-B337F8D92E77}"/>
              </a:ext>
            </a:extLst>
          </p:cNvPr>
          <p:cNvCxnSpPr>
            <a:cxnSpLocks/>
          </p:cNvCxnSpPr>
          <p:nvPr/>
        </p:nvCxnSpPr>
        <p:spPr>
          <a:xfrm flipH="1">
            <a:off x="2466270" y="5450727"/>
            <a:ext cx="391234" cy="244617"/>
          </a:xfrm>
          <a:prstGeom prst="straightConnector1">
            <a:avLst/>
          </a:prstGeom>
          <a:ln w="19050">
            <a:solidFill>
              <a:srgbClr val="CC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4C5EDC-2368-404A-BF37-F0950059B0CD}"/>
              </a:ext>
            </a:extLst>
          </p:cNvPr>
          <p:cNvSpPr txBox="1"/>
          <p:nvPr/>
        </p:nvSpPr>
        <p:spPr>
          <a:xfrm>
            <a:off x="4114182" y="42325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‘t </a:t>
            </a:r>
            <a:r>
              <a:rPr kumimoji="1" lang="en-US" altLang="ja-JP" dirty="0" err="1">
                <a:solidFill>
                  <a:srgbClr val="00B050"/>
                </a:solidFill>
              </a:rPr>
              <a:t>Hooft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371C3907-0E80-402E-8C36-4B4844A72891}"/>
                  </a:ext>
                </a:extLst>
              </p:cNvPr>
              <p:cNvSpPr txBox="1"/>
              <p:nvPr/>
            </p:nvSpPr>
            <p:spPr>
              <a:xfrm>
                <a:off x="7084182" y="5313589"/>
                <a:ext cx="1904945" cy="4232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l-GR" altLang="ja-JP" sz="16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kumimoji="1" lang="en-US" altLang="ja-JP" sz="16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sz="16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altLang="ja-JP" sz="16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 sz="16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QCD</m:t>
                                  </m:r>
                                </m:sub>
                              </m:sSub>
                              <m: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𝑄</m:t>
                              </m:r>
                            </m:e>
                          </m:d>
                        </m:e>
                        <m:sup>
                          <m: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  <m: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kumimoji="1" lang="ja-JP" altLang="en-US" sz="1600" dirty="0">
                  <a:solidFill>
                    <a:srgbClr val="FF0000"/>
                  </a:solidFill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156" name="テキスト ボックス 155">
                <a:extLst>
                  <a:ext uri="{FF2B5EF4-FFF2-40B4-BE49-F238E27FC236}">
                    <a16:creationId xmlns:a16="http://schemas.microsoft.com/office/drawing/2014/main" id="{371C3907-0E80-402E-8C36-4B4844A728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4182" y="5313589"/>
                <a:ext cx="1904945" cy="423257"/>
              </a:xfrm>
              <a:prstGeom prst="rect">
                <a:avLst/>
              </a:prstGeom>
              <a:blipFill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D866F20-4538-4951-AFC2-5778EEDD92E8}"/>
              </a:ext>
            </a:extLst>
          </p:cNvPr>
          <p:cNvSpPr/>
          <p:nvPr/>
        </p:nvSpPr>
        <p:spPr>
          <a:xfrm>
            <a:off x="4657725" y="6434748"/>
            <a:ext cx="687225" cy="223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047098" y="6141669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Asymptotic series        </a:t>
            </a:r>
            <a:r>
              <a:rPr lang="en-US" altLang="ja-JP" dirty="0"/>
              <a:t>Limited accuracy</a:t>
            </a: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BDB12CA2-B3ED-4466-AD1B-23EBD6BF2A6D}"/>
              </a:ext>
            </a:extLst>
          </p:cNvPr>
          <p:cNvGrpSpPr/>
          <p:nvPr/>
        </p:nvGrpSpPr>
        <p:grpSpPr>
          <a:xfrm>
            <a:off x="4527616" y="175804"/>
            <a:ext cx="5221878" cy="2976524"/>
            <a:chOff x="4527616" y="175804"/>
            <a:chExt cx="5221878" cy="29765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AB9AE7DB-DA2D-46C0-B7E4-5B397C7B2FF9}"/>
                    </a:ext>
                  </a:extLst>
                </p:cNvPr>
                <p:cNvSpPr txBox="1"/>
                <p:nvPr/>
              </p:nvSpPr>
              <p:spPr>
                <a:xfrm>
                  <a:off x="4527616" y="514066"/>
                  <a:ext cx="4752974" cy="7761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d>
                          <m:dPr>
                            <m:ctrlP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kumimoji="1"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kumimoji="1" lang="en-US" altLang="ja-JP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ja-JP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kumimoji="1" lang="en-US" altLang="ja-JP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kumimoji="1" lang="en-US" altLang="ja-JP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!</m:t>
                                </m:r>
                              </m:den>
                            </m:f>
                            <m:r>
                              <a:rPr kumimoji="1"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US" altLang="ja-JP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ja-JP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𝑢</m:t>
                                </m:r>
                              </m:e>
                              <m:sup>
                                <m:r>
                                  <a:rPr lang="en-US" altLang="ja-JP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𝑛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ja-JP" altLang="en-US" dirty="0"/>
                              <m:t> </m:t>
                            </m:r>
                          </m:e>
                        </m:nary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158" name="テキスト ボックス 157">
                  <a:extLst>
                    <a:ext uri="{FF2B5EF4-FFF2-40B4-BE49-F238E27FC236}">
                      <a16:creationId xmlns:a16="http://schemas.microsoft.com/office/drawing/2014/main" id="{AB9AE7DB-DA2D-46C0-B7E4-5B397C7B2F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7616" y="514066"/>
                  <a:ext cx="4752974" cy="7761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52DF31B7-9A9B-4D23-8973-73DB10F9565E}"/>
                </a:ext>
              </a:extLst>
            </p:cNvPr>
            <p:cNvGrpSpPr/>
            <p:nvPr/>
          </p:nvGrpSpPr>
          <p:grpSpPr>
            <a:xfrm>
              <a:off x="5015222" y="175804"/>
              <a:ext cx="4734272" cy="2976524"/>
              <a:chOff x="5375293" y="-24073"/>
              <a:chExt cx="4734272" cy="2976524"/>
            </a:xfrm>
          </p:grpSpPr>
          <p:cxnSp>
            <p:nvCxnSpPr>
              <p:cNvPr id="160" name="直線矢印コネクタ 159">
                <a:extLst>
                  <a:ext uri="{FF2B5EF4-FFF2-40B4-BE49-F238E27FC236}">
                    <a16:creationId xmlns:a16="http://schemas.microsoft.com/office/drawing/2014/main" id="{A3746F7C-3269-4517-9D1C-04B6567B1B72}"/>
                  </a:ext>
                </a:extLst>
              </p:cNvPr>
              <p:cNvCxnSpPr/>
              <p:nvPr/>
            </p:nvCxnSpPr>
            <p:spPr>
              <a:xfrm flipV="1">
                <a:off x="6000750" y="423252"/>
                <a:ext cx="0" cy="252919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矢印コネクタ 160">
                <a:extLst>
                  <a:ext uri="{FF2B5EF4-FFF2-40B4-BE49-F238E27FC236}">
                    <a16:creationId xmlns:a16="http://schemas.microsoft.com/office/drawing/2014/main" id="{D944B841-677C-4786-9C9E-E807A73DCD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75293" y="1984022"/>
                <a:ext cx="3473427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ACC47DCD-F3F8-44AD-BCF0-402F0F714480}"/>
                  </a:ext>
                </a:extLst>
              </p:cNvPr>
              <p:cNvSpPr/>
              <p:nvPr/>
            </p:nvSpPr>
            <p:spPr>
              <a:xfrm>
                <a:off x="8491218" y="380474"/>
                <a:ext cx="465666" cy="4125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6CC7F729-2FCB-4D7E-8E3E-68438A544050}"/>
                  </a:ext>
                </a:extLst>
              </p:cNvPr>
              <p:cNvSpPr/>
              <p:nvPr/>
            </p:nvSpPr>
            <p:spPr>
              <a:xfrm rot="2973835">
                <a:off x="8380477" y="196990"/>
                <a:ext cx="896265" cy="4541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4" name="テキスト ボックス 163">
                    <a:extLst>
                      <a:ext uri="{FF2B5EF4-FFF2-40B4-BE49-F238E27FC236}">
                        <a16:creationId xmlns:a16="http://schemas.microsoft.com/office/drawing/2014/main" id="{82E8AC36-C329-48D7-8219-E4C8D29D3805}"/>
                      </a:ext>
                    </a:extLst>
                  </p:cNvPr>
                  <p:cNvSpPr txBox="1"/>
                  <p:nvPr/>
                </p:nvSpPr>
                <p:spPr>
                  <a:xfrm>
                    <a:off x="8491218" y="344934"/>
                    <a:ext cx="38767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oMath>
                      </m:oMathPara>
                    </a14:m>
                    <a:endParaRPr kumimoji="1" lang="ja-JP" altLang="en-US" dirty="0"/>
                  </a:p>
                </p:txBody>
              </p:sp>
            </mc:Choice>
            <mc:Fallback xmlns="">
              <p:sp>
                <p:nvSpPr>
                  <p:cNvPr id="164" name="テキスト ボックス 163">
                    <a:extLst>
                      <a:ext uri="{FF2B5EF4-FFF2-40B4-BE49-F238E27FC236}">
                        <a16:creationId xmlns:a16="http://schemas.microsoft.com/office/drawing/2014/main" id="{82E8AC36-C329-48D7-8219-E4C8D29D380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91218" y="344934"/>
                    <a:ext cx="387670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5" name="テキスト ボックス 164">
                    <a:extLst>
                      <a:ext uri="{FF2B5EF4-FFF2-40B4-BE49-F238E27FC236}">
                        <a16:creationId xmlns:a16="http://schemas.microsoft.com/office/drawing/2014/main" id="{A3958489-2D6B-4128-A62F-FD270366406F}"/>
                      </a:ext>
                    </a:extLst>
                  </p:cNvPr>
                  <p:cNvSpPr txBox="1"/>
                  <p:nvPr/>
                </p:nvSpPr>
                <p:spPr>
                  <a:xfrm>
                    <a:off x="5657252" y="1768313"/>
                    <a:ext cx="4452313" cy="4001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</m:t>
                          </m:r>
                          <m:r>
                            <a:rPr kumimoji="1"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</m:t>
                          </m:r>
                          <m:r>
                            <a:rPr kumimoji="1"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</m:t>
                          </m:r>
                          <m:r>
                            <a:rPr kumimoji="1"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</m:t>
                          </m:r>
                          <m:r>
                            <a:rPr kumimoji="1"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kumimoji="1" lang="en-US" altLang="ja-JP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r>
                            <a:rPr kumimoji="1" lang="en-US" altLang="ja-JP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</m:t>
                          </m:r>
                        </m:oMath>
                      </m:oMathPara>
                    </a14:m>
                    <a:endParaRPr lang="ja-JP" altLang="en-US" sz="2000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5" name="テキスト ボックス 164">
                    <a:extLst>
                      <a:ext uri="{FF2B5EF4-FFF2-40B4-BE49-F238E27FC236}">
                        <a16:creationId xmlns:a16="http://schemas.microsoft.com/office/drawing/2014/main" id="{A3958489-2D6B-4128-A62F-FD270366406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57252" y="1768313"/>
                    <a:ext cx="4452313" cy="40011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6" name="テキスト ボックス 165">
                <a:extLst>
                  <a:ext uri="{FF2B5EF4-FFF2-40B4-BE49-F238E27FC236}">
                    <a16:creationId xmlns:a16="http://schemas.microsoft.com/office/drawing/2014/main" id="{B56AF645-D467-42EB-88C0-C7AFF95318D2}"/>
                  </a:ext>
                </a:extLst>
              </p:cNvPr>
              <p:cNvSpPr txBox="1"/>
              <p:nvPr/>
            </p:nvSpPr>
            <p:spPr>
              <a:xfrm>
                <a:off x="5724525" y="1945907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</p:grpSp>
      </p:grpSp>
      <p:sp>
        <p:nvSpPr>
          <p:cNvPr id="97" name="円/楕円 149">
            <a:extLst>
              <a:ext uri="{FF2B5EF4-FFF2-40B4-BE49-F238E27FC236}">
                <a16:creationId xmlns:a16="http://schemas.microsoft.com/office/drawing/2014/main" id="{70C67AA3-DDD1-409C-A6A0-0BE78B4FA7CB}"/>
              </a:ext>
            </a:extLst>
          </p:cNvPr>
          <p:cNvSpPr/>
          <p:nvPr/>
        </p:nvSpPr>
        <p:spPr>
          <a:xfrm>
            <a:off x="6251542" y="2021974"/>
            <a:ext cx="323850" cy="32385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07F292F5-7FCB-450F-9413-1E7DB22C84AC}"/>
              </a:ext>
            </a:extLst>
          </p:cNvPr>
          <p:cNvSpPr txBox="1"/>
          <p:nvPr/>
        </p:nvSpPr>
        <p:spPr>
          <a:xfrm>
            <a:off x="382054" y="1895847"/>
            <a:ext cx="3775393" cy="10590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dirty="0"/>
              <a:t>Later it was shown that renormalon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/>
              <a:t>uncertainties can be absorbed into</a:t>
            </a:r>
          </a:p>
          <a:p>
            <a:pPr>
              <a:lnSpc>
                <a:spcPct val="120000"/>
              </a:lnSpc>
            </a:pPr>
            <a:r>
              <a:rPr kumimoji="1" lang="en-US" altLang="ja-JP" dirty="0"/>
              <a:t>non-pert. matrix elements in OPE.</a:t>
            </a:r>
            <a:endParaRPr kumimoji="1" lang="ja-JP" altLang="en-US" dirty="0"/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0B61F17E-FA15-4ED7-A97D-191291C0D486}"/>
              </a:ext>
            </a:extLst>
          </p:cNvPr>
          <p:cNvSpPr txBox="1"/>
          <p:nvPr/>
        </p:nvSpPr>
        <p:spPr>
          <a:xfrm>
            <a:off x="3299832" y="296218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Mueller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A0248422-3D99-4A4A-BEF2-DCC3B50A06A0}"/>
                  </a:ext>
                </a:extLst>
              </p:cNvPr>
              <p:cNvSpPr txBox="1"/>
              <p:nvPr/>
            </p:nvSpPr>
            <p:spPr>
              <a:xfrm>
                <a:off x="4929497" y="2460746"/>
                <a:ext cx="5062536" cy="7168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i="1">
                              <a:solidFill>
                                <a:srgbClr val="006666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i="1">
                              <a:solidFill>
                                <a:srgbClr val="006666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</m:sup>
                      </m:sSubSup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kumimoji="1" lang="en-US" altLang="ja-JP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i="1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ja-JP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kumimoji="1" lang="en-US" altLang="ja-JP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nary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altLang="ja-JP" i="1">
                                  <a:solidFill>
                                    <a:srgbClr val="006666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ja-JP" altLang="en-US" i="1">
                                  <a:solidFill>
                                    <a:srgbClr val="006666"/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rgbClr val="006666"/>
                                  </a:solidFill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ja-JP" i="1">
                                  <a:solidFill>
                                    <a:srgbClr val="006666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sup>
                          </m:sSubSup>
                        </m:sup>
                      </m:sSup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00666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kumimoji="1" lang="en-US" altLang="ja-JP" b="0" i="1" smtClean="0">
                          <a:solidFill>
                            <a:srgbClr val="00666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ja-JP" altLang="en-US" dirty="0">
                  <a:solidFill>
                    <a:srgbClr val="006666"/>
                  </a:solidFill>
                </a:endParaRPr>
              </a:p>
            </p:txBody>
          </p:sp>
        </mc:Choice>
        <mc:Fallback xmlns="">
          <p:sp>
            <p:nvSpPr>
              <p:cNvPr id="170" name="テキスト ボックス 169">
                <a:extLst>
                  <a:ext uri="{FF2B5EF4-FFF2-40B4-BE49-F238E27FC236}">
                    <a16:creationId xmlns:a16="http://schemas.microsoft.com/office/drawing/2014/main" id="{A0248422-3D99-4A4A-BEF2-DCC3B50A06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497" y="2460746"/>
                <a:ext cx="5062536" cy="71686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424128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0EE9D3B-B543-F643-0346-10A0CCA6B413}"/>
              </a:ext>
            </a:extLst>
          </p:cNvPr>
          <p:cNvGrpSpPr/>
          <p:nvPr/>
        </p:nvGrpSpPr>
        <p:grpSpPr>
          <a:xfrm>
            <a:off x="341313" y="4329838"/>
            <a:ext cx="3080067" cy="450850"/>
            <a:chOff x="341313" y="4329838"/>
            <a:chExt cx="3080067" cy="450850"/>
          </a:xfrm>
        </p:grpSpPr>
        <p:grpSp>
          <p:nvGrpSpPr>
            <p:cNvPr id="4" name="Group 36">
              <a:extLst>
                <a:ext uri="{FF2B5EF4-FFF2-40B4-BE49-F238E27FC236}">
                  <a16:creationId xmlns:a16="http://schemas.microsoft.com/office/drawing/2014/main" id="{7A356A5D-E715-F9CB-2408-1FA4F697BF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1313" y="4329838"/>
              <a:ext cx="450850" cy="450850"/>
              <a:chOff x="3503" y="3407"/>
              <a:chExt cx="284" cy="284"/>
            </a:xfrm>
          </p:grpSpPr>
          <p:sp>
            <p:nvSpPr>
              <p:cNvPr id="5" name="Oval 37">
                <a:extLst>
                  <a:ext uri="{FF2B5EF4-FFF2-40B4-BE49-F238E27FC236}">
                    <a16:creationId xmlns:a16="http://schemas.microsoft.com/office/drawing/2014/main" id="{400B165D-310B-8264-C029-D2E9127F7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" y="3407"/>
                <a:ext cx="284" cy="284"/>
              </a:xfrm>
              <a:prstGeom prst="ellipse">
                <a:avLst/>
              </a:pr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6" name="Picture 38" descr="txp_fig">
                <a:extLst>
                  <a:ext uri="{FF2B5EF4-FFF2-40B4-BE49-F238E27FC236}">
                    <a16:creationId xmlns:a16="http://schemas.microsoft.com/office/drawing/2014/main" id="{2A1528B3-F0F2-C763-A9DE-003F8C61DE9D}"/>
                  </a:ext>
                </a:extLst>
              </p:cNvPr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581" y="3473"/>
                <a:ext cx="128" cy="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" name="Group 39">
              <a:extLst>
                <a:ext uri="{FF2B5EF4-FFF2-40B4-BE49-F238E27FC236}">
                  <a16:creationId xmlns:a16="http://schemas.microsoft.com/office/drawing/2014/main" id="{A1867E49-30F9-6112-6657-3ACCB46DD8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0530" y="4329838"/>
              <a:ext cx="450850" cy="450850"/>
              <a:chOff x="4751" y="1735"/>
              <a:chExt cx="284" cy="284"/>
            </a:xfrm>
          </p:grpSpPr>
          <p:sp>
            <p:nvSpPr>
              <p:cNvPr id="8" name="Oval 40">
                <a:extLst>
                  <a:ext uri="{FF2B5EF4-FFF2-40B4-BE49-F238E27FC236}">
                    <a16:creationId xmlns:a16="http://schemas.microsoft.com/office/drawing/2014/main" id="{8BD509BF-186D-518A-2157-4CF1935A5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1" y="1735"/>
                <a:ext cx="284" cy="284"/>
              </a:xfrm>
              <a:prstGeom prst="ellipse">
                <a:avLst/>
              </a:prstGeom>
              <a:solidFill>
                <a:srgbClr val="00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9" name="Picture 41" descr="txp_fig">
                <a:extLst>
                  <a:ext uri="{FF2B5EF4-FFF2-40B4-BE49-F238E27FC236}">
                    <a16:creationId xmlns:a16="http://schemas.microsoft.com/office/drawing/2014/main" id="{F0ABCDF8-4E37-35BD-C048-EE28EC1E6BA5}"/>
                  </a:ext>
                </a:extLst>
              </p:cNvPr>
              <p:cNvPicPr>
                <a:picLocks noChangeAspect="1" noChangeArrowheads="1"/>
              </p:cNvPicPr>
              <p:nvPr>
                <p:custDataLst>
                  <p:tags r:id="rId1"/>
                </p:custDataLst>
              </p:nvPr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829" y="1793"/>
                <a:ext cx="128" cy="168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0" name="AutoShape 48">
              <a:extLst>
                <a:ext uri="{FF2B5EF4-FFF2-40B4-BE49-F238E27FC236}">
                  <a16:creationId xmlns:a16="http://schemas.microsoft.com/office/drawing/2014/main" id="{EEB8F3AF-88CA-D043-C0C4-4F91F04AC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7738" y="4455251"/>
              <a:ext cx="1850692" cy="200025"/>
            </a:xfrm>
            <a:prstGeom prst="leftRightArrow">
              <a:avLst>
                <a:gd name="adj1" fmla="val 39397"/>
                <a:gd name="adj2" fmla="val 54409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45E58C3-84F9-B21B-72B3-23884F57F70B}"/>
                  </a:ext>
                </a:extLst>
              </p:cNvPr>
              <p:cNvSpPr txBox="1"/>
              <p:nvPr/>
            </p:nvSpPr>
            <p:spPr>
              <a:xfrm>
                <a:off x="894467" y="3226612"/>
                <a:ext cx="6908525" cy="4644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acc>
                            <m:accPr>
                              <m:chr m:val="̃"/>
                              <m:ctrlP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b="0" i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d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altLang="ja-JP" i="1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ja-JP">
                                      <a:solidFill>
                                        <a:schemeClr val="accent5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QCD</m:t>
                                  </m:r>
                                </m:sub>
                              </m:sSub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/</m:t>
                              </m:r>
                              <m:r>
                                <a:rPr lang="en-US" altLang="ja-JP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  <m:t>𝑞</m:t>
                              </m:r>
                            </m:e>
                          </m:d>
                        </m:e>
                        <m:sup>
                          <m:r>
                            <a:rPr lang="en-US" altLang="ja-JP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</m:sSup>
                      <m:r>
                        <a:rPr lang="en-US" altLang="ja-JP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altLang="ja-JP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d>
                        <m:d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func>
                        <m:funcPr>
                          <m:ctrlP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b="0" i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ja-JP" altLang="en-US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  <m:r>
                            <a:rPr lang="en-US" altLang="ja-JP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45E58C3-84F9-B21B-72B3-23884F57F7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467" y="3226612"/>
                <a:ext cx="6908525" cy="464486"/>
              </a:xfrm>
              <a:prstGeom prst="rect">
                <a:avLst/>
              </a:prstGeom>
              <a:blipFill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17CB0E1-25BF-ED52-6C9E-0EDDB8D2E9E5}"/>
                  </a:ext>
                </a:extLst>
              </p:cNvPr>
              <p:cNvSpPr txBox="1"/>
              <p:nvPr/>
            </p:nvSpPr>
            <p:spPr>
              <a:xfrm>
                <a:off x="485774" y="2687281"/>
                <a:ext cx="7153275" cy="4675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ja-JP" altLang="en-US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d>
                      <m:dPr>
                        <m:ctrlP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altLang="ja-JP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i="1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  <m:r>
                      <a:rPr lang="en-US" altLang="ja-JP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ja-JP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𝑟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𝑟</m:t>
                            </m:r>
                            <m:sSub>
                              <m:sSub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ja-JP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QCD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ja-JP" dirty="0">
                    <a:solidFill>
                      <a:schemeClr val="accent5">
                        <a:lumMod val="50000"/>
                      </a:schemeClr>
                    </a:solidFill>
                  </a:rPr>
                  <a:t>    </a:t>
                </a:r>
                <a:r>
                  <a:rPr lang="en-US" altLang="ja-JP" dirty="0">
                    <a:solidFill>
                      <a:schemeClr val="tx2"/>
                    </a:solidFill>
                  </a:rPr>
                  <a:t>by renormalon at</a:t>
                </a:r>
                <a:r>
                  <a:rPr lang="en-US" altLang="ja-JP" dirty="0">
                    <a:solidFill>
                      <a:schemeClr val="accent5">
                        <a:lumMod val="50000"/>
                      </a:schemeClr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</m:oMath>
                </a14:m>
                <a:endParaRPr lang="en-US" altLang="ja-JP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17CB0E1-25BF-ED52-6C9E-0EDDB8D2E9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774" y="2687281"/>
                <a:ext cx="7153275" cy="467564"/>
              </a:xfrm>
              <a:prstGeom prst="rect">
                <a:avLst/>
              </a:prstGeom>
              <a:blipFill>
                <a:blip r:embed="rId7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FBA50A0-ABB7-BE43-6EE1-646146A244E2}"/>
              </a:ext>
            </a:extLst>
          </p:cNvPr>
          <p:cNvGrpSpPr/>
          <p:nvPr/>
        </p:nvGrpSpPr>
        <p:grpSpPr>
          <a:xfrm>
            <a:off x="3707883" y="665006"/>
            <a:ext cx="5160335" cy="1588519"/>
            <a:chOff x="3707883" y="665006"/>
            <a:chExt cx="5160335" cy="15885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68F0BB04-6404-A756-9BEA-611636CCF40E}"/>
                    </a:ext>
                  </a:extLst>
                </p:cNvPr>
                <p:cNvSpPr txBox="1"/>
                <p:nvPr/>
              </p:nvSpPr>
              <p:spPr>
                <a:xfrm>
                  <a:off x="3707883" y="665006"/>
                  <a:ext cx="4572000" cy="10958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acc>
                              <m:accPr>
                                <m:chr m:val="̃"/>
                                <m:ctrlPr>
                                  <a:rPr lang="en-US" altLang="ja-JP" b="0" i="1" smtClean="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QCD</m:t>
                            </m:r>
                          </m:sub>
                        </m:sSub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d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nary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sup>
                        </m:sSup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ja-JP" altLang="en-US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QCD</m:t>
                            </m:r>
                          </m:sub>
                        </m:sSub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ja-JP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  <a:p>
                  <a:endParaRPr lang="ja-JP" altLang="en-US" dirty="0"/>
                </a:p>
              </p:txBody>
            </p:sp>
          </mc:Choice>
          <mc:Fallback xmlns=""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68F0BB04-6404-A756-9BEA-611636CCF4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7883" y="665006"/>
                  <a:ext cx="4572000" cy="10958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768D1173-4D77-DDCC-8838-3BC61BCC6013}"/>
                    </a:ext>
                  </a:extLst>
                </p:cNvPr>
                <p:cNvSpPr txBox="1"/>
                <p:nvPr/>
              </p:nvSpPr>
              <p:spPr>
                <a:xfrm>
                  <a:off x="4296218" y="1157648"/>
                  <a:ext cx="4572000" cy="10958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nary>
                        <m:r>
                          <a:rPr lang="en-US" altLang="ja-JP" i="1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sup>
                        </m:sSup>
                        <m:sSup>
                          <m:sSupPr>
                            <m:ctrlP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ja-JP" i="1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  <m:t>𝑟</m:t>
                                </m:r>
                                <m:sSub>
                                  <m:sSubPr>
                                    <m:ctrlPr>
                                      <a:rPr lang="en-US" altLang="ja-JP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ja-JP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Λ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altLang="ja-JP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  <m:t>QCD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  <m:t>2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oMath>
                    </m:oMathPara>
                  </a14:m>
                  <a:endParaRPr lang="en-US" altLang="ja-JP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  <a:p>
                  <a:endParaRPr lang="ja-JP" altLang="en-US" dirty="0"/>
                </a:p>
              </p:txBody>
            </p:sp>
          </mc:Choice>
          <mc:Fallback xmlns=""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768D1173-4D77-DDCC-8838-3BC61BCC60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6218" y="1157648"/>
                  <a:ext cx="4572000" cy="10958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3C514E31-C55C-9680-D4B8-8DBF5F411F9D}"/>
                    </a:ext>
                  </a:extLst>
                </p:cNvPr>
                <p:cNvSpPr txBox="1"/>
                <p:nvPr/>
              </p:nvSpPr>
              <p:spPr>
                <a:xfrm>
                  <a:off x="4136065" y="1856785"/>
                  <a:ext cx="45720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 </m:t>
                        </m:r>
                        <m:r>
                          <a:rPr lang="en-US" altLang="ja-JP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  </m:t>
                        </m:r>
                        <m:r>
                          <m:rPr>
                            <m:sty m:val="p"/>
                          </m:rPr>
                          <a:rPr lang="el-GR" altLang="ja-JP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b="0" i="0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ja-JP" altLang="en-US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altLang="ja-JP" b="0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3C514E31-C55C-9680-D4B8-8DBF5F411F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6065" y="1856785"/>
                  <a:ext cx="4572000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F0EA513D-1225-1A03-7AAA-FCFDE77CBB6D}"/>
              </a:ext>
            </a:extLst>
          </p:cNvPr>
          <p:cNvSpPr/>
          <p:nvPr/>
        </p:nvSpPr>
        <p:spPr>
          <a:xfrm>
            <a:off x="1222744" y="903767"/>
            <a:ext cx="1307805" cy="1707088"/>
          </a:xfrm>
          <a:prstGeom prst="rect">
            <a:avLst/>
          </a:prstGeom>
          <a:blipFill dpi="0" rotWithShape="1">
            <a:blip r:embed="rId11">
              <a:alphaModFix amt="61000"/>
            </a:blip>
            <a:srcRect/>
            <a:stretch>
              <a:fillRect l="-7491" t="-4502" r="-26676" b="-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A0E44E16-B894-331B-BAC5-B97EB31B5F20}"/>
              </a:ext>
            </a:extLst>
          </p:cNvPr>
          <p:cNvSpPr/>
          <p:nvPr/>
        </p:nvSpPr>
        <p:spPr>
          <a:xfrm>
            <a:off x="3671775" y="556436"/>
            <a:ext cx="1109492" cy="1809869"/>
          </a:xfrm>
          <a:prstGeom prst="rect">
            <a:avLst/>
          </a:prstGeom>
          <a:blipFill dpi="0" rotWithShape="1">
            <a:blip r:embed="rId12">
              <a:alphaModFix amt="61000"/>
            </a:blip>
            <a:srcRect/>
            <a:stretch>
              <a:fillRect l="-86436" t="1432" b="-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B1AEB0C-F3D8-F935-7453-F1A478838E08}"/>
              </a:ext>
            </a:extLst>
          </p:cNvPr>
          <p:cNvGrpSpPr/>
          <p:nvPr/>
        </p:nvGrpSpPr>
        <p:grpSpPr>
          <a:xfrm>
            <a:off x="3196489" y="4184339"/>
            <a:ext cx="5632527" cy="2438430"/>
            <a:chOff x="3196489" y="4184339"/>
            <a:chExt cx="5632527" cy="2438430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2A61DB8E-7FDB-13D7-1B5A-6E485F565B42}"/>
                </a:ext>
              </a:extLst>
            </p:cNvPr>
            <p:cNvSpPr/>
            <p:nvPr/>
          </p:nvSpPr>
          <p:spPr>
            <a:xfrm>
              <a:off x="7307125" y="6104131"/>
              <a:ext cx="1847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400" dirty="0">
                <a:solidFill>
                  <a:srgbClr val="0000FF"/>
                </a:solidFill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53A5BAB-A84C-9C6B-5C30-D88A5F3A909A}"/>
                </a:ext>
              </a:extLst>
            </p:cNvPr>
            <p:cNvGrpSpPr/>
            <p:nvPr/>
          </p:nvGrpSpPr>
          <p:grpSpPr>
            <a:xfrm>
              <a:off x="5697851" y="4597577"/>
              <a:ext cx="437007" cy="1242403"/>
              <a:chOff x="6552220" y="2213865"/>
              <a:chExt cx="675075" cy="1755195"/>
            </a:xfrm>
          </p:grpSpPr>
          <p:sp>
            <p:nvSpPr>
              <p:cNvPr id="25" name="円/楕円 32">
                <a:extLst>
                  <a:ext uri="{FF2B5EF4-FFF2-40B4-BE49-F238E27FC236}">
                    <a16:creationId xmlns:a16="http://schemas.microsoft.com/office/drawing/2014/main" id="{4B1529C3-C46E-6FF7-077E-70F93DAC8D1F}"/>
                  </a:ext>
                </a:extLst>
              </p:cNvPr>
              <p:cNvSpPr/>
              <p:nvPr/>
            </p:nvSpPr>
            <p:spPr>
              <a:xfrm>
                <a:off x="6552220" y="3293985"/>
                <a:ext cx="675075" cy="675075"/>
              </a:xfrm>
              <a:prstGeom prst="ellipse">
                <a:avLst/>
              </a:prstGeom>
              <a:solidFill>
                <a:srgbClr val="FF3300">
                  <a:alpha val="92000"/>
                </a:srgbClr>
              </a:solidFill>
              <a:ln>
                <a:noFill/>
              </a:ln>
              <a:effectLst>
                <a:innerShdw blurRad="114300">
                  <a:prstClr val="black"/>
                </a:innerShdw>
                <a:softEdge rad="927100"/>
              </a:effectLst>
              <a:scene3d>
                <a:camera prst="orthographicFront"/>
                <a:lightRig rig="harsh" dir="t"/>
              </a:scene3d>
              <a:sp3d prstMaterial="dkEdge">
                <a:bevelT w="419100" h="260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400" dirty="0" err="1"/>
                  <a:t>ー</a:t>
                </a:r>
                <a:endParaRPr kumimoji="1" lang="ja-JP" altLang="en-US" sz="2400" dirty="0"/>
              </a:p>
            </p:txBody>
          </p:sp>
          <p:sp>
            <p:nvSpPr>
              <p:cNvPr id="26" name="円/楕円 36">
                <a:extLst>
                  <a:ext uri="{FF2B5EF4-FFF2-40B4-BE49-F238E27FC236}">
                    <a16:creationId xmlns:a16="http://schemas.microsoft.com/office/drawing/2014/main" id="{DCEEF671-1EB0-446B-5B90-F864CFA8BB6B}"/>
                  </a:ext>
                </a:extLst>
              </p:cNvPr>
              <p:cNvSpPr/>
              <p:nvPr/>
            </p:nvSpPr>
            <p:spPr>
              <a:xfrm>
                <a:off x="6552220" y="2213865"/>
                <a:ext cx="675075" cy="675075"/>
              </a:xfrm>
              <a:prstGeom prst="ellipse">
                <a:avLst/>
              </a:prstGeom>
              <a:solidFill>
                <a:srgbClr val="FF3300">
                  <a:alpha val="92000"/>
                </a:srgbClr>
              </a:solidFill>
              <a:ln>
                <a:noFill/>
              </a:ln>
              <a:effectLst>
                <a:innerShdw blurRad="114300">
                  <a:prstClr val="black"/>
                </a:innerShdw>
                <a:softEdge rad="927100"/>
              </a:effectLst>
              <a:scene3d>
                <a:camera prst="orthographicFront"/>
                <a:lightRig rig="harsh" dir="t"/>
              </a:scene3d>
              <a:sp3d prstMaterial="dkEdge">
                <a:bevelT w="419100" h="260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dirty="0"/>
                  <a:t>+</a:t>
                </a:r>
                <a:endParaRPr kumimoji="1" lang="ja-JP" altLang="en-US" sz="2400" dirty="0"/>
              </a:p>
            </p:txBody>
          </p:sp>
        </p:grp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3DC001F1-D43B-28BA-CE9C-569EFB2FEACF}"/>
                </a:ext>
              </a:extLst>
            </p:cNvPr>
            <p:cNvCxnSpPr/>
            <p:nvPr/>
          </p:nvCxnSpPr>
          <p:spPr>
            <a:xfrm>
              <a:off x="5466388" y="6622769"/>
              <a:ext cx="1069915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2474CDE-51A0-52A2-11CC-08C8B1AEF951}"/>
                </a:ext>
              </a:extLst>
            </p:cNvPr>
            <p:cNvSpPr/>
            <p:nvPr/>
          </p:nvSpPr>
          <p:spPr>
            <a:xfrm>
              <a:off x="5763809" y="6126688"/>
              <a:ext cx="146388" cy="3734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ja-JP" altLang="en-US" sz="2400" dirty="0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918645AA-9380-3F42-D01D-9E81BAA0FDB4}"/>
                    </a:ext>
                  </a:extLst>
                </p:cNvPr>
                <p:cNvSpPr/>
                <p:nvPr/>
              </p:nvSpPr>
              <p:spPr>
                <a:xfrm>
                  <a:off x="5720986" y="6180755"/>
                  <a:ext cx="310803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𝑟</m:t>
                      </m:r>
                    </m:oMath>
                  </a14:m>
                  <a:r>
                    <a:rPr lang="en-US" altLang="ja-JP" sz="2000" b="0" dirty="0">
                      <a:solidFill>
                        <a:srgbClr val="0000FF"/>
                      </a:solidFill>
                      <a:ea typeface="Cambria Math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(≪</m:t>
                      </m:r>
                      <m:r>
                        <a:rPr lang="ja-JP" altLang="en-US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𝜆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                                    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a14:m>
                  <a:endParaRPr lang="ja-JP" altLang="en-US" sz="200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918645AA-9380-3F42-D01D-9E81BAA0FDB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0986" y="6180755"/>
                  <a:ext cx="3108030" cy="400110"/>
                </a:xfrm>
                <a:prstGeom prst="rect">
                  <a:avLst/>
                </a:prstGeom>
                <a:blipFill>
                  <a:blip r:embed="rId13"/>
                  <a:stretch>
                    <a:fillRect b="-1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ACD8F11C-875F-75A3-B5BD-32E2D77F2620}"/>
                </a:ext>
              </a:extLst>
            </p:cNvPr>
            <p:cNvSpPr txBox="1"/>
            <p:nvPr/>
          </p:nvSpPr>
          <p:spPr>
            <a:xfrm>
              <a:off x="6475138" y="6198746"/>
              <a:ext cx="2191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=gluon wave-length</a:t>
              </a:r>
              <a:endParaRPr kumimoji="1" lang="ja-JP" altLang="en-US" dirty="0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1D8CF813-A45B-FABA-4923-BA1ABC5D608D}"/>
                </a:ext>
              </a:extLst>
            </p:cNvPr>
            <p:cNvSpPr/>
            <p:nvPr/>
          </p:nvSpPr>
          <p:spPr>
            <a:xfrm>
              <a:off x="5295017" y="4263655"/>
              <a:ext cx="1265274" cy="1839433"/>
            </a:xfrm>
            <a:prstGeom prst="ellipse">
              <a:avLst/>
            </a:prstGeom>
            <a:blipFill dpi="0" rotWithShape="1">
              <a:blip r:embed="rId14"/>
              <a:srcRect/>
              <a:stretch>
                <a:fillRect l="-12000" t="-3000" r="-26000" b="-3000"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45">
              <a:extLst>
                <a:ext uri="{FF2B5EF4-FFF2-40B4-BE49-F238E27FC236}">
                  <a16:creationId xmlns:a16="http://schemas.microsoft.com/office/drawing/2014/main" id="{FB8900B6-819A-C963-85B7-3B9EE0CE6968}"/>
                </a:ext>
              </a:extLst>
            </p:cNvPr>
            <p:cNvSpPr/>
            <p:nvPr/>
          </p:nvSpPr>
          <p:spPr>
            <a:xfrm rot="1213326">
              <a:off x="3196489" y="4184339"/>
              <a:ext cx="5422864" cy="1925607"/>
            </a:xfrm>
            <a:custGeom>
              <a:avLst/>
              <a:gdLst>
                <a:gd name="connsiteX0" fmla="*/ 0 w 7513504"/>
                <a:gd name="connsiteY0" fmla="*/ 3084723 h 3084723"/>
                <a:gd name="connsiteX1" fmla="*/ 374574 w 7513504"/>
                <a:gd name="connsiteY1" fmla="*/ 2489812 h 3084723"/>
                <a:gd name="connsiteX2" fmla="*/ 848299 w 7513504"/>
                <a:gd name="connsiteY2" fmla="*/ 2148289 h 3084723"/>
                <a:gd name="connsiteX3" fmla="*/ 1377108 w 7513504"/>
                <a:gd name="connsiteY3" fmla="*/ 2027103 h 3084723"/>
                <a:gd name="connsiteX4" fmla="*/ 2038121 w 7513504"/>
                <a:gd name="connsiteY4" fmla="*/ 2016087 h 3084723"/>
                <a:gd name="connsiteX5" fmla="*/ 2941504 w 7513504"/>
                <a:gd name="connsiteY5" fmla="*/ 2225407 h 3084723"/>
                <a:gd name="connsiteX6" fmla="*/ 3646583 w 7513504"/>
                <a:gd name="connsiteY6" fmla="*/ 2434728 h 3084723"/>
                <a:gd name="connsiteX7" fmla="*/ 4858439 w 7513504"/>
                <a:gd name="connsiteY7" fmla="*/ 2633031 h 3084723"/>
                <a:gd name="connsiteX8" fmla="*/ 5651653 w 7513504"/>
                <a:gd name="connsiteY8" fmla="*/ 2544896 h 3084723"/>
                <a:gd name="connsiteX9" fmla="*/ 6323682 w 7513504"/>
                <a:gd name="connsiteY9" fmla="*/ 2159306 h 3084723"/>
                <a:gd name="connsiteX10" fmla="*/ 6775374 w 7513504"/>
                <a:gd name="connsiteY10" fmla="*/ 1498294 h 3084723"/>
                <a:gd name="connsiteX11" fmla="*/ 7238082 w 7513504"/>
                <a:gd name="connsiteY11" fmla="*/ 451691 h 3084723"/>
                <a:gd name="connsiteX12" fmla="*/ 7513504 w 7513504"/>
                <a:gd name="connsiteY12" fmla="*/ 0 h 3084723"/>
                <a:gd name="connsiteX13" fmla="*/ 7513504 w 7513504"/>
                <a:gd name="connsiteY13" fmla="*/ 0 h 308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13504" h="3084723">
                  <a:moveTo>
                    <a:pt x="0" y="3084723"/>
                  </a:moveTo>
                  <a:cubicBezTo>
                    <a:pt x="116595" y="2865303"/>
                    <a:pt x="233191" y="2645884"/>
                    <a:pt x="374574" y="2489812"/>
                  </a:cubicBezTo>
                  <a:cubicBezTo>
                    <a:pt x="515957" y="2333740"/>
                    <a:pt x="681210" y="2225407"/>
                    <a:pt x="848299" y="2148289"/>
                  </a:cubicBezTo>
                  <a:cubicBezTo>
                    <a:pt x="1015388" y="2071171"/>
                    <a:pt x="1178804" y="2049137"/>
                    <a:pt x="1377108" y="2027103"/>
                  </a:cubicBezTo>
                  <a:cubicBezTo>
                    <a:pt x="1575412" y="2005069"/>
                    <a:pt x="1777388" y="1983036"/>
                    <a:pt x="2038121" y="2016087"/>
                  </a:cubicBezTo>
                  <a:cubicBezTo>
                    <a:pt x="2298854" y="2049138"/>
                    <a:pt x="2673427" y="2155633"/>
                    <a:pt x="2941504" y="2225407"/>
                  </a:cubicBezTo>
                  <a:cubicBezTo>
                    <a:pt x="3209581" y="2295181"/>
                    <a:pt x="3327094" y="2366791"/>
                    <a:pt x="3646583" y="2434728"/>
                  </a:cubicBezTo>
                  <a:cubicBezTo>
                    <a:pt x="3966072" y="2502665"/>
                    <a:pt x="4524261" y="2614670"/>
                    <a:pt x="4858439" y="2633031"/>
                  </a:cubicBezTo>
                  <a:cubicBezTo>
                    <a:pt x="5192617" y="2651392"/>
                    <a:pt x="5407446" y="2623850"/>
                    <a:pt x="5651653" y="2544896"/>
                  </a:cubicBezTo>
                  <a:cubicBezTo>
                    <a:pt x="5895860" y="2465942"/>
                    <a:pt x="6136395" y="2333740"/>
                    <a:pt x="6323682" y="2159306"/>
                  </a:cubicBezTo>
                  <a:cubicBezTo>
                    <a:pt x="6510969" y="1984872"/>
                    <a:pt x="6622974" y="1782896"/>
                    <a:pt x="6775374" y="1498294"/>
                  </a:cubicBezTo>
                  <a:cubicBezTo>
                    <a:pt x="6927774" y="1213692"/>
                    <a:pt x="7115060" y="701407"/>
                    <a:pt x="7238082" y="451691"/>
                  </a:cubicBezTo>
                  <a:cubicBezTo>
                    <a:pt x="7361104" y="201975"/>
                    <a:pt x="7513504" y="0"/>
                    <a:pt x="7513504" y="0"/>
                  </a:cubicBezTo>
                  <a:lnTo>
                    <a:pt x="7513504" y="0"/>
                  </a:lnTo>
                </a:path>
              </a:pathLst>
            </a:custGeom>
            <a:noFill/>
            <a:ln>
              <a:solidFill>
                <a:srgbClr val="CC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90847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5695721" y="418646"/>
            <a:ext cx="3283024" cy="2588964"/>
            <a:chOff x="5993175" y="0"/>
            <a:chExt cx="2985569" cy="2588964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13530" b="6746"/>
            <a:stretch/>
          </p:blipFill>
          <p:spPr bwMode="auto">
            <a:xfrm>
              <a:off x="5993175" y="0"/>
              <a:ext cx="2985569" cy="2588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正方形/長方形 25"/>
                <p:cNvSpPr/>
                <p:nvPr/>
              </p:nvSpPr>
              <p:spPr>
                <a:xfrm>
                  <a:off x="7245559" y="2120614"/>
                  <a:ext cx="38164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ja-JP" altLang="en-US" i="1">
                            <a:solidFill>
                              <a:srgbClr val="0000FF"/>
                            </a:solidFill>
                            <a:latin typeface="Cambria Math"/>
                          </a:rPr>
                          <m:t>𝜇</m:t>
                        </m:r>
                      </m:oMath>
                    </m:oMathPara>
                  </a14:m>
                  <a:endParaRPr lang="ja-JP" altLang="en-US" dirty="0"/>
                </a:p>
              </p:txBody>
            </p:sp>
          </mc:Choice>
          <mc:Fallback xmlns="">
            <p:sp>
              <p:nvSpPr>
                <p:cNvPr id="26" name="正方形/長方形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5559" y="2120614"/>
                  <a:ext cx="381643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正方形/長方形 26"/>
            <p:cNvSpPr/>
            <p:nvPr/>
          </p:nvSpPr>
          <p:spPr>
            <a:xfrm>
              <a:off x="6940627" y="231354"/>
              <a:ext cx="418640" cy="3966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101687" y="1046601"/>
                <a:ext cx="1928028" cy="4217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ℒ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𝑄𝐶𝐷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altLang="ja-JP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;</m:t>
                      </m:r>
                      <m:r>
                        <a:rPr lang="ja-JP" altLang="en-US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𝜇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687" y="1046601"/>
                <a:ext cx="1928028" cy="421782"/>
              </a:xfrm>
              <a:prstGeom prst="rect">
                <a:avLst/>
              </a:prstGeom>
              <a:blipFill rotWithShape="1">
                <a:blip r:embed="rId4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275416" y="1487277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Theory of quarks and gluons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3555" y="3305059"/>
            <a:ext cx="269817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Predictable observables</a:t>
            </a:r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707614" y="4164378"/>
                <a:ext cx="6913496" cy="878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≡</m:t>
                      </m:r>
                      <m:f>
                        <m:f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h𝑎𝑑𝑟𝑜𝑛𝑠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;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kumimoji="1" lang="ja-JP" altLang="en-US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ja-JP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kumimoji="1" lang="ja-JP" altLang="en-US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;</m:t>
                              </m:r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d>
                        </m:den>
                      </m:f>
                      <m:r>
                        <a:rPr kumimoji="1"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sub>
                        <m:sup/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  <m:sSubSup>
                            <m:sSubSupPr>
                              <m:ctrl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 2</m:t>
                              </m:r>
                            </m:sup>
                          </m:sSubSup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1+</m:t>
                          </m:r>
                          <m:nary>
                            <m:naryPr>
                              <m:chr m:val="∑"/>
                              <m:ctrl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a:rPr lang="ja-JP" altLang="en-US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) </m:t>
                              </m:r>
                              <m:sSubSup>
                                <m:sSubSupPr>
                                  <m:ctrlP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ja-JP" altLang="en-US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n-US" altLang="ja-JP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p>
                              </m:sSubSup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ja-JP" altLang="en-US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  <m:r>
                                <a:rPr lang="en-US" altLang="ja-JP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614" y="4164378"/>
                <a:ext cx="6913496" cy="87806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682352" y="4368058"/>
                <a:ext cx="12405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solidFill>
                      <a:schemeClr val="tx2"/>
                    </a:solidFill>
                  </a:rPr>
                  <a:t>•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002060"/>
                        </a:solidFill>
                        <a:latin typeface="Cambria Math"/>
                      </a:rPr>
                      <m:t>𝑅</m:t>
                    </m:r>
                  </m:oMath>
                </a14:m>
                <a:r>
                  <a:rPr lang="en-US" altLang="ja-JP" sz="2000" dirty="0">
                    <a:solidFill>
                      <a:srgbClr val="002060"/>
                    </a:solidFill>
                  </a:rPr>
                  <a:t>-ratio: </a:t>
                </a:r>
                <a:endParaRPr lang="ja-JP" altLang="en-US" sz="2000" dirty="0"/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352" y="4368058"/>
                <a:ext cx="1240532" cy="400110"/>
              </a:xfrm>
              <a:prstGeom prst="rect">
                <a:avLst/>
              </a:prstGeom>
              <a:blipFill rotWithShape="1">
                <a:blip r:embed="rId6"/>
                <a:stretch>
                  <a:fillRect l="-5419" t="-6154" r="-4433" b="-2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/>
          <p:cNvSpPr txBox="1"/>
          <p:nvPr/>
        </p:nvSpPr>
        <p:spPr>
          <a:xfrm>
            <a:off x="363555" y="5816905"/>
            <a:ext cx="836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</a:rPr>
              <a:t>(ii) Observables of </a:t>
            </a:r>
            <a:r>
              <a:rPr kumimoji="1" lang="en-US" altLang="ja-JP" dirty="0"/>
              <a:t>heavy </a:t>
            </a:r>
            <a:r>
              <a:rPr kumimoji="1" lang="en-US" altLang="ja-JP" dirty="0" err="1"/>
              <a:t>quarkonium</a:t>
            </a:r>
            <a:r>
              <a:rPr kumimoji="1" lang="en-US" altLang="ja-JP" dirty="0"/>
              <a:t> states (the only individual </a:t>
            </a:r>
            <a:r>
              <a:rPr kumimoji="1" lang="en-US" altLang="ja-JP" dirty="0" err="1"/>
              <a:t>hadronic</a:t>
            </a:r>
            <a:r>
              <a:rPr kumimoji="1" lang="en-US" altLang="ja-JP" dirty="0"/>
              <a:t> states)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374571" y="3855905"/>
                <a:ext cx="81531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</a:rPr>
                  <a:t>(</a:t>
                </a:r>
                <a:r>
                  <a:rPr lang="en-US" altLang="ja-JP" dirty="0" err="1">
                    <a:solidFill>
                      <a:schemeClr val="tx2"/>
                    </a:solidFill>
                  </a:rPr>
                  <a:t>i</a:t>
                </a:r>
                <a:r>
                  <a:rPr lang="en-US" altLang="ja-JP" dirty="0">
                    <a:solidFill>
                      <a:schemeClr val="tx2"/>
                    </a:solidFill>
                  </a:rPr>
                  <a:t>) </a:t>
                </a:r>
                <a:r>
                  <a:rPr kumimoji="1" lang="en-US" altLang="ja-JP" dirty="0"/>
                  <a:t>Inclusive observables </a:t>
                </a:r>
                <a:r>
                  <a:rPr lang="en-US" altLang="ja-JP" dirty="0"/>
                  <a:t>(</a:t>
                </a:r>
                <a:r>
                  <a:rPr lang="en-US" altLang="ja-JP" dirty="0" err="1"/>
                  <a:t>hadronic</a:t>
                </a:r>
                <a:r>
                  <a:rPr lang="en-US" altLang="ja-JP" dirty="0"/>
                  <a:t> inclusive) 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/>
                        <a:ea typeface="Cambria Math"/>
                      </a:rPr>
                      <m:t>⋯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insensitive to </a:t>
                </a:r>
                <a:r>
                  <a:rPr kumimoji="1" lang="en-US" altLang="ja-JP" dirty="0" err="1"/>
                  <a:t>hadronization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71" y="3855905"/>
                <a:ext cx="8153194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598" t="-8333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/>
          <p:cNvSpPr txBox="1"/>
          <p:nvPr/>
        </p:nvSpPr>
        <p:spPr>
          <a:xfrm>
            <a:off x="694060" y="4902506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2060"/>
                </a:solidFill>
              </a:rPr>
              <a:t>• </a:t>
            </a:r>
            <a:r>
              <a:rPr kumimoji="1" lang="en-US" altLang="ja-JP" dirty="0">
                <a:solidFill>
                  <a:srgbClr val="002060"/>
                </a:solidFill>
              </a:rPr>
              <a:t>Inclusive decay widths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/>
              <p:cNvSpPr txBox="1"/>
              <p:nvPr/>
            </p:nvSpPr>
            <p:spPr>
              <a:xfrm>
                <a:off x="694060" y="5332164"/>
                <a:ext cx="54997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solidFill>
                      <a:srgbClr val="002060"/>
                    </a:solidFill>
                  </a:rPr>
                  <a:t>• </a:t>
                </a:r>
                <a:r>
                  <a:rPr kumimoji="1" lang="en-US" altLang="ja-JP" dirty="0">
                    <a:solidFill>
                      <a:srgbClr val="002060"/>
                    </a:solidFill>
                  </a:rPr>
                  <a:t>Distributions of non-colored particles,  </a:t>
                </a:r>
                <a14:m>
                  <m:oMath xmlns:m="http://schemas.openxmlformats.org/officeDocument/2006/math">
                    <m:r>
                      <a:rPr lang="en-US" altLang="ja-JP" b="0" i="0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altLang="ja-JP" i="1" smtClean="0">
                        <a:solidFill>
                          <a:srgbClr val="002060"/>
                        </a:solidFill>
                        <a:latin typeface="Cambria Math"/>
                        <a:ea typeface="Cambria Math"/>
                      </a:rPr>
                      <m:t>ℓ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, </m:t>
                    </m:r>
                    <m:r>
                      <a:rPr kumimoji="1" lang="ja-JP" altLang="en-US" b="0" i="1" smtClean="0">
                        <a:solidFill>
                          <a:srgbClr val="002060"/>
                        </a:solidFill>
                        <a:latin typeface="Cambria Math"/>
                      </a:rPr>
                      <m:t>𝛾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, 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𝑊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,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𝐻</m:t>
                    </m:r>
                    <m:r>
                      <a:rPr kumimoji="1" lang="en-US" altLang="ja-JP" b="0" i="1" smtClean="0">
                        <a:solidFill>
                          <a:srgbClr val="002060"/>
                        </a:solidFill>
                        <a:latin typeface="Cambria Math"/>
                      </a:rPr>
                      <m:t>,⋯</m:t>
                    </m:r>
                  </m:oMath>
                </a14:m>
                <a:endParaRPr kumimoji="1" lang="ja-JP" altLang="en-US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060" y="5332164"/>
                <a:ext cx="5499775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998" t="-8333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275415" y="1905914"/>
                <a:ext cx="51732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Same input parameters as full QCD.</a:t>
                </a:r>
              </a:p>
              <a:p>
                <a:r>
                  <a:rPr lang="en-US" altLang="ja-JP" dirty="0"/>
                  <a:t>Systematic: has its own way of estimating errors.</a:t>
                </a:r>
              </a:p>
              <a:p>
                <a:r>
                  <a:rPr lang="en-US" altLang="ja-JP" dirty="0"/>
                  <a:t>(Dependence on </a:t>
                </a:r>
                <a14:m>
                  <m:oMath xmlns:m="http://schemas.openxmlformats.org/officeDocument/2006/math">
                    <m:r>
                      <a:rPr lang="ja-JP" altLang="en-US" i="1">
                        <a:solidFill>
                          <a:srgbClr val="0000FF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kumimoji="1" lang="ja-JP" altLang="en-US" dirty="0"/>
                  <a:t> </a:t>
                </a:r>
                <a:r>
                  <a:rPr kumimoji="1" lang="en-US" altLang="ja-JP" dirty="0"/>
                  <a:t>is used to estimate errors.)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15" y="1905914"/>
                <a:ext cx="5173211" cy="923330"/>
              </a:xfrm>
              <a:prstGeom prst="rect">
                <a:avLst/>
              </a:prstGeom>
              <a:blipFill rotWithShape="1">
                <a:blip r:embed="rId9"/>
                <a:stretch>
                  <a:fillRect l="-942" t="-3311" r="-236" b="-99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20"/>
          <p:cNvSpPr txBox="1"/>
          <p:nvPr/>
        </p:nvSpPr>
        <p:spPr>
          <a:xfrm>
            <a:off x="396608" y="572875"/>
            <a:ext cx="12490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Pert. QCD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93392" y="6235277"/>
            <a:ext cx="5125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2060"/>
                </a:solidFill>
              </a:rPr>
              <a:t>• spectrum, </a:t>
            </a:r>
            <a:r>
              <a:rPr lang="en-US" altLang="ja-JP" dirty="0" err="1">
                <a:solidFill>
                  <a:srgbClr val="002060"/>
                </a:solidFill>
              </a:rPr>
              <a:t>leptonic</a:t>
            </a:r>
            <a:r>
              <a:rPr lang="en-US" altLang="ja-JP" dirty="0">
                <a:solidFill>
                  <a:srgbClr val="002060"/>
                </a:solidFill>
              </a:rPr>
              <a:t> decay width, transition rates</a:t>
            </a:r>
            <a:endParaRPr lang="ja-JP" altLang="en-US" dirty="0">
              <a:solidFill>
                <a:srgbClr val="00206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400793" y="3580483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>
                <a:solidFill>
                  <a:srgbClr val="FF0000"/>
                </a:solidFill>
              </a:rPr>
              <a:t>testable hypothesis</a:t>
            </a:r>
            <a:endParaRPr kumimoji="1" lang="ja-JP" altLang="en-US" sz="1600" i="1" dirty="0">
              <a:solidFill>
                <a:srgbClr val="FF0000"/>
              </a:solidFill>
            </a:endParaRPr>
          </a:p>
        </p:txBody>
      </p:sp>
      <p:sp>
        <p:nvSpPr>
          <p:cNvPr id="31" name="左カーブ矢印 30"/>
          <p:cNvSpPr/>
          <p:nvPr/>
        </p:nvSpPr>
        <p:spPr>
          <a:xfrm>
            <a:off x="8273663" y="3745733"/>
            <a:ext cx="176270" cy="319490"/>
          </a:xfrm>
          <a:prstGeom prst="curvedLef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498249" y="567235"/>
            <a:ext cx="2178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00B050"/>
                </a:solidFill>
              </a:rPr>
              <a:t>renormalization scale </a:t>
            </a:r>
            <a:endParaRPr lang="ja-JP" altLang="en-US" sz="1600" dirty="0">
              <a:solidFill>
                <a:srgbClr val="00B050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2732183" y="881348"/>
            <a:ext cx="55085" cy="28644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652529" y="278726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solidFill>
                  <a:srgbClr val="FF0000"/>
                </a:solidFill>
              </a:rPr>
              <a:t>Differs from</a:t>
            </a:r>
            <a:r>
              <a:rPr kumimoji="1" lang="en-US" altLang="ja-JP" i="1" dirty="0">
                <a:solidFill>
                  <a:srgbClr val="FF0000"/>
                </a:solidFill>
              </a:rPr>
              <a:t> a model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123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BA3BF7A-06F4-42F8-8FD3-7D5F708DB742}"/>
                  </a:ext>
                </a:extLst>
              </p:cNvPr>
              <p:cNvSpPr txBox="1"/>
              <p:nvPr/>
            </p:nvSpPr>
            <p:spPr>
              <a:xfrm>
                <a:off x="631985" y="1840228"/>
                <a:ext cx="4730590" cy="390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b="0" i="0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QCD</m:t>
                          </m:r>
                        </m:sub>
                      </m:sSub>
                      <m:d>
                        <m:d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𝑆</m:t>
                          </m:r>
                        </m:sub>
                      </m:sSub>
                      <m:d>
                        <m:d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altLang="ja-JP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const</m:t>
                      </m:r>
                      <m:r>
                        <a:rPr lang="en-US" altLang="ja-JP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.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r>
                        <a:rPr lang="ja-JP" alt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𝛿</m:t>
                      </m:r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𝑈𝑆</m:t>
                          </m:r>
                        </m:sub>
                      </m:sSub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)</m:t>
                      </m:r>
                      <m:r>
                        <a:rPr lang="en-US" altLang="ja-JP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BA3BF7A-06F4-42F8-8FD3-7D5F708DB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985" y="1840228"/>
                <a:ext cx="4730590" cy="390043"/>
              </a:xfrm>
              <a:prstGeom prst="rect">
                <a:avLst/>
              </a:prstGeom>
              <a:blipFill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CF339F8-58EC-4764-9556-C6C86CBD0062}"/>
                  </a:ext>
                </a:extLst>
              </p:cNvPr>
              <p:cNvSpPr txBox="1"/>
              <p:nvPr/>
            </p:nvSpPr>
            <p:spPr>
              <a:xfrm>
                <a:off x="3139238" y="2394297"/>
                <a:ext cx="5480887" cy="448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𝑔</m:t>
                        </m:r>
                      </m:e>
                      <m:sup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nary>
                      <m:naryPr>
                        <m:limLoc m:val="undOvr"/>
                        <m:ctrl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𝑑𝑡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𝑖𝑡</m:t>
                            </m:r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sup>
                        </m:sSup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nary>
                    <m:d>
                      <m:dPr>
                        <m:begChr m:val="⟨"/>
                        <m:endChr m:val="⟩"/>
                        <m:ctrl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p>
                        </m:sSup>
                        <m:d>
                          <m:dPr>
                            <m:ctrlP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ja-JP" altLang="en-US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𝑎𝑏</m:t>
                            </m:r>
                          </m:sub>
                        </m:sSub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 </m:t>
                        </m:r>
                        <m:acc>
                          <m:accPr>
                            <m:chr m:val="⃗"/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p>
                        </m:sSup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(0)</m:t>
                        </m:r>
                      </m:e>
                    </m:d>
                  </m:oMath>
                </a14:m>
                <a:r>
                  <a:rPr kumimoji="1" lang="ja-JP" altLang="en-US" i="1" dirty="0">
                    <a:solidFill>
                      <a:srgbClr val="0000FF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2CF339F8-58EC-4764-9556-C6C86CBD00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9238" y="2394297"/>
                <a:ext cx="5480887" cy="448521"/>
              </a:xfrm>
              <a:prstGeom prst="rect">
                <a:avLst/>
              </a:prstGeom>
              <a:blipFill>
                <a:blip r:embed="rId3"/>
                <a:stretch>
                  <a:fillRect l="-2336" t="-115068" b="-1794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321F122-39A5-43AD-A38D-13D7142520E7}"/>
              </a:ext>
            </a:extLst>
          </p:cNvPr>
          <p:cNvSpPr txBox="1"/>
          <p:nvPr/>
        </p:nvSpPr>
        <p:spPr>
          <a:xfrm rot="5400000">
            <a:off x="3990975" y="21429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  <a:t>=</a:t>
            </a:r>
            <a:endParaRPr kumimoji="1" lang="ja-JP" alt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D7ED71D-7AAE-4100-8F2D-717DC4CB3644}"/>
              </a:ext>
            </a:extLst>
          </p:cNvPr>
          <p:cNvCxnSpPr>
            <a:cxnSpLocks/>
          </p:cNvCxnSpPr>
          <p:nvPr/>
        </p:nvCxnSpPr>
        <p:spPr>
          <a:xfrm>
            <a:off x="1837067" y="2192171"/>
            <a:ext cx="48703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D34AEF4-4021-44E0-970D-A0E56E358256}"/>
              </a:ext>
            </a:extLst>
          </p:cNvPr>
          <p:cNvCxnSpPr>
            <a:cxnSpLocks/>
          </p:cNvCxnSpPr>
          <p:nvPr/>
        </p:nvCxnSpPr>
        <p:spPr>
          <a:xfrm flipV="1">
            <a:off x="2107899" y="2201697"/>
            <a:ext cx="0" cy="1151103"/>
          </a:xfrm>
          <a:prstGeom prst="line">
            <a:avLst/>
          </a:prstGeom>
          <a:ln w="190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66B2E6C9-7ECE-4EEE-AECC-B969A5994DD7}"/>
                  </a:ext>
                </a:extLst>
              </p:cNvPr>
              <p:cNvSpPr txBox="1"/>
              <p:nvPr/>
            </p:nvSpPr>
            <p:spPr>
              <a:xfrm>
                <a:off x="1495425" y="3390900"/>
                <a:ext cx="6026650" cy="377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Expand in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𝑟</m:t>
                    </m:r>
                  </m:oMath>
                </a14:m>
                <a:r>
                  <a:rPr kumimoji="1" lang="en-US" altLang="ja-JP" sz="1600" dirty="0"/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𝐶</m:t>
                        </m:r>
                      </m:sub>
                    </m:sSub>
                    <m:d>
                      <m:dPr>
                        <m:ctrlP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en-US" altLang="ja-JP" sz="16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/>
                      </a:rPr>
                      <m:t>+</m:t>
                    </m:r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𝑉</m:t>
                        </m:r>
                      </m:sup>
                    </m:sSubSup>
                    <m:sSub>
                      <m:sSubPr>
                        <m:ctrlPr>
                          <a:rPr lang="en-US" altLang="ja-JP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ja-JP" sz="1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el-GR" altLang="ja-JP" sz="1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solidFill>
                              <a:srgbClr val="FF0000"/>
                            </a:solidFill>
                            <a:latin typeface="Cambria Math"/>
                          </a:rPr>
                          <m:t>QCD</m:t>
                        </m:r>
                      </m:sub>
                    </m:sSub>
                    <m:r>
                      <a:rPr lang="en-US" altLang="ja-JP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1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𝑉</m:t>
                        </m:r>
                      </m:sup>
                    </m:sSubSup>
                    <m:r>
                      <a:rPr lang="en-US" altLang="ja-JP" sz="16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altLang="ja-JP" sz="1600" i="1">
                            <a:solidFill>
                              <a:srgbClr val="7030A0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solidFill>
                              <a:srgbClr val="7030A0"/>
                            </a:solidFill>
                            <a:latin typeface="Cambria Math"/>
                          </a:rPr>
                          <m:t>QCD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ja-JP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altLang="ja-JP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𝑉</m:t>
                        </m:r>
                      </m:sup>
                    </m:sSubSup>
                    <m:sSubSup>
                      <m:sSubSupPr>
                        <m:ctrlP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ja-JP" sz="1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el-GR" altLang="ja-JP" sz="16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ja-JP" sz="1600">
                            <a:solidFill>
                              <a:srgbClr val="FF0000"/>
                            </a:solidFill>
                            <a:latin typeface="Cambria Math"/>
                          </a:rPr>
                          <m:t>QCD</m:t>
                        </m:r>
                      </m:sub>
                      <m:sup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ja-JP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sz="16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ja-JP" sz="1600" i="1" smtClean="0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⋯</m:t>
                    </m:r>
                  </m:oMath>
                </a14:m>
                <a:endParaRPr lang="ja-JP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66B2E6C9-7ECE-4EEE-AECC-B969A5994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425" y="3390900"/>
                <a:ext cx="6026650" cy="377476"/>
              </a:xfrm>
              <a:prstGeom prst="rect">
                <a:avLst/>
              </a:prstGeom>
              <a:blipFill>
                <a:blip r:embed="rId4"/>
                <a:stretch>
                  <a:fillRect l="-506" t="-1613" b="-1290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3458872D-F973-4E16-AC5E-3975350137DC}"/>
                  </a:ext>
                </a:extLst>
              </p:cNvPr>
              <p:cNvSpPr txBox="1"/>
              <p:nvPr/>
            </p:nvSpPr>
            <p:spPr>
              <a:xfrm>
                <a:off x="1041560" y="4194709"/>
                <a:ext cx="4730590" cy="376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𝑆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𝑅𝐹</m:t>
                          </m:r>
                        </m:sup>
                      </m:sSubSup>
                      <m:d>
                        <m:d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  <m:r>
                        <a:rPr lang="en-US" altLang="ja-JP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altLang="ja-JP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1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d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altLang="ja-JP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const</m:t>
                      </m:r>
                      <m:r>
                        <a:rPr lang="en-US" altLang="ja-JP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.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+</m:t>
                      </m:r>
                      <m:r>
                        <a:rPr lang="ja-JP" alt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𝛿</m:t>
                      </m:r>
                      <m:sSubSup>
                        <m:sSubSup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𝑈𝑆</m:t>
                          </m:r>
                        </m:sub>
                        <m:sup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𝑅𝐹</m:t>
                          </m:r>
                        </m:sup>
                      </m:sSubSup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US" altLang="ja-JP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)</m:t>
                      </m:r>
                      <m:r>
                        <a:rPr lang="en-US" altLang="ja-JP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ja-JP" i="1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⋯</m:t>
                      </m:r>
                    </m:oMath>
                  </m:oMathPara>
                </a14:m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3458872D-F973-4E16-AC5E-397535013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560" y="4194709"/>
                <a:ext cx="4730590" cy="376706"/>
              </a:xfrm>
              <a:prstGeom prst="rect">
                <a:avLst/>
              </a:prstGeom>
              <a:blipFill>
                <a:blip r:embed="rId5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06DE5E9-4B93-49FD-94F0-D5477FCFE3D9}"/>
              </a:ext>
            </a:extLst>
          </p:cNvPr>
          <p:cNvCxnSpPr>
            <a:cxnSpLocks/>
          </p:cNvCxnSpPr>
          <p:nvPr/>
        </p:nvCxnSpPr>
        <p:spPr>
          <a:xfrm flipV="1">
            <a:off x="2751588" y="4773449"/>
            <a:ext cx="0" cy="674851"/>
          </a:xfrm>
          <a:prstGeom prst="line">
            <a:avLst/>
          </a:prstGeom>
          <a:ln w="19050">
            <a:solidFill>
              <a:srgbClr val="00206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2F71D05-387F-49EC-8792-D43A6DE57773}"/>
                  </a:ext>
                </a:extLst>
              </p:cNvPr>
              <p:cNvSpPr/>
              <p:nvPr/>
            </p:nvSpPr>
            <p:spPr>
              <a:xfrm>
                <a:off x="2324100" y="5553982"/>
                <a:ext cx="9549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latt</m:t>
                          </m:r>
                        </m:sub>
                      </m:sSub>
                      <m:d>
                        <m:dPr>
                          <m:ctrlP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2F71D05-387F-49EC-8792-D43A6DE577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100" y="5553982"/>
                <a:ext cx="954940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D9D7C4C-D4D0-41D8-B6FC-46ABE76A8C1B}"/>
              </a:ext>
            </a:extLst>
          </p:cNvPr>
          <p:cNvSpPr txBox="1"/>
          <p:nvPr/>
        </p:nvSpPr>
        <p:spPr>
          <a:xfrm>
            <a:off x="2997280" y="487858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2060"/>
                </a:solidFill>
              </a:rPr>
              <a:t>compare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7BA0B661-5A0D-4A06-8C90-E2D4417C7697}"/>
                  </a:ext>
                </a:extLst>
              </p:cNvPr>
              <p:cNvSpPr/>
              <p:nvPr/>
            </p:nvSpPr>
            <p:spPr>
              <a:xfrm>
                <a:off x="4079700" y="4560016"/>
                <a:ext cx="27905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ja-JP" altLang="en-US" dirty="0"/>
                  <a:t>  </a:t>
                </a:r>
                <a:r>
                  <a:rPr lang="en-US" altLang="ja-JP" dirty="0">
                    <a:solidFill>
                      <a:schemeClr val="accent4"/>
                    </a:solidFill>
                  </a:rPr>
                  <a:t>or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ja-JP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altLang="ja-JP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func>
                      <m:funcPr>
                        <m:ctrlP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ja-JP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ja-JP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func>
                    <m:r>
                      <a:rPr lang="en-US" altLang="ja-JP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7BA0B661-5A0D-4A06-8C90-E2D4417C76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700" y="4560016"/>
                <a:ext cx="2790508" cy="369332"/>
              </a:xfrm>
              <a:prstGeom prst="rect">
                <a:avLst/>
              </a:prstGeom>
              <a:blipFill>
                <a:blip r:embed="rId7"/>
                <a:stretch>
                  <a:fillRect t="-8197" r="-655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2CD7CE8-FDA3-4826-91FA-0550447214F0}"/>
              </a:ext>
            </a:extLst>
          </p:cNvPr>
          <p:cNvSpPr txBox="1"/>
          <p:nvPr/>
        </p:nvSpPr>
        <p:spPr>
          <a:xfrm>
            <a:off x="4524375" y="485739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8000"/>
                </a:solidFill>
              </a:rPr>
              <a:t>fitting param.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F37E7CF6-B994-498A-A53D-88BFE9493C49}"/>
              </a:ext>
            </a:extLst>
          </p:cNvPr>
          <p:cNvSpPr/>
          <p:nvPr/>
        </p:nvSpPr>
        <p:spPr>
          <a:xfrm flipH="1">
            <a:off x="3905250" y="4194709"/>
            <a:ext cx="933450" cy="4086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084E894-4907-4E88-9754-83007C45769B}"/>
              </a:ext>
            </a:extLst>
          </p:cNvPr>
          <p:cNvSpPr txBox="1"/>
          <p:nvPr/>
        </p:nvSpPr>
        <p:spPr>
          <a:xfrm>
            <a:off x="2905100" y="736314"/>
            <a:ext cx="2119491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accent5">
                    <a:lumMod val="50000"/>
                  </a:schemeClr>
                </a:solidFill>
              </a:rPr>
              <a:t>QCD potential</a:t>
            </a:r>
            <a:endParaRPr lang="ja-JP" alt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9245AD7-6D3E-4A70-876B-3A6CF73C1FD0}"/>
              </a:ext>
            </a:extLst>
          </p:cNvPr>
          <p:cNvCxnSpPr>
            <a:cxnSpLocks/>
          </p:cNvCxnSpPr>
          <p:nvPr/>
        </p:nvCxnSpPr>
        <p:spPr>
          <a:xfrm flipV="1">
            <a:off x="2247900" y="3720752"/>
            <a:ext cx="641049" cy="473957"/>
          </a:xfrm>
          <a:prstGeom prst="line">
            <a:avLst/>
          </a:prstGeom>
          <a:ln w="19050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2A0ECF11-FCA0-4965-A202-8F4A5A093FF6}"/>
              </a:ext>
            </a:extLst>
          </p:cNvPr>
          <p:cNvCxnSpPr>
            <a:cxnSpLocks/>
          </p:cNvCxnSpPr>
          <p:nvPr/>
        </p:nvCxnSpPr>
        <p:spPr>
          <a:xfrm flipV="1">
            <a:off x="2409825" y="3701702"/>
            <a:ext cx="2441948" cy="493007"/>
          </a:xfrm>
          <a:prstGeom prst="line">
            <a:avLst/>
          </a:prstGeom>
          <a:ln w="19050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9A55F18B-C520-476E-938E-00B60825E02D}"/>
              </a:ext>
            </a:extLst>
          </p:cNvPr>
          <p:cNvCxnSpPr>
            <a:cxnSpLocks/>
          </p:cNvCxnSpPr>
          <p:nvPr/>
        </p:nvCxnSpPr>
        <p:spPr>
          <a:xfrm flipV="1">
            <a:off x="3622374" y="3711228"/>
            <a:ext cx="266701" cy="555972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5B7686D-D7D7-454E-8721-17309E80BFED}"/>
              </a:ext>
            </a:extLst>
          </p:cNvPr>
          <p:cNvCxnSpPr>
            <a:cxnSpLocks/>
          </p:cNvCxnSpPr>
          <p:nvPr/>
        </p:nvCxnSpPr>
        <p:spPr>
          <a:xfrm flipV="1">
            <a:off x="4572000" y="3701703"/>
            <a:ext cx="1603074" cy="565497"/>
          </a:xfrm>
          <a:prstGeom prst="line">
            <a:avLst/>
          </a:prstGeom>
          <a:ln w="19050">
            <a:solidFill>
              <a:srgbClr val="FF0000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FE921FF-AFFB-44B3-8847-15D97963A1DB}"/>
              </a:ext>
            </a:extLst>
          </p:cNvPr>
          <p:cNvSpPr txBox="1"/>
          <p:nvPr/>
        </p:nvSpPr>
        <p:spPr>
          <a:xfrm>
            <a:off x="3444286" y="3677604"/>
            <a:ext cx="14126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renormalon</a:t>
            </a:r>
            <a:endParaRPr lang="ja-JP" altLang="en-US" sz="1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09BC902-2C14-4FD8-8659-808AFCBFD748}"/>
              </a:ext>
            </a:extLst>
          </p:cNvPr>
          <p:cNvSpPr txBox="1"/>
          <p:nvPr/>
        </p:nvSpPr>
        <p:spPr>
          <a:xfrm>
            <a:off x="5879681" y="3685533"/>
            <a:ext cx="14126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renormalon</a:t>
            </a:r>
            <a:endParaRPr lang="ja-JP" altLang="en-US" sz="14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F824388-E82D-4A08-9B2E-BEF546529954}"/>
              </a:ext>
            </a:extLst>
          </p:cNvPr>
          <p:cNvSpPr/>
          <p:nvPr/>
        </p:nvSpPr>
        <p:spPr>
          <a:xfrm>
            <a:off x="7261663" y="3437864"/>
            <a:ext cx="1899110" cy="327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dirty="0">
                <a:solidFill>
                  <a:srgbClr val="00B050"/>
                </a:solidFill>
              </a:rPr>
              <a:t>               YS, </a:t>
            </a:r>
            <a:r>
              <a:rPr lang="en-US" altLang="ja-JP" sz="1400" dirty="0" err="1">
                <a:solidFill>
                  <a:srgbClr val="00B050"/>
                </a:solidFill>
              </a:rPr>
              <a:t>Takaura</a:t>
            </a:r>
            <a:endParaRPr lang="ja-JP" altLang="en-US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65838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1960" name="Group 24">
            <a:extLst>
              <a:ext uri="{FF2B5EF4-FFF2-40B4-BE49-F238E27FC236}">
                <a16:creationId xmlns:a16="http://schemas.microsoft.com/office/drawing/2014/main" id="{74660C91-8DB1-5CAB-2009-DE395386227E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3824288"/>
            <a:ext cx="2289175" cy="1890712"/>
            <a:chOff x="895" y="2466"/>
            <a:chExt cx="2330" cy="1465"/>
          </a:xfrm>
        </p:grpSpPr>
        <p:pic>
          <p:nvPicPr>
            <p:cNvPr id="551954" name="Picture 18">
              <a:extLst>
                <a:ext uri="{FF2B5EF4-FFF2-40B4-BE49-F238E27FC236}">
                  <a16:creationId xmlns:a16="http://schemas.microsoft.com/office/drawing/2014/main" id="{A9273CA4-F95B-0004-2CAA-EE73A1171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7" y="2466"/>
              <a:ext cx="2148" cy="1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1955" name="Picture 19">
              <a:extLst>
                <a:ext uri="{FF2B5EF4-FFF2-40B4-BE49-F238E27FC236}">
                  <a16:creationId xmlns:a16="http://schemas.microsoft.com/office/drawing/2014/main" id="{06D74B2C-62BB-663D-FEED-9D830E0CC9C8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" y="2850"/>
              <a:ext cx="151" cy="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1956" name="Picture 20">
              <a:extLst>
                <a:ext uri="{FF2B5EF4-FFF2-40B4-BE49-F238E27FC236}">
                  <a16:creationId xmlns:a16="http://schemas.microsoft.com/office/drawing/2014/main" id="{BFCD2D79-FE2B-AFA5-6E88-8A2CB0F13AEF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3564"/>
              <a:ext cx="133" cy="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1957" name="Picture 21">
              <a:extLst>
                <a:ext uri="{FF2B5EF4-FFF2-40B4-BE49-F238E27FC236}">
                  <a16:creationId xmlns:a16="http://schemas.microsoft.com/office/drawing/2014/main" id="{4DD837D7-3E9D-EB32-B444-EBA10466DF78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9" y="3369"/>
              <a:ext cx="121" cy="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1958" name="Picture 22">
              <a:extLst>
                <a:ext uri="{FF2B5EF4-FFF2-40B4-BE49-F238E27FC236}">
                  <a16:creationId xmlns:a16="http://schemas.microsoft.com/office/drawing/2014/main" id="{6DD00B9E-A729-1235-B6D3-7863EEB6AE43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3040"/>
              <a:ext cx="60" cy="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1959" name="Picture 23">
              <a:extLst>
                <a:ext uri="{FF2B5EF4-FFF2-40B4-BE49-F238E27FC236}">
                  <a16:creationId xmlns:a16="http://schemas.microsoft.com/office/drawing/2014/main" id="{AC5B8078-D4F6-5A46-7463-8B336968298F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" y="3397"/>
              <a:ext cx="66" cy="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51946" name="Picture 10">
            <a:extLst>
              <a:ext uri="{FF2B5EF4-FFF2-40B4-BE49-F238E27FC236}">
                <a16:creationId xmlns:a16="http://schemas.microsoft.com/office/drawing/2014/main" id="{5102D9CE-FB69-1044-9456-8C70EC2FD4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174625"/>
            <a:ext cx="3808413" cy="580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1938" name="Text Box 2">
            <a:extLst>
              <a:ext uri="{FF2B5EF4-FFF2-40B4-BE49-F238E27FC236}">
                <a16:creationId xmlns:a16="http://schemas.microsoft.com/office/drawing/2014/main" id="{8092FE8D-6779-F8DE-E646-6521D964A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30238"/>
            <a:ext cx="2492375" cy="376237"/>
          </a:xfrm>
          <a:prstGeom prst="rect">
            <a:avLst/>
          </a:prstGeom>
          <a:solidFill>
            <a:srgbClr val="FFFF99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/>
              <a:t>Theoretical predictions</a:t>
            </a:r>
          </a:p>
        </p:txBody>
      </p:sp>
      <p:sp>
        <p:nvSpPr>
          <p:cNvPr id="551940" name="Rectangle 4">
            <a:extLst>
              <a:ext uri="{FF2B5EF4-FFF2-40B4-BE49-F238E27FC236}">
                <a16:creationId xmlns:a16="http://schemas.microsoft.com/office/drawing/2014/main" id="{D5B46FA8-3E57-E9FF-C0CB-50235CE2E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" y="1652588"/>
            <a:ext cx="3860800" cy="16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Clr>
                <a:srgbClr val="0033CC"/>
              </a:buClr>
              <a:buFont typeface="Wingdings" panose="05000000000000000000" pitchFamily="2" charset="2"/>
              <a:buChar char="l"/>
            </a:pPr>
            <a:r>
              <a:rPr lang="en-US" altLang="ja-JP" sz="1600"/>
              <a:t> Mean multiplicity</a:t>
            </a:r>
          </a:p>
          <a:p>
            <a:pPr>
              <a:lnSpc>
                <a:spcPct val="130000"/>
              </a:lnSpc>
              <a:buClr>
                <a:srgbClr val="0033CC"/>
              </a:buClr>
              <a:buFont typeface="Wingdings" panose="05000000000000000000" pitchFamily="2" charset="2"/>
              <a:buChar char="l"/>
            </a:pPr>
            <a:r>
              <a:rPr lang="en-US" altLang="ja-JP" sz="1600"/>
              <a:t> Multiplicity distribution</a:t>
            </a:r>
          </a:p>
          <a:p>
            <a:pPr>
              <a:lnSpc>
                <a:spcPct val="130000"/>
              </a:lnSpc>
              <a:buClr>
                <a:srgbClr val="0033CC"/>
              </a:buClr>
              <a:buFont typeface="Wingdings" panose="05000000000000000000" pitchFamily="2" charset="2"/>
              <a:buChar char="l"/>
            </a:pPr>
            <a:r>
              <a:rPr lang="en-US" altLang="ja-JP" sz="1600"/>
              <a:t> Patterns of energy and multiplicity flow</a:t>
            </a:r>
          </a:p>
          <a:p>
            <a:pPr>
              <a:lnSpc>
                <a:spcPct val="130000"/>
              </a:lnSpc>
              <a:buClr>
                <a:srgbClr val="0033CC"/>
              </a:buClr>
              <a:buFont typeface="Wingdings" panose="05000000000000000000" pitchFamily="2" charset="2"/>
              <a:buChar char="l"/>
            </a:pPr>
            <a:r>
              <a:rPr lang="en-US" altLang="ja-JP" sz="1600"/>
              <a:t> Inclusive energy spectrum</a:t>
            </a:r>
          </a:p>
          <a:p>
            <a:pPr>
              <a:lnSpc>
                <a:spcPct val="130000"/>
              </a:lnSpc>
              <a:buClr>
                <a:srgbClr val="0033CC"/>
              </a:buClr>
              <a:buFont typeface="Wingdings" panose="05000000000000000000" pitchFamily="2" charset="2"/>
              <a:buChar char="l"/>
            </a:pPr>
            <a:r>
              <a:rPr lang="en-US" altLang="ja-JP" sz="1600"/>
              <a:t> Correlations between partons</a:t>
            </a:r>
          </a:p>
        </p:txBody>
      </p:sp>
      <p:sp>
        <p:nvSpPr>
          <p:cNvPr id="551941" name="Rectangle 5">
            <a:extLst>
              <a:ext uri="{FF2B5EF4-FFF2-40B4-BE49-F238E27FC236}">
                <a16:creationId xmlns:a16="http://schemas.microsoft.com/office/drawing/2014/main" id="{C61371BF-D394-D222-171F-EC948B07F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575" y="1331913"/>
            <a:ext cx="358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/>
              <a:t>Possible to predict (semi-)analytically:</a:t>
            </a:r>
          </a:p>
        </p:txBody>
      </p:sp>
      <p:pic>
        <p:nvPicPr>
          <p:cNvPr id="551942" name="Picture 6">
            <a:extLst>
              <a:ext uri="{FF2B5EF4-FFF2-40B4-BE49-F238E27FC236}">
                <a16:creationId xmlns:a16="http://schemas.microsoft.com/office/drawing/2014/main" id="{FF2B0A7A-8BDC-62A6-DB55-1D76D487DC29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3357563"/>
            <a:ext cx="809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1943" name="Rectangle 7">
            <a:extLst>
              <a:ext uri="{FF2B5EF4-FFF2-40B4-BE49-F238E27FC236}">
                <a16:creationId xmlns:a16="http://schemas.microsoft.com/office/drawing/2014/main" id="{4BCE160C-8B98-92FA-60FA-3506EE757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3619500"/>
            <a:ext cx="4002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/>
              <a:t>without recourse to hadronization scheme.</a:t>
            </a:r>
          </a:p>
        </p:txBody>
      </p:sp>
      <p:sp>
        <p:nvSpPr>
          <p:cNvPr id="551944" name="Text Box 8">
            <a:extLst>
              <a:ext uri="{FF2B5EF4-FFF2-40B4-BE49-F238E27FC236}">
                <a16:creationId xmlns:a16="http://schemas.microsoft.com/office/drawing/2014/main" id="{3A68F047-7124-22B0-4062-B47B73163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" y="5780088"/>
            <a:ext cx="61706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CC"/>
                </a:solidFill>
              </a:rPr>
              <a:t>☆ </a:t>
            </a:r>
            <a:r>
              <a:rPr lang="en-US" altLang="ja-JP" sz="1600"/>
              <a:t>Predictions are very restrictive, with few adjustable parameters.</a:t>
            </a:r>
          </a:p>
        </p:txBody>
      </p:sp>
      <p:sp>
        <p:nvSpPr>
          <p:cNvPr id="551950" name="Line 14">
            <a:extLst>
              <a:ext uri="{FF2B5EF4-FFF2-40B4-BE49-F238E27FC236}">
                <a16:creationId xmlns:a16="http://schemas.microsoft.com/office/drawing/2014/main" id="{1FD4917E-84AD-120C-4426-274309273D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3425" y="2203450"/>
            <a:ext cx="1730375" cy="111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551953" name="Picture 17">
            <a:extLst>
              <a:ext uri="{FF2B5EF4-FFF2-40B4-BE49-F238E27FC236}">
                <a16:creationId xmlns:a16="http://schemas.microsoft.com/office/drawing/2014/main" id="{808E39CD-BEBF-78C7-575D-C61085FD6FCC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88" y="5656263"/>
            <a:ext cx="1239837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94587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86" y="1331073"/>
            <a:ext cx="6202440" cy="549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1568111" y="584445"/>
                <a:ext cx="4083810" cy="757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𝑋</m:t>
                          </m:r>
                        </m:sub>
                      </m:sSub>
                      <m:r>
                        <a:rPr kumimoji="1" lang="en-US" altLang="ja-JP" sz="200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kumimoji="1" lang="en-US" altLang="ja-JP" sz="2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sSubSup>
                        <m:sSubSup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kumimoji="1" lang="en-US" altLang="ja-JP" sz="2000" b="0" i="1" smtClean="0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𝑀𝑆</m:t>
                              </m:r>
                            </m:e>
                          </m:acc>
                        </m:sup>
                      </m:sSubSup>
                      <m:d>
                        <m:d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kumimoji="1" lang="ja-JP" altLang="en-US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d>
                      <m:r>
                        <a:rPr kumimoji="1" lang="en-US" altLang="ja-JP" sz="2000" b="0" i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nary>
                        <m:naryPr>
                          <m:ctrl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kumimoji="1" lang="ja-JP" altLang="en-US" sz="2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sup>
                        <m:e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𝑑𝑞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ja-JP" altLang="en-US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ja-JP" sz="2000" i="1">
                                  <a:solidFill>
                                    <a:schemeClr val="accent5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𝑞</m:t>
                          </m:r>
                          <m:r>
                            <a:rPr lang="en-US" altLang="ja-JP" sz="2000" i="1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1" lang="ja-JP" altLang="en-US" sz="2000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111" y="584445"/>
                <a:ext cx="4083810" cy="7574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/>
          <p:cNvSpPr txBox="1"/>
          <p:nvPr/>
        </p:nvSpPr>
        <p:spPr>
          <a:xfrm>
            <a:off x="7072835" y="848299"/>
            <a:ext cx="1887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00B050"/>
                </a:solidFill>
              </a:rPr>
              <a:t>Brambilla</a:t>
            </a:r>
            <a:r>
              <a:rPr lang="en-US" altLang="ja-JP" sz="1600" dirty="0" err="1">
                <a:solidFill>
                  <a:srgbClr val="00B050"/>
                </a:solidFill>
              </a:rPr>
              <a:t>,YS,Vairo</a:t>
            </a:r>
            <a:endParaRPr lang="en-US" altLang="ja-JP" sz="1600" dirty="0">
              <a:solidFill>
                <a:srgbClr val="00B050"/>
              </a:solidFill>
            </a:endParaRPr>
          </a:p>
          <a:p>
            <a:r>
              <a:rPr kumimoji="1" lang="en-US" altLang="ja-JP" sz="1600" dirty="0" err="1">
                <a:solidFill>
                  <a:srgbClr val="00B050"/>
                </a:solidFill>
              </a:rPr>
              <a:t>Recksiegel,YS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837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正方形/長方形 84"/>
          <p:cNvSpPr/>
          <p:nvPr/>
        </p:nvSpPr>
        <p:spPr>
          <a:xfrm>
            <a:off x="3570849" y="271019"/>
            <a:ext cx="24878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 </a:t>
            </a:r>
            <a:endParaRPr lang="ja-JP" altLang="en-US" dirty="0"/>
          </a:p>
        </p:txBody>
      </p:sp>
      <p:grpSp>
        <p:nvGrpSpPr>
          <p:cNvPr id="58" name="グループ化 57"/>
          <p:cNvGrpSpPr/>
          <p:nvPr/>
        </p:nvGrpSpPr>
        <p:grpSpPr>
          <a:xfrm>
            <a:off x="562599" y="5315634"/>
            <a:ext cx="3673651" cy="1646266"/>
            <a:chOff x="575452" y="4370023"/>
            <a:chExt cx="3673651" cy="1646266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575452" y="4370023"/>
              <a:ext cx="3673651" cy="1646266"/>
              <a:chOff x="755394" y="857477"/>
              <a:chExt cx="5423232" cy="2430302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755394" y="857477"/>
                <a:ext cx="5423232" cy="2430302"/>
                <a:chOff x="755394" y="857477"/>
                <a:chExt cx="5423232" cy="2430302"/>
              </a:xfrm>
            </p:grpSpPr>
            <p:pic>
              <p:nvPicPr>
                <p:cNvPr id="64" name="図 6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755394" y="859316"/>
                  <a:ext cx="2968308" cy="2428463"/>
                </a:xfrm>
                <a:prstGeom prst="rect">
                  <a:avLst/>
                </a:prstGeom>
              </p:spPr>
            </p:pic>
            <p:pic>
              <p:nvPicPr>
                <p:cNvPr id="65" name="図 64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3210319" y="857477"/>
                  <a:ext cx="2968307" cy="2428463"/>
                </a:xfrm>
                <a:prstGeom prst="rect">
                  <a:avLst/>
                </a:prstGeom>
              </p:spPr>
            </p:pic>
            <p:sp>
              <p:nvSpPr>
                <p:cNvPr id="66" name="円/楕円 65"/>
                <p:cNvSpPr/>
                <p:nvPr/>
              </p:nvSpPr>
              <p:spPr>
                <a:xfrm>
                  <a:off x="2489812" y="1388127"/>
                  <a:ext cx="1729648" cy="134405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2897425" y="1377151"/>
                  <a:ext cx="142378" cy="170023"/>
                  <a:chOff x="1597434" y="4561025"/>
                  <a:chExt cx="142378" cy="170023"/>
                </a:xfrm>
              </p:grpSpPr>
              <p:sp>
                <p:nvSpPr>
                  <p:cNvPr id="74" name="Freeform 7"/>
                  <p:cNvSpPr>
                    <a:spLocks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  <a:gd name="T34" fmla="*/ 50 w 58"/>
                      <a:gd name="T35" fmla="*/ 50 h 58"/>
                      <a:gd name="T36" fmla="*/ 57 w 58"/>
                      <a:gd name="T37" fmla="*/ 40 h 58"/>
                      <a:gd name="T38" fmla="*/ 58 w 58"/>
                      <a:gd name="T39" fmla="*/ 29 h 58"/>
                      <a:gd name="T40" fmla="*/ 57 w 58"/>
                      <a:gd name="T41" fmla="*/ 18 h 58"/>
                      <a:gd name="T42" fmla="*/ 50 w 58"/>
                      <a:gd name="T43" fmla="*/ 9 h 58"/>
                      <a:gd name="T44" fmla="*/ 40 w 58"/>
                      <a:gd name="T45" fmla="*/ 2 h 58"/>
                      <a:gd name="T46" fmla="*/ 29 w 58"/>
                      <a:gd name="T47" fmla="*/ 0 h 58"/>
                      <a:gd name="T48" fmla="*/ 19 w 58"/>
                      <a:gd name="T49" fmla="*/ 2 h 58"/>
                      <a:gd name="T50" fmla="*/ 9 w 58"/>
                      <a:gd name="T51" fmla="*/ 9 h 58"/>
                      <a:gd name="T52" fmla="*/ 3 w 58"/>
                      <a:gd name="T53" fmla="*/ 18 h 58"/>
                      <a:gd name="T54" fmla="*/ 0 w 58"/>
                      <a:gd name="T55" fmla="*/ 29 h 58"/>
                      <a:gd name="T56" fmla="*/ 3 w 58"/>
                      <a:gd name="T57" fmla="*/ 40 h 58"/>
                      <a:gd name="T58" fmla="*/ 9 w 58"/>
                      <a:gd name="T59" fmla="*/ 50 h 58"/>
                      <a:gd name="T60" fmla="*/ 19 w 58"/>
                      <a:gd name="T61" fmla="*/ 57 h 58"/>
                      <a:gd name="T62" fmla="*/ 29 w 58"/>
                      <a:gd name="T63" fmla="*/ 58 h 58"/>
                      <a:gd name="T64" fmla="*/ 40 w 58"/>
                      <a:gd name="T65" fmla="*/ 57 h 58"/>
                      <a:gd name="T66" fmla="*/ 50 w 58"/>
                      <a:gd name="T67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29"/>
                        </a:lnTo>
                        <a:lnTo>
                          <a:pt x="57" y="18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8"/>
                        </a:lnTo>
                        <a:lnTo>
                          <a:pt x="0" y="29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7"/>
                        </a:lnTo>
                        <a:lnTo>
                          <a:pt x="29" y="58"/>
                        </a:lnTo>
                        <a:lnTo>
                          <a:pt x="40" y="57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>
                  <a:off x="3800807" y="2517537"/>
                  <a:ext cx="142378" cy="172955"/>
                  <a:chOff x="1597434" y="5337855"/>
                  <a:chExt cx="142378" cy="172955"/>
                </a:xfrm>
              </p:grpSpPr>
              <p:sp>
                <p:nvSpPr>
                  <p:cNvPr id="72" name="Freeform 9"/>
                  <p:cNvSpPr>
                    <a:spLocks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  <a:gd name="T34" fmla="*/ 50 w 58"/>
                      <a:gd name="T35" fmla="*/ 50 h 59"/>
                      <a:gd name="T36" fmla="*/ 57 w 58"/>
                      <a:gd name="T37" fmla="*/ 40 h 59"/>
                      <a:gd name="T38" fmla="*/ 58 w 58"/>
                      <a:gd name="T39" fmla="*/ 30 h 59"/>
                      <a:gd name="T40" fmla="*/ 57 w 58"/>
                      <a:gd name="T41" fmla="*/ 19 h 59"/>
                      <a:gd name="T42" fmla="*/ 50 w 58"/>
                      <a:gd name="T43" fmla="*/ 9 h 59"/>
                      <a:gd name="T44" fmla="*/ 40 w 58"/>
                      <a:gd name="T45" fmla="*/ 2 h 59"/>
                      <a:gd name="T46" fmla="*/ 29 w 58"/>
                      <a:gd name="T47" fmla="*/ 0 h 59"/>
                      <a:gd name="T48" fmla="*/ 19 w 58"/>
                      <a:gd name="T49" fmla="*/ 2 h 59"/>
                      <a:gd name="T50" fmla="*/ 9 w 58"/>
                      <a:gd name="T51" fmla="*/ 9 h 59"/>
                      <a:gd name="T52" fmla="*/ 3 w 58"/>
                      <a:gd name="T53" fmla="*/ 19 h 59"/>
                      <a:gd name="T54" fmla="*/ 0 w 58"/>
                      <a:gd name="T55" fmla="*/ 30 h 59"/>
                      <a:gd name="T56" fmla="*/ 3 w 58"/>
                      <a:gd name="T57" fmla="*/ 40 h 59"/>
                      <a:gd name="T58" fmla="*/ 9 w 58"/>
                      <a:gd name="T59" fmla="*/ 50 h 59"/>
                      <a:gd name="T60" fmla="*/ 19 w 58"/>
                      <a:gd name="T61" fmla="*/ 56 h 59"/>
                      <a:gd name="T62" fmla="*/ 29 w 58"/>
                      <a:gd name="T63" fmla="*/ 59 h 59"/>
                      <a:gd name="T64" fmla="*/ 40 w 58"/>
                      <a:gd name="T65" fmla="*/ 56 h 59"/>
                      <a:gd name="T66" fmla="*/ 50 w 58"/>
                      <a:gd name="T67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30"/>
                        </a:lnTo>
                        <a:lnTo>
                          <a:pt x="57" y="19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9"/>
                        </a:lnTo>
                        <a:lnTo>
                          <a:pt x="0" y="30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6"/>
                        </a:lnTo>
                        <a:lnTo>
                          <a:pt x="29" y="59"/>
                        </a:lnTo>
                        <a:lnTo>
                          <a:pt x="40" y="56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" name="グループ化 68"/>
                <p:cNvGrpSpPr>
                  <a:grpSpLocks noChangeAspect="1"/>
                </p:cNvGrpSpPr>
                <p:nvPr/>
              </p:nvGrpSpPr>
              <p:grpSpPr>
                <a:xfrm>
                  <a:off x="3160236" y="1397781"/>
                  <a:ext cx="540160" cy="1307800"/>
                  <a:chOff x="1970415" y="3028278"/>
                  <a:chExt cx="900266" cy="2179666"/>
                </a:xfrm>
              </p:grpSpPr>
              <p:sp>
                <p:nvSpPr>
                  <p:cNvPr id="70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1970415" y="302827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2629590" y="380863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テキスト ボックス 61"/>
                  <p:cNvSpPr txBox="1"/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𝑞</m:t>
                          </m:r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62" name="テキスト ボックス 6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3" name="テキスト ボックス 62"/>
                  <p:cNvSpPr txBox="1"/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63" name="テキスト ボックス 6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0" name="円/楕円 59"/>
            <p:cNvSpPr/>
            <p:nvPr/>
          </p:nvSpPr>
          <p:spPr>
            <a:xfrm>
              <a:off x="2148289" y="4902506"/>
              <a:ext cx="231354" cy="242371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575452" y="4006462"/>
            <a:ext cx="3673651" cy="1646266"/>
            <a:chOff x="575452" y="4370023"/>
            <a:chExt cx="3673651" cy="1646266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575452" y="4370023"/>
              <a:ext cx="3673651" cy="1646266"/>
              <a:chOff x="755394" y="857477"/>
              <a:chExt cx="5423232" cy="2430302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755394" y="857477"/>
                <a:ext cx="5423232" cy="2430302"/>
                <a:chOff x="755394" y="857477"/>
                <a:chExt cx="5423232" cy="2430302"/>
              </a:xfrm>
            </p:grpSpPr>
            <p:pic>
              <p:nvPicPr>
                <p:cNvPr id="43" name="図 42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755394" y="859316"/>
                  <a:ext cx="2968308" cy="2428463"/>
                </a:xfrm>
                <a:prstGeom prst="rect">
                  <a:avLst/>
                </a:prstGeom>
              </p:spPr>
            </p:pic>
            <p:pic>
              <p:nvPicPr>
                <p:cNvPr id="44" name="図 43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3210319" y="857477"/>
                  <a:ext cx="2968307" cy="2428463"/>
                </a:xfrm>
                <a:prstGeom prst="rect">
                  <a:avLst/>
                </a:prstGeom>
              </p:spPr>
            </p:pic>
            <p:sp>
              <p:nvSpPr>
                <p:cNvPr id="45" name="円/楕円 44"/>
                <p:cNvSpPr/>
                <p:nvPr/>
              </p:nvSpPr>
              <p:spPr>
                <a:xfrm>
                  <a:off x="2489812" y="1388127"/>
                  <a:ext cx="1729648" cy="134405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6" name="グループ化 45"/>
                <p:cNvGrpSpPr/>
                <p:nvPr/>
              </p:nvGrpSpPr>
              <p:grpSpPr>
                <a:xfrm>
                  <a:off x="2897425" y="1377151"/>
                  <a:ext cx="142378" cy="170023"/>
                  <a:chOff x="1597434" y="4561025"/>
                  <a:chExt cx="142378" cy="170023"/>
                </a:xfrm>
              </p:grpSpPr>
              <p:sp>
                <p:nvSpPr>
                  <p:cNvPr id="53" name="Freeform 7"/>
                  <p:cNvSpPr>
                    <a:spLocks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  <a:gd name="T34" fmla="*/ 50 w 58"/>
                      <a:gd name="T35" fmla="*/ 50 h 58"/>
                      <a:gd name="T36" fmla="*/ 57 w 58"/>
                      <a:gd name="T37" fmla="*/ 40 h 58"/>
                      <a:gd name="T38" fmla="*/ 58 w 58"/>
                      <a:gd name="T39" fmla="*/ 29 h 58"/>
                      <a:gd name="T40" fmla="*/ 57 w 58"/>
                      <a:gd name="T41" fmla="*/ 18 h 58"/>
                      <a:gd name="T42" fmla="*/ 50 w 58"/>
                      <a:gd name="T43" fmla="*/ 9 h 58"/>
                      <a:gd name="T44" fmla="*/ 40 w 58"/>
                      <a:gd name="T45" fmla="*/ 2 h 58"/>
                      <a:gd name="T46" fmla="*/ 29 w 58"/>
                      <a:gd name="T47" fmla="*/ 0 h 58"/>
                      <a:gd name="T48" fmla="*/ 19 w 58"/>
                      <a:gd name="T49" fmla="*/ 2 h 58"/>
                      <a:gd name="T50" fmla="*/ 9 w 58"/>
                      <a:gd name="T51" fmla="*/ 9 h 58"/>
                      <a:gd name="T52" fmla="*/ 3 w 58"/>
                      <a:gd name="T53" fmla="*/ 18 h 58"/>
                      <a:gd name="T54" fmla="*/ 0 w 58"/>
                      <a:gd name="T55" fmla="*/ 29 h 58"/>
                      <a:gd name="T56" fmla="*/ 3 w 58"/>
                      <a:gd name="T57" fmla="*/ 40 h 58"/>
                      <a:gd name="T58" fmla="*/ 9 w 58"/>
                      <a:gd name="T59" fmla="*/ 50 h 58"/>
                      <a:gd name="T60" fmla="*/ 19 w 58"/>
                      <a:gd name="T61" fmla="*/ 57 h 58"/>
                      <a:gd name="T62" fmla="*/ 29 w 58"/>
                      <a:gd name="T63" fmla="*/ 58 h 58"/>
                      <a:gd name="T64" fmla="*/ 40 w 58"/>
                      <a:gd name="T65" fmla="*/ 57 h 58"/>
                      <a:gd name="T66" fmla="*/ 50 w 58"/>
                      <a:gd name="T67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29"/>
                        </a:lnTo>
                        <a:lnTo>
                          <a:pt x="57" y="18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8"/>
                        </a:lnTo>
                        <a:lnTo>
                          <a:pt x="0" y="29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7"/>
                        </a:lnTo>
                        <a:lnTo>
                          <a:pt x="29" y="58"/>
                        </a:lnTo>
                        <a:lnTo>
                          <a:pt x="40" y="57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3800807" y="2517537"/>
                  <a:ext cx="142378" cy="172955"/>
                  <a:chOff x="1597434" y="5337855"/>
                  <a:chExt cx="142378" cy="172955"/>
                </a:xfrm>
              </p:grpSpPr>
              <p:sp>
                <p:nvSpPr>
                  <p:cNvPr id="51" name="Freeform 9"/>
                  <p:cNvSpPr>
                    <a:spLocks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2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  <a:gd name="T34" fmla="*/ 50 w 58"/>
                      <a:gd name="T35" fmla="*/ 50 h 59"/>
                      <a:gd name="T36" fmla="*/ 57 w 58"/>
                      <a:gd name="T37" fmla="*/ 40 h 59"/>
                      <a:gd name="T38" fmla="*/ 58 w 58"/>
                      <a:gd name="T39" fmla="*/ 30 h 59"/>
                      <a:gd name="T40" fmla="*/ 57 w 58"/>
                      <a:gd name="T41" fmla="*/ 19 h 59"/>
                      <a:gd name="T42" fmla="*/ 50 w 58"/>
                      <a:gd name="T43" fmla="*/ 9 h 59"/>
                      <a:gd name="T44" fmla="*/ 40 w 58"/>
                      <a:gd name="T45" fmla="*/ 2 h 59"/>
                      <a:gd name="T46" fmla="*/ 29 w 58"/>
                      <a:gd name="T47" fmla="*/ 0 h 59"/>
                      <a:gd name="T48" fmla="*/ 19 w 58"/>
                      <a:gd name="T49" fmla="*/ 2 h 59"/>
                      <a:gd name="T50" fmla="*/ 9 w 58"/>
                      <a:gd name="T51" fmla="*/ 9 h 59"/>
                      <a:gd name="T52" fmla="*/ 3 w 58"/>
                      <a:gd name="T53" fmla="*/ 19 h 59"/>
                      <a:gd name="T54" fmla="*/ 0 w 58"/>
                      <a:gd name="T55" fmla="*/ 30 h 59"/>
                      <a:gd name="T56" fmla="*/ 3 w 58"/>
                      <a:gd name="T57" fmla="*/ 40 h 59"/>
                      <a:gd name="T58" fmla="*/ 9 w 58"/>
                      <a:gd name="T59" fmla="*/ 50 h 59"/>
                      <a:gd name="T60" fmla="*/ 19 w 58"/>
                      <a:gd name="T61" fmla="*/ 56 h 59"/>
                      <a:gd name="T62" fmla="*/ 29 w 58"/>
                      <a:gd name="T63" fmla="*/ 59 h 59"/>
                      <a:gd name="T64" fmla="*/ 40 w 58"/>
                      <a:gd name="T65" fmla="*/ 56 h 59"/>
                      <a:gd name="T66" fmla="*/ 50 w 58"/>
                      <a:gd name="T67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30"/>
                        </a:lnTo>
                        <a:lnTo>
                          <a:pt x="57" y="19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9"/>
                        </a:lnTo>
                        <a:lnTo>
                          <a:pt x="0" y="30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6"/>
                        </a:lnTo>
                        <a:lnTo>
                          <a:pt x="29" y="59"/>
                        </a:lnTo>
                        <a:lnTo>
                          <a:pt x="40" y="56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" name="グループ化 47"/>
                <p:cNvGrpSpPr>
                  <a:grpSpLocks noChangeAspect="1"/>
                </p:cNvGrpSpPr>
                <p:nvPr/>
              </p:nvGrpSpPr>
              <p:grpSpPr>
                <a:xfrm>
                  <a:off x="3160236" y="1397781"/>
                  <a:ext cx="540160" cy="1307800"/>
                  <a:chOff x="1970415" y="3028278"/>
                  <a:chExt cx="900266" cy="2179666"/>
                </a:xfrm>
              </p:grpSpPr>
              <p:sp>
                <p:nvSpPr>
                  <p:cNvPr id="49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1970415" y="302827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2629590" y="380863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テキスト ボックス 40"/>
                  <p:cNvSpPr txBox="1"/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𝑞</m:t>
                          </m:r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41" name="テキスト ボックス 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テキスト ボックス 41"/>
                  <p:cNvSpPr txBox="1"/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42" name="テキスト ボックス 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5" name="円/楕円 54"/>
            <p:cNvSpPr/>
            <p:nvPr/>
          </p:nvSpPr>
          <p:spPr>
            <a:xfrm>
              <a:off x="2247442" y="5045727"/>
              <a:ext cx="231354" cy="242371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75452" y="2697293"/>
            <a:ext cx="3673651" cy="1646266"/>
            <a:chOff x="755394" y="857477"/>
            <a:chExt cx="5423232" cy="2430302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755394" y="857477"/>
              <a:ext cx="5423232" cy="2430302"/>
              <a:chOff x="755394" y="857477"/>
              <a:chExt cx="5423232" cy="2430302"/>
            </a:xfrm>
          </p:grpSpPr>
          <p:pic>
            <p:nvPicPr>
              <p:cNvPr id="26" name="図 2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2" r="38364"/>
              <a:stretch/>
            </p:blipFill>
            <p:spPr>
              <a:xfrm>
                <a:off x="755394" y="859316"/>
                <a:ext cx="2968307" cy="2428463"/>
              </a:xfrm>
              <a:prstGeom prst="rect">
                <a:avLst/>
              </a:prstGeom>
            </p:spPr>
          </p:pic>
          <p:pic>
            <p:nvPicPr>
              <p:cNvPr id="27" name="図 26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2" r="38364"/>
              <a:stretch/>
            </p:blipFill>
            <p:spPr>
              <a:xfrm>
                <a:off x="3210319" y="857477"/>
                <a:ext cx="2968307" cy="2428463"/>
              </a:xfrm>
              <a:prstGeom prst="rect">
                <a:avLst/>
              </a:prstGeom>
            </p:spPr>
          </p:pic>
          <p:sp>
            <p:nvSpPr>
              <p:cNvPr id="28" name="円/楕円 27"/>
              <p:cNvSpPr/>
              <p:nvPr/>
            </p:nvSpPr>
            <p:spPr>
              <a:xfrm>
                <a:off x="2489812" y="1388127"/>
                <a:ext cx="1729648" cy="134405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>
                <a:off x="2897425" y="1377151"/>
                <a:ext cx="142378" cy="170023"/>
                <a:chOff x="1597434" y="4561025"/>
                <a:chExt cx="142378" cy="170023"/>
              </a:xfrm>
            </p:grpSpPr>
            <p:sp>
              <p:nvSpPr>
                <p:cNvPr id="36" name="Freeform 7"/>
                <p:cNvSpPr>
                  <a:spLocks/>
                </p:cNvSpPr>
                <p:nvPr/>
              </p:nvSpPr>
              <p:spPr bwMode="auto">
                <a:xfrm>
                  <a:off x="1597434" y="4561025"/>
                  <a:ext cx="142378" cy="170023"/>
                </a:xfrm>
                <a:custGeom>
                  <a:avLst/>
                  <a:gdLst>
                    <a:gd name="T0" fmla="*/ 50 w 58"/>
                    <a:gd name="T1" fmla="*/ 50 h 58"/>
                    <a:gd name="T2" fmla="*/ 40 w 58"/>
                    <a:gd name="T3" fmla="*/ 57 h 58"/>
                    <a:gd name="T4" fmla="*/ 29 w 58"/>
                    <a:gd name="T5" fmla="*/ 58 h 58"/>
                    <a:gd name="T6" fmla="*/ 19 w 58"/>
                    <a:gd name="T7" fmla="*/ 57 h 58"/>
                    <a:gd name="T8" fmla="*/ 9 w 58"/>
                    <a:gd name="T9" fmla="*/ 50 h 58"/>
                    <a:gd name="T10" fmla="*/ 3 w 58"/>
                    <a:gd name="T11" fmla="*/ 40 h 58"/>
                    <a:gd name="T12" fmla="*/ 0 w 58"/>
                    <a:gd name="T13" fmla="*/ 29 h 58"/>
                    <a:gd name="T14" fmla="*/ 3 w 58"/>
                    <a:gd name="T15" fmla="*/ 18 h 58"/>
                    <a:gd name="T16" fmla="*/ 9 w 58"/>
                    <a:gd name="T17" fmla="*/ 9 h 58"/>
                    <a:gd name="T18" fmla="*/ 19 w 58"/>
                    <a:gd name="T19" fmla="*/ 2 h 58"/>
                    <a:gd name="T20" fmla="*/ 29 w 58"/>
                    <a:gd name="T21" fmla="*/ 0 h 58"/>
                    <a:gd name="T22" fmla="*/ 40 w 58"/>
                    <a:gd name="T23" fmla="*/ 2 h 58"/>
                    <a:gd name="T24" fmla="*/ 50 w 58"/>
                    <a:gd name="T25" fmla="*/ 9 h 58"/>
                    <a:gd name="T26" fmla="*/ 57 w 58"/>
                    <a:gd name="T27" fmla="*/ 18 h 58"/>
                    <a:gd name="T28" fmla="*/ 58 w 58"/>
                    <a:gd name="T29" fmla="*/ 29 h 58"/>
                    <a:gd name="T30" fmla="*/ 57 w 58"/>
                    <a:gd name="T31" fmla="*/ 40 h 58"/>
                    <a:gd name="T32" fmla="*/ 50 w 58"/>
                    <a:gd name="T33" fmla="*/ 5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8" h="58">
                      <a:moveTo>
                        <a:pt x="50" y="50"/>
                      </a:moveTo>
                      <a:lnTo>
                        <a:pt x="40" y="57"/>
                      </a:lnTo>
                      <a:lnTo>
                        <a:pt x="29" y="58"/>
                      </a:lnTo>
                      <a:lnTo>
                        <a:pt x="19" y="57"/>
                      </a:lnTo>
                      <a:lnTo>
                        <a:pt x="9" y="50"/>
                      </a:lnTo>
                      <a:lnTo>
                        <a:pt x="3" y="40"/>
                      </a:lnTo>
                      <a:lnTo>
                        <a:pt x="0" y="29"/>
                      </a:lnTo>
                      <a:lnTo>
                        <a:pt x="3" y="18"/>
                      </a:lnTo>
                      <a:lnTo>
                        <a:pt x="9" y="9"/>
                      </a:lnTo>
                      <a:lnTo>
                        <a:pt x="19" y="2"/>
                      </a:lnTo>
                      <a:lnTo>
                        <a:pt x="29" y="0"/>
                      </a:lnTo>
                      <a:lnTo>
                        <a:pt x="40" y="2"/>
                      </a:lnTo>
                      <a:lnTo>
                        <a:pt x="50" y="9"/>
                      </a:lnTo>
                      <a:lnTo>
                        <a:pt x="57" y="18"/>
                      </a:lnTo>
                      <a:lnTo>
                        <a:pt x="58" y="29"/>
                      </a:lnTo>
                      <a:lnTo>
                        <a:pt x="57" y="40"/>
                      </a:lnTo>
                      <a:lnTo>
                        <a:pt x="5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" name="Freeform 8"/>
                <p:cNvSpPr>
                  <a:spLocks noEditPoints="1"/>
                </p:cNvSpPr>
                <p:nvPr/>
              </p:nvSpPr>
              <p:spPr bwMode="auto">
                <a:xfrm>
                  <a:off x="1597434" y="4561025"/>
                  <a:ext cx="142378" cy="170023"/>
                </a:xfrm>
                <a:custGeom>
                  <a:avLst/>
                  <a:gdLst>
                    <a:gd name="T0" fmla="*/ 50 w 58"/>
                    <a:gd name="T1" fmla="*/ 50 h 58"/>
                    <a:gd name="T2" fmla="*/ 40 w 58"/>
                    <a:gd name="T3" fmla="*/ 57 h 58"/>
                    <a:gd name="T4" fmla="*/ 29 w 58"/>
                    <a:gd name="T5" fmla="*/ 58 h 58"/>
                    <a:gd name="T6" fmla="*/ 19 w 58"/>
                    <a:gd name="T7" fmla="*/ 57 h 58"/>
                    <a:gd name="T8" fmla="*/ 9 w 58"/>
                    <a:gd name="T9" fmla="*/ 50 h 58"/>
                    <a:gd name="T10" fmla="*/ 3 w 58"/>
                    <a:gd name="T11" fmla="*/ 40 h 58"/>
                    <a:gd name="T12" fmla="*/ 0 w 58"/>
                    <a:gd name="T13" fmla="*/ 29 h 58"/>
                    <a:gd name="T14" fmla="*/ 3 w 58"/>
                    <a:gd name="T15" fmla="*/ 18 h 58"/>
                    <a:gd name="T16" fmla="*/ 9 w 58"/>
                    <a:gd name="T17" fmla="*/ 9 h 58"/>
                    <a:gd name="T18" fmla="*/ 19 w 58"/>
                    <a:gd name="T19" fmla="*/ 2 h 58"/>
                    <a:gd name="T20" fmla="*/ 29 w 58"/>
                    <a:gd name="T21" fmla="*/ 0 h 58"/>
                    <a:gd name="T22" fmla="*/ 40 w 58"/>
                    <a:gd name="T23" fmla="*/ 2 h 58"/>
                    <a:gd name="T24" fmla="*/ 50 w 58"/>
                    <a:gd name="T25" fmla="*/ 9 h 58"/>
                    <a:gd name="T26" fmla="*/ 57 w 58"/>
                    <a:gd name="T27" fmla="*/ 18 h 58"/>
                    <a:gd name="T28" fmla="*/ 58 w 58"/>
                    <a:gd name="T29" fmla="*/ 29 h 58"/>
                    <a:gd name="T30" fmla="*/ 57 w 58"/>
                    <a:gd name="T31" fmla="*/ 40 h 58"/>
                    <a:gd name="T32" fmla="*/ 50 w 58"/>
                    <a:gd name="T33" fmla="*/ 50 h 58"/>
                    <a:gd name="T34" fmla="*/ 50 w 58"/>
                    <a:gd name="T35" fmla="*/ 50 h 58"/>
                    <a:gd name="T36" fmla="*/ 57 w 58"/>
                    <a:gd name="T37" fmla="*/ 40 h 58"/>
                    <a:gd name="T38" fmla="*/ 58 w 58"/>
                    <a:gd name="T39" fmla="*/ 29 h 58"/>
                    <a:gd name="T40" fmla="*/ 57 w 58"/>
                    <a:gd name="T41" fmla="*/ 18 h 58"/>
                    <a:gd name="T42" fmla="*/ 50 w 58"/>
                    <a:gd name="T43" fmla="*/ 9 h 58"/>
                    <a:gd name="T44" fmla="*/ 40 w 58"/>
                    <a:gd name="T45" fmla="*/ 2 h 58"/>
                    <a:gd name="T46" fmla="*/ 29 w 58"/>
                    <a:gd name="T47" fmla="*/ 0 h 58"/>
                    <a:gd name="T48" fmla="*/ 19 w 58"/>
                    <a:gd name="T49" fmla="*/ 2 h 58"/>
                    <a:gd name="T50" fmla="*/ 9 w 58"/>
                    <a:gd name="T51" fmla="*/ 9 h 58"/>
                    <a:gd name="T52" fmla="*/ 3 w 58"/>
                    <a:gd name="T53" fmla="*/ 18 h 58"/>
                    <a:gd name="T54" fmla="*/ 0 w 58"/>
                    <a:gd name="T55" fmla="*/ 29 h 58"/>
                    <a:gd name="T56" fmla="*/ 3 w 58"/>
                    <a:gd name="T57" fmla="*/ 40 h 58"/>
                    <a:gd name="T58" fmla="*/ 9 w 58"/>
                    <a:gd name="T59" fmla="*/ 50 h 58"/>
                    <a:gd name="T60" fmla="*/ 19 w 58"/>
                    <a:gd name="T61" fmla="*/ 57 h 58"/>
                    <a:gd name="T62" fmla="*/ 29 w 58"/>
                    <a:gd name="T63" fmla="*/ 58 h 58"/>
                    <a:gd name="T64" fmla="*/ 40 w 58"/>
                    <a:gd name="T65" fmla="*/ 57 h 58"/>
                    <a:gd name="T66" fmla="*/ 50 w 58"/>
                    <a:gd name="T67" fmla="*/ 5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8" h="58">
                      <a:moveTo>
                        <a:pt x="50" y="50"/>
                      </a:moveTo>
                      <a:lnTo>
                        <a:pt x="40" y="57"/>
                      </a:lnTo>
                      <a:lnTo>
                        <a:pt x="29" y="58"/>
                      </a:lnTo>
                      <a:lnTo>
                        <a:pt x="19" y="57"/>
                      </a:lnTo>
                      <a:lnTo>
                        <a:pt x="9" y="50"/>
                      </a:lnTo>
                      <a:lnTo>
                        <a:pt x="3" y="40"/>
                      </a:lnTo>
                      <a:lnTo>
                        <a:pt x="0" y="29"/>
                      </a:lnTo>
                      <a:lnTo>
                        <a:pt x="3" y="18"/>
                      </a:lnTo>
                      <a:lnTo>
                        <a:pt x="9" y="9"/>
                      </a:lnTo>
                      <a:lnTo>
                        <a:pt x="19" y="2"/>
                      </a:lnTo>
                      <a:lnTo>
                        <a:pt x="29" y="0"/>
                      </a:lnTo>
                      <a:lnTo>
                        <a:pt x="40" y="2"/>
                      </a:lnTo>
                      <a:lnTo>
                        <a:pt x="50" y="9"/>
                      </a:lnTo>
                      <a:lnTo>
                        <a:pt x="57" y="18"/>
                      </a:lnTo>
                      <a:lnTo>
                        <a:pt x="58" y="29"/>
                      </a:lnTo>
                      <a:lnTo>
                        <a:pt x="57" y="40"/>
                      </a:lnTo>
                      <a:lnTo>
                        <a:pt x="50" y="50"/>
                      </a:lnTo>
                      <a:close/>
                      <a:moveTo>
                        <a:pt x="50" y="50"/>
                      </a:moveTo>
                      <a:lnTo>
                        <a:pt x="57" y="40"/>
                      </a:lnTo>
                      <a:lnTo>
                        <a:pt x="58" y="29"/>
                      </a:lnTo>
                      <a:lnTo>
                        <a:pt x="57" y="18"/>
                      </a:lnTo>
                      <a:lnTo>
                        <a:pt x="50" y="9"/>
                      </a:lnTo>
                      <a:lnTo>
                        <a:pt x="40" y="2"/>
                      </a:lnTo>
                      <a:lnTo>
                        <a:pt x="29" y="0"/>
                      </a:lnTo>
                      <a:lnTo>
                        <a:pt x="19" y="2"/>
                      </a:lnTo>
                      <a:lnTo>
                        <a:pt x="9" y="9"/>
                      </a:lnTo>
                      <a:lnTo>
                        <a:pt x="3" y="18"/>
                      </a:lnTo>
                      <a:lnTo>
                        <a:pt x="0" y="29"/>
                      </a:lnTo>
                      <a:lnTo>
                        <a:pt x="3" y="40"/>
                      </a:lnTo>
                      <a:lnTo>
                        <a:pt x="9" y="50"/>
                      </a:lnTo>
                      <a:lnTo>
                        <a:pt x="19" y="57"/>
                      </a:lnTo>
                      <a:lnTo>
                        <a:pt x="29" y="58"/>
                      </a:lnTo>
                      <a:lnTo>
                        <a:pt x="40" y="57"/>
                      </a:lnTo>
                      <a:lnTo>
                        <a:pt x="5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>
                <a:off x="3800807" y="2517537"/>
                <a:ext cx="142378" cy="172955"/>
                <a:chOff x="1597434" y="5337855"/>
                <a:chExt cx="142378" cy="172955"/>
              </a:xfrm>
            </p:grpSpPr>
            <p:sp>
              <p:nvSpPr>
                <p:cNvPr id="34" name="Freeform 9"/>
                <p:cNvSpPr>
                  <a:spLocks/>
                </p:cNvSpPr>
                <p:nvPr/>
              </p:nvSpPr>
              <p:spPr bwMode="auto">
                <a:xfrm>
                  <a:off x="1597434" y="5337855"/>
                  <a:ext cx="142378" cy="172955"/>
                </a:xfrm>
                <a:custGeom>
                  <a:avLst/>
                  <a:gdLst>
                    <a:gd name="T0" fmla="*/ 50 w 58"/>
                    <a:gd name="T1" fmla="*/ 50 h 59"/>
                    <a:gd name="T2" fmla="*/ 40 w 58"/>
                    <a:gd name="T3" fmla="*/ 56 h 59"/>
                    <a:gd name="T4" fmla="*/ 29 w 58"/>
                    <a:gd name="T5" fmla="*/ 59 h 59"/>
                    <a:gd name="T6" fmla="*/ 19 w 58"/>
                    <a:gd name="T7" fmla="*/ 56 h 59"/>
                    <a:gd name="T8" fmla="*/ 9 w 58"/>
                    <a:gd name="T9" fmla="*/ 50 h 59"/>
                    <a:gd name="T10" fmla="*/ 3 w 58"/>
                    <a:gd name="T11" fmla="*/ 40 h 59"/>
                    <a:gd name="T12" fmla="*/ 0 w 58"/>
                    <a:gd name="T13" fmla="*/ 30 h 59"/>
                    <a:gd name="T14" fmla="*/ 3 w 58"/>
                    <a:gd name="T15" fmla="*/ 19 h 59"/>
                    <a:gd name="T16" fmla="*/ 9 w 58"/>
                    <a:gd name="T17" fmla="*/ 9 h 59"/>
                    <a:gd name="T18" fmla="*/ 19 w 58"/>
                    <a:gd name="T19" fmla="*/ 2 h 59"/>
                    <a:gd name="T20" fmla="*/ 29 w 58"/>
                    <a:gd name="T21" fmla="*/ 0 h 59"/>
                    <a:gd name="T22" fmla="*/ 40 w 58"/>
                    <a:gd name="T23" fmla="*/ 2 h 59"/>
                    <a:gd name="T24" fmla="*/ 50 w 58"/>
                    <a:gd name="T25" fmla="*/ 9 h 59"/>
                    <a:gd name="T26" fmla="*/ 57 w 58"/>
                    <a:gd name="T27" fmla="*/ 19 h 59"/>
                    <a:gd name="T28" fmla="*/ 58 w 58"/>
                    <a:gd name="T29" fmla="*/ 30 h 59"/>
                    <a:gd name="T30" fmla="*/ 57 w 58"/>
                    <a:gd name="T31" fmla="*/ 40 h 59"/>
                    <a:gd name="T32" fmla="*/ 50 w 58"/>
                    <a:gd name="T33" fmla="*/ 5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8" h="59">
                      <a:moveTo>
                        <a:pt x="50" y="50"/>
                      </a:moveTo>
                      <a:lnTo>
                        <a:pt x="40" y="56"/>
                      </a:lnTo>
                      <a:lnTo>
                        <a:pt x="29" y="59"/>
                      </a:lnTo>
                      <a:lnTo>
                        <a:pt x="19" y="56"/>
                      </a:lnTo>
                      <a:lnTo>
                        <a:pt x="9" y="50"/>
                      </a:lnTo>
                      <a:lnTo>
                        <a:pt x="3" y="40"/>
                      </a:lnTo>
                      <a:lnTo>
                        <a:pt x="0" y="30"/>
                      </a:lnTo>
                      <a:lnTo>
                        <a:pt x="3" y="19"/>
                      </a:lnTo>
                      <a:lnTo>
                        <a:pt x="9" y="9"/>
                      </a:lnTo>
                      <a:lnTo>
                        <a:pt x="19" y="2"/>
                      </a:lnTo>
                      <a:lnTo>
                        <a:pt x="29" y="0"/>
                      </a:lnTo>
                      <a:lnTo>
                        <a:pt x="40" y="2"/>
                      </a:lnTo>
                      <a:lnTo>
                        <a:pt x="50" y="9"/>
                      </a:lnTo>
                      <a:lnTo>
                        <a:pt x="57" y="19"/>
                      </a:lnTo>
                      <a:lnTo>
                        <a:pt x="58" y="30"/>
                      </a:lnTo>
                      <a:lnTo>
                        <a:pt x="57" y="40"/>
                      </a:lnTo>
                      <a:lnTo>
                        <a:pt x="5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Freeform 10"/>
                <p:cNvSpPr>
                  <a:spLocks noEditPoints="1"/>
                </p:cNvSpPr>
                <p:nvPr/>
              </p:nvSpPr>
              <p:spPr bwMode="auto">
                <a:xfrm>
                  <a:off x="1597434" y="5337855"/>
                  <a:ext cx="142378" cy="172955"/>
                </a:xfrm>
                <a:custGeom>
                  <a:avLst/>
                  <a:gdLst>
                    <a:gd name="T0" fmla="*/ 50 w 58"/>
                    <a:gd name="T1" fmla="*/ 50 h 59"/>
                    <a:gd name="T2" fmla="*/ 40 w 58"/>
                    <a:gd name="T3" fmla="*/ 56 h 59"/>
                    <a:gd name="T4" fmla="*/ 29 w 58"/>
                    <a:gd name="T5" fmla="*/ 59 h 59"/>
                    <a:gd name="T6" fmla="*/ 19 w 58"/>
                    <a:gd name="T7" fmla="*/ 56 h 59"/>
                    <a:gd name="T8" fmla="*/ 9 w 58"/>
                    <a:gd name="T9" fmla="*/ 50 h 59"/>
                    <a:gd name="T10" fmla="*/ 3 w 58"/>
                    <a:gd name="T11" fmla="*/ 40 h 59"/>
                    <a:gd name="T12" fmla="*/ 0 w 58"/>
                    <a:gd name="T13" fmla="*/ 30 h 59"/>
                    <a:gd name="T14" fmla="*/ 3 w 58"/>
                    <a:gd name="T15" fmla="*/ 19 h 59"/>
                    <a:gd name="T16" fmla="*/ 9 w 58"/>
                    <a:gd name="T17" fmla="*/ 9 h 59"/>
                    <a:gd name="T18" fmla="*/ 19 w 58"/>
                    <a:gd name="T19" fmla="*/ 2 h 59"/>
                    <a:gd name="T20" fmla="*/ 29 w 58"/>
                    <a:gd name="T21" fmla="*/ 0 h 59"/>
                    <a:gd name="T22" fmla="*/ 40 w 58"/>
                    <a:gd name="T23" fmla="*/ 2 h 59"/>
                    <a:gd name="T24" fmla="*/ 50 w 58"/>
                    <a:gd name="T25" fmla="*/ 9 h 59"/>
                    <a:gd name="T26" fmla="*/ 57 w 58"/>
                    <a:gd name="T27" fmla="*/ 19 h 59"/>
                    <a:gd name="T28" fmla="*/ 58 w 58"/>
                    <a:gd name="T29" fmla="*/ 30 h 59"/>
                    <a:gd name="T30" fmla="*/ 57 w 58"/>
                    <a:gd name="T31" fmla="*/ 40 h 59"/>
                    <a:gd name="T32" fmla="*/ 50 w 58"/>
                    <a:gd name="T33" fmla="*/ 50 h 59"/>
                    <a:gd name="T34" fmla="*/ 50 w 58"/>
                    <a:gd name="T35" fmla="*/ 50 h 59"/>
                    <a:gd name="T36" fmla="*/ 57 w 58"/>
                    <a:gd name="T37" fmla="*/ 40 h 59"/>
                    <a:gd name="T38" fmla="*/ 58 w 58"/>
                    <a:gd name="T39" fmla="*/ 30 h 59"/>
                    <a:gd name="T40" fmla="*/ 57 w 58"/>
                    <a:gd name="T41" fmla="*/ 19 h 59"/>
                    <a:gd name="T42" fmla="*/ 50 w 58"/>
                    <a:gd name="T43" fmla="*/ 9 h 59"/>
                    <a:gd name="T44" fmla="*/ 40 w 58"/>
                    <a:gd name="T45" fmla="*/ 2 h 59"/>
                    <a:gd name="T46" fmla="*/ 29 w 58"/>
                    <a:gd name="T47" fmla="*/ 0 h 59"/>
                    <a:gd name="T48" fmla="*/ 19 w 58"/>
                    <a:gd name="T49" fmla="*/ 2 h 59"/>
                    <a:gd name="T50" fmla="*/ 9 w 58"/>
                    <a:gd name="T51" fmla="*/ 9 h 59"/>
                    <a:gd name="T52" fmla="*/ 3 w 58"/>
                    <a:gd name="T53" fmla="*/ 19 h 59"/>
                    <a:gd name="T54" fmla="*/ 0 w 58"/>
                    <a:gd name="T55" fmla="*/ 30 h 59"/>
                    <a:gd name="T56" fmla="*/ 3 w 58"/>
                    <a:gd name="T57" fmla="*/ 40 h 59"/>
                    <a:gd name="T58" fmla="*/ 9 w 58"/>
                    <a:gd name="T59" fmla="*/ 50 h 59"/>
                    <a:gd name="T60" fmla="*/ 19 w 58"/>
                    <a:gd name="T61" fmla="*/ 56 h 59"/>
                    <a:gd name="T62" fmla="*/ 29 w 58"/>
                    <a:gd name="T63" fmla="*/ 59 h 59"/>
                    <a:gd name="T64" fmla="*/ 40 w 58"/>
                    <a:gd name="T65" fmla="*/ 56 h 59"/>
                    <a:gd name="T66" fmla="*/ 50 w 58"/>
                    <a:gd name="T67" fmla="*/ 5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8" h="59">
                      <a:moveTo>
                        <a:pt x="50" y="50"/>
                      </a:moveTo>
                      <a:lnTo>
                        <a:pt x="40" y="56"/>
                      </a:lnTo>
                      <a:lnTo>
                        <a:pt x="29" y="59"/>
                      </a:lnTo>
                      <a:lnTo>
                        <a:pt x="19" y="56"/>
                      </a:lnTo>
                      <a:lnTo>
                        <a:pt x="9" y="50"/>
                      </a:lnTo>
                      <a:lnTo>
                        <a:pt x="3" y="40"/>
                      </a:lnTo>
                      <a:lnTo>
                        <a:pt x="0" y="30"/>
                      </a:lnTo>
                      <a:lnTo>
                        <a:pt x="3" y="19"/>
                      </a:lnTo>
                      <a:lnTo>
                        <a:pt x="9" y="9"/>
                      </a:lnTo>
                      <a:lnTo>
                        <a:pt x="19" y="2"/>
                      </a:lnTo>
                      <a:lnTo>
                        <a:pt x="29" y="0"/>
                      </a:lnTo>
                      <a:lnTo>
                        <a:pt x="40" y="2"/>
                      </a:lnTo>
                      <a:lnTo>
                        <a:pt x="50" y="9"/>
                      </a:lnTo>
                      <a:lnTo>
                        <a:pt x="57" y="19"/>
                      </a:lnTo>
                      <a:lnTo>
                        <a:pt x="58" y="30"/>
                      </a:lnTo>
                      <a:lnTo>
                        <a:pt x="57" y="40"/>
                      </a:lnTo>
                      <a:lnTo>
                        <a:pt x="50" y="50"/>
                      </a:lnTo>
                      <a:close/>
                      <a:moveTo>
                        <a:pt x="50" y="50"/>
                      </a:moveTo>
                      <a:lnTo>
                        <a:pt x="57" y="40"/>
                      </a:lnTo>
                      <a:lnTo>
                        <a:pt x="58" y="30"/>
                      </a:lnTo>
                      <a:lnTo>
                        <a:pt x="57" y="19"/>
                      </a:lnTo>
                      <a:lnTo>
                        <a:pt x="50" y="9"/>
                      </a:lnTo>
                      <a:lnTo>
                        <a:pt x="40" y="2"/>
                      </a:lnTo>
                      <a:lnTo>
                        <a:pt x="29" y="0"/>
                      </a:lnTo>
                      <a:lnTo>
                        <a:pt x="19" y="2"/>
                      </a:lnTo>
                      <a:lnTo>
                        <a:pt x="9" y="9"/>
                      </a:lnTo>
                      <a:lnTo>
                        <a:pt x="3" y="19"/>
                      </a:lnTo>
                      <a:lnTo>
                        <a:pt x="0" y="30"/>
                      </a:lnTo>
                      <a:lnTo>
                        <a:pt x="3" y="40"/>
                      </a:lnTo>
                      <a:lnTo>
                        <a:pt x="9" y="50"/>
                      </a:lnTo>
                      <a:lnTo>
                        <a:pt x="19" y="56"/>
                      </a:lnTo>
                      <a:lnTo>
                        <a:pt x="29" y="59"/>
                      </a:lnTo>
                      <a:lnTo>
                        <a:pt x="40" y="56"/>
                      </a:lnTo>
                      <a:lnTo>
                        <a:pt x="5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>
                <a:grpSpLocks noChangeAspect="1"/>
              </p:cNvGrpSpPr>
              <p:nvPr/>
            </p:nvGrpSpPr>
            <p:grpSpPr>
              <a:xfrm>
                <a:off x="3160236" y="1397781"/>
                <a:ext cx="540160" cy="1307800"/>
                <a:chOff x="1970415" y="3028278"/>
                <a:chExt cx="900266" cy="2179666"/>
              </a:xfrm>
            </p:grpSpPr>
            <p:sp>
              <p:nvSpPr>
                <p:cNvPr id="32" name="Freeform 11"/>
                <p:cNvSpPr>
                  <a:spLocks/>
                </p:cNvSpPr>
                <p:nvPr/>
              </p:nvSpPr>
              <p:spPr bwMode="auto">
                <a:xfrm rot="-2400000">
                  <a:off x="1970415" y="3028278"/>
                  <a:ext cx="241091" cy="1399306"/>
                </a:xfrm>
                <a:custGeom>
                  <a:avLst/>
                  <a:gdLst>
                    <a:gd name="T0" fmla="*/ 41 w 51"/>
                    <a:gd name="T1" fmla="*/ 22 h 256"/>
                    <a:gd name="T2" fmla="*/ 30 w 51"/>
                    <a:gd name="T3" fmla="*/ 60 h 256"/>
                    <a:gd name="T4" fmla="*/ 7 w 51"/>
                    <a:gd name="T5" fmla="*/ 56 h 256"/>
                    <a:gd name="T6" fmla="*/ 10 w 51"/>
                    <a:gd name="T7" fmla="*/ 46 h 256"/>
                    <a:gd name="T8" fmla="*/ 34 w 51"/>
                    <a:gd name="T9" fmla="*/ 46 h 256"/>
                    <a:gd name="T10" fmla="*/ 38 w 51"/>
                    <a:gd name="T11" fmla="*/ 92 h 256"/>
                    <a:gd name="T12" fmla="*/ 15 w 51"/>
                    <a:gd name="T13" fmla="*/ 98 h 256"/>
                    <a:gd name="T14" fmla="*/ 6 w 51"/>
                    <a:gd name="T15" fmla="*/ 88 h 256"/>
                    <a:gd name="T16" fmla="*/ 25 w 51"/>
                    <a:gd name="T17" fmla="*/ 80 h 256"/>
                    <a:gd name="T18" fmla="*/ 44 w 51"/>
                    <a:gd name="T19" fmla="*/ 108 h 256"/>
                    <a:gd name="T20" fmla="*/ 25 w 51"/>
                    <a:gd name="T21" fmla="*/ 137 h 256"/>
                    <a:gd name="T22" fmla="*/ 7 w 51"/>
                    <a:gd name="T23" fmla="*/ 130 h 256"/>
                    <a:gd name="T24" fmla="*/ 15 w 51"/>
                    <a:gd name="T25" fmla="*/ 119 h 256"/>
                    <a:gd name="T26" fmla="*/ 39 w 51"/>
                    <a:gd name="T27" fmla="*/ 126 h 256"/>
                    <a:gd name="T28" fmla="*/ 35 w 51"/>
                    <a:gd name="T29" fmla="*/ 171 h 256"/>
                    <a:gd name="T30" fmla="*/ 11 w 51"/>
                    <a:gd name="T31" fmla="*/ 171 h 256"/>
                    <a:gd name="T32" fmla="*/ 9 w 51"/>
                    <a:gd name="T33" fmla="*/ 161 h 256"/>
                    <a:gd name="T34" fmla="*/ 30 w 51"/>
                    <a:gd name="T35" fmla="*/ 156 h 256"/>
                    <a:gd name="T36" fmla="*/ 44 w 51"/>
                    <a:gd name="T37" fmla="*/ 195 h 256"/>
                    <a:gd name="T38" fmla="*/ 21 w 51"/>
                    <a:gd name="T39" fmla="*/ 212 h 256"/>
                    <a:gd name="T40" fmla="*/ 7 w 51"/>
                    <a:gd name="T41" fmla="*/ 203 h 256"/>
                    <a:gd name="T42" fmla="*/ 21 w 51"/>
                    <a:gd name="T43" fmla="*/ 194 h 256"/>
                    <a:gd name="T44" fmla="*/ 44 w 51"/>
                    <a:gd name="T45" fmla="*/ 210 h 256"/>
                    <a:gd name="T46" fmla="*/ 31 w 51"/>
                    <a:gd name="T47" fmla="*/ 248 h 256"/>
                    <a:gd name="T48" fmla="*/ 33 w 51"/>
                    <a:gd name="T49" fmla="*/ 254 h 256"/>
                    <a:gd name="T50" fmla="*/ 51 w 51"/>
                    <a:gd name="T51" fmla="*/ 220 h 256"/>
                    <a:gd name="T52" fmla="*/ 31 w 51"/>
                    <a:gd name="T53" fmla="*/ 188 h 256"/>
                    <a:gd name="T54" fmla="*/ 5 w 51"/>
                    <a:gd name="T55" fmla="*/ 194 h 256"/>
                    <a:gd name="T56" fmla="*/ 10 w 51"/>
                    <a:gd name="T57" fmla="*/ 214 h 256"/>
                    <a:gd name="T58" fmla="*/ 36 w 51"/>
                    <a:gd name="T59" fmla="*/ 215 h 256"/>
                    <a:gd name="T60" fmla="*/ 49 w 51"/>
                    <a:gd name="T61" fmla="*/ 170 h 256"/>
                    <a:gd name="T62" fmla="*/ 25 w 51"/>
                    <a:gd name="T63" fmla="*/ 150 h 256"/>
                    <a:gd name="T64" fmla="*/ 2 w 51"/>
                    <a:gd name="T65" fmla="*/ 161 h 256"/>
                    <a:gd name="T66" fmla="*/ 14 w 51"/>
                    <a:gd name="T67" fmla="*/ 179 h 256"/>
                    <a:gd name="T68" fmla="*/ 40 w 51"/>
                    <a:gd name="T69" fmla="*/ 174 h 256"/>
                    <a:gd name="T70" fmla="*/ 44 w 51"/>
                    <a:gd name="T71" fmla="*/ 122 h 256"/>
                    <a:gd name="T72" fmla="*/ 19 w 51"/>
                    <a:gd name="T73" fmla="*/ 112 h 256"/>
                    <a:gd name="T74" fmla="*/ 0 w 51"/>
                    <a:gd name="T75" fmla="*/ 127 h 256"/>
                    <a:gd name="T76" fmla="*/ 19 w 51"/>
                    <a:gd name="T77" fmla="*/ 142 h 256"/>
                    <a:gd name="T78" fmla="*/ 44 w 51"/>
                    <a:gd name="T79" fmla="*/ 132 h 256"/>
                    <a:gd name="T80" fmla="*/ 39 w 51"/>
                    <a:gd name="T81" fmla="*/ 80 h 256"/>
                    <a:gd name="T82" fmla="*/ 12 w 51"/>
                    <a:gd name="T83" fmla="*/ 77 h 256"/>
                    <a:gd name="T84" fmla="*/ 1 w 51"/>
                    <a:gd name="T85" fmla="*/ 94 h 256"/>
                    <a:gd name="T86" fmla="*/ 25 w 51"/>
                    <a:gd name="T87" fmla="*/ 106 h 256"/>
                    <a:gd name="T88" fmla="*/ 48 w 51"/>
                    <a:gd name="T89" fmla="*/ 84 h 256"/>
                    <a:gd name="T90" fmla="*/ 34 w 51"/>
                    <a:gd name="T91" fmla="*/ 39 h 256"/>
                    <a:gd name="T92" fmla="*/ 7 w 51"/>
                    <a:gd name="T93" fmla="*/ 41 h 256"/>
                    <a:gd name="T94" fmla="*/ 4 w 51"/>
                    <a:gd name="T95" fmla="*/ 60 h 256"/>
                    <a:gd name="T96" fmla="*/ 30 w 51"/>
                    <a:gd name="T97" fmla="*/ 66 h 256"/>
                    <a:gd name="T98" fmla="*/ 49 w 51"/>
                    <a:gd name="T99" fmla="*/ 32 h 256"/>
                    <a:gd name="T100" fmla="*/ 29 w 51"/>
                    <a:gd name="T101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1" h="256">
                      <a:moveTo>
                        <a:pt x="24" y="5"/>
                      </a:moveTo>
                      <a:lnTo>
                        <a:pt x="29" y="6"/>
                      </a:lnTo>
                      <a:lnTo>
                        <a:pt x="34" y="8"/>
                      </a:lnTo>
                      <a:lnTo>
                        <a:pt x="38" y="12"/>
                      </a:lnTo>
                      <a:lnTo>
                        <a:pt x="41" y="22"/>
                      </a:lnTo>
                      <a:lnTo>
                        <a:pt x="44" y="34"/>
                      </a:lnTo>
                      <a:lnTo>
                        <a:pt x="41" y="44"/>
                      </a:lnTo>
                      <a:lnTo>
                        <a:pt x="38" y="54"/>
                      </a:lnTo>
                      <a:lnTo>
                        <a:pt x="34" y="58"/>
                      </a:lnTo>
                      <a:lnTo>
                        <a:pt x="30" y="60"/>
                      </a:lnTo>
                      <a:lnTo>
                        <a:pt x="25" y="61"/>
                      </a:lnTo>
                      <a:lnTo>
                        <a:pt x="19" y="61"/>
                      </a:lnTo>
                      <a:lnTo>
                        <a:pt x="15" y="60"/>
                      </a:lnTo>
                      <a:lnTo>
                        <a:pt x="10" y="59"/>
                      </a:lnTo>
                      <a:lnTo>
                        <a:pt x="7" y="56"/>
                      </a:lnTo>
                      <a:lnTo>
                        <a:pt x="6" y="55"/>
                      </a:lnTo>
                      <a:lnTo>
                        <a:pt x="5" y="53"/>
                      </a:lnTo>
                      <a:lnTo>
                        <a:pt x="6" y="50"/>
                      </a:lnTo>
                      <a:lnTo>
                        <a:pt x="7" y="48"/>
                      </a:lnTo>
                      <a:lnTo>
                        <a:pt x="10" y="46"/>
                      </a:lnTo>
                      <a:lnTo>
                        <a:pt x="14" y="44"/>
                      </a:lnTo>
                      <a:lnTo>
                        <a:pt x="19" y="43"/>
                      </a:lnTo>
                      <a:lnTo>
                        <a:pt x="25" y="43"/>
                      </a:lnTo>
                      <a:lnTo>
                        <a:pt x="29" y="44"/>
                      </a:lnTo>
                      <a:lnTo>
                        <a:pt x="34" y="46"/>
                      </a:lnTo>
                      <a:lnTo>
                        <a:pt x="38" y="50"/>
                      </a:lnTo>
                      <a:lnTo>
                        <a:pt x="43" y="59"/>
                      </a:lnTo>
                      <a:lnTo>
                        <a:pt x="44" y="70"/>
                      </a:lnTo>
                      <a:lnTo>
                        <a:pt x="43" y="82"/>
                      </a:lnTo>
                      <a:lnTo>
                        <a:pt x="38" y="92"/>
                      </a:lnTo>
                      <a:lnTo>
                        <a:pt x="34" y="95"/>
                      </a:lnTo>
                      <a:lnTo>
                        <a:pt x="30" y="98"/>
                      </a:lnTo>
                      <a:lnTo>
                        <a:pt x="25" y="99"/>
                      </a:lnTo>
                      <a:lnTo>
                        <a:pt x="20" y="99"/>
                      </a:lnTo>
                      <a:lnTo>
                        <a:pt x="15" y="98"/>
                      </a:lnTo>
                      <a:lnTo>
                        <a:pt x="11" y="97"/>
                      </a:lnTo>
                      <a:lnTo>
                        <a:pt x="9" y="94"/>
                      </a:lnTo>
                      <a:lnTo>
                        <a:pt x="6" y="92"/>
                      </a:lnTo>
                      <a:lnTo>
                        <a:pt x="6" y="90"/>
                      </a:lnTo>
                      <a:lnTo>
                        <a:pt x="6" y="88"/>
                      </a:lnTo>
                      <a:lnTo>
                        <a:pt x="9" y="85"/>
                      </a:lnTo>
                      <a:lnTo>
                        <a:pt x="11" y="84"/>
                      </a:lnTo>
                      <a:lnTo>
                        <a:pt x="15" y="82"/>
                      </a:lnTo>
                      <a:lnTo>
                        <a:pt x="20" y="80"/>
                      </a:lnTo>
                      <a:lnTo>
                        <a:pt x="25" y="80"/>
                      </a:lnTo>
                      <a:lnTo>
                        <a:pt x="30" y="82"/>
                      </a:lnTo>
                      <a:lnTo>
                        <a:pt x="34" y="84"/>
                      </a:lnTo>
                      <a:lnTo>
                        <a:pt x="38" y="88"/>
                      </a:lnTo>
                      <a:lnTo>
                        <a:pt x="43" y="97"/>
                      </a:lnTo>
                      <a:lnTo>
                        <a:pt x="44" y="108"/>
                      </a:lnTo>
                      <a:lnTo>
                        <a:pt x="43" y="119"/>
                      </a:lnTo>
                      <a:lnTo>
                        <a:pt x="39" y="128"/>
                      </a:lnTo>
                      <a:lnTo>
                        <a:pt x="35" y="133"/>
                      </a:lnTo>
                      <a:lnTo>
                        <a:pt x="30" y="136"/>
                      </a:lnTo>
                      <a:lnTo>
                        <a:pt x="25" y="137"/>
                      </a:lnTo>
                      <a:lnTo>
                        <a:pt x="20" y="137"/>
                      </a:lnTo>
                      <a:lnTo>
                        <a:pt x="15" y="136"/>
                      </a:lnTo>
                      <a:lnTo>
                        <a:pt x="11" y="133"/>
                      </a:lnTo>
                      <a:lnTo>
                        <a:pt x="9" y="132"/>
                      </a:lnTo>
                      <a:lnTo>
                        <a:pt x="7" y="130"/>
                      </a:lnTo>
                      <a:lnTo>
                        <a:pt x="6" y="127"/>
                      </a:lnTo>
                      <a:lnTo>
                        <a:pt x="7" y="126"/>
                      </a:lnTo>
                      <a:lnTo>
                        <a:pt x="9" y="123"/>
                      </a:lnTo>
                      <a:lnTo>
                        <a:pt x="11" y="121"/>
                      </a:lnTo>
                      <a:lnTo>
                        <a:pt x="15" y="119"/>
                      </a:lnTo>
                      <a:lnTo>
                        <a:pt x="20" y="118"/>
                      </a:lnTo>
                      <a:lnTo>
                        <a:pt x="25" y="118"/>
                      </a:lnTo>
                      <a:lnTo>
                        <a:pt x="30" y="118"/>
                      </a:lnTo>
                      <a:lnTo>
                        <a:pt x="35" y="121"/>
                      </a:lnTo>
                      <a:lnTo>
                        <a:pt x="39" y="126"/>
                      </a:lnTo>
                      <a:lnTo>
                        <a:pt x="43" y="135"/>
                      </a:lnTo>
                      <a:lnTo>
                        <a:pt x="45" y="146"/>
                      </a:lnTo>
                      <a:lnTo>
                        <a:pt x="43" y="157"/>
                      </a:lnTo>
                      <a:lnTo>
                        <a:pt x="39" y="166"/>
                      </a:lnTo>
                      <a:lnTo>
                        <a:pt x="35" y="171"/>
                      </a:lnTo>
                      <a:lnTo>
                        <a:pt x="31" y="174"/>
                      </a:lnTo>
                      <a:lnTo>
                        <a:pt x="26" y="175"/>
                      </a:lnTo>
                      <a:lnTo>
                        <a:pt x="20" y="174"/>
                      </a:lnTo>
                      <a:lnTo>
                        <a:pt x="16" y="172"/>
                      </a:lnTo>
                      <a:lnTo>
                        <a:pt x="11" y="171"/>
                      </a:lnTo>
                      <a:lnTo>
                        <a:pt x="9" y="170"/>
                      </a:lnTo>
                      <a:lnTo>
                        <a:pt x="7" y="167"/>
                      </a:lnTo>
                      <a:lnTo>
                        <a:pt x="6" y="165"/>
                      </a:lnTo>
                      <a:lnTo>
                        <a:pt x="7" y="162"/>
                      </a:lnTo>
                      <a:lnTo>
                        <a:pt x="9" y="161"/>
                      </a:lnTo>
                      <a:lnTo>
                        <a:pt x="11" y="159"/>
                      </a:lnTo>
                      <a:lnTo>
                        <a:pt x="16" y="157"/>
                      </a:lnTo>
                      <a:lnTo>
                        <a:pt x="20" y="156"/>
                      </a:lnTo>
                      <a:lnTo>
                        <a:pt x="26" y="155"/>
                      </a:lnTo>
                      <a:lnTo>
                        <a:pt x="30" y="156"/>
                      </a:lnTo>
                      <a:lnTo>
                        <a:pt x="35" y="159"/>
                      </a:lnTo>
                      <a:lnTo>
                        <a:pt x="39" y="164"/>
                      </a:lnTo>
                      <a:lnTo>
                        <a:pt x="44" y="172"/>
                      </a:lnTo>
                      <a:lnTo>
                        <a:pt x="45" y="184"/>
                      </a:lnTo>
                      <a:lnTo>
                        <a:pt x="44" y="195"/>
                      </a:lnTo>
                      <a:lnTo>
                        <a:pt x="39" y="204"/>
                      </a:lnTo>
                      <a:lnTo>
                        <a:pt x="36" y="208"/>
                      </a:lnTo>
                      <a:lnTo>
                        <a:pt x="31" y="212"/>
                      </a:lnTo>
                      <a:lnTo>
                        <a:pt x="26" y="212"/>
                      </a:lnTo>
                      <a:lnTo>
                        <a:pt x="21" y="212"/>
                      </a:lnTo>
                      <a:lnTo>
                        <a:pt x="16" y="210"/>
                      </a:lnTo>
                      <a:lnTo>
                        <a:pt x="12" y="209"/>
                      </a:lnTo>
                      <a:lnTo>
                        <a:pt x="10" y="206"/>
                      </a:lnTo>
                      <a:lnTo>
                        <a:pt x="7" y="205"/>
                      </a:lnTo>
                      <a:lnTo>
                        <a:pt x="7" y="203"/>
                      </a:lnTo>
                      <a:lnTo>
                        <a:pt x="7" y="200"/>
                      </a:lnTo>
                      <a:lnTo>
                        <a:pt x="10" y="198"/>
                      </a:lnTo>
                      <a:lnTo>
                        <a:pt x="12" y="196"/>
                      </a:lnTo>
                      <a:lnTo>
                        <a:pt x="16" y="195"/>
                      </a:lnTo>
                      <a:lnTo>
                        <a:pt x="21" y="194"/>
                      </a:lnTo>
                      <a:lnTo>
                        <a:pt x="26" y="193"/>
                      </a:lnTo>
                      <a:lnTo>
                        <a:pt x="31" y="194"/>
                      </a:lnTo>
                      <a:lnTo>
                        <a:pt x="35" y="196"/>
                      </a:lnTo>
                      <a:lnTo>
                        <a:pt x="39" y="200"/>
                      </a:lnTo>
                      <a:lnTo>
                        <a:pt x="44" y="210"/>
                      </a:lnTo>
                      <a:lnTo>
                        <a:pt x="45" y="222"/>
                      </a:lnTo>
                      <a:lnTo>
                        <a:pt x="44" y="232"/>
                      </a:lnTo>
                      <a:lnTo>
                        <a:pt x="40" y="242"/>
                      </a:lnTo>
                      <a:lnTo>
                        <a:pt x="36" y="246"/>
                      </a:lnTo>
                      <a:lnTo>
                        <a:pt x="31" y="248"/>
                      </a:lnTo>
                      <a:lnTo>
                        <a:pt x="26" y="249"/>
                      </a:lnTo>
                      <a:lnTo>
                        <a:pt x="24" y="249"/>
                      </a:lnTo>
                      <a:lnTo>
                        <a:pt x="24" y="256"/>
                      </a:lnTo>
                      <a:lnTo>
                        <a:pt x="26" y="256"/>
                      </a:lnTo>
                      <a:lnTo>
                        <a:pt x="33" y="254"/>
                      </a:lnTo>
                      <a:lnTo>
                        <a:pt x="36" y="253"/>
                      </a:lnTo>
                      <a:lnTo>
                        <a:pt x="41" y="249"/>
                      </a:lnTo>
                      <a:lnTo>
                        <a:pt x="45" y="244"/>
                      </a:lnTo>
                      <a:lnTo>
                        <a:pt x="50" y="234"/>
                      </a:lnTo>
                      <a:lnTo>
                        <a:pt x="51" y="220"/>
                      </a:lnTo>
                      <a:lnTo>
                        <a:pt x="49" y="208"/>
                      </a:lnTo>
                      <a:lnTo>
                        <a:pt x="44" y="198"/>
                      </a:lnTo>
                      <a:lnTo>
                        <a:pt x="40" y="193"/>
                      </a:lnTo>
                      <a:lnTo>
                        <a:pt x="36" y="190"/>
                      </a:lnTo>
                      <a:lnTo>
                        <a:pt x="31" y="188"/>
                      </a:lnTo>
                      <a:lnTo>
                        <a:pt x="26" y="188"/>
                      </a:lnTo>
                      <a:lnTo>
                        <a:pt x="20" y="188"/>
                      </a:lnTo>
                      <a:lnTo>
                        <a:pt x="14" y="189"/>
                      </a:lnTo>
                      <a:lnTo>
                        <a:pt x="9" y="191"/>
                      </a:lnTo>
                      <a:lnTo>
                        <a:pt x="5" y="194"/>
                      </a:lnTo>
                      <a:lnTo>
                        <a:pt x="2" y="199"/>
                      </a:lnTo>
                      <a:lnTo>
                        <a:pt x="1" y="203"/>
                      </a:lnTo>
                      <a:lnTo>
                        <a:pt x="2" y="206"/>
                      </a:lnTo>
                      <a:lnTo>
                        <a:pt x="5" y="212"/>
                      </a:lnTo>
                      <a:lnTo>
                        <a:pt x="10" y="214"/>
                      </a:lnTo>
                      <a:lnTo>
                        <a:pt x="14" y="217"/>
                      </a:lnTo>
                      <a:lnTo>
                        <a:pt x="20" y="218"/>
                      </a:lnTo>
                      <a:lnTo>
                        <a:pt x="26" y="218"/>
                      </a:lnTo>
                      <a:lnTo>
                        <a:pt x="31" y="217"/>
                      </a:lnTo>
                      <a:lnTo>
                        <a:pt x="36" y="215"/>
                      </a:lnTo>
                      <a:lnTo>
                        <a:pt x="40" y="212"/>
                      </a:lnTo>
                      <a:lnTo>
                        <a:pt x="44" y="208"/>
                      </a:lnTo>
                      <a:lnTo>
                        <a:pt x="49" y="196"/>
                      </a:lnTo>
                      <a:lnTo>
                        <a:pt x="51" y="184"/>
                      </a:lnTo>
                      <a:lnTo>
                        <a:pt x="49" y="170"/>
                      </a:lnTo>
                      <a:lnTo>
                        <a:pt x="44" y="160"/>
                      </a:lnTo>
                      <a:lnTo>
                        <a:pt x="40" y="155"/>
                      </a:lnTo>
                      <a:lnTo>
                        <a:pt x="35" y="152"/>
                      </a:lnTo>
                      <a:lnTo>
                        <a:pt x="31" y="150"/>
                      </a:lnTo>
                      <a:lnTo>
                        <a:pt x="25" y="150"/>
                      </a:lnTo>
                      <a:lnTo>
                        <a:pt x="19" y="150"/>
                      </a:lnTo>
                      <a:lnTo>
                        <a:pt x="14" y="151"/>
                      </a:lnTo>
                      <a:lnTo>
                        <a:pt x="9" y="154"/>
                      </a:lnTo>
                      <a:lnTo>
                        <a:pt x="5" y="157"/>
                      </a:lnTo>
                      <a:lnTo>
                        <a:pt x="2" y="161"/>
                      </a:lnTo>
                      <a:lnTo>
                        <a:pt x="1" y="165"/>
                      </a:lnTo>
                      <a:lnTo>
                        <a:pt x="2" y="170"/>
                      </a:lnTo>
                      <a:lnTo>
                        <a:pt x="5" y="174"/>
                      </a:lnTo>
                      <a:lnTo>
                        <a:pt x="9" y="176"/>
                      </a:lnTo>
                      <a:lnTo>
                        <a:pt x="14" y="179"/>
                      </a:lnTo>
                      <a:lnTo>
                        <a:pt x="20" y="180"/>
                      </a:lnTo>
                      <a:lnTo>
                        <a:pt x="26" y="180"/>
                      </a:lnTo>
                      <a:lnTo>
                        <a:pt x="31" y="180"/>
                      </a:lnTo>
                      <a:lnTo>
                        <a:pt x="36" y="177"/>
                      </a:lnTo>
                      <a:lnTo>
                        <a:pt x="40" y="174"/>
                      </a:lnTo>
                      <a:lnTo>
                        <a:pt x="44" y="170"/>
                      </a:lnTo>
                      <a:lnTo>
                        <a:pt x="49" y="159"/>
                      </a:lnTo>
                      <a:lnTo>
                        <a:pt x="50" y="146"/>
                      </a:lnTo>
                      <a:lnTo>
                        <a:pt x="49" y="133"/>
                      </a:lnTo>
                      <a:lnTo>
                        <a:pt x="44" y="122"/>
                      </a:lnTo>
                      <a:lnTo>
                        <a:pt x="40" y="118"/>
                      </a:lnTo>
                      <a:lnTo>
                        <a:pt x="35" y="114"/>
                      </a:lnTo>
                      <a:lnTo>
                        <a:pt x="30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4" y="114"/>
                      </a:lnTo>
                      <a:lnTo>
                        <a:pt x="9" y="116"/>
                      </a:lnTo>
                      <a:lnTo>
                        <a:pt x="4" y="119"/>
                      </a:lnTo>
                      <a:lnTo>
                        <a:pt x="1" y="123"/>
                      </a:lnTo>
                      <a:lnTo>
                        <a:pt x="0" y="127"/>
                      </a:lnTo>
                      <a:lnTo>
                        <a:pt x="1" y="132"/>
                      </a:lnTo>
                      <a:lnTo>
                        <a:pt x="4" y="136"/>
                      </a:lnTo>
                      <a:lnTo>
                        <a:pt x="9" y="138"/>
                      </a:lnTo>
                      <a:lnTo>
                        <a:pt x="14" y="141"/>
                      </a:lnTo>
                      <a:lnTo>
                        <a:pt x="19" y="142"/>
                      </a:lnTo>
                      <a:lnTo>
                        <a:pt x="25" y="142"/>
                      </a:lnTo>
                      <a:lnTo>
                        <a:pt x="31" y="142"/>
                      </a:lnTo>
                      <a:lnTo>
                        <a:pt x="35" y="140"/>
                      </a:lnTo>
                      <a:lnTo>
                        <a:pt x="40" y="137"/>
                      </a:lnTo>
                      <a:lnTo>
                        <a:pt x="44" y="132"/>
                      </a:lnTo>
                      <a:lnTo>
                        <a:pt x="49" y="121"/>
                      </a:lnTo>
                      <a:lnTo>
                        <a:pt x="50" y="108"/>
                      </a:lnTo>
                      <a:lnTo>
                        <a:pt x="48" y="95"/>
                      </a:lnTo>
                      <a:lnTo>
                        <a:pt x="43" y="84"/>
                      </a:lnTo>
                      <a:lnTo>
                        <a:pt x="39" y="80"/>
                      </a:lnTo>
                      <a:lnTo>
                        <a:pt x="35" y="77"/>
                      </a:lnTo>
                      <a:lnTo>
                        <a:pt x="30" y="75"/>
                      </a:lnTo>
                      <a:lnTo>
                        <a:pt x="25" y="74"/>
                      </a:lnTo>
                      <a:lnTo>
                        <a:pt x="19" y="75"/>
                      </a:lnTo>
                      <a:lnTo>
                        <a:pt x="12" y="77"/>
                      </a:lnTo>
                      <a:lnTo>
                        <a:pt x="7" y="78"/>
                      </a:lnTo>
                      <a:lnTo>
                        <a:pt x="4" y="82"/>
                      </a:lnTo>
                      <a:lnTo>
                        <a:pt x="1" y="85"/>
                      </a:lnTo>
                      <a:lnTo>
                        <a:pt x="0" y="90"/>
                      </a:lnTo>
                      <a:lnTo>
                        <a:pt x="1" y="94"/>
                      </a:lnTo>
                      <a:lnTo>
                        <a:pt x="4" y="98"/>
                      </a:lnTo>
                      <a:lnTo>
                        <a:pt x="9" y="102"/>
                      </a:lnTo>
                      <a:lnTo>
                        <a:pt x="12" y="103"/>
                      </a:lnTo>
                      <a:lnTo>
                        <a:pt x="19" y="104"/>
                      </a:lnTo>
                      <a:lnTo>
                        <a:pt x="25" y="106"/>
                      </a:lnTo>
                      <a:lnTo>
                        <a:pt x="30" y="104"/>
                      </a:lnTo>
                      <a:lnTo>
                        <a:pt x="35" y="102"/>
                      </a:lnTo>
                      <a:lnTo>
                        <a:pt x="39" y="99"/>
                      </a:lnTo>
                      <a:lnTo>
                        <a:pt x="43" y="94"/>
                      </a:lnTo>
                      <a:lnTo>
                        <a:pt x="48" y="84"/>
                      </a:lnTo>
                      <a:lnTo>
                        <a:pt x="50" y="70"/>
                      </a:lnTo>
                      <a:lnTo>
                        <a:pt x="48" y="58"/>
                      </a:lnTo>
                      <a:lnTo>
                        <a:pt x="43" y="46"/>
                      </a:lnTo>
                      <a:lnTo>
                        <a:pt x="39" y="43"/>
                      </a:lnTo>
                      <a:lnTo>
                        <a:pt x="34" y="39"/>
                      </a:lnTo>
                      <a:lnTo>
                        <a:pt x="30" y="37"/>
                      </a:lnTo>
                      <a:lnTo>
                        <a:pt x="24" y="36"/>
                      </a:lnTo>
                      <a:lnTo>
                        <a:pt x="17" y="37"/>
                      </a:lnTo>
                      <a:lnTo>
                        <a:pt x="12" y="39"/>
                      </a:lnTo>
                      <a:lnTo>
                        <a:pt x="7" y="41"/>
                      </a:lnTo>
                      <a:lnTo>
                        <a:pt x="4" y="44"/>
                      </a:lnTo>
                      <a:lnTo>
                        <a:pt x="0" y="48"/>
                      </a:lnTo>
                      <a:lnTo>
                        <a:pt x="0" y="53"/>
                      </a:lnTo>
                      <a:lnTo>
                        <a:pt x="1" y="56"/>
                      </a:lnTo>
                      <a:lnTo>
                        <a:pt x="4" y="60"/>
                      </a:lnTo>
                      <a:lnTo>
                        <a:pt x="7" y="64"/>
                      </a:lnTo>
                      <a:lnTo>
                        <a:pt x="12" y="65"/>
                      </a:lnTo>
                      <a:lnTo>
                        <a:pt x="19" y="68"/>
                      </a:lnTo>
                      <a:lnTo>
                        <a:pt x="25" y="68"/>
                      </a:lnTo>
                      <a:lnTo>
                        <a:pt x="30" y="66"/>
                      </a:lnTo>
                      <a:lnTo>
                        <a:pt x="35" y="65"/>
                      </a:lnTo>
                      <a:lnTo>
                        <a:pt x="39" y="61"/>
                      </a:lnTo>
                      <a:lnTo>
                        <a:pt x="43" y="56"/>
                      </a:lnTo>
                      <a:lnTo>
                        <a:pt x="48" y="46"/>
                      </a:lnTo>
                      <a:lnTo>
                        <a:pt x="49" y="32"/>
                      </a:lnTo>
                      <a:lnTo>
                        <a:pt x="48" y="20"/>
                      </a:lnTo>
                      <a:lnTo>
                        <a:pt x="41" y="10"/>
                      </a:lnTo>
                      <a:lnTo>
                        <a:pt x="38" y="5"/>
                      </a:lnTo>
                      <a:lnTo>
                        <a:pt x="34" y="2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21" y="0"/>
                      </a:lnTo>
                      <a:lnTo>
                        <a:pt x="21" y="5"/>
                      </a:lnTo>
                      <a:lnTo>
                        <a:pt x="24" y="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Freeform 11"/>
                <p:cNvSpPr>
                  <a:spLocks/>
                </p:cNvSpPr>
                <p:nvPr/>
              </p:nvSpPr>
              <p:spPr bwMode="auto">
                <a:xfrm rot="-2400000">
                  <a:off x="2629590" y="3808638"/>
                  <a:ext cx="241091" cy="1399306"/>
                </a:xfrm>
                <a:custGeom>
                  <a:avLst/>
                  <a:gdLst>
                    <a:gd name="T0" fmla="*/ 41 w 51"/>
                    <a:gd name="T1" fmla="*/ 22 h 256"/>
                    <a:gd name="T2" fmla="*/ 30 w 51"/>
                    <a:gd name="T3" fmla="*/ 60 h 256"/>
                    <a:gd name="T4" fmla="*/ 7 w 51"/>
                    <a:gd name="T5" fmla="*/ 56 h 256"/>
                    <a:gd name="T6" fmla="*/ 10 w 51"/>
                    <a:gd name="T7" fmla="*/ 46 h 256"/>
                    <a:gd name="T8" fmla="*/ 34 w 51"/>
                    <a:gd name="T9" fmla="*/ 46 h 256"/>
                    <a:gd name="T10" fmla="*/ 38 w 51"/>
                    <a:gd name="T11" fmla="*/ 92 h 256"/>
                    <a:gd name="T12" fmla="*/ 15 w 51"/>
                    <a:gd name="T13" fmla="*/ 98 h 256"/>
                    <a:gd name="T14" fmla="*/ 6 w 51"/>
                    <a:gd name="T15" fmla="*/ 88 h 256"/>
                    <a:gd name="T16" fmla="*/ 25 w 51"/>
                    <a:gd name="T17" fmla="*/ 80 h 256"/>
                    <a:gd name="T18" fmla="*/ 44 w 51"/>
                    <a:gd name="T19" fmla="*/ 108 h 256"/>
                    <a:gd name="T20" fmla="*/ 25 w 51"/>
                    <a:gd name="T21" fmla="*/ 137 h 256"/>
                    <a:gd name="T22" fmla="*/ 7 w 51"/>
                    <a:gd name="T23" fmla="*/ 130 h 256"/>
                    <a:gd name="T24" fmla="*/ 15 w 51"/>
                    <a:gd name="T25" fmla="*/ 119 h 256"/>
                    <a:gd name="T26" fmla="*/ 39 w 51"/>
                    <a:gd name="T27" fmla="*/ 126 h 256"/>
                    <a:gd name="T28" fmla="*/ 35 w 51"/>
                    <a:gd name="T29" fmla="*/ 171 h 256"/>
                    <a:gd name="T30" fmla="*/ 11 w 51"/>
                    <a:gd name="T31" fmla="*/ 171 h 256"/>
                    <a:gd name="T32" fmla="*/ 9 w 51"/>
                    <a:gd name="T33" fmla="*/ 161 h 256"/>
                    <a:gd name="T34" fmla="*/ 30 w 51"/>
                    <a:gd name="T35" fmla="*/ 156 h 256"/>
                    <a:gd name="T36" fmla="*/ 44 w 51"/>
                    <a:gd name="T37" fmla="*/ 195 h 256"/>
                    <a:gd name="T38" fmla="*/ 21 w 51"/>
                    <a:gd name="T39" fmla="*/ 212 h 256"/>
                    <a:gd name="T40" fmla="*/ 7 w 51"/>
                    <a:gd name="T41" fmla="*/ 203 h 256"/>
                    <a:gd name="T42" fmla="*/ 21 w 51"/>
                    <a:gd name="T43" fmla="*/ 194 h 256"/>
                    <a:gd name="T44" fmla="*/ 44 w 51"/>
                    <a:gd name="T45" fmla="*/ 210 h 256"/>
                    <a:gd name="T46" fmla="*/ 31 w 51"/>
                    <a:gd name="T47" fmla="*/ 248 h 256"/>
                    <a:gd name="T48" fmla="*/ 33 w 51"/>
                    <a:gd name="T49" fmla="*/ 254 h 256"/>
                    <a:gd name="T50" fmla="*/ 51 w 51"/>
                    <a:gd name="T51" fmla="*/ 220 h 256"/>
                    <a:gd name="T52" fmla="*/ 31 w 51"/>
                    <a:gd name="T53" fmla="*/ 188 h 256"/>
                    <a:gd name="T54" fmla="*/ 5 w 51"/>
                    <a:gd name="T55" fmla="*/ 194 h 256"/>
                    <a:gd name="T56" fmla="*/ 10 w 51"/>
                    <a:gd name="T57" fmla="*/ 214 h 256"/>
                    <a:gd name="T58" fmla="*/ 36 w 51"/>
                    <a:gd name="T59" fmla="*/ 215 h 256"/>
                    <a:gd name="T60" fmla="*/ 49 w 51"/>
                    <a:gd name="T61" fmla="*/ 170 h 256"/>
                    <a:gd name="T62" fmla="*/ 25 w 51"/>
                    <a:gd name="T63" fmla="*/ 150 h 256"/>
                    <a:gd name="T64" fmla="*/ 2 w 51"/>
                    <a:gd name="T65" fmla="*/ 161 h 256"/>
                    <a:gd name="T66" fmla="*/ 14 w 51"/>
                    <a:gd name="T67" fmla="*/ 179 h 256"/>
                    <a:gd name="T68" fmla="*/ 40 w 51"/>
                    <a:gd name="T69" fmla="*/ 174 h 256"/>
                    <a:gd name="T70" fmla="*/ 44 w 51"/>
                    <a:gd name="T71" fmla="*/ 122 h 256"/>
                    <a:gd name="T72" fmla="*/ 19 w 51"/>
                    <a:gd name="T73" fmla="*/ 112 h 256"/>
                    <a:gd name="T74" fmla="*/ 0 w 51"/>
                    <a:gd name="T75" fmla="*/ 127 h 256"/>
                    <a:gd name="T76" fmla="*/ 19 w 51"/>
                    <a:gd name="T77" fmla="*/ 142 h 256"/>
                    <a:gd name="T78" fmla="*/ 44 w 51"/>
                    <a:gd name="T79" fmla="*/ 132 h 256"/>
                    <a:gd name="T80" fmla="*/ 39 w 51"/>
                    <a:gd name="T81" fmla="*/ 80 h 256"/>
                    <a:gd name="T82" fmla="*/ 12 w 51"/>
                    <a:gd name="T83" fmla="*/ 77 h 256"/>
                    <a:gd name="T84" fmla="*/ 1 w 51"/>
                    <a:gd name="T85" fmla="*/ 94 h 256"/>
                    <a:gd name="T86" fmla="*/ 25 w 51"/>
                    <a:gd name="T87" fmla="*/ 106 h 256"/>
                    <a:gd name="T88" fmla="*/ 48 w 51"/>
                    <a:gd name="T89" fmla="*/ 84 h 256"/>
                    <a:gd name="T90" fmla="*/ 34 w 51"/>
                    <a:gd name="T91" fmla="*/ 39 h 256"/>
                    <a:gd name="T92" fmla="*/ 7 w 51"/>
                    <a:gd name="T93" fmla="*/ 41 h 256"/>
                    <a:gd name="T94" fmla="*/ 4 w 51"/>
                    <a:gd name="T95" fmla="*/ 60 h 256"/>
                    <a:gd name="T96" fmla="*/ 30 w 51"/>
                    <a:gd name="T97" fmla="*/ 66 h 256"/>
                    <a:gd name="T98" fmla="*/ 49 w 51"/>
                    <a:gd name="T99" fmla="*/ 32 h 256"/>
                    <a:gd name="T100" fmla="*/ 29 w 51"/>
                    <a:gd name="T101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1" h="256">
                      <a:moveTo>
                        <a:pt x="24" y="5"/>
                      </a:moveTo>
                      <a:lnTo>
                        <a:pt x="29" y="6"/>
                      </a:lnTo>
                      <a:lnTo>
                        <a:pt x="34" y="8"/>
                      </a:lnTo>
                      <a:lnTo>
                        <a:pt x="38" y="12"/>
                      </a:lnTo>
                      <a:lnTo>
                        <a:pt x="41" y="22"/>
                      </a:lnTo>
                      <a:lnTo>
                        <a:pt x="44" y="34"/>
                      </a:lnTo>
                      <a:lnTo>
                        <a:pt x="41" y="44"/>
                      </a:lnTo>
                      <a:lnTo>
                        <a:pt x="38" y="54"/>
                      </a:lnTo>
                      <a:lnTo>
                        <a:pt x="34" y="58"/>
                      </a:lnTo>
                      <a:lnTo>
                        <a:pt x="30" y="60"/>
                      </a:lnTo>
                      <a:lnTo>
                        <a:pt x="25" y="61"/>
                      </a:lnTo>
                      <a:lnTo>
                        <a:pt x="19" y="61"/>
                      </a:lnTo>
                      <a:lnTo>
                        <a:pt x="15" y="60"/>
                      </a:lnTo>
                      <a:lnTo>
                        <a:pt x="10" y="59"/>
                      </a:lnTo>
                      <a:lnTo>
                        <a:pt x="7" y="56"/>
                      </a:lnTo>
                      <a:lnTo>
                        <a:pt x="6" y="55"/>
                      </a:lnTo>
                      <a:lnTo>
                        <a:pt x="5" y="53"/>
                      </a:lnTo>
                      <a:lnTo>
                        <a:pt x="6" y="50"/>
                      </a:lnTo>
                      <a:lnTo>
                        <a:pt x="7" y="48"/>
                      </a:lnTo>
                      <a:lnTo>
                        <a:pt x="10" y="46"/>
                      </a:lnTo>
                      <a:lnTo>
                        <a:pt x="14" y="44"/>
                      </a:lnTo>
                      <a:lnTo>
                        <a:pt x="19" y="43"/>
                      </a:lnTo>
                      <a:lnTo>
                        <a:pt x="25" y="43"/>
                      </a:lnTo>
                      <a:lnTo>
                        <a:pt x="29" y="44"/>
                      </a:lnTo>
                      <a:lnTo>
                        <a:pt x="34" y="46"/>
                      </a:lnTo>
                      <a:lnTo>
                        <a:pt x="38" y="50"/>
                      </a:lnTo>
                      <a:lnTo>
                        <a:pt x="43" y="59"/>
                      </a:lnTo>
                      <a:lnTo>
                        <a:pt x="44" y="70"/>
                      </a:lnTo>
                      <a:lnTo>
                        <a:pt x="43" y="82"/>
                      </a:lnTo>
                      <a:lnTo>
                        <a:pt x="38" y="92"/>
                      </a:lnTo>
                      <a:lnTo>
                        <a:pt x="34" y="95"/>
                      </a:lnTo>
                      <a:lnTo>
                        <a:pt x="30" y="98"/>
                      </a:lnTo>
                      <a:lnTo>
                        <a:pt x="25" y="99"/>
                      </a:lnTo>
                      <a:lnTo>
                        <a:pt x="20" y="99"/>
                      </a:lnTo>
                      <a:lnTo>
                        <a:pt x="15" y="98"/>
                      </a:lnTo>
                      <a:lnTo>
                        <a:pt x="11" y="97"/>
                      </a:lnTo>
                      <a:lnTo>
                        <a:pt x="9" y="94"/>
                      </a:lnTo>
                      <a:lnTo>
                        <a:pt x="6" y="92"/>
                      </a:lnTo>
                      <a:lnTo>
                        <a:pt x="6" y="90"/>
                      </a:lnTo>
                      <a:lnTo>
                        <a:pt x="6" y="88"/>
                      </a:lnTo>
                      <a:lnTo>
                        <a:pt x="9" y="85"/>
                      </a:lnTo>
                      <a:lnTo>
                        <a:pt x="11" y="84"/>
                      </a:lnTo>
                      <a:lnTo>
                        <a:pt x="15" y="82"/>
                      </a:lnTo>
                      <a:lnTo>
                        <a:pt x="20" y="80"/>
                      </a:lnTo>
                      <a:lnTo>
                        <a:pt x="25" y="80"/>
                      </a:lnTo>
                      <a:lnTo>
                        <a:pt x="30" y="82"/>
                      </a:lnTo>
                      <a:lnTo>
                        <a:pt x="34" y="84"/>
                      </a:lnTo>
                      <a:lnTo>
                        <a:pt x="38" y="88"/>
                      </a:lnTo>
                      <a:lnTo>
                        <a:pt x="43" y="97"/>
                      </a:lnTo>
                      <a:lnTo>
                        <a:pt x="44" y="108"/>
                      </a:lnTo>
                      <a:lnTo>
                        <a:pt x="43" y="119"/>
                      </a:lnTo>
                      <a:lnTo>
                        <a:pt x="39" y="128"/>
                      </a:lnTo>
                      <a:lnTo>
                        <a:pt x="35" y="133"/>
                      </a:lnTo>
                      <a:lnTo>
                        <a:pt x="30" y="136"/>
                      </a:lnTo>
                      <a:lnTo>
                        <a:pt x="25" y="137"/>
                      </a:lnTo>
                      <a:lnTo>
                        <a:pt x="20" y="137"/>
                      </a:lnTo>
                      <a:lnTo>
                        <a:pt x="15" y="136"/>
                      </a:lnTo>
                      <a:lnTo>
                        <a:pt x="11" y="133"/>
                      </a:lnTo>
                      <a:lnTo>
                        <a:pt x="9" y="132"/>
                      </a:lnTo>
                      <a:lnTo>
                        <a:pt x="7" y="130"/>
                      </a:lnTo>
                      <a:lnTo>
                        <a:pt x="6" y="127"/>
                      </a:lnTo>
                      <a:lnTo>
                        <a:pt x="7" y="126"/>
                      </a:lnTo>
                      <a:lnTo>
                        <a:pt x="9" y="123"/>
                      </a:lnTo>
                      <a:lnTo>
                        <a:pt x="11" y="121"/>
                      </a:lnTo>
                      <a:lnTo>
                        <a:pt x="15" y="119"/>
                      </a:lnTo>
                      <a:lnTo>
                        <a:pt x="20" y="118"/>
                      </a:lnTo>
                      <a:lnTo>
                        <a:pt x="25" y="118"/>
                      </a:lnTo>
                      <a:lnTo>
                        <a:pt x="30" y="118"/>
                      </a:lnTo>
                      <a:lnTo>
                        <a:pt x="35" y="121"/>
                      </a:lnTo>
                      <a:lnTo>
                        <a:pt x="39" y="126"/>
                      </a:lnTo>
                      <a:lnTo>
                        <a:pt x="43" y="135"/>
                      </a:lnTo>
                      <a:lnTo>
                        <a:pt x="45" y="146"/>
                      </a:lnTo>
                      <a:lnTo>
                        <a:pt x="43" y="157"/>
                      </a:lnTo>
                      <a:lnTo>
                        <a:pt x="39" y="166"/>
                      </a:lnTo>
                      <a:lnTo>
                        <a:pt x="35" y="171"/>
                      </a:lnTo>
                      <a:lnTo>
                        <a:pt x="31" y="174"/>
                      </a:lnTo>
                      <a:lnTo>
                        <a:pt x="26" y="175"/>
                      </a:lnTo>
                      <a:lnTo>
                        <a:pt x="20" y="174"/>
                      </a:lnTo>
                      <a:lnTo>
                        <a:pt x="16" y="172"/>
                      </a:lnTo>
                      <a:lnTo>
                        <a:pt x="11" y="171"/>
                      </a:lnTo>
                      <a:lnTo>
                        <a:pt x="9" y="170"/>
                      </a:lnTo>
                      <a:lnTo>
                        <a:pt x="7" y="167"/>
                      </a:lnTo>
                      <a:lnTo>
                        <a:pt x="6" y="165"/>
                      </a:lnTo>
                      <a:lnTo>
                        <a:pt x="7" y="162"/>
                      </a:lnTo>
                      <a:lnTo>
                        <a:pt x="9" y="161"/>
                      </a:lnTo>
                      <a:lnTo>
                        <a:pt x="11" y="159"/>
                      </a:lnTo>
                      <a:lnTo>
                        <a:pt x="16" y="157"/>
                      </a:lnTo>
                      <a:lnTo>
                        <a:pt x="20" y="156"/>
                      </a:lnTo>
                      <a:lnTo>
                        <a:pt x="26" y="155"/>
                      </a:lnTo>
                      <a:lnTo>
                        <a:pt x="30" y="156"/>
                      </a:lnTo>
                      <a:lnTo>
                        <a:pt x="35" y="159"/>
                      </a:lnTo>
                      <a:lnTo>
                        <a:pt x="39" y="164"/>
                      </a:lnTo>
                      <a:lnTo>
                        <a:pt x="44" y="172"/>
                      </a:lnTo>
                      <a:lnTo>
                        <a:pt x="45" y="184"/>
                      </a:lnTo>
                      <a:lnTo>
                        <a:pt x="44" y="195"/>
                      </a:lnTo>
                      <a:lnTo>
                        <a:pt x="39" y="204"/>
                      </a:lnTo>
                      <a:lnTo>
                        <a:pt x="36" y="208"/>
                      </a:lnTo>
                      <a:lnTo>
                        <a:pt x="31" y="212"/>
                      </a:lnTo>
                      <a:lnTo>
                        <a:pt x="26" y="212"/>
                      </a:lnTo>
                      <a:lnTo>
                        <a:pt x="21" y="212"/>
                      </a:lnTo>
                      <a:lnTo>
                        <a:pt x="16" y="210"/>
                      </a:lnTo>
                      <a:lnTo>
                        <a:pt x="12" y="209"/>
                      </a:lnTo>
                      <a:lnTo>
                        <a:pt x="10" y="206"/>
                      </a:lnTo>
                      <a:lnTo>
                        <a:pt x="7" y="205"/>
                      </a:lnTo>
                      <a:lnTo>
                        <a:pt x="7" y="203"/>
                      </a:lnTo>
                      <a:lnTo>
                        <a:pt x="7" y="200"/>
                      </a:lnTo>
                      <a:lnTo>
                        <a:pt x="10" y="198"/>
                      </a:lnTo>
                      <a:lnTo>
                        <a:pt x="12" y="196"/>
                      </a:lnTo>
                      <a:lnTo>
                        <a:pt x="16" y="195"/>
                      </a:lnTo>
                      <a:lnTo>
                        <a:pt x="21" y="194"/>
                      </a:lnTo>
                      <a:lnTo>
                        <a:pt x="26" y="193"/>
                      </a:lnTo>
                      <a:lnTo>
                        <a:pt x="31" y="194"/>
                      </a:lnTo>
                      <a:lnTo>
                        <a:pt x="35" y="196"/>
                      </a:lnTo>
                      <a:lnTo>
                        <a:pt x="39" y="200"/>
                      </a:lnTo>
                      <a:lnTo>
                        <a:pt x="44" y="210"/>
                      </a:lnTo>
                      <a:lnTo>
                        <a:pt x="45" y="222"/>
                      </a:lnTo>
                      <a:lnTo>
                        <a:pt x="44" y="232"/>
                      </a:lnTo>
                      <a:lnTo>
                        <a:pt x="40" y="242"/>
                      </a:lnTo>
                      <a:lnTo>
                        <a:pt x="36" y="246"/>
                      </a:lnTo>
                      <a:lnTo>
                        <a:pt x="31" y="248"/>
                      </a:lnTo>
                      <a:lnTo>
                        <a:pt x="26" y="249"/>
                      </a:lnTo>
                      <a:lnTo>
                        <a:pt x="24" y="249"/>
                      </a:lnTo>
                      <a:lnTo>
                        <a:pt x="24" y="256"/>
                      </a:lnTo>
                      <a:lnTo>
                        <a:pt x="26" y="256"/>
                      </a:lnTo>
                      <a:lnTo>
                        <a:pt x="33" y="254"/>
                      </a:lnTo>
                      <a:lnTo>
                        <a:pt x="36" y="253"/>
                      </a:lnTo>
                      <a:lnTo>
                        <a:pt x="41" y="249"/>
                      </a:lnTo>
                      <a:lnTo>
                        <a:pt x="45" y="244"/>
                      </a:lnTo>
                      <a:lnTo>
                        <a:pt x="50" y="234"/>
                      </a:lnTo>
                      <a:lnTo>
                        <a:pt x="51" y="220"/>
                      </a:lnTo>
                      <a:lnTo>
                        <a:pt x="49" y="208"/>
                      </a:lnTo>
                      <a:lnTo>
                        <a:pt x="44" y="198"/>
                      </a:lnTo>
                      <a:lnTo>
                        <a:pt x="40" y="193"/>
                      </a:lnTo>
                      <a:lnTo>
                        <a:pt x="36" y="190"/>
                      </a:lnTo>
                      <a:lnTo>
                        <a:pt x="31" y="188"/>
                      </a:lnTo>
                      <a:lnTo>
                        <a:pt x="26" y="188"/>
                      </a:lnTo>
                      <a:lnTo>
                        <a:pt x="20" y="188"/>
                      </a:lnTo>
                      <a:lnTo>
                        <a:pt x="14" y="189"/>
                      </a:lnTo>
                      <a:lnTo>
                        <a:pt x="9" y="191"/>
                      </a:lnTo>
                      <a:lnTo>
                        <a:pt x="5" y="194"/>
                      </a:lnTo>
                      <a:lnTo>
                        <a:pt x="2" y="199"/>
                      </a:lnTo>
                      <a:lnTo>
                        <a:pt x="1" y="203"/>
                      </a:lnTo>
                      <a:lnTo>
                        <a:pt x="2" y="206"/>
                      </a:lnTo>
                      <a:lnTo>
                        <a:pt x="5" y="212"/>
                      </a:lnTo>
                      <a:lnTo>
                        <a:pt x="10" y="214"/>
                      </a:lnTo>
                      <a:lnTo>
                        <a:pt x="14" y="217"/>
                      </a:lnTo>
                      <a:lnTo>
                        <a:pt x="20" y="218"/>
                      </a:lnTo>
                      <a:lnTo>
                        <a:pt x="26" y="218"/>
                      </a:lnTo>
                      <a:lnTo>
                        <a:pt x="31" y="217"/>
                      </a:lnTo>
                      <a:lnTo>
                        <a:pt x="36" y="215"/>
                      </a:lnTo>
                      <a:lnTo>
                        <a:pt x="40" y="212"/>
                      </a:lnTo>
                      <a:lnTo>
                        <a:pt x="44" y="208"/>
                      </a:lnTo>
                      <a:lnTo>
                        <a:pt x="49" y="196"/>
                      </a:lnTo>
                      <a:lnTo>
                        <a:pt x="51" y="184"/>
                      </a:lnTo>
                      <a:lnTo>
                        <a:pt x="49" y="170"/>
                      </a:lnTo>
                      <a:lnTo>
                        <a:pt x="44" y="160"/>
                      </a:lnTo>
                      <a:lnTo>
                        <a:pt x="40" y="155"/>
                      </a:lnTo>
                      <a:lnTo>
                        <a:pt x="35" y="152"/>
                      </a:lnTo>
                      <a:lnTo>
                        <a:pt x="31" y="150"/>
                      </a:lnTo>
                      <a:lnTo>
                        <a:pt x="25" y="150"/>
                      </a:lnTo>
                      <a:lnTo>
                        <a:pt x="19" y="150"/>
                      </a:lnTo>
                      <a:lnTo>
                        <a:pt x="14" y="151"/>
                      </a:lnTo>
                      <a:lnTo>
                        <a:pt x="9" y="154"/>
                      </a:lnTo>
                      <a:lnTo>
                        <a:pt x="5" y="157"/>
                      </a:lnTo>
                      <a:lnTo>
                        <a:pt x="2" y="161"/>
                      </a:lnTo>
                      <a:lnTo>
                        <a:pt x="1" y="165"/>
                      </a:lnTo>
                      <a:lnTo>
                        <a:pt x="2" y="170"/>
                      </a:lnTo>
                      <a:lnTo>
                        <a:pt x="5" y="174"/>
                      </a:lnTo>
                      <a:lnTo>
                        <a:pt x="9" y="176"/>
                      </a:lnTo>
                      <a:lnTo>
                        <a:pt x="14" y="179"/>
                      </a:lnTo>
                      <a:lnTo>
                        <a:pt x="20" y="180"/>
                      </a:lnTo>
                      <a:lnTo>
                        <a:pt x="26" y="180"/>
                      </a:lnTo>
                      <a:lnTo>
                        <a:pt x="31" y="180"/>
                      </a:lnTo>
                      <a:lnTo>
                        <a:pt x="36" y="177"/>
                      </a:lnTo>
                      <a:lnTo>
                        <a:pt x="40" y="174"/>
                      </a:lnTo>
                      <a:lnTo>
                        <a:pt x="44" y="170"/>
                      </a:lnTo>
                      <a:lnTo>
                        <a:pt x="49" y="159"/>
                      </a:lnTo>
                      <a:lnTo>
                        <a:pt x="50" y="146"/>
                      </a:lnTo>
                      <a:lnTo>
                        <a:pt x="49" y="133"/>
                      </a:lnTo>
                      <a:lnTo>
                        <a:pt x="44" y="122"/>
                      </a:lnTo>
                      <a:lnTo>
                        <a:pt x="40" y="118"/>
                      </a:lnTo>
                      <a:lnTo>
                        <a:pt x="35" y="114"/>
                      </a:lnTo>
                      <a:lnTo>
                        <a:pt x="30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4" y="114"/>
                      </a:lnTo>
                      <a:lnTo>
                        <a:pt x="9" y="116"/>
                      </a:lnTo>
                      <a:lnTo>
                        <a:pt x="4" y="119"/>
                      </a:lnTo>
                      <a:lnTo>
                        <a:pt x="1" y="123"/>
                      </a:lnTo>
                      <a:lnTo>
                        <a:pt x="0" y="127"/>
                      </a:lnTo>
                      <a:lnTo>
                        <a:pt x="1" y="132"/>
                      </a:lnTo>
                      <a:lnTo>
                        <a:pt x="4" y="136"/>
                      </a:lnTo>
                      <a:lnTo>
                        <a:pt x="9" y="138"/>
                      </a:lnTo>
                      <a:lnTo>
                        <a:pt x="14" y="141"/>
                      </a:lnTo>
                      <a:lnTo>
                        <a:pt x="19" y="142"/>
                      </a:lnTo>
                      <a:lnTo>
                        <a:pt x="25" y="142"/>
                      </a:lnTo>
                      <a:lnTo>
                        <a:pt x="31" y="142"/>
                      </a:lnTo>
                      <a:lnTo>
                        <a:pt x="35" y="140"/>
                      </a:lnTo>
                      <a:lnTo>
                        <a:pt x="40" y="137"/>
                      </a:lnTo>
                      <a:lnTo>
                        <a:pt x="44" y="132"/>
                      </a:lnTo>
                      <a:lnTo>
                        <a:pt x="49" y="121"/>
                      </a:lnTo>
                      <a:lnTo>
                        <a:pt x="50" y="108"/>
                      </a:lnTo>
                      <a:lnTo>
                        <a:pt x="48" y="95"/>
                      </a:lnTo>
                      <a:lnTo>
                        <a:pt x="43" y="84"/>
                      </a:lnTo>
                      <a:lnTo>
                        <a:pt x="39" y="80"/>
                      </a:lnTo>
                      <a:lnTo>
                        <a:pt x="35" y="77"/>
                      </a:lnTo>
                      <a:lnTo>
                        <a:pt x="30" y="75"/>
                      </a:lnTo>
                      <a:lnTo>
                        <a:pt x="25" y="74"/>
                      </a:lnTo>
                      <a:lnTo>
                        <a:pt x="19" y="75"/>
                      </a:lnTo>
                      <a:lnTo>
                        <a:pt x="12" y="77"/>
                      </a:lnTo>
                      <a:lnTo>
                        <a:pt x="7" y="78"/>
                      </a:lnTo>
                      <a:lnTo>
                        <a:pt x="4" y="82"/>
                      </a:lnTo>
                      <a:lnTo>
                        <a:pt x="1" y="85"/>
                      </a:lnTo>
                      <a:lnTo>
                        <a:pt x="0" y="90"/>
                      </a:lnTo>
                      <a:lnTo>
                        <a:pt x="1" y="94"/>
                      </a:lnTo>
                      <a:lnTo>
                        <a:pt x="4" y="98"/>
                      </a:lnTo>
                      <a:lnTo>
                        <a:pt x="9" y="102"/>
                      </a:lnTo>
                      <a:lnTo>
                        <a:pt x="12" y="103"/>
                      </a:lnTo>
                      <a:lnTo>
                        <a:pt x="19" y="104"/>
                      </a:lnTo>
                      <a:lnTo>
                        <a:pt x="25" y="106"/>
                      </a:lnTo>
                      <a:lnTo>
                        <a:pt x="30" y="104"/>
                      </a:lnTo>
                      <a:lnTo>
                        <a:pt x="35" y="102"/>
                      </a:lnTo>
                      <a:lnTo>
                        <a:pt x="39" y="99"/>
                      </a:lnTo>
                      <a:lnTo>
                        <a:pt x="43" y="94"/>
                      </a:lnTo>
                      <a:lnTo>
                        <a:pt x="48" y="84"/>
                      </a:lnTo>
                      <a:lnTo>
                        <a:pt x="50" y="70"/>
                      </a:lnTo>
                      <a:lnTo>
                        <a:pt x="48" y="58"/>
                      </a:lnTo>
                      <a:lnTo>
                        <a:pt x="43" y="46"/>
                      </a:lnTo>
                      <a:lnTo>
                        <a:pt x="39" y="43"/>
                      </a:lnTo>
                      <a:lnTo>
                        <a:pt x="34" y="39"/>
                      </a:lnTo>
                      <a:lnTo>
                        <a:pt x="30" y="37"/>
                      </a:lnTo>
                      <a:lnTo>
                        <a:pt x="24" y="36"/>
                      </a:lnTo>
                      <a:lnTo>
                        <a:pt x="17" y="37"/>
                      </a:lnTo>
                      <a:lnTo>
                        <a:pt x="12" y="39"/>
                      </a:lnTo>
                      <a:lnTo>
                        <a:pt x="7" y="41"/>
                      </a:lnTo>
                      <a:lnTo>
                        <a:pt x="4" y="44"/>
                      </a:lnTo>
                      <a:lnTo>
                        <a:pt x="0" y="48"/>
                      </a:lnTo>
                      <a:lnTo>
                        <a:pt x="0" y="53"/>
                      </a:lnTo>
                      <a:lnTo>
                        <a:pt x="1" y="56"/>
                      </a:lnTo>
                      <a:lnTo>
                        <a:pt x="4" y="60"/>
                      </a:lnTo>
                      <a:lnTo>
                        <a:pt x="7" y="64"/>
                      </a:lnTo>
                      <a:lnTo>
                        <a:pt x="12" y="65"/>
                      </a:lnTo>
                      <a:lnTo>
                        <a:pt x="19" y="68"/>
                      </a:lnTo>
                      <a:lnTo>
                        <a:pt x="25" y="68"/>
                      </a:lnTo>
                      <a:lnTo>
                        <a:pt x="30" y="66"/>
                      </a:lnTo>
                      <a:lnTo>
                        <a:pt x="35" y="65"/>
                      </a:lnTo>
                      <a:lnTo>
                        <a:pt x="39" y="61"/>
                      </a:lnTo>
                      <a:lnTo>
                        <a:pt x="43" y="56"/>
                      </a:lnTo>
                      <a:lnTo>
                        <a:pt x="48" y="46"/>
                      </a:lnTo>
                      <a:lnTo>
                        <a:pt x="49" y="32"/>
                      </a:lnTo>
                      <a:lnTo>
                        <a:pt x="48" y="20"/>
                      </a:lnTo>
                      <a:lnTo>
                        <a:pt x="41" y="10"/>
                      </a:lnTo>
                      <a:lnTo>
                        <a:pt x="38" y="5"/>
                      </a:lnTo>
                      <a:lnTo>
                        <a:pt x="34" y="2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21" y="0"/>
                      </a:lnTo>
                      <a:lnTo>
                        <a:pt x="21" y="5"/>
                      </a:lnTo>
                      <a:lnTo>
                        <a:pt x="24" y="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0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2391184" y="1179852"/>
                  <a:ext cx="496004" cy="4543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4" name="テキスト ボックス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1184" y="1179852"/>
                  <a:ext cx="496004" cy="45435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196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2476960" y="2476958"/>
                  <a:ext cx="496004" cy="4543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1"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400" i="1"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5" name="テキスト ボックス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6960" y="2476958"/>
                  <a:ext cx="496004" cy="45435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196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グループ化 20"/>
          <p:cNvGrpSpPr/>
          <p:nvPr/>
        </p:nvGrpSpPr>
        <p:grpSpPr>
          <a:xfrm>
            <a:off x="575452" y="1377105"/>
            <a:ext cx="3673651" cy="1646266"/>
            <a:chOff x="755394" y="857477"/>
            <a:chExt cx="5423232" cy="243030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755394" y="857477"/>
              <a:ext cx="5423232" cy="2430302"/>
              <a:chOff x="755394" y="857477"/>
              <a:chExt cx="5423232" cy="2430302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2" r="38364"/>
              <a:stretch/>
            </p:blipFill>
            <p:spPr>
              <a:xfrm>
                <a:off x="755394" y="859316"/>
                <a:ext cx="2968307" cy="2428463"/>
              </a:xfrm>
              <a:prstGeom prst="rect">
                <a:avLst/>
              </a:prstGeom>
            </p:spPr>
          </p:pic>
          <p:pic>
            <p:nvPicPr>
              <p:cNvPr id="6" name="図 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2" r="38364"/>
              <a:stretch/>
            </p:blipFill>
            <p:spPr>
              <a:xfrm>
                <a:off x="3210319" y="857477"/>
                <a:ext cx="2968307" cy="2428463"/>
              </a:xfrm>
              <a:prstGeom prst="rect">
                <a:avLst/>
              </a:prstGeom>
            </p:spPr>
          </p:pic>
          <p:sp>
            <p:nvSpPr>
              <p:cNvPr id="7" name="円/楕円 6"/>
              <p:cNvSpPr/>
              <p:nvPr/>
            </p:nvSpPr>
            <p:spPr>
              <a:xfrm>
                <a:off x="2489812" y="1388127"/>
                <a:ext cx="1729648" cy="134405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テキスト ボックス 18"/>
                <p:cNvSpPr txBox="1"/>
                <p:nvPr/>
              </p:nvSpPr>
              <p:spPr>
                <a:xfrm>
                  <a:off x="2391184" y="1179852"/>
                  <a:ext cx="496004" cy="4543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latin typeface="Cambria Math"/>
                          </a:rPr>
                          <m:t>𝑞</m:t>
                        </m:r>
                      </m:oMath>
                    </m:oMathPara>
                  </a14:m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19" name="テキスト ボックス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1184" y="1179852"/>
                  <a:ext cx="496004" cy="454356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テキスト ボックス 19"/>
                <p:cNvSpPr txBox="1"/>
                <p:nvPr/>
              </p:nvSpPr>
              <p:spPr>
                <a:xfrm>
                  <a:off x="2476960" y="2476958"/>
                  <a:ext cx="496004" cy="4543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1" lang="en-US" altLang="ja-JP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ja-JP" sz="1400" i="1"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kumimoji="1" lang="ja-JP" altLang="en-US" sz="1400" dirty="0"/>
                </a:p>
              </p:txBody>
            </p:sp>
          </mc:Choice>
          <mc:Fallback xmlns="">
            <p:sp>
              <p:nvSpPr>
                <p:cNvPr id="20" name="テキスト ボックス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6960" y="2476958"/>
                  <a:ext cx="496004" cy="45435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6" name="円/楕円 75"/>
          <p:cNvSpPr/>
          <p:nvPr/>
        </p:nvSpPr>
        <p:spPr>
          <a:xfrm>
            <a:off x="2386989" y="6132721"/>
            <a:ext cx="231354" cy="242371"/>
          </a:xfrm>
          <a:prstGeom prst="ellipse">
            <a:avLst/>
          </a:prstGeom>
          <a:solidFill>
            <a:schemeClr val="accent3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4697057" y="3200268"/>
                <a:ext cx="73718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sup>
                      </m:sSubSup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ja-JP" altLang="en-US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altLang="ja-JP" sz="16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057" y="3200268"/>
                <a:ext cx="737189" cy="338554"/>
              </a:xfrm>
              <a:prstGeom prst="rect">
                <a:avLst/>
              </a:prstGeom>
              <a:blipFill rotWithShape="1">
                <a:blip r:embed="rId10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正方形/長方形 76"/>
              <p:cNvSpPr/>
              <p:nvPr/>
            </p:nvSpPr>
            <p:spPr>
              <a:xfrm>
                <a:off x="4607087" y="4575538"/>
                <a:ext cx="2312556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d>
                      <m:sSub>
                        <m:sSub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ja-JP" sz="160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d>
                      <m:func>
                        <m:func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ja-JP" sz="160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ja-JP" altLang="en-US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den>
                          </m:f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77" name="正方形/長方形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7087" y="4575538"/>
                <a:ext cx="2312556" cy="512384"/>
              </a:xfrm>
              <a:prstGeom prst="rect">
                <a:avLst/>
              </a:prstGeom>
              <a:blipFill rotWithShape="1">
                <a:blip r:embed="rId11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正方形/長方形 77"/>
              <p:cNvSpPr/>
              <p:nvPr/>
            </p:nvSpPr>
            <p:spPr>
              <a:xfrm>
                <a:off x="4627285" y="5895726"/>
                <a:ext cx="2444194" cy="5123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sup>
                      </m:sSubSup>
                      <m:r>
                        <a:rPr lang="en-US" altLang="ja-JP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ja-JP" altLang="en-US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altLang="ja-JP" sz="16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)×</m:t>
                      </m:r>
                      <m:sSubSup>
                        <m:sSubSup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ja-JP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2 </m:t>
                          </m:r>
                        </m:sup>
                      </m:sSubSup>
                      <m:d>
                        <m:d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ja-JP" altLang="en-US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</m:d>
                      <m:func>
                        <m:funcPr>
                          <m:ctrlP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160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log</m:t>
                              </m:r>
                            </m:e>
                            <m:sup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ja-JP" altLang="en-US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altLang="ja-JP" sz="1600" i="1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den>
                          </m:f>
                          <m:r>
                            <a:rPr lang="en-US" altLang="ja-JP" sz="16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78" name="正方形/長方形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7285" y="5895726"/>
                <a:ext cx="2444194" cy="512384"/>
              </a:xfrm>
              <a:prstGeom prst="rect">
                <a:avLst/>
              </a:prstGeom>
              <a:blipFill rotWithShape="1">
                <a:blip r:embed="rId12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直線矢印コネクタ 78"/>
          <p:cNvCxnSpPr/>
          <p:nvPr/>
        </p:nvCxnSpPr>
        <p:spPr>
          <a:xfrm>
            <a:off x="2368626" y="3294044"/>
            <a:ext cx="242371" cy="297455"/>
          </a:xfrm>
          <a:prstGeom prst="straightConnector1">
            <a:avLst/>
          </a:prstGeom>
          <a:ln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テキスト ボックス 79"/>
              <p:cNvSpPr txBox="1"/>
              <p:nvPr/>
            </p:nvSpPr>
            <p:spPr>
              <a:xfrm>
                <a:off x="2394390" y="3195443"/>
                <a:ext cx="3390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kumimoji="1" lang="ja-JP" altLang="en-US" sz="1400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80" name="テキスト ボックス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390" y="3195443"/>
                <a:ext cx="339004" cy="3077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直線矢印コネクタ 80"/>
          <p:cNvCxnSpPr/>
          <p:nvPr/>
        </p:nvCxnSpPr>
        <p:spPr>
          <a:xfrm>
            <a:off x="2412693" y="4594034"/>
            <a:ext cx="242371" cy="297455"/>
          </a:xfrm>
          <a:prstGeom prst="straightConnector1">
            <a:avLst/>
          </a:prstGeom>
          <a:ln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テキスト ボックス 81"/>
              <p:cNvSpPr txBox="1"/>
              <p:nvPr/>
            </p:nvSpPr>
            <p:spPr>
              <a:xfrm>
                <a:off x="2438457" y="4495433"/>
                <a:ext cx="3390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kumimoji="1" lang="ja-JP" altLang="en-US" sz="1400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82" name="テキスト ボックス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57" y="4495433"/>
                <a:ext cx="339004" cy="30777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直線矢印コネクタ 82"/>
          <p:cNvCxnSpPr/>
          <p:nvPr/>
        </p:nvCxnSpPr>
        <p:spPr>
          <a:xfrm>
            <a:off x="2445745" y="5938092"/>
            <a:ext cx="242371" cy="297455"/>
          </a:xfrm>
          <a:prstGeom prst="straightConnector1">
            <a:avLst/>
          </a:prstGeom>
          <a:ln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テキスト ボックス 83"/>
              <p:cNvSpPr txBox="1"/>
              <p:nvPr/>
            </p:nvSpPr>
            <p:spPr>
              <a:xfrm>
                <a:off x="2471509" y="5839491"/>
                <a:ext cx="3390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kumimoji="1" lang="ja-JP" altLang="en-US" sz="1400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84" name="テキスト ボックス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1509" y="5839491"/>
                <a:ext cx="339004" cy="307777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2C0031D-9056-C2B0-4B9A-8E754A75DA0D}"/>
                  </a:ext>
                </a:extLst>
              </p:cNvPr>
              <p:cNvSpPr txBox="1"/>
              <p:nvPr/>
            </p:nvSpPr>
            <p:spPr>
              <a:xfrm>
                <a:off x="95692" y="862641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𝜎</m:t>
                      </m:r>
                      <m:d>
                        <m:dPr>
                          <m:ctrlP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ja-JP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h𝑎𝑑𝑟𝑜𝑛𝑠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kumimoji="1" lang="en-US" altLang="ja-JP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2C0031D-9056-C2B0-4B9A-8E754A75D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92" y="862641"/>
                <a:ext cx="4572000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26334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E921B8-3293-BA87-62FB-DFC76D931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2167" y="532740"/>
            <a:ext cx="6300635" cy="579252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8B04169-0536-5CAD-B87F-2068921A6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55" y="1088122"/>
            <a:ext cx="1752999" cy="2108680"/>
          </a:xfrm>
          <a:prstGeom prst="rect">
            <a:avLst/>
          </a:prstGeom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46B0711-C5CF-9179-FF71-49FE5FBBF245}"/>
              </a:ext>
            </a:extLst>
          </p:cNvPr>
          <p:cNvGrpSpPr/>
          <p:nvPr/>
        </p:nvGrpSpPr>
        <p:grpSpPr>
          <a:xfrm>
            <a:off x="2562446" y="2892056"/>
            <a:ext cx="3115339" cy="3062177"/>
            <a:chOff x="2562446" y="2892056"/>
            <a:chExt cx="3115339" cy="3062177"/>
          </a:xfrm>
        </p:grpSpPr>
        <p:pic>
          <p:nvPicPr>
            <p:cNvPr id="12" name="Produce_3">
              <a:hlinkClick r:id="" action="ppaction://media"/>
              <a:extLst>
                <a:ext uri="{FF2B5EF4-FFF2-40B4-BE49-F238E27FC236}">
                  <a16:creationId xmlns:a16="http://schemas.microsoft.com/office/drawing/2014/main" id="{8D192724-92C0-6F42-75AE-C4AE5CAF87D4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6"/>
            <a:srcRect l="28193" t="18096" r="25236" b="525"/>
            <a:stretch/>
          </p:blipFill>
          <p:spPr>
            <a:xfrm>
              <a:off x="2562446" y="2892056"/>
              <a:ext cx="3115339" cy="30621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DA13802C-0AF9-B1DB-55BB-A6238B70CA20}"/>
                    </a:ext>
                  </a:extLst>
                </p:cNvPr>
                <p:cNvSpPr txBox="1"/>
                <p:nvPr/>
              </p:nvSpPr>
              <p:spPr>
                <a:xfrm>
                  <a:off x="3051544" y="3104707"/>
                  <a:ext cx="1965090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ja-JP" altLang="en-US" dirty="0">
                      <a:solidFill>
                        <a:schemeClr val="bg1"/>
                      </a:solidFill>
                    </a:rPr>
                    <a:t>特異点解消定理</a:t>
                  </a:r>
                  <a:endParaRPr lang="en-US" altLang="ja-JP" dirty="0">
                    <a:solidFill>
                      <a:schemeClr val="bg1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kumimoji="1" lang="en-US" altLang="ja-JP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kumimoji="1" lang="ja-JP" altLang="en-US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DA13802C-0AF9-B1DB-55BB-A6238B70CA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1544" y="3104707"/>
                  <a:ext cx="1965090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311" t="-6604" b="-4717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1C0A1E-B895-3CFB-7ADF-A31A3479118B}"/>
              </a:ext>
            </a:extLst>
          </p:cNvPr>
          <p:cNvSpPr txBox="1"/>
          <p:nvPr/>
        </p:nvSpPr>
        <p:spPr>
          <a:xfrm>
            <a:off x="7581014" y="25518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03F769C-5F38-2D45-1224-24AD6F2889E5}"/>
              </a:ext>
            </a:extLst>
          </p:cNvPr>
          <p:cNvGrpSpPr/>
          <p:nvPr/>
        </p:nvGrpSpPr>
        <p:grpSpPr>
          <a:xfrm>
            <a:off x="5577018" y="646814"/>
            <a:ext cx="3267498" cy="2053856"/>
            <a:chOff x="5577018" y="646814"/>
            <a:chExt cx="3267498" cy="2053856"/>
          </a:xfrm>
        </p:grpSpPr>
        <p:pic>
          <p:nvPicPr>
            <p:cNvPr id="1026" name="Picture 2" descr="ホ・ジュンイ教授に数学の無限の楽しみを案内した広中平祐教授。［中央フォト］">
              <a:extLst>
                <a:ext uri="{FF2B5EF4-FFF2-40B4-BE49-F238E27FC236}">
                  <a16:creationId xmlns:a16="http://schemas.microsoft.com/office/drawing/2014/main" id="{B9274033-2212-A871-CFA3-648A9FD17D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7018" y="646814"/>
              <a:ext cx="3267498" cy="2053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A7580C7-489A-393A-BD78-64780C442A6B}"/>
                </a:ext>
              </a:extLst>
            </p:cNvPr>
            <p:cNvSpPr txBox="1"/>
            <p:nvPr/>
          </p:nvSpPr>
          <p:spPr>
            <a:xfrm>
              <a:off x="7368360" y="232852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>
                  <a:ln w="3175">
                    <a:solidFill>
                      <a:srgbClr val="FF0000"/>
                    </a:solidFill>
                    <a:prstDash val="solid"/>
                  </a:ln>
                  <a:solidFill>
                    <a:srgbClr val="FFFFCC"/>
                  </a:solidFill>
                </a:rPr>
                <a:t>広中平祐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B98696CE-2702-EBC6-0456-5E8C99788885}"/>
                  </a:ext>
                </a:extLst>
              </p:cNvPr>
              <p:cNvSpPr txBox="1"/>
              <p:nvPr/>
            </p:nvSpPr>
            <p:spPr>
              <a:xfrm>
                <a:off x="297714" y="2754949"/>
                <a:ext cx="425302" cy="3699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B98696CE-2702-EBC6-0456-5E8C99788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714" y="2754949"/>
                <a:ext cx="425302" cy="369909"/>
              </a:xfrm>
              <a:prstGeom prst="rect">
                <a:avLst/>
              </a:prstGeom>
              <a:blipFill>
                <a:blip r:embed="rId9"/>
                <a:stretch>
                  <a:fillRect l="-2857"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82333265-9517-B5E7-ED42-FFB09A4FF53F}"/>
                  </a:ext>
                </a:extLst>
              </p:cNvPr>
              <p:cNvSpPr txBox="1"/>
              <p:nvPr/>
            </p:nvSpPr>
            <p:spPr>
              <a:xfrm>
                <a:off x="290625" y="1184875"/>
                <a:ext cx="4253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82333265-9517-B5E7-ED42-FFB09A4FF5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625" y="1184875"/>
                <a:ext cx="425302" cy="369332"/>
              </a:xfrm>
              <a:prstGeom prst="rect">
                <a:avLst/>
              </a:prstGeom>
              <a:blipFill>
                <a:blip r:embed="rId10"/>
                <a:stretch>
                  <a:fillRect l="-2899" b="-1147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図 21">
            <a:extLst>
              <a:ext uri="{FF2B5EF4-FFF2-40B4-BE49-F238E27FC236}">
                <a16:creationId xmlns:a16="http://schemas.microsoft.com/office/drawing/2014/main" id="{B72398A3-0EC8-51E4-F237-4F5CEA5A98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3775" y="6377377"/>
            <a:ext cx="1967025" cy="3955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D8F6F61-8762-56C7-5DDF-F77EE7734F7F}"/>
                  </a:ext>
                </a:extLst>
              </p:cNvPr>
              <p:cNvSpPr txBox="1"/>
              <p:nvPr/>
            </p:nvSpPr>
            <p:spPr>
              <a:xfrm>
                <a:off x="414669" y="3992526"/>
                <a:ext cx="1677895" cy="553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kumimoji="1" lang="ja-JP" alt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nary>
                      <m:r>
                        <a:rPr kumimoji="1" lang="en-US" altLang="ja-JP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CD8F6F61-8762-56C7-5DDF-F77EE7734F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69" y="3992526"/>
                <a:ext cx="1677895" cy="5531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89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グループ化 127"/>
          <p:cNvGrpSpPr/>
          <p:nvPr/>
        </p:nvGrpSpPr>
        <p:grpSpPr>
          <a:xfrm>
            <a:off x="562599" y="2697293"/>
            <a:ext cx="6508880" cy="4264607"/>
            <a:chOff x="562599" y="2697293"/>
            <a:chExt cx="6508880" cy="4264607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562599" y="5315634"/>
              <a:ext cx="3673651" cy="1646266"/>
              <a:chOff x="575452" y="4370023"/>
              <a:chExt cx="3673651" cy="1646266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69" name="グループ化 68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72" name="図 71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 72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74" name="円/楕円 73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5" name="グループ化 74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82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6" name="グループ化 75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80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" name="グループ化 76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78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0" name="テキスト ボックス 69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70" name="テキスト ボックス 6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1" name="テキスト ボックス 70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71" name="テキスト ボックス 7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68" name="円/楕円 67"/>
              <p:cNvSpPr/>
              <p:nvPr/>
            </p:nvSpPr>
            <p:spPr>
              <a:xfrm>
                <a:off x="2148289" y="4902506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575452" y="4006462"/>
              <a:ext cx="3673651" cy="1646266"/>
              <a:chOff x="575452" y="4370023"/>
              <a:chExt cx="3673651" cy="1646266"/>
            </a:xfrm>
          </p:grpSpPr>
          <p:grpSp>
            <p:nvGrpSpPr>
              <p:cNvPr id="85" name="グループ化 84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87" name="グループ化 86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90" name="図 89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 90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92" name="円/楕円 91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3" name="グループ化 92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100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98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" name="グループ化 94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96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8" name="テキスト ボックス 87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88" name="テキスト ボックス 8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9" name="テキスト ボックス 88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89" name="テキスト ボックス 8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86" name="円/楕円 85"/>
              <p:cNvSpPr/>
              <p:nvPr/>
            </p:nvSpPr>
            <p:spPr>
              <a:xfrm>
                <a:off x="2247442" y="5045727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575452" y="2697293"/>
              <a:ext cx="3673651" cy="1646266"/>
              <a:chOff x="755394" y="857477"/>
              <a:chExt cx="5423232" cy="2430302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755394" y="857477"/>
                <a:ext cx="5423232" cy="2430302"/>
                <a:chOff x="755394" y="857477"/>
                <a:chExt cx="5423232" cy="2430302"/>
              </a:xfrm>
            </p:grpSpPr>
            <p:pic>
              <p:nvPicPr>
                <p:cNvPr id="106" name="図 105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755394" y="859316"/>
                  <a:ext cx="2968307" cy="2428463"/>
                </a:xfrm>
                <a:prstGeom prst="rect">
                  <a:avLst/>
                </a:prstGeom>
              </p:spPr>
            </p:pic>
            <p:pic>
              <p:nvPicPr>
                <p:cNvPr id="107" name="図 106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3210319" y="857477"/>
                  <a:ext cx="2968307" cy="2428463"/>
                </a:xfrm>
                <a:prstGeom prst="rect">
                  <a:avLst/>
                </a:prstGeom>
              </p:spPr>
            </p:pic>
            <p:sp>
              <p:nvSpPr>
                <p:cNvPr id="108" name="円/楕円 107"/>
                <p:cNvSpPr/>
                <p:nvPr/>
              </p:nvSpPr>
              <p:spPr>
                <a:xfrm>
                  <a:off x="2489812" y="1388127"/>
                  <a:ext cx="1729648" cy="134405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2897425" y="1377151"/>
                  <a:ext cx="142378" cy="170023"/>
                  <a:chOff x="1597434" y="4561025"/>
                  <a:chExt cx="142378" cy="170023"/>
                </a:xfrm>
              </p:grpSpPr>
              <p:sp>
                <p:nvSpPr>
                  <p:cNvPr id="116" name="Freeform 7"/>
                  <p:cNvSpPr>
                    <a:spLocks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  <a:gd name="T34" fmla="*/ 50 w 58"/>
                      <a:gd name="T35" fmla="*/ 50 h 58"/>
                      <a:gd name="T36" fmla="*/ 57 w 58"/>
                      <a:gd name="T37" fmla="*/ 40 h 58"/>
                      <a:gd name="T38" fmla="*/ 58 w 58"/>
                      <a:gd name="T39" fmla="*/ 29 h 58"/>
                      <a:gd name="T40" fmla="*/ 57 w 58"/>
                      <a:gd name="T41" fmla="*/ 18 h 58"/>
                      <a:gd name="T42" fmla="*/ 50 w 58"/>
                      <a:gd name="T43" fmla="*/ 9 h 58"/>
                      <a:gd name="T44" fmla="*/ 40 w 58"/>
                      <a:gd name="T45" fmla="*/ 2 h 58"/>
                      <a:gd name="T46" fmla="*/ 29 w 58"/>
                      <a:gd name="T47" fmla="*/ 0 h 58"/>
                      <a:gd name="T48" fmla="*/ 19 w 58"/>
                      <a:gd name="T49" fmla="*/ 2 h 58"/>
                      <a:gd name="T50" fmla="*/ 9 w 58"/>
                      <a:gd name="T51" fmla="*/ 9 h 58"/>
                      <a:gd name="T52" fmla="*/ 3 w 58"/>
                      <a:gd name="T53" fmla="*/ 18 h 58"/>
                      <a:gd name="T54" fmla="*/ 0 w 58"/>
                      <a:gd name="T55" fmla="*/ 29 h 58"/>
                      <a:gd name="T56" fmla="*/ 3 w 58"/>
                      <a:gd name="T57" fmla="*/ 40 h 58"/>
                      <a:gd name="T58" fmla="*/ 9 w 58"/>
                      <a:gd name="T59" fmla="*/ 50 h 58"/>
                      <a:gd name="T60" fmla="*/ 19 w 58"/>
                      <a:gd name="T61" fmla="*/ 57 h 58"/>
                      <a:gd name="T62" fmla="*/ 29 w 58"/>
                      <a:gd name="T63" fmla="*/ 58 h 58"/>
                      <a:gd name="T64" fmla="*/ 40 w 58"/>
                      <a:gd name="T65" fmla="*/ 57 h 58"/>
                      <a:gd name="T66" fmla="*/ 50 w 58"/>
                      <a:gd name="T67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29"/>
                        </a:lnTo>
                        <a:lnTo>
                          <a:pt x="57" y="18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8"/>
                        </a:lnTo>
                        <a:lnTo>
                          <a:pt x="0" y="29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7"/>
                        </a:lnTo>
                        <a:lnTo>
                          <a:pt x="29" y="58"/>
                        </a:lnTo>
                        <a:lnTo>
                          <a:pt x="40" y="57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3800807" y="2517537"/>
                  <a:ext cx="142378" cy="172955"/>
                  <a:chOff x="1597434" y="5337855"/>
                  <a:chExt cx="142378" cy="172955"/>
                </a:xfrm>
              </p:grpSpPr>
              <p:sp>
                <p:nvSpPr>
                  <p:cNvPr id="114" name="Freeform 9"/>
                  <p:cNvSpPr>
                    <a:spLocks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  <a:gd name="T34" fmla="*/ 50 w 58"/>
                      <a:gd name="T35" fmla="*/ 50 h 59"/>
                      <a:gd name="T36" fmla="*/ 57 w 58"/>
                      <a:gd name="T37" fmla="*/ 40 h 59"/>
                      <a:gd name="T38" fmla="*/ 58 w 58"/>
                      <a:gd name="T39" fmla="*/ 30 h 59"/>
                      <a:gd name="T40" fmla="*/ 57 w 58"/>
                      <a:gd name="T41" fmla="*/ 19 h 59"/>
                      <a:gd name="T42" fmla="*/ 50 w 58"/>
                      <a:gd name="T43" fmla="*/ 9 h 59"/>
                      <a:gd name="T44" fmla="*/ 40 w 58"/>
                      <a:gd name="T45" fmla="*/ 2 h 59"/>
                      <a:gd name="T46" fmla="*/ 29 w 58"/>
                      <a:gd name="T47" fmla="*/ 0 h 59"/>
                      <a:gd name="T48" fmla="*/ 19 w 58"/>
                      <a:gd name="T49" fmla="*/ 2 h 59"/>
                      <a:gd name="T50" fmla="*/ 9 w 58"/>
                      <a:gd name="T51" fmla="*/ 9 h 59"/>
                      <a:gd name="T52" fmla="*/ 3 w 58"/>
                      <a:gd name="T53" fmla="*/ 19 h 59"/>
                      <a:gd name="T54" fmla="*/ 0 w 58"/>
                      <a:gd name="T55" fmla="*/ 30 h 59"/>
                      <a:gd name="T56" fmla="*/ 3 w 58"/>
                      <a:gd name="T57" fmla="*/ 40 h 59"/>
                      <a:gd name="T58" fmla="*/ 9 w 58"/>
                      <a:gd name="T59" fmla="*/ 50 h 59"/>
                      <a:gd name="T60" fmla="*/ 19 w 58"/>
                      <a:gd name="T61" fmla="*/ 56 h 59"/>
                      <a:gd name="T62" fmla="*/ 29 w 58"/>
                      <a:gd name="T63" fmla="*/ 59 h 59"/>
                      <a:gd name="T64" fmla="*/ 40 w 58"/>
                      <a:gd name="T65" fmla="*/ 56 h 59"/>
                      <a:gd name="T66" fmla="*/ 50 w 58"/>
                      <a:gd name="T67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30"/>
                        </a:lnTo>
                        <a:lnTo>
                          <a:pt x="57" y="19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9"/>
                        </a:lnTo>
                        <a:lnTo>
                          <a:pt x="0" y="30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6"/>
                        </a:lnTo>
                        <a:lnTo>
                          <a:pt x="29" y="59"/>
                        </a:lnTo>
                        <a:lnTo>
                          <a:pt x="40" y="56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グループ化 110"/>
                <p:cNvGrpSpPr>
                  <a:grpSpLocks noChangeAspect="1"/>
                </p:cNvGrpSpPr>
                <p:nvPr/>
              </p:nvGrpSpPr>
              <p:grpSpPr>
                <a:xfrm>
                  <a:off x="3160236" y="1397781"/>
                  <a:ext cx="540160" cy="1307800"/>
                  <a:chOff x="1970415" y="3028278"/>
                  <a:chExt cx="900266" cy="2179666"/>
                </a:xfrm>
              </p:grpSpPr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1970415" y="302827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2629590" y="380863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テキスト ボックス 103"/>
                  <p:cNvSpPr txBox="1"/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𝑞</m:t>
                          </m:r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104" name="テキスト ボックス 10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テキスト ボックス 104"/>
                  <p:cNvSpPr txBox="1"/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105" name="テキスト ボックス 10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8" name="円/楕円 117"/>
            <p:cNvSpPr/>
            <p:nvPr/>
          </p:nvSpPr>
          <p:spPr>
            <a:xfrm>
              <a:off x="2386989" y="6132721"/>
              <a:ext cx="231354" cy="242371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正方形/長方形 118"/>
                <p:cNvSpPr/>
                <p:nvPr/>
              </p:nvSpPr>
              <p:spPr>
                <a:xfrm>
                  <a:off x="4697057" y="3200268"/>
                  <a:ext cx="737189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119" name="正方形/長方形 1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7057" y="3200268"/>
                  <a:ext cx="737189" cy="33855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正方形/長方形 119"/>
                <p:cNvSpPr/>
                <p:nvPr/>
              </p:nvSpPr>
              <p:spPr>
                <a:xfrm>
                  <a:off x="4607087" y="4575538"/>
                  <a:ext cx="2312556" cy="5123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sSub>
                          <m:sSub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160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120" name="正方形/長方形 1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7087" y="4575538"/>
                  <a:ext cx="2312556" cy="51238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1" name="正方形/長方形 120"/>
                <p:cNvSpPr/>
                <p:nvPr/>
              </p:nvSpPr>
              <p:spPr>
                <a:xfrm>
                  <a:off x="4627285" y="5895726"/>
                  <a:ext cx="2444194" cy="5123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)×</m:t>
                        </m:r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2 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60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121" name="正方形/長方形 1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7285" y="5895726"/>
                  <a:ext cx="2444194" cy="512384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2" name="直線矢印コネクタ 121"/>
            <p:cNvCxnSpPr/>
            <p:nvPr/>
          </p:nvCxnSpPr>
          <p:spPr>
            <a:xfrm>
              <a:off x="2368626" y="329404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テキスト ボックス 122"/>
                <p:cNvSpPr txBox="1"/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23" name="テキスト ボックス 1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4" name="直線矢印コネクタ 123"/>
            <p:cNvCxnSpPr/>
            <p:nvPr/>
          </p:nvCxnSpPr>
          <p:spPr>
            <a:xfrm>
              <a:off x="2412693" y="459403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25" name="テキスト ボックス 1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6" name="直線矢印コネクタ 125"/>
            <p:cNvCxnSpPr/>
            <p:nvPr/>
          </p:nvCxnSpPr>
          <p:spPr>
            <a:xfrm>
              <a:off x="2445745" y="5938092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テキスト ボックス 126"/>
                <p:cNvSpPr txBox="1"/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27" name="テキスト ボックス 1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82440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99861E-6 L -1.11111E-6 -0.32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矢印 1"/>
          <p:cNvSpPr/>
          <p:nvPr/>
        </p:nvSpPr>
        <p:spPr>
          <a:xfrm>
            <a:off x="5960143" y="4450809"/>
            <a:ext cx="209321" cy="352539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正方形/長方形 60"/>
              <p:cNvSpPr/>
              <p:nvPr/>
            </p:nvSpPr>
            <p:spPr>
              <a:xfrm>
                <a:off x="4462034" y="5047430"/>
                <a:ext cx="3415026" cy="6122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r>
                          <a:rPr lang="ja-JP" altLang="en-US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</m:sup>
                    </m:sSubSup>
                    <m:d>
                      <m:d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d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ja-JP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ja-JP" altLang="en-US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altLang="ja-JP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ja-JP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den>
                    </m:f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ja-JP" b="0" i="0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log</m:t>
                        </m:r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f>
                          <m:fPr>
                            <m:ctrlP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altLang="ja-JP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den>
                        </m:f>
                        <m:r>
                          <a:rPr lang="en-US" altLang="ja-JP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ja-JP" altLang="en-US" dirty="0"/>
                  <a:t> </a:t>
                </a:r>
              </a:p>
            </p:txBody>
          </p:sp>
        </mc:Choice>
        <mc:Fallback xmlns="">
          <p:sp>
            <p:nvSpPr>
              <p:cNvPr id="61" name="正方形/長方形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034" y="5047430"/>
                <a:ext cx="3415026" cy="612219"/>
              </a:xfrm>
              <a:prstGeom prst="rect">
                <a:avLst/>
              </a:prstGeom>
              <a:blipFill rotWithShape="1">
                <a:blip r:embed="rId2"/>
                <a:stretch>
                  <a:fillRect b="-1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図 6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cxnSp>
        <p:nvCxnSpPr>
          <p:cNvPr id="73" name="直線矢印コネクタ 72"/>
          <p:cNvCxnSpPr>
            <a:stCxn id="61" idx="1"/>
          </p:cNvCxnSpPr>
          <p:nvPr/>
        </p:nvCxnSpPr>
        <p:spPr>
          <a:xfrm flipH="1">
            <a:off x="1961002" y="5353540"/>
            <a:ext cx="2501032" cy="298113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3956949" y="6340902"/>
                <a:ext cx="3622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kumimoji="1" lang="ja-JP" altLang="en-US" sz="1600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949" y="6340902"/>
                <a:ext cx="362215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直線コネクタ 78"/>
          <p:cNvCxnSpPr/>
          <p:nvPr/>
        </p:nvCxnSpPr>
        <p:spPr>
          <a:xfrm>
            <a:off x="1608463" y="4649118"/>
            <a:ext cx="0" cy="1850834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正方形/長方形 79"/>
              <p:cNvSpPr/>
              <p:nvPr/>
            </p:nvSpPr>
            <p:spPr>
              <a:xfrm>
                <a:off x="1403322" y="6472276"/>
                <a:ext cx="36740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80" name="正方形/長方形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322" y="6472276"/>
                <a:ext cx="367408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1" name="グループ化 80"/>
          <p:cNvGrpSpPr/>
          <p:nvPr/>
        </p:nvGrpSpPr>
        <p:grpSpPr>
          <a:xfrm>
            <a:off x="562599" y="460870"/>
            <a:ext cx="6508880" cy="4264607"/>
            <a:chOff x="562599" y="2697293"/>
            <a:chExt cx="6508880" cy="4264607"/>
          </a:xfrm>
        </p:grpSpPr>
        <p:grpSp>
          <p:nvGrpSpPr>
            <p:cNvPr id="82" name="グループ化 81"/>
            <p:cNvGrpSpPr/>
            <p:nvPr/>
          </p:nvGrpSpPr>
          <p:grpSpPr>
            <a:xfrm>
              <a:off x="562599" y="5315634"/>
              <a:ext cx="3673651" cy="1646266"/>
              <a:chOff x="575452" y="4370023"/>
              <a:chExt cx="3673651" cy="1646266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129" name="グループ化 128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132" name="図 131"/>
                  <p:cNvPicPr>
                    <a:picLocks noChangeAspect="1"/>
                  </p:cNvPicPr>
                  <p:nvPr/>
                </p:nvPicPr>
                <p:blipFill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133" name="図 132"/>
                  <p:cNvPicPr>
                    <a:picLocks noChangeAspect="1"/>
                  </p:cNvPicPr>
                  <p:nvPr/>
                </p:nvPicPr>
                <p:blipFill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134" name="円/楕円 133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35" name="グループ化 134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142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" name="グループ化 135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140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7" name="グループ化 136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138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0" name="テキスト ボックス 129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30" name="テキスト ボックス 12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11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1" name="テキスト ボックス 130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31" name="テキスト ボックス 13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12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28" name="円/楕円 127"/>
              <p:cNvSpPr/>
              <p:nvPr/>
            </p:nvSpPr>
            <p:spPr>
              <a:xfrm>
                <a:off x="2148289" y="4902506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575452" y="4006462"/>
              <a:ext cx="3673651" cy="1646266"/>
              <a:chOff x="575452" y="4370023"/>
              <a:chExt cx="3673651" cy="1646266"/>
            </a:xfrm>
          </p:grpSpPr>
          <p:grpSp>
            <p:nvGrpSpPr>
              <p:cNvPr id="110" name="グループ化 109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112" name="グループ化 111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115" name="図 114"/>
                  <p:cNvPicPr>
                    <a:picLocks noChangeAspect="1"/>
                  </p:cNvPicPr>
                  <p:nvPr/>
                </p:nvPicPr>
                <p:blipFill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 115"/>
                  <p:cNvPicPr>
                    <a:picLocks noChangeAspect="1"/>
                  </p:cNvPicPr>
                  <p:nvPr/>
                </p:nvPicPr>
                <p:blipFill rotWithShape="1"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117" name="円/楕円 116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8" name="グループ化 117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12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6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9" name="グループ化 118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123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" name="グループ化 119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121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3" name="テキスト ボックス 112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13" name="テキスト ボックス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13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4" name="テキスト ボックス 113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14" name="テキスト ボックス 11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12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11" name="円/楕円 110"/>
              <p:cNvSpPr/>
              <p:nvPr/>
            </p:nvSpPr>
            <p:spPr>
              <a:xfrm>
                <a:off x="2247442" y="5045727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/>
            <p:cNvGrpSpPr/>
            <p:nvPr/>
          </p:nvGrpSpPr>
          <p:grpSpPr>
            <a:xfrm>
              <a:off x="575452" y="2697293"/>
              <a:ext cx="3673651" cy="1646266"/>
              <a:chOff x="755394" y="857477"/>
              <a:chExt cx="5423232" cy="2430302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>
                <a:off x="755394" y="857477"/>
                <a:ext cx="5423232" cy="2430302"/>
                <a:chOff x="755394" y="857477"/>
                <a:chExt cx="5423232" cy="2430302"/>
              </a:xfrm>
            </p:grpSpPr>
            <p:pic>
              <p:nvPicPr>
                <p:cNvPr id="98" name="図 97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755394" y="859316"/>
                  <a:ext cx="2968307" cy="2428463"/>
                </a:xfrm>
                <a:prstGeom prst="rect">
                  <a:avLst/>
                </a:prstGeom>
              </p:spPr>
            </p:pic>
            <p:pic>
              <p:nvPicPr>
                <p:cNvPr id="99" name="図 98"/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3210319" y="857477"/>
                  <a:ext cx="2968307" cy="2428463"/>
                </a:xfrm>
                <a:prstGeom prst="rect">
                  <a:avLst/>
                </a:prstGeom>
              </p:spPr>
            </p:pic>
            <p:sp>
              <p:nvSpPr>
                <p:cNvPr id="100" name="円/楕円 99"/>
                <p:cNvSpPr/>
                <p:nvPr/>
              </p:nvSpPr>
              <p:spPr>
                <a:xfrm>
                  <a:off x="2489812" y="1388127"/>
                  <a:ext cx="1729648" cy="134405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グループ化 100"/>
                <p:cNvGrpSpPr/>
                <p:nvPr/>
              </p:nvGrpSpPr>
              <p:grpSpPr>
                <a:xfrm>
                  <a:off x="2897425" y="1377151"/>
                  <a:ext cx="142378" cy="170023"/>
                  <a:chOff x="1597434" y="4561025"/>
                  <a:chExt cx="142378" cy="170023"/>
                </a:xfrm>
              </p:grpSpPr>
              <p:sp>
                <p:nvSpPr>
                  <p:cNvPr id="108" name="Freeform 7"/>
                  <p:cNvSpPr>
                    <a:spLocks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  <a:gd name="T34" fmla="*/ 50 w 58"/>
                      <a:gd name="T35" fmla="*/ 50 h 58"/>
                      <a:gd name="T36" fmla="*/ 57 w 58"/>
                      <a:gd name="T37" fmla="*/ 40 h 58"/>
                      <a:gd name="T38" fmla="*/ 58 w 58"/>
                      <a:gd name="T39" fmla="*/ 29 h 58"/>
                      <a:gd name="T40" fmla="*/ 57 w 58"/>
                      <a:gd name="T41" fmla="*/ 18 h 58"/>
                      <a:gd name="T42" fmla="*/ 50 w 58"/>
                      <a:gd name="T43" fmla="*/ 9 h 58"/>
                      <a:gd name="T44" fmla="*/ 40 w 58"/>
                      <a:gd name="T45" fmla="*/ 2 h 58"/>
                      <a:gd name="T46" fmla="*/ 29 w 58"/>
                      <a:gd name="T47" fmla="*/ 0 h 58"/>
                      <a:gd name="T48" fmla="*/ 19 w 58"/>
                      <a:gd name="T49" fmla="*/ 2 h 58"/>
                      <a:gd name="T50" fmla="*/ 9 w 58"/>
                      <a:gd name="T51" fmla="*/ 9 h 58"/>
                      <a:gd name="T52" fmla="*/ 3 w 58"/>
                      <a:gd name="T53" fmla="*/ 18 h 58"/>
                      <a:gd name="T54" fmla="*/ 0 w 58"/>
                      <a:gd name="T55" fmla="*/ 29 h 58"/>
                      <a:gd name="T56" fmla="*/ 3 w 58"/>
                      <a:gd name="T57" fmla="*/ 40 h 58"/>
                      <a:gd name="T58" fmla="*/ 9 w 58"/>
                      <a:gd name="T59" fmla="*/ 50 h 58"/>
                      <a:gd name="T60" fmla="*/ 19 w 58"/>
                      <a:gd name="T61" fmla="*/ 57 h 58"/>
                      <a:gd name="T62" fmla="*/ 29 w 58"/>
                      <a:gd name="T63" fmla="*/ 58 h 58"/>
                      <a:gd name="T64" fmla="*/ 40 w 58"/>
                      <a:gd name="T65" fmla="*/ 57 h 58"/>
                      <a:gd name="T66" fmla="*/ 50 w 58"/>
                      <a:gd name="T67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29"/>
                        </a:lnTo>
                        <a:lnTo>
                          <a:pt x="57" y="18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8"/>
                        </a:lnTo>
                        <a:lnTo>
                          <a:pt x="0" y="29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7"/>
                        </a:lnTo>
                        <a:lnTo>
                          <a:pt x="29" y="58"/>
                        </a:lnTo>
                        <a:lnTo>
                          <a:pt x="40" y="57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3800807" y="2517537"/>
                  <a:ext cx="142378" cy="172955"/>
                  <a:chOff x="1597434" y="5337855"/>
                  <a:chExt cx="142378" cy="172955"/>
                </a:xfrm>
              </p:grpSpPr>
              <p:sp>
                <p:nvSpPr>
                  <p:cNvPr id="106" name="Freeform 9"/>
                  <p:cNvSpPr>
                    <a:spLocks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  <a:gd name="T34" fmla="*/ 50 w 58"/>
                      <a:gd name="T35" fmla="*/ 50 h 59"/>
                      <a:gd name="T36" fmla="*/ 57 w 58"/>
                      <a:gd name="T37" fmla="*/ 40 h 59"/>
                      <a:gd name="T38" fmla="*/ 58 w 58"/>
                      <a:gd name="T39" fmla="*/ 30 h 59"/>
                      <a:gd name="T40" fmla="*/ 57 w 58"/>
                      <a:gd name="T41" fmla="*/ 19 h 59"/>
                      <a:gd name="T42" fmla="*/ 50 w 58"/>
                      <a:gd name="T43" fmla="*/ 9 h 59"/>
                      <a:gd name="T44" fmla="*/ 40 w 58"/>
                      <a:gd name="T45" fmla="*/ 2 h 59"/>
                      <a:gd name="T46" fmla="*/ 29 w 58"/>
                      <a:gd name="T47" fmla="*/ 0 h 59"/>
                      <a:gd name="T48" fmla="*/ 19 w 58"/>
                      <a:gd name="T49" fmla="*/ 2 h 59"/>
                      <a:gd name="T50" fmla="*/ 9 w 58"/>
                      <a:gd name="T51" fmla="*/ 9 h 59"/>
                      <a:gd name="T52" fmla="*/ 3 w 58"/>
                      <a:gd name="T53" fmla="*/ 19 h 59"/>
                      <a:gd name="T54" fmla="*/ 0 w 58"/>
                      <a:gd name="T55" fmla="*/ 30 h 59"/>
                      <a:gd name="T56" fmla="*/ 3 w 58"/>
                      <a:gd name="T57" fmla="*/ 40 h 59"/>
                      <a:gd name="T58" fmla="*/ 9 w 58"/>
                      <a:gd name="T59" fmla="*/ 50 h 59"/>
                      <a:gd name="T60" fmla="*/ 19 w 58"/>
                      <a:gd name="T61" fmla="*/ 56 h 59"/>
                      <a:gd name="T62" fmla="*/ 29 w 58"/>
                      <a:gd name="T63" fmla="*/ 59 h 59"/>
                      <a:gd name="T64" fmla="*/ 40 w 58"/>
                      <a:gd name="T65" fmla="*/ 56 h 59"/>
                      <a:gd name="T66" fmla="*/ 50 w 58"/>
                      <a:gd name="T67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30"/>
                        </a:lnTo>
                        <a:lnTo>
                          <a:pt x="57" y="19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9"/>
                        </a:lnTo>
                        <a:lnTo>
                          <a:pt x="0" y="30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6"/>
                        </a:lnTo>
                        <a:lnTo>
                          <a:pt x="29" y="59"/>
                        </a:lnTo>
                        <a:lnTo>
                          <a:pt x="40" y="56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" name="グループ化 102"/>
                <p:cNvGrpSpPr>
                  <a:grpSpLocks noChangeAspect="1"/>
                </p:cNvGrpSpPr>
                <p:nvPr/>
              </p:nvGrpSpPr>
              <p:grpSpPr>
                <a:xfrm>
                  <a:off x="3160236" y="1397781"/>
                  <a:ext cx="540160" cy="1307800"/>
                  <a:chOff x="1970415" y="3028278"/>
                  <a:chExt cx="900266" cy="2179666"/>
                </a:xfrm>
              </p:grpSpPr>
              <p:sp>
                <p:nvSpPr>
                  <p:cNvPr id="104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1970415" y="302827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2629590" y="380863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6" name="テキスト ボックス 95"/>
                  <p:cNvSpPr txBox="1"/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𝑞</m:t>
                          </m:r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96" name="テキスト ボックス 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blipFill rotWithShape="1">
                    <a:blip r:embed="rId13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テキスト ボックス 96"/>
                  <p:cNvSpPr txBox="1"/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97" name="テキスト ボックス 9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blipFill rotWithShape="1">
                    <a:blip r:embed="rId14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5" name="円/楕円 84"/>
            <p:cNvSpPr/>
            <p:nvPr/>
          </p:nvSpPr>
          <p:spPr>
            <a:xfrm>
              <a:off x="2386989" y="6132721"/>
              <a:ext cx="231354" cy="242371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正方形/長方形 85"/>
                <p:cNvSpPr/>
                <p:nvPr/>
              </p:nvSpPr>
              <p:spPr>
                <a:xfrm>
                  <a:off x="4697057" y="3200268"/>
                  <a:ext cx="737189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86" name="正方形/長方形 8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7057" y="3200268"/>
                  <a:ext cx="737189" cy="338554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正方形/長方形 86"/>
                <p:cNvSpPr/>
                <p:nvPr/>
              </p:nvSpPr>
              <p:spPr>
                <a:xfrm>
                  <a:off x="4607087" y="4575538"/>
                  <a:ext cx="2312556" cy="5123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sSub>
                          <m:sSub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ja-JP" sz="160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87" name="正方形/長方形 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07087" y="4575538"/>
                  <a:ext cx="2312556" cy="512384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正方形/長方形 87"/>
                <p:cNvSpPr/>
                <p:nvPr/>
              </p:nvSpPr>
              <p:spPr>
                <a:xfrm>
                  <a:off x="4627285" y="5895726"/>
                  <a:ext cx="2444194" cy="51238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ja-JP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</m:sup>
                        </m:sSubSup>
                        <m:r>
                          <a:rPr lang="en-US" altLang="ja-JP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ja-JP" altLang="en-US" sz="1600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altLang="ja-JP" sz="1600" b="0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)×</m:t>
                        </m:r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en-US" altLang="ja-JP" sz="16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2 </m:t>
                            </m:r>
                          </m:sup>
                        </m:sSubSup>
                        <m:d>
                          <m:d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ja-JP" altLang="en-US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</m:d>
                        <m:func>
                          <m:funcPr>
                            <m:ctrlP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ja-JP" sz="160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log</m:t>
                                </m:r>
                              </m:e>
                              <m:sup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num>
                              <m:den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ja-JP" sz="1600" i="1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ja-JP" altLang="en-US" sz="1600" dirty="0"/>
                </a:p>
              </p:txBody>
            </p:sp>
          </mc:Choice>
          <mc:Fallback xmlns="">
            <p:sp>
              <p:nvSpPr>
                <p:cNvPr id="88" name="正方形/長方形 8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27285" y="5895726"/>
                  <a:ext cx="2444194" cy="512384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b="-357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直線矢印コネクタ 88"/>
            <p:cNvCxnSpPr/>
            <p:nvPr/>
          </p:nvCxnSpPr>
          <p:spPr>
            <a:xfrm>
              <a:off x="2368626" y="329404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テキスト ボックス 89"/>
                <p:cNvSpPr txBox="1"/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90" name="テキスト ボックス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直線矢印コネクタ 90"/>
            <p:cNvCxnSpPr/>
            <p:nvPr/>
          </p:nvCxnSpPr>
          <p:spPr>
            <a:xfrm>
              <a:off x="2412693" y="459403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テキスト ボックス 91"/>
                <p:cNvSpPr txBox="1"/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92" name="テキスト ボックス 9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直線矢印コネクタ 92"/>
            <p:cNvCxnSpPr/>
            <p:nvPr/>
          </p:nvCxnSpPr>
          <p:spPr>
            <a:xfrm>
              <a:off x="2445745" y="5938092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テキスト ボックス 93"/>
                <p:cNvSpPr txBox="1"/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94" name="テキスト ボックス 9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4" name="テキスト ボックス 143"/>
          <p:cNvSpPr txBox="1"/>
          <p:nvPr/>
        </p:nvSpPr>
        <p:spPr>
          <a:xfrm>
            <a:off x="6158429" y="442878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Infinite sum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6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グループ化 90"/>
          <p:cNvGrpSpPr/>
          <p:nvPr/>
        </p:nvGrpSpPr>
        <p:grpSpPr>
          <a:xfrm>
            <a:off x="562599" y="460870"/>
            <a:ext cx="3686504" cy="4264607"/>
            <a:chOff x="562599" y="2697293"/>
            <a:chExt cx="3686504" cy="4264607"/>
          </a:xfrm>
        </p:grpSpPr>
        <p:grpSp>
          <p:nvGrpSpPr>
            <p:cNvPr id="92" name="グループ化 91"/>
            <p:cNvGrpSpPr/>
            <p:nvPr/>
          </p:nvGrpSpPr>
          <p:grpSpPr>
            <a:xfrm>
              <a:off x="562599" y="5315634"/>
              <a:ext cx="3673651" cy="1646266"/>
              <a:chOff x="575452" y="4370023"/>
              <a:chExt cx="3673651" cy="1646266"/>
            </a:xfrm>
          </p:grpSpPr>
          <p:grpSp>
            <p:nvGrpSpPr>
              <p:cNvPr id="137" name="グループ化 136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139" name="グループ化 138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142" name="図 141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143" name="図 142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144" name="円/楕円 143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5" name="グループ化 144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152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6" name="グループ化 145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150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" name="グループ化 146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148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0" name="テキスト ボックス 139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40" name="テキスト ボックス 1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 b="-4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1" name="テキスト ボックス 140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41" name="テキスト ボックス 14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38" name="円/楕円 137"/>
              <p:cNvSpPr/>
              <p:nvPr/>
            </p:nvSpPr>
            <p:spPr>
              <a:xfrm>
                <a:off x="2148289" y="4902506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575452" y="4006462"/>
              <a:ext cx="3673651" cy="1646266"/>
              <a:chOff x="575452" y="4370023"/>
              <a:chExt cx="3673651" cy="1646266"/>
            </a:xfrm>
          </p:grpSpPr>
          <p:grpSp>
            <p:nvGrpSpPr>
              <p:cNvPr id="120" name="グループ化 119"/>
              <p:cNvGrpSpPr/>
              <p:nvPr/>
            </p:nvGrpSpPr>
            <p:grpSpPr>
              <a:xfrm>
                <a:off x="575452" y="4370023"/>
                <a:ext cx="3673651" cy="1646266"/>
                <a:chOff x="755394" y="857477"/>
                <a:chExt cx="5423232" cy="2430302"/>
              </a:xfrm>
            </p:grpSpPr>
            <p:grpSp>
              <p:nvGrpSpPr>
                <p:cNvPr id="122" name="グループ化 121"/>
                <p:cNvGrpSpPr/>
                <p:nvPr/>
              </p:nvGrpSpPr>
              <p:grpSpPr>
                <a:xfrm>
                  <a:off x="755394" y="857477"/>
                  <a:ext cx="5423232" cy="2430302"/>
                  <a:chOff x="755394" y="857477"/>
                  <a:chExt cx="5423232" cy="2430302"/>
                </a:xfrm>
              </p:grpSpPr>
              <p:pic>
                <p:nvPicPr>
                  <p:cNvPr id="125" name="図 124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755394" y="859316"/>
                    <a:ext cx="2968308" cy="2428463"/>
                  </a:xfrm>
                  <a:prstGeom prst="rect">
                    <a:avLst/>
                  </a:prstGeom>
                </p:spPr>
              </p:pic>
              <p:pic>
                <p:nvPicPr>
                  <p:cNvPr id="126" name="図 125"/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52" r="38364"/>
                  <a:stretch/>
                </p:blipFill>
                <p:spPr>
                  <a:xfrm>
                    <a:off x="3210319" y="857477"/>
                    <a:ext cx="2968307" cy="2428463"/>
                  </a:xfrm>
                  <a:prstGeom prst="rect">
                    <a:avLst/>
                  </a:prstGeom>
                </p:spPr>
              </p:pic>
              <p:sp>
                <p:nvSpPr>
                  <p:cNvPr id="127" name="円/楕円 126"/>
                  <p:cNvSpPr/>
                  <p:nvPr/>
                </p:nvSpPr>
                <p:spPr>
                  <a:xfrm>
                    <a:off x="2489812" y="1388127"/>
                    <a:ext cx="1729648" cy="13440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" name="グループ化 127"/>
                  <p:cNvGrpSpPr/>
                  <p:nvPr/>
                </p:nvGrpSpPr>
                <p:grpSpPr>
                  <a:xfrm>
                    <a:off x="2897425" y="1377151"/>
                    <a:ext cx="142378" cy="170023"/>
                    <a:chOff x="1597434" y="4561025"/>
                    <a:chExt cx="142378" cy="170023"/>
                  </a:xfrm>
                </p:grpSpPr>
                <p:sp>
                  <p:nvSpPr>
                    <p:cNvPr id="135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" name="Freeform 8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4561025"/>
                      <a:ext cx="142378" cy="170023"/>
                    </a:xfrm>
                    <a:custGeom>
                      <a:avLst/>
                      <a:gdLst>
                        <a:gd name="T0" fmla="*/ 50 w 58"/>
                        <a:gd name="T1" fmla="*/ 50 h 58"/>
                        <a:gd name="T2" fmla="*/ 40 w 58"/>
                        <a:gd name="T3" fmla="*/ 57 h 58"/>
                        <a:gd name="T4" fmla="*/ 29 w 58"/>
                        <a:gd name="T5" fmla="*/ 58 h 58"/>
                        <a:gd name="T6" fmla="*/ 19 w 58"/>
                        <a:gd name="T7" fmla="*/ 57 h 58"/>
                        <a:gd name="T8" fmla="*/ 9 w 58"/>
                        <a:gd name="T9" fmla="*/ 50 h 58"/>
                        <a:gd name="T10" fmla="*/ 3 w 58"/>
                        <a:gd name="T11" fmla="*/ 40 h 58"/>
                        <a:gd name="T12" fmla="*/ 0 w 58"/>
                        <a:gd name="T13" fmla="*/ 29 h 58"/>
                        <a:gd name="T14" fmla="*/ 3 w 58"/>
                        <a:gd name="T15" fmla="*/ 18 h 58"/>
                        <a:gd name="T16" fmla="*/ 9 w 58"/>
                        <a:gd name="T17" fmla="*/ 9 h 58"/>
                        <a:gd name="T18" fmla="*/ 19 w 58"/>
                        <a:gd name="T19" fmla="*/ 2 h 58"/>
                        <a:gd name="T20" fmla="*/ 29 w 58"/>
                        <a:gd name="T21" fmla="*/ 0 h 58"/>
                        <a:gd name="T22" fmla="*/ 40 w 58"/>
                        <a:gd name="T23" fmla="*/ 2 h 58"/>
                        <a:gd name="T24" fmla="*/ 50 w 58"/>
                        <a:gd name="T25" fmla="*/ 9 h 58"/>
                        <a:gd name="T26" fmla="*/ 57 w 58"/>
                        <a:gd name="T27" fmla="*/ 18 h 58"/>
                        <a:gd name="T28" fmla="*/ 58 w 58"/>
                        <a:gd name="T29" fmla="*/ 29 h 58"/>
                        <a:gd name="T30" fmla="*/ 57 w 58"/>
                        <a:gd name="T31" fmla="*/ 40 h 58"/>
                        <a:gd name="T32" fmla="*/ 50 w 58"/>
                        <a:gd name="T33" fmla="*/ 50 h 58"/>
                        <a:gd name="T34" fmla="*/ 50 w 58"/>
                        <a:gd name="T35" fmla="*/ 50 h 58"/>
                        <a:gd name="T36" fmla="*/ 57 w 58"/>
                        <a:gd name="T37" fmla="*/ 40 h 58"/>
                        <a:gd name="T38" fmla="*/ 58 w 58"/>
                        <a:gd name="T39" fmla="*/ 29 h 58"/>
                        <a:gd name="T40" fmla="*/ 57 w 58"/>
                        <a:gd name="T41" fmla="*/ 18 h 58"/>
                        <a:gd name="T42" fmla="*/ 50 w 58"/>
                        <a:gd name="T43" fmla="*/ 9 h 58"/>
                        <a:gd name="T44" fmla="*/ 40 w 58"/>
                        <a:gd name="T45" fmla="*/ 2 h 58"/>
                        <a:gd name="T46" fmla="*/ 29 w 58"/>
                        <a:gd name="T47" fmla="*/ 0 h 58"/>
                        <a:gd name="T48" fmla="*/ 19 w 58"/>
                        <a:gd name="T49" fmla="*/ 2 h 58"/>
                        <a:gd name="T50" fmla="*/ 9 w 58"/>
                        <a:gd name="T51" fmla="*/ 9 h 58"/>
                        <a:gd name="T52" fmla="*/ 3 w 58"/>
                        <a:gd name="T53" fmla="*/ 18 h 58"/>
                        <a:gd name="T54" fmla="*/ 0 w 58"/>
                        <a:gd name="T55" fmla="*/ 29 h 58"/>
                        <a:gd name="T56" fmla="*/ 3 w 58"/>
                        <a:gd name="T57" fmla="*/ 40 h 58"/>
                        <a:gd name="T58" fmla="*/ 9 w 58"/>
                        <a:gd name="T59" fmla="*/ 50 h 58"/>
                        <a:gd name="T60" fmla="*/ 19 w 58"/>
                        <a:gd name="T61" fmla="*/ 57 h 58"/>
                        <a:gd name="T62" fmla="*/ 29 w 58"/>
                        <a:gd name="T63" fmla="*/ 58 h 58"/>
                        <a:gd name="T64" fmla="*/ 40 w 58"/>
                        <a:gd name="T65" fmla="*/ 57 h 58"/>
                        <a:gd name="T66" fmla="*/ 50 w 58"/>
                        <a:gd name="T67" fmla="*/ 50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8">
                          <a:moveTo>
                            <a:pt x="50" y="50"/>
                          </a:moveTo>
                          <a:lnTo>
                            <a:pt x="40" y="57"/>
                          </a:lnTo>
                          <a:lnTo>
                            <a:pt x="29" y="58"/>
                          </a:lnTo>
                          <a:lnTo>
                            <a:pt x="19" y="57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29"/>
                          </a:lnTo>
                          <a:lnTo>
                            <a:pt x="3" y="18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8"/>
                          </a:lnTo>
                          <a:lnTo>
                            <a:pt x="58" y="29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29"/>
                          </a:lnTo>
                          <a:lnTo>
                            <a:pt x="57" y="18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8"/>
                          </a:lnTo>
                          <a:lnTo>
                            <a:pt x="0" y="29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7"/>
                          </a:lnTo>
                          <a:lnTo>
                            <a:pt x="29" y="58"/>
                          </a:lnTo>
                          <a:lnTo>
                            <a:pt x="40" y="57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9" name="グループ化 128"/>
                  <p:cNvGrpSpPr/>
                  <p:nvPr/>
                </p:nvGrpSpPr>
                <p:grpSpPr>
                  <a:xfrm>
                    <a:off x="3800807" y="2517537"/>
                    <a:ext cx="142378" cy="172955"/>
                    <a:chOff x="1597434" y="5337855"/>
                    <a:chExt cx="142378" cy="172955"/>
                  </a:xfrm>
                </p:grpSpPr>
                <p:sp>
                  <p:nvSpPr>
                    <p:cNvPr id="133" name="Freeform 9"/>
                    <p:cNvSpPr>
                      <a:spLocks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" name="Freeform 1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597434" y="5337855"/>
                      <a:ext cx="142378" cy="172955"/>
                    </a:xfrm>
                    <a:custGeom>
                      <a:avLst/>
                      <a:gdLst>
                        <a:gd name="T0" fmla="*/ 50 w 58"/>
                        <a:gd name="T1" fmla="*/ 50 h 59"/>
                        <a:gd name="T2" fmla="*/ 40 w 58"/>
                        <a:gd name="T3" fmla="*/ 56 h 59"/>
                        <a:gd name="T4" fmla="*/ 29 w 58"/>
                        <a:gd name="T5" fmla="*/ 59 h 59"/>
                        <a:gd name="T6" fmla="*/ 19 w 58"/>
                        <a:gd name="T7" fmla="*/ 56 h 59"/>
                        <a:gd name="T8" fmla="*/ 9 w 58"/>
                        <a:gd name="T9" fmla="*/ 50 h 59"/>
                        <a:gd name="T10" fmla="*/ 3 w 58"/>
                        <a:gd name="T11" fmla="*/ 40 h 59"/>
                        <a:gd name="T12" fmla="*/ 0 w 58"/>
                        <a:gd name="T13" fmla="*/ 30 h 59"/>
                        <a:gd name="T14" fmla="*/ 3 w 58"/>
                        <a:gd name="T15" fmla="*/ 19 h 59"/>
                        <a:gd name="T16" fmla="*/ 9 w 58"/>
                        <a:gd name="T17" fmla="*/ 9 h 59"/>
                        <a:gd name="T18" fmla="*/ 19 w 58"/>
                        <a:gd name="T19" fmla="*/ 2 h 59"/>
                        <a:gd name="T20" fmla="*/ 29 w 58"/>
                        <a:gd name="T21" fmla="*/ 0 h 59"/>
                        <a:gd name="T22" fmla="*/ 40 w 58"/>
                        <a:gd name="T23" fmla="*/ 2 h 59"/>
                        <a:gd name="T24" fmla="*/ 50 w 58"/>
                        <a:gd name="T25" fmla="*/ 9 h 59"/>
                        <a:gd name="T26" fmla="*/ 57 w 58"/>
                        <a:gd name="T27" fmla="*/ 19 h 59"/>
                        <a:gd name="T28" fmla="*/ 58 w 58"/>
                        <a:gd name="T29" fmla="*/ 30 h 59"/>
                        <a:gd name="T30" fmla="*/ 57 w 58"/>
                        <a:gd name="T31" fmla="*/ 40 h 59"/>
                        <a:gd name="T32" fmla="*/ 50 w 58"/>
                        <a:gd name="T33" fmla="*/ 50 h 59"/>
                        <a:gd name="T34" fmla="*/ 50 w 58"/>
                        <a:gd name="T35" fmla="*/ 50 h 59"/>
                        <a:gd name="T36" fmla="*/ 57 w 58"/>
                        <a:gd name="T37" fmla="*/ 40 h 59"/>
                        <a:gd name="T38" fmla="*/ 58 w 58"/>
                        <a:gd name="T39" fmla="*/ 30 h 59"/>
                        <a:gd name="T40" fmla="*/ 57 w 58"/>
                        <a:gd name="T41" fmla="*/ 19 h 59"/>
                        <a:gd name="T42" fmla="*/ 50 w 58"/>
                        <a:gd name="T43" fmla="*/ 9 h 59"/>
                        <a:gd name="T44" fmla="*/ 40 w 58"/>
                        <a:gd name="T45" fmla="*/ 2 h 59"/>
                        <a:gd name="T46" fmla="*/ 29 w 58"/>
                        <a:gd name="T47" fmla="*/ 0 h 59"/>
                        <a:gd name="T48" fmla="*/ 19 w 58"/>
                        <a:gd name="T49" fmla="*/ 2 h 59"/>
                        <a:gd name="T50" fmla="*/ 9 w 58"/>
                        <a:gd name="T51" fmla="*/ 9 h 59"/>
                        <a:gd name="T52" fmla="*/ 3 w 58"/>
                        <a:gd name="T53" fmla="*/ 19 h 59"/>
                        <a:gd name="T54" fmla="*/ 0 w 58"/>
                        <a:gd name="T55" fmla="*/ 30 h 59"/>
                        <a:gd name="T56" fmla="*/ 3 w 58"/>
                        <a:gd name="T57" fmla="*/ 40 h 59"/>
                        <a:gd name="T58" fmla="*/ 9 w 58"/>
                        <a:gd name="T59" fmla="*/ 50 h 59"/>
                        <a:gd name="T60" fmla="*/ 19 w 58"/>
                        <a:gd name="T61" fmla="*/ 56 h 59"/>
                        <a:gd name="T62" fmla="*/ 29 w 58"/>
                        <a:gd name="T63" fmla="*/ 59 h 59"/>
                        <a:gd name="T64" fmla="*/ 40 w 58"/>
                        <a:gd name="T65" fmla="*/ 56 h 59"/>
                        <a:gd name="T66" fmla="*/ 50 w 58"/>
                        <a:gd name="T67" fmla="*/ 5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</a:cxnLst>
                      <a:rect l="0" t="0" r="r" b="b"/>
                      <a:pathLst>
                        <a:path w="58" h="59">
                          <a:moveTo>
                            <a:pt x="50" y="50"/>
                          </a:moveTo>
                          <a:lnTo>
                            <a:pt x="40" y="56"/>
                          </a:lnTo>
                          <a:lnTo>
                            <a:pt x="29" y="59"/>
                          </a:lnTo>
                          <a:lnTo>
                            <a:pt x="19" y="56"/>
                          </a:lnTo>
                          <a:lnTo>
                            <a:pt x="9" y="50"/>
                          </a:lnTo>
                          <a:lnTo>
                            <a:pt x="3" y="40"/>
                          </a:lnTo>
                          <a:lnTo>
                            <a:pt x="0" y="30"/>
                          </a:lnTo>
                          <a:lnTo>
                            <a:pt x="3" y="19"/>
                          </a:lnTo>
                          <a:lnTo>
                            <a:pt x="9" y="9"/>
                          </a:lnTo>
                          <a:lnTo>
                            <a:pt x="19" y="2"/>
                          </a:lnTo>
                          <a:lnTo>
                            <a:pt x="29" y="0"/>
                          </a:lnTo>
                          <a:lnTo>
                            <a:pt x="40" y="2"/>
                          </a:lnTo>
                          <a:lnTo>
                            <a:pt x="50" y="9"/>
                          </a:lnTo>
                          <a:lnTo>
                            <a:pt x="57" y="19"/>
                          </a:lnTo>
                          <a:lnTo>
                            <a:pt x="58" y="30"/>
                          </a:lnTo>
                          <a:lnTo>
                            <a:pt x="57" y="40"/>
                          </a:lnTo>
                          <a:lnTo>
                            <a:pt x="50" y="50"/>
                          </a:lnTo>
                          <a:close/>
                          <a:moveTo>
                            <a:pt x="50" y="50"/>
                          </a:moveTo>
                          <a:lnTo>
                            <a:pt x="57" y="40"/>
                          </a:lnTo>
                          <a:lnTo>
                            <a:pt x="58" y="30"/>
                          </a:lnTo>
                          <a:lnTo>
                            <a:pt x="57" y="19"/>
                          </a:lnTo>
                          <a:lnTo>
                            <a:pt x="50" y="9"/>
                          </a:lnTo>
                          <a:lnTo>
                            <a:pt x="40" y="2"/>
                          </a:lnTo>
                          <a:lnTo>
                            <a:pt x="29" y="0"/>
                          </a:lnTo>
                          <a:lnTo>
                            <a:pt x="19" y="2"/>
                          </a:lnTo>
                          <a:lnTo>
                            <a:pt x="9" y="9"/>
                          </a:lnTo>
                          <a:lnTo>
                            <a:pt x="3" y="19"/>
                          </a:lnTo>
                          <a:lnTo>
                            <a:pt x="0" y="30"/>
                          </a:lnTo>
                          <a:lnTo>
                            <a:pt x="3" y="40"/>
                          </a:lnTo>
                          <a:lnTo>
                            <a:pt x="9" y="50"/>
                          </a:lnTo>
                          <a:lnTo>
                            <a:pt x="19" y="56"/>
                          </a:lnTo>
                          <a:lnTo>
                            <a:pt x="29" y="59"/>
                          </a:lnTo>
                          <a:lnTo>
                            <a:pt x="40" y="56"/>
                          </a:lnTo>
                          <a:lnTo>
                            <a:pt x="50" y="5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" name="グループ化 129"/>
                  <p:cNvGrpSpPr>
                    <a:grpSpLocks noChangeAspect="1"/>
                  </p:cNvGrpSpPr>
                  <p:nvPr/>
                </p:nvGrpSpPr>
                <p:grpSpPr>
                  <a:xfrm>
                    <a:off x="3160236" y="1397781"/>
                    <a:ext cx="540160" cy="1307800"/>
                    <a:chOff x="1970415" y="3028278"/>
                    <a:chExt cx="900266" cy="2179666"/>
                  </a:xfrm>
                </p:grpSpPr>
                <p:sp>
                  <p:nvSpPr>
                    <p:cNvPr id="131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1970415" y="302827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" name="Freeform 11"/>
                    <p:cNvSpPr>
                      <a:spLocks/>
                    </p:cNvSpPr>
                    <p:nvPr/>
                  </p:nvSpPr>
                  <p:spPr bwMode="auto">
                    <a:xfrm rot="-2400000">
                      <a:off x="2629590" y="3808638"/>
                      <a:ext cx="241091" cy="1399306"/>
                    </a:xfrm>
                    <a:custGeom>
                      <a:avLst/>
                      <a:gdLst>
                        <a:gd name="T0" fmla="*/ 41 w 51"/>
                        <a:gd name="T1" fmla="*/ 22 h 256"/>
                        <a:gd name="T2" fmla="*/ 30 w 51"/>
                        <a:gd name="T3" fmla="*/ 60 h 256"/>
                        <a:gd name="T4" fmla="*/ 7 w 51"/>
                        <a:gd name="T5" fmla="*/ 56 h 256"/>
                        <a:gd name="T6" fmla="*/ 10 w 51"/>
                        <a:gd name="T7" fmla="*/ 46 h 256"/>
                        <a:gd name="T8" fmla="*/ 34 w 51"/>
                        <a:gd name="T9" fmla="*/ 46 h 256"/>
                        <a:gd name="T10" fmla="*/ 38 w 51"/>
                        <a:gd name="T11" fmla="*/ 92 h 256"/>
                        <a:gd name="T12" fmla="*/ 15 w 51"/>
                        <a:gd name="T13" fmla="*/ 98 h 256"/>
                        <a:gd name="T14" fmla="*/ 6 w 51"/>
                        <a:gd name="T15" fmla="*/ 88 h 256"/>
                        <a:gd name="T16" fmla="*/ 25 w 51"/>
                        <a:gd name="T17" fmla="*/ 80 h 256"/>
                        <a:gd name="T18" fmla="*/ 44 w 51"/>
                        <a:gd name="T19" fmla="*/ 108 h 256"/>
                        <a:gd name="T20" fmla="*/ 25 w 51"/>
                        <a:gd name="T21" fmla="*/ 137 h 256"/>
                        <a:gd name="T22" fmla="*/ 7 w 51"/>
                        <a:gd name="T23" fmla="*/ 130 h 256"/>
                        <a:gd name="T24" fmla="*/ 15 w 51"/>
                        <a:gd name="T25" fmla="*/ 119 h 256"/>
                        <a:gd name="T26" fmla="*/ 39 w 51"/>
                        <a:gd name="T27" fmla="*/ 126 h 256"/>
                        <a:gd name="T28" fmla="*/ 35 w 51"/>
                        <a:gd name="T29" fmla="*/ 171 h 256"/>
                        <a:gd name="T30" fmla="*/ 11 w 51"/>
                        <a:gd name="T31" fmla="*/ 171 h 256"/>
                        <a:gd name="T32" fmla="*/ 9 w 51"/>
                        <a:gd name="T33" fmla="*/ 161 h 256"/>
                        <a:gd name="T34" fmla="*/ 30 w 51"/>
                        <a:gd name="T35" fmla="*/ 156 h 256"/>
                        <a:gd name="T36" fmla="*/ 44 w 51"/>
                        <a:gd name="T37" fmla="*/ 195 h 256"/>
                        <a:gd name="T38" fmla="*/ 21 w 51"/>
                        <a:gd name="T39" fmla="*/ 212 h 256"/>
                        <a:gd name="T40" fmla="*/ 7 w 51"/>
                        <a:gd name="T41" fmla="*/ 203 h 256"/>
                        <a:gd name="T42" fmla="*/ 21 w 51"/>
                        <a:gd name="T43" fmla="*/ 194 h 256"/>
                        <a:gd name="T44" fmla="*/ 44 w 51"/>
                        <a:gd name="T45" fmla="*/ 210 h 256"/>
                        <a:gd name="T46" fmla="*/ 31 w 51"/>
                        <a:gd name="T47" fmla="*/ 248 h 256"/>
                        <a:gd name="T48" fmla="*/ 33 w 51"/>
                        <a:gd name="T49" fmla="*/ 254 h 256"/>
                        <a:gd name="T50" fmla="*/ 51 w 51"/>
                        <a:gd name="T51" fmla="*/ 220 h 256"/>
                        <a:gd name="T52" fmla="*/ 31 w 51"/>
                        <a:gd name="T53" fmla="*/ 188 h 256"/>
                        <a:gd name="T54" fmla="*/ 5 w 51"/>
                        <a:gd name="T55" fmla="*/ 194 h 256"/>
                        <a:gd name="T56" fmla="*/ 10 w 51"/>
                        <a:gd name="T57" fmla="*/ 214 h 256"/>
                        <a:gd name="T58" fmla="*/ 36 w 51"/>
                        <a:gd name="T59" fmla="*/ 215 h 256"/>
                        <a:gd name="T60" fmla="*/ 49 w 51"/>
                        <a:gd name="T61" fmla="*/ 170 h 256"/>
                        <a:gd name="T62" fmla="*/ 25 w 51"/>
                        <a:gd name="T63" fmla="*/ 150 h 256"/>
                        <a:gd name="T64" fmla="*/ 2 w 51"/>
                        <a:gd name="T65" fmla="*/ 161 h 256"/>
                        <a:gd name="T66" fmla="*/ 14 w 51"/>
                        <a:gd name="T67" fmla="*/ 179 h 256"/>
                        <a:gd name="T68" fmla="*/ 40 w 51"/>
                        <a:gd name="T69" fmla="*/ 174 h 256"/>
                        <a:gd name="T70" fmla="*/ 44 w 51"/>
                        <a:gd name="T71" fmla="*/ 122 h 256"/>
                        <a:gd name="T72" fmla="*/ 19 w 51"/>
                        <a:gd name="T73" fmla="*/ 112 h 256"/>
                        <a:gd name="T74" fmla="*/ 0 w 51"/>
                        <a:gd name="T75" fmla="*/ 127 h 256"/>
                        <a:gd name="T76" fmla="*/ 19 w 51"/>
                        <a:gd name="T77" fmla="*/ 142 h 256"/>
                        <a:gd name="T78" fmla="*/ 44 w 51"/>
                        <a:gd name="T79" fmla="*/ 132 h 256"/>
                        <a:gd name="T80" fmla="*/ 39 w 51"/>
                        <a:gd name="T81" fmla="*/ 80 h 256"/>
                        <a:gd name="T82" fmla="*/ 12 w 51"/>
                        <a:gd name="T83" fmla="*/ 77 h 256"/>
                        <a:gd name="T84" fmla="*/ 1 w 51"/>
                        <a:gd name="T85" fmla="*/ 94 h 256"/>
                        <a:gd name="T86" fmla="*/ 25 w 51"/>
                        <a:gd name="T87" fmla="*/ 106 h 256"/>
                        <a:gd name="T88" fmla="*/ 48 w 51"/>
                        <a:gd name="T89" fmla="*/ 84 h 256"/>
                        <a:gd name="T90" fmla="*/ 34 w 51"/>
                        <a:gd name="T91" fmla="*/ 39 h 256"/>
                        <a:gd name="T92" fmla="*/ 7 w 51"/>
                        <a:gd name="T93" fmla="*/ 41 h 256"/>
                        <a:gd name="T94" fmla="*/ 4 w 51"/>
                        <a:gd name="T95" fmla="*/ 60 h 256"/>
                        <a:gd name="T96" fmla="*/ 30 w 51"/>
                        <a:gd name="T97" fmla="*/ 66 h 256"/>
                        <a:gd name="T98" fmla="*/ 49 w 51"/>
                        <a:gd name="T99" fmla="*/ 32 h 256"/>
                        <a:gd name="T100" fmla="*/ 29 w 51"/>
                        <a:gd name="T101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51" h="256">
                          <a:moveTo>
                            <a:pt x="24" y="5"/>
                          </a:moveTo>
                          <a:lnTo>
                            <a:pt x="29" y="6"/>
                          </a:lnTo>
                          <a:lnTo>
                            <a:pt x="34" y="8"/>
                          </a:lnTo>
                          <a:lnTo>
                            <a:pt x="38" y="12"/>
                          </a:lnTo>
                          <a:lnTo>
                            <a:pt x="41" y="22"/>
                          </a:lnTo>
                          <a:lnTo>
                            <a:pt x="44" y="34"/>
                          </a:lnTo>
                          <a:lnTo>
                            <a:pt x="41" y="44"/>
                          </a:lnTo>
                          <a:lnTo>
                            <a:pt x="38" y="54"/>
                          </a:lnTo>
                          <a:lnTo>
                            <a:pt x="34" y="58"/>
                          </a:lnTo>
                          <a:lnTo>
                            <a:pt x="30" y="60"/>
                          </a:lnTo>
                          <a:lnTo>
                            <a:pt x="25" y="61"/>
                          </a:lnTo>
                          <a:lnTo>
                            <a:pt x="19" y="61"/>
                          </a:lnTo>
                          <a:lnTo>
                            <a:pt x="15" y="60"/>
                          </a:lnTo>
                          <a:lnTo>
                            <a:pt x="10" y="59"/>
                          </a:lnTo>
                          <a:lnTo>
                            <a:pt x="7" y="56"/>
                          </a:lnTo>
                          <a:lnTo>
                            <a:pt x="6" y="55"/>
                          </a:lnTo>
                          <a:lnTo>
                            <a:pt x="5" y="53"/>
                          </a:lnTo>
                          <a:lnTo>
                            <a:pt x="6" y="50"/>
                          </a:lnTo>
                          <a:lnTo>
                            <a:pt x="7" y="48"/>
                          </a:lnTo>
                          <a:lnTo>
                            <a:pt x="10" y="46"/>
                          </a:lnTo>
                          <a:lnTo>
                            <a:pt x="14" y="44"/>
                          </a:lnTo>
                          <a:lnTo>
                            <a:pt x="19" y="43"/>
                          </a:lnTo>
                          <a:lnTo>
                            <a:pt x="25" y="43"/>
                          </a:lnTo>
                          <a:lnTo>
                            <a:pt x="29" y="44"/>
                          </a:lnTo>
                          <a:lnTo>
                            <a:pt x="34" y="46"/>
                          </a:lnTo>
                          <a:lnTo>
                            <a:pt x="38" y="50"/>
                          </a:lnTo>
                          <a:lnTo>
                            <a:pt x="43" y="59"/>
                          </a:lnTo>
                          <a:lnTo>
                            <a:pt x="44" y="70"/>
                          </a:lnTo>
                          <a:lnTo>
                            <a:pt x="43" y="82"/>
                          </a:lnTo>
                          <a:lnTo>
                            <a:pt x="38" y="92"/>
                          </a:lnTo>
                          <a:lnTo>
                            <a:pt x="34" y="95"/>
                          </a:lnTo>
                          <a:lnTo>
                            <a:pt x="30" y="98"/>
                          </a:lnTo>
                          <a:lnTo>
                            <a:pt x="25" y="99"/>
                          </a:lnTo>
                          <a:lnTo>
                            <a:pt x="20" y="99"/>
                          </a:lnTo>
                          <a:lnTo>
                            <a:pt x="15" y="98"/>
                          </a:lnTo>
                          <a:lnTo>
                            <a:pt x="11" y="97"/>
                          </a:lnTo>
                          <a:lnTo>
                            <a:pt x="9" y="94"/>
                          </a:lnTo>
                          <a:lnTo>
                            <a:pt x="6" y="92"/>
                          </a:lnTo>
                          <a:lnTo>
                            <a:pt x="6" y="90"/>
                          </a:lnTo>
                          <a:lnTo>
                            <a:pt x="6" y="88"/>
                          </a:lnTo>
                          <a:lnTo>
                            <a:pt x="9" y="85"/>
                          </a:lnTo>
                          <a:lnTo>
                            <a:pt x="11" y="84"/>
                          </a:lnTo>
                          <a:lnTo>
                            <a:pt x="15" y="82"/>
                          </a:lnTo>
                          <a:lnTo>
                            <a:pt x="20" y="80"/>
                          </a:lnTo>
                          <a:lnTo>
                            <a:pt x="25" y="80"/>
                          </a:lnTo>
                          <a:lnTo>
                            <a:pt x="30" y="82"/>
                          </a:lnTo>
                          <a:lnTo>
                            <a:pt x="34" y="84"/>
                          </a:lnTo>
                          <a:lnTo>
                            <a:pt x="38" y="88"/>
                          </a:lnTo>
                          <a:lnTo>
                            <a:pt x="43" y="97"/>
                          </a:lnTo>
                          <a:lnTo>
                            <a:pt x="44" y="108"/>
                          </a:lnTo>
                          <a:lnTo>
                            <a:pt x="43" y="119"/>
                          </a:lnTo>
                          <a:lnTo>
                            <a:pt x="39" y="128"/>
                          </a:lnTo>
                          <a:lnTo>
                            <a:pt x="35" y="133"/>
                          </a:lnTo>
                          <a:lnTo>
                            <a:pt x="30" y="136"/>
                          </a:lnTo>
                          <a:lnTo>
                            <a:pt x="25" y="137"/>
                          </a:lnTo>
                          <a:lnTo>
                            <a:pt x="20" y="137"/>
                          </a:lnTo>
                          <a:lnTo>
                            <a:pt x="15" y="136"/>
                          </a:lnTo>
                          <a:lnTo>
                            <a:pt x="11" y="133"/>
                          </a:lnTo>
                          <a:lnTo>
                            <a:pt x="9" y="132"/>
                          </a:lnTo>
                          <a:lnTo>
                            <a:pt x="7" y="130"/>
                          </a:lnTo>
                          <a:lnTo>
                            <a:pt x="6" y="127"/>
                          </a:lnTo>
                          <a:lnTo>
                            <a:pt x="7" y="126"/>
                          </a:lnTo>
                          <a:lnTo>
                            <a:pt x="9" y="123"/>
                          </a:lnTo>
                          <a:lnTo>
                            <a:pt x="11" y="121"/>
                          </a:lnTo>
                          <a:lnTo>
                            <a:pt x="15" y="119"/>
                          </a:lnTo>
                          <a:lnTo>
                            <a:pt x="20" y="118"/>
                          </a:lnTo>
                          <a:lnTo>
                            <a:pt x="25" y="118"/>
                          </a:lnTo>
                          <a:lnTo>
                            <a:pt x="30" y="118"/>
                          </a:lnTo>
                          <a:lnTo>
                            <a:pt x="35" y="121"/>
                          </a:lnTo>
                          <a:lnTo>
                            <a:pt x="39" y="126"/>
                          </a:lnTo>
                          <a:lnTo>
                            <a:pt x="43" y="135"/>
                          </a:lnTo>
                          <a:lnTo>
                            <a:pt x="45" y="146"/>
                          </a:lnTo>
                          <a:lnTo>
                            <a:pt x="43" y="157"/>
                          </a:lnTo>
                          <a:lnTo>
                            <a:pt x="39" y="166"/>
                          </a:lnTo>
                          <a:lnTo>
                            <a:pt x="35" y="171"/>
                          </a:lnTo>
                          <a:lnTo>
                            <a:pt x="31" y="174"/>
                          </a:lnTo>
                          <a:lnTo>
                            <a:pt x="26" y="175"/>
                          </a:lnTo>
                          <a:lnTo>
                            <a:pt x="20" y="174"/>
                          </a:lnTo>
                          <a:lnTo>
                            <a:pt x="16" y="172"/>
                          </a:lnTo>
                          <a:lnTo>
                            <a:pt x="11" y="171"/>
                          </a:lnTo>
                          <a:lnTo>
                            <a:pt x="9" y="170"/>
                          </a:lnTo>
                          <a:lnTo>
                            <a:pt x="7" y="167"/>
                          </a:lnTo>
                          <a:lnTo>
                            <a:pt x="6" y="165"/>
                          </a:lnTo>
                          <a:lnTo>
                            <a:pt x="7" y="162"/>
                          </a:lnTo>
                          <a:lnTo>
                            <a:pt x="9" y="161"/>
                          </a:lnTo>
                          <a:lnTo>
                            <a:pt x="11" y="159"/>
                          </a:lnTo>
                          <a:lnTo>
                            <a:pt x="16" y="157"/>
                          </a:lnTo>
                          <a:lnTo>
                            <a:pt x="20" y="156"/>
                          </a:lnTo>
                          <a:lnTo>
                            <a:pt x="26" y="155"/>
                          </a:lnTo>
                          <a:lnTo>
                            <a:pt x="30" y="156"/>
                          </a:lnTo>
                          <a:lnTo>
                            <a:pt x="35" y="159"/>
                          </a:lnTo>
                          <a:lnTo>
                            <a:pt x="39" y="164"/>
                          </a:lnTo>
                          <a:lnTo>
                            <a:pt x="44" y="172"/>
                          </a:lnTo>
                          <a:lnTo>
                            <a:pt x="45" y="184"/>
                          </a:lnTo>
                          <a:lnTo>
                            <a:pt x="44" y="195"/>
                          </a:lnTo>
                          <a:lnTo>
                            <a:pt x="39" y="204"/>
                          </a:lnTo>
                          <a:lnTo>
                            <a:pt x="36" y="208"/>
                          </a:lnTo>
                          <a:lnTo>
                            <a:pt x="31" y="212"/>
                          </a:lnTo>
                          <a:lnTo>
                            <a:pt x="26" y="212"/>
                          </a:lnTo>
                          <a:lnTo>
                            <a:pt x="21" y="212"/>
                          </a:lnTo>
                          <a:lnTo>
                            <a:pt x="16" y="210"/>
                          </a:lnTo>
                          <a:lnTo>
                            <a:pt x="12" y="209"/>
                          </a:lnTo>
                          <a:lnTo>
                            <a:pt x="10" y="206"/>
                          </a:lnTo>
                          <a:lnTo>
                            <a:pt x="7" y="205"/>
                          </a:lnTo>
                          <a:lnTo>
                            <a:pt x="7" y="203"/>
                          </a:lnTo>
                          <a:lnTo>
                            <a:pt x="7" y="200"/>
                          </a:lnTo>
                          <a:lnTo>
                            <a:pt x="10" y="198"/>
                          </a:lnTo>
                          <a:lnTo>
                            <a:pt x="12" y="196"/>
                          </a:lnTo>
                          <a:lnTo>
                            <a:pt x="16" y="195"/>
                          </a:lnTo>
                          <a:lnTo>
                            <a:pt x="21" y="194"/>
                          </a:lnTo>
                          <a:lnTo>
                            <a:pt x="26" y="193"/>
                          </a:lnTo>
                          <a:lnTo>
                            <a:pt x="31" y="194"/>
                          </a:lnTo>
                          <a:lnTo>
                            <a:pt x="35" y="196"/>
                          </a:lnTo>
                          <a:lnTo>
                            <a:pt x="39" y="200"/>
                          </a:lnTo>
                          <a:lnTo>
                            <a:pt x="44" y="210"/>
                          </a:lnTo>
                          <a:lnTo>
                            <a:pt x="45" y="222"/>
                          </a:lnTo>
                          <a:lnTo>
                            <a:pt x="44" y="232"/>
                          </a:lnTo>
                          <a:lnTo>
                            <a:pt x="40" y="242"/>
                          </a:lnTo>
                          <a:lnTo>
                            <a:pt x="36" y="246"/>
                          </a:lnTo>
                          <a:lnTo>
                            <a:pt x="31" y="248"/>
                          </a:lnTo>
                          <a:lnTo>
                            <a:pt x="26" y="249"/>
                          </a:lnTo>
                          <a:lnTo>
                            <a:pt x="24" y="249"/>
                          </a:lnTo>
                          <a:lnTo>
                            <a:pt x="24" y="256"/>
                          </a:lnTo>
                          <a:lnTo>
                            <a:pt x="26" y="256"/>
                          </a:lnTo>
                          <a:lnTo>
                            <a:pt x="33" y="254"/>
                          </a:lnTo>
                          <a:lnTo>
                            <a:pt x="36" y="253"/>
                          </a:lnTo>
                          <a:lnTo>
                            <a:pt x="41" y="249"/>
                          </a:lnTo>
                          <a:lnTo>
                            <a:pt x="45" y="244"/>
                          </a:lnTo>
                          <a:lnTo>
                            <a:pt x="50" y="234"/>
                          </a:lnTo>
                          <a:lnTo>
                            <a:pt x="51" y="220"/>
                          </a:lnTo>
                          <a:lnTo>
                            <a:pt x="49" y="208"/>
                          </a:lnTo>
                          <a:lnTo>
                            <a:pt x="44" y="198"/>
                          </a:lnTo>
                          <a:lnTo>
                            <a:pt x="40" y="193"/>
                          </a:lnTo>
                          <a:lnTo>
                            <a:pt x="36" y="190"/>
                          </a:lnTo>
                          <a:lnTo>
                            <a:pt x="31" y="188"/>
                          </a:lnTo>
                          <a:lnTo>
                            <a:pt x="26" y="188"/>
                          </a:lnTo>
                          <a:lnTo>
                            <a:pt x="20" y="188"/>
                          </a:lnTo>
                          <a:lnTo>
                            <a:pt x="14" y="189"/>
                          </a:lnTo>
                          <a:lnTo>
                            <a:pt x="9" y="191"/>
                          </a:lnTo>
                          <a:lnTo>
                            <a:pt x="5" y="194"/>
                          </a:lnTo>
                          <a:lnTo>
                            <a:pt x="2" y="199"/>
                          </a:lnTo>
                          <a:lnTo>
                            <a:pt x="1" y="203"/>
                          </a:lnTo>
                          <a:lnTo>
                            <a:pt x="2" y="206"/>
                          </a:lnTo>
                          <a:lnTo>
                            <a:pt x="5" y="212"/>
                          </a:lnTo>
                          <a:lnTo>
                            <a:pt x="10" y="214"/>
                          </a:lnTo>
                          <a:lnTo>
                            <a:pt x="14" y="217"/>
                          </a:lnTo>
                          <a:lnTo>
                            <a:pt x="20" y="218"/>
                          </a:lnTo>
                          <a:lnTo>
                            <a:pt x="26" y="218"/>
                          </a:lnTo>
                          <a:lnTo>
                            <a:pt x="31" y="217"/>
                          </a:lnTo>
                          <a:lnTo>
                            <a:pt x="36" y="215"/>
                          </a:lnTo>
                          <a:lnTo>
                            <a:pt x="40" y="212"/>
                          </a:lnTo>
                          <a:lnTo>
                            <a:pt x="44" y="208"/>
                          </a:lnTo>
                          <a:lnTo>
                            <a:pt x="49" y="196"/>
                          </a:lnTo>
                          <a:lnTo>
                            <a:pt x="51" y="184"/>
                          </a:lnTo>
                          <a:lnTo>
                            <a:pt x="49" y="170"/>
                          </a:lnTo>
                          <a:lnTo>
                            <a:pt x="44" y="160"/>
                          </a:lnTo>
                          <a:lnTo>
                            <a:pt x="40" y="155"/>
                          </a:lnTo>
                          <a:lnTo>
                            <a:pt x="35" y="152"/>
                          </a:lnTo>
                          <a:lnTo>
                            <a:pt x="31" y="150"/>
                          </a:lnTo>
                          <a:lnTo>
                            <a:pt x="25" y="150"/>
                          </a:lnTo>
                          <a:lnTo>
                            <a:pt x="19" y="150"/>
                          </a:lnTo>
                          <a:lnTo>
                            <a:pt x="14" y="151"/>
                          </a:lnTo>
                          <a:lnTo>
                            <a:pt x="9" y="154"/>
                          </a:lnTo>
                          <a:lnTo>
                            <a:pt x="5" y="157"/>
                          </a:lnTo>
                          <a:lnTo>
                            <a:pt x="2" y="161"/>
                          </a:lnTo>
                          <a:lnTo>
                            <a:pt x="1" y="165"/>
                          </a:lnTo>
                          <a:lnTo>
                            <a:pt x="2" y="170"/>
                          </a:lnTo>
                          <a:lnTo>
                            <a:pt x="5" y="174"/>
                          </a:lnTo>
                          <a:lnTo>
                            <a:pt x="9" y="176"/>
                          </a:lnTo>
                          <a:lnTo>
                            <a:pt x="14" y="179"/>
                          </a:lnTo>
                          <a:lnTo>
                            <a:pt x="20" y="180"/>
                          </a:lnTo>
                          <a:lnTo>
                            <a:pt x="26" y="180"/>
                          </a:lnTo>
                          <a:lnTo>
                            <a:pt x="31" y="180"/>
                          </a:lnTo>
                          <a:lnTo>
                            <a:pt x="36" y="177"/>
                          </a:lnTo>
                          <a:lnTo>
                            <a:pt x="40" y="174"/>
                          </a:lnTo>
                          <a:lnTo>
                            <a:pt x="44" y="170"/>
                          </a:lnTo>
                          <a:lnTo>
                            <a:pt x="49" y="159"/>
                          </a:lnTo>
                          <a:lnTo>
                            <a:pt x="50" y="146"/>
                          </a:lnTo>
                          <a:lnTo>
                            <a:pt x="49" y="133"/>
                          </a:lnTo>
                          <a:lnTo>
                            <a:pt x="44" y="122"/>
                          </a:lnTo>
                          <a:lnTo>
                            <a:pt x="40" y="118"/>
                          </a:lnTo>
                          <a:lnTo>
                            <a:pt x="35" y="114"/>
                          </a:lnTo>
                          <a:lnTo>
                            <a:pt x="30" y="112"/>
                          </a:lnTo>
                          <a:lnTo>
                            <a:pt x="25" y="112"/>
                          </a:lnTo>
                          <a:lnTo>
                            <a:pt x="19" y="112"/>
                          </a:lnTo>
                          <a:lnTo>
                            <a:pt x="14" y="114"/>
                          </a:lnTo>
                          <a:lnTo>
                            <a:pt x="9" y="116"/>
                          </a:lnTo>
                          <a:lnTo>
                            <a:pt x="4" y="119"/>
                          </a:lnTo>
                          <a:lnTo>
                            <a:pt x="1" y="123"/>
                          </a:lnTo>
                          <a:lnTo>
                            <a:pt x="0" y="127"/>
                          </a:lnTo>
                          <a:lnTo>
                            <a:pt x="1" y="132"/>
                          </a:lnTo>
                          <a:lnTo>
                            <a:pt x="4" y="136"/>
                          </a:lnTo>
                          <a:lnTo>
                            <a:pt x="9" y="138"/>
                          </a:lnTo>
                          <a:lnTo>
                            <a:pt x="14" y="141"/>
                          </a:lnTo>
                          <a:lnTo>
                            <a:pt x="19" y="142"/>
                          </a:lnTo>
                          <a:lnTo>
                            <a:pt x="25" y="142"/>
                          </a:lnTo>
                          <a:lnTo>
                            <a:pt x="31" y="142"/>
                          </a:lnTo>
                          <a:lnTo>
                            <a:pt x="35" y="140"/>
                          </a:lnTo>
                          <a:lnTo>
                            <a:pt x="40" y="137"/>
                          </a:lnTo>
                          <a:lnTo>
                            <a:pt x="44" y="132"/>
                          </a:lnTo>
                          <a:lnTo>
                            <a:pt x="49" y="121"/>
                          </a:lnTo>
                          <a:lnTo>
                            <a:pt x="50" y="108"/>
                          </a:lnTo>
                          <a:lnTo>
                            <a:pt x="48" y="95"/>
                          </a:lnTo>
                          <a:lnTo>
                            <a:pt x="43" y="84"/>
                          </a:lnTo>
                          <a:lnTo>
                            <a:pt x="39" y="80"/>
                          </a:lnTo>
                          <a:lnTo>
                            <a:pt x="35" y="77"/>
                          </a:lnTo>
                          <a:lnTo>
                            <a:pt x="30" y="75"/>
                          </a:lnTo>
                          <a:lnTo>
                            <a:pt x="25" y="74"/>
                          </a:lnTo>
                          <a:lnTo>
                            <a:pt x="19" y="75"/>
                          </a:lnTo>
                          <a:lnTo>
                            <a:pt x="12" y="77"/>
                          </a:lnTo>
                          <a:lnTo>
                            <a:pt x="7" y="78"/>
                          </a:lnTo>
                          <a:lnTo>
                            <a:pt x="4" y="82"/>
                          </a:lnTo>
                          <a:lnTo>
                            <a:pt x="1" y="85"/>
                          </a:lnTo>
                          <a:lnTo>
                            <a:pt x="0" y="90"/>
                          </a:lnTo>
                          <a:lnTo>
                            <a:pt x="1" y="94"/>
                          </a:lnTo>
                          <a:lnTo>
                            <a:pt x="4" y="98"/>
                          </a:lnTo>
                          <a:lnTo>
                            <a:pt x="9" y="102"/>
                          </a:lnTo>
                          <a:lnTo>
                            <a:pt x="12" y="103"/>
                          </a:lnTo>
                          <a:lnTo>
                            <a:pt x="19" y="104"/>
                          </a:lnTo>
                          <a:lnTo>
                            <a:pt x="25" y="106"/>
                          </a:lnTo>
                          <a:lnTo>
                            <a:pt x="30" y="104"/>
                          </a:lnTo>
                          <a:lnTo>
                            <a:pt x="35" y="102"/>
                          </a:lnTo>
                          <a:lnTo>
                            <a:pt x="39" y="99"/>
                          </a:lnTo>
                          <a:lnTo>
                            <a:pt x="43" y="94"/>
                          </a:lnTo>
                          <a:lnTo>
                            <a:pt x="48" y="84"/>
                          </a:lnTo>
                          <a:lnTo>
                            <a:pt x="50" y="70"/>
                          </a:lnTo>
                          <a:lnTo>
                            <a:pt x="48" y="58"/>
                          </a:lnTo>
                          <a:lnTo>
                            <a:pt x="43" y="46"/>
                          </a:lnTo>
                          <a:lnTo>
                            <a:pt x="39" y="43"/>
                          </a:lnTo>
                          <a:lnTo>
                            <a:pt x="34" y="39"/>
                          </a:lnTo>
                          <a:lnTo>
                            <a:pt x="30" y="37"/>
                          </a:lnTo>
                          <a:lnTo>
                            <a:pt x="24" y="36"/>
                          </a:lnTo>
                          <a:lnTo>
                            <a:pt x="17" y="37"/>
                          </a:lnTo>
                          <a:lnTo>
                            <a:pt x="12" y="39"/>
                          </a:lnTo>
                          <a:lnTo>
                            <a:pt x="7" y="41"/>
                          </a:lnTo>
                          <a:lnTo>
                            <a:pt x="4" y="44"/>
                          </a:lnTo>
                          <a:lnTo>
                            <a:pt x="0" y="48"/>
                          </a:lnTo>
                          <a:lnTo>
                            <a:pt x="0" y="53"/>
                          </a:lnTo>
                          <a:lnTo>
                            <a:pt x="1" y="56"/>
                          </a:lnTo>
                          <a:lnTo>
                            <a:pt x="4" y="60"/>
                          </a:lnTo>
                          <a:lnTo>
                            <a:pt x="7" y="64"/>
                          </a:lnTo>
                          <a:lnTo>
                            <a:pt x="12" y="65"/>
                          </a:lnTo>
                          <a:lnTo>
                            <a:pt x="19" y="68"/>
                          </a:lnTo>
                          <a:lnTo>
                            <a:pt x="25" y="68"/>
                          </a:lnTo>
                          <a:lnTo>
                            <a:pt x="30" y="66"/>
                          </a:lnTo>
                          <a:lnTo>
                            <a:pt x="35" y="65"/>
                          </a:lnTo>
                          <a:lnTo>
                            <a:pt x="39" y="61"/>
                          </a:lnTo>
                          <a:lnTo>
                            <a:pt x="43" y="56"/>
                          </a:lnTo>
                          <a:lnTo>
                            <a:pt x="48" y="46"/>
                          </a:lnTo>
                          <a:lnTo>
                            <a:pt x="49" y="32"/>
                          </a:lnTo>
                          <a:lnTo>
                            <a:pt x="48" y="20"/>
                          </a:lnTo>
                          <a:lnTo>
                            <a:pt x="41" y="10"/>
                          </a:lnTo>
                          <a:lnTo>
                            <a:pt x="38" y="5"/>
                          </a:lnTo>
                          <a:lnTo>
                            <a:pt x="34" y="2"/>
                          </a:lnTo>
                          <a:lnTo>
                            <a:pt x="29" y="0"/>
                          </a:lnTo>
                          <a:lnTo>
                            <a:pt x="24" y="0"/>
                          </a:lnTo>
                          <a:lnTo>
                            <a:pt x="21" y="0"/>
                          </a:lnTo>
                          <a:lnTo>
                            <a:pt x="21" y="5"/>
                          </a:lnTo>
                          <a:lnTo>
                            <a:pt x="24" y="5"/>
                          </a:lnTo>
                          <a:close/>
                        </a:path>
                      </a:pathLst>
                    </a:custGeom>
                    <a:solidFill>
                      <a:schemeClr val="accent4"/>
                    </a:solidFill>
                    <a:ln w="0">
                      <a:solidFill>
                        <a:schemeClr val="accent4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3" name="テキスト ボックス 122"/>
                    <p:cNvSpPr txBox="1"/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kumimoji="1" lang="en-US" altLang="ja-JP" sz="1400" b="0" i="1" smtClean="0">
                                <a:latin typeface="Cambria Math"/>
                              </a:rPr>
                              <m:t>𝑞</m:t>
                            </m:r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23" name="テキスト ボックス 1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391184" y="1179852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4" name="テキスト ボックス 123"/>
                    <p:cNvSpPr txBox="1"/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kumimoji="1" lang="en-US" altLang="ja-JP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1400" i="1">
                                    <a:latin typeface="Cambria Math"/>
                                  </a:rPr>
                                  <m:t>𝑞</m:t>
                                </m:r>
                              </m:e>
                            </m:acc>
                          </m:oMath>
                        </m:oMathPara>
                      </a14:m>
                      <a:endParaRPr kumimoji="1" lang="ja-JP" altLang="en-US" sz="1400" dirty="0"/>
                    </a:p>
                  </p:txBody>
                </p:sp>
              </mc:Choice>
              <mc:Fallback xmlns="">
                <p:sp>
                  <p:nvSpPr>
                    <p:cNvPr id="124" name="テキスト ボックス 1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476960" y="2476958"/>
                      <a:ext cx="496004" cy="454356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b="-196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21" name="円/楕円 120"/>
              <p:cNvSpPr/>
              <p:nvPr/>
            </p:nvSpPr>
            <p:spPr>
              <a:xfrm>
                <a:off x="2247442" y="5045727"/>
                <a:ext cx="231354" cy="242371"/>
              </a:xfrm>
              <a:prstGeom prst="ellipse">
                <a:avLst/>
              </a:prstGeom>
              <a:solidFill>
                <a:schemeClr val="accent3">
                  <a:lumMod val="65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/>
            <p:cNvGrpSpPr/>
            <p:nvPr/>
          </p:nvGrpSpPr>
          <p:grpSpPr>
            <a:xfrm>
              <a:off x="575452" y="2697293"/>
              <a:ext cx="3673651" cy="1646266"/>
              <a:chOff x="755394" y="857477"/>
              <a:chExt cx="5423232" cy="2430302"/>
            </a:xfrm>
          </p:grpSpPr>
          <p:grpSp>
            <p:nvGrpSpPr>
              <p:cNvPr id="105" name="グループ化 104"/>
              <p:cNvGrpSpPr/>
              <p:nvPr/>
            </p:nvGrpSpPr>
            <p:grpSpPr>
              <a:xfrm>
                <a:off x="755394" y="857477"/>
                <a:ext cx="5423232" cy="2430302"/>
                <a:chOff x="755394" y="857477"/>
                <a:chExt cx="5423232" cy="2430302"/>
              </a:xfrm>
            </p:grpSpPr>
            <p:pic>
              <p:nvPicPr>
                <p:cNvPr id="108" name="図 107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755394" y="859316"/>
                  <a:ext cx="2968307" cy="2428463"/>
                </a:xfrm>
                <a:prstGeom prst="rect">
                  <a:avLst/>
                </a:prstGeom>
              </p:spPr>
            </p:pic>
            <p:pic>
              <p:nvPicPr>
                <p:cNvPr id="109" name="図 108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52" r="38364"/>
                <a:stretch/>
              </p:blipFill>
              <p:spPr>
                <a:xfrm>
                  <a:off x="3210319" y="857477"/>
                  <a:ext cx="2968307" cy="2428463"/>
                </a:xfrm>
                <a:prstGeom prst="rect">
                  <a:avLst/>
                </a:prstGeom>
              </p:spPr>
            </p:pic>
            <p:sp>
              <p:nvSpPr>
                <p:cNvPr id="110" name="円/楕円 109"/>
                <p:cNvSpPr/>
                <p:nvPr/>
              </p:nvSpPr>
              <p:spPr>
                <a:xfrm>
                  <a:off x="2489812" y="1388127"/>
                  <a:ext cx="1729648" cy="134405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2897425" y="1377151"/>
                  <a:ext cx="142378" cy="170023"/>
                  <a:chOff x="1597434" y="4561025"/>
                  <a:chExt cx="142378" cy="170023"/>
                </a:xfrm>
              </p:grpSpPr>
              <p:sp>
                <p:nvSpPr>
                  <p:cNvPr id="118" name="Freeform 7"/>
                  <p:cNvSpPr>
                    <a:spLocks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Freeform 8"/>
                  <p:cNvSpPr>
                    <a:spLocks noEditPoints="1"/>
                  </p:cNvSpPr>
                  <p:nvPr/>
                </p:nvSpPr>
                <p:spPr bwMode="auto">
                  <a:xfrm>
                    <a:off x="1597434" y="4561025"/>
                    <a:ext cx="142378" cy="170023"/>
                  </a:xfrm>
                  <a:custGeom>
                    <a:avLst/>
                    <a:gdLst>
                      <a:gd name="T0" fmla="*/ 50 w 58"/>
                      <a:gd name="T1" fmla="*/ 50 h 58"/>
                      <a:gd name="T2" fmla="*/ 40 w 58"/>
                      <a:gd name="T3" fmla="*/ 57 h 58"/>
                      <a:gd name="T4" fmla="*/ 29 w 58"/>
                      <a:gd name="T5" fmla="*/ 58 h 58"/>
                      <a:gd name="T6" fmla="*/ 19 w 58"/>
                      <a:gd name="T7" fmla="*/ 57 h 58"/>
                      <a:gd name="T8" fmla="*/ 9 w 58"/>
                      <a:gd name="T9" fmla="*/ 50 h 58"/>
                      <a:gd name="T10" fmla="*/ 3 w 58"/>
                      <a:gd name="T11" fmla="*/ 40 h 58"/>
                      <a:gd name="T12" fmla="*/ 0 w 58"/>
                      <a:gd name="T13" fmla="*/ 29 h 58"/>
                      <a:gd name="T14" fmla="*/ 3 w 58"/>
                      <a:gd name="T15" fmla="*/ 18 h 58"/>
                      <a:gd name="T16" fmla="*/ 9 w 58"/>
                      <a:gd name="T17" fmla="*/ 9 h 58"/>
                      <a:gd name="T18" fmla="*/ 19 w 58"/>
                      <a:gd name="T19" fmla="*/ 2 h 58"/>
                      <a:gd name="T20" fmla="*/ 29 w 58"/>
                      <a:gd name="T21" fmla="*/ 0 h 58"/>
                      <a:gd name="T22" fmla="*/ 40 w 58"/>
                      <a:gd name="T23" fmla="*/ 2 h 58"/>
                      <a:gd name="T24" fmla="*/ 50 w 58"/>
                      <a:gd name="T25" fmla="*/ 9 h 58"/>
                      <a:gd name="T26" fmla="*/ 57 w 58"/>
                      <a:gd name="T27" fmla="*/ 18 h 58"/>
                      <a:gd name="T28" fmla="*/ 58 w 58"/>
                      <a:gd name="T29" fmla="*/ 29 h 58"/>
                      <a:gd name="T30" fmla="*/ 57 w 58"/>
                      <a:gd name="T31" fmla="*/ 40 h 58"/>
                      <a:gd name="T32" fmla="*/ 50 w 58"/>
                      <a:gd name="T33" fmla="*/ 50 h 58"/>
                      <a:gd name="T34" fmla="*/ 50 w 58"/>
                      <a:gd name="T35" fmla="*/ 50 h 58"/>
                      <a:gd name="T36" fmla="*/ 57 w 58"/>
                      <a:gd name="T37" fmla="*/ 40 h 58"/>
                      <a:gd name="T38" fmla="*/ 58 w 58"/>
                      <a:gd name="T39" fmla="*/ 29 h 58"/>
                      <a:gd name="T40" fmla="*/ 57 w 58"/>
                      <a:gd name="T41" fmla="*/ 18 h 58"/>
                      <a:gd name="T42" fmla="*/ 50 w 58"/>
                      <a:gd name="T43" fmla="*/ 9 h 58"/>
                      <a:gd name="T44" fmla="*/ 40 w 58"/>
                      <a:gd name="T45" fmla="*/ 2 h 58"/>
                      <a:gd name="T46" fmla="*/ 29 w 58"/>
                      <a:gd name="T47" fmla="*/ 0 h 58"/>
                      <a:gd name="T48" fmla="*/ 19 w 58"/>
                      <a:gd name="T49" fmla="*/ 2 h 58"/>
                      <a:gd name="T50" fmla="*/ 9 w 58"/>
                      <a:gd name="T51" fmla="*/ 9 h 58"/>
                      <a:gd name="T52" fmla="*/ 3 w 58"/>
                      <a:gd name="T53" fmla="*/ 18 h 58"/>
                      <a:gd name="T54" fmla="*/ 0 w 58"/>
                      <a:gd name="T55" fmla="*/ 29 h 58"/>
                      <a:gd name="T56" fmla="*/ 3 w 58"/>
                      <a:gd name="T57" fmla="*/ 40 h 58"/>
                      <a:gd name="T58" fmla="*/ 9 w 58"/>
                      <a:gd name="T59" fmla="*/ 50 h 58"/>
                      <a:gd name="T60" fmla="*/ 19 w 58"/>
                      <a:gd name="T61" fmla="*/ 57 h 58"/>
                      <a:gd name="T62" fmla="*/ 29 w 58"/>
                      <a:gd name="T63" fmla="*/ 58 h 58"/>
                      <a:gd name="T64" fmla="*/ 40 w 58"/>
                      <a:gd name="T65" fmla="*/ 57 h 58"/>
                      <a:gd name="T66" fmla="*/ 50 w 58"/>
                      <a:gd name="T67" fmla="*/ 5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8">
                        <a:moveTo>
                          <a:pt x="50" y="50"/>
                        </a:moveTo>
                        <a:lnTo>
                          <a:pt x="40" y="57"/>
                        </a:lnTo>
                        <a:lnTo>
                          <a:pt x="29" y="58"/>
                        </a:lnTo>
                        <a:lnTo>
                          <a:pt x="19" y="57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29"/>
                        </a:lnTo>
                        <a:lnTo>
                          <a:pt x="3" y="18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8"/>
                        </a:lnTo>
                        <a:lnTo>
                          <a:pt x="58" y="29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29"/>
                        </a:lnTo>
                        <a:lnTo>
                          <a:pt x="57" y="18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8"/>
                        </a:lnTo>
                        <a:lnTo>
                          <a:pt x="0" y="29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7"/>
                        </a:lnTo>
                        <a:lnTo>
                          <a:pt x="29" y="58"/>
                        </a:lnTo>
                        <a:lnTo>
                          <a:pt x="40" y="57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" name="グループ化 111"/>
                <p:cNvGrpSpPr/>
                <p:nvPr/>
              </p:nvGrpSpPr>
              <p:grpSpPr>
                <a:xfrm>
                  <a:off x="3800807" y="2517537"/>
                  <a:ext cx="142378" cy="172955"/>
                  <a:chOff x="1597434" y="5337855"/>
                  <a:chExt cx="142378" cy="172955"/>
                </a:xfrm>
              </p:grpSpPr>
              <p:sp>
                <p:nvSpPr>
                  <p:cNvPr id="116" name="Freeform 9"/>
                  <p:cNvSpPr>
                    <a:spLocks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10"/>
                  <p:cNvSpPr>
                    <a:spLocks noEditPoints="1"/>
                  </p:cNvSpPr>
                  <p:nvPr/>
                </p:nvSpPr>
                <p:spPr bwMode="auto">
                  <a:xfrm>
                    <a:off x="1597434" y="5337855"/>
                    <a:ext cx="142378" cy="172955"/>
                  </a:xfrm>
                  <a:custGeom>
                    <a:avLst/>
                    <a:gdLst>
                      <a:gd name="T0" fmla="*/ 50 w 58"/>
                      <a:gd name="T1" fmla="*/ 50 h 59"/>
                      <a:gd name="T2" fmla="*/ 40 w 58"/>
                      <a:gd name="T3" fmla="*/ 56 h 59"/>
                      <a:gd name="T4" fmla="*/ 29 w 58"/>
                      <a:gd name="T5" fmla="*/ 59 h 59"/>
                      <a:gd name="T6" fmla="*/ 19 w 58"/>
                      <a:gd name="T7" fmla="*/ 56 h 59"/>
                      <a:gd name="T8" fmla="*/ 9 w 58"/>
                      <a:gd name="T9" fmla="*/ 50 h 59"/>
                      <a:gd name="T10" fmla="*/ 3 w 58"/>
                      <a:gd name="T11" fmla="*/ 40 h 59"/>
                      <a:gd name="T12" fmla="*/ 0 w 58"/>
                      <a:gd name="T13" fmla="*/ 30 h 59"/>
                      <a:gd name="T14" fmla="*/ 3 w 58"/>
                      <a:gd name="T15" fmla="*/ 19 h 59"/>
                      <a:gd name="T16" fmla="*/ 9 w 58"/>
                      <a:gd name="T17" fmla="*/ 9 h 59"/>
                      <a:gd name="T18" fmla="*/ 19 w 58"/>
                      <a:gd name="T19" fmla="*/ 2 h 59"/>
                      <a:gd name="T20" fmla="*/ 29 w 58"/>
                      <a:gd name="T21" fmla="*/ 0 h 59"/>
                      <a:gd name="T22" fmla="*/ 40 w 58"/>
                      <a:gd name="T23" fmla="*/ 2 h 59"/>
                      <a:gd name="T24" fmla="*/ 50 w 58"/>
                      <a:gd name="T25" fmla="*/ 9 h 59"/>
                      <a:gd name="T26" fmla="*/ 57 w 58"/>
                      <a:gd name="T27" fmla="*/ 19 h 59"/>
                      <a:gd name="T28" fmla="*/ 58 w 58"/>
                      <a:gd name="T29" fmla="*/ 30 h 59"/>
                      <a:gd name="T30" fmla="*/ 57 w 58"/>
                      <a:gd name="T31" fmla="*/ 40 h 59"/>
                      <a:gd name="T32" fmla="*/ 50 w 58"/>
                      <a:gd name="T33" fmla="*/ 50 h 59"/>
                      <a:gd name="T34" fmla="*/ 50 w 58"/>
                      <a:gd name="T35" fmla="*/ 50 h 59"/>
                      <a:gd name="T36" fmla="*/ 57 w 58"/>
                      <a:gd name="T37" fmla="*/ 40 h 59"/>
                      <a:gd name="T38" fmla="*/ 58 w 58"/>
                      <a:gd name="T39" fmla="*/ 30 h 59"/>
                      <a:gd name="T40" fmla="*/ 57 w 58"/>
                      <a:gd name="T41" fmla="*/ 19 h 59"/>
                      <a:gd name="T42" fmla="*/ 50 w 58"/>
                      <a:gd name="T43" fmla="*/ 9 h 59"/>
                      <a:gd name="T44" fmla="*/ 40 w 58"/>
                      <a:gd name="T45" fmla="*/ 2 h 59"/>
                      <a:gd name="T46" fmla="*/ 29 w 58"/>
                      <a:gd name="T47" fmla="*/ 0 h 59"/>
                      <a:gd name="T48" fmla="*/ 19 w 58"/>
                      <a:gd name="T49" fmla="*/ 2 h 59"/>
                      <a:gd name="T50" fmla="*/ 9 w 58"/>
                      <a:gd name="T51" fmla="*/ 9 h 59"/>
                      <a:gd name="T52" fmla="*/ 3 w 58"/>
                      <a:gd name="T53" fmla="*/ 19 h 59"/>
                      <a:gd name="T54" fmla="*/ 0 w 58"/>
                      <a:gd name="T55" fmla="*/ 30 h 59"/>
                      <a:gd name="T56" fmla="*/ 3 w 58"/>
                      <a:gd name="T57" fmla="*/ 40 h 59"/>
                      <a:gd name="T58" fmla="*/ 9 w 58"/>
                      <a:gd name="T59" fmla="*/ 50 h 59"/>
                      <a:gd name="T60" fmla="*/ 19 w 58"/>
                      <a:gd name="T61" fmla="*/ 56 h 59"/>
                      <a:gd name="T62" fmla="*/ 29 w 58"/>
                      <a:gd name="T63" fmla="*/ 59 h 59"/>
                      <a:gd name="T64" fmla="*/ 40 w 58"/>
                      <a:gd name="T65" fmla="*/ 56 h 59"/>
                      <a:gd name="T66" fmla="*/ 50 w 58"/>
                      <a:gd name="T67" fmla="*/ 5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58" h="59">
                        <a:moveTo>
                          <a:pt x="50" y="50"/>
                        </a:moveTo>
                        <a:lnTo>
                          <a:pt x="40" y="56"/>
                        </a:lnTo>
                        <a:lnTo>
                          <a:pt x="29" y="59"/>
                        </a:lnTo>
                        <a:lnTo>
                          <a:pt x="19" y="56"/>
                        </a:lnTo>
                        <a:lnTo>
                          <a:pt x="9" y="50"/>
                        </a:lnTo>
                        <a:lnTo>
                          <a:pt x="3" y="40"/>
                        </a:lnTo>
                        <a:lnTo>
                          <a:pt x="0" y="30"/>
                        </a:lnTo>
                        <a:lnTo>
                          <a:pt x="3" y="19"/>
                        </a:lnTo>
                        <a:lnTo>
                          <a:pt x="9" y="9"/>
                        </a:lnTo>
                        <a:lnTo>
                          <a:pt x="19" y="2"/>
                        </a:lnTo>
                        <a:lnTo>
                          <a:pt x="29" y="0"/>
                        </a:lnTo>
                        <a:lnTo>
                          <a:pt x="40" y="2"/>
                        </a:lnTo>
                        <a:lnTo>
                          <a:pt x="50" y="9"/>
                        </a:lnTo>
                        <a:lnTo>
                          <a:pt x="57" y="19"/>
                        </a:lnTo>
                        <a:lnTo>
                          <a:pt x="58" y="30"/>
                        </a:lnTo>
                        <a:lnTo>
                          <a:pt x="57" y="40"/>
                        </a:lnTo>
                        <a:lnTo>
                          <a:pt x="50" y="50"/>
                        </a:lnTo>
                        <a:close/>
                        <a:moveTo>
                          <a:pt x="50" y="50"/>
                        </a:moveTo>
                        <a:lnTo>
                          <a:pt x="57" y="40"/>
                        </a:lnTo>
                        <a:lnTo>
                          <a:pt x="58" y="30"/>
                        </a:lnTo>
                        <a:lnTo>
                          <a:pt x="57" y="19"/>
                        </a:lnTo>
                        <a:lnTo>
                          <a:pt x="50" y="9"/>
                        </a:lnTo>
                        <a:lnTo>
                          <a:pt x="40" y="2"/>
                        </a:lnTo>
                        <a:lnTo>
                          <a:pt x="29" y="0"/>
                        </a:lnTo>
                        <a:lnTo>
                          <a:pt x="19" y="2"/>
                        </a:lnTo>
                        <a:lnTo>
                          <a:pt x="9" y="9"/>
                        </a:lnTo>
                        <a:lnTo>
                          <a:pt x="3" y="19"/>
                        </a:lnTo>
                        <a:lnTo>
                          <a:pt x="0" y="30"/>
                        </a:lnTo>
                        <a:lnTo>
                          <a:pt x="3" y="40"/>
                        </a:lnTo>
                        <a:lnTo>
                          <a:pt x="9" y="50"/>
                        </a:lnTo>
                        <a:lnTo>
                          <a:pt x="19" y="56"/>
                        </a:lnTo>
                        <a:lnTo>
                          <a:pt x="29" y="59"/>
                        </a:lnTo>
                        <a:lnTo>
                          <a:pt x="40" y="56"/>
                        </a:lnTo>
                        <a:lnTo>
                          <a:pt x="50" y="5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" name="グループ化 112"/>
                <p:cNvGrpSpPr>
                  <a:grpSpLocks noChangeAspect="1"/>
                </p:cNvGrpSpPr>
                <p:nvPr/>
              </p:nvGrpSpPr>
              <p:grpSpPr>
                <a:xfrm>
                  <a:off x="3160236" y="1397781"/>
                  <a:ext cx="540160" cy="1307800"/>
                  <a:chOff x="1970415" y="3028278"/>
                  <a:chExt cx="900266" cy="2179666"/>
                </a:xfrm>
              </p:grpSpPr>
              <p:sp>
                <p:nvSpPr>
                  <p:cNvPr id="114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1970415" y="302827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11"/>
                  <p:cNvSpPr>
                    <a:spLocks/>
                  </p:cNvSpPr>
                  <p:nvPr/>
                </p:nvSpPr>
                <p:spPr bwMode="auto">
                  <a:xfrm rot="-2400000">
                    <a:off x="2629590" y="3808638"/>
                    <a:ext cx="241091" cy="1399306"/>
                  </a:xfrm>
                  <a:custGeom>
                    <a:avLst/>
                    <a:gdLst>
                      <a:gd name="T0" fmla="*/ 41 w 51"/>
                      <a:gd name="T1" fmla="*/ 22 h 256"/>
                      <a:gd name="T2" fmla="*/ 30 w 51"/>
                      <a:gd name="T3" fmla="*/ 60 h 256"/>
                      <a:gd name="T4" fmla="*/ 7 w 51"/>
                      <a:gd name="T5" fmla="*/ 56 h 256"/>
                      <a:gd name="T6" fmla="*/ 10 w 51"/>
                      <a:gd name="T7" fmla="*/ 46 h 256"/>
                      <a:gd name="T8" fmla="*/ 34 w 51"/>
                      <a:gd name="T9" fmla="*/ 46 h 256"/>
                      <a:gd name="T10" fmla="*/ 38 w 51"/>
                      <a:gd name="T11" fmla="*/ 92 h 256"/>
                      <a:gd name="T12" fmla="*/ 15 w 51"/>
                      <a:gd name="T13" fmla="*/ 98 h 256"/>
                      <a:gd name="T14" fmla="*/ 6 w 51"/>
                      <a:gd name="T15" fmla="*/ 88 h 256"/>
                      <a:gd name="T16" fmla="*/ 25 w 51"/>
                      <a:gd name="T17" fmla="*/ 80 h 256"/>
                      <a:gd name="T18" fmla="*/ 44 w 51"/>
                      <a:gd name="T19" fmla="*/ 108 h 256"/>
                      <a:gd name="T20" fmla="*/ 25 w 51"/>
                      <a:gd name="T21" fmla="*/ 137 h 256"/>
                      <a:gd name="T22" fmla="*/ 7 w 51"/>
                      <a:gd name="T23" fmla="*/ 130 h 256"/>
                      <a:gd name="T24" fmla="*/ 15 w 51"/>
                      <a:gd name="T25" fmla="*/ 119 h 256"/>
                      <a:gd name="T26" fmla="*/ 39 w 51"/>
                      <a:gd name="T27" fmla="*/ 126 h 256"/>
                      <a:gd name="T28" fmla="*/ 35 w 51"/>
                      <a:gd name="T29" fmla="*/ 171 h 256"/>
                      <a:gd name="T30" fmla="*/ 11 w 51"/>
                      <a:gd name="T31" fmla="*/ 171 h 256"/>
                      <a:gd name="T32" fmla="*/ 9 w 51"/>
                      <a:gd name="T33" fmla="*/ 161 h 256"/>
                      <a:gd name="T34" fmla="*/ 30 w 51"/>
                      <a:gd name="T35" fmla="*/ 156 h 256"/>
                      <a:gd name="T36" fmla="*/ 44 w 51"/>
                      <a:gd name="T37" fmla="*/ 195 h 256"/>
                      <a:gd name="T38" fmla="*/ 21 w 51"/>
                      <a:gd name="T39" fmla="*/ 212 h 256"/>
                      <a:gd name="T40" fmla="*/ 7 w 51"/>
                      <a:gd name="T41" fmla="*/ 203 h 256"/>
                      <a:gd name="T42" fmla="*/ 21 w 51"/>
                      <a:gd name="T43" fmla="*/ 194 h 256"/>
                      <a:gd name="T44" fmla="*/ 44 w 51"/>
                      <a:gd name="T45" fmla="*/ 210 h 256"/>
                      <a:gd name="T46" fmla="*/ 31 w 51"/>
                      <a:gd name="T47" fmla="*/ 248 h 256"/>
                      <a:gd name="T48" fmla="*/ 33 w 51"/>
                      <a:gd name="T49" fmla="*/ 254 h 256"/>
                      <a:gd name="T50" fmla="*/ 51 w 51"/>
                      <a:gd name="T51" fmla="*/ 220 h 256"/>
                      <a:gd name="T52" fmla="*/ 31 w 51"/>
                      <a:gd name="T53" fmla="*/ 188 h 256"/>
                      <a:gd name="T54" fmla="*/ 5 w 51"/>
                      <a:gd name="T55" fmla="*/ 194 h 256"/>
                      <a:gd name="T56" fmla="*/ 10 w 51"/>
                      <a:gd name="T57" fmla="*/ 214 h 256"/>
                      <a:gd name="T58" fmla="*/ 36 w 51"/>
                      <a:gd name="T59" fmla="*/ 215 h 256"/>
                      <a:gd name="T60" fmla="*/ 49 w 51"/>
                      <a:gd name="T61" fmla="*/ 170 h 256"/>
                      <a:gd name="T62" fmla="*/ 25 w 51"/>
                      <a:gd name="T63" fmla="*/ 150 h 256"/>
                      <a:gd name="T64" fmla="*/ 2 w 51"/>
                      <a:gd name="T65" fmla="*/ 161 h 256"/>
                      <a:gd name="T66" fmla="*/ 14 w 51"/>
                      <a:gd name="T67" fmla="*/ 179 h 256"/>
                      <a:gd name="T68" fmla="*/ 40 w 51"/>
                      <a:gd name="T69" fmla="*/ 174 h 256"/>
                      <a:gd name="T70" fmla="*/ 44 w 51"/>
                      <a:gd name="T71" fmla="*/ 122 h 256"/>
                      <a:gd name="T72" fmla="*/ 19 w 51"/>
                      <a:gd name="T73" fmla="*/ 112 h 256"/>
                      <a:gd name="T74" fmla="*/ 0 w 51"/>
                      <a:gd name="T75" fmla="*/ 127 h 256"/>
                      <a:gd name="T76" fmla="*/ 19 w 51"/>
                      <a:gd name="T77" fmla="*/ 142 h 256"/>
                      <a:gd name="T78" fmla="*/ 44 w 51"/>
                      <a:gd name="T79" fmla="*/ 132 h 256"/>
                      <a:gd name="T80" fmla="*/ 39 w 51"/>
                      <a:gd name="T81" fmla="*/ 80 h 256"/>
                      <a:gd name="T82" fmla="*/ 12 w 51"/>
                      <a:gd name="T83" fmla="*/ 77 h 256"/>
                      <a:gd name="T84" fmla="*/ 1 w 51"/>
                      <a:gd name="T85" fmla="*/ 94 h 256"/>
                      <a:gd name="T86" fmla="*/ 25 w 51"/>
                      <a:gd name="T87" fmla="*/ 106 h 256"/>
                      <a:gd name="T88" fmla="*/ 48 w 51"/>
                      <a:gd name="T89" fmla="*/ 84 h 256"/>
                      <a:gd name="T90" fmla="*/ 34 w 51"/>
                      <a:gd name="T91" fmla="*/ 39 h 256"/>
                      <a:gd name="T92" fmla="*/ 7 w 51"/>
                      <a:gd name="T93" fmla="*/ 41 h 256"/>
                      <a:gd name="T94" fmla="*/ 4 w 51"/>
                      <a:gd name="T95" fmla="*/ 60 h 256"/>
                      <a:gd name="T96" fmla="*/ 30 w 51"/>
                      <a:gd name="T97" fmla="*/ 66 h 256"/>
                      <a:gd name="T98" fmla="*/ 49 w 51"/>
                      <a:gd name="T99" fmla="*/ 32 h 256"/>
                      <a:gd name="T100" fmla="*/ 29 w 51"/>
                      <a:gd name="T101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51" h="256">
                        <a:moveTo>
                          <a:pt x="24" y="5"/>
                        </a:moveTo>
                        <a:lnTo>
                          <a:pt x="29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1" y="22"/>
                        </a:lnTo>
                        <a:lnTo>
                          <a:pt x="44" y="34"/>
                        </a:lnTo>
                        <a:lnTo>
                          <a:pt x="41" y="44"/>
                        </a:lnTo>
                        <a:lnTo>
                          <a:pt x="38" y="54"/>
                        </a:lnTo>
                        <a:lnTo>
                          <a:pt x="34" y="58"/>
                        </a:lnTo>
                        <a:lnTo>
                          <a:pt x="30" y="60"/>
                        </a:lnTo>
                        <a:lnTo>
                          <a:pt x="25" y="61"/>
                        </a:lnTo>
                        <a:lnTo>
                          <a:pt x="19" y="61"/>
                        </a:lnTo>
                        <a:lnTo>
                          <a:pt x="15" y="60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6" y="55"/>
                        </a:lnTo>
                        <a:lnTo>
                          <a:pt x="5" y="53"/>
                        </a:lnTo>
                        <a:lnTo>
                          <a:pt x="6" y="50"/>
                        </a:lnTo>
                        <a:lnTo>
                          <a:pt x="7" y="48"/>
                        </a:lnTo>
                        <a:lnTo>
                          <a:pt x="10" y="46"/>
                        </a:lnTo>
                        <a:lnTo>
                          <a:pt x="14" y="44"/>
                        </a:lnTo>
                        <a:lnTo>
                          <a:pt x="19" y="43"/>
                        </a:lnTo>
                        <a:lnTo>
                          <a:pt x="25" y="43"/>
                        </a:lnTo>
                        <a:lnTo>
                          <a:pt x="29" y="44"/>
                        </a:lnTo>
                        <a:lnTo>
                          <a:pt x="34" y="46"/>
                        </a:lnTo>
                        <a:lnTo>
                          <a:pt x="38" y="50"/>
                        </a:lnTo>
                        <a:lnTo>
                          <a:pt x="43" y="59"/>
                        </a:lnTo>
                        <a:lnTo>
                          <a:pt x="44" y="70"/>
                        </a:lnTo>
                        <a:lnTo>
                          <a:pt x="43" y="82"/>
                        </a:lnTo>
                        <a:lnTo>
                          <a:pt x="38" y="92"/>
                        </a:lnTo>
                        <a:lnTo>
                          <a:pt x="34" y="95"/>
                        </a:lnTo>
                        <a:lnTo>
                          <a:pt x="30" y="98"/>
                        </a:lnTo>
                        <a:lnTo>
                          <a:pt x="25" y="99"/>
                        </a:lnTo>
                        <a:lnTo>
                          <a:pt x="20" y="99"/>
                        </a:lnTo>
                        <a:lnTo>
                          <a:pt x="15" y="98"/>
                        </a:lnTo>
                        <a:lnTo>
                          <a:pt x="11" y="97"/>
                        </a:lnTo>
                        <a:lnTo>
                          <a:pt x="9" y="94"/>
                        </a:lnTo>
                        <a:lnTo>
                          <a:pt x="6" y="92"/>
                        </a:lnTo>
                        <a:lnTo>
                          <a:pt x="6" y="90"/>
                        </a:lnTo>
                        <a:lnTo>
                          <a:pt x="6" y="88"/>
                        </a:lnTo>
                        <a:lnTo>
                          <a:pt x="9" y="85"/>
                        </a:lnTo>
                        <a:lnTo>
                          <a:pt x="11" y="84"/>
                        </a:lnTo>
                        <a:lnTo>
                          <a:pt x="15" y="82"/>
                        </a:lnTo>
                        <a:lnTo>
                          <a:pt x="20" y="80"/>
                        </a:lnTo>
                        <a:lnTo>
                          <a:pt x="25" y="80"/>
                        </a:lnTo>
                        <a:lnTo>
                          <a:pt x="30" y="82"/>
                        </a:lnTo>
                        <a:lnTo>
                          <a:pt x="34" y="84"/>
                        </a:lnTo>
                        <a:lnTo>
                          <a:pt x="38" y="88"/>
                        </a:lnTo>
                        <a:lnTo>
                          <a:pt x="43" y="97"/>
                        </a:lnTo>
                        <a:lnTo>
                          <a:pt x="44" y="108"/>
                        </a:lnTo>
                        <a:lnTo>
                          <a:pt x="43" y="119"/>
                        </a:lnTo>
                        <a:lnTo>
                          <a:pt x="39" y="128"/>
                        </a:lnTo>
                        <a:lnTo>
                          <a:pt x="35" y="133"/>
                        </a:lnTo>
                        <a:lnTo>
                          <a:pt x="30" y="136"/>
                        </a:lnTo>
                        <a:lnTo>
                          <a:pt x="25" y="137"/>
                        </a:lnTo>
                        <a:lnTo>
                          <a:pt x="20" y="137"/>
                        </a:lnTo>
                        <a:lnTo>
                          <a:pt x="15" y="136"/>
                        </a:lnTo>
                        <a:lnTo>
                          <a:pt x="11" y="133"/>
                        </a:lnTo>
                        <a:lnTo>
                          <a:pt x="9" y="132"/>
                        </a:lnTo>
                        <a:lnTo>
                          <a:pt x="7" y="130"/>
                        </a:lnTo>
                        <a:lnTo>
                          <a:pt x="6" y="127"/>
                        </a:lnTo>
                        <a:lnTo>
                          <a:pt x="7" y="126"/>
                        </a:lnTo>
                        <a:lnTo>
                          <a:pt x="9" y="123"/>
                        </a:lnTo>
                        <a:lnTo>
                          <a:pt x="11" y="121"/>
                        </a:lnTo>
                        <a:lnTo>
                          <a:pt x="15" y="119"/>
                        </a:lnTo>
                        <a:lnTo>
                          <a:pt x="20" y="118"/>
                        </a:lnTo>
                        <a:lnTo>
                          <a:pt x="25" y="118"/>
                        </a:lnTo>
                        <a:lnTo>
                          <a:pt x="30" y="118"/>
                        </a:lnTo>
                        <a:lnTo>
                          <a:pt x="35" y="121"/>
                        </a:lnTo>
                        <a:lnTo>
                          <a:pt x="39" y="126"/>
                        </a:lnTo>
                        <a:lnTo>
                          <a:pt x="43" y="135"/>
                        </a:lnTo>
                        <a:lnTo>
                          <a:pt x="45" y="146"/>
                        </a:lnTo>
                        <a:lnTo>
                          <a:pt x="43" y="157"/>
                        </a:lnTo>
                        <a:lnTo>
                          <a:pt x="39" y="166"/>
                        </a:lnTo>
                        <a:lnTo>
                          <a:pt x="35" y="171"/>
                        </a:lnTo>
                        <a:lnTo>
                          <a:pt x="31" y="174"/>
                        </a:lnTo>
                        <a:lnTo>
                          <a:pt x="26" y="175"/>
                        </a:lnTo>
                        <a:lnTo>
                          <a:pt x="20" y="174"/>
                        </a:lnTo>
                        <a:lnTo>
                          <a:pt x="16" y="172"/>
                        </a:lnTo>
                        <a:lnTo>
                          <a:pt x="11" y="171"/>
                        </a:lnTo>
                        <a:lnTo>
                          <a:pt x="9" y="170"/>
                        </a:lnTo>
                        <a:lnTo>
                          <a:pt x="7" y="167"/>
                        </a:lnTo>
                        <a:lnTo>
                          <a:pt x="6" y="165"/>
                        </a:lnTo>
                        <a:lnTo>
                          <a:pt x="7" y="162"/>
                        </a:lnTo>
                        <a:lnTo>
                          <a:pt x="9" y="161"/>
                        </a:lnTo>
                        <a:lnTo>
                          <a:pt x="11" y="159"/>
                        </a:lnTo>
                        <a:lnTo>
                          <a:pt x="16" y="157"/>
                        </a:lnTo>
                        <a:lnTo>
                          <a:pt x="20" y="156"/>
                        </a:lnTo>
                        <a:lnTo>
                          <a:pt x="26" y="155"/>
                        </a:lnTo>
                        <a:lnTo>
                          <a:pt x="30" y="156"/>
                        </a:lnTo>
                        <a:lnTo>
                          <a:pt x="35" y="159"/>
                        </a:lnTo>
                        <a:lnTo>
                          <a:pt x="39" y="164"/>
                        </a:lnTo>
                        <a:lnTo>
                          <a:pt x="44" y="172"/>
                        </a:lnTo>
                        <a:lnTo>
                          <a:pt x="45" y="184"/>
                        </a:lnTo>
                        <a:lnTo>
                          <a:pt x="44" y="195"/>
                        </a:lnTo>
                        <a:lnTo>
                          <a:pt x="39" y="204"/>
                        </a:lnTo>
                        <a:lnTo>
                          <a:pt x="36" y="208"/>
                        </a:lnTo>
                        <a:lnTo>
                          <a:pt x="31" y="212"/>
                        </a:lnTo>
                        <a:lnTo>
                          <a:pt x="26" y="212"/>
                        </a:lnTo>
                        <a:lnTo>
                          <a:pt x="21" y="212"/>
                        </a:lnTo>
                        <a:lnTo>
                          <a:pt x="16" y="210"/>
                        </a:lnTo>
                        <a:lnTo>
                          <a:pt x="12" y="209"/>
                        </a:lnTo>
                        <a:lnTo>
                          <a:pt x="10" y="206"/>
                        </a:lnTo>
                        <a:lnTo>
                          <a:pt x="7" y="205"/>
                        </a:lnTo>
                        <a:lnTo>
                          <a:pt x="7" y="203"/>
                        </a:lnTo>
                        <a:lnTo>
                          <a:pt x="7" y="200"/>
                        </a:lnTo>
                        <a:lnTo>
                          <a:pt x="10" y="198"/>
                        </a:lnTo>
                        <a:lnTo>
                          <a:pt x="12" y="196"/>
                        </a:lnTo>
                        <a:lnTo>
                          <a:pt x="16" y="195"/>
                        </a:lnTo>
                        <a:lnTo>
                          <a:pt x="21" y="194"/>
                        </a:lnTo>
                        <a:lnTo>
                          <a:pt x="26" y="193"/>
                        </a:lnTo>
                        <a:lnTo>
                          <a:pt x="31" y="194"/>
                        </a:lnTo>
                        <a:lnTo>
                          <a:pt x="35" y="196"/>
                        </a:lnTo>
                        <a:lnTo>
                          <a:pt x="39" y="200"/>
                        </a:lnTo>
                        <a:lnTo>
                          <a:pt x="44" y="210"/>
                        </a:lnTo>
                        <a:lnTo>
                          <a:pt x="45" y="222"/>
                        </a:lnTo>
                        <a:lnTo>
                          <a:pt x="44" y="232"/>
                        </a:lnTo>
                        <a:lnTo>
                          <a:pt x="40" y="242"/>
                        </a:lnTo>
                        <a:lnTo>
                          <a:pt x="36" y="246"/>
                        </a:lnTo>
                        <a:lnTo>
                          <a:pt x="31" y="248"/>
                        </a:lnTo>
                        <a:lnTo>
                          <a:pt x="26" y="249"/>
                        </a:lnTo>
                        <a:lnTo>
                          <a:pt x="24" y="249"/>
                        </a:lnTo>
                        <a:lnTo>
                          <a:pt x="24" y="256"/>
                        </a:lnTo>
                        <a:lnTo>
                          <a:pt x="26" y="256"/>
                        </a:lnTo>
                        <a:lnTo>
                          <a:pt x="33" y="254"/>
                        </a:lnTo>
                        <a:lnTo>
                          <a:pt x="36" y="253"/>
                        </a:lnTo>
                        <a:lnTo>
                          <a:pt x="41" y="249"/>
                        </a:lnTo>
                        <a:lnTo>
                          <a:pt x="45" y="244"/>
                        </a:lnTo>
                        <a:lnTo>
                          <a:pt x="50" y="234"/>
                        </a:lnTo>
                        <a:lnTo>
                          <a:pt x="51" y="220"/>
                        </a:lnTo>
                        <a:lnTo>
                          <a:pt x="49" y="208"/>
                        </a:lnTo>
                        <a:lnTo>
                          <a:pt x="44" y="198"/>
                        </a:lnTo>
                        <a:lnTo>
                          <a:pt x="40" y="193"/>
                        </a:lnTo>
                        <a:lnTo>
                          <a:pt x="36" y="190"/>
                        </a:lnTo>
                        <a:lnTo>
                          <a:pt x="31" y="188"/>
                        </a:lnTo>
                        <a:lnTo>
                          <a:pt x="26" y="188"/>
                        </a:lnTo>
                        <a:lnTo>
                          <a:pt x="20" y="188"/>
                        </a:lnTo>
                        <a:lnTo>
                          <a:pt x="14" y="189"/>
                        </a:lnTo>
                        <a:lnTo>
                          <a:pt x="9" y="191"/>
                        </a:lnTo>
                        <a:lnTo>
                          <a:pt x="5" y="194"/>
                        </a:lnTo>
                        <a:lnTo>
                          <a:pt x="2" y="199"/>
                        </a:lnTo>
                        <a:lnTo>
                          <a:pt x="1" y="203"/>
                        </a:lnTo>
                        <a:lnTo>
                          <a:pt x="2" y="206"/>
                        </a:lnTo>
                        <a:lnTo>
                          <a:pt x="5" y="212"/>
                        </a:lnTo>
                        <a:lnTo>
                          <a:pt x="10" y="214"/>
                        </a:lnTo>
                        <a:lnTo>
                          <a:pt x="14" y="217"/>
                        </a:lnTo>
                        <a:lnTo>
                          <a:pt x="20" y="218"/>
                        </a:lnTo>
                        <a:lnTo>
                          <a:pt x="26" y="218"/>
                        </a:lnTo>
                        <a:lnTo>
                          <a:pt x="31" y="217"/>
                        </a:lnTo>
                        <a:lnTo>
                          <a:pt x="36" y="215"/>
                        </a:lnTo>
                        <a:lnTo>
                          <a:pt x="40" y="212"/>
                        </a:lnTo>
                        <a:lnTo>
                          <a:pt x="44" y="208"/>
                        </a:lnTo>
                        <a:lnTo>
                          <a:pt x="49" y="196"/>
                        </a:lnTo>
                        <a:lnTo>
                          <a:pt x="51" y="184"/>
                        </a:lnTo>
                        <a:lnTo>
                          <a:pt x="49" y="170"/>
                        </a:lnTo>
                        <a:lnTo>
                          <a:pt x="44" y="160"/>
                        </a:lnTo>
                        <a:lnTo>
                          <a:pt x="40" y="155"/>
                        </a:lnTo>
                        <a:lnTo>
                          <a:pt x="35" y="152"/>
                        </a:lnTo>
                        <a:lnTo>
                          <a:pt x="31" y="150"/>
                        </a:lnTo>
                        <a:lnTo>
                          <a:pt x="25" y="150"/>
                        </a:lnTo>
                        <a:lnTo>
                          <a:pt x="19" y="150"/>
                        </a:lnTo>
                        <a:lnTo>
                          <a:pt x="14" y="151"/>
                        </a:lnTo>
                        <a:lnTo>
                          <a:pt x="9" y="154"/>
                        </a:lnTo>
                        <a:lnTo>
                          <a:pt x="5" y="157"/>
                        </a:lnTo>
                        <a:lnTo>
                          <a:pt x="2" y="161"/>
                        </a:lnTo>
                        <a:lnTo>
                          <a:pt x="1" y="165"/>
                        </a:lnTo>
                        <a:lnTo>
                          <a:pt x="2" y="170"/>
                        </a:lnTo>
                        <a:lnTo>
                          <a:pt x="5" y="174"/>
                        </a:lnTo>
                        <a:lnTo>
                          <a:pt x="9" y="176"/>
                        </a:lnTo>
                        <a:lnTo>
                          <a:pt x="14" y="179"/>
                        </a:lnTo>
                        <a:lnTo>
                          <a:pt x="20" y="180"/>
                        </a:lnTo>
                        <a:lnTo>
                          <a:pt x="26" y="180"/>
                        </a:lnTo>
                        <a:lnTo>
                          <a:pt x="31" y="180"/>
                        </a:lnTo>
                        <a:lnTo>
                          <a:pt x="36" y="177"/>
                        </a:lnTo>
                        <a:lnTo>
                          <a:pt x="40" y="174"/>
                        </a:lnTo>
                        <a:lnTo>
                          <a:pt x="44" y="170"/>
                        </a:lnTo>
                        <a:lnTo>
                          <a:pt x="49" y="159"/>
                        </a:lnTo>
                        <a:lnTo>
                          <a:pt x="50" y="146"/>
                        </a:lnTo>
                        <a:lnTo>
                          <a:pt x="49" y="133"/>
                        </a:lnTo>
                        <a:lnTo>
                          <a:pt x="44" y="122"/>
                        </a:lnTo>
                        <a:lnTo>
                          <a:pt x="40" y="118"/>
                        </a:lnTo>
                        <a:lnTo>
                          <a:pt x="35" y="114"/>
                        </a:lnTo>
                        <a:lnTo>
                          <a:pt x="30" y="112"/>
                        </a:lnTo>
                        <a:lnTo>
                          <a:pt x="25" y="112"/>
                        </a:lnTo>
                        <a:lnTo>
                          <a:pt x="19" y="112"/>
                        </a:lnTo>
                        <a:lnTo>
                          <a:pt x="14" y="114"/>
                        </a:lnTo>
                        <a:lnTo>
                          <a:pt x="9" y="116"/>
                        </a:lnTo>
                        <a:lnTo>
                          <a:pt x="4" y="119"/>
                        </a:lnTo>
                        <a:lnTo>
                          <a:pt x="1" y="123"/>
                        </a:lnTo>
                        <a:lnTo>
                          <a:pt x="0" y="127"/>
                        </a:lnTo>
                        <a:lnTo>
                          <a:pt x="1" y="132"/>
                        </a:lnTo>
                        <a:lnTo>
                          <a:pt x="4" y="136"/>
                        </a:lnTo>
                        <a:lnTo>
                          <a:pt x="9" y="138"/>
                        </a:lnTo>
                        <a:lnTo>
                          <a:pt x="14" y="141"/>
                        </a:lnTo>
                        <a:lnTo>
                          <a:pt x="19" y="142"/>
                        </a:lnTo>
                        <a:lnTo>
                          <a:pt x="25" y="142"/>
                        </a:lnTo>
                        <a:lnTo>
                          <a:pt x="31" y="142"/>
                        </a:lnTo>
                        <a:lnTo>
                          <a:pt x="35" y="140"/>
                        </a:lnTo>
                        <a:lnTo>
                          <a:pt x="40" y="137"/>
                        </a:lnTo>
                        <a:lnTo>
                          <a:pt x="44" y="132"/>
                        </a:lnTo>
                        <a:lnTo>
                          <a:pt x="49" y="121"/>
                        </a:lnTo>
                        <a:lnTo>
                          <a:pt x="50" y="108"/>
                        </a:lnTo>
                        <a:lnTo>
                          <a:pt x="48" y="95"/>
                        </a:lnTo>
                        <a:lnTo>
                          <a:pt x="43" y="84"/>
                        </a:lnTo>
                        <a:lnTo>
                          <a:pt x="39" y="80"/>
                        </a:lnTo>
                        <a:lnTo>
                          <a:pt x="35" y="77"/>
                        </a:lnTo>
                        <a:lnTo>
                          <a:pt x="30" y="75"/>
                        </a:lnTo>
                        <a:lnTo>
                          <a:pt x="25" y="74"/>
                        </a:lnTo>
                        <a:lnTo>
                          <a:pt x="19" y="75"/>
                        </a:lnTo>
                        <a:lnTo>
                          <a:pt x="12" y="77"/>
                        </a:lnTo>
                        <a:lnTo>
                          <a:pt x="7" y="78"/>
                        </a:lnTo>
                        <a:lnTo>
                          <a:pt x="4" y="82"/>
                        </a:lnTo>
                        <a:lnTo>
                          <a:pt x="1" y="85"/>
                        </a:lnTo>
                        <a:lnTo>
                          <a:pt x="0" y="90"/>
                        </a:lnTo>
                        <a:lnTo>
                          <a:pt x="1" y="94"/>
                        </a:lnTo>
                        <a:lnTo>
                          <a:pt x="4" y="98"/>
                        </a:lnTo>
                        <a:lnTo>
                          <a:pt x="9" y="102"/>
                        </a:lnTo>
                        <a:lnTo>
                          <a:pt x="12" y="103"/>
                        </a:lnTo>
                        <a:lnTo>
                          <a:pt x="19" y="104"/>
                        </a:lnTo>
                        <a:lnTo>
                          <a:pt x="25" y="106"/>
                        </a:lnTo>
                        <a:lnTo>
                          <a:pt x="30" y="104"/>
                        </a:lnTo>
                        <a:lnTo>
                          <a:pt x="35" y="102"/>
                        </a:lnTo>
                        <a:lnTo>
                          <a:pt x="39" y="99"/>
                        </a:lnTo>
                        <a:lnTo>
                          <a:pt x="43" y="94"/>
                        </a:lnTo>
                        <a:lnTo>
                          <a:pt x="48" y="84"/>
                        </a:lnTo>
                        <a:lnTo>
                          <a:pt x="50" y="70"/>
                        </a:lnTo>
                        <a:lnTo>
                          <a:pt x="48" y="58"/>
                        </a:lnTo>
                        <a:lnTo>
                          <a:pt x="43" y="46"/>
                        </a:lnTo>
                        <a:lnTo>
                          <a:pt x="39" y="43"/>
                        </a:lnTo>
                        <a:lnTo>
                          <a:pt x="34" y="39"/>
                        </a:lnTo>
                        <a:lnTo>
                          <a:pt x="30" y="37"/>
                        </a:lnTo>
                        <a:lnTo>
                          <a:pt x="24" y="36"/>
                        </a:lnTo>
                        <a:lnTo>
                          <a:pt x="17" y="37"/>
                        </a:lnTo>
                        <a:lnTo>
                          <a:pt x="12" y="39"/>
                        </a:lnTo>
                        <a:lnTo>
                          <a:pt x="7" y="41"/>
                        </a:lnTo>
                        <a:lnTo>
                          <a:pt x="4" y="44"/>
                        </a:lnTo>
                        <a:lnTo>
                          <a:pt x="0" y="48"/>
                        </a:lnTo>
                        <a:lnTo>
                          <a:pt x="0" y="53"/>
                        </a:lnTo>
                        <a:lnTo>
                          <a:pt x="1" y="56"/>
                        </a:lnTo>
                        <a:lnTo>
                          <a:pt x="4" y="60"/>
                        </a:lnTo>
                        <a:lnTo>
                          <a:pt x="7" y="64"/>
                        </a:lnTo>
                        <a:lnTo>
                          <a:pt x="12" y="65"/>
                        </a:lnTo>
                        <a:lnTo>
                          <a:pt x="19" y="68"/>
                        </a:lnTo>
                        <a:lnTo>
                          <a:pt x="25" y="68"/>
                        </a:lnTo>
                        <a:lnTo>
                          <a:pt x="30" y="66"/>
                        </a:lnTo>
                        <a:lnTo>
                          <a:pt x="35" y="65"/>
                        </a:lnTo>
                        <a:lnTo>
                          <a:pt x="39" y="61"/>
                        </a:lnTo>
                        <a:lnTo>
                          <a:pt x="43" y="56"/>
                        </a:lnTo>
                        <a:lnTo>
                          <a:pt x="48" y="46"/>
                        </a:lnTo>
                        <a:lnTo>
                          <a:pt x="49" y="32"/>
                        </a:lnTo>
                        <a:lnTo>
                          <a:pt x="48" y="20"/>
                        </a:lnTo>
                        <a:lnTo>
                          <a:pt x="41" y="10"/>
                        </a:lnTo>
                        <a:lnTo>
                          <a:pt x="38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1" y="0"/>
                        </a:lnTo>
                        <a:lnTo>
                          <a:pt x="21" y="5"/>
                        </a:lnTo>
                        <a:lnTo>
                          <a:pt x="24" y="5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chemeClr val="accent4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6" name="テキスト ボックス 105"/>
                  <p:cNvSpPr txBox="1"/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ja-JP" sz="1400" b="0" i="1" smtClean="0">
                              <a:latin typeface="Cambria Math"/>
                            </a:rPr>
                            <m:t>𝑞</m:t>
                          </m:r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106" name="テキスト ボックス 10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91184" y="1179852"/>
                    <a:ext cx="496004" cy="454356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テキスト ボックス 106"/>
                  <p:cNvSpPr txBox="1"/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ja-JP" sz="1400" i="1">
                                  <a:latin typeface="Cambria Math"/>
                                </a:rPr>
                                <m:t>𝑞</m:t>
                              </m:r>
                            </m:e>
                          </m:acc>
                        </m:oMath>
                      </m:oMathPara>
                    </a14:m>
                    <a:endParaRPr kumimoji="1" lang="ja-JP" altLang="en-US" sz="1400" dirty="0"/>
                  </a:p>
                </p:txBody>
              </p:sp>
            </mc:Choice>
            <mc:Fallback xmlns="">
              <p:sp>
                <p:nvSpPr>
                  <p:cNvPr id="107" name="テキスト ボックス 10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6960" y="2476958"/>
                    <a:ext cx="496004" cy="454356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5" name="円/楕円 94"/>
            <p:cNvSpPr/>
            <p:nvPr/>
          </p:nvSpPr>
          <p:spPr>
            <a:xfrm>
              <a:off x="2386989" y="6132721"/>
              <a:ext cx="231354" cy="242371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矢印コネクタ 98"/>
            <p:cNvCxnSpPr/>
            <p:nvPr/>
          </p:nvCxnSpPr>
          <p:spPr>
            <a:xfrm>
              <a:off x="2368626" y="329404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00" name="テキスト ボックス 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94390" y="3195443"/>
                  <a:ext cx="339004" cy="30777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1" name="直線矢印コネクタ 100"/>
            <p:cNvCxnSpPr/>
            <p:nvPr/>
          </p:nvCxnSpPr>
          <p:spPr>
            <a:xfrm>
              <a:off x="2412693" y="4594034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テキスト ボックス 101"/>
                <p:cNvSpPr txBox="1"/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02" name="テキスト ボックス 10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8457" y="4495433"/>
                  <a:ext cx="339004" cy="30777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" name="直線矢印コネクタ 102"/>
            <p:cNvCxnSpPr/>
            <p:nvPr/>
          </p:nvCxnSpPr>
          <p:spPr>
            <a:xfrm>
              <a:off x="2445745" y="5938092"/>
              <a:ext cx="242371" cy="297455"/>
            </a:xfrm>
            <a:prstGeom prst="straightConnector1">
              <a:avLst/>
            </a:prstGeom>
            <a:ln>
              <a:solidFill>
                <a:srgbClr val="66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テキスト ボックス 103"/>
                <p:cNvSpPr txBox="1"/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ja-JP" sz="1400" b="0" i="1" smtClean="0">
                            <a:solidFill>
                              <a:srgbClr val="663300"/>
                            </a:solidFill>
                            <a:latin typeface="Cambria Math"/>
                          </a:rPr>
                          <m:t>𝑘</m:t>
                        </m:r>
                      </m:oMath>
                    </m:oMathPara>
                  </a14:m>
                  <a:endParaRPr kumimoji="1" lang="ja-JP" altLang="en-US" sz="1400" dirty="0">
                    <a:solidFill>
                      <a:srgbClr val="663300"/>
                    </a:solidFill>
                  </a:endParaRPr>
                </a:p>
              </p:txBody>
            </p:sp>
          </mc:Choice>
          <mc:Fallback xmlns="">
            <p:sp>
              <p:nvSpPr>
                <p:cNvPr id="104" name="テキスト ボックス 10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1509" y="5839491"/>
                  <a:ext cx="339004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7" name="テキスト ボックス 56"/>
          <p:cNvSpPr txBox="1"/>
          <p:nvPr/>
        </p:nvSpPr>
        <p:spPr>
          <a:xfrm>
            <a:off x="5122843" y="149829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Renormalon</a:t>
            </a:r>
            <a:r>
              <a:rPr lang="en-US" altLang="ja-JP" dirty="0"/>
              <a:t> uncertainty</a:t>
            </a:r>
            <a:endParaRPr kumimoji="1" lang="ja-JP" altLang="en-US" dirty="0"/>
          </a:p>
        </p:txBody>
      </p:sp>
      <p:pic>
        <p:nvPicPr>
          <p:cNvPr id="67" name="図 6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pic>
        <p:nvPicPr>
          <p:cNvPr id="71" name="図 7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31" y="4734912"/>
            <a:ext cx="2778086" cy="1875208"/>
          </a:xfrm>
          <a:prstGeom prst="rect">
            <a:avLst/>
          </a:prstGeom>
        </p:spPr>
      </p:pic>
      <p:cxnSp>
        <p:nvCxnSpPr>
          <p:cNvPr id="75" name="直線矢印コネクタ 74"/>
          <p:cNvCxnSpPr/>
          <p:nvPr/>
        </p:nvCxnSpPr>
        <p:spPr>
          <a:xfrm>
            <a:off x="2390660" y="1189822"/>
            <a:ext cx="242371" cy="297455"/>
          </a:xfrm>
          <a:prstGeom prst="straightConnector1">
            <a:avLst/>
          </a:prstGeom>
          <a:ln>
            <a:solidFill>
              <a:srgbClr val="66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テキスト ボックス 76"/>
              <p:cNvSpPr txBox="1"/>
              <p:nvPr/>
            </p:nvSpPr>
            <p:spPr>
              <a:xfrm>
                <a:off x="3956949" y="6340902"/>
                <a:ext cx="3622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rgbClr val="6633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kumimoji="1" lang="ja-JP" altLang="en-US" sz="1600" dirty="0">
                  <a:solidFill>
                    <a:srgbClr val="663300"/>
                  </a:solidFill>
                </a:endParaRPr>
              </a:p>
            </p:txBody>
          </p:sp>
        </mc:Choice>
        <mc:Fallback xmlns="">
          <p:sp>
            <p:nvSpPr>
              <p:cNvPr id="77" name="テキスト ボックス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6949" y="6340902"/>
                <a:ext cx="362215" cy="338554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直線コネクタ 78"/>
          <p:cNvCxnSpPr/>
          <p:nvPr/>
        </p:nvCxnSpPr>
        <p:spPr>
          <a:xfrm>
            <a:off x="1608463" y="4649118"/>
            <a:ext cx="0" cy="1850834"/>
          </a:xfrm>
          <a:prstGeom prst="line">
            <a:avLst/>
          </a:prstGeom>
          <a:ln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正方形/長方形 79"/>
              <p:cNvSpPr/>
              <p:nvPr/>
            </p:nvSpPr>
            <p:spPr>
              <a:xfrm>
                <a:off x="1403322" y="6472276"/>
                <a:ext cx="36740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1600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Λ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80" name="正方形/長方形 7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322" y="6472276"/>
                <a:ext cx="367408" cy="338554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テキスト ボックス 2"/>
          <p:cNvSpPr txBox="1"/>
          <p:nvPr/>
        </p:nvSpPr>
        <p:spPr>
          <a:xfrm>
            <a:off x="4627085" y="1112704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Consequence</a:t>
            </a:r>
            <a:endParaRPr kumimoji="1" lang="ja-JP" altLang="en-US" dirty="0"/>
          </a:p>
        </p:txBody>
      </p:sp>
      <p:grpSp>
        <p:nvGrpSpPr>
          <p:cNvPr id="89" name="グループ化 88"/>
          <p:cNvGrpSpPr/>
          <p:nvPr/>
        </p:nvGrpSpPr>
        <p:grpSpPr>
          <a:xfrm>
            <a:off x="4578733" y="2175697"/>
            <a:ext cx="3606800" cy="2859007"/>
            <a:chOff x="4578733" y="2572309"/>
            <a:chExt cx="3606800" cy="2859007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4578733" y="2572309"/>
              <a:ext cx="3606800" cy="2859007"/>
              <a:chOff x="4578733" y="2572309"/>
              <a:chExt cx="3606800" cy="2859007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>
                <a:off x="4578733" y="2572309"/>
                <a:ext cx="3606800" cy="2859007"/>
                <a:chOff x="4578733" y="2572309"/>
                <a:chExt cx="3606800" cy="2859007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4" name="正方形/長方形 63"/>
                    <p:cNvSpPr/>
                    <p:nvPr/>
                  </p:nvSpPr>
                  <p:spPr>
                    <a:xfrm>
                      <a:off x="4712108" y="2572309"/>
                      <a:ext cx="1575239" cy="338554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altLang="ja-JP" sz="160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/</m:t>
                                </m:r>
                                <m:r>
                                  <a:rPr lang="ja-JP" altLang="en-US" sz="16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</m:d>
                            <m:sSubSup>
                              <m:sSubSup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1600" b="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𝑛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US" altLang="ja-JP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ja-JP" altLang="en-US" sz="1600" i="1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</m:d>
                          </m:oMath>
                        </m:oMathPara>
                      </a14:m>
                      <a:endParaRPr lang="ja-JP" altLang="en-US" sz="1600" dirty="0"/>
                    </a:p>
                  </p:txBody>
                </p:sp>
              </mc:Choice>
              <mc:Fallback xmlns="">
                <p:sp>
                  <p:nvSpPr>
                    <p:cNvPr id="64" name="正方形/長方形 63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712108" y="2572309"/>
                      <a:ext cx="1575239" cy="338554"/>
                    </a:xfrm>
                    <a:prstGeom prst="rect">
                      <a:avLst/>
                    </a:prstGeom>
                    <a:blipFill rotWithShape="1">
                      <a:blip r:embed="rId17"/>
                      <a:stretch>
                        <a:fillRect b="-1272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ja-JP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pic>
              <p:nvPicPr>
                <p:cNvPr id="78" name="Picture 4"/>
                <p:cNvPicPr>
                  <a:picLocks noChangeAspect="1" noChangeArrowheads="1"/>
                </p:cNvPicPr>
                <p:nvPr/>
              </p:nvPicPr>
              <p:blipFill>
                <a:blip r:embed="rId18" cstate="print"/>
                <a:srcRect l="-176" b="3408"/>
                <a:stretch>
                  <a:fillRect/>
                </a:stretch>
              </p:blipFill>
              <p:spPr bwMode="auto">
                <a:xfrm>
                  <a:off x="4578733" y="2931922"/>
                  <a:ext cx="3606800" cy="2474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5" name="正方形/長方形 64"/>
                <p:cNvSpPr/>
                <p:nvPr/>
              </p:nvSpPr>
              <p:spPr>
                <a:xfrm>
                  <a:off x="4814371" y="3624549"/>
                  <a:ext cx="308472" cy="6720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>
                <a:xfrm>
                  <a:off x="6420997" y="5010839"/>
                  <a:ext cx="640814" cy="4204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2" name="直線矢印コネクタ 81"/>
                <p:cNvCxnSpPr/>
                <p:nvPr/>
              </p:nvCxnSpPr>
              <p:spPr>
                <a:xfrm>
                  <a:off x="6356178" y="4660135"/>
                  <a:ext cx="0" cy="274132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4" name="正方形/長方形 83"/>
              <p:cNvSpPr/>
              <p:nvPr/>
            </p:nvSpPr>
            <p:spPr>
              <a:xfrm>
                <a:off x="5781675" y="4019550"/>
                <a:ext cx="1157288" cy="4524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805487" y="4938711"/>
                <a:ext cx="1157288" cy="4524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6934205" y="4533900"/>
                <a:ext cx="76198" cy="385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742691" y="4581525"/>
                <a:ext cx="76198" cy="3357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テキスト ボックス 87"/>
                <p:cNvSpPr txBox="1"/>
                <p:nvPr/>
              </p:nvSpPr>
              <p:spPr>
                <a:xfrm>
                  <a:off x="6393301" y="4639020"/>
                  <a:ext cx="95532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>
                      <a:solidFill>
                        <a:srgbClr val="FF0000"/>
                      </a:solidFill>
                      <a:latin typeface="Symbol" pitchFamily="18" charset="2"/>
                    </a:rPr>
                    <a:t>~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kumimoji="1" lang="el-GR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Λ</m:t>
                              </m:r>
                              <m: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a:rPr kumimoji="1" lang="en-US" altLang="ja-JP" sz="1600" b="0" i="1" dirty="0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d>
                        </m:e>
                        <m:sup>
                          <m: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𝑃</m:t>
                          </m:r>
                        </m:sup>
                      </m:sSup>
                    </m:oMath>
                  </a14:m>
                  <a:endParaRPr kumimoji="1" lang="ja-JP" altLang="en-US" sz="1600" dirty="0">
                    <a:solidFill>
                      <a:srgbClr val="FF0000"/>
                    </a:solidFill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88" name="テキスト ボックス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93301" y="4639020"/>
                  <a:ext cx="955326" cy="338554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l="-3846" t="-5455" b="-2363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0" name="テキスト ボックス 89"/>
          <p:cNvSpPr txBox="1"/>
          <p:nvPr/>
        </p:nvSpPr>
        <p:spPr>
          <a:xfrm>
            <a:off x="5405946" y="4979619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Asymptotic series</a:t>
            </a:r>
          </a:p>
          <a:p>
            <a:r>
              <a:rPr lang="en-US" altLang="ja-JP" dirty="0"/>
              <a:t>Limited accuracy</a:t>
            </a:r>
          </a:p>
        </p:txBody>
      </p:sp>
    </p:spTree>
    <p:extLst>
      <p:ext uri="{BB962C8B-B14F-4D97-AF65-F5344CB8AC3E}">
        <p14:creationId xmlns:p14="http://schemas.microsoft.com/office/powerpoint/2010/main" val="23084568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F7C641-4770-4118-8ECD-B8B1E5DF4D4F}"/>
              </a:ext>
            </a:extLst>
          </p:cNvPr>
          <p:cNvSpPr txBox="1"/>
          <p:nvPr/>
        </p:nvSpPr>
        <p:spPr>
          <a:xfrm>
            <a:off x="575302" y="1658682"/>
            <a:ext cx="1370458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ctr"/>
            <a:r>
              <a:rPr lang="en-US" altLang="ja-JP" sz="2000" dirty="0">
                <a:solidFill>
                  <a:schemeClr val="accent4"/>
                </a:solidFill>
              </a:rPr>
              <a:t>Motivation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CC22065-F7CB-4013-AADC-6CC43EA2BB03}"/>
              </a:ext>
            </a:extLst>
          </p:cNvPr>
          <p:cNvGrpSpPr/>
          <p:nvPr/>
        </p:nvGrpSpPr>
        <p:grpSpPr>
          <a:xfrm>
            <a:off x="939749" y="2765431"/>
            <a:ext cx="1476260" cy="1410160"/>
            <a:chOff x="6577070" y="3492348"/>
            <a:chExt cx="914400" cy="914400"/>
          </a:xfrm>
        </p:grpSpPr>
        <p:sp>
          <p:nvSpPr>
            <p:cNvPr id="11" name="円/楕円 19">
              <a:extLst>
                <a:ext uri="{FF2B5EF4-FFF2-40B4-BE49-F238E27FC236}">
                  <a16:creationId xmlns:a16="http://schemas.microsoft.com/office/drawing/2014/main" id="{FF4FFD86-90F8-4CBA-9BFB-EC9431B2B8D8}"/>
                </a:ext>
              </a:extLst>
            </p:cNvPr>
            <p:cNvSpPr/>
            <p:nvPr/>
          </p:nvSpPr>
          <p:spPr>
            <a:xfrm>
              <a:off x="6577070" y="3492348"/>
              <a:ext cx="914400" cy="914400"/>
            </a:xfrm>
            <a:prstGeom prst="ellipse">
              <a:avLst/>
            </a:prstGeom>
            <a:pattFill prst="wdUpDiag">
              <a:fgClr>
                <a:srgbClr val="993300"/>
              </a:fgClr>
              <a:bgClr>
                <a:schemeClr val="bg1"/>
              </a:bgClr>
            </a:pattFill>
            <a:ln>
              <a:solidFill>
                <a:srgbClr val="99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9" hidden="1">
              <a:extLst>
                <a:ext uri="{FF2B5EF4-FFF2-40B4-BE49-F238E27FC236}">
                  <a16:creationId xmlns:a16="http://schemas.microsoft.com/office/drawing/2014/main" id="{B24FDF61-444B-4E55-AF1E-0B125CF3E33E}"/>
                </a:ext>
              </a:extLst>
            </p:cNvPr>
            <p:cNvSpPr/>
            <p:nvPr/>
          </p:nvSpPr>
          <p:spPr>
            <a:xfrm>
              <a:off x="7001219" y="3916497"/>
              <a:ext cx="66102" cy="661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7C9063A-BD74-489F-80B0-BB19714EB980}"/>
              </a:ext>
            </a:extLst>
          </p:cNvPr>
          <p:cNvSpPr/>
          <p:nvPr/>
        </p:nvSpPr>
        <p:spPr>
          <a:xfrm>
            <a:off x="2891217" y="4102568"/>
            <a:ext cx="153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  <a:latin typeface="Cambria Math"/>
                <a:ea typeface="Cambria Math"/>
              </a:rPr>
              <a:t>Bottomonium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EA5AAF32-40B5-4D70-AF72-75EEC1AFD162}"/>
                  </a:ext>
                </a:extLst>
              </p:cNvPr>
              <p:cNvSpPr/>
              <p:nvPr/>
            </p:nvSpPr>
            <p:spPr>
              <a:xfrm>
                <a:off x="726402" y="4188907"/>
                <a:ext cx="191590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b="0" dirty="0">
                    <a:solidFill>
                      <a:schemeClr val="accent4"/>
                    </a:solidFill>
                  </a:rPr>
                  <a:t>ordinary hadrons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ja-JP" alt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ja-JP" dirty="0"/>
                  <a:t>…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EA5AAF32-40B5-4D70-AF72-75EEC1AFD1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02" y="4188907"/>
                <a:ext cx="1915909" cy="646331"/>
              </a:xfrm>
              <a:prstGeom prst="rect">
                <a:avLst/>
              </a:prstGeom>
              <a:blipFill>
                <a:blip r:embed="rId2"/>
                <a:stretch>
                  <a:fillRect l="-2548" t="-4717" r="-2548" b="-1415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8D546305-317F-4007-A3E4-6DA70583E09B}"/>
              </a:ext>
            </a:extLst>
          </p:cNvPr>
          <p:cNvGrpSpPr/>
          <p:nvPr/>
        </p:nvGrpSpPr>
        <p:grpSpPr>
          <a:xfrm>
            <a:off x="3322600" y="3237875"/>
            <a:ext cx="511368" cy="514714"/>
            <a:chOff x="3088682" y="5000438"/>
            <a:chExt cx="511368" cy="514714"/>
          </a:xfrm>
        </p:grpSpPr>
        <p:pic>
          <p:nvPicPr>
            <p:cNvPr id="9" name="Picture 33" descr="Etot-2">
              <a:extLst>
                <a:ext uri="{FF2B5EF4-FFF2-40B4-BE49-F238E27FC236}">
                  <a16:creationId xmlns:a16="http://schemas.microsoft.com/office/drawing/2014/main" id="{1AC7491C-0E0A-4556-A07F-17D4E0DA09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88682" y="5000438"/>
              <a:ext cx="511368" cy="514714"/>
            </a:xfrm>
            <a:prstGeom prst="rect">
              <a:avLst/>
            </a:prstGeom>
            <a:noFill/>
          </p:spPr>
        </p:pic>
        <p:sp>
          <p:nvSpPr>
            <p:cNvPr id="15" name="円/楕円 43">
              <a:extLst>
                <a:ext uri="{FF2B5EF4-FFF2-40B4-BE49-F238E27FC236}">
                  <a16:creationId xmlns:a16="http://schemas.microsoft.com/office/drawing/2014/main" id="{4565999A-B288-4E83-83CE-C708D411BEBB}"/>
                </a:ext>
              </a:extLst>
            </p:cNvPr>
            <p:cNvSpPr/>
            <p:nvPr/>
          </p:nvSpPr>
          <p:spPr>
            <a:xfrm>
              <a:off x="3294798" y="5131133"/>
              <a:ext cx="106719" cy="1019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44">
              <a:extLst>
                <a:ext uri="{FF2B5EF4-FFF2-40B4-BE49-F238E27FC236}">
                  <a16:creationId xmlns:a16="http://schemas.microsoft.com/office/drawing/2014/main" id="{68800FA4-36B8-41B3-A42E-AB309A4B4690}"/>
                </a:ext>
              </a:extLst>
            </p:cNvPr>
            <p:cNvSpPr/>
            <p:nvPr/>
          </p:nvSpPr>
          <p:spPr>
            <a:xfrm>
              <a:off x="3294798" y="5297820"/>
              <a:ext cx="106719" cy="1019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C378C04-4BC4-466C-8729-C615EBC36EBA}"/>
              </a:ext>
            </a:extLst>
          </p:cNvPr>
          <p:cNvSpPr txBox="1"/>
          <p:nvPr/>
        </p:nvSpPr>
        <p:spPr>
          <a:xfrm>
            <a:off x="4692315" y="2776178"/>
            <a:ext cx="2210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</a:t>
            </a:r>
            <a:r>
              <a:rPr lang="en-US" altLang="ja-JP" dirty="0"/>
              <a:t>luons </a:t>
            </a:r>
          </a:p>
          <a:p>
            <a:endParaRPr lang="en-US" altLang="ja-JP" dirty="0"/>
          </a:p>
          <a:p>
            <a:endParaRPr lang="en-US" altLang="ja-JP" dirty="0"/>
          </a:p>
          <a:p>
            <a:r>
              <a:rPr kumimoji="1" lang="en-US" altLang="ja-JP" dirty="0"/>
              <a:t>in binding dynamics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7FDE0CB5-99A9-4F4C-A703-51BB2D8D1A1B}"/>
                  </a:ext>
                </a:extLst>
              </p:cNvPr>
              <p:cNvSpPr txBox="1"/>
              <p:nvPr/>
            </p:nvSpPr>
            <p:spPr>
              <a:xfrm>
                <a:off x="5131450" y="3217164"/>
                <a:ext cx="1791773" cy="3187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kumimoji="1" lang="ja-JP" alt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≪</m:t>
                    </m:r>
                    <m:sSubSup>
                      <m:sSubSupPr>
                        <m:ctrlPr>
                          <a:rPr kumimoji="1" lang="en-US" altLang="ja-JP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l-GR" altLang="ja-JP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QCD</m:t>
                        </m:r>
                      </m:sub>
                      <m:sup>
                        <m:r>
                          <a:rPr kumimoji="1" lang="en-US" altLang="ja-JP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kumimoji="1"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1</m:t>
                    </m:r>
                  </m:oMath>
                </a14:m>
                <a:r>
                  <a:rPr kumimoji="1" lang="ja-JP" altLang="en-US" dirty="0">
                    <a:solidFill>
                      <a:srgbClr val="0000FF"/>
                    </a:solidFill>
                  </a:rPr>
                  <a:t> </a:t>
                </a:r>
                <a:r>
                  <a:rPr kumimoji="1" lang="en-US" altLang="ja-JP" dirty="0">
                    <a:solidFill>
                      <a:srgbClr val="0000FF"/>
                    </a:solidFill>
                  </a:rPr>
                  <a:t>fm</a:t>
                </a:r>
                <a:endParaRPr kumimoji="1" lang="ja-JP" alt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7FDE0CB5-99A9-4F4C-A703-51BB2D8D1A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450" y="3217164"/>
                <a:ext cx="1791773" cy="318742"/>
              </a:xfrm>
              <a:prstGeom prst="rect">
                <a:avLst/>
              </a:prstGeom>
              <a:blipFill>
                <a:blip r:embed="rId4"/>
                <a:stretch>
                  <a:fillRect l="-4762" t="-21154" r="-7483" b="-346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357B6B3-5644-4848-B895-E298DF5A401D}"/>
              </a:ext>
            </a:extLst>
          </p:cNvPr>
          <p:cNvSpPr txBox="1"/>
          <p:nvPr/>
        </p:nvSpPr>
        <p:spPr>
          <a:xfrm>
            <a:off x="2956074" y="5056318"/>
            <a:ext cx="5858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rgbClr val="FF0000"/>
                </a:solidFill>
              </a:rPr>
              <a:t>Unique existing hadrons, for which pert. QCD alone </a:t>
            </a:r>
            <a:r>
              <a:rPr lang="en-US" altLang="ja-JP" sz="2000" dirty="0">
                <a:solidFill>
                  <a:srgbClr val="FF0000"/>
                </a:solidFill>
              </a:rPr>
              <a:t>can calculate various properties</a:t>
            </a:r>
            <a:r>
              <a:rPr kumimoji="1" lang="en-US" altLang="ja-JP" sz="2000" dirty="0">
                <a:solidFill>
                  <a:srgbClr val="FF0000"/>
                </a:solidFill>
              </a:rPr>
              <a:t>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DB894C8-9BAC-4569-BCE0-164FD45530F5}"/>
                  </a:ext>
                </a:extLst>
              </p:cNvPr>
              <p:cNvSpPr txBox="1"/>
              <p:nvPr/>
            </p:nvSpPr>
            <p:spPr>
              <a:xfrm>
                <a:off x="3691093" y="3173048"/>
                <a:ext cx="37187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ja-JP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6DB894C8-9BAC-4569-BCE0-164FD45530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093" y="3173048"/>
                <a:ext cx="37187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97D7F947-0875-4B17-B564-12DDE14D5B69}"/>
                  </a:ext>
                </a:extLst>
              </p:cNvPr>
              <p:cNvSpPr txBox="1"/>
              <p:nvPr/>
            </p:nvSpPr>
            <p:spPr>
              <a:xfrm>
                <a:off x="3685385" y="3485043"/>
                <a:ext cx="371875" cy="3440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16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ja-JP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97D7F947-0875-4B17-B564-12DDE14D5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5385" y="3485043"/>
                <a:ext cx="371875" cy="3440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E643EB1-F530-4DC2-B4F1-3580B2E757EA}"/>
              </a:ext>
            </a:extLst>
          </p:cNvPr>
          <p:cNvGrpSpPr/>
          <p:nvPr/>
        </p:nvGrpSpPr>
        <p:grpSpPr>
          <a:xfrm>
            <a:off x="3738282" y="2933262"/>
            <a:ext cx="926458" cy="239786"/>
            <a:chOff x="3823342" y="4400550"/>
            <a:chExt cx="926458" cy="239786"/>
          </a:xfrm>
        </p:grpSpPr>
        <p:cxnSp>
          <p:nvCxnSpPr>
            <p:cNvPr id="3" name="直線矢印コネクタ 2">
              <a:extLst>
                <a:ext uri="{FF2B5EF4-FFF2-40B4-BE49-F238E27FC236}">
                  <a16:creationId xmlns:a16="http://schemas.microsoft.com/office/drawing/2014/main" id="{A337756B-E0A4-40BC-BA42-CE4731AFE24C}"/>
                </a:ext>
              </a:extLst>
            </p:cNvPr>
            <p:cNvCxnSpPr/>
            <p:nvPr/>
          </p:nvCxnSpPr>
          <p:spPr>
            <a:xfrm flipH="1">
              <a:off x="3823342" y="4400550"/>
              <a:ext cx="415283" cy="2397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6DD02C85-D2F9-42FD-9F45-2256851768BF}"/>
                </a:ext>
              </a:extLst>
            </p:cNvPr>
            <p:cNvCxnSpPr/>
            <p:nvPr/>
          </p:nvCxnSpPr>
          <p:spPr>
            <a:xfrm>
              <a:off x="4235450" y="4400550"/>
              <a:ext cx="5143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4438CB-6E63-A0AE-B43E-A679C9BF945E}"/>
              </a:ext>
            </a:extLst>
          </p:cNvPr>
          <p:cNvSpPr txBox="1"/>
          <p:nvPr/>
        </p:nvSpPr>
        <p:spPr>
          <a:xfrm>
            <a:off x="520995" y="744279"/>
            <a:ext cx="6506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99FF"/>
                </a:solidFill>
              </a:rPr>
              <a:t>Renormalon cancellation in heavy quarkonium</a:t>
            </a:r>
            <a:endParaRPr kumimoji="1" lang="ja-JP" altLang="en-US" sz="2400" dirty="0">
              <a:solidFill>
                <a:srgbClr val="0099FF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C0FBCC8-BF89-A509-D9A8-A1AE24065BA7}"/>
              </a:ext>
            </a:extLst>
          </p:cNvPr>
          <p:cNvSpPr/>
          <p:nvPr/>
        </p:nvSpPr>
        <p:spPr>
          <a:xfrm>
            <a:off x="861237" y="2604977"/>
            <a:ext cx="1743740" cy="1626781"/>
          </a:xfrm>
          <a:prstGeom prst="roundRect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4FDF2F3C-57C1-AA4A-2404-C1920E1A4DDE}"/>
              </a:ext>
            </a:extLst>
          </p:cNvPr>
          <p:cNvSpPr/>
          <p:nvPr/>
        </p:nvSpPr>
        <p:spPr>
          <a:xfrm>
            <a:off x="3338627" y="3274829"/>
            <a:ext cx="457200" cy="4572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78">
            <a:extLst>
              <a:ext uri="{FF2B5EF4-FFF2-40B4-BE49-F238E27FC236}">
                <a16:creationId xmlns:a16="http://schemas.microsoft.com/office/drawing/2014/main" id="{8385FD08-0034-94F4-DA81-1D584F0AB621}"/>
              </a:ext>
            </a:extLst>
          </p:cNvPr>
          <p:cNvSpPr/>
          <p:nvPr/>
        </p:nvSpPr>
        <p:spPr>
          <a:xfrm rot="16200000">
            <a:off x="3473811" y="4680243"/>
            <a:ext cx="300446" cy="175279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79E1115-036C-9D9C-964A-4CB4EF25512A}"/>
              </a:ext>
            </a:extLst>
          </p:cNvPr>
          <p:cNvCxnSpPr>
            <a:cxnSpLocks/>
          </p:cNvCxnSpPr>
          <p:nvPr/>
        </p:nvCxnSpPr>
        <p:spPr>
          <a:xfrm flipH="1">
            <a:off x="913915" y="2917218"/>
            <a:ext cx="1499674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D80E7FA-C739-FDAF-C079-21D85A697818}"/>
                  </a:ext>
                </a:extLst>
              </p:cNvPr>
              <p:cNvSpPr txBox="1"/>
              <p:nvPr/>
            </p:nvSpPr>
            <p:spPr>
              <a:xfrm>
                <a:off x="1031358" y="2436651"/>
                <a:ext cx="4572000" cy="3756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l-GR" altLang="ja-JP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QCD</m:t>
                        </m:r>
                      </m:sub>
                      <m:sup>
                        <m:r>
                          <a:rPr kumimoji="1" lang="en-US" altLang="ja-JP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kumimoji="1" lang="en-US" altLang="ja-JP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1</m:t>
                    </m:r>
                  </m:oMath>
                </a14:m>
                <a:r>
                  <a:rPr kumimoji="1" lang="ja-JP" altLang="en-US" sz="1600" dirty="0">
                    <a:solidFill>
                      <a:srgbClr val="0000FF"/>
                    </a:solidFill>
                  </a:rPr>
                  <a:t> </a:t>
                </a:r>
                <a:r>
                  <a:rPr kumimoji="1" lang="en-US" altLang="ja-JP" sz="1600" dirty="0">
                    <a:solidFill>
                      <a:srgbClr val="0000FF"/>
                    </a:solidFill>
                  </a:rPr>
                  <a:t>fm</a:t>
                </a:r>
                <a:endParaRPr kumimoji="1" lang="ja-JP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D80E7FA-C739-FDAF-C079-21D85A697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358" y="2436651"/>
                <a:ext cx="4572000" cy="375680"/>
              </a:xfrm>
              <a:prstGeom prst="rect">
                <a:avLst/>
              </a:prstGeom>
              <a:blipFill>
                <a:blip r:embed="rId7"/>
                <a:stretch>
                  <a:fillRect t="-1639" b="-1475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04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31FC32-C827-A0B2-2BF9-D6E33791116F}"/>
              </a:ext>
            </a:extLst>
          </p:cNvPr>
          <p:cNvGrpSpPr/>
          <p:nvPr/>
        </p:nvGrpSpPr>
        <p:grpSpPr>
          <a:xfrm>
            <a:off x="540799" y="2835775"/>
            <a:ext cx="4004324" cy="2434728"/>
            <a:chOff x="94232" y="4090417"/>
            <a:chExt cx="4004324" cy="2434728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" t="2639" r="49849" b="15697"/>
            <a:stretch/>
          </p:blipFill>
          <p:spPr>
            <a:xfrm>
              <a:off x="94232" y="4090417"/>
              <a:ext cx="4004324" cy="2434728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1819687" y="4729699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2-loop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220573" y="4583500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</a:rPr>
                <a:t>1-loop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5965DA7-0239-CC50-727D-2CCCB227271A}"/>
                  </a:ext>
                </a:extLst>
              </p:cNvPr>
              <p:cNvSpPr txBox="1"/>
              <p:nvPr/>
            </p:nvSpPr>
            <p:spPr>
              <a:xfrm>
                <a:off x="457197" y="723013"/>
                <a:ext cx="4158382" cy="884601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000" i="1" dirty="0">
                    <a:solidFill>
                      <a:srgbClr val="FF3300"/>
                    </a:solidFill>
                  </a:rPr>
                  <a:t> </a:t>
                </a:r>
              </a:p>
              <a:p>
                <a:r>
                  <a:rPr lang="en-US" altLang="ja-JP" sz="2000" dirty="0">
                    <a:solidFill>
                      <a:srgbClr val="0000FF"/>
                    </a:solidFill>
                  </a:rPr>
                  <a:t>perturbative QCD potential</a:t>
                </a:r>
                <a:r>
                  <a:rPr lang="en-US" altLang="ja-JP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0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ja-JP" sz="2000" b="0" i="0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QCD</m:t>
                        </m:r>
                      </m:sub>
                    </m:sSub>
                    <m:r>
                      <a:rPr kumimoji="1" lang="en-US" altLang="ja-JP" sz="20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20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kumimoji="1" lang="en-US" altLang="ja-JP" sz="2000" b="0" i="1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5965DA7-0239-CC50-727D-2CCCB2272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7" y="723013"/>
                <a:ext cx="4158382" cy="884601"/>
              </a:xfrm>
              <a:prstGeom prst="rect">
                <a:avLst/>
              </a:prstGeom>
              <a:blipFill>
                <a:blip r:embed="rId5"/>
                <a:stretch>
                  <a:fillRect l="-1466" b="-8966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3">
            <a:extLst>
              <a:ext uri="{FF2B5EF4-FFF2-40B4-BE49-F238E27FC236}">
                <a16:creationId xmlns:a16="http://schemas.microsoft.com/office/drawing/2014/main" id="{7EC93C86-F2AB-C702-2D4B-1869A0E31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76163" y="1552459"/>
            <a:ext cx="2957743" cy="380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76C6DFB-A68B-D381-F9F1-DEF975C738FC}"/>
                  </a:ext>
                </a:extLst>
              </p:cNvPr>
              <p:cNvSpPr/>
              <p:nvPr/>
            </p:nvSpPr>
            <p:spPr>
              <a:xfrm>
                <a:off x="7155710" y="5497030"/>
                <a:ext cx="393406" cy="393406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kumimoji="1" lang="en-US" altLang="ja-JP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kumimoji="1" lang="en-US" altLang="ja-JP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kumimoji="1" lang="ja-JP" altLang="en-US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76C6DFB-A68B-D381-F9F1-DEF975C738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5710" y="5497030"/>
                <a:ext cx="393406" cy="393406"/>
              </a:xfrm>
              <a:prstGeom prst="ellipse">
                <a:avLst/>
              </a:prstGeom>
              <a:blipFill>
                <a:blip r:embed="rId7"/>
                <a:stretch>
                  <a:fillRect l="-4545"/>
                </a:stretch>
              </a:blipFill>
              <a:ln w="127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2021E05-2F46-7DCD-35E7-AA4B80C1AF98}"/>
              </a:ext>
            </a:extLst>
          </p:cNvPr>
          <p:cNvSpPr txBox="1"/>
          <p:nvPr/>
        </p:nvSpPr>
        <p:spPr>
          <a:xfrm>
            <a:off x="1158951" y="1562989"/>
            <a:ext cx="2574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>
                <a:solidFill>
                  <a:srgbClr val="FF3300"/>
                </a:solidFill>
              </a:rPr>
              <a:t>used to be very bad !</a:t>
            </a:r>
            <a:endParaRPr kumimoji="1" lang="ja-JP" altLang="en-US" sz="2000" i="1" dirty="0">
              <a:solidFill>
                <a:srgbClr val="FF33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A7CC021-03C6-6FAD-053A-66F70FB948DE}"/>
              </a:ext>
            </a:extLst>
          </p:cNvPr>
          <p:cNvSpPr txBox="1"/>
          <p:nvPr/>
        </p:nvSpPr>
        <p:spPr>
          <a:xfrm>
            <a:off x="297712" y="74568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i="1" dirty="0">
                <a:solidFill>
                  <a:srgbClr val="FF3300"/>
                </a:solidFill>
              </a:rPr>
              <a:t>Convergence of</a:t>
            </a:r>
            <a:endParaRPr lang="ja-JP" alt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False"/>
  <p:tag name="USEBOLDAMS" val="False"/>
  <p:tag name="DEFAULTDISPLAYSOURCE" val="\documentclass{slides}\pagestyle{empty}&#10;\usepackage[dvips]{graphicx,psfrag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\definecolor{blue1}{rgb}{0,0,1}&#10;&#10;&#10;\newcommand{\al}{\alpha}&#10;\newcommand{\be}{\beta}&#10;\newcommand{\VEV}[1]{\left\langle #1 \right\rangle}&#10;\newcommand{\tilLam}{\widetilde{\Lambda}}&#10;\newcommand{\major}[2]{\frac{d^{#1}{#2}}{(2\pi)^{#1}}}&#10;&#10;\newcommand \bra[1]{\left&lt; {#1} \,\right\vert}&#10;\newcommand \ket[1]{\left\vert\, {#1} \, \right&gt;}&#10;\newcommand \braket[2]{\hbox{$\left&lt; {#1} \,\vrule\, {#2} \right&gt;$}}&#10;\newcommand{\bea}{\begin{eqnarray}}&#10;\newcommand{\eea}{\end{eqnarray}}&#10;\newcommand{\simgt}{\hbox{ \raise3pt\hbox to 0pt{$&gt;$}\raise-3pt\hbox{$\sim$} }}&#10;\newcommand{\simlt}{\hbox{ \raise3pt\hbox to 0pt{$&lt;$}\raise-3pt\hbox{$\sim$} }}&#10;\newcommand \vc[1]{{\bf {#1}}}&#10;\newcommand{\clfn}{\setcounter{footnote}{0}}&#10;&#10;\newcommand{\LQ}{\Lambda_{\rm QCD}}&#10;&#10;\begin{document}&#10;&#10;\end{document}&#10;"/>
  <p:tag name="TEX2PS" val="platex $(base).tex; dvipsk -D $(res) -E -o $(base).ps $(base).dvi"/>
  <p:tag name="EXTERNALEDITCOMMAND" val="notepad %"/>
  <p:tag name="GHOSTSCRIPTCOMMAND" val="gswin32c"/>
  <p:tag name="DEFAULTBITMAP" val="png256"/>
  <p:tag name="DEFAULTBLEND" val="False"/>
  <p:tag name="DEFAULTTRANSPARENT" val="False"/>
  <p:tag name="DEFAULTWORKAROUNDTRANSPARENCYBUG" val="False"/>
  <p:tag name="DEFAULTRESOLUTION" val="1200"/>
  <p:tag name="DEFAULTMAGNIFICATION" val="1"/>
  <p:tag name="DEFAULTFONTSIZE" val="12"/>
  <p:tag name="DEFAULTWIDTH" val="390"/>
  <p:tag name="DEFAULTHEIGHT" val="38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small&#10;Computation of spectrum &#10;of \orange{Positronium}\, &#10;($\blue{e^+e^-}$ boundstate)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14"/>
  <p:tag name="PICTUREFILESIZE" val="411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E_{\rm tot} = 2 m_{\rm pol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38"/>
  <p:tag name="PICTUREFILESIZE" val="1587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- E_{\rm bin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5"/>
  <p:tag name="PICTUREFILESIZE" val="47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orange{Heavy Quarkonium} &#10;($\red{Q\bar{Q}}$ boundstate)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372"/>
  <p:tag name="PICTUREFILESIZE" val="3670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Free $\red{Q}$ and $\red{\bar{Q}}$: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42"/>
  <p:tag name="PICTUREFILESIZE" val="1103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ar{Q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88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Q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}\blue{1/\overline{m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32"/>
  <p:tag name="PICTUREFILESIZE" val="1426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Pole mass $\blue{ m_{\rm pole}}$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3"/>
  <p:tag name="PICTUREFILESIZE" val="1585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overline{\rm MS}$ mass&#10;$\blue{\overline{m}\equiv &#10;m_{\overline{\rm MS}}(m_{\overline{\rm MS}})&#10;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61"/>
  <p:tag name="PICTUREFILESIZE" val="290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}\blue{1/\overline{m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32"/>
  <p:tag name="PICTUREFILESIZE" val="1426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\infty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10"/>
  <p:tag name="PICTUREFILESIZE" val="1087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small&#10;Computation of spectrum &#10;of \orange{Positronium}\, &#10;($\blue{e^+e^-}$ boundstate)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14"/>
  <p:tag name="PICTUREFILESIZE" val="411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E_{\rm tot} = 2 m_{\rm pol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38"/>
  <p:tag name="PICTUREFILESIZE" val="1587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- E_{\rm bin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5"/>
  <p:tag name="PICTUREFILESIZE" val="47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orange{Heavy Quarkonium} &#10;($\red{Q\bar{Q}}$ boundstate)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372"/>
  <p:tag name="PICTUREFILESIZE" val="3670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Free $\red{Q}$ and $\red{\bar{Q}}$: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42"/>
  <p:tag name="PICTUREFILESIZE" val="1103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Pole mass $\blue{ m_{\rm pole}}$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3"/>
  <p:tag name="PICTUREFILESIZE" val="1585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green{Poorly convergent perturbative series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376"/>
  <p:tag name="PICTUREFILESIZE" val="3950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begin{eqnarray}&#10;\left. \rule[-10mm]{0mm}{10mm} \right\}&#10;\mbox{not well-defined}&#10;\nonumber&#10;\end{eqnarray}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75"/>
  <p:tag name="PICTUREFILESIZE" val="2009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ar{Q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88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Q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}\blue{1/\overline{m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32"/>
  <p:tag name="PICTUREFILESIZE" val="1426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Pole mass $\blue{ m_{\rm pole}}$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3"/>
  <p:tag name="PICTUREFILESIZE" val="1585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overline{\rm MS}$ mass&#10;$\blue{\overline{m}\equiv &#10;m_{\overline{\rm MS}}(m_{\overline{\rm MS}})&#10;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61"/>
  <p:tag name="PICTUREFILESIZE" val="2904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overline{\rm MS}$ mass&#10;$\blue{\overline{m}\equiv &#10;m_{\overline{\rm MS}}(m_{\overline{\rm MS}})&#10;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61"/>
  <p:tag name="PICTUREFILESIZE" val="2904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\infty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10"/>
  <p:tag name="PICTUREFILESIZE" val="1087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small&#10;Computation of spectrum &#10;of \orange{Positronium}\, &#10;($\blue{e^+e^-}$ boundstate)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14"/>
  <p:tag name="PICTUREFILESIZE" val="411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orange{Heavy Quarkonium} &#10;($\red{Q\bar{Q}}$ boundstate)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372"/>
  <p:tag name="PICTUREFILESIZE" val="3670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+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7"/>
  <p:tag name="PICTUREFILESIZE" val="199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+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7"/>
  <p:tag name="PICTUREFILESIZE" val="199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E_{\rm tot}=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65"/>
  <p:tag name="PICTUREFILESIZE" val="742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r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9"/>
  <p:tag name="PICTUREFILESIZE" val="208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much more convergent series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95"/>
  <p:tag name="PICTUREFILESIZE" val="2144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Using $\overline{\rm MS}$ mass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55"/>
  <p:tag name="PICTUREFILESIZE" val="131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red{IR} gluons $\blue{\lambda_g \gg r}$ decoup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64"/>
  <p:tag name="PICTUREFILESIZE" val="2382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,psfrag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\definecolor{blue1}{rgb}{0,0,1}&#10;&#10;&#10;\newcommand{\al}{\alpha}&#10;\newcommand{\be}{\beta}&#10;\newcommand{\VEV}[1]{\left\langle #1 \right\rangle}&#10;\newcommand{\tilLam}{\widetilde{\Lambda}}&#10;\newcommand{\major}[2]{\frac{d^{#1}{#2}}{(2\pi)^{#1}}}&#10;&#10;\newcommand \bra[1]{\left&lt; {#1} \,\right\vert}&#10;\newcommand \ket[1]{\left\vert\, {#1} \, \right&gt;}&#10;\newcommand \braket[2]{\hbox{$\left&lt; {#1} \,\vrule\, {#2} \right&gt;$}}&#10;\newcommand{\bea}{\begin{eqnarray}}&#10;\newcommand{\eea}{\end{eqnarray}}&#10;\newcommand{\simgt}{\hbox{ \raise3pt\hbox to 0pt{$&gt;$}\raise-3pt\hbox{$\sim$} }}&#10;\newcommand{\simlt}{\hbox{ \raise3pt\hbox to 0pt{$&lt;$}\raise-3pt\hbox{$\sim$} }}&#10;\newcommand \vc[1]{{\bf {#1}}}&#10;\newcommand{\clfn}{\setcounter{footnote}{0}}&#10;&#10;\newcommand{\LQ}{\Lambda_{\rm QCD}}&#10;&#10;\begin{document}&#10;\blue{$&#10;2 m_{\rm pole} = 2 \overline{m}\,&#10;( 1 + c_1 \,\alpha_S + c_2 \,\alpha_S^2&#10;+ c_3 \,\alpha_S^3 + \cdots&#10;)&#10;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452"/>
  <p:tag name="PICTUREFILESIZE" val="4420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ar{Q}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88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Q$&#10;\end{document}&#10;"/>
  <p:tag name="EXTERNALNAME" val="txp_fig"/>
  <p:tag name="BLEND" val="False"/>
  <p:tag name="TRANSPARENT" val="Tru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vdots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3"/>
  <p:tag name="PICTUREFILESIZE" val="99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Blue{&#10;$$&#10;\xi_p=\ln(0.5\sqrt{s}/p)&#10;$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4"/>
  <p:tag name="PICTUREFILESIZE" val="1542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Blue{$e^+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5"/>
  <p:tag name="PICTUREFILESIZE" val="247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Blue{$e^-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2"/>
  <p:tag name="PICTUREFILESIZE" val="204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Blue{$\gamma^*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20"/>
  <p:tag name="PICTUREFILESIZE" val="270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Red{$q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0"/>
  <p:tag name="PICTUREFILESIZE" val="180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\Red{$\bar{q}$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1"/>
  <p:tag name="PICTUREFILESIZE" val="19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red{Q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6"/>
  <p:tag name="PICTUREFILESIZE" val="278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lue{m_{\rm bare}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54"/>
  <p:tag name="PICTUREFILESIZE" val="78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[dvips]{graphicx}&#10;\usepackage[dvips,usenames]{color}&#10;\usepackage{amsmath,amssymb,graphics}&#10;\input colordvi&#10;&#10;\setlength{\textwidth}{22cm}&#10;\setlength{\textheight}{27cm}&#10;\setlength{\oddsidemargin}{-0.75cm}&#10;\setlength{\evensidemargin}{-0.75cm}&#10;\setlength{\topmargin}{-2.25cm}&#10;\setlength{\footskip}{0cm}&#10;\setlength{\parindent}{0cm}&#10;\setlength{\parskip}{1.5mm}&#10;\setlength{\arraycolsep}{2pt}&#10;&#10;\newcommand{\blue}{\NavyBlue}&#10;\newcommand{\red}{\OrangeRed}&#10;\newcommand{\green}{\ForestGreen}&#10;\newcommand{\orange}{\Orange}&#10;\newcommand{\brown}{\Brown}&#10;\newcommand{\purple}{\Purple}&#10;&#10;\definecolor{red1}{rgb}{1,0,0}&#10;\definecolor{red2}{rgb}{0.75,0,0}&#10;\definecolor{red3}{rgb}{0.5,0,0}&#10;&#10;&#10;\newcommand{\al}{\alpha}&#10;\newcommand{\be}{\beta}&#10;\newcommand{\VEV}[1]{\left\langle #1 \right\rangle}&#10;\newcommand{\tilLam}{\widetilde{\Lambda}}&#10;\newcommand{\major}[2]{\frac{d^{#1}{#2}}{(2\pi)^{#1}}}&#10;&#10;\begin{document}&#10;$\brown{0&lt;\lambda_g&lt;\infty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90"/>
  <p:tag name="BOXHEIGHT" val="385"/>
  <p:tag name="BOXFONT" val="12"/>
  <p:tag name="BOXWRAP" val="False"/>
  <p:tag name="WORKAROUNDTRANSPARENCYBUG" val="False"/>
  <p:tag name="ALLOWFONTSUBSTITUTION" val="False"/>
  <p:tag name="BITMAPFORMAT" val="png256"/>
  <p:tag name="ORIGWIDTH" val="110"/>
  <p:tag name="PICTUREFILESIZE" val="10873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110565</TotalTime>
  <Words>2023</Words>
  <Application>Microsoft Office PowerPoint</Application>
  <PresentationFormat>画面に合わせる (4:3)</PresentationFormat>
  <Paragraphs>448</Paragraphs>
  <Slides>40</Slides>
  <Notes>11</Notes>
  <HiddenSlides>0</HiddenSlides>
  <MMClips>1</MMClips>
  <ScaleCrop>false</ScaleCrop>
  <HeadingPairs>
    <vt:vector size="8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40</vt:i4>
      </vt:variant>
      <vt:variant>
        <vt:lpstr>目的別スライド ショー</vt:lpstr>
      </vt:variant>
      <vt:variant>
        <vt:i4>2</vt:i4>
      </vt:variant>
    </vt:vector>
  </HeadingPairs>
  <TitlesOfParts>
    <vt:vector size="54" baseType="lpstr">
      <vt:lpstr>Mathematica1</vt:lpstr>
      <vt:lpstr>Yu Gothic UI</vt:lpstr>
      <vt:lpstr>Yu Gothic Medium</vt:lpstr>
      <vt:lpstr>Arial</vt:lpstr>
      <vt:lpstr>Arial Black</vt:lpstr>
      <vt:lpstr>Avenir Next LT Pro</vt:lpstr>
      <vt:lpstr>Calibri</vt:lpstr>
      <vt:lpstr>Cambria Math</vt:lpstr>
      <vt:lpstr>Symbol</vt:lpstr>
      <vt:lpstr>Times New Roman</vt:lpstr>
      <vt:lpstr>Wingdings</vt:lpstr>
      <vt:lpstr>Pixel</vt:lpstr>
      <vt:lpstr>PowerPoint プレゼンテーション</vt:lpstr>
      <vt:lpstr>☆Plan of Talk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本文</vt:lpstr>
      <vt:lpstr>質疑応答</vt:lpstr>
    </vt:vector>
  </TitlesOfParts>
  <Company>tohoku.univ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重いクォーク・反クォーク対の 周囲のグルーオン配位 ：摂動ＱＣＤによる解析</dc:title>
  <dc:creator>takayuki</dc:creator>
  <cp:lastModifiedBy>行成 行成</cp:lastModifiedBy>
  <cp:revision>395</cp:revision>
  <cp:lastPrinted>2021-03-16T03:39:16Z</cp:lastPrinted>
  <dcterms:created xsi:type="dcterms:W3CDTF">2004-12-04T18:31:10Z</dcterms:created>
  <dcterms:modified xsi:type="dcterms:W3CDTF">2022-12-15T10:28:03Z</dcterms:modified>
</cp:coreProperties>
</file>