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_rels/presentation.xml.rels" ContentType="application/vnd.openxmlformats-package.relationships+xml"/>
  <Override PartName="/ppt/media/image6.png" ContentType="image/png"/>
  <Override PartName="/ppt/media/image5.png" ContentType="image/png"/>
  <Override PartName="/ppt/media/image4.png" ContentType="image/png"/>
  <Override PartName="/ppt/media/image3.png" ContentType="image/png"/>
  <Override PartName="/ppt/media/image1.png" ContentType="image/png"/>
  <Override PartName="/ppt/media/image2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4.emf" ContentType="image/x-emf"/>
  <Override PartName="/ppt/media/image18.png" ContentType="image/png"/>
  <Override PartName="/ppt/media/image17.png" ContentType="image/png"/>
  <Override PartName="/ppt/media/image15.png" ContentType="image/png"/>
  <Override PartName="/ppt/media/image16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769040"/>
            <a:ext cx="5120640" cy="2383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4379400"/>
            <a:ext cx="5120640" cy="2383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769040"/>
            <a:ext cx="2498760" cy="2383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3081240" y="1769040"/>
            <a:ext cx="2498760" cy="2383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3081240" y="4379400"/>
            <a:ext cx="2498760" cy="2383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4379400"/>
            <a:ext cx="2498760" cy="2383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769040"/>
            <a:ext cx="1648440" cy="2383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2188440" y="1769040"/>
            <a:ext cx="1648440" cy="2383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3919680" y="1769040"/>
            <a:ext cx="1648440" cy="2383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3919680" y="4379400"/>
            <a:ext cx="1648440" cy="2383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2188440" y="4379400"/>
            <a:ext cx="1648440" cy="2383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457200" y="4379400"/>
            <a:ext cx="1648440" cy="2383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769040"/>
            <a:ext cx="5120640" cy="4997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769040"/>
            <a:ext cx="5120640" cy="4997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769040"/>
            <a:ext cx="2498760" cy="4997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3081240" y="1769040"/>
            <a:ext cx="2498760" cy="4997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769040"/>
            <a:ext cx="2498760" cy="2383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4379400"/>
            <a:ext cx="2498760" cy="2383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3081240" y="1769040"/>
            <a:ext cx="2498760" cy="4997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769040"/>
            <a:ext cx="2498760" cy="4997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3081240" y="1769040"/>
            <a:ext cx="2498760" cy="2383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3081240" y="4379400"/>
            <a:ext cx="2498760" cy="2383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769040"/>
            <a:ext cx="2498760" cy="2383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3081240" y="1769040"/>
            <a:ext cx="2498760" cy="2383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4379400"/>
            <a:ext cx="5120640" cy="2383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769040"/>
            <a:ext cx="5120640" cy="4997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7132320"/>
            <a:ext cx="2348280" cy="27612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 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7132320"/>
            <a:ext cx="3195000" cy="27612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 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7132320"/>
            <a:ext cx="2348280" cy="276120"/>
          </a:xfrm>
          <a:prstGeom prst="rect">
            <a:avLst/>
          </a:prstGeom>
        </p:spPr>
        <p:txBody>
          <a:bodyPr lIns="0" rIns="0" tIns="0" bIns="0"/>
          <a:p>
            <a:pPr algn="r"/>
            <a:fld id="{3BDABE88-88C3-498C-878A-87777734FF91}" type="slidenum">
              <a:rPr b="0" lang="en-US" sz="1400" spc="-1" strike="noStrike">
                <a:latin typeface="Times New Roman"/>
              </a:rPr>
              <a:t>1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slideLayout" Target="../slideLayouts/slideLayout1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8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8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emf"/><Relationship Id="rId3" Type="http://schemas.openxmlformats.org/officeDocument/2006/relationships/slideLayout" Target="../slideLayouts/slideLayout8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136800"/>
            <a:ext cx="9071640" cy="1591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latin typeface="Gargi"/>
              </a:rPr>
              <a:t>H→ZZ*→4l</a:t>
            </a:r>
            <a:br/>
            <a:r>
              <a:rPr b="0" lang="en-US" sz="4000" spc="-1" strike="noStrike">
                <a:latin typeface="Gargi"/>
              </a:rPr>
              <a:t>Low Mass Analysis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42" name="TextShape 2"/>
          <p:cNvSpPr txBox="1"/>
          <p:nvPr/>
        </p:nvSpPr>
        <p:spPr>
          <a:xfrm>
            <a:off x="457200" y="1769040"/>
            <a:ext cx="9144000" cy="4997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200" spc="-1" strike="noStrike">
                <a:latin typeface="Arial"/>
              </a:rPr>
              <a:t>Eric Goeken</a:t>
            </a:r>
            <a:endParaRPr b="0" lang="en-US" sz="3200" spc="-1" strike="noStrike">
              <a:latin typeface="Arial"/>
            </a:endParaRPr>
          </a:p>
          <a:p>
            <a:pPr algn="ctr"/>
            <a:r>
              <a:rPr b="0" lang="en-US" sz="3200" spc="-1" strike="noStrike">
                <a:latin typeface="Arial"/>
              </a:rPr>
              <a:t>CSU NUPAC Weekely Meeting</a:t>
            </a:r>
            <a:endParaRPr b="0" lang="en-US" sz="3200" spc="-1" strike="noStrike">
              <a:latin typeface="Arial"/>
            </a:endParaRPr>
          </a:p>
          <a:p>
            <a:pPr algn="ctr"/>
            <a:r>
              <a:rPr b="0" lang="en-US" sz="3200" spc="-1" strike="noStrike">
                <a:latin typeface="Arial"/>
              </a:rPr>
              <a:t>07/19/2018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Current Work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75" name="" descr=""/>
          <p:cNvPicPr/>
          <p:nvPr/>
        </p:nvPicPr>
        <p:blipFill>
          <a:blip r:embed="rId1"/>
          <a:stretch/>
        </p:blipFill>
        <p:spPr>
          <a:xfrm>
            <a:off x="457200" y="1563480"/>
            <a:ext cx="4023360" cy="2094120"/>
          </a:xfrm>
          <a:prstGeom prst="rect">
            <a:avLst/>
          </a:prstGeom>
          <a:ln>
            <a:noFill/>
          </a:ln>
        </p:spPr>
      </p:pic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4846320" y="1554480"/>
            <a:ext cx="4389120" cy="2103120"/>
          </a:xfrm>
          <a:prstGeom prst="rect">
            <a:avLst/>
          </a:prstGeom>
          <a:ln>
            <a:noFill/>
          </a:ln>
        </p:spPr>
      </p:pic>
      <p:pic>
        <p:nvPicPr>
          <p:cNvPr id="77" name="" descr=""/>
          <p:cNvPicPr/>
          <p:nvPr/>
        </p:nvPicPr>
        <p:blipFill>
          <a:blip r:embed="rId3"/>
          <a:stretch/>
        </p:blipFill>
        <p:spPr>
          <a:xfrm>
            <a:off x="4754880" y="4389120"/>
            <a:ext cx="4480560" cy="2011680"/>
          </a:xfrm>
          <a:prstGeom prst="rect">
            <a:avLst/>
          </a:prstGeom>
          <a:ln>
            <a:noFill/>
          </a:ln>
        </p:spPr>
      </p:pic>
      <p:pic>
        <p:nvPicPr>
          <p:cNvPr id="78" name="" descr=""/>
          <p:cNvPicPr/>
          <p:nvPr/>
        </p:nvPicPr>
        <p:blipFill>
          <a:blip r:embed="rId4"/>
          <a:stretch/>
        </p:blipFill>
        <p:spPr>
          <a:xfrm>
            <a:off x="457200" y="4389120"/>
            <a:ext cx="4108680" cy="2011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References</a:t>
            </a:r>
            <a:r>
              <a:rPr b="0" lang="en-US" sz="4400" spc="-1" strike="noStrike">
                <a:latin typeface="Arial"/>
              </a:rPr>
              <a:t>	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80" name="TextShape 2"/>
          <p:cNvSpPr txBox="1"/>
          <p:nvPr/>
        </p:nvSpPr>
        <p:spPr>
          <a:xfrm>
            <a:off x="182880" y="946080"/>
            <a:ext cx="8321040" cy="2802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1200" spc="-1" strike="noStrike">
                <a:latin typeface="Arial"/>
              </a:rPr>
              <a:t>https://atlas.web.cern.ch/Atlas/GROUPS/PHYSICS/CONFNOTES/ATLAS-CONF-2018-018/</a:t>
            </a:r>
            <a:endParaRPr b="0" lang="en-US" sz="1200" spc="-1" strike="noStrike"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504000" y="249480"/>
            <a:ext cx="9071640" cy="625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Significance</a:t>
            </a:r>
            <a:r>
              <a:rPr b="0" lang="en-US" sz="4400" spc="-1" strike="noStrike">
                <a:latin typeface="Arial"/>
              </a:rPr>
              <a:t>	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4" name="TextShape 2"/>
          <p:cNvSpPr txBox="1"/>
          <p:nvPr/>
        </p:nvSpPr>
        <p:spPr>
          <a:xfrm>
            <a:off x="457200" y="1769040"/>
            <a:ext cx="5029200" cy="4997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Signal vs. qqZZ background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GeV 125 point defined manually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45" name="" descr=""/>
          <p:cNvPicPr/>
          <p:nvPr/>
        </p:nvPicPr>
        <p:blipFill>
          <a:blip r:embed="rId1"/>
          <a:stretch/>
        </p:blipFill>
        <p:spPr>
          <a:xfrm>
            <a:off x="6309360" y="1737360"/>
            <a:ext cx="3474720" cy="2383560"/>
          </a:xfrm>
          <a:prstGeom prst="rect">
            <a:avLst/>
          </a:prstGeom>
          <a:ln>
            <a:noFill/>
          </a:ln>
        </p:spPr>
      </p:pic>
      <p:pic>
        <p:nvPicPr>
          <p:cNvPr id="46" name="" descr=""/>
          <p:cNvPicPr/>
          <p:nvPr/>
        </p:nvPicPr>
        <p:blipFill>
          <a:blip r:embed="rId2"/>
          <a:stretch/>
        </p:blipFill>
        <p:spPr>
          <a:xfrm>
            <a:off x="6174360" y="4363560"/>
            <a:ext cx="3792600" cy="2383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Likelihood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8" name="TextShape 2"/>
          <p:cNvSpPr txBox="1"/>
          <p:nvPr/>
        </p:nvSpPr>
        <p:spPr>
          <a:xfrm>
            <a:off x="457200" y="1769040"/>
            <a:ext cx="4937760" cy="4997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Start with significance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Scale background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Second plots x axis is scaling factor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49" name="" descr=""/>
          <p:cNvPicPr/>
          <p:nvPr/>
        </p:nvPicPr>
        <p:blipFill>
          <a:blip r:embed="rId1"/>
          <a:stretch/>
        </p:blipFill>
        <p:spPr>
          <a:xfrm>
            <a:off x="5669280" y="1730880"/>
            <a:ext cx="3634920" cy="2383560"/>
          </a:xfrm>
          <a:prstGeom prst="rect">
            <a:avLst/>
          </a:prstGeom>
          <a:ln>
            <a:noFill/>
          </a:ln>
        </p:spPr>
      </p:pic>
      <p:pic>
        <p:nvPicPr>
          <p:cNvPr id="50" name="" descr=""/>
          <p:cNvPicPr/>
          <p:nvPr/>
        </p:nvPicPr>
        <p:blipFill>
          <a:blip r:embed="rId2"/>
          <a:stretch/>
        </p:blipFill>
        <p:spPr>
          <a:xfrm>
            <a:off x="5577840" y="4388760"/>
            <a:ext cx="3749040" cy="2383560"/>
          </a:xfrm>
          <a:prstGeom prst="rect">
            <a:avLst/>
          </a:prstGeom>
          <a:ln>
            <a:noFill/>
          </a:ln>
        </p:spPr>
      </p:pic>
      <p:pic>
        <p:nvPicPr>
          <p:cNvPr id="51" name="" descr=""/>
          <p:cNvPicPr/>
          <p:nvPr/>
        </p:nvPicPr>
        <p:blipFill>
          <a:blip r:embed="rId3"/>
          <a:stretch/>
        </p:blipFill>
        <p:spPr>
          <a:xfrm>
            <a:off x="457200" y="2743200"/>
            <a:ext cx="5029200" cy="906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Low Mass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53" name="TextShape 2"/>
          <p:cNvSpPr txBox="1"/>
          <p:nvPr/>
        </p:nvSpPr>
        <p:spPr>
          <a:xfrm>
            <a:off x="548640" y="1563480"/>
            <a:ext cx="3566160" cy="4997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Analysis is based on targets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So far only work with N</a:t>
            </a:r>
            <a:r>
              <a:rPr b="0" lang="en-US" sz="3200" spc="-1" strike="noStrike" baseline="-33000">
                <a:latin typeface="Arial"/>
              </a:rPr>
              <a:t>jet</a:t>
            </a:r>
            <a:r>
              <a:rPr b="0" lang="en-US" sz="3200" spc="-1" strike="noStrike">
                <a:latin typeface="Arial"/>
              </a:rPr>
              <a:t> = 1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54" name="" descr=""/>
          <p:cNvPicPr/>
          <p:nvPr/>
        </p:nvPicPr>
        <p:blipFill>
          <a:blip r:embed="rId1"/>
          <a:stretch/>
        </p:blipFill>
        <p:spPr>
          <a:xfrm>
            <a:off x="4663440" y="1371600"/>
            <a:ext cx="5029200" cy="49791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504000" y="18000"/>
            <a:ext cx="9071640" cy="896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600" spc="-1" strike="noStrike">
                <a:latin typeface="Arial"/>
              </a:rPr>
              <a:t>jet_eta[0] with 115GeV&lt;m4l_fsr&lt;130GeV</a:t>
            </a:r>
            <a:endParaRPr b="0" lang="en-US" sz="3600" spc="-1" strike="noStrike">
              <a:latin typeface="Arial"/>
            </a:endParaRPr>
          </a:p>
        </p:txBody>
      </p:sp>
      <p:pic>
        <p:nvPicPr>
          <p:cNvPr id="56" name="" descr=""/>
          <p:cNvPicPr/>
          <p:nvPr/>
        </p:nvPicPr>
        <p:blipFill>
          <a:blip r:embed="rId1"/>
          <a:stretch/>
        </p:blipFill>
        <p:spPr>
          <a:xfrm>
            <a:off x="91440" y="855000"/>
            <a:ext cx="3200400" cy="2985480"/>
          </a:xfrm>
          <a:prstGeom prst="rect">
            <a:avLst/>
          </a:prstGeom>
          <a:ln>
            <a:noFill/>
          </a:ln>
        </p:spPr>
      </p:pic>
      <p:pic>
        <p:nvPicPr>
          <p:cNvPr id="57" name="" descr=""/>
          <p:cNvPicPr/>
          <p:nvPr/>
        </p:nvPicPr>
        <p:blipFill>
          <a:blip r:embed="rId2"/>
          <a:stretch/>
        </p:blipFill>
        <p:spPr>
          <a:xfrm>
            <a:off x="3291840" y="855000"/>
            <a:ext cx="3383280" cy="2985480"/>
          </a:xfrm>
          <a:prstGeom prst="rect">
            <a:avLst/>
          </a:prstGeom>
          <a:ln>
            <a:noFill/>
          </a:ln>
        </p:spPr>
      </p:pic>
      <p:pic>
        <p:nvPicPr>
          <p:cNvPr id="58" name="" descr=""/>
          <p:cNvPicPr/>
          <p:nvPr/>
        </p:nvPicPr>
        <p:blipFill>
          <a:blip r:embed="rId3"/>
          <a:stretch/>
        </p:blipFill>
        <p:spPr>
          <a:xfrm>
            <a:off x="6675120" y="855000"/>
            <a:ext cx="3383280" cy="2985480"/>
          </a:xfrm>
          <a:prstGeom prst="rect">
            <a:avLst/>
          </a:prstGeom>
          <a:ln>
            <a:noFill/>
          </a:ln>
        </p:spPr>
      </p:pic>
      <p:sp>
        <p:nvSpPr>
          <p:cNvPr id="59" name="TextShape 2"/>
          <p:cNvSpPr txBox="1"/>
          <p:nvPr/>
        </p:nvSpPr>
        <p:spPr>
          <a:xfrm>
            <a:off x="7498080" y="4383000"/>
            <a:ext cx="2560320" cy="23835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1600" spc="-1" strike="noStrike">
                <a:latin typeface="Arial"/>
              </a:rPr>
              <a:t>Base cut</a:t>
            </a:r>
            <a:endParaRPr b="0" lang="en-US" sz="16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1600" spc="-1" strike="noStrike">
                <a:latin typeface="Arial"/>
              </a:rPr>
              <a:t>prod_type == 1</a:t>
            </a:r>
            <a:endParaRPr b="0" lang="en-US" sz="16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1600" spc="-1" strike="noStrike">
                <a:latin typeface="Arial"/>
              </a:rPr>
              <a:t>prod_type == 1 &amp; 0 &lt; pt4l_fsr &lt; 60</a:t>
            </a:r>
            <a:endParaRPr b="0" lang="en-US" sz="16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1600" spc="-1" strike="noStrike">
                <a:latin typeface="Arial"/>
              </a:rPr>
              <a:t>prod_type == 1 &amp; 60 &lt; pt4l_fsr &lt; 120</a:t>
            </a:r>
            <a:endParaRPr b="0" lang="en-US" sz="16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1600" spc="-1" strike="noStrike">
                <a:latin typeface="Arial"/>
              </a:rPr>
              <a:t>prod_type == 1 &amp; pt4l_fsr &gt; 120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60" name="" descr=""/>
          <p:cNvPicPr/>
          <p:nvPr/>
        </p:nvPicPr>
        <p:blipFill>
          <a:blip r:embed="rId4"/>
          <a:stretch/>
        </p:blipFill>
        <p:spPr>
          <a:xfrm>
            <a:off x="3566160" y="4017600"/>
            <a:ext cx="3749040" cy="2931840"/>
          </a:xfrm>
          <a:prstGeom prst="rect">
            <a:avLst/>
          </a:prstGeom>
          <a:ln>
            <a:noFill/>
          </a:ln>
        </p:spPr>
      </p:pic>
      <p:pic>
        <p:nvPicPr>
          <p:cNvPr id="61" name="" descr=""/>
          <p:cNvPicPr/>
          <p:nvPr/>
        </p:nvPicPr>
        <p:blipFill>
          <a:blip r:embed="rId5"/>
          <a:stretch/>
        </p:blipFill>
        <p:spPr>
          <a:xfrm>
            <a:off x="91440" y="4023360"/>
            <a:ext cx="3474720" cy="29260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Boosted Decision Trees (BDT)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63" name="TextShape 2"/>
          <p:cNvSpPr txBox="1"/>
          <p:nvPr/>
        </p:nvSpPr>
        <p:spPr>
          <a:xfrm>
            <a:off x="457200" y="1769040"/>
            <a:ext cx="9052560" cy="4997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Type of machine learning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Low sensitivity to changes in training file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Weak discriminants can lead to powerful separation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504000" y="301320"/>
            <a:ext cx="9071640" cy="704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BDT (continued)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65" name="TextShape 2"/>
          <p:cNvSpPr txBox="1"/>
          <p:nvPr/>
        </p:nvSpPr>
        <p:spPr>
          <a:xfrm>
            <a:off x="457200" y="1769040"/>
            <a:ext cx="4663440" cy="4997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Separate file into training and testing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Continue cuts till signal purity or max depth is reached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66" name="" descr=""/>
          <p:cNvPicPr/>
          <p:nvPr/>
        </p:nvPicPr>
        <p:blipFill>
          <a:blip r:embed="rId1"/>
          <a:stretch/>
        </p:blipFill>
        <p:spPr>
          <a:xfrm>
            <a:off x="6126120" y="2769840"/>
            <a:ext cx="3321720" cy="29322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Application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68" name="TextShape 2"/>
          <p:cNvSpPr txBox="1"/>
          <p:nvPr/>
        </p:nvSpPr>
        <p:spPr>
          <a:xfrm>
            <a:off x="457200" y="1769040"/>
            <a:ext cx="5029200" cy="4997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Utilize Toolkit for Multivariate Data Analysis (TMVA)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Just code and go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69" name="TextShape 3"/>
          <p:cNvSpPr txBox="1"/>
          <p:nvPr/>
        </p:nvSpPr>
        <p:spPr>
          <a:xfrm>
            <a:off x="5029200" y="1737360"/>
            <a:ext cx="4236120" cy="49975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000" spc="-1" strike="noStrike">
                <a:latin typeface="Arial"/>
              </a:rPr>
              <a:t>TMVA::Factory *rnFactory = new TMVA::Factory("remake",  otptFile, "");</a:t>
            </a:r>
            <a:endParaRPr b="0" lang="en-US" sz="10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000" spc="-1" strike="noStrike">
                <a:latin typeface="Arial"/>
              </a:rPr>
              <a:t>TMVA::DataLoader *dataloader = new TMVA::DataLoader("BDTset");</a:t>
            </a:r>
            <a:endParaRPr b="0" lang="en-US" sz="10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000" spc="-1" strike="noStrike">
                <a:latin typeface="Arial"/>
              </a:rPr>
              <a:t>Double_t sigWeight = 1.0;</a:t>
            </a:r>
            <a:endParaRPr b="0" lang="en-US" sz="10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000" spc="-1" strike="noStrike">
                <a:latin typeface="Arial"/>
              </a:rPr>
              <a:t>Double_t bckWeight = 1.0;</a:t>
            </a:r>
            <a:endParaRPr b="0" lang="en-US" sz="10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000" spc="-1" strike="noStrike">
                <a:latin typeface="Arial"/>
              </a:rPr>
              <a:t>dataloader-&gt;AddSignalTree(sigHold, sigWeight);</a:t>
            </a:r>
            <a:endParaRPr b="0" lang="en-US" sz="10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000" spc="-1" strike="noStrike">
                <a:latin typeface="Arial"/>
              </a:rPr>
              <a:t>dataloader-&gt;AddBackgroundTree(bckHold, bckWeight);</a:t>
            </a:r>
            <a:endParaRPr b="0" lang="en-US" sz="10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000" spc="-1" strike="noStrike">
                <a:latin typeface="Arial"/>
              </a:rPr>
              <a:t>//Discriminating variables</a:t>
            </a:r>
            <a:endParaRPr b="0" lang="en-US" sz="10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000" spc="-1" strike="noStrike">
                <a:latin typeface="Arial"/>
              </a:rPr>
              <a:t>dataloader-&gt;AddVariable("jet_pt[0]", 'F');</a:t>
            </a:r>
            <a:endParaRPr b="0" lang="en-US" sz="10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000" spc="-1" strike="noStrike">
                <a:latin typeface="Arial"/>
              </a:rPr>
              <a:t>dataloader-&gt;AddVariable("jet_eta[0]", 'F');</a:t>
            </a:r>
            <a:endParaRPr b="0" lang="en-US" sz="10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000" spc="-1" strike="noStrike">
                <a:latin typeface="Arial"/>
              </a:rPr>
              <a:t>dataloader-&gt;AddVariable("dR_jH", 'F');</a:t>
            </a:r>
            <a:endParaRPr b="0" lang="en-US" sz="10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000" spc="-1" strike="noStrike">
                <a:latin typeface="Arial"/>
              </a:rPr>
              <a:t>//cuts</a:t>
            </a:r>
            <a:endParaRPr b="0" lang="en-US" sz="10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000" spc="-1" strike="noStrike">
                <a:latin typeface="Arial"/>
              </a:rPr>
              <a:t>TCut setCut ="((prod_type==1) &amp;&amp; (pt4l_fsr &gt; 60 &amp;&amp; pt4l_fsr &lt; 120) &amp;&amp; (m4l_constrained &gt; 118 &amp;&amp; m4l_constrained &lt;129))";</a:t>
            </a:r>
            <a:endParaRPr b="0" lang="en-US" sz="10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000" spc="-1" strike="noStrike">
                <a:latin typeface="Arial"/>
              </a:rPr>
              <a:t>dataloader-&gt;PrepareTrainingAndTestTree(setCut, setCut, "");</a:t>
            </a:r>
            <a:endParaRPr b="0" lang="en-US" sz="10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000" spc="-1" strike="noStrike">
                <a:latin typeface="Arial"/>
              </a:rPr>
              <a:t>rnFactory-&gt;TrainAllMethods();</a:t>
            </a:r>
            <a:endParaRPr b="0" lang="en-US" sz="10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000" spc="-1" strike="noStrike">
                <a:latin typeface="Arial"/>
              </a:rPr>
              <a:t>rnFactory-&gt;TestAllMethods();</a:t>
            </a:r>
            <a:endParaRPr b="0" lang="en-US" sz="10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000" spc="-1" strike="noStrike">
                <a:latin typeface="Arial"/>
              </a:rPr>
              <a:t>rnFactory-&gt;EvaluateAllMethods();</a:t>
            </a:r>
            <a:endParaRPr b="0" lang="en-US" sz="1000" spc="-1" strike="noStrike"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Outcomes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71" name="TextShape 2"/>
          <p:cNvSpPr txBox="1"/>
          <p:nvPr/>
        </p:nvSpPr>
        <p:spPr>
          <a:xfrm>
            <a:off x="457200" y="1769040"/>
            <a:ext cx="3566160" cy="4997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Top is from conf-note, bottom is mine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 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MC files have changed since conf-note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72" name="" descr=""/>
          <p:cNvPicPr/>
          <p:nvPr/>
        </p:nvPicPr>
        <p:blipFill>
          <a:blip r:embed="rId1"/>
          <a:stretch/>
        </p:blipFill>
        <p:spPr>
          <a:xfrm>
            <a:off x="4663440" y="1989720"/>
            <a:ext cx="4663440" cy="1683000"/>
          </a:xfrm>
          <a:prstGeom prst="rect">
            <a:avLst/>
          </a:prstGeom>
          <a:ln>
            <a:noFill/>
          </a:ln>
        </p:spPr>
      </p:pic>
      <p:pic>
        <p:nvPicPr>
          <p:cNvPr id="73" name="" descr=""/>
          <p:cNvPicPr/>
          <p:nvPr/>
        </p:nvPicPr>
        <p:blipFill>
          <a:blip r:embed="rId2"/>
          <a:stretch/>
        </p:blipFill>
        <p:spPr>
          <a:xfrm>
            <a:off x="4754880" y="3931920"/>
            <a:ext cx="4572000" cy="2383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Application>LibreOffice/5.4.6.2$Linux_X86_64 LibreOffice_project/40m0$Build-2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2018-07-19T09:55:49Z</dcterms:created>
  <dc:creator/>
  <dc:description/>
  <dc:language>en-US</dc:language>
  <cp:lastModifiedBy/>
  <dcterms:modified xsi:type="dcterms:W3CDTF">2018-07-19T11:49:12Z</dcterms:modified>
  <cp:revision>9</cp:revision>
  <dc:subject/>
  <dc:title>New Style</dc:title>
</cp:coreProperties>
</file>