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4"/>
  </p:notesMasterIdLst>
  <p:sldIdLst>
    <p:sldId id="256" r:id="rId2"/>
    <p:sldId id="261" r:id="rId3"/>
    <p:sldId id="267" r:id="rId4"/>
    <p:sldId id="257" r:id="rId5"/>
    <p:sldId id="258" r:id="rId6"/>
    <p:sldId id="266" r:id="rId7"/>
    <p:sldId id="262" r:id="rId8"/>
    <p:sldId id="265" r:id="rId9"/>
    <p:sldId id="264" r:id="rId10"/>
    <p:sldId id="268" r:id="rId11"/>
    <p:sldId id="263" r:id="rId12"/>
    <p:sldId id="26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73D"/>
    <a:srgbClr val="1C293F"/>
    <a:srgbClr val="FEFFFF"/>
    <a:srgbClr val="AE6A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1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B0ED7-EFBF-430A-B146-6198686B8B50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68CF2-79CD-4501-861E-58F930BCA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5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68CF2-79CD-4501-861E-58F930BCA8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074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68CF2-79CD-4501-861E-58F930BCA8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13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68CF2-79CD-4501-861E-58F930BCA8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631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68CF2-79CD-4501-861E-58F930BCA8F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550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5D8E34D1-4C3E-4818-9A19-E32B006415C2}" type="datetime1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52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738EA-257A-4CCB-997A-A807A99AFE02}" type="datetime1">
              <a:rPr lang="en-US" smtClean="0"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063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32D2D-ECC5-4700-9E34-178D0FD34E16}" type="datetime1">
              <a:rPr lang="en-US" smtClean="0"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537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DC0B-17AC-4ED4-8EAF-02BA0CB546B0}" type="datetime1">
              <a:rPr lang="en-US" smtClean="0"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7877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81380-44D2-4459-BA71-0EB810BAEC1C}" type="datetime1">
              <a:rPr lang="en-US" smtClean="0"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72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105C2-FA98-4182-9E2A-741D7B8BCE35}" type="datetime1">
              <a:rPr lang="en-US" smtClean="0"/>
              <a:t>7/19/2018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804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1B33-945A-480F-8481-33F41A375241}" type="datetime1">
              <a:rPr lang="en-US" smtClean="0"/>
              <a:t>7/19/2018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892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9F294-2D20-4184-889D-5CBC2F964262}" type="datetime1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1545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3A16-7E5B-456A-AE7A-6D451727654F}" type="datetime1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35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C1BA4-783E-47CD-A47B-BC5A4EADF4B5}" type="datetime1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425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D94F-AE75-4133-92FD-4A8E62639DFB}" type="datetime1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99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CBD7-40DA-4DD8-B6ED-2D1A11E266DC}" type="datetime1">
              <a:rPr lang="en-US" smtClean="0"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898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16C66-A818-4040-A54F-CA107BF9F766}" type="datetime1">
              <a:rPr lang="en-US" smtClean="0"/>
              <a:t>7/19/2018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51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2ED47-622A-4CF9-987D-DF33D5C8ADF4}" type="datetime1">
              <a:rPr lang="en-US" smtClean="0"/>
              <a:t>7/19/2018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36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04E62-86A3-4D15-817A-92051945CECA}" type="datetime1">
              <a:rPr lang="en-US" smtClean="0"/>
              <a:t>7/19/2018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14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23C00-F385-4832-902E-CC333EB32111}" type="datetime1">
              <a:rPr lang="en-US" smtClean="0"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369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EBD4-C9D3-4721-AE68-938349A84AB2}" type="datetime1">
              <a:rPr lang="en-US" smtClean="0"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425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C7D6D-92B0-49CF-A431-EDE598E50C8B}" type="datetime1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E6D19-C725-442E-A116-CCCBC7F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837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jL4IxzYgy_osIT9Xtzn6nAhE7GktQ-vO5uftzOVCajw/edit#slide=id.g3b66a5af2a_0_48" TargetMode="External"/><Relationship Id="rId2" Type="http://schemas.openxmlformats.org/officeDocument/2006/relationships/hyperlink" Target="https://twiki.cern.ch/twiki/pub/Atlas/FastTrackerSSB/SSBDiagram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tlasdaq.cern.ch/info/mda/db/ATLAS/350751/Histogramming.FTK_SSB-0-16_common./L1id:1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microsoft.com/office/2007/relationships/hdphoto" Target="../media/hdphoto4.wdp"/><Relationship Id="rId1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quality monitoring display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Erik Castellanos-Vasquez	</a:t>
            </a:r>
          </a:p>
          <a:p>
            <a:r>
              <a:rPr lang="en-US" dirty="0" smtClean="0"/>
              <a:t>Mentor: Jonathan Long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5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Dqmd information page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3" y="1617110"/>
            <a:ext cx="4522408" cy="213917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5"/>
          <a:stretch/>
        </p:blipFill>
        <p:spPr>
          <a:xfrm>
            <a:off x="6169474" y="1621141"/>
            <a:ext cx="4565670" cy="213513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10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2"/>
          <a:stretch/>
        </p:blipFill>
        <p:spPr>
          <a:xfrm>
            <a:off x="6169474" y="4114673"/>
            <a:ext cx="4565670" cy="21337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3"/>
          <a:stretch/>
        </p:blipFill>
        <p:spPr>
          <a:xfrm>
            <a:off x="1141413" y="4114673"/>
            <a:ext cx="4593860" cy="220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7819" y="2529206"/>
            <a:ext cx="2734551" cy="147857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95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twiki.cern.ch/twiki/pub/Atlas/FastTrackerSSB/SSBDiagrams.pdf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docs.google.com/presentation/d/1jL4IxzYgy_osIT9Xtzn6nAhE7GktQ-vO5uftzOVCajw/edit#slide=id.g3b66a5af2a_0_48</a:t>
            </a:r>
            <a:endParaRPr lang="en-US" dirty="0" smtClean="0"/>
          </a:p>
          <a:p>
            <a:r>
              <a:rPr lang="en-US" dirty="0">
                <a:hlinkClick r:id="rId4"/>
              </a:rPr>
              <a:t>https://atlasdaq.cern.ch/info/mda/db/ATLAS/350751/Histogramming.FTK_SSB-0-16_common./</a:t>
            </a:r>
            <a:r>
              <a:rPr lang="en-US" dirty="0" smtClean="0">
                <a:hlinkClick r:id="rId4"/>
              </a:rPr>
              <a:t>L1id%3A1d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29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tracker (ftk)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Uses data from the Inner Detector to create the 12 layer tracks</a:t>
            </a:r>
          </a:p>
          <a:p>
            <a:r>
              <a:rPr lang="en-US" dirty="0" smtClean="0"/>
              <a:t>Only uses the Pixel Detector + Semiconductor tracker, leaves out the Transition Radiation Tracker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2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287" y="2097088"/>
            <a:ext cx="3615034" cy="3151675"/>
          </a:xfrm>
        </p:spPr>
      </p:pic>
    </p:spTree>
    <p:extLst>
      <p:ext uri="{BB962C8B-B14F-4D97-AF65-F5344CB8AC3E}">
        <p14:creationId xmlns:p14="http://schemas.microsoft.com/office/powerpoint/2010/main" val="307509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r>
              <a:rPr lang="en-US" sz="2800" dirty="0" smtClean="0"/>
              <a:t>low</a:t>
            </a:r>
            <a:r>
              <a:rPr lang="en-US" dirty="0" smtClean="0"/>
              <a:t>tk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" t="4429" r="2481" b="5305"/>
          <a:stretch/>
        </p:blipFill>
        <p:spPr>
          <a:xfrm>
            <a:off x="1439161" y="1709203"/>
            <a:ext cx="9315275" cy="2338959"/>
          </a:xfrm>
          <a:solidFill>
            <a:srgbClr val="FEFFFF"/>
          </a:solidFill>
          <a:ln>
            <a:solidFill>
              <a:srgbClr val="FEFFFF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3</a:t>
            </a:fld>
            <a:endParaRPr lang="en-US"/>
          </a:p>
        </p:txBody>
      </p:sp>
      <p:pic>
        <p:nvPicPr>
          <p:cNvPr id="1026" name="Picture 2" descr="https://lh5.googleusercontent.com/XnCBY3OrPyY8DtlkpVYCmUmTw8bkBzTh7vKoxhCtokZ2HBvfcaYI2b0AYw5DPI8VPzJi0zwtlJWO5qGWWjwrPi-dp01cWbe-Nu5HTQBvIccjKtkr01RnhVsygDjBKohc39jI33ekntc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31"/>
          <a:stretch/>
        </p:blipFill>
        <p:spPr bwMode="auto">
          <a:xfrm>
            <a:off x="4000421" y="4244454"/>
            <a:ext cx="3560183" cy="238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59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Stage Board (SSB)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Takes the 8L tracks form the AUX</a:t>
            </a:r>
          </a:p>
          <a:p>
            <a:r>
              <a:rPr lang="en-US" dirty="0" smtClean="0"/>
              <a:t>Fits the 8L tracks and the 4 hits from the DF</a:t>
            </a:r>
          </a:p>
          <a:p>
            <a:r>
              <a:rPr lang="en-US" dirty="0" smtClean="0"/>
              <a:t>Removes any overlapping tracks</a:t>
            </a:r>
          </a:p>
          <a:p>
            <a:r>
              <a:rPr lang="en-US" dirty="0" smtClean="0"/>
              <a:t>Outputs the data to the FLIC board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2" descr="https://lh6.googleusercontent.com/seGnOivfD2I6i-R9sO_CrqVo9kmnwUpHVrKGl-7fActTqZNm8oY4ioTv2OY1ibex8ysEkeORQQGBVrs42x2BfkcS1O_JRvRLLdNBQmBZv8VMs8nXLJ04oCQzgIUcdYadzLl6ttI35-U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28246" y="2249488"/>
            <a:ext cx="4563120" cy="354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93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719644"/>
            <a:ext cx="9177045" cy="1280890"/>
          </a:xfrm>
        </p:spPr>
        <p:txBody>
          <a:bodyPr/>
          <a:lstStyle/>
          <a:p>
            <a:r>
              <a:rPr lang="en-US" dirty="0" smtClean="0"/>
              <a:t>Data Quality Monitoring Display (DQMD)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Keep track of FTK performance</a:t>
            </a:r>
          </a:p>
          <a:p>
            <a:r>
              <a:rPr lang="en-US" dirty="0" smtClean="0"/>
              <a:t>Provides visual notification if something goes wrong</a:t>
            </a:r>
          </a:p>
          <a:p>
            <a:r>
              <a:rPr lang="en-US" dirty="0" smtClean="0"/>
              <a:t>Histograms </a:t>
            </a:r>
            <a:r>
              <a:rPr lang="en-US" dirty="0"/>
              <a:t>come from the Online Histogram (OH)</a:t>
            </a:r>
          </a:p>
          <a:p>
            <a:r>
              <a:rPr lang="en-US" dirty="0"/>
              <a:t>Checks on the histograms can be made by using algorithms</a:t>
            </a:r>
          </a:p>
          <a:p>
            <a:pPr lvl="1"/>
            <a:r>
              <a:rPr lang="en-US" dirty="0"/>
              <a:t>Bins_GreaterThan_Threshold</a:t>
            </a:r>
          </a:p>
          <a:p>
            <a:pPr lvl="1"/>
            <a:r>
              <a:rPr lang="en-US" dirty="0"/>
              <a:t>Bins_Equal_Threshold</a:t>
            </a:r>
          </a:p>
          <a:p>
            <a:endParaRPr lang="en-US" dirty="0" smtClean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719454"/>
            <a:ext cx="4875213" cy="260177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31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Modify the SSB XML file to:</a:t>
            </a:r>
          </a:p>
          <a:p>
            <a:pPr lvl="1"/>
            <a:r>
              <a:rPr lang="en-US" dirty="0" smtClean="0"/>
              <a:t>Implement requested histograms</a:t>
            </a:r>
          </a:p>
          <a:p>
            <a:pPr lvl="1"/>
            <a:r>
              <a:rPr lang="en-US" dirty="0" smtClean="0"/>
              <a:t>Add descriptions and troubleshooting for each histogram</a:t>
            </a:r>
          </a:p>
          <a:p>
            <a:pPr lvl="1"/>
            <a:r>
              <a:rPr lang="en-US" dirty="0" smtClean="0"/>
              <a:t>Place specific algorithms to each histogram</a:t>
            </a:r>
          </a:p>
          <a:p>
            <a:pPr lvl="1"/>
            <a:r>
              <a:rPr lang="en-US" dirty="0" smtClean="0"/>
              <a:t>Change the DQMD layout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6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" t="2380" r="2885" b="2441"/>
          <a:stretch/>
        </p:blipFill>
        <p:spPr>
          <a:xfrm>
            <a:off x="6578220" y="2249486"/>
            <a:ext cx="4148919" cy="3473840"/>
          </a:xfrm>
        </p:spPr>
      </p:pic>
    </p:spTree>
    <p:extLst>
      <p:ext uri="{BB962C8B-B14F-4D97-AF65-F5344CB8AC3E}">
        <p14:creationId xmlns:p14="http://schemas.microsoft.com/office/powerpoint/2010/main" val="29637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DqmD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Modeled after the 64 data towers</a:t>
            </a:r>
          </a:p>
          <a:p>
            <a:r>
              <a:rPr lang="en-US" dirty="0" smtClean="0"/>
              <a:t>32 SSB, IM, DF boards; 64 AUX, AMB boards; 16 FLIC boards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7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" t="1875" r="3490" b="1109"/>
          <a:stretch/>
        </p:blipFill>
        <p:spPr>
          <a:xfrm>
            <a:off x="6264322" y="2442948"/>
            <a:ext cx="4612944" cy="3179929"/>
          </a:xfrm>
        </p:spPr>
      </p:pic>
    </p:spTree>
    <p:extLst>
      <p:ext uri="{BB962C8B-B14F-4D97-AF65-F5344CB8AC3E}">
        <p14:creationId xmlns:p14="http://schemas.microsoft.com/office/powerpoint/2010/main" val="273973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Dqmd layout</a:t>
            </a:r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13" b="97739" l="14337" r="86619">
                        <a14:foregroundMark x1="21625" y1="14824" x2="21625" y2="14824"/>
                        <a14:foregroundMark x1="37634" y1="13568" x2="37634" y2="13568"/>
                        <a14:foregroundMark x1="48029" y1="14070" x2="48029" y2="14070"/>
                        <a14:foregroundMark x1="64516" y1="22362" x2="64516" y2="22362"/>
                        <a14:foregroundMark x1="65830" y1="39447" x2="65830" y2="39447"/>
                        <a14:foregroundMark x1="75986" y1="39950" x2="75986" y2="39950"/>
                        <a14:foregroundMark x1="49343" y1="40704" x2="49343" y2="40704"/>
                        <a14:foregroundMark x1="35723" y1="37688" x2="35723" y2="37688"/>
                        <a14:foregroundMark x1="21983" y1="36432" x2="21983" y2="36432"/>
                        <a14:foregroundMark x1="25329" y1="61809" x2="25329" y2="61809"/>
                        <a14:foregroundMark x1="38471" y1="63568" x2="38471" y2="63568"/>
                        <a14:foregroundMark x1="53286" y1="63568" x2="53286" y2="63568"/>
                        <a14:foregroundMark x1="64994" y1="63568" x2="64994" y2="63568"/>
                        <a14:foregroundMark x1="74791" y1="62312" x2="74791" y2="62312"/>
                        <a14:foregroundMark x1="79331" y1="83668" x2="79331" y2="83668"/>
                        <a14:foregroundMark x1="64755" y1="84171" x2="64755" y2="84171"/>
                        <a14:foregroundMark x1="51852" y1="84171" x2="51852" y2="84171"/>
                        <a14:foregroundMark x1="35962" y1="82412" x2="35962" y2="8241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195169" y="3988971"/>
            <a:ext cx="5262320" cy="2502273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273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37" r="3131"/>
          <a:stretch/>
        </p:blipFill>
        <p:spPr>
          <a:xfrm>
            <a:off x="953275" y="1692878"/>
            <a:ext cx="2499608" cy="2521045"/>
          </a:xfrm>
          <a:prstGeom prst="donut">
            <a:avLst>
              <a:gd name="adj" fmla="val 35215"/>
            </a:avLst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982" b="91593" l="1412" r="99412">
                        <a14:foregroundMark x1="38824" y1="54867" x2="38824" y2="54867"/>
                        <a14:foregroundMark x1="63882" y1="47788" x2="63882" y2="47788"/>
                        <a14:foregroundMark x1="86706" y1="49115" x2="86706" y2="4911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5" t="6102" r="1235" b="5785"/>
          <a:stretch/>
        </p:blipFill>
        <p:spPr>
          <a:xfrm>
            <a:off x="5029886" y="2210804"/>
            <a:ext cx="6165149" cy="1485191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3736417" y="2653975"/>
            <a:ext cx="1009935" cy="59885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ent Arrow 10"/>
          <p:cNvSpPr/>
          <p:nvPr/>
        </p:nvSpPr>
        <p:spPr>
          <a:xfrm rot="10800000">
            <a:off x="9867568" y="3971377"/>
            <a:ext cx="1179842" cy="1506016"/>
          </a:xfrm>
          <a:prstGeom prst="ben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0" b="99750" l="120" r="99641">
                        <a14:foregroundMark x1="11257" y1="27000" x2="11257" y2="27000"/>
                        <a14:foregroundMark x1="38563" y1="36000" x2="38563" y2="36000"/>
                        <a14:foregroundMark x1="61557" y1="30250" x2="61557" y2="30250"/>
                        <a14:foregroundMark x1="86108" y1="32000" x2="86108" y2="32000"/>
                        <a14:foregroundMark x1="87066" y1="67500" x2="87066" y2="67500"/>
                        <a14:foregroundMark x1="63114" y1="62750" x2="63114" y2="62750"/>
                        <a14:foregroundMark x1="13293" y1="67000" x2="13293" y2="67000"/>
                        <a14:foregroundMark x1="16766" y1="30250" x2="16766" y2="30250"/>
                        <a14:foregroundMark x1="40240" y1="29750" x2="40240" y2="29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73" t="8364" r="1044" b="9617"/>
          <a:stretch/>
        </p:blipFill>
        <p:spPr>
          <a:xfrm>
            <a:off x="2129192" y="4367827"/>
            <a:ext cx="2279035" cy="9204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3" b="96241" l="2275" r="94850">
                        <a14:foregroundMark x1="37844" y1="36341" x2="37844" y2="36341"/>
                        <a14:foregroundMark x1="75808" y1="82707" x2="75808" y2="82707"/>
                        <a14:foregroundMark x1="30659" y1="55388" x2="30659" y2="55388"/>
                        <a14:foregroundMark x1="36129" y1="27027" x2="36129" y2="27027"/>
                        <a14:foregroundMark x1="37634" y1="73423" x2="37634" y2="73423"/>
                        <a14:backgroundMark x1="50419" y1="29574" x2="50419" y2="295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81" r="20627"/>
          <a:stretch/>
        </p:blipFill>
        <p:spPr>
          <a:xfrm>
            <a:off x="1278669" y="5442186"/>
            <a:ext cx="1492874" cy="12301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2010" b="96985" l="5629" r="95329">
                        <a14:foregroundMark x1="65030" y1="31156" x2="65030" y2="31156"/>
                        <a14:foregroundMark x1="39401" y1="81156" x2="39401" y2="81156"/>
                        <a14:foregroundMark x1="65509" y1="78643" x2="65509" y2="78643"/>
                        <a14:foregroundMark x1="34086" y1="21327" x2="34086" y2="213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755" r="21111"/>
          <a:stretch/>
        </p:blipFill>
        <p:spPr>
          <a:xfrm>
            <a:off x="2928526" y="5442187"/>
            <a:ext cx="1479701" cy="12344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99761">
                        <a14:foregroundMark x1="58184" y1="20000" x2="58184" y2="20000"/>
                        <a14:foregroundMark x1="40860" y1="80000" x2="40860" y2="80000"/>
                        <a14:foregroundMark x1="63680" y1="75443" x2="63680" y2="754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846" r="21484"/>
          <a:stretch/>
        </p:blipFill>
        <p:spPr>
          <a:xfrm>
            <a:off x="513529" y="4241438"/>
            <a:ext cx="1391507" cy="1138688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 rot="10800000">
            <a:off x="4690201" y="4940682"/>
            <a:ext cx="1009935" cy="59885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4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Descriptions and troubleshooting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6D19-C725-442E-A116-CCCBC7FA50B6}" type="slidenum">
              <a:rPr lang="en-US" smtClean="0"/>
              <a:t>9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33"/>
          <a:stretch/>
        </p:blipFill>
        <p:spPr>
          <a:xfrm>
            <a:off x="2041359" y="1813489"/>
            <a:ext cx="8106106" cy="15802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" t="1896" b="12581"/>
          <a:stretch/>
        </p:blipFill>
        <p:spPr>
          <a:xfrm>
            <a:off x="2041359" y="4476466"/>
            <a:ext cx="8106106" cy="1771933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>
          <a:xfrm>
            <a:off x="5854890" y="3616656"/>
            <a:ext cx="491320" cy="636867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wn Arrow 3"/>
          <p:cNvSpPr/>
          <p:nvPr/>
        </p:nvSpPr>
        <p:spPr>
          <a:xfrm rot="18615416">
            <a:off x="1768342" y="4438796"/>
            <a:ext cx="116485" cy="464224"/>
          </a:xfrm>
          <a:prstGeom prst="downArrow">
            <a:avLst/>
          </a:prstGeom>
          <a:solidFill>
            <a:srgbClr val="1C293F"/>
          </a:solidFill>
          <a:ln>
            <a:solidFill>
              <a:srgbClr val="1A27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9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599</TotalTime>
  <Words>206</Words>
  <Application>Microsoft Office PowerPoint</Application>
  <PresentationFormat>Widescreen</PresentationFormat>
  <Paragraphs>52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Tw Cen MT</vt:lpstr>
      <vt:lpstr>Circuit</vt:lpstr>
      <vt:lpstr>Data quality monitoring display</vt:lpstr>
      <vt:lpstr>Fast tracker (ftk)</vt:lpstr>
      <vt:lpstr>Flowtk</vt:lpstr>
      <vt:lpstr>Second Stage Board (SSB)</vt:lpstr>
      <vt:lpstr>Data Quality Monitoring Display (DQMD)</vt:lpstr>
      <vt:lpstr>Overall goal</vt:lpstr>
      <vt:lpstr>DqmD Layout</vt:lpstr>
      <vt:lpstr>Dqmd layout</vt:lpstr>
      <vt:lpstr>Descriptions and troubleshooting</vt:lpstr>
      <vt:lpstr>Dqmd information page</vt:lpstr>
      <vt:lpstr>Questions?</vt:lpstr>
      <vt:lpstr>References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FTK:SSB</dc:title>
  <dc:creator>Erik Castellanos</dc:creator>
  <cp:lastModifiedBy>Erik Castellanos</cp:lastModifiedBy>
  <cp:revision>106</cp:revision>
  <dcterms:created xsi:type="dcterms:W3CDTF">2018-06-05T11:37:14Z</dcterms:created>
  <dcterms:modified xsi:type="dcterms:W3CDTF">2018-07-19T09:25:15Z</dcterms:modified>
</cp:coreProperties>
</file>