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</p:sldMasterIdLst>
  <p:notesMasterIdLst>
    <p:notesMasterId r:id="rId17"/>
  </p:notesMasterIdLst>
  <p:sldIdLst>
    <p:sldId id="256" r:id="rId3"/>
    <p:sldId id="270" r:id="rId4"/>
    <p:sldId id="258" r:id="rId5"/>
    <p:sldId id="265" r:id="rId6"/>
    <p:sldId id="259" r:id="rId7"/>
    <p:sldId id="260" r:id="rId8"/>
    <p:sldId id="264" r:id="rId9"/>
    <p:sldId id="267" r:id="rId10"/>
    <p:sldId id="273" r:id="rId11"/>
    <p:sldId id="271" r:id="rId12"/>
    <p:sldId id="272" r:id="rId13"/>
    <p:sldId id="269" r:id="rId14"/>
    <p:sldId id="268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744" autoAdjust="0"/>
  </p:normalViewPr>
  <p:slideViewPr>
    <p:cSldViewPr snapToGrid="0">
      <p:cViewPr varScale="1">
        <p:scale>
          <a:sx n="62" d="100"/>
          <a:sy n="62" d="100"/>
        </p:scale>
        <p:origin x="3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2A460-DDBD-4788-9A29-8F9843C37738}" type="datetimeFigureOut">
              <a:rPr lang="en-US" smtClean="0"/>
              <a:t>07/19/2018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80012-2776-4E83-85C7-940862714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857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54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55 – 79 tracks/event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Starts failing at 62-65, then again at 67 and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69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Head-on collisions important because this results in highest possible energy where potential new physics or interesting physics will be found. Non-head-on collisions result in low energy reactions that don’t have interesting physics, &amp; so doesn’t interest us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Tracking, b-tagging, helps characterizes individual 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95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More precise reconstruction preformed offline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Tier-0 is computing facility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Initial reconstruction performed w/in 24 </a:t>
            </a:r>
            <a:r>
              <a:rPr lang="en-US" dirty="0" err="1"/>
              <a:t>hrs</a:t>
            </a:r>
            <a:r>
              <a:rPr lang="en-US" dirty="0"/>
              <a:t> of end of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04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571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Measurements are okay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9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Highlighted histograms do NOT help with monitoring because the distribution is cut off. Code needed to be edited to extend x-axes. Extended to both to 1000.</a:t>
            </a:r>
          </a:p>
          <a:p>
            <a:r>
              <a:rPr lang="en-US" dirty="0" err="1"/>
              <a:t>TotalTracks</a:t>
            </a:r>
            <a:r>
              <a:rPr lang="en-US" dirty="0"/>
              <a:t>: Number of events that had N number of tracks</a:t>
            </a:r>
          </a:p>
          <a:p>
            <a:r>
              <a:rPr lang="en-US" dirty="0" err="1"/>
              <a:t>TotalTracksPass</a:t>
            </a:r>
            <a:r>
              <a:rPr lang="en-US" dirty="0"/>
              <a:t>: 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28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TotalTracks</a:t>
            </a:r>
            <a:r>
              <a:rPr lang="en-US" dirty="0"/>
              <a:t> still not long enough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Aliasing occurring on </a:t>
            </a:r>
            <a:r>
              <a:rPr lang="en-US" dirty="0" err="1"/>
              <a:t>TotalTracksPass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438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What I’m currently working 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Preface with </a:t>
            </a:r>
            <a:r>
              <a:rPr lang="en-US" dirty="0" err="1"/>
              <a:t>Redgreenblue</a:t>
            </a:r>
            <a:r>
              <a:rPr lang="en-US" dirty="0"/>
              <a:t> plot -&gt; observed width gets better with more tracks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observed width is convolution of resolution and intrinsic width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Points comes from following plots (some missing)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908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Vertex X for N tracks -&gt; where was the x-vertex for an event with N number of tracks?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5 – 29 tracks per event (i.e. the 1</a:t>
            </a:r>
            <a:r>
              <a:rPr lang="en-US" baseline="30000" dirty="0"/>
              <a:t>st</a:t>
            </a:r>
            <a:r>
              <a:rPr lang="en-US" dirty="0"/>
              <a:t> plot is 5 tracks/event, the 2</a:t>
            </a:r>
            <a:r>
              <a:rPr lang="en-US" baseline="30000" dirty="0"/>
              <a:t>nd</a:t>
            </a:r>
            <a:r>
              <a:rPr lang="en-US" dirty="0"/>
              <a:t> is 6 tracks/event, etc.)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80012-2776-4E83-85C7-940862714B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48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056DE7A-2BBA-4F85-8802-FB8E4B61B205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19228-8B7E-4073-A36A-BA989D4D6505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97B38-E6AA-4BD7-8AC9-1EC8F8A8F9C4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F904-3507-4910-8688-3EC72D694D50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B0C0-46CD-4568-9EE9-2F1F1D52ABE0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5F57-373C-4426-8FBB-96E27B030373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ACD0-336E-4A6B-BAA6-C17869376A80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4D9B-9885-418E-82D8-AE919BC81670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6E56-CC5C-46EC-9C2B-697C0ABD3268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1" y="1"/>
            <a:ext cx="307340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3651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33651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34736" y="5410203"/>
            <a:ext cx="2743200" cy="365125"/>
          </a:xfrm>
        </p:spPr>
        <p:txBody>
          <a:bodyPr/>
          <a:lstStyle/>
          <a:p>
            <a:fld id="{0056DE7A-2BBA-4F85-8802-FB8E4B61B205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33650" y="5410203"/>
            <a:ext cx="512488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4138" y="5410201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3539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1141414" y="618518"/>
            <a:ext cx="9905999" cy="14785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1141414" y="2249487"/>
            <a:ext cx="990599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7456921" y="5883278"/>
            <a:ext cx="2743200" cy="365125"/>
          </a:xfrm>
        </p:spPr>
        <p:txBody>
          <a:bodyPr/>
          <a:lstStyle/>
          <a:p>
            <a:fld id="{A4072F9E-EF73-4730-95C7-9B04AF209EBA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2" y="5883277"/>
            <a:ext cx="62393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2" y="5883276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92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F9E-EF73-4730-95C7-9B04AF209EBA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8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574B-F669-42DF-928D-2696E357A49D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386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1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FFACE-F381-4E92-9E8E-493493829FAE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4730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8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8537" y="2249486"/>
            <a:ext cx="45812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1" y="3073399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69323" y="2249485"/>
            <a:ext cx="4578087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9"/>
            <a:ext cx="487521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708D-1B06-4CDE-A073-A0EB843F8D8D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8719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420D0-A081-4C78-A48C-B02B4C03F3A6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711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9FD-970B-4296-94CF-C511AAE53A0C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25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6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1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6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C34A-779B-4F48-9E1D-FC9EDCF68A52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381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5" y="609600"/>
            <a:ext cx="5005283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43822" y="609600"/>
            <a:ext cx="4603591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2" y="2249486"/>
            <a:ext cx="5005285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CF61-7FFC-4DC5-A3C7-293F216EE044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1133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4304666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5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5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19228-8B7E-4073-A36A-BA989D4D6505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2553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7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419601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97B38-E6AA-4BD7-8AC9-1EC8F8A8F9C4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9043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1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5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3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F904-3507-4910-8688-3EC72D694D50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928772" y="7184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0423297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4554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574B-F669-42DF-928D-2696E357A49D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2134043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5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B0C0-46CD-4568-9EE9-2F1F1D52ABE0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255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4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1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41412" y="3360263"/>
            <a:ext cx="3195243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8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4767" y="3363435"/>
            <a:ext cx="3185277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3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3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5F57-373C-4426-8FBB-96E27B030373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263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60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4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8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4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3" y="4980856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ACD0-336E-4A6B-BAA6-C17869376A80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2852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4D9B-9885-418E-82D8-AE919BC81670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949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1" y="609601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601"/>
            <a:ext cx="7748591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6E56-CC5C-46EC-9C2B-697C0ABD3268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706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FFACE-F381-4E92-9E8E-493493829FAE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708D-1B06-4CDE-A073-A0EB843F8D8D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420D0-A081-4C78-A48C-B02B4C03F3A6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9FD-970B-4296-94CF-C511AAE53A0C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C34A-779B-4F48-9E1D-FC9EDCF68A52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CF61-7FFC-4DC5-A3C7-293F216EE044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DBD95-5CE3-430D-B422-C07CA7997ED3}" type="datetime1">
              <a:rPr lang="en-US" smtClean="0"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9051" y="1"/>
            <a:ext cx="12055699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4" y="618518"/>
            <a:ext cx="99059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4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07/19/2018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7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2" y="5883276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8496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fif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hc-machine-outreach.web.cern.ch/lhc-machine-outreach/beam.htm" TargetMode="External"/><Relationship Id="rId2" Type="http://schemas.openxmlformats.org/officeDocument/2006/relationships/hyperlink" Target="https://doi.org/10.1016/j.phpro.2012.04.10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ds.cern.ch/record/1277659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bout.gitlab.com/gitlab-ci/" TargetMode="External"/><Relationship Id="rId7" Type="http://schemas.openxmlformats.org/officeDocument/2006/relationships/hyperlink" Target="https://creativecommons.org/licenses/by-sa/4.0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versity.org/wiki/Python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FE41F-7B01-4461-8A06-6F6F657910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0012" y="1295401"/>
            <a:ext cx="7891976" cy="2133599"/>
          </a:xfrm>
        </p:spPr>
        <p:txBody>
          <a:bodyPr anchor="t">
            <a:normAutofit/>
          </a:bodyPr>
          <a:lstStyle/>
          <a:p>
            <a:pPr algn="ctr"/>
            <a:r>
              <a:rPr lang="en-US" sz="6600" dirty="0"/>
              <a:t>Beam Spot Monitoring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B66A1E-982F-4701-9895-3EEE9924F1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0011" y="3608469"/>
            <a:ext cx="7891977" cy="213359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800" dirty="0"/>
              <a:t>Jennifer Tyler</a:t>
            </a:r>
          </a:p>
          <a:p>
            <a:pPr algn="ctr"/>
            <a:r>
              <a:rPr lang="en-US" sz="2800" dirty="0"/>
              <a:t>California State University, Fresno</a:t>
            </a:r>
          </a:p>
          <a:p>
            <a:pPr algn="ctr"/>
            <a:r>
              <a:rPr lang="en-US" sz="2800" dirty="0" err="1"/>
              <a:t>Catrin</a:t>
            </a:r>
            <a:r>
              <a:rPr lang="en-US" sz="2800" dirty="0"/>
              <a:t> </a:t>
            </a:r>
            <a:r>
              <a:rPr lang="en-US" sz="2800" dirty="0" err="1"/>
              <a:t>Bernius</a:t>
            </a:r>
            <a:r>
              <a:rPr lang="en-US" sz="2800" dirty="0"/>
              <a:t> &amp; Rainer </a:t>
            </a:r>
            <a:r>
              <a:rPr lang="en-US" sz="2800" dirty="0" err="1"/>
              <a:t>Bartoldus</a:t>
            </a:r>
            <a:endParaRPr lang="en-US" sz="2800" dirty="0"/>
          </a:p>
          <a:p>
            <a:pPr algn="ctr"/>
            <a:r>
              <a:rPr lang="en-US" sz="2800" dirty="0"/>
              <a:t>SLAC TDAQ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62F73-3FD7-484F-90A2-21C04040B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36572" y="6492240"/>
            <a:ext cx="365760" cy="365760"/>
          </a:xfrm>
        </p:spPr>
        <p:txBody>
          <a:bodyPr/>
          <a:lstStyle/>
          <a:p>
            <a:pPr algn="ctr"/>
            <a:fld id="{6D22F896-40B5-4ADD-8801-0D06FADFA095}" type="slidenum">
              <a:rPr lang="en-US" smtClean="0"/>
              <a:pPr algn="ctr"/>
              <a:t>1</a:t>
            </a:fld>
            <a:endParaRPr lang="en-US" dirty="0"/>
          </a:p>
        </p:txBody>
      </p:sp>
      <p:pic>
        <p:nvPicPr>
          <p:cNvPr id="6" name="Picture 5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A54FEA0E-8833-4303-AAC0-0111B17B9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853" y="115107"/>
            <a:ext cx="1180294" cy="11802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729A58-4F78-47C8-96AB-7B97F16CC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3610" y="5742068"/>
            <a:ext cx="1007256" cy="10072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0" name="Picture 9" descr="A close up of a sign&#10;&#10;Description generated with high confidence">
            <a:extLst>
              <a:ext uri="{FF2B5EF4-FFF2-40B4-BE49-F238E27FC236}">
                <a16:creationId xmlns:a16="http://schemas.microsoft.com/office/drawing/2014/main" id="{847939BC-3C3C-4018-B1A0-8D45BDFDF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1131" y="5735637"/>
            <a:ext cx="1007256" cy="10072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2" name="Picture 11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B226FD87-1BAE-4DE4-903E-C4D00AA780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3887" y="5871154"/>
            <a:ext cx="1904223" cy="74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91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5FF7B57D-FF7B-48B3-9F60-9BCEEECF9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B95AFDF-FA7D-4311-9C65-6D507D92F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A5CCD98-20C1-4404-B788-FDA92F8A4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31" name="Rectangle 5">
                <a:extLst>
                  <a:ext uri="{FF2B5EF4-FFF2-40B4-BE49-F238E27FC236}">
                    <a16:creationId xmlns:a16="http://schemas.microsoft.com/office/drawing/2014/main" id="{C1424C76-B5C3-468E-86FA-8D9B269053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6">
                <a:extLst>
                  <a:ext uri="{FF2B5EF4-FFF2-40B4-BE49-F238E27FC236}">
                    <a16:creationId xmlns:a16="http://schemas.microsoft.com/office/drawing/2014/main" id="{B3922267-72C9-403B-A6DE-7D0A43D554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7">
                <a:extLst>
                  <a:ext uri="{FF2B5EF4-FFF2-40B4-BE49-F238E27FC236}">
                    <a16:creationId xmlns:a16="http://schemas.microsoft.com/office/drawing/2014/main" id="{7276DB68-2E8D-4723-852B-7476DD38FE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8">
                <a:extLst>
                  <a:ext uri="{FF2B5EF4-FFF2-40B4-BE49-F238E27FC236}">
                    <a16:creationId xmlns:a16="http://schemas.microsoft.com/office/drawing/2014/main" id="{0A155711-4993-4D1E-89EA-A397C164F0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9">
                <a:extLst>
                  <a:ext uri="{FF2B5EF4-FFF2-40B4-BE49-F238E27FC236}">
                    <a16:creationId xmlns:a16="http://schemas.microsoft.com/office/drawing/2014/main" id="{2AB42136-2551-4CAA-857F-65FA3247B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10">
                <a:extLst>
                  <a:ext uri="{FF2B5EF4-FFF2-40B4-BE49-F238E27FC236}">
                    <a16:creationId xmlns:a16="http://schemas.microsoft.com/office/drawing/2014/main" id="{7C2ADEA1-EA3E-4C0E-A28E-460092F7FF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11">
                <a:extLst>
                  <a:ext uri="{FF2B5EF4-FFF2-40B4-BE49-F238E27FC236}">
                    <a16:creationId xmlns:a16="http://schemas.microsoft.com/office/drawing/2014/main" id="{B04584B3-081C-4286-A840-AB5B16B10A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12">
                <a:extLst>
                  <a:ext uri="{FF2B5EF4-FFF2-40B4-BE49-F238E27FC236}">
                    <a16:creationId xmlns:a16="http://schemas.microsoft.com/office/drawing/2014/main" id="{3AB388FD-C246-4936-A041-E0413A1329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13">
                <a:extLst>
                  <a:ext uri="{FF2B5EF4-FFF2-40B4-BE49-F238E27FC236}">
                    <a16:creationId xmlns:a16="http://schemas.microsoft.com/office/drawing/2014/main" id="{57692343-2D12-4F57-836C-945D407B68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14">
                <a:extLst>
                  <a:ext uri="{FF2B5EF4-FFF2-40B4-BE49-F238E27FC236}">
                    <a16:creationId xmlns:a16="http://schemas.microsoft.com/office/drawing/2014/main" id="{062EE710-0210-4840-8698-E0DF1C6170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15">
                <a:extLst>
                  <a:ext uri="{FF2B5EF4-FFF2-40B4-BE49-F238E27FC236}">
                    <a16:creationId xmlns:a16="http://schemas.microsoft.com/office/drawing/2014/main" id="{161892F4-6071-40CD-8E18-CDEE0C91B5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Line 16">
                <a:extLst>
                  <a:ext uri="{FF2B5EF4-FFF2-40B4-BE49-F238E27FC236}">
                    <a16:creationId xmlns:a16="http://schemas.microsoft.com/office/drawing/2014/main" id="{3E6BBE44-8D88-407D-B1C6-10C89DD617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43" name="Freeform 17">
                <a:extLst>
                  <a:ext uri="{FF2B5EF4-FFF2-40B4-BE49-F238E27FC236}">
                    <a16:creationId xmlns:a16="http://schemas.microsoft.com/office/drawing/2014/main" id="{1E90AE6E-328E-4730-825C-B5130F5CFC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18">
                <a:extLst>
                  <a:ext uri="{FF2B5EF4-FFF2-40B4-BE49-F238E27FC236}">
                    <a16:creationId xmlns:a16="http://schemas.microsoft.com/office/drawing/2014/main" id="{24EC969F-6E4A-4163-ABDA-4674429A3D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19">
                <a:extLst>
                  <a:ext uri="{FF2B5EF4-FFF2-40B4-BE49-F238E27FC236}">
                    <a16:creationId xmlns:a16="http://schemas.microsoft.com/office/drawing/2014/main" id="{1B735C94-B049-42C6-9DEF-5DB70D58CE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0">
                <a:extLst>
                  <a:ext uri="{FF2B5EF4-FFF2-40B4-BE49-F238E27FC236}">
                    <a16:creationId xmlns:a16="http://schemas.microsoft.com/office/drawing/2014/main" id="{051C02E6-1954-478B-AEAE-BF8F36BE94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Rectangle 21">
                <a:extLst>
                  <a:ext uri="{FF2B5EF4-FFF2-40B4-BE49-F238E27FC236}">
                    <a16:creationId xmlns:a16="http://schemas.microsoft.com/office/drawing/2014/main" id="{6710B1C0-310A-48D0-B824-459D9AFC2F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2">
                <a:extLst>
                  <a:ext uri="{FF2B5EF4-FFF2-40B4-BE49-F238E27FC236}">
                    <a16:creationId xmlns:a16="http://schemas.microsoft.com/office/drawing/2014/main" id="{1204A606-D9A6-4DC6-9F0E-D516EA1EB9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3">
                <a:extLst>
                  <a:ext uri="{FF2B5EF4-FFF2-40B4-BE49-F238E27FC236}">
                    <a16:creationId xmlns:a16="http://schemas.microsoft.com/office/drawing/2014/main" id="{EE569555-0243-4979-A537-C9B4AFD5F25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24">
                <a:extLst>
                  <a:ext uri="{FF2B5EF4-FFF2-40B4-BE49-F238E27FC236}">
                    <a16:creationId xmlns:a16="http://schemas.microsoft.com/office/drawing/2014/main" id="{D52A977D-4993-48AF-A792-F2DE096391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25">
                <a:extLst>
                  <a:ext uri="{FF2B5EF4-FFF2-40B4-BE49-F238E27FC236}">
                    <a16:creationId xmlns:a16="http://schemas.microsoft.com/office/drawing/2014/main" id="{93CFF2DC-E52E-4D99-97D5-B0D7B792E5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2" name="Freeform 26">
                <a:extLst>
                  <a:ext uri="{FF2B5EF4-FFF2-40B4-BE49-F238E27FC236}">
                    <a16:creationId xmlns:a16="http://schemas.microsoft.com/office/drawing/2014/main" id="{5E175372-AF09-42A7-B3D0-226C834891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3" name="Freeform 27">
                <a:extLst>
                  <a:ext uri="{FF2B5EF4-FFF2-40B4-BE49-F238E27FC236}">
                    <a16:creationId xmlns:a16="http://schemas.microsoft.com/office/drawing/2014/main" id="{ABF20BA9-F4B2-49EA-A573-578B189774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4" name="Freeform 28">
                <a:extLst>
                  <a:ext uri="{FF2B5EF4-FFF2-40B4-BE49-F238E27FC236}">
                    <a16:creationId xmlns:a16="http://schemas.microsoft.com/office/drawing/2014/main" id="{AA3A7A4B-C811-4E23-8BFD-5823A032DA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5" name="Freeform 29">
                <a:extLst>
                  <a:ext uri="{FF2B5EF4-FFF2-40B4-BE49-F238E27FC236}">
                    <a16:creationId xmlns:a16="http://schemas.microsoft.com/office/drawing/2014/main" id="{47537781-F057-4B97-AD8F-12FE9BE599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6" name="Freeform 30">
                <a:extLst>
                  <a:ext uri="{FF2B5EF4-FFF2-40B4-BE49-F238E27FC236}">
                    <a16:creationId xmlns:a16="http://schemas.microsoft.com/office/drawing/2014/main" id="{078883C7-EB52-4BB7-A9A7-F8C046A833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7" name="Freeform 31">
                <a:extLst>
                  <a:ext uri="{FF2B5EF4-FFF2-40B4-BE49-F238E27FC236}">
                    <a16:creationId xmlns:a16="http://schemas.microsoft.com/office/drawing/2014/main" id="{63CCBBF8-5972-4ED3-AB5B-46DC425B17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8C19883-37FB-437C-A3AA-89AA6239D3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Freeform 32">
                <a:extLst>
                  <a:ext uri="{FF2B5EF4-FFF2-40B4-BE49-F238E27FC236}">
                    <a16:creationId xmlns:a16="http://schemas.microsoft.com/office/drawing/2014/main" id="{AF1753DD-4CEF-45EC-B952-90EA8895D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3">
                <a:extLst>
                  <a:ext uri="{FF2B5EF4-FFF2-40B4-BE49-F238E27FC236}">
                    <a16:creationId xmlns:a16="http://schemas.microsoft.com/office/drawing/2014/main" id="{5B9356DB-C1BE-4D76-8FA7-4FBAA12D1D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34">
                <a:extLst>
                  <a:ext uri="{FF2B5EF4-FFF2-40B4-BE49-F238E27FC236}">
                    <a16:creationId xmlns:a16="http://schemas.microsoft.com/office/drawing/2014/main" id="{C4F59561-572D-42BA-A6FD-F3AFA1A394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35">
                <a:extLst>
                  <a:ext uri="{FF2B5EF4-FFF2-40B4-BE49-F238E27FC236}">
                    <a16:creationId xmlns:a16="http://schemas.microsoft.com/office/drawing/2014/main" id="{BB7A51A1-D509-4494-BAE2-1B96CAD4DB3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36">
                <a:extLst>
                  <a:ext uri="{FF2B5EF4-FFF2-40B4-BE49-F238E27FC236}">
                    <a16:creationId xmlns:a16="http://schemas.microsoft.com/office/drawing/2014/main" id="{D3FE0B5A-55DE-4E56-8E9B-B92D1DB9A8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37">
                <a:extLst>
                  <a:ext uri="{FF2B5EF4-FFF2-40B4-BE49-F238E27FC236}">
                    <a16:creationId xmlns:a16="http://schemas.microsoft.com/office/drawing/2014/main" id="{F125661C-3A0E-4B6E-B2AB-1B08C89251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38">
                <a:extLst>
                  <a:ext uri="{FF2B5EF4-FFF2-40B4-BE49-F238E27FC236}">
                    <a16:creationId xmlns:a16="http://schemas.microsoft.com/office/drawing/2014/main" id="{39304006-EE77-438A-A0D1-537322356C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39">
                <a:extLst>
                  <a:ext uri="{FF2B5EF4-FFF2-40B4-BE49-F238E27FC236}">
                    <a16:creationId xmlns:a16="http://schemas.microsoft.com/office/drawing/2014/main" id="{C6031DEB-4109-4049-82CF-DD06483A2C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40">
                <a:extLst>
                  <a:ext uri="{FF2B5EF4-FFF2-40B4-BE49-F238E27FC236}">
                    <a16:creationId xmlns:a16="http://schemas.microsoft.com/office/drawing/2014/main" id="{65FC2657-18D6-4490-88D6-32E6B1C6FB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Rectangle 41">
                <a:extLst>
                  <a:ext uri="{FF2B5EF4-FFF2-40B4-BE49-F238E27FC236}">
                    <a16:creationId xmlns:a16="http://schemas.microsoft.com/office/drawing/2014/main" id="{20BEA03B-3EAD-4FA2-BC9D-25A14D635C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3D2942-3B04-408D-A5BE-B6B2BB6B4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266" y="618518"/>
            <a:ext cx="2851417" cy="14785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The Beam Spot Tool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DAB09-11B9-447E-BB6F-DD0CD14856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2650" y="2052012"/>
            <a:ext cx="2862444" cy="39573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Each of these histograms represent 1 point on the previous plot</a:t>
            </a:r>
          </a:p>
          <a:p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These are low track multiplicity histograms (5-29 tracks per event)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8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11" name="Content Placeholder 10" descr="A close up of a piece of paper&#10;&#10;Description generated with high confidence">
            <a:extLst>
              <a:ext uri="{FF2B5EF4-FFF2-40B4-BE49-F238E27FC236}">
                <a16:creationId xmlns:a16="http://schemas.microsoft.com/office/drawing/2014/main" id="{C6063F93-6D82-4E28-8D46-D1B17F9D82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189785" y="777082"/>
            <a:ext cx="7900912" cy="531336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EF98FC-8983-4C1A-944C-A6ADECB1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8830" y="6484653"/>
            <a:ext cx="36576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/>
                </a:solidFill>
              </a:rPr>
              <a:pPr algn="ctr" defTabSz="914400">
                <a:spcAft>
                  <a:spcPts val="600"/>
                </a:spcAft>
              </a:p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7405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5FF7B57D-FF7B-48B3-9F60-9BCEEECF9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B95AFDF-FA7D-4311-9C65-6D507D92F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A5CCD98-20C1-4404-B788-FDA92F8A4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7" name="Rectangle 5">
                <a:extLst>
                  <a:ext uri="{FF2B5EF4-FFF2-40B4-BE49-F238E27FC236}">
                    <a16:creationId xmlns:a16="http://schemas.microsoft.com/office/drawing/2014/main" id="{C1424C76-B5C3-468E-86FA-8D9B269053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B3922267-72C9-403B-A6DE-7D0A43D554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7276DB68-2E8D-4723-852B-7476DD38FE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0A155711-4993-4D1E-89EA-A397C164F0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id="{2AB42136-2551-4CAA-857F-65FA3247B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0">
                <a:extLst>
                  <a:ext uri="{FF2B5EF4-FFF2-40B4-BE49-F238E27FC236}">
                    <a16:creationId xmlns:a16="http://schemas.microsoft.com/office/drawing/2014/main" id="{7C2ADEA1-EA3E-4C0E-A28E-460092F7FF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1">
                <a:extLst>
                  <a:ext uri="{FF2B5EF4-FFF2-40B4-BE49-F238E27FC236}">
                    <a16:creationId xmlns:a16="http://schemas.microsoft.com/office/drawing/2014/main" id="{B04584B3-081C-4286-A840-AB5B16B10A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2">
                <a:extLst>
                  <a:ext uri="{FF2B5EF4-FFF2-40B4-BE49-F238E27FC236}">
                    <a16:creationId xmlns:a16="http://schemas.microsoft.com/office/drawing/2014/main" id="{3AB388FD-C246-4936-A041-E0413A1329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3">
                <a:extLst>
                  <a:ext uri="{FF2B5EF4-FFF2-40B4-BE49-F238E27FC236}">
                    <a16:creationId xmlns:a16="http://schemas.microsoft.com/office/drawing/2014/main" id="{57692343-2D12-4F57-836C-945D407B68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14">
                <a:extLst>
                  <a:ext uri="{FF2B5EF4-FFF2-40B4-BE49-F238E27FC236}">
                    <a16:creationId xmlns:a16="http://schemas.microsoft.com/office/drawing/2014/main" id="{062EE710-0210-4840-8698-E0DF1C6170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161892F4-6071-40CD-8E18-CDEE0C91B5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Line 16">
                <a:extLst>
                  <a:ext uri="{FF2B5EF4-FFF2-40B4-BE49-F238E27FC236}">
                    <a16:creationId xmlns:a16="http://schemas.microsoft.com/office/drawing/2014/main" id="{3E6BBE44-8D88-407D-B1C6-10C89DD617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9" name="Freeform 17">
                <a:extLst>
                  <a:ext uri="{FF2B5EF4-FFF2-40B4-BE49-F238E27FC236}">
                    <a16:creationId xmlns:a16="http://schemas.microsoft.com/office/drawing/2014/main" id="{1E90AE6E-328E-4730-825C-B5130F5CFC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18">
                <a:extLst>
                  <a:ext uri="{FF2B5EF4-FFF2-40B4-BE49-F238E27FC236}">
                    <a16:creationId xmlns:a16="http://schemas.microsoft.com/office/drawing/2014/main" id="{24EC969F-6E4A-4163-ABDA-4674429A3D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1B735C94-B049-42C6-9DEF-5DB70D58CE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0">
                <a:extLst>
                  <a:ext uri="{FF2B5EF4-FFF2-40B4-BE49-F238E27FC236}">
                    <a16:creationId xmlns:a16="http://schemas.microsoft.com/office/drawing/2014/main" id="{051C02E6-1954-478B-AEAE-BF8F36BE94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Rectangle 21">
                <a:extLst>
                  <a:ext uri="{FF2B5EF4-FFF2-40B4-BE49-F238E27FC236}">
                    <a16:creationId xmlns:a16="http://schemas.microsoft.com/office/drawing/2014/main" id="{6710B1C0-310A-48D0-B824-459D9AFC2F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2">
                <a:extLst>
                  <a:ext uri="{FF2B5EF4-FFF2-40B4-BE49-F238E27FC236}">
                    <a16:creationId xmlns:a16="http://schemas.microsoft.com/office/drawing/2014/main" id="{1204A606-D9A6-4DC6-9F0E-D516EA1EB9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3">
                <a:extLst>
                  <a:ext uri="{FF2B5EF4-FFF2-40B4-BE49-F238E27FC236}">
                    <a16:creationId xmlns:a16="http://schemas.microsoft.com/office/drawing/2014/main" id="{EE569555-0243-4979-A537-C9B4AFD5F25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4">
                <a:extLst>
                  <a:ext uri="{FF2B5EF4-FFF2-40B4-BE49-F238E27FC236}">
                    <a16:creationId xmlns:a16="http://schemas.microsoft.com/office/drawing/2014/main" id="{D52A977D-4993-48AF-A792-F2DE096391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5">
                <a:extLst>
                  <a:ext uri="{FF2B5EF4-FFF2-40B4-BE49-F238E27FC236}">
                    <a16:creationId xmlns:a16="http://schemas.microsoft.com/office/drawing/2014/main" id="{93CFF2DC-E52E-4D99-97D5-B0D7B792E5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6">
                <a:extLst>
                  <a:ext uri="{FF2B5EF4-FFF2-40B4-BE49-F238E27FC236}">
                    <a16:creationId xmlns:a16="http://schemas.microsoft.com/office/drawing/2014/main" id="{5E175372-AF09-42A7-B3D0-226C834891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7">
                <a:extLst>
                  <a:ext uri="{FF2B5EF4-FFF2-40B4-BE49-F238E27FC236}">
                    <a16:creationId xmlns:a16="http://schemas.microsoft.com/office/drawing/2014/main" id="{ABF20BA9-F4B2-49EA-A573-578B189774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28">
                <a:extLst>
                  <a:ext uri="{FF2B5EF4-FFF2-40B4-BE49-F238E27FC236}">
                    <a16:creationId xmlns:a16="http://schemas.microsoft.com/office/drawing/2014/main" id="{AA3A7A4B-C811-4E23-8BFD-5823A032DA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29">
                <a:extLst>
                  <a:ext uri="{FF2B5EF4-FFF2-40B4-BE49-F238E27FC236}">
                    <a16:creationId xmlns:a16="http://schemas.microsoft.com/office/drawing/2014/main" id="{47537781-F057-4B97-AD8F-12FE9BE599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2" name="Freeform 30">
                <a:extLst>
                  <a:ext uri="{FF2B5EF4-FFF2-40B4-BE49-F238E27FC236}">
                    <a16:creationId xmlns:a16="http://schemas.microsoft.com/office/drawing/2014/main" id="{078883C7-EB52-4BB7-A9A7-F8C046A833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3" name="Freeform 31">
                <a:extLst>
                  <a:ext uri="{FF2B5EF4-FFF2-40B4-BE49-F238E27FC236}">
                    <a16:creationId xmlns:a16="http://schemas.microsoft.com/office/drawing/2014/main" id="{63CCBBF8-5972-4ED3-AB5B-46DC425B17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8C19883-37FB-437C-A3AA-89AA6239D3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7" name="Freeform 32">
                <a:extLst>
                  <a:ext uri="{FF2B5EF4-FFF2-40B4-BE49-F238E27FC236}">
                    <a16:creationId xmlns:a16="http://schemas.microsoft.com/office/drawing/2014/main" id="{AF1753DD-4CEF-45EC-B952-90EA8895D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3">
                <a:extLst>
                  <a:ext uri="{FF2B5EF4-FFF2-40B4-BE49-F238E27FC236}">
                    <a16:creationId xmlns:a16="http://schemas.microsoft.com/office/drawing/2014/main" id="{5B9356DB-C1BE-4D76-8FA7-4FBAA12D1D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4">
                <a:extLst>
                  <a:ext uri="{FF2B5EF4-FFF2-40B4-BE49-F238E27FC236}">
                    <a16:creationId xmlns:a16="http://schemas.microsoft.com/office/drawing/2014/main" id="{C4F59561-572D-42BA-A6FD-F3AFA1A394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5">
                <a:extLst>
                  <a:ext uri="{FF2B5EF4-FFF2-40B4-BE49-F238E27FC236}">
                    <a16:creationId xmlns:a16="http://schemas.microsoft.com/office/drawing/2014/main" id="{BB7A51A1-D509-4494-BAE2-1B96CAD4DB3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6">
                <a:extLst>
                  <a:ext uri="{FF2B5EF4-FFF2-40B4-BE49-F238E27FC236}">
                    <a16:creationId xmlns:a16="http://schemas.microsoft.com/office/drawing/2014/main" id="{D3FE0B5A-55DE-4E56-8E9B-B92D1DB9A8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7">
                <a:extLst>
                  <a:ext uri="{FF2B5EF4-FFF2-40B4-BE49-F238E27FC236}">
                    <a16:creationId xmlns:a16="http://schemas.microsoft.com/office/drawing/2014/main" id="{F125661C-3A0E-4B6E-B2AB-1B08C89251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38">
                <a:extLst>
                  <a:ext uri="{FF2B5EF4-FFF2-40B4-BE49-F238E27FC236}">
                    <a16:creationId xmlns:a16="http://schemas.microsoft.com/office/drawing/2014/main" id="{39304006-EE77-438A-A0D1-537322356C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39">
                <a:extLst>
                  <a:ext uri="{FF2B5EF4-FFF2-40B4-BE49-F238E27FC236}">
                    <a16:creationId xmlns:a16="http://schemas.microsoft.com/office/drawing/2014/main" id="{C6031DEB-4109-4049-82CF-DD06483A2C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40">
                <a:extLst>
                  <a:ext uri="{FF2B5EF4-FFF2-40B4-BE49-F238E27FC236}">
                    <a16:creationId xmlns:a16="http://schemas.microsoft.com/office/drawing/2014/main" id="{65FC2657-18D6-4490-88D6-32E6B1C6FB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Rectangle 41">
                <a:extLst>
                  <a:ext uri="{FF2B5EF4-FFF2-40B4-BE49-F238E27FC236}">
                    <a16:creationId xmlns:a16="http://schemas.microsoft.com/office/drawing/2014/main" id="{20BEA03B-3EAD-4FA2-BC9D-25A14D635C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3D2942-3B04-408D-A5BE-B6B2BB6B4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266" y="618518"/>
            <a:ext cx="2851417" cy="14785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The Beam Spot Tool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DAB09-11B9-447E-BB6F-DD0CD14856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4246" y="2052012"/>
            <a:ext cx="2862444" cy="39573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But there are some issues!</a:t>
            </a:r>
          </a:p>
          <a:p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In this case, fitting fails at higher track multiplicity</a:t>
            </a:r>
          </a:p>
          <a:p>
            <a:endParaRPr lang="en-US" sz="1800" dirty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Need to figure out why and try to fix this (and other issues).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4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5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76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77D5082-673B-4B61-8FD5-EED87E46D4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239675" y="758082"/>
            <a:ext cx="7850974" cy="533866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EF98FC-8983-4C1A-944C-A6ADECB1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1120" y="6477953"/>
            <a:ext cx="36576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/>
                </a:solidFill>
              </a:rPr>
              <a:pPr algn="ctr" defTabSz="914400">
                <a:spcAft>
                  <a:spcPts val="600"/>
                </a:spcAft>
              </a:p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333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D2E70E-F861-48D4-AAC4-108E4816D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25721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References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162288-FD64-4066-9416-871DFC2C3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444239"/>
            <a:ext cx="9905999" cy="4346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R. </a:t>
            </a:r>
            <a:r>
              <a:rPr lang="en-US" sz="1400" dirty="0" err="1"/>
              <a:t>Bartoldus</a:t>
            </a:r>
            <a:r>
              <a:rPr lang="en-US" sz="1400" dirty="0"/>
              <a:t>, Online Determination of the LHC Luminous Region with the ATLAS High-Level Trigger, Physics Procedia, Volume 37, 2012, 	Pages 2080-2088, ISSN 1875-3892, </a:t>
            </a:r>
            <a:r>
              <a:rPr lang="en-US" sz="1400" dirty="0">
                <a:hlinkClick r:id="rId2"/>
              </a:rPr>
              <a:t>https://doi.org/10.1016/j.phpro.2012.04.109</a:t>
            </a:r>
            <a:r>
              <a:rPr lang="en-US" sz="1400" dirty="0"/>
              <a:t>.</a:t>
            </a:r>
          </a:p>
          <a:p>
            <a:pPr marL="0" indent="0">
              <a:buNone/>
            </a:pPr>
            <a:r>
              <a:rPr lang="en-US" sz="1400" dirty="0">
                <a:hlinkClick r:id="rId3"/>
              </a:rPr>
              <a:t>https://lhc-machine-outreach.web.cern.ch/lhc-machine-outreach/beam.htm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ATLAS Collaboration, Characterization of Interaction-Point Beam Parameters Using the pp Event-Vertex Distribution Reconstructed in the 	ATLAS Detector at the LHC, ATLAS-CONF-2010-027, 17 May 2010, </a:t>
            </a:r>
            <a:r>
              <a:rPr lang="en-US" sz="1400" dirty="0">
                <a:hlinkClick r:id="rId4"/>
              </a:rPr>
              <a:t>http://cds.cern.ch/record/1277659/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851732-90D8-40B0-A037-6B4D440C2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26240" y="6492240"/>
            <a:ext cx="365760" cy="365760"/>
          </a:xfrm>
        </p:spPr>
        <p:txBody>
          <a:bodyPr/>
          <a:lstStyle/>
          <a:p>
            <a:pPr algn="ctr"/>
            <a:fld id="{6D22F896-40B5-4ADD-8801-0D06FADFA095}" type="slidenum">
              <a:rPr lang="en-US" smtClean="0"/>
              <a:pPr algn="ctr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34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13AB8E1-763D-46CD-87F7-C102AF9DF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2689715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Back Up Slides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07DB83-8C93-42CC-9404-E627EDD33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17680" y="6583680"/>
            <a:ext cx="274320" cy="274320"/>
          </a:xfrm>
        </p:spPr>
        <p:txBody>
          <a:bodyPr/>
          <a:lstStyle/>
          <a:p>
            <a:pPr algn="ctr"/>
            <a:fld id="{6D22F896-40B5-4ADD-8801-0D06FADFA095}" type="slidenum">
              <a:rPr lang="en-US" smtClean="0"/>
              <a:pPr algn="ctr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239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generated with high confidence">
            <a:extLst>
              <a:ext uri="{FF2B5EF4-FFF2-40B4-BE49-F238E27FC236}">
                <a16:creationId xmlns:a16="http://schemas.microsoft.com/office/drawing/2014/main" id="{DA82ED6D-6C02-488C-878D-F596D9885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855855" y="1107745"/>
            <a:ext cx="2330222" cy="21526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94EED1-FA3C-402B-9985-656B67C5A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dirty="0"/>
              <a:t>Learning the Software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35E62BB-4B55-43ED-9DC4-7A2F2D3295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418025" y="3564617"/>
            <a:ext cx="2283311" cy="2283311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C5A93D-753A-4DB8-A849-C269DAD246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6705" y="2249485"/>
            <a:ext cx="3856037" cy="399891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Athena, GitLab, python, oh my!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Athena is the C++ framework where data processing and analysis take place.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GitLab is a version-control cloud storage used by ATLAS to control updates to their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Python is a programming language commonly used for many programs and algorithms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1F045-AF13-4506-8A52-91EE0648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17680" y="6583680"/>
            <a:ext cx="274320" cy="274320"/>
          </a:xfrm>
        </p:spPr>
        <p:txBody>
          <a:bodyPr/>
          <a:lstStyle/>
          <a:p>
            <a:pPr algn="ctr"/>
            <a:fld id="{6D22F896-40B5-4ADD-8801-0D06FADFA095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42E41B-8D72-4019-A7BF-DA3121F8F434}"/>
              </a:ext>
            </a:extLst>
          </p:cNvPr>
          <p:cNvSpPr txBox="1"/>
          <p:nvPr/>
        </p:nvSpPr>
        <p:spPr>
          <a:xfrm>
            <a:off x="8418025" y="5847928"/>
            <a:ext cx="2283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hlinkClick r:id="rId5" tooltip="https://en.wikiversity.org/wiki/Python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6" tooltip="https://creativecommons.org/licenses/by-sa/3.0/"/>
              </a:rPr>
              <a:t>CC BY-SA</a:t>
            </a:r>
            <a:endParaRPr lang="en-US" sz="9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9434A5-1DDC-4514-810F-BE64ED717B78}"/>
              </a:ext>
            </a:extLst>
          </p:cNvPr>
          <p:cNvSpPr txBox="1"/>
          <p:nvPr/>
        </p:nvSpPr>
        <p:spPr>
          <a:xfrm>
            <a:off x="5902765" y="3459141"/>
            <a:ext cx="228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hlinkClick r:id="rId3" tooltip="https://about.gitlab.com/gitlab-ci/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7" tooltip="https://creativecommons.org/licenses/by-sa/4.0/"/>
              </a:rPr>
              <a:t>CC BY-SA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168946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Picture 2">
            <a:extLst>
              <a:ext uri="{FF2B5EF4-FFF2-40B4-BE49-F238E27FC236}">
                <a16:creationId xmlns:a16="http://schemas.microsoft.com/office/drawing/2014/main" id="{59FACE42-44B0-4185-8ED4-9043A78C8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3" name="Group 192">
            <a:extLst>
              <a:ext uri="{FF2B5EF4-FFF2-40B4-BE49-F238E27FC236}">
                <a16:creationId xmlns:a16="http://schemas.microsoft.com/office/drawing/2014/main" id="{A838DBA2-246D-4087-AE0A-6EA2B4B65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B4406F95-9579-494D-BE1E-A012A7F4CB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06" name="Rectangle 5">
                <a:extLst>
                  <a:ext uri="{FF2B5EF4-FFF2-40B4-BE49-F238E27FC236}">
                    <a16:creationId xmlns:a16="http://schemas.microsoft.com/office/drawing/2014/main" id="{4C8D671A-5C73-44CA-B6D0-7F3BC195BA6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07" name="Freeform 6">
                <a:extLst>
                  <a:ext uri="{FF2B5EF4-FFF2-40B4-BE49-F238E27FC236}">
                    <a16:creationId xmlns:a16="http://schemas.microsoft.com/office/drawing/2014/main" id="{F0DB3AC8-B5AD-4004-B0B9-74B58BECA0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8" name="Freeform 7">
                <a:extLst>
                  <a:ext uri="{FF2B5EF4-FFF2-40B4-BE49-F238E27FC236}">
                    <a16:creationId xmlns:a16="http://schemas.microsoft.com/office/drawing/2014/main" id="{F3B2C8F3-E236-45B2-B2E1-8460F8FD6DD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9" name="Freeform 8">
                <a:extLst>
                  <a:ext uri="{FF2B5EF4-FFF2-40B4-BE49-F238E27FC236}">
                    <a16:creationId xmlns:a16="http://schemas.microsoft.com/office/drawing/2014/main" id="{761EE3AC-0BC2-4A29-AD58-5CB0EEFF96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0" name="Freeform 9">
                <a:extLst>
                  <a:ext uri="{FF2B5EF4-FFF2-40B4-BE49-F238E27FC236}">
                    <a16:creationId xmlns:a16="http://schemas.microsoft.com/office/drawing/2014/main" id="{38DC43BE-83DD-43F3-A21F-9B58B1074FF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1" name="Freeform 10">
                <a:extLst>
                  <a:ext uri="{FF2B5EF4-FFF2-40B4-BE49-F238E27FC236}">
                    <a16:creationId xmlns:a16="http://schemas.microsoft.com/office/drawing/2014/main" id="{112583CE-53E8-48F6-9F71-25A32BFD61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2" name="Freeform 11">
                <a:extLst>
                  <a:ext uri="{FF2B5EF4-FFF2-40B4-BE49-F238E27FC236}">
                    <a16:creationId xmlns:a16="http://schemas.microsoft.com/office/drawing/2014/main" id="{229A7966-2C4F-4334-8FB7-08521F984D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3" name="Freeform 12">
                <a:extLst>
                  <a:ext uri="{FF2B5EF4-FFF2-40B4-BE49-F238E27FC236}">
                    <a16:creationId xmlns:a16="http://schemas.microsoft.com/office/drawing/2014/main" id="{656FCF6A-DF5B-42AA-83C4-22CD7B9947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4" name="Freeform 13">
                <a:extLst>
                  <a:ext uri="{FF2B5EF4-FFF2-40B4-BE49-F238E27FC236}">
                    <a16:creationId xmlns:a16="http://schemas.microsoft.com/office/drawing/2014/main" id="{E908B3EE-F31D-4E8D-BF3C-71F5B35F02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5" name="Freeform 14">
                <a:extLst>
                  <a:ext uri="{FF2B5EF4-FFF2-40B4-BE49-F238E27FC236}">
                    <a16:creationId xmlns:a16="http://schemas.microsoft.com/office/drawing/2014/main" id="{DA9F96D7-B42C-4F80-8F26-72388FE0C2E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6" name="Freeform 15">
                <a:extLst>
                  <a:ext uri="{FF2B5EF4-FFF2-40B4-BE49-F238E27FC236}">
                    <a16:creationId xmlns:a16="http://schemas.microsoft.com/office/drawing/2014/main" id="{5C9D5861-5A45-408A-A25E-61ED661AD75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7" name="Line 16">
                <a:extLst>
                  <a:ext uri="{FF2B5EF4-FFF2-40B4-BE49-F238E27FC236}">
                    <a16:creationId xmlns:a16="http://schemas.microsoft.com/office/drawing/2014/main" id="{DEEF5DD7-13B2-4CBB-A1AE-193A618B0F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218" name="Freeform 17">
                <a:extLst>
                  <a:ext uri="{FF2B5EF4-FFF2-40B4-BE49-F238E27FC236}">
                    <a16:creationId xmlns:a16="http://schemas.microsoft.com/office/drawing/2014/main" id="{3D896DDA-5AD2-4360-9E65-A792131051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9" name="Freeform 18">
                <a:extLst>
                  <a:ext uri="{FF2B5EF4-FFF2-40B4-BE49-F238E27FC236}">
                    <a16:creationId xmlns:a16="http://schemas.microsoft.com/office/drawing/2014/main" id="{C088F3B1-D893-4078-8EAE-6A3776F675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0" name="Freeform 19">
                <a:extLst>
                  <a:ext uri="{FF2B5EF4-FFF2-40B4-BE49-F238E27FC236}">
                    <a16:creationId xmlns:a16="http://schemas.microsoft.com/office/drawing/2014/main" id="{23CCB367-42E1-4DEF-BABD-7457EB9F28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1" name="Freeform 20">
                <a:extLst>
                  <a:ext uri="{FF2B5EF4-FFF2-40B4-BE49-F238E27FC236}">
                    <a16:creationId xmlns:a16="http://schemas.microsoft.com/office/drawing/2014/main" id="{BAFD46CE-CD21-4C8E-8ACE-B1A0B74A90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2" name="Rectangle 21">
                <a:extLst>
                  <a:ext uri="{FF2B5EF4-FFF2-40B4-BE49-F238E27FC236}">
                    <a16:creationId xmlns:a16="http://schemas.microsoft.com/office/drawing/2014/main" id="{23980A26-1FFF-4434-A77C-C5A1C96A54B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3" name="Freeform 22">
                <a:extLst>
                  <a:ext uri="{FF2B5EF4-FFF2-40B4-BE49-F238E27FC236}">
                    <a16:creationId xmlns:a16="http://schemas.microsoft.com/office/drawing/2014/main" id="{AE64C1E5-E917-4222-8080-3EF831FB46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4" name="Freeform 23">
                <a:extLst>
                  <a:ext uri="{FF2B5EF4-FFF2-40B4-BE49-F238E27FC236}">
                    <a16:creationId xmlns:a16="http://schemas.microsoft.com/office/drawing/2014/main" id="{D4D42DE6-99E5-4D28-834E-6601A7DD93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5" name="Freeform 24">
                <a:extLst>
                  <a:ext uri="{FF2B5EF4-FFF2-40B4-BE49-F238E27FC236}">
                    <a16:creationId xmlns:a16="http://schemas.microsoft.com/office/drawing/2014/main" id="{194304B3-4C44-49E0-A677-19E2DA8CC9E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6" name="Freeform 25">
                <a:extLst>
                  <a:ext uri="{FF2B5EF4-FFF2-40B4-BE49-F238E27FC236}">
                    <a16:creationId xmlns:a16="http://schemas.microsoft.com/office/drawing/2014/main" id="{C726387F-F77D-4FB6-A177-1DC6115E84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7" name="Freeform 26">
                <a:extLst>
                  <a:ext uri="{FF2B5EF4-FFF2-40B4-BE49-F238E27FC236}">
                    <a16:creationId xmlns:a16="http://schemas.microsoft.com/office/drawing/2014/main" id="{2F09766D-0653-4646-BA37-8FC23294BA7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8" name="Freeform 27">
                <a:extLst>
                  <a:ext uri="{FF2B5EF4-FFF2-40B4-BE49-F238E27FC236}">
                    <a16:creationId xmlns:a16="http://schemas.microsoft.com/office/drawing/2014/main" id="{F50D9867-C9E0-462B-894F-B2F97E26AC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9" name="Freeform 28">
                <a:extLst>
                  <a:ext uri="{FF2B5EF4-FFF2-40B4-BE49-F238E27FC236}">
                    <a16:creationId xmlns:a16="http://schemas.microsoft.com/office/drawing/2014/main" id="{44179987-9B3B-4BC1-9BDA-EC9F30A379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0" name="Freeform 29">
                <a:extLst>
                  <a:ext uri="{FF2B5EF4-FFF2-40B4-BE49-F238E27FC236}">
                    <a16:creationId xmlns:a16="http://schemas.microsoft.com/office/drawing/2014/main" id="{EF0E5480-8C2D-4FFE-9357-938DF0642B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1" name="Freeform 30">
                <a:extLst>
                  <a:ext uri="{FF2B5EF4-FFF2-40B4-BE49-F238E27FC236}">
                    <a16:creationId xmlns:a16="http://schemas.microsoft.com/office/drawing/2014/main" id="{FDAC2F76-95E6-4EE4-8A26-47CDAE5C62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2" name="Freeform 31">
                <a:extLst>
                  <a:ext uri="{FF2B5EF4-FFF2-40B4-BE49-F238E27FC236}">
                    <a16:creationId xmlns:a16="http://schemas.microsoft.com/office/drawing/2014/main" id="{249EB4AA-5D5B-4A3A-9F2D-6E4EDF2046C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375D3DC5-0B19-4EA9-A350-6218AC28CD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96" name="Freeform 32">
                <a:extLst>
                  <a:ext uri="{FF2B5EF4-FFF2-40B4-BE49-F238E27FC236}">
                    <a16:creationId xmlns:a16="http://schemas.microsoft.com/office/drawing/2014/main" id="{86B5A458-9418-4EDA-9B6F-E4754ABADF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7" name="Freeform 33">
                <a:extLst>
                  <a:ext uri="{FF2B5EF4-FFF2-40B4-BE49-F238E27FC236}">
                    <a16:creationId xmlns:a16="http://schemas.microsoft.com/office/drawing/2014/main" id="{6307D20D-BE6F-4BFD-8A35-230A01AD726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8" name="Freeform 34">
                <a:extLst>
                  <a:ext uri="{FF2B5EF4-FFF2-40B4-BE49-F238E27FC236}">
                    <a16:creationId xmlns:a16="http://schemas.microsoft.com/office/drawing/2014/main" id="{37A04039-8217-4B7F-8F43-4039DF087D8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9" name="Freeform 35">
                <a:extLst>
                  <a:ext uri="{FF2B5EF4-FFF2-40B4-BE49-F238E27FC236}">
                    <a16:creationId xmlns:a16="http://schemas.microsoft.com/office/drawing/2014/main" id="{CA6CE641-5DEB-4A06-B9C3-B726A334C21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0" name="Freeform 36">
                <a:extLst>
                  <a:ext uri="{FF2B5EF4-FFF2-40B4-BE49-F238E27FC236}">
                    <a16:creationId xmlns:a16="http://schemas.microsoft.com/office/drawing/2014/main" id="{D08C7C1C-DF39-4479-94BD-47E71DE422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1" name="Freeform 37">
                <a:extLst>
                  <a:ext uri="{FF2B5EF4-FFF2-40B4-BE49-F238E27FC236}">
                    <a16:creationId xmlns:a16="http://schemas.microsoft.com/office/drawing/2014/main" id="{27C5EAA7-E449-48C0-9B14-E677E6ECF8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2" name="Freeform 38">
                <a:extLst>
                  <a:ext uri="{FF2B5EF4-FFF2-40B4-BE49-F238E27FC236}">
                    <a16:creationId xmlns:a16="http://schemas.microsoft.com/office/drawing/2014/main" id="{AA6A8A39-39D4-41FE-9974-CB46106A73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3" name="Freeform 39">
                <a:extLst>
                  <a:ext uri="{FF2B5EF4-FFF2-40B4-BE49-F238E27FC236}">
                    <a16:creationId xmlns:a16="http://schemas.microsoft.com/office/drawing/2014/main" id="{433C6D82-AE91-4A0C-97C6-34399C9084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4" name="Freeform 40">
                <a:extLst>
                  <a:ext uri="{FF2B5EF4-FFF2-40B4-BE49-F238E27FC236}">
                    <a16:creationId xmlns:a16="http://schemas.microsoft.com/office/drawing/2014/main" id="{D4C06E36-D233-423A-BC95-5B4D5BE35C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5" name="Rectangle 41">
                <a:extLst>
                  <a:ext uri="{FF2B5EF4-FFF2-40B4-BE49-F238E27FC236}">
                    <a16:creationId xmlns:a16="http://schemas.microsoft.com/office/drawing/2014/main" id="{E1B0EEC1-CF7A-4761-B477-941DB41A83D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74872A0B-8668-4500-9509-EAA581B26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92003" cy="6858001"/>
            <a:chOff x="0" y="-1"/>
            <a:chExt cx="12192003" cy="6858001"/>
          </a:xfrm>
        </p:grpSpPr>
        <p:sp useBgFill="1">
          <p:nvSpPr>
            <p:cNvPr id="234" name="Rectangle 233">
              <a:extLst>
                <a:ext uri="{FF2B5EF4-FFF2-40B4-BE49-F238E27FC236}">
                  <a16:creationId xmlns:a16="http://schemas.microsoft.com/office/drawing/2014/main" id="{8B504305-5526-408E-85F7-F0BA7E527C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5" name="Picture 2">
              <a:extLst>
                <a:ext uri="{FF2B5EF4-FFF2-40B4-BE49-F238E27FC236}">
                  <a16:creationId xmlns:a16="http://schemas.microsoft.com/office/drawing/2014/main" id="{5827CE64-2533-45A6-9A39-7D5052E5CE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="" xmlns:a16="http://schemas.microsoft.com/office/drawing/2014/main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65" name="Content Placeholder 264" descr="A close up of a logo&#10;&#10;Description generated with high confidence">
            <a:extLst>
              <a:ext uri="{FF2B5EF4-FFF2-40B4-BE49-F238E27FC236}">
                <a16:creationId xmlns:a16="http://schemas.microsoft.com/office/drawing/2014/main" id="{7D4B9D59-FDE0-43B4-9696-11EA1EE0A2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15245" r="34709"/>
          <a:stretch/>
        </p:blipFill>
        <p:spPr>
          <a:xfrm>
            <a:off x="-5597" y="10"/>
            <a:ext cx="6101597" cy="6857990"/>
          </a:xfrm>
          <a:prstGeom prst="rect">
            <a:avLst/>
          </a:prstGeom>
        </p:spPr>
      </p:pic>
      <p:grpSp>
        <p:nvGrpSpPr>
          <p:cNvPr id="236" name="Group 235">
            <a:extLst>
              <a:ext uri="{FF2B5EF4-FFF2-40B4-BE49-F238E27FC236}">
                <a16:creationId xmlns:a16="http://schemas.microsoft.com/office/drawing/2014/main" id="{240590EE-5428-41AA-95B2-96FCC1CE6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alpha val="70000"/>
            </a:schemeClr>
          </a:solidFill>
          <a:effectLst/>
        </p:grpSpPr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494DCC55-99C6-45CF-B357-E3848C8093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38" name="Freeform 6">
              <a:extLst>
                <a:ext uri="{FF2B5EF4-FFF2-40B4-BE49-F238E27FC236}">
                  <a16:creationId xmlns:a16="http://schemas.microsoft.com/office/drawing/2014/main" id="{63D64E32-FF0C-4665-B9D8-D1ECAAE5BA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9" name="Freeform 7">
              <a:extLst>
                <a:ext uri="{FF2B5EF4-FFF2-40B4-BE49-F238E27FC236}">
                  <a16:creationId xmlns:a16="http://schemas.microsoft.com/office/drawing/2014/main" id="{3675001D-3840-4589-8190-505A7F52F0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19E34E87-395F-4023-A80E-D1CBAAEBD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41" name="Freeform 9">
              <a:extLst>
                <a:ext uri="{FF2B5EF4-FFF2-40B4-BE49-F238E27FC236}">
                  <a16:creationId xmlns:a16="http://schemas.microsoft.com/office/drawing/2014/main" id="{6FB1B38F-1B92-41C3-AA1D-6D6440FB0D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2" name="Freeform 10">
              <a:extLst>
                <a:ext uri="{FF2B5EF4-FFF2-40B4-BE49-F238E27FC236}">
                  <a16:creationId xmlns:a16="http://schemas.microsoft.com/office/drawing/2014/main" id="{02FBE453-FBD2-4348-8DDA-4A023444E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3" name="Freeform 11">
              <a:extLst>
                <a:ext uri="{FF2B5EF4-FFF2-40B4-BE49-F238E27FC236}">
                  <a16:creationId xmlns:a16="http://schemas.microsoft.com/office/drawing/2014/main" id="{60D719E8-BF78-4F42-B9D1-7F5E02A36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4" name="Freeform 12">
              <a:extLst>
                <a:ext uri="{FF2B5EF4-FFF2-40B4-BE49-F238E27FC236}">
                  <a16:creationId xmlns:a16="http://schemas.microsoft.com/office/drawing/2014/main" id="{5EC70737-9C19-4CF5-84DA-B22A960D53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5" name="Freeform 13">
              <a:extLst>
                <a:ext uri="{FF2B5EF4-FFF2-40B4-BE49-F238E27FC236}">
                  <a16:creationId xmlns:a16="http://schemas.microsoft.com/office/drawing/2014/main" id="{88FD042E-E56E-4360-9620-F811AB9A3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6" name="Freeform 14">
              <a:extLst>
                <a:ext uri="{FF2B5EF4-FFF2-40B4-BE49-F238E27FC236}">
                  <a16:creationId xmlns:a16="http://schemas.microsoft.com/office/drawing/2014/main" id="{18F15D2B-0812-46F6-B0F4-6A6714B543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7" name="Freeform 15">
              <a:extLst>
                <a:ext uri="{FF2B5EF4-FFF2-40B4-BE49-F238E27FC236}">
                  <a16:creationId xmlns:a16="http://schemas.microsoft.com/office/drawing/2014/main" id="{0C2F2A50-98DD-4F92-BDFE-B72E235766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8" name="Freeform 16">
              <a:extLst>
                <a:ext uri="{FF2B5EF4-FFF2-40B4-BE49-F238E27FC236}">
                  <a16:creationId xmlns:a16="http://schemas.microsoft.com/office/drawing/2014/main" id="{473541D9-6DAE-4718-97D4-8952F4E7CC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9" name="Freeform 17">
              <a:extLst>
                <a:ext uri="{FF2B5EF4-FFF2-40B4-BE49-F238E27FC236}">
                  <a16:creationId xmlns:a16="http://schemas.microsoft.com/office/drawing/2014/main" id="{3A56C5E9-011C-44D2-AF94-3BF5420433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0" name="Freeform 18">
              <a:extLst>
                <a:ext uri="{FF2B5EF4-FFF2-40B4-BE49-F238E27FC236}">
                  <a16:creationId xmlns:a16="http://schemas.microsoft.com/office/drawing/2014/main" id="{CD279E0E-1CD5-4F41-96A5-3A09707E8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1" name="Freeform 19">
              <a:extLst>
                <a:ext uri="{FF2B5EF4-FFF2-40B4-BE49-F238E27FC236}">
                  <a16:creationId xmlns:a16="http://schemas.microsoft.com/office/drawing/2014/main" id="{F5A6F094-9E54-4985-8738-D2067A4F07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2" name="Freeform 20">
              <a:extLst>
                <a:ext uri="{FF2B5EF4-FFF2-40B4-BE49-F238E27FC236}">
                  <a16:creationId xmlns:a16="http://schemas.microsoft.com/office/drawing/2014/main" id="{99D51F59-FA93-490E-B9CF-97BB63747C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3" name="Freeform 21">
              <a:extLst>
                <a:ext uri="{FF2B5EF4-FFF2-40B4-BE49-F238E27FC236}">
                  <a16:creationId xmlns:a16="http://schemas.microsoft.com/office/drawing/2014/main" id="{3CD83DC6-F4A0-4A4D-AAC3-83983F960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4" name="Freeform 22">
              <a:extLst>
                <a:ext uri="{FF2B5EF4-FFF2-40B4-BE49-F238E27FC236}">
                  <a16:creationId xmlns:a16="http://schemas.microsoft.com/office/drawing/2014/main" id="{6E9B4028-C74F-4631-8312-68B30E6E6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5" name="Freeform 23">
              <a:extLst>
                <a:ext uri="{FF2B5EF4-FFF2-40B4-BE49-F238E27FC236}">
                  <a16:creationId xmlns:a16="http://schemas.microsoft.com/office/drawing/2014/main" id="{1E3337C9-1DDE-4E2E-8519-7D2C23C95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3" name="Freeform 24">
              <a:extLst>
                <a:ext uri="{FF2B5EF4-FFF2-40B4-BE49-F238E27FC236}">
                  <a16:creationId xmlns:a16="http://schemas.microsoft.com/office/drawing/2014/main" id="{754A526E-6EC0-458A-9C4C-008F6749C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4" name="Freeform 25">
              <a:extLst>
                <a:ext uri="{FF2B5EF4-FFF2-40B4-BE49-F238E27FC236}">
                  <a16:creationId xmlns:a16="http://schemas.microsoft.com/office/drawing/2014/main" id="{6A3DA723-7448-48CF-8BD2-FED2D4FED5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5" name="Freeform 26">
              <a:extLst>
                <a:ext uri="{FF2B5EF4-FFF2-40B4-BE49-F238E27FC236}">
                  <a16:creationId xmlns:a16="http://schemas.microsoft.com/office/drawing/2014/main" id="{9B506EC1-D8A8-4532-B78B-A236567EE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6" name="Freeform 27">
              <a:extLst>
                <a:ext uri="{FF2B5EF4-FFF2-40B4-BE49-F238E27FC236}">
                  <a16:creationId xmlns:a16="http://schemas.microsoft.com/office/drawing/2014/main" id="{AA9DFB36-74F4-4977-ABC5-3257EDA331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7" name="Freeform 28">
              <a:extLst>
                <a:ext uri="{FF2B5EF4-FFF2-40B4-BE49-F238E27FC236}">
                  <a16:creationId xmlns:a16="http://schemas.microsoft.com/office/drawing/2014/main" id="{966A7FBA-BB79-4AF0-90C2-5F2BC9F2D1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8" name="Freeform 29">
              <a:extLst>
                <a:ext uri="{FF2B5EF4-FFF2-40B4-BE49-F238E27FC236}">
                  <a16:creationId xmlns:a16="http://schemas.microsoft.com/office/drawing/2014/main" id="{23BB8A47-FF1B-44E5-8D93-7ADF37F1D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9" name="Freeform 30">
              <a:extLst>
                <a:ext uri="{FF2B5EF4-FFF2-40B4-BE49-F238E27FC236}">
                  <a16:creationId xmlns:a16="http://schemas.microsoft.com/office/drawing/2014/main" id="{E463E1B7-7BED-4425-95B7-F6F75F873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0" name="Freeform 31">
              <a:extLst>
                <a:ext uri="{FF2B5EF4-FFF2-40B4-BE49-F238E27FC236}">
                  <a16:creationId xmlns:a16="http://schemas.microsoft.com/office/drawing/2014/main" id="{749D0675-4397-4610-9807-2F7C1CC942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1" name="Freeform 32">
              <a:extLst>
                <a:ext uri="{FF2B5EF4-FFF2-40B4-BE49-F238E27FC236}">
                  <a16:creationId xmlns:a16="http://schemas.microsoft.com/office/drawing/2014/main" id="{DE7617CF-8919-43C3-9557-08D67C7DAF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2" name="Rectangle 281">
              <a:extLst>
                <a:ext uri="{FF2B5EF4-FFF2-40B4-BE49-F238E27FC236}">
                  <a16:creationId xmlns:a16="http://schemas.microsoft.com/office/drawing/2014/main" id="{3DB68720-7E37-4930-9900-8632140D62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83" name="Freeform 34">
              <a:extLst>
                <a:ext uri="{FF2B5EF4-FFF2-40B4-BE49-F238E27FC236}">
                  <a16:creationId xmlns:a16="http://schemas.microsoft.com/office/drawing/2014/main" id="{202F13DF-5B76-468E-A95E-80780788B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4" name="Freeform 35">
              <a:extLst>
                <a:ext uri="{FF2B5EF4-FFF2-40B4-BE49-F238E27FC236}">
                  <a16:creationId xmlns:a16="http://schemas.microsoft.com/office/drawing/2014/main" id="{219143C2-6062-4C2C-9563-6534108E35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5" name="Freeform 36">
              <a:extLst>
                <a:ext uri="{FF2B5EF4-FFF2-40B4-BE49-F238E27FC236}">
                  <a16:creationId xmlns:a16="http://schemas.microsoft.com/office/drawing/2014/main" id="{38413A0C-26DB-479B-B747-1D813610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6" name="Freeform 37">
              <a:extLst>
                <a:ext uri="{FF2B5EF4-FFF2-40B4-BE49-F238E27FC236}">
                  <a16:creationId xmlns:a16="http://schemas.microsoft.com/office/drawing/2014/main" id="{CB526B5F-4FAA-4B4C-8AF8-B98EC74A3D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7" name="Freeform 38">
              <a:extLst>
                <a:ext uri="{FF2B5EF4-FFF2-40B4-BE49-F238E27FC236}">
                  <a16:creationId xmlns:a16="http://schemas.microsoft.com/office/drawing/2014/main" id="{54FFF88E-6D69-4AE9-8378-D16419155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8" name="Freeform 39">
              <a:extLst>
                <a:ext uri="{FF2B5EF4-FFF2-40B4-BE49-F238E27FC236}">
                  <a16:creationId xmlns:a16="http://schemas.microsoft.com/office/drawing/2014/main" id="{8008115A-CE00-4E36-BAF1-B511F21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9" name="Freeform 40">
              <a:extLst>
                <a:ext uri="{FF2B5EF4-FFF2-40B4-BE49-F238E27FC236}">
                  <a16:creationId xmlns:a16="http://schemas.microsoft.com/office/drawing/2014/main" id="{2935DB29-6F85-47D8-863C-11386389D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0" name="Freeform 41">
              <a:extLst>
                <a:ext uri="{FF2B5EF4-FFF2-40B4-BE49-F238E27FC236}">
                  <a16:creationId xmlns:a16="http://schemas.microsoft.com/office/drawing/2014/main" id="{4FB8E51B-1AC1-4671-B181-473C29BECD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1" name="Freeform 42">
              <a:extLst>
                <a:ext uri="{FF2B5EF4-FFF2-40B4-BE49-F238E27FC236}">
                  <a16:creationId xmlns:a16="http://schemas.microsoft.com/office/drawing/2014/main" id="{91E6AE4F-959F-4ED7-A199-8C0307E40E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2" name="Freeform 43">
              <a:extLst>
                <a:ext uri="{FF2B5EF4-FFF2-40B4-BE49-F238E27FC236}">
                  <a16:creationId xmlns:a16="http://schemas.microsoft.com/office/drawing/2014/main" id="{A0445E55-0009-44A5-AA6A-350D9D48A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3" name="Freeform 44">
              <a:extLst>
                <a:ext uri="{FF2B5EF4-FFF2-40B4-BE49-F238E27FC236}">
                  <a16:creationId xmlns:a16="http://schemas.microsoft.com/office/drawing/2014/main" id="{B5291C75-4ECA-4829-B824-5725C32905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6793376D-3E7C-4F04-8BC8-EC4820622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95" name="Freeform 46">
              <a:extLst>
                <a:ext uri="{FF2B5EF4-FFF2-40B4-BE49-F238E27FC236}">
                  <a16:creationId xmlns:a16="http://schemas.microsoft.com/office/drawing/2014/main" id="{3596510A-5528-445D-AFEA-6E3F89BA8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6" name="Freeform 47">
              <a:extLst>
                <a:ext uri="{FF2B5EF4-FFF2-40B4-BE49-F238E27FC236}">
                  <a16:creationId xmlns:a16="http://schemas.microsoft.com/office/drawing/2014/main" id="{E1B69479-D8C9-4E2E-A931-4D49C4FD7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7" name="Freeform 48">
              <a:extLst>
                <a:ext uri="{FF2B5EF4-FFF2-40B4-BE49-F238E27FC236}">
                  <a16:creationId xmlns:a16="http://schemas.microsoft.com/office/drawing/2014/main" id="{0A759A2E-A8B1-44C8-B3F9-A16714C895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8" name="Freeform 49">
              <a:extLst>
                <a:ext uri="{FF2B5EF4-FFF2-40B4-BE49-F238E27FC236}">
                  <a16:creationId xmlns:a16="http://schemas.microsoft.com/office/drawing/2014/main" id="{6C2B3B3C-1DC9-4352-BB73-801976C8F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9" name="Freeform 50">
              <a:extLst>
                <a:ext uri="{FF2B5EF4-FFF2-40B4-BE49-F238E27FC236}">
                  <a16:creationId xmlns:a16="http://schemas.microsoft.com/office/drawing/2014/main" id="{EE22E3A8-5789-4189-9AC7-98D6826B03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0" name="Freeform 51">
              <a:extLst>
                <a:ext uri="{FF2B5EF4-FFF2-40B4-BE49-F238E27FC236}">
                  <a16:creationId xmlns:a16="http://schemas.microsoft.com/office/drawing/2014/main" id="{9AC0FC74-D003-4D0D-9CAF-F6A03739E2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1" name="Freeform 52">
              <a:extLst>
                <a:ext uri="{FF2B5EF4-FFF2-40B4-BE49-F238E27FC236}">
                  <a16:creationId xmlns:a16="http://schemas.microsoft.com/office/drawing/2014/main" id="{126C2057-02E1-4348-ABEB-EAC063A17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2" name="Freeform 53">
              <a:extLst>
                <a:ext uri="{FF2B5EF4-FFF2-40B4-BE49-F238E27FC236}">
                  <a16:creationId xmlns:a16="http://schemas.microsoft.com/office/drawing/2014/main" id="{5150586D-D743-4392-844F-F2AFCCE649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3" name="Freeform 54">
              <a:extLst>
                <a:ext uri="{FF2B5EF4-FFF2-40B4-BE49-F238E27FC236}">
                  <a16:creationId xmlns:a16="http://schemas.microsoft.com/office/drawing/2014/main" id="{9E5B157A-534E-4879-8013-D02864E76F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4" name="Freeform 55">
              <a:extLst>
                <a:ext uri="{FF2B5EF4-FFF2-40B4-BE49-F238E27FC236}">
                  <a16:creationId xmlns:a16="http://schemas.microsoft.com/office/drawing/2014/main" id="{CEE2DD73-7E8C-4F26-8E93-8C32D11B2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5" name="Freeform 56">
              <a:extLst>
                <a:ext uri="{FF2B5EF4-FFF2-40B4-BE49-F238E27FC236}">
                  <a16:creationId xmlns:a16="http://schemas.microsoft.com/office/drawing/2014/main" id="{908CAC5F-DD8E-4A58-BD4C-6D8D29FA4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6" name="Freeform 57">
              <a:extLst>
                <a:ext uri="{FF2B5EF4-FFF2-40B4-BE49-F238E27FC236}">
                  <a16:creationId xmlns:a16="http://schemas.microsoft.com/office/drawing/2014/main" id="{20F130CF-281E-408C-9884-5F8B22CA1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7" name="Freeform 58">
              <a:extLst>
                <a:ext uri="{FF2B5EF4-FFF2-40B4-BE49-F238E27FC236}">
                  <a16:creationId xmlns:a16="http://schemas.microsoft.com/office/drawing/2014/main" id="{3BC78068-9115-4D5D-9B2B-6F9BD9C29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20B365D-0179-4116-BBBB-A118AA091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4984" y="291218"/>
            <a:ext cx="4809316" cy="14785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/>
              <a:t>What is the Beam spot?</a:t>
            </a:r>
          </a:p>
        </p:txBody>
      </p:sp>
      <p:sp>
        <p:nvSpPr>
          <p:cNvPr id="156" name="Text Placeholder 155">
            <a:extLst>
              <a:ext uri="{FF2B5EF4-FFF2-40B4-BE49-F238E27FC236}">
                <a16:creationId xmlns:a16="http://schemas.microsoft.com/office/drawing/2014/main" id="{98386F30-2AD7-46B8-8E0F-A707689A35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65913" y="1769788"/>
            <a:ext cx="4930774" cy="47969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b="1" dirty="0"/>
              <a:t>Simplest Explanation: </a:t>
            </a:r>
            <a:r>
              <a:rPr lang="en-US" sz="1800" dirty="0"/>
              <a:t>Where the beams collide!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b="1" dirty="0"/>
              <a:t>What Actually Happens:</a:t>
            </a:r>
            <a:r>
              <a:rPr lang="en-US" sz="1800" dirty="0"/>
              <a:t> </a:t>
            </a:r>
            <a:endParaRPr lang="en-US" sz="1800" b="1" dirty="0"/>
          </a:p>
          <a:p>
            <a:pPr marL="742950" lvl="1" indent="-228600">
              <a:buFont typeface="Arial" panose="020B0604020202020204" pitchFamily="34" charset="0"/>
              <a:buChar char="•"/>
            </a:pPr>
            <a:r>
              <a:rPr lang="en-US" sz="1800" dirty="0"/>
              <a:t>~10</a:t>
            </a:r>
            <a:r>
              <a:rPr lang="en-US" sz="1800" baseline="30000" dirty="0"/>
              <a:t>11</a:t>
            </a:r>
            <a:r>
              <a:rPr lang="en-US" sz="1800" dirty="0"/>
              <a:t> protons are put together in a “bunch”. Each beam consists of ~2800 bunches; each bunch separated by 25 ns.</a:t>
            </a:r>
          </a:p>
          <a:p>
            <a:pPr marL="742950" lvl="1" indent="-228600">
              <a:buFont typeface="Arial" panose="020B0604020202020204" pitchFamily="34" charset="0"/>
              <a:buChar char="•"/>
            </a:pPr>
            <a:r>
              <a:rPr lang="en-US" sz="1800" dirty="0"/>
              <a:t>One beam goes clockwise, and the other goes counter-clockwise in their own separate tubes and do not cross except at the detector points.</a:t>
            </a:r>
          </a:p>
          <a:p>
            <a:pPr marL="742950" lvl="1" indent="-228600">
              <a:buFont typeface="Arial" panose="020B0604020202020204" pitchFamily="34" charset="0"/>
              <a:buChar char="•"/>
            </a:pPr>
            <a:r>
              <a:rPr lang="en-US" sz="1800" dirty="0"/>
              <a:t>The beams pass through each other at the interaction point, which causes the individual protons to collide with each other.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6511CF-ADD0-4470-AD75-67F6FF946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24337" y="6482715"/>
            <a:ext cx="36576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Aft>
                <a:spcPts val="600"/>
              </a:spcAft>
            </a:pPr>
            <a:fld id="{6D22F896-40B5-4ADD-8801-0D06FADFA095}" type="slidenum">
              <a:rPr lang="en-US" smtClean="0"/>
              <a:pPr algn="ctr" defTabSz="914400">
                <a:spcAft>
                  <a:spcPts val="600"/>
                </a:spcAft>
              </a:pPr>
              <a:t>2</a:t>
            </a:fld>
            <a:endParaRPr lang="en-US" dirty="0"/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DF408FC5-0169-4E14-BA59-442464306EFF}"/>
              </a:ext>
            </a:extLst>
          </p:cNvPr>
          <p:cNvSpPr txBox="1"/>
          <p:nvPr/>
        </p:nvSpPr>
        <p:spPr>
          <a:xfrm>
            <a:off x="4322308" y="-2"/>
            <a:ext cx="18197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https://videos.cern.ch/record/1125472</a:t>
            </a:r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E192DDCA-2041-4A9E-967B-B6C17348585E}"/>
              </a:ext>
            </a:extLst>
          </p:cNvPr>
          <p:cNvSpPr/>
          <p:nvPr/>
        </p:nvSpPr>
        <p:spPr>
          <a:xfrm>
            <a:off x="1568235" y="1882921"/>
            <a:ext cx="1828800" cy="1828800"/>
          </a:xfrm>
          <a:prstGeom prst="ellipse">
            <a:avLst/>
          </a:prstGeom>
          <a:noFill/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69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5FF7B57D-FF7B-48B3-9F60-9BCEEECF9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p14="http://schemas.microsoft.com/office/powerpoint/2010/main" xmlns:a14="http://schemas.microsoft.com/office/drawing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B95AFDF-FA7D-4311-9C65-6D507D92F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A5CCD98-20C1-4404-B788-FDA92F8A4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7" name="Rectangle 5">
                <a:extLst>
                  <a:ext uri="{FF2B5EF4-FFF2-40B4-BE49-F238E27FC236}">
                    <a16:creationId xmlns:a16="http://schemas.microsoft.com/office/drawing/2014/main" id="{C1424C76-B5C3-468E-86FA-8D9B269053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B3922267-72C9-403B-A6DE-7D0A43D554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7276DB68-2E8D-4723-852B-7476DD38FE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0A155711-4993-4D1E-89EA-A397C164F0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id="{2AB42136-2551-4CAA-857F-65FA3247B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0">
                <a:extLst>
                  <a:ext uri="{FF2B5EF4-FFF2-40B4-BE49-F238E27FC236}">
                    <a16:creationId xmlns:a16="http://schemas.microsoft.com/office/drawing/2014/main" id="{7C2ADEA1-EA3E-4C0E-A28E-460092F7FF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1">
                <a:extLst>
                  <a:ext uri="{FF2B5EF4-FFF2-40B4-BE49-F238E27FC236}">
                    <a16:creationId xmlns:a16="http://schemas.microsoft.com/office/drawing/2014/main" id="{B04584B3-081C-4286-A840-AB5B16B10A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2">
                <a:extLst>
                  <a:ext uri="{FF2B5EF4-FFF2-40B4-BE49-F238E27FC236}">
                    <a16:creationId xmlns:a16="http://schemas.microsoft.com/office/drawing/2014/main" id="{3AB388FD-C246-4936-A041-E0413A1329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3">
                <a:extLst>
                  <a:ext uri="{FF2B5EF4-FFF2-40B4-BE49-F238E27FC236}">
                    <a16:creationId xmlns:a16="http://schemas.microsoft.com/office/drawing/2014/main" id="{57692343-2D12-4F57-836C-945D407B68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14">
                <a:extLst>
                  <a:ext uri="{FF2B5EF4-FFF2-40B4-BE49-F238E27FC236}">
                    <a16:creationId xmlns:a16="http://schemas.microsoft.com/office/drawing/2014/main" id="{062EE710-0210-4840-8698-E0DF1C6170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161892F4-6071-40CD-8E18-CDEE0C91B5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Line 16">
                <a:extLst>
                  <a:ext uri="{FF2B5EF4-FFF2-40B4-BE49-F238E27FC236}">
                    <a16:creationId xmlns:a16="http://schemas.microsoft.com/office/drawing/2014/main" id="{3E6BBE44-8D88-407D-B1C6-10C89DD617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9" name="Freeform 17">
                <a:extLst>
                  <a:ext uri="{FF2B5EF4-FFF2-40B4-BE49-F238E27FC236}">
                    <a16:creationId xmlns:a16="http://schemas.microsoft.com/office/drawing/2014/main" id="{1E90AE6E-328E-4730-825C-B5130F5CFC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18">
                <a:extLst>
                  <a:ext uri="{FF2B5EF4-FFF2-40B4-BE49-F238E27FC236}">
                    <a16:creationId xmlns:a16="http://schemas.microsoft.com/office/drawing/2014/main" id="{24EC969F-6E4A-4163-ABDA-4674429A3D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1B735C94-B049-42C6-9DEF-5DB70D58CE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0">
                <a:extLst>
                  <a:ext uri="{FF2B5EF4-FFF2-40B4-BE49-F238E27FC236}">
                    <a16:creationId xmlns:a16="http://schemas.microsoft.com/office/drawing/2014/main" id="{051C02E6-1954-478B-AEAE-BF8F36BE94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Rectangle 21">
                <a:extLst>
                  <a:ext uri="{FF2B5EF4-FFF2-40B4-BE49-F238E27FC236}">
                    <a16:creationId xmlns:a16="http://schemas.microsoft.com/office/drawing/2014/main" id="{6710B1C0-310A-48D0-B824-459D9AFC2F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2">
                <a:extLst>
                  <a:ext uri="{FF2B5EF4-FFF2-40B4-BE49-F238E27FC236}">
                    <a16:creationId xmlns:a16="http://schemas.microsoft.com/office/drawing/2014/main" id="{1204A606-D9A6-4DC6-9F0E-D516EA1EB9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3">
                <a:extLst>
                  <a:ext uri="{FF2B5EF4-FFF2-40B4-BE49-F238E27FC236}">
                    <a16:creationId xmlns:a16="http://schemas.microsoft.com/office/drawing/2014/main" id="{EE569555-0243-4979-A537-C9B4AFD5F25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4">
                <a:extLst>
                  <a:ext uri="{FF2B5EF4-FFF2-40B4-BE49-F238E27FC236}">
                    <a16:creationId xmlns:a16="http://schemas.microsoft.com/office/drawing/2014/main" id="{D52A977D-4993-48AF-A792-F2DE096391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5">
                <a:extLst>
                  <a:ext uri="{FF2B5EF4-FFF2-40B4-BE49-F238E27FC236}">
                    <a16:creationId xmlns:a16="http://schemas.microsoft.com/office/drawing/2014/main" id="{93CFF2DC-E52E-4D99-97D5-B0D7B792E5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6">
                <a:extLst>
                  <a:ext uri="{FF2B5EF4-FFF2-40B4-BE49-F238E27FC236}">
                    <a16:creationId xmlns:a16="http://schemas.microsoft.com/office/drawing/2014/main" id="{5E175372-AF09-42A7-B3D0-226C834891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7">
                <a:extLst>
                  <a:ext uri="{FF2B5EF4-FFF2-40B4-BE49-F238E27FC236}">
                    <a16:creationId xmlns:a16="http://schemas.microsoft.com/office/drawing/2014/main" id="{ABF20BA9-F4B2-49EA-A573-578B189774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28">
                <a:extLst>
                  <a:ext uri="{FF2B5EF4-FFF2-40B4-BE49-F238E27FC236}">
                    <a16:creationId xmlns:a16="http://schemas.microsoft.com/office/drawing/2014/main" id="{AA3A7A4B-C811-4E23-8BFD-5823A032DA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29">
                <a:extLst>
                  <a:ext uri="{FF2B5EF4-FFF2-40B4-BE49-F238E27FC236}">
                    <a16:creationId xmlns:a16="http://schemas.microsoft.com/office/drawing/2014/main" id="{47537781-F057-4B97-AD8F-12FE9BE599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2" name="Freeform 30">
                <a:extLst>
                  <a:ext uri="{FF2B5EF4-FFF2-40B4-BE49-F238E27FC236}">
                    <a16:creationId xmlns:a16="http://schemas.microsoft.com/office/drawing/2014/main" id="{078883C7-EB52-4BB7-A9A7-F8C046A833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3" name="Freeform 31">
                <a:extLst>
                  <a:ext uri="{FF2B5EF4-FFF2-40B4-BE49-F238E27FC236}">
                    <a16:creationId xmlns:a16="http://schemas.microsoft.com/office/drawing/2014/main" id="{63CCBBF8-5972-4ED3-AB5B-46DC425B17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8C19883-37FB-437C-A3AA-89AA6239D3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7" name="Freeform 32">
                <a:extLst>
                  <a:ext uri="{FF2B5EF4-FFF2-40B4-BE49-F238E27FC236}">
                    <a16:creationId xmlns:a16="http://schemas.microsoft.com/office/drawing/2014/main" id="{AF1753DD-4CEF-45EC-B952-90EA8895D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3">
                <a:extLst>
                  <a:ext uri="{FF2B5EF4-FFF2-40B4-BE49-F238E27FC236}">
                    <a16:creationId xmlns:a16="http://schemas.microsoft.com/office/drawing/2014/main" id="{5B9356DB-C1BE-4D76-8FA7-4FBAA12D1D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4">
                <a:extLst>
                  <a:ext uri="{FF2B5EF4-FFF2-40B4-BE49-F238E27FC236}">
                    <a16:creationId xmlns:a16="http://schemas.microsoft.com/office/drawing/2014/main" id="{C4F59561-572D-42BA-A6FD-F3AFA1A394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5">
                <a:extLst>
                  <a:ext uri="{FF2B5EF4-FFF2-40B4-BE49-F238E27FC236}">
                    <a16:creationId xmlns:a16="http://schemas.microsoft.com/office/drawing/2014/main" id="{BB7A51A1-D509-4494-BAE2-1B96CAD4DB3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6">
                <a:extLst>
                  <a:ext uri="{FF2B5EF4-FFF2-40B4-BE49-F238E27FC236}">
                    <a16:creationId xmlns:a16="http://schemas.microsoft.com/office/drawing/2014/main" id="{D3FE0B5A-55DE-4E56-8E9B-B92D1DB9A8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7">
                <a:extLst>
                  <a:ext uri="{FF2B5EF4-FFF2-40B4-BE49-F238E27FC236}">
                    <a16:creationId xmlns:a16="http://schemas.microsoft.com/office/drawing/2014/main" id="{F125661C-3A0E-4B6E-B2AB-1B08C89251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38">
                <a:extLst>
                  <a:ext uri="{FF2B5EF4-FFF2-40B4-BE49-F238E27FC236}">
                    <a16:creationId xmlns:a16="http://schemas.microsoft.com/office/drawing/2014/main" id="{39304006-EE77-438A-A0D1-537322356C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39">
                <a:extLst>
                  <a:ext uri="{FF2B5EF4-FFF2-40B4-BE49-F238E27FC236}">
                    <a16:creationId xmlns:a16="http://schemas.microsoft.com/office/drawing/2014/main" id="{C6031DEB-4109-4049-82CF-DD06483A2C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40">
                <a:extLst>
                  <a:ext uri="{FF2B5EF4-FFF2-40B4-BE49-F238E27FC236}">
                    <a16:creationId xmlns:a16="http://schemas.microsoft.com/office/drawing/2014/main" id="{65FC2657-18D6-4490-88D6-32E6B1C6FB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Rectangle 41">
                <a:extLst>
                  <a:ext uri="{FF2B5EF4-FFF2-40B4-BE49-F238E27FC236}">
                    <a16:creationId xmlns:a16="http://schemas.microsoft.com/office/drawing/2014/main" id="{20BEA03B-3EAD-4FA2-BC9D-25A14D635C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:p14="http://schemas.microsoft.com/office/powerpoint/2010/main" xmlns:a14="http://schemas.microsoft.com/office/drawing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:p14="http://schemas.microsoft.com/office/powerpoint/2010/main" xmlns:a14="http://schemas.microsoft.com/office/drawing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4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5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76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7" name="Content Placeholder 6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61B8CDC9-1B36-4330-84D2-9786FB5036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11778" y="1493305"/>
            <a:ext cx="6844045" cy="38668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37611C-2B06-4464-899A-A3AC2C2DF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038" y="717550"/>
            <a:ext cx="3214883" cy="241141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Why Do We Measure the beam spot?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687689-66FD-42C2-9286-8890192A92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15999" y="3128961"/>
            <a:ext cx="2818010" cy="301148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Need as many head-on collisions as possible to find “new physics”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Beam Spot not aligned properly means fewer head-on collisions, which makes it less likely to find new physics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6A38DB-09ED-4A39-8631-B2FCADC02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8779" y="6477953"/>
            <a:ext cx="365760" cy="365760"/>
          </a:xfrm>
        </p:spPr>
        <p:txBody>
          <a:bodyPr/>
          <a:lstStyle/>
          <a:p>
            <a:pPr algn="ctr"/>
            <a:fld id="{6D22F896-40B5-4ADD-8801-0D06FADFA095}" type="slidenum">
              <a:rPr lang="en-US" smtClean="0">
                <a:solidFill>
                  <a:schemeClr val="tx1"/>
                </a:solidFill>
              </a:rPr>
              <a:pPr algn="ctr"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E740981-381D-42B9-9D09-617AC67C1562}"/>
              </a:ext>
            </a:extLst>
          </p:cNvPr>
          <p:cNvSpPr txBox="1"/>
          <p:nvPr/>
        </p:nvSpPr>
        <p:spPr>
          <a:xfrm>
            <a:off x="4046733" y="6637793"/>
            <a:ext cx="31582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2">
                    <a:lumMod val="75000"/>
                  </a:schemeClr>
                </a:solidFill>
              </a:rPr>
              <a:t>https://www.lhc-closer.es/taking_a_closer_look_at_lhc/0.lhc_p_collisions</a:t>
            </a:r>
          </a:p>
        </p:txBody>
      </p:sp>
    </p:spTree>
    <p:extLst>
      <p:ext uri="{BB962C8B-B14F-4D97-AF65-F5344CB8AC3E}">
        <p14:creationId xmlns:p14="http://schemas.microsoft.com/office/powerpoint/2010/main" val="211987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E3E09-A814-47E1-86CD-1BF2D7B0D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950" y="221454"/>
            <a:ext cx="10170735" cy="837962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/>
              <a:t>How is the Beam Spot Calculated?</a:t>
            </a:r>
          </a:p>
        </p:txBody>
      </p:sp>
      <p:pic>
        <p:nvPicPr>
          <p:cNvPr id="6" name="Content Placeholder 5" descr="A close up of a logo&#10;&#10;Description generated with high confidence">
            <a:extLst>
              <a:ext uri="{FF2B5EF4-FFF2-40B4-BE49-F238E27FC236}">
                <a16:creationId xmlns:a16="http://schemas.microsoft.com/office/drawing/2014/main" id="{BE7B8CC9-50CA-487F-ABF6-126B8EA7A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51576" y="3717071"/>
            <a:ext cx="5488846" cy="297181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A5A41F-1916-46BF-A5D8-0115DC059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7308" y="1057099"/>
            <a:ext cx="5140154" cy="2659972"/>
          </a:xfrm>
        </p:spPr>
        <p:txBody>
          <a:bodyPr numCol="1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800" u="sng" dirty="0"/>
              <a:t>Online</a:t>
            </a:r>
          </a:p>
          <a:p>
            <a:pPr marL="182880" indent="-182880"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Online Beam Spot Algorithm uses fast vertex fitter at L2 portion of HLT to reconstruct event-by-event primary vertices. Using those vertices, three-dimensional distributions are obtained.</a:t>
            </a:r>
          </a:p>
          <a:p>
            <a:pPr marL="182880" indent="-182880"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 These projections carry information about the beam spot (position, size, and tilts)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8BFA4-7F68-4283-8369-5247D52C6026}"/>
              </a:ext>
            </a:extLst>
          </p:cNvPr>
          <p:cNvSpPr txBox="1"/>
          <p:nvPr/>
        </p:nvSpPr>
        <p:spPr>
          <a:xfrm>
            <a:off x="4635503" y="6671275"/>
            <a:ext cx="29209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Tw Cen MT" panose="020B0602020104020603"/>
              </a:rPr>
              <a:t>http://cerncourier.com/cws/article/cern/54381/1/CClhc2_07_13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4ECC95-BDC4-447D-91DF-8757A8E4B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26240" y="6483584"/>
            <a:ext cx="365760" cy="365760"/>
          </a:xfrm>
        </p:spPr>
        <p:txBody>
          <a:bodyPr/>
          <a:lstStyle/>
          <a:p>
            <a:pPr algn="ctr"/>
            <a:fld id="{6D22F896-40B5-4ADD-8801-0D06FADFA095}" type="slidenum">
              <a:rPr lang="en-US">
                <a:solidFill>
                  <a:prstClr val="white">
                    <a:tint val="75000"/>
                  </a:prstClr>
                </a:solidFill>
                <a:latin typeface="Tw Cen MT" panose="020B0602020104020603"/>
              </a:rPr>
              <a:pPr algn="ctr"/>
              <a:t>4</a:t>
            </a:fld>
            <a:endParaRPr lang="en-US" dirty="0">
              <a:solidFill>
                <a:prstClr val="white">
                  <a:tint val="75000"/>
                </a:prstClr>
              </a:solidFill>
              <a:latin typeface="Tw Cen MT" panose="020B0602020104020603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F4FC8FF-1958-4146-BC91-27D3C85A2A86}"/>
              </a:ext>
            </a:extLst>
          </p:cNvPr>
          <p:cNvSpPr/>
          <p:nvPr/>
        </p:nvSpPr>
        <p:spPr>
          <a:xfrm>
            <a:off x="6683617" y="4571647"/>
            <a:ext cx="274320" cy="2743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Tw Cen MT" panose="020B0602020104020603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01204C-981A-460C-827D-EAFD69B673A0}"/>
              </a:ext>
            </a:extLst>
          </p:cNvPr>
          <p:cNvSpPr txBox="1"/>
          <p:nvPr/>
        </p:nvSpPr>
        <p:spPr>
          <a:xfrm>
            <a:off x="1928303" y="453828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Tw Cen MT" panose="020B0602020104020603"/>
              </a:rPr>
              <a:t>Beam 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D4A665-587A-4AEC-872D-A657A199242E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2815084" y="4722954"/>
            <a:ext cx="1517409" cy="30322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9FA293D-28EF-4F88-853B-C23CAFCA59B5}"/>
              </a:ext>
            </a:extLst>
          </p:cNvPr>
          <p:cNvSpPr txBox="1"/>
          <p:nvPr/>
        </p:nvSpPr>
        <p:spPr>
          <a:xfrm>
            <a:off x="9561449" y="4168956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  <a:latin typeface="Tw Cen MT" panose="020B0602020104020603"/>
              </a:rPr>
              <a:t>Beam 2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D6A4768-3504-4D16-8995-C079CDE7DECE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8390723" y="4353622"/>
            <a:ext cx="1170726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5D1E86D-D435-480A-949A-01AC39B1B575}"/>
              </a:ext>
            </a:extLst>
          </p:cNvPr>
          <p:cNvCxnSpPr>
            <a:cxnSpLocks/>
          </p:cNvCxnSpPr>
          <p:nvPr/>
        </p:nvCxnSpPr>
        <p:spPr>
          <a:xfrm flipV="1">
            <a:off x="4462229" y="4870806"/>
            <a:ext cx="848563" cy="1464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7F21122-3DC0-4C53-98D5-90DBC21D029D}"/>
              </a:ext>
            </a:extLst>
          </p:cNvPr>
          <p:cNvCxnSpPr>
            <a:cxnSpLocks/>
          </p:cNvCxnSpPr>
          <p:nvPr/>
        </p:nvCxnSpPr>
        <p:spPr>
          <a:xfrm flipH="1">
            <a:off x="7827955" y="4350692"/>
            <a:ext cx="562768" cy="94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FEF86D-B562-42EC-B8B7-CB97816B8410}"/>
              </a:ext>
            </a:extLst>
          </p:cNvPr>
          <p:cNvCxnSpPr>
            <a:cxnSpLocks/>
          </p:cNvCxnSpPr>
          <p:nvPr/>
        </p:nvCxnSpPr>
        <p:spPr>
          <a:xfrm flipV="1">
            <a:off x="5043833" y="5191692"/>
            <a:ext cx="3796589" cy="1133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302EDFE-6572-47C6-B881-608F889B389F}"/>
              </a:ext>
            </a:extLst>
          </p:cNvPr>
          <p:cNvSpPr txBox="1"/>
          <p:nvPr/>
        </p:nvSpPr>
        <p:spPr>
          <a:xfrm>
            <a:off x="7260777" y="5573955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Tw Cen MT" panose="020B0602020104020603"/>
              </a:rPr>
              <a:t>~120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357C3A-BE17-4E68-AF65-B9308C27D36D}"/>
              </a:ext>
            </a:extLst>
          </p:cNvPr>
          <p:cNvSpPr txBox="1"/>
          <p:nvPr/>
        </p:nvSpPr>
        <p:spPr>
          <a:xfrm>
            <a:off x="6037462" y="1057098"/>
            <a:ext cx="5137588" cy="265996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spcAft>
                <a:spcPts val="500"/>
              </a:spcAft>
            </a:pPr>
            <a:r>
              <a:rPr lang="en-US" u="sng" dirty="0"/>
              <a:t>Offline</a:t>
            </a:r>
          </a:p>
          <a:p>
            <a:pPr marL="182880" indent="-182880">
              <a:lnSpc>
                <a:spcPct val="12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dirty="0"/>
              <a:t>Reconstruction performed at Tier-0</a:t>
            </a:r>
          </a:p>
          <a:p>
            <a:pPr marL="182880" indent="-182880">
              <a:lnSpc>
                <a:spcPct val="12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dirty="0"/>
              <a:t>Raw detector output parsed into space points used by several algorithms to build particle tracks</a:t>
            </a:r>
          </a:p>
          <a:p>
            <a:pPr marL="182880" indent="-182880">
              <a:lnSpc>
                <a:spcPct val="12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dirty="0"/>
              <a:t>Resolution corrected luminous-region parameters measured from iterative algorithm that fits vertices from tracks in event</a:t>
            </a:r>
          </a:p>
        </p:txBody>
      </p:sp>
    </p:spTree>
    <p:extLst>
      <p:ext uri="{BB962C8B-B14F-4D97-AF65-F5344CB8AC3E}">
        <p14:creationId xmlns:p14="http://schemas.microsoft.com/office/powerpoint/2010/main" val="4157426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2">
            <a:extLst>
              <a:ext uri="{FF2B5EF4-FFF2-40B4-BE49-F238E27FC236}">
                <a16:creationId xmlns:a16="http://schemas.microsoft.com/office/drawing/2014/main" id="{5FF7B57D-FF7B-48B3-9F60-9BCEEECF9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5" name="Group 174">
            <a:extLst>
              <a:ext uri="{FF2B5EF4-FFF2-40B4-BE49-F238E27FC236}">
                <a16:creationId xmlns:a16="http://schemas.microsoft.com/office/drawing/2014/main" id="{EB95AFDF-FA7D-4311-9C65-6D507D92F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9A5CCD98-20C1-4404-B788-FDA92F8A4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88" name="Rectangle 5">
                <a:extLst>
                  <a:ext uri="{FF2B5EF4-FFF2-40B4-BE49-F238E27FC236}">
                    <a16:creationId xmlns:a16="http://schemas.microsoft.com/office/drawing/2014/main" id="{C1424C76-B5C3-468E-86FA-8D9B269053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189" name="Freeform 6">
                <a:extLst>
                  <a:ext uri="{FF2B5EF4-FFF2-40B4-BE49-F238E27FC236}">
                    <a16:creationId xmlns:a16="http://schemas.microsoft.com/office/drawing/2014/main" id="{B3922267-72C9-403B-A6DE-7D0A43D554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0" name="Freeform 7">
                <a:extLst>
                  <a:ext uri="{FF2B5EF4-FFF2-40B4-BE49-F238E27FC236}">
                    <a16:creationId xmlns:a16="http://schemas.microsoft.com/office/drawing/2014/main" id="{7276DB68-2E8D-4723-852B-7476DD38FE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1" name="Freeform 8">
                <a:extLst>
                  <a:ext uri="{FF2B5EF4-FFF2-40B4-BE49-F238E27FC236}">
                    <a16:creationId xmlns:a16="http://schemas.microsoft.com/office/drawing/2014/main" id="{0A155711-4993-4D1E-89EA-A397C164F0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2" name="Freeform 9">
                <a:extLst>
                  <a:ext uri="{FF2B5EF4-FFF2-40B4-BE49-F238E27FC236}">
                    <a16:creationId xmlns:a16="http://schemas.microsoft.com/office/drawing/2014/main" id="{2AB42136-2551-4CAA-857F-65FA3247B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3" name="Freeform 10">
                <a:extLst>
                  <a:ext uri="{FF2B5EF4-FFF2-40B4-BE49-F238E27FC236}">
                    <a16:creationId xmlns:a16="http://schemas.microsoft.com/office/drawing/2014/main" id="{7C2ADEA1-EA3E-4C0E-A28E-460092F7FF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4" name="Freeform 11">
                <a:extLst>
                  <a:ext uri="{FF2B5EF4-FFF2-40B4-BE49-F238E27FC236}">
                    <a16:creationId xmlns:a16="http://schemas.microsoft.com/office/drawing/2014/main" id="{B04584B3-081C-4286-A840-AB5B16B10A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5" name="Freeform 12">
                <a:extLst>
                  <a:ext uri="{FF2B5EF4-FFF2-40B4-BE49-F238E27FC236}">
                    <a16:creationId xmlns:a16="http://schemas.microsoft.com/office/drawing/2014/main" id="{3AB388FD-C246-4936-A041-E0413A1329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6" name="Freeform 13">
                <a:extLst>
                  <a:ext uri="{FF2B5EF4-FFF2-40B4-BE49-F238E27FC236}">
                    <a16:creationId xmlns:a16="http://schemas.microsoft.com/office/drawing/2014/main" id="{57692343-2D12-4F57-836C-945D407B68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7" name="Freeform 14">
                <a:extLst>
                  <a:ext uri="{FF2B5EF4-FFF2-40B4-BE49-F238E27FC236}">
                    <a16:creationId xmlns:a16="http://schemas.microsoft.com/office/drawing/2014/main" id="{062EE710-0210-4840-8698-E0DF1C6170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8" name="Freeform 15">
                <a:extLst>
                  <a:ext uri="{FF2B5EF4-FFF2-40B4-BE49-F238E27FC236}">
                    <a16:creationId xmlns:a16="http://schemas.microsoft.com/office/drawing/2014/main" id="{161892F4-6071-40CD-8E18-CDEE0C91B5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9" name="Line 16">
                <a:extLst>
                  <a:ext uri="{FF2B5EF4-FFF2-40B4-BE49-F238E27FC236}">
                    <a16:creationId xmlns:a16="http://schemas.microsoft.com/office/drawing/2014/main" id="{3E6BBE44-8D88-407D-B1C6-10C89DD617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200" name="Freeform 17">
                <a:extLst>
                  <a:ext uri="{FF2B5EF4-FFF2-40B4-BE49-F238E27FC236}">
                    <a16:creationId xmlns:a16="http://schemas.microsoft.com/office/drawing/2014/main" id="{1E90AE6E-328E-4730-825C-B5130F5CFC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1" name="Freeform 18">
                <a:extLst>
                  <a:ext uri="{FF2B5EF4-FFF2-40B4-BE49-F238E27FC236}">
                    <a16:creationId xmlns:a16="http://schemas.microsoft.com/office/drawing/2014/main" id="{24EC969F-6E4A-4163-ABDA-4674429A3D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2" name="Freeform 19">
                <a:extLst>
                  <a:ext uri="{FF2B5EF4-FFF2-40B4-BE49-F238E27FC236}">
                    <a16:creationId xmlns:a16="http://schemas.microsoft.com/office/drawing/2014/main" id="{1B735C94-B049-42C6-9DEF-5DB70D58CE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3" name="Freeform 20">
                <a:extLst>
                  <a:ext uri="{FF2B5EF4-FFF2-40B4-BE49-F238E27FC236}">
                    <a16:creationId xmlns:a16="http://schemas.microsoft.com/office/drawing/2014/main" id="{051C02E6-1954-478B-AEAE-BF8F36BE94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4" name="Rectangle 21">
                <a:extLst>
                  <a:ext uri="{FF2B5EF4-FFF2-40B4-BE49-F238E27FC236}">
                    <a16:creationId xmlns:a16="http://schemas.microsoft.com/office/drawing/2014/main" id="{6710B1C0-310A-48D0-B824-459D9AFC2F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05" name="Freeform 22">
                <a:extLst>
                  <a:ext uri="{FF2B5EF4-FFF2-40B4-BE49-F238E27FC236}">
                    <a16:creationId xmlns:a16="http://schemas.microsoft.com/office/drawing/2014/main" id="{1204A606-D9A6-4DC6-9F0E-D516EA1EB9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6" name="Freeform 23">
                <a:extLst>
                  <a:ext uri="{FF2B5EF4-FFF2-40B4-BE49-F238E27FC236}">
                    <a16:creationId xmlns:a16="http://schemas.microsoft.com/office/drawing/2014/main" id="{EE569555-0243-4979-A537-C9B4AFD5F25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7" name="Freeform 24">
                <a:extLst>
                  <a:ext uri="{FF2B5EF4-FFF2-40B4-BE49-F238E27FC236}">
                    <a16:creationId xmlns:a16="http://schemas.microsoft.com/office/drawing/2014/main" id="{D52A977D-4993-48AF-A792-F2DE096391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8" name="Freeform 25">
                <a:extLst>
                  <a:ext uri="{FF2B5EF4-FFF2-40B4-BE49-F238E27FC236}">
                    <a16:creationId xmlns:a16="http://schemas.microsoft.com/office/drawing/2014/main" id="{93CFF2DC-E52E-4D99-97D5-B0D7B792E5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9" name="Freeform 26">
                <a:extLst>
                  <a:ext uri="{FF2B5EF4-FFF2-40B4-BE49-F238E27FC236}">
                    <a16:creationId xmlns:a16="http://schemas.microsoft.com/office/drawing/2014/main" id="{5E175372-AF09-42A7-B3D0-226C834891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0" name="Freeform 27">
                <a:extLst>
                  <a:ext uri="{FF2B5EF4-FFF2-40B4-BE49-F238E27FC236}">
                    <a16:creationId xmlns:a16="http://schemas.microsoft.com/office/drawing/2014/main" id="{ABF20BA9-F4B2-49EA-A573-578B189774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1" name="Freeform 28">
                <a:extLst>
                  <a:ext uri="{FF2B5EF4-FFF2-40B4-BE49-F238E27FC236}">
                    <a16:creationId xmlns:a16="http://schemas.microsoft.com/office/drawing/2014/main" id="{AA3A7A4B-C811-4E23-8BFD-5823A032DA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2" name="Freeform 29">
                <a:extLst>
                  <a:ext uri="{FF2B5EF4-FFF2-40B4-BE49-F238E27FC236}">
                    <a16:creationId xmlns:a16="http://schemas.microsoft.com/office/drawing/2014/main" id="{47537781-F057-4B97-AD8F-12FE9BE599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3" name="Freeform 30">
                <a:extLst>
                  <a:ext uri="{FF2B5EF4-FFF2-40B4-BE49-F238E27FC236}">
                    <a16:creationId xmlns:a16="http://schemas.microsoft.com/office/drawing/2014/main" id="{078883C7-EB52-4BB7-A9A7-F8C046A833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4" name="Freeform 31">
                <a:extLst>
                  <a:ext uri="{FF2B5EF4-FFF2-40B4-BE49-F238E27FC236}">
                    <a16:creationId xmlns:a16="http://schemas.microsoft.com/office/drawing/2014/main" id="{63CCBBF8-5972-4ED3-AB5B-46DC425B17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A8C19883-37FB-437C-A3AA-89AA6239D3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78" name="Freeform 32">
                <a:extLst>
                  <a:ext uri="{FF2B5EF4-FFF2-40B4-BE49-F238E27FC236}">
                    <a16:creationId xmlns:a16="http://schemas.microsoft.com/office/drawing/2014/main" id="{AF1753DD-4CEF-45EC-B952-90EA8895D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9" name="Freeform 33">
                <a:extLst>
                  <a:ext uri="{FF2B5EF4-FFF2-40B4-BE49-F238E27FC236}">
                    <a16:creationId xmlns:a16="http://schemas.microsoft.com/office/drawing/2014/main" id="{5B9356DB-C1BE-4D76-8FA7-4FBAA12D1D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0" name="Freeform 34">
                <a:extLst>
                  <a:ext uri="{FF2B5EF4-FFF2-40B4-BE49-F238E27FC236}">
                    <a16:creationId xmlns:a16="http://schemas.microsoft.com/office/drawing/2014/main" id="{C4F59561-572D-42BA-A6FD-F3AFA1A394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1" name="Freeform 35">
                <a:extLst>
                  <a:ext uri="{FF2B5EF4-FFF2-40B4-BE49-F238E27FC236}">
                    <a16:creationId xmlns:a16="http://schemas.microsoft.com/office/drawing/2014/main" id="{BB7A51A1-D509-4494-BAE2-1B96CAD4DB3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2" name="Freeform 36">
                <a:extLst>
                  <a:ext uri="{FF2B5EF4-FFF2-40B4-BE49-F238E27FC236}">
                    <a16:creationId xmlns:a16="http://schemas.microsoft.com/office/drawing/2014/main" id="{D3FE0B5A-55DE-4E56-8E9B-B92D1DB9A8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3" name="Freeform 37">
                <a:extLst>
                  <a:ext uri="{FF2B5EF4-FFF2-40B4-BE49-F238E27FC236}">
                    <a16:creationId xmlns:a16="http://schemas.microsoft.com/office/drawing/2014/main" id="{F125661C-3A0E-4B6E-B2AB-1B08C89251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4" name="Freeform 38">
                <a:extLst>
                  <a:ext uri="{FF2B5EF4-FFF2-40B4-BE49-F238E27FC236}">
                    <a16:creationId xmlns:a16="http://schemas.microsoft.com/office/drawing/2014/main" id="{39304006-EE77-438A-A0D1-537322356C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5" name="Freeform 39">
                <a:extLst>
                  <a:ext uri="{FF2B5EF4-FFF2-40B4-BE49-F238E27FC236}">
                    <a16:creationId xmlns:a16="http://schemas.microsoft.com/office/drawing/2014/main" id="{C6031DEB-4109-4049-82CF-DD06483A2C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6" name="Freeform 40">
                <a:extLst>
                  <a:ext uri="{FF2B5EF4-FFF2-40B4-BE49-F238E27FC236}">
                    <a16:creationId xmlns:a16="http://schemas.microsoft.com/office/drawing/2014/main" id="{65FC2657-18D6-4490-88D6-32E6B1C6FB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7" name="Rectangle 41">
                <a:extLst>
                  <a:ext uri="{FF2B5EF4-FFF2-40B4-BE49-F238E27FC236}">
                    <a16:creationId xmlns:a16="http://schemas.microsoft.com/office/drawing/2014/main" id="{20BEA03B-3EAD-4FA2-BC9D-25A14D635C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 useBgFill="1">
        <p:nvSpPr>
          <p:cNvPr id="216" name="Rectangle 215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8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" name="Rectangle 219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2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4" name="Group 223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225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26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7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8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9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0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1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2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3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4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5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6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37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8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9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0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1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42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3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4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5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6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7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8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9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0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1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9" name="Content Placeholder 8" descr="A screenshot of a map&#10;&#10;Description generated with very high confidence">
            <a:extLst>
              <a:ext uri="{FF2B5EF4-FFF2-40B4-BE49-F238E27FC236}">
                <a16:creationId xmlns:a16="http://schemas.microsoft.com/office/drawing/2014/main" id="{1856EE67-0C3D-40E5-8747-7E09DFD8A0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11778" y="920116"/>
            <a:ext cx="6844045" cy="501326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1B872C-6040-4611-B6CB-E183960D8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428" y="618517"/>
            <a:ext cx="3212244" cy="204530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How do we monitor the beam spot?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953BB7-0318-4C17-B3F3-1301335F5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1950" y="2570427"/>
            <a:ext cx="2862444" cy="366527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We use the Online Histogram Presenter (OHP)</a:t>
            </a:r>
          </a:p>
          <a:p>
            <a:pPr marL="57150"/>
            <a:endParaRPr lang="en-US" sz="1800" dirty="0">
              <a:solidFill>
                <a:srgbClr val="FFFFFF"/>
              </a:solidFill>
            </a:endParaRP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Takes real-time data and generates histograms that show how well the beam spot is aligned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78BB0-B812-482C-87C7-27E51EC09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20525" y="6516465"/>
            <a:ext cx="36576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/>
                </a:solidFill>
              </a:rPr>
              <a:pPr algn="ctr" defTabSz="914400">
                <a:spcAft>
                  <a:spcPts val="600"/>
                </a:spcAft>
              </a:p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889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">
            <a:extLst>
              <a:ext uri="{FF2B5EF4-FFF2-40B4-BE49-F238E27FC236}">
                <a16:creationId xmlns:a16="http://schemas.microsoft.com/office/drawing/2014/main" id="{5FF7B57D-FF7B-48B3-9F60-9BCEEECF9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p14="http://schemas.microsoft.com/office/powerpoint/2010/main" xmlns:a14="http://schemas.microsoft.com/office/drawing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5" name="Group 12">
            <a:extLst>
              <a:ext uri="{FF2B5EF4-FFF2-40B4-BE49-F238E27FC236}">
                <a16:creationId xmlns:a16="http://schemas.microsoft.com/office/drawing/2014/main" id="{EB95AFDF-FA7D-4311-9C65-6D507D92F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A5CCD98-20C1-4404-B788-FDA92F8A4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6" name="Rectangle 5">
                <a:extLst>
                  <a:ext uri="{FF2B5EF4-FFF2-40B4-BE49-F238E27FC236}">
                    <a16:creationId xmlns:a16="http://schemas.microsoft.com/office/drawing/2014/main" id="{C1424C76-B5C3-468E-86FA-8D9B269053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id="{B3922267-72C9-403B-A6DE-7D0A43D554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id="{7276DB68-2E8D-4723-852B-7476DD38FE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8">
                <a:extLst>
                  <a:ext uri="{FF2B5EF4-FFF2-40B4-BE49-F238E27FC236}">
                    <a16:creationId xmlns:a16="http://schemas.microsoft.com/office/drawing/2014/main" id="{0A155711-4993-4D1E-89EA-A397C164F0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9">
                <a:extLst>
                  <a:ext uri="{FF2B5EF4-FFF2-40B4-BE49-F238E27FC236}">
                    <a16:creationId xmlns:a16="http://schemas.microsoft.com/office/drawing/2014/main" id="{2AB42136-2551-4CAA-857F-65FA3247B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0">
                <a:extLst>
                  <a:ext uri="{FF2B5EF4-FFF2-40B4-BE49-F238E27FC236}">
                    <a16:creationId xmlns:a16="http://schemas.microsoft.com/office/drawing/2014/main" id="{7C2ADEA1-EA3E-4C0E-A28E-460092F7FF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1">
                <a:extLst>
                  <a:ext uri="{FF2B5EF4-FFF2-40B4-BE49-F238E27FC236}">
                    <a16:creationId xmlns:a16="http://schemas.microsoft.com/office/drawing/2014/main" id="{B04584B3-081C-4286-A840-AB5B16B10A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2">
                <a:extLst>
                  <a:ext uri="{FF2B5EF4-FFF2-40B4-BE49-F238E27FC236}">
                    <a16:creationId xmlns:a16="http://schemas.microsoft.com/office/drawing/2014/main" id="{3AB388FD-C246-4936-A041-E0413A1329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3">
                <a:extLst>
                  <a:ext uri="{FF2B5EF4-FFF2-40B4-BE49-F238E27FC236}">
                    <a16:creationId xmlns:a16="http://schemas.microsoft.com/office/drawing/2014/main" id="{57692343-2D12-4F57-836C-945D407B68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4">
                <a:extLst>
                  <a:ext uri="{FF2B5EF4-FFF2-40B4-BE49-F238E27FC236}">
                    <a16:creationId xmlns:a16="http://schemas.microsoft.com/office/drawing/2014/main" id="{062EE710-0210-4840-8698-E0DF1C6170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15">
                <a:extLst>
                  <a:ext uri="{FF2B5EF4-FFF2-40B4-BE49-F238E27FC236}">
                    <a16:creationId xmlns:a16="http://schemas.microsoft.com/office/drawing/2014/main" id="{161892F4-6071-40CD-8E18-CDEE0C91B5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3E6BBE44-8D88-407D-B1C6-10C89DD617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8" name="Freeform 17">
                <a:extLst>
                  <a:ext uri="{FF2B5EF4-FFF2-40B4-BE49-F238E27FC236}">
                    <a16:creationId xmlns:a16="http://schemas.microsoft.com/office/drawing/2014/main" id="{1E90AE6E-328E-4730-825C-B5130F5CFC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18">
                <a:extLst>
                  <a:ext uri="{FF2B5EF4-FFF2-40B4-BE49-F238E27FC236}">
                    <a16:creationId xmlns:a16="http://schemas.microsoft.com/office/drawing/2014/main" id="{24EC969F-6E4A-4163-ABDA-4674429A3D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19">
                <a:extLst>
                  <a:ext uri="{FF2B5EF4-FFF2-40B4-BE49-F238E27FC236}">
                    <a16:creationId xmlns:a16="http://schemas.microsoft.com/office/drawing/2014/main" id="{1B735C94-B049-42C6-9DEF-5DB70D58CE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0">
                <a:extLst>
                  <a:ext uri="{FF2B5EF4-FFF2-40B4-BE49-F238E27FC236}">
                    <a16:creationId xmlns:a16="http://schemas.microsoft.com/office/drawing/2014/main" id="{051C02E6-1954-478B-AEAE-BF8F36BE94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Rectangle 21">
                <a:extLst>
                  <a:ext uri="{FF2B5EF4-FFF2-40B4-BE49-F238E27FC236}">
                    <a16:creationId xmlns:a16="http://schemas.microsoft.com/office/drawing/2014/main" id="{6710B1C0-310A-48D0-B824-459D9AFC2F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2">
                <a:extLst>
                  <a:ext uri="{FF2B5EF4-FFF2-40B4-BE49-F238E27FC236}">
                    <a16:creationId xmlns:a16="http://schemas.microsoft.com/office/drawing/2014/main" id="{1204A606-D9A6-4DC6-9F0E-D516EA1EB9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3">
                <a:extLst>
                  <a:ext uri="{FF2B5EF4-FFF2-40B4-BE49-F238E27FC236}">
                    <a16:creationId xmlns:a16="http://schemas.microsoft.com/office/drawing/2014/main" id="{EE569555-0243-4979-A537-C9B4AFD5F25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4">
                <a:extLst>
                  <a:ext uri="{FF2B5EF4-FFF2-40B4-BE49-F238E27FC236}">
                    <a16:creationId xmlns:a16="http://schemas.microsoft.com/office/drawing/2014/main" id="{D52A977D-4993-48AF-A792-F2DE096391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5">
                <a:extLst>
                  <a:ext uri="{FF2B5EF4-FFF2-40B4-BE49-F238E27FC236}">
                    <a16:creationId xmlns:a16="http://schemas.microsoft.com/office/drawing/2014/main" id="{93CFF2DC-E52E-4D99-97D5-B0D7B792E5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6">
                <a:extLst>
                  <a:ext uri="{FF2B5EF4-FFF2-40B4-BE49-F238E27FC236}">
                    <a16:creationId xmlns:a16="http://schemas.microsoft.com/office/drawing/2014/main" id="{5E175372-AF09-42A7-B3D0-226C834891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7">
                <a:extLst>
                  <a:ext uri="{FF2B5EF4-FFF2-40B4-BE49-F238E27FC236}">
                    <a16:creationId xmlns:a16="http://schemas.microsoft.com/office/drawing/2014/main" id="{ABF20BA9-F4B2-49EA-A573-578B189774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8">
                <a:extLst>
                  <a:ext uri="{FF2B5EF4-FFF2-40B4-BE49-F238E27FC236}">
                    <a16:creationId xmlns:a16="http://schemas.microsoft.com/office/drawing/2014/main" id="{AA3A7A4B-C811-4E23-8BFD-5823A032DA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29">
                <a:extLst>
                  <a:ext uri="{FF2B5EF4-FFF2-40B4-BE49-F238E27FC236}">
                    <a16:creationId xmlns:a16="http://schemas.microsoft.com/office/drawing/2014/main" id="{47537781-F057-4B97-AD8F-12FE9BE599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30">
                <a:extLst>
                  <a:ext uri="{FF2B5EF4-FFF2-40B4-BE49-F238E27FC236}">
                    <a16:creationId xmlns:a16="http://schemas.microsoft.com/office/drawing/2014/main" id="{078883C7-EB52-4BB7-A9A7-F8C046A833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2" name="Freeform 31">
                <a:extLst>
                  <a:ext uri="{FF2B5EF4-FFF2-40B4-BE49-F238E27FC236}">
                    <a16:creationId xmlns:a16="http://schemas.microsoft.com/office/drawing/2014/main" id="{63CCBBF8-5972-4ED3-AB5B-46DC425B17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8C19883-37FB-437C-A3AA-89AA6239D3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6" name="Freeform 32">
                <a:extLst>
                  <a:ext uri="{FF2B5EF4-FFF2-40B4-BE49-F238E27FC236}">
                    <a16:creationId xmlns:a16="http://schemas.microsoft.com/office/drawing/2014/main" id="{AF1753DD-4CEF-45EC-B952-90EA8895D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3">
                <a:extLst>
                  <a:ext uri="{FF2B5EF4-FFF2-40B4-BE49-F238E27FC236}">
                    <a16:creationId xmlns:a16="http://schemas.microsoft.com/office/drawing/2014/main" id="{5B9356DB-C1BE-4D76-8FA7-4FBAA12D1D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4">
                <a:extLst>
                  <a:ext uri="{FF2B5EF4-FFF2-40B4-BE49-F238E27FC236}">
                    <a16:creationId xmlns:a16="http://schemas.microsoft.com/office/drawing/2014/main" id="{C4F59561-572D-42BA-A6FD-F3AFA1A394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5">
                <a:extLst>
                  <a:ext uri="{FF2B5EF4-FFF2-40B4-BE49-F238E27FC236}">
                    <a16:creationId xmlns:a16="http://schemas.microsoft.com/office/drawing/2014/main" id="{BB7A51A1-D509-4494-BAE2-1B96CAD4DB3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6">
                <a:extLst>
                  <a:ext uri="{FF2B5EF4-FFF2-40B4-BE49-F238E27FC236}">
                    <a16:creationId xmlns:a16="http://schemas.microsoft.com/office/drawing/2014/main" id="{D3FE0B5A-55DE-4E56-8E9B-B92D1DB9A8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7">
                <a:extLst>
                  <a:ext uri="{FF2B5EF4-FFF2-40B4-BE49-F238E27FC236}">
                    <a16:creationId xmlns:a16="http://schemas.microsoft.com/office/drawing/2014/main" id="{F125661C-3A0E-4B6E-B2AB-1B08C89251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8">
                <a:extLst>
                  <a:ext uri="{FF2B5EF4-FFF2-40B4-BE49-F238E27FC236}">
                    <a16:creationId xmlns:a16="http://schemas.microsoft.com/office/drawing/2014/main" id="{39304006-EE77-438A-A0D1-537322356C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39">
                <a:extLst>
                  <a:ext uri="{FF2B5EF4-FFF2-40B4-BE49-F238E27FC236}">
                    <a16:creationId xmlns:a16="http://schemas.microsoft.com/office/drawing/2014/main" id="{C6031DEB-4109-4049-82CF-DD06483A2C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40">
                <a:extLst>
                  <a:ext uri="{FF2B5EF4-FFF2-40B4-BE49-F238E27FC236}">
                    <a16:creationId xmlns:a16="http://schemas.microsoft.com/office/drawing/2014/main" id="{65FC2657-18D6-4490-88D6-32E6B1C6FB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Rectangle 41">
                <a:extLst>
                  <a:ext uri="{FF2B5EF4-FFF2-40B4-BE49-F238E27FC236}">
                    <a16:creationId xmlns:a16="http://schemas.microsoft.com/office/drawing/2014/main" id="{20BEA03B-3EAD-4FA2-BC9D-25A14D635C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 useBgFill="1">
        <p:nvSpPr>
          <p:cNvPr id="116" name="Rectangle 53">
            <a:extLst>
              <a:ext uri="{FF2B5EF4-FFF2-40B4-BE49-F238E27FC236}">
                <a16:creationId xmlns:a16="http://schemas.microsoft.com/office/drawing/2014/main" id="{C2E4E997-8672-4FFD-B8EC-9932A8E47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FE6BA9E6-1D9E-4D30-B528-D49FA1342E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p14="http://schemas.microsoft.com/office/powerpoint/2010/main" xmlns:a14="http://schemas.microsoft.com/office/drawing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9D18248-32D2-4560-B423-91D0D840AA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096000" y="676971"/>
            <a:ext cx="5456279" cy="547910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17" name="Group 57">
            <a:extLst>
              <a:ext uri="{FF2B5EF4-FFF2-40B4-BE49-F238E27FC236}">
                <a16:creationId xmlns:a16="http://schemas.microsoft.com/office/drawing/2014/main" id="{453E4DEE-E996-40F8-8635-0FF43D734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59" name="Rectangle 5">
              <a:extLst>
                <a:ext uri="{FF2B5EF4-FFF2-40B4-BE49-F238E27FC236}">
                  <a16:creationId xmlns:a16="http://schemas.microsoft.com/office/drawing/2014/main" id="{08BD1D3E-43CE-49EB-A424-0738950C64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E9182037-E3FA-489A-95D5-29E4248420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E8864E76-AD7F-4BEE-B3F6-A78FA42AEF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8">
              <a:extLst>
                <a:ext uri="{FF2B5EF4-FFF2-40B4-BE49-F238E27FC236}">
                  <a16:creationId xmlns:a16="http://schemas.microsoft.com/office/drawing/2014/main" id="{8AD071B3-046D-4479-91FE-01E9AD7C8A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9">
              <a:extLst>
                <a:ext uri="{FF2B5EF4-FFF2-40B4-BE49-F238E27FC236}">
                  <a16:creationId xmlns:a16="http://schemas.microsoft.com/office/drawing/2014/main" id="{91D776F5-E902-4A4D-A75D-A46E063C9F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EBED8F24-A998-4952-AB68-E2074F0746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74D7A646-8CDC-49B3-9C44-3EF38DB42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D4E99D14-E4F4-419B-9AAF-8D1CEAB28A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377E106C-5445-4A52-9F7E-DA17387442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752BFE96-D378-4BAE-A64B-F851A34C4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B88FFB19-5A5E-4078-B467-9D4ABD21BD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Line 16">
              <a:extLst>
                <a:ext uri="{FF2B5EF4-FFF2-40B4-BE49-F238E27FC236}">
                  <a16:creationId xmlns:a16="http://schemas.microsoft.com/office/drawing/2014/main" id="{11042975-3D19-4728-BCDA-D3F5CD633E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A28972BD-D2E1-4DCA-A907-2E3B6F6066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1C806824-5C2D-4747-B038-69EE4074B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3B33F710-16D7-4F48-BFCA-66C9CA235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6C8C8ED4-90FA-4E97-AAF0-D5D51E6A9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Rectangle 21">
              <a:extLst>
                <a:ext uri="{FF2B5EF4-FFF2-40B4-BE49-F238E27FC236}">
                  <a16:creationId xmlns:a16="http://schemas.microsoft.com/office/drawing/2014/main" id="{6C5EB9C1-B25F-4172-8A96-5950ECC828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097E6E8A-9373-4655-882B-21715CCE9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23">
              <a:extLst>
                <a:ext uri="{FF2B5EF4-FFF2-40B4-BE49-F238E27FC236}">
                  <a16:creationId xmlns:a16="http://schemas.microsoft.com/office/drawing/2014/main" id="{EB8CC766-1206-4372-ACAF-8230AF4D54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24">
              <a:extLst>
                <a:ext uri="{FF2B5EF4-FFF2-40B4-BE49-F238E27FC236}">
                  <a16:creationId xmlns:a16="http://schemas.microsoft.com/office/drawing/2014/main" id="{1C8E2511-2489-47B2-9C19-C410910DD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25">
              <a:extLst>
                <a:ext uri="{FF2B5EF4-FFF2-40B4-BE49-F238E27FC236}">
                  <a16:creationId xmlns:a16="http://schemas.microsoft.com/office/drawing/2014/main" id="{D7820196-0A47-47EF-832C-A688E897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26">
              <a:extLst>
                <a:ext uri="{FF2B5EF4-FFF2-40B4-BE49-F238E27FC236}">
                  <a16:creationId xmlns:a16="http://schemas.microsoft.com/office/drawing/2014/main" id="{4982E0BF-34AE-48A3-AD6B-E0F3CD05DB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27">
              <a:extLst>
                <a:ext uri="{FF2B5EF4-FFF2-40B4-BE49-F238E27FC236}">
                  <a16:creationId xmlns:a16="http://schemas.microsoft.com/office/drawing/2014/main" id="{CD34643B-9DF2-4310-8868-48252C339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id="{4E020C4E-AF64-44A8-B830-779541D8D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9">
              <a:extLst>
                <a:ext uri="{FF2B5EF4-FFF2-40B4-BE49-F238E27FC236}">
                  <a16:creationId xmlns:a16="http://schemas.microsoft.com/office/drawing/2014/main" id="{D97BC3D3-B1B3-4825-9169-BBEF1DBCF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30">
              <a:extLst>
                <a:ext uri="{FF2B5EF4-FFF2-40B4-BE49-F238E27FC236}">
                  <a16:creationId xmlns:a16="http://schemas.microsoft.com/office/drawing/2014/main" id="{A750DC4F-1DAF-470E-98C6-6C68DEB93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31">
              <a:extLst>
                <a:ext uri="{FF2B5EF4-FFF2-40B4-BE49-F238E27FC236}">
                  <a16:creationId xmlns:a16="http://schemas.microsoft.com/office/drawing/2014/main" id="{2F99594A-5BBD-4E10-A818-8BE52B7D9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0737F3B-4D4A-4BCE-86B5-BE51B04BE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7"/>
            <a:ext cx="4459286" cy="176053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/>
              <a:t>Why do we monitor the beam spot?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8F1DC9-8B8B-453A-901A-C14F46F3D7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1412" y="2379054"/>
            <a:ext cx="4459287" cy="395189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We need to ensure the measurements are accurate!</a:t>
            </a:r>
          </a:p>
          <a:p>
            <a:pPr marL="285750" indent="-2286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Shifters (the people who are monitoring various aspects of ATLAS data-taking) use it as way to help debug when problems are identified with other monitoring tools</a:t>
            </a:r>
          </a:p>
          <a:p>
            <a:pPr marL="742950" lvl="1" indent="-2286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This helps with identifying why and preventing problems from occurring that cause loss of beam-time</a:t>
            </a:r>
          </a:p>
          <a:p>
            <a:pPr marL="285750" indent="-2286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Also increases efficiency of data-taking (getting high-quality data that is good for physics analysis)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142A5-05C1-4CC5-9C42-2F50C2F83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8572" y="6477953"/>
            <a:ext cx="365760" cy="365760"/>
          </a:xfrm>
        </p:spPr>
        <p:txBody>
          <a:bodyPr/>
          <a:lstStyle/>
          <a:p>
            <a:pPr algn="ctr"/>
            <a:fld id="{6D22F896-40B5-4ADD-8801-0D06FADFA095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A692372-D736-4365-95A3-4C2146E18586}"/>
              </a:ext>
            </a:extLst>
          </p:cNvPr>
          <p:cNvSpPr txBox="1"/>
          <p:nvPr/>
        </p:nvSpPr>
        <p:spPr>
          <a:xfrm>
            <a:off x="6043611" y="6165940"/>
            <a:ext cx="24801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https://cds.cern.ch/images/ATLAS-PHOTO-2017-011-5</a:t>
            </a:r>
          </a:p>
        </p:txBody>
      </p:sp>
    </p:spTree>
    <p:extLst>
      <p:ext uri="{BB962C8B-B14F-4D97-AF65-F5344CB8AC3E}">
        <p14:creationId xmlns:p14="http://schemas.microsoft.com/office/powerpoint/2010/main" val="4091310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B872C-6040-4611-B6CB-E183960D8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067" y="200126"/>
            <a:ext cx="10331865" cy="903938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monitoring the beam spot Measurement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E547E91-5E3C-4BDE-AFBE-769569E9F2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51032" y="1242050"/>
            <a:ext cx="5297313" cy="5277839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953BB7-0318-4C17-B3F3-1301335F5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3655" y="1242049"/>
            <a:ext cx="3576155" cy="5277839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marL="214313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Help with making corrections and improvements to the beam spot monitoring system</a:t>
            </a:r>
          </a:p>
          <a:p>
            <a:pPr marL="214313" indent="-1714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14313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Began by correcting these two histograms. The x-axes aren’t long enough causing the distributions to be cut off.</a:t>
            </a:r>
          </a:p>
          <a:p>
            <a:pPr marL="214313" indent="-1714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14313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Later found two other histograms whose distributions were slightly cut off and increased the x-axis values for those as well.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78BB0-B812-482C-87C7-27E51EC09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26240" y="6492240"/>
            <a:ext cx="365760" cy="365760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algn="ctr" defTabSz="685800">
              <a:spcAft>
                <a:spcPts val="450"/>
              </a:spcAft>
              <a:defRPr/>
            </a:pPr>
            <a:fld id="{6D22F896-40B5-4ADD-8801-0D06FADFA095}" type="slidenum">
              <a:rPr lang="en-US">
                <a:solidFill>
                  <a:schemeClr val="tx1"/>
                </a:solidFill>
                <a:latin typeface="Tw Cen MT" panose="020B0602020104020603"/>
              </a:rPr>
              <a:pPr algn="ctr" defTabSz="685800">
                <a:spcAft>
                  <a:spcPts val="450"/>
                </a:spcAft>
                <a:defRPr/>
              </a:pPr>
              <a:t>7</a:t>
            </a:fld>
            <a:endParaRPr lang="en-US" dirty="0">
              <a:solidFill>
                <a:schemeClr val="tx1"/>
              </a:solidFill>
              <a:latin typeface="Tw Cen MT" panose="020B0602020104020603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B19732C-5444-4ADE-A1EC-131EE35F3A6A}"/>
              </a:ext>
            </a:extLst>
          </p:cNvPr>
          <p:cNvSpPr/>
          <p:nvPr/>
        </p:nvSpPr>
        <p:spPr>
          <a:xfrm>
            <a:off x="5674821" y="3816393"/>
            <a:ext cx="2424867" cy="1937543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2AC6E421-4056-414C-ACB2-BF43BF4273B2}"/>
              </a:ext>
            </a:extLst>
          </p:cNvPr>
          <p:cNvSpPr/>
          <p:nvPr/>
        </p:nvSpPr>
        <p:spPr>
          <a:xfrm>
            <a:off x="8099688" y="3816393"/>
            <a:ext cx="2424867" cy="1937543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846952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0DD936F0-844A-4B5D-AF5A-26C3178475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00565" y="1165675"/>
            <a:ext cx="5258607" cy="5427195"/>
          </a:xfrm>
          <a:ln w="127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1B872C-6040-4611-B6CB-E183960D8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798" y="261737"/>
            <a:ext cx="10152404" cy="903938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monitoring the beam spot Measurement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953BB7-0318-4C17-B3F3-1301335F5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3655" y="1339273"/>
            <a:ext cx="3576155" cy="5080000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marL="214313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Help with making corrections and improvements to the beam spot monitoring system</a:t>
            </a:r>
          </a:p>
          <a:p>
            <a:pPr marL="214313" indent="-1714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14313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Began by correcting these two histograms. The x-axes aren’t long enough causing the distributions to be cut off.</a:t>
            </a:r>
          </a:p>
          <a:p>
            <a:pPr marL="214313" indent="-1714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</a:endParaRPr>
          </a:p>
          <a:p>
            <a:pPr marL="214313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Later found two other histograms whose distributions were slightly cut off and increased the x-axis values for those as well.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78BB0-B812-482C-87C7-27E51EC09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26240" y="6492240"/>
            <a:ext cx="365760" cy="365760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algn="ctr" defTabSz="685800">
              <a:spcAft>
                <a:spcPts val="450"/>
              </a:spcAft>
              <a:defRPr/>
            </a:pPr>
            <a:fld id="{6D22F896-40B5-4ADD-8801-0D06FADFA095}" type="slidenum">
              <a:rPr lang="en-US">
                <a:solidFill>
                  <a:schemeClr val="tx1"/>
                </a:solidFill>
                <a:latin typeface="Tw Cen MT" panose="020B0602020104020603"/>
              </a:rPr>
              <a:pPr algn="ctr" defTabSz="685800">
                <a:spcAft>
                  <a:spcPts val="450"/>
                </a:spcAft>
                <a:defRPr/>
              </a:pPr>
              <a:t>8</a:t>
            </a:fld>
            <a:endParaRPr lang="en-US" dirty="0">
              <a:solidFill>
                <a:schemeClr val="tx1"/>
              </a:solidFill>
              <a:latin typeface="Tw Cen MT" panose="020B0602020104020603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0EFBD49-5BB2-4629-BF5A-316054001474}"/>
              </a:ext>
            </a:extLst>
          </p:cNvPr>
          <p:cNvSpPr/>
          <p:nvPr/>
        </p:nvSpPr>
        <p:spPr>
          <a:xfrm>
            <a:off x="5623133" y="3691783"/>
            <a:ext cx="2501389" cy="200054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EB54E6B-6087-4D8D-BC47-FA1BD900800F}"/>
              </a:ext>
            </a:extLst>
          </p:cNvPr>
          <p:cNvSpPr/>
          <p:nvPr/>
        </p:nvSpPr>
        <p:spPr>
          <a:xfrm>
            <a:off x="8124522" y="3691783"/>
            <a:ext cx="2501389" cy="200054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26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5FF7B57D-FF7B-48B3-9F60-9BCEEECF9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B95AFDF-FA7D-4311-9C65-6D507D92F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A5CCD98-20C1-4404-B788-FDA92F8A4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7" name="Rectangle 5">
                <a:extLst>
                  <a:ext uri="{FF2B5EF4-FFF2-40B4-BE49-F238E27FC236}">
                    <a16:creationId xmlns:a16="http://schemas.microsoft.com/office/drawing/2014/main" id="{C1424C76-B5C3-468E-86FA-8D9B269053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B3922267-72C9-403B-A6DE-7D0A43D554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7276DB68-2E8D-4723-852B-7476DD38FE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0A155711-4993-4D1E-89EA-A397C164F0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id="{2AB42136-2551-4CAA-857F-65FA3247B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0">
                <a:extLst>
                  <a:ext uri="{FF2B5EF4-FFF2-40B4-BE49-F238E27FC236}">
                    <a16:creationId xmlns:a16="http://schemas.microsoft.com/office/drawing/2014/main" id="{7C2ADEA1-EA3E-4C0E-A28E-460092F7FFD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1">
                <a:extLst>
                  <a:ext uri="{FF2B5EF4-FFF2-40B4-BE49-F238E27FC236}">
                    <a16:creationId xmlns:a16="http://schemas.microsoft.com/office/drawing/2014/main" id="{B04584B3-081C-4286-A840-AB5B16B10A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2">
                <a:extLst>
                  <a:ext uri="{FF2B5EF4-FFF2-40B4-BE49-F238E27FC236}">
                    <a16:creationId xmlns:a16="http://schemas.microsoft.com/office/drawing/2014/main" id="{3AB388FD-C246-4936-A041-E0413A1329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3">
                <a:extLst>
                  <a:ext uri="{FF2B5EF4-FFF2-40B4-BE49-F238E27FC236}">
                    <a16:creationId xmlns:a16="http://schemas.microsoft.com/office/drawing/2014/main" id="{57692343-2D12-4F57-836C-945D407B68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14">
                <a:extLst>
                  <a:ext uri="{FF2B5EF4-FFF2-40B4-BE49-F238E27FC236}">
                    <a16:creationId xmlns:a16="http://schemas.microsoft.com/office/drawing/2014/main" id="{062EE710-0210-4840-8698-E0DF1C6170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161892F4-6071-40CD-8E18-CDEE0C91B58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Line 16">
                <a:extLst>
                  <a:ext uri="{FF2B5EF4-FFF2-40B4-BE49-F238E27FC236}">
                    <a16:creationId xmlns:a16="http://schemas.microsoft.com/office/drawing/2014/main" id="{3E6BBE44-8D88-407D-B1C6-10C89DD617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9" name="Freeform 17">
                <a:extLst>
                  <a:ext uri="{FF2B5EF4-FFF2-40B4-BE49-F238E27FC236}">
                    <a16:creationId xmlns:a16="http://schemas.microsoft.com/office/drawing/2014/main" id="{1E90AE6E-328E-4730-825C-B5130F5CFC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18">
                <a:extLst>
                  <a:ext uri="{FF2B5EF4-FFF2-40B4-BE49-F238E27FC236}">
                    <a16:creationId xmlns:a16="http://schemas.microsoft.com/office/drawing/2014/main" id="{24EC969F-6E4A-4163-ABDA-4674429A3D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1B735C94-B049-42C6-9DEF-5DB70D58CE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0">
                <a:extLst>
                  <a:ext uri="{FF2B5EF4-FFF2-40B4-BE49-F238E27FC236}">
                    <a16:creationId xmlns:a16="http://schemas.microsoft.com/office/drawing/2014/main" id="{051C02E6-1954-478B-AEAE-BF8F36BE94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Rectangle 21">
                <a:extLst>
                  <a:ext uri="{FF2B5EF4-FFF2-40B4-BE49-F238E27FC236}">
                    <a16:creationId xmlns:a16="http://schemas.microsoft.com/office/drawing/2014/main" id="{6710B1C0-310A-48D0-B824-459D9AFC2F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2">
                <a:extLst>
                  <a:ext uri="{FF2B5EF4-FFF2-40B4-BE49-F238E27FC236}">
                    <a16:creationId xmlns:a16="http://schemas.microsoft.com/office/drawing/2014/main" id="{1204A606-D9A6-4DC6-9F0E-D516EA1EB9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3">
                <a:extLst>
                  <a:ext uri="{FF2B5EF4-FFF2-40B4-BE49-F238E27FC236}">
                    <a16:creationId xmlns:a16="http://schemas.microsoft.com/office/drawing/2014/main" id="{EE569555-0243-4979-A537-C9B4AFD5F25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4">
                <a:extLst>
                  <a:ext uri="{FF2B5EF4-FFF2-40B4-BE49-F238E27FC236}">
                    <a16:creationId xmlns:a16="http://schemas.microsoft.com/office/drawing/2014/main" id="{D52A977D-4993-48AF-A792-F2DE096391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5">
                <a:extLst>
                  <a:ext uri="{FF2B5EF4-FFF2-40B4-BE49-F238E27FC236}">
                    <a16:creationId xmlns:a16="http://schemas.microsoft.com/office/drawing/2014/main" id="{93CFF2DC-E52E-4D99-97D5-B0D7B792E5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6">
                <a:extLst>
                  <a:ext uri="{FF2B5EF4-FFF2-40B4-BE49-F238E27FC236}">
                    <a16:creationId xmlns:a16="http://schemas.microsoft.com/office/drawing/2014/main" id="{5E175372-AF09-42A7-B3D0-226C834891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27">
                <a:extLst>
                  <a:ext uri="{FF2B5EF4-FFF2-40B4-BE49-F238E27FC236}">
                    <a16:creationId xmlns:a16="http://schemas.microsoft.com/office/drawing/2014/main" id="{ABF20BA9-F4B2-49EA-A573-578B189774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28">
                <a:extLst>
                  <a:ext uri="{FF2B5EF4-FFF2-40B4-BE49-F238E27FC236}">
                    <a16:creationId xmlns:a16="http://schemas.microsoft.com/office/drawing/2014/main" id="{AA3A7A4B-C811-4E23-8BFD-5823A032DA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1" name="Freeform 29">
                <a:extLst>
                  <a:ext uri="{FF2B5EF4-FFF2-40B4-BE49-F238E27FC236}">
                    <a16:creationId xmlns:a16="http://schemas.microsoft.com/office/drawing/2014/main" id="{47537781-F057-4B97-AD8F-12FE9BE599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2" name="Freeform 30">
                <a:extLst>
                  <a:ext uri="{FF2B5EF4-FFF2-40B4-BE49-F238E27FC236}">
                    <a16:creationId xmlns:a16="http://schemas.microsoft.com/office/drawing/2014/main" id="{078883C7-EB52-4BB7-A9A7-F8C046A833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3" name="Freeform 31">
                <a:extLst>
                  <a:ext uri="{FF2B5EF4-FFF2-40B4-BE49-F238E27FC236}">
                    <a16:creationId xmlns:a16="http://schemas.microsoft.com/office/drawing/2014/main" id="{63CCBBF8-5972-4ED3-AB5B-46DC425B17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8C19883-37FB-437C-A3AA-89AA6239D3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7" name="Freeform 32">
                <a:extLst>
                  <a:ext uri="{FF2B5EF4-FFF2-40B4-BE49-F238E27FC236}">
                    <a16:creationId xmlns:a16="http://schemas.microsoft.com/office/drawing/2014/main" id="{AF1753DD-4CEF-45EC-B952-90EA8895D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3">
                <a:extLst>
                  <a:ext uri="{FF2B5EF4-FFF2-40B4-BE49-F238E27FC236}">
                    <a16:creationId xmlns:a16="http://schemas.microsoft.com/office/drawing/2014/main" id="{5B9356DB-C1BE-4D76-8FA7-4FBAA12D1D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4">
                <a:extLst>
                  <a:ext uri="{FF2B5EF4-FFF2-40B4-BE49-F238E27FC236}">
                    <a16:creationId xmlns:a16="http://schemas.microsoft.com/office/drawing/2014/main" id="{C4F59561-572D-42BA-A6FD-F3AFA1A394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5">
                <a:extLst>
                  <a:ext uri="{FF2B5EF4-FFF2-40B4-BE49-F238E27FC236}">
                    <a16:creationId xmlns:a16="http://schemas.microsoft.com/office/drawing/2014/main" id="{BB7A51A1-D509-4494-BAE2-1B96CAD4DB3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6">
                <a:extLst>
                  <a:ext uri="{FF2B5EF4-FFF2-40B4-BE49-F238E27FC236}">
                    <a16:creationId xmlns:a16="http://schemas.microsoft.com/office/drawing/2014/main" id="{D3FE0B5A-55DE-4E56-8E9B-B92D1DB9A8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37">
                <a:extLst>
                  <a:ext uri="{FF2B5EF4-FFF2-40B4-BE49-F238E27FC236}">
                    <a16:creationId xmlns:a16="http://schemas.microsoft.com/office/drawing/2014/main" id="{F125661C-3A0E-4B6E-B2AB-1B08C892517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38">
                <a:extLst>
                  <a:ext uri="{FF2B5EF4-FFF2-40B4-BE49-F238E27FC236}">
                    <a16:creationId xmlns:a16="http://schemas.microsoft.com/office/drawing/2014/main" id="{39304006-EE77-438A-A0D1-537322356C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39">
                <a:extLst>
                  <a:ext uri="{FF2B5EF4-FFF2-40B4-BE49-F238E27FC236}">
                    <a16:creationId xmlns:a16="http://schemas.microsoft.com/office/drawing/2014/main" id="{C6031DEB-4109-4049-82CF-DD06483A2C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40">
                <a:extLst>
                  <a:ext uri="{FF2B5EF4-FFF2-40B4-BE49-F238E27FC236}">
                    <a16:creationId xmlns:a16="http://schemas.microsoft.com/office/drawing/2014/main" id="{65FC2657-18D6-4490-88D6-32E6B1C6FB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Rectangle 41">
                <a:extLst>
                  <a:ext uri="{FF2B5EF4-FFF2-40B4-BE49-F238E27FC236}">
                    <a16:creationId xmlns:a16="http://schemas.microsoft.com/office/drawing/2014/main" id="{20BEA03B-3EAD-4FA2-BC9D-25A14D635C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C86986-3FFD-427B-AF1E-C53D2B207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015" y="494229"/>
            <a:ext cx="2851417" cy="14785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The Beam Spot Tool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A8C530-CB27-40B1-B7C2-C3D706C48D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4620" y="1928813"/>
            <a:ext cx="2862444" cy="43788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An offline algorithm used to analyze (reconstruct and fit) beam spot parameters (i.e. x-vertex, y-vertex, z-vertex, etc.) from a root file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This plot is supposed to show the x-axis width of the beam spot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4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5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76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7" name="Content Placeholder 6" descr="A picture containing map, text&#10;&#10;Description generated with high confidence">
            <a:extLst>
              <a:ext uri="{FF2B5EF4-FFF2-40B4-BE49-F238E27FC236}">
                <a16:creationId xmlns:a16="http://schemas.microsoft.com/office/drawing/2014/main" id="{3CCFB047-D4F7-4F2C-9A1D-F2A2CEB23D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232578" y="744656"/>
            <a:ext cx="7792734" cy="535750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322A89-CFAE-4CCD-9EB8-DB700744C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20525" y="6482475"/>
            <a:ext cx="365760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tx1"/>
                </a:solidFill>
              </a:rPr>
              <a:pPr algn="ctr" defTabSz="914400">
                <a:spcAft>
                  <a:spcPts val="600"/>
                </a:spcAft>
              </a:p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13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1_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992</Words>
  <Application>Microsoft Office PowerPoint</Application>
  <PresentationFormat>Widescreen</PresentationFormat>
  <Paragraphs>118</Paragraphs>
  <Slides>14</Slides>
  <Notes>10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Trebuchet MS</vt:lpstr>
      <vt:lpstr>Tw Cen MT</vt:lpstr>
      <vt:lpstr>Circuit</vt:lpstr>
      <vt:lpstr>1_Circuit</vt:lpstr>
      <vt:lpstr>Beam Spot Monitoring</vt:lpstr>
      <vt:lpstr>What is the Beam spot?</vt:lpstr>
      <vt:lpstr>Why Do We Measure the beam spot?</vt:lpstr>
      <vt:lpstr>How is the Beam Spot Calculated?</vt:lpstr>
      <vt:lpstr>How do we monitor the beam spot?</vt:lpstr>
      <vt:lpstr>Why do we monitor the beam spot?</vt:lpstr>
      <vt:lpstr>monitoring the beam spot Measurement</vt:lpstr>
      <vt:lpstr>monitoring the beam spot Measurement</vt:lpstr>
      <vt:lpstr>The Beam Spot Tool</vt:lpstr>
      <vt:lpstr>The Beam Spot Tool</vt:lpstr>
      <vt:lpstr>The Beam Spot Tool</vt:lpstr>
      <vt:lpstr>References</vt:lpstr>
      <vt:lpstr>Back Up Slides</vt:lpstr>
      <vt:lpstr>Learning the Software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Spot Monitoring</dc:title>
  <dc:creator>Jennifer Tyler</dc:creator>
  <cp:lastModifiedBy>Jennifer Tyler</cp:lastModifiedBy>
  <cp:revision>5</cp:revision>
  <dcterms:created xsi:type="dcterms:W3CDTF">2018-07-19T08:46:56Z</dcterms:created>
  <dcterms:modified xsi:type="dcterms:W3CDTF">2018-07-19T09:40:51Z</dcterms:modified>
</cp:coreProperties>
</file>