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/>
    <p:restoredTop sz="94727"/>
  </p:normalViewPr>
  <p:slideViewPr>
    <p:cSldViewPr snapToGrid="0" snapToObjects="1">
      <p:cViewPr varScale="1">
        <p:scale>
          <a:sx n="84" d="100"/>
          <a:sy n="84" d="100"/>
        </p:scale>
        <p:origin x="184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72BD1-361C-FD4A-831A-FFACD57A1F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0CB92-5C00-0A4E-81FC-9169A99A5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7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0CB92-5C00-0A4E-81FC-9169A99A59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35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0CB92-5C00-0A4E-81FC-9169A99A59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41018048-CC58-014E-8750-3715822C537D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D7FC-4BB5-6D4D-88E8-59B76BB1BB97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B545-D510-2A47-84C6-568A1D0894E6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EBC-D09C-4047-91A2-6DAB101A1498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89B7-E897-5D4B-BDE4-BEB16E012F2C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7E32-4026-F04A-995A-72F953C5CB45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6AC0E-565E-7544-8889-31060ADDEB35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5904-9588-EF4F-A358-CCE79677A5BA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96E5-E508-E744-AA9B-FBA1672038C2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A19B-224E-CC48-ACD2-0CD807B636B4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C07E-8745-4C47-B262-1AD1A0A89F34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3BCB7-8D18-F542-BBC2-37CA3D5AC200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C530C-DD52-0A45-B5E0-42405B96B83F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132C-9426-4947-AB42-A52E1956B92C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7580-9B57-A648-8BDF-7A51C2DBB2EE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1FA5-8213-AB46-8B96-BB9E31CBA98A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373A-2022-8942-8783-B7F583547AE4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A36A96D-BCDE-E048-8DA0-56370AB8DD47}" type="datetime1">
              <a:rPr lang="en-US" smtClean="0"/>
              <a:t>7/19/18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SIMPLE SUMMARY OF </a:t>
            </a:r>
            <a:br>
              <a:rPr lang="en-US" dirty="0" smtClean="0"/>
            </a:br>
            <a:r>
              <a:rPr lang="en-US" dirty="0" smtClean="0"/>
              <a:t>Z-&gt;MUMU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Garnier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5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25098"/>
            <a:ext cx="10131425" cy="1456267"/>
          </a:xfrm>
        </p:spPr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				Parameters USED FOR RUN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Data Sample-mc16_13TeV.361107.PowhegPythia8EvtGen_AZNLOCTEQ6L1_Zmumu.merge.AOD.e3601_e5984_s3126_r10389_r10482.root</a:t>
            </a: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Number of Samples: 2500</a:t>
            </a: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Minimum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pt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per muon = 30Gev</a:t>
            </a: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Maximum eta = 2.5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Data Sample- data/data17_13TeV.00331804.physics_Main.merge.DAOD_ZMUMU.r10203_r10203_p3399//DAOD_ZMUMU.12866592._000016.pool.root.1</a:t>
            </a: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Number of Samples = 2500</a:t>
            </a: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Minimum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pt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per muon = 30Gev</a:t>
            </a: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Maximum eta = 2.5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8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			Math Formula Used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sz="240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sz="2400" dirty="0" smtClean="0"/>
                  <a:t>                                                               </a:t>
                </a:r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𝑓</m:t>
                        </m:r>
                      </m:sub>
                    </m:sSub>
                    <m:r>
                      <a:rPr lang="en-US" sz="240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charset="0"/>
                      </a:rPr>
                      <m:t>+</m:t>
                    </m:r>
                    <m:sSubSup>
                      <m:sSub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charset="0"/>
                      </a:rPr>
                      <m:t>+</m:t>
                    </m:r>
                    <m:sSubSup>
                      <m:sSub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charset="0"/>
                      </a:rPr>
                      <m:t>=.01</m:t>
                    </m:r>
                    <m:r>
                      <a:rPr lang="en-US" sz="2400" i="1">
                        <a:latin typeface="Cambria Math" charset="0"/>
                      </a:rPr>
                      <m:t>𝐺𝑒𝑣</m:t>
                    </m:r>
                    <m:r>
                      <a:rPr lang="en-US" sz="2400" i="1">
                        <a:latin typeface="Cambria Math" charset="0"/>
                      </a:rPr>
                      <m:t>^2(</m:t>
                    </m:r>
                    <m:r>
                      <a:rPr lang="en-US" sz="2400" i="1">
                        <a:latin typeface="Cambria Math" charset="0"/>
                      </a:rPr>
                      <m:t>𝑛𝑒𝑔𝑙𝑖𝑔𝑎𝑏𝑙𝑒</m:t>
                    </m:r>
                    <m:r>
                      <a:rPr lang="en-US" sz="2400" i="1">
                        <a:latin typeface="Cambria Math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sz="240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𝑚𝑢</m:t>
                        </m:r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3"/>
                <a:stretch>
                  <a:fillRect l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sz="1600" dirty="0" smtClean="0">
                    <a:latin typeface="Arial" charset="0"/>
                    <a:ea typeface="Arial" charset="0"/>
                    <a:cs typeface="Arial" charset="0"/>
                  </a:rPr>
                  <a:t>Since the invariant mass is determined from quantities which are conserved during a decay, the invariant mass calculated using the energy and momentum of the decay products of a single particle is equal to the mass of the particle that decayed. The mass of a system of particles can be calculated </a:t>
                </a:r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from the general </a:t>
                </a:r>
                <a:r>
                  <a:rPr lang="en-US" sz="1600" dirty="0" smtClean="0">
                    <a:latin typeface="Arial" charset="0"/>
                    <a:ea typeface="Arial" charset="0"/>
                    <a:cs typeface="Arial" charset="0"/>
                  </a:rPr>
                  <a:t>formula</a:t>
                </a:r>
              </a:p>
              <a:p>
                <a:endParaRPr lang="en-US" sz="1600" dirty="0">
                  <a:latin typeface="Arial" charset="0"/>
                  <a:ea typeface="Arial" charset="0"/>
                  <a:cs typeface="Arial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𝑊</m:t>
                        </m:r>
                      </m:e>
                      <m:sup>
                        <m: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=(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𝑖𝑛</m:t>
                        </m:r>
                      </m:sub>
                      <m:sup/>
                      <m:e>
                        <m: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𝐸</m:t>
                        </m:r>
                      </m:e>
                    </m:nary>
                    <m:r>
                      <a:rPr lang="en-US" sz="16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−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600" i="1">
                            <a:latin typeface="Cambria Math" charset="0"/>
                            <a:ea typeface="Arial" charset="0"/>
                            <a:cs typeface="Arial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𝑜𝑢𝑡</m:t>
                        </m:r>
                      </m:sub>
                      <m:sup/>
                      <m:e>
                        <m:r>
                          <a:rPr lang="en-US" sz="16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𝐸</m:t>
                        </m:r>
                      </m:e>
                    </m:nary>
                    <m:r>
                      <a:rPr lang="en-US" sz="16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)^2−(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600" i="1">
                            <a:latin typeface="Cambria Math" charset="0"/>
                            <a:ea typeface="Arial" charset="0"/>
                            <a:cs typeface="Arial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6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𝑖</m:t>
                        </m:r>
                        <m:r>
                          <a:rPr lang="en-US" sz="16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𝑛</m:t>
                        </m:r>
                      </m:sub>
                      <m:sup/>
                      <m:e>
                        <m: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𝑃</m:t>
                        </m:r>
                      </m:e>
                    </m:nary>
                    <m:r>
                      <a:rPr lang="en-US" sz="16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−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600" i="1">
                            <a:latin typeface="Cambria Math" charset="0"/>
                            <a:ea typeface="Arial" charset="0"/>
                            <a:cs typeface="Arial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𝑜𝑢𝑡</m:t>
                        </m:r>
                      </m:sub>
                      <m:sup/>
                      <m:e>
                        <m: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𝑃</m:t>
                        </m:r>
                      </m:e>
                    </m:nary>
                    <m:r>
                      <a:rPr lang="en-US" sz="16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)^2</m:t>
                    </m:r>
                  </m:oMath>
                </a14:m>
                <a:endParaRPr lang="en-US" sz="1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4"/>
                <a:stretch>
                  <a:fillRect l="-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>
            <a:endCxn id="6" idx="2"/>
          </p:cNvCxnSpPr>
          <p:nvPr/>
        </p:nvCxnSpPr>
        <p:spPr>
          <a:xfrm>
            <a:off x="528638" y="1828800"/>
            <a:ext cx="5222876" cy="39469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85801" y="1700213"/>
            <a:ext cx="4957762" cy="397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9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SNIPPET OF CODE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28" y="2141538"/>
            <a:ext cx="9156169" cy="3649662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Of </a:t>
            </a:r>
            <a:r>
              <a:rPr lang="en-US" dirty="0" err="1" smtClean="0"/>
              <a:t>ReaL</a:t>
            </a:r>
            <a:r>
              <a:rPr lang="en-US" dirty="0" smtClean="0"/>
              <a:t> Data VS </a:t>
            </a:r>
            <a:r>
              <a:rPr lang="en-US" dirty="0" err="1" smtClean="0"/>
              <a:t>MoNTe</a:t>
            </a:r>
            <a:r>
              <a:rPr lang="en-US" dirty="0" smtClean="0"/>
              <a:t> </a:t>
            </a:r>
            <a:r>
              <a:rPr lang="en-US" dirty="0" err="1" smtClean="0"/>
              <a:t>CarLo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57" y="1895346"/>
            <a:ext cx="4225164" cy="252556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81" y="1724825"/>
            <a:ext cx="4523656" cy="27293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536" y="4245621"/>
            <a:ext cx="4396121" cy="264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22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					Money Plot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880" y="1565231"/>
            <a:ext cx="6995160" cy="422596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929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1313</TotalTime>
  <Words>276</Words>
  <Application>Microsoft Macintosh PowerPoint</Application>
  <PresentationFormat>Widescreen</PresentationFormat>
  <Paragraphs>45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Cambria Math</vt:lpstr>
      <vt:lpstr>Arial</vt:lpstr>
      <vt:lpstr>Celestial</vt:lpstr>
      <vt:lpstr>SIMPLE SUMMARY OF  Z-&gt;MUMU ANALYSIS</vt:lpstr>
      <vt:lpstr>     Parameters USED FOR RUN</vt:lpstr>
      <vt:lpstr>      Math Formula Used</vt:lpstr>
      <vt:lpstr>SNIPPET OF CODE</vt:lpstr>
      <vt:lpstr>Plots Of ReaL Data VS MoNTe CarLo Data</vt:lpstr>
      <vt:lpstr>        Money Plot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Z-&gt;MUmU ANalysis</dc:title>
  <dc:creator>Garnier I, Christopher Jeffrey</dc:creator>
  <cp:lastModifiedBy>Garnier I, Christopher Jeffrey</cp:lastModifiedBy>
  <cp:revision>12</cp:revision>
  <dcterms:created xsi:type="dcterms:W3CDTF">2018-07-17T15:08:47Z</dcterms:created>
  <dcterms:modified xsi:type="dcterms:W3CDTF">2018-07-19T09:27:55Z</dcterms:modified>
</cp:coreProperties>
</file>