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1"/>
  </p:notesMasterIdLst>
  <p:handoutMasterIdLst>
    <p:handoutMasterId r:id="rId52"/>
  </p:handoutMasterIdLst>
  <p:sldIdLst>
    <p:sldId id="800" r:id="rId2"/>
    <p:sldId id="839" r:id="rId3"/>
    <p:sldId id="878" r:id="rId4"/>
    <p:sldId id="830" r:id="rId5"/>
    <p:sldId id="842" r:id="rId6"/>
    <p:sldId id="837" r:id="rId7"/>
    <p:sldId id="862" r:id="rId8"/>
    <p:sldId id="859" r:id="rId9"/>
    <p:sldId id="850" r:id="rId10"/>
    <p:sldId id="857" r:id="rId11"/>
    <p:sldId id="835" r:id="rId12"/>
    <p:sldId id="856" r:id="rId13"/>
    <p:sldId id="847" r:id="rId14"/>
    <p:sldId id="848" r:id="rId15"/>
    <p:sldId id="841" r:id="rId16"/>
    <p:sldId id="864" r:id="rId17"/>
    <p:sldId id="866" r:id="rId18"/>
    <p:sldId id="867" r:id="rId19"/>
    <p:sldId id="869" r:id="rId20"/>
    <p:sldId id="875" r:id="rId21"/>
    <p:sldId id="870" r:id="rId22"/>
    <p:sldId id="871" r:id="rId23"/>
    <p:sldId id="876" r:id="rId24"/>
    <p:sldId id="843" r:id="rId25"/>
    <p:sldId id="844" r:id="rId26"/>
    <p:sldId id="845" r:id="rId27"/>
    <p:sldId id="846" r:id="rId28"/>
    <p:sldId id="849" r:id="rId29"/>
    <p:sldId id="851" r:id="rId30"/>
    <p:sldId id="853" r:id="rId31"/>
    <p:sldId id="635" r:id="rId32"/>
    <p:sldId id="636" r:id="rId33"/>
    <p:sldId id="874" r:id="rId34"/>
    <p:sldId id="877" r:id="rId35"/>
    <p:sldId id="854" r:id="rId36"/>
    <p:sldId id="831" r:id="rId37"/>
    <p:sldId id="840" r:id="rId38"/>
    <p:sldId id="881" r:id="rId39"/>
    <p:sldId id="883" r:id="rId40"/>
    <p:sldId id="882" r:id="rId41"/>
    <p:sldId id="884" r:id="rId42"/>
    <p:sldId id="880" r:id="rId43"/>
    <p:sldId id="858" r:id="rId44"/>
    <p:sldId id="855" r:id="rId45"/>
    <p:sldId id="861" r:id="rId46"/>
    <p:sldId id="637" r:id="rId47"/>
    <p:sldId id="640" r:id="rId48"/>
    <p:sldId id="638" r:id="rId49"/>
    <p:sldId id="879" r:id="rId50"/>
  </p:sldIdLst>
  <p:sldSz cx="12192000" cy="6858000"/>
  <p:notesSz cx="6797675" cy="98567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3" userDrawn="1">
          <p15:clr>
            <a:srgbClr val="A4A3A4"/>
          </p15:clr>
        </p15:guide>
        <p15:guide id="2" pos="2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orient="horz" pos="3105">
          <p15:clr>
            <a:srgbClr val="A4A3A4"/>
          </p15:clr>
        </p15:guide>
        <p15:guide id="4" pos="214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66FFCC"/>
    <a:srgbClr val="0000FF"/>
    <a:srgbClr val="0066FF"/>
    <a:srgbClr val="33CC33"/>
    <a:srgbClr val="00FF00"/>
    <a:srgbClr val="FF9900"/>
    <a:srgbClr val="66FF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214" autoAdjust="0"/>
    <p:restoredTop sz="94614" autoAdjust="0"/>
  </p:normalViewPr>
  <p:slideViewPr>
    <p:cSldViewPr showGuides="1">
      <p:cViewPr varScale="1">
        <p:scale>
          <a:sx n="77" d="100"/>
          <a:sy n="77" d="100"/>
        </p:scale>
        <p:origin x="72" y="132"/>
      </p:cViewPr>
      <p:guideLst>
        <p:guide orient="horz" pos="913"/>
        <p:guide pos="2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480" y="726"/>
      </p:cViewPr>
      <p:guideLst>
        <p:guide orient="horz" pos="2880"/>
        <p:guide pos="2160"/>
        <p:guide orient="horz" pos="3105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45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45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5E6C4-5F43-4FF9-96D4-21B8157BE639}" type="datetimeFigureOut">
              <a:rPr lang="de-DE" smtClean="0"/>
              <a:t>11.05.2022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362239"/>
            <a:ext cx="2945659" cy="494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4" y="9362239"/>
            <a:ext cx="2945659" cy="494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8B182-0F75-451D-B88B-ABD1C205B43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09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45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45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BD367-6A7A-405A-BFB1-15817186491F}" type="datetimeFigureOut">
              <a:rPr lang="de-DE" smtClean="0"/>
              <a:t>11.05.2022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41325" y="1231900"/>
            <a:ext cx="5915025" cy="3327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43580"/>
            <a:ext cx="5438140" cy="445397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362239"/>
            <a:ext cx="2945659" cy="494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4" y="9362239"/>
            <a:ext cx="2945659" cy="494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B5255-5329-45F9-87F3-A2F9FB4734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67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78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56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2925" indent="-187325" algn="l" defTabSz="914400" rtl="0" eaLnBrk="1" latinLnBrk="0" hangingPunct="1">
      <a:buFont typeface="Arial" panose="020B0604020202020204" pitchFamily="34" charset="0"/>
      <a:buChar char="•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7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85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1"/>
            <a:ext cx="11376025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032" y="5669842"/>
            <a:ext cx="793750" cy="79419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7BDDAEA-9330-49C2-BDC0-9EC5B726588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6261914"/>
            <a:ext cx="2168482" cy="16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19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447463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9C675125-65B7-4F5B-AEF0-C38D81E746C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075612" y="1449388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23FA31D8-E476-4ADE-8ED0-89F2667028D2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8075612" y="4005263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16810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9" y="1406427"/>
            <a:ext cx="3708400" cy="245437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9" y="3963533"/>
            <a:ext cx="3708400" cy="245437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259262" y="1449389"/>
            <a:ext cx="3673475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259263" y="4005263"/>
            <a:ext cx="3673475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68AD19F6-8B2A-4294-9E9A-47F8C86A5D6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B0BE3BFA-E3C5-48E6-ADE2-3072C916F3F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753029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113760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896943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561657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6167437" y="1449389"/>
            <a:ext cx="5616575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6753528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370839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4259263" y="1449389"/>
            <a:ext cx="752474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741425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2297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598946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A208E4DA-F01F-4DA4-AFAC-53CEEC220C4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79" y="4587296"/>
            <a:ext cx="598825" cy="185118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2955C6E6-DAFB-471E-9050-E05D2B8F3D0D}"/>
              </a:ext>
            </a:extLst>
          </p:cNvPr>
          <p:cNvSpPr/>
          <p:nvPr userDrawn="1"/>
        </p:nvSpPr>
        <p:spPr>
          <a:xfrm>
            <a:off x="395288" y="3980131"/>
            <a:ext cx="4572000" cy="37310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b="1" dirty="0"/>
              <a:t>Contact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F6E932F-91BF-4BB6-A060-480141891B9A}"/>
              </a:ext>
            </a:extLst>
          </p:cNvPr>
          <p:cNvSpPr/>
          <p:nvPr userDrawn="1"/>
        </p:nvSpPr>
        <p:spPr>
          <a:xfrm>
            <a:off x="395288" y="4516739"/>
            <a:ext cx="2700548" cy="189993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  <a:tabLst>
                <a:tab pos="715963" algn="l"/>
              </a:tabLst>
            </a:pPr>
            <a:r>
              <a:rPr lang="de-DE" dirty="0"/>
              <a:t>	Deutsches </a:t>
            </a:r>
          </a:p>
          <a:p>
            <a:pPr>
              <a:lnSpc>
                <a:spcPct val="120000"/>
              </a:lnSpc>
            </a:pPr>
            <a:r>
              <a:rPr lang="de-DE" dirty="0"/>
              <a:t>Elektronen-Synchrotron</a:t>
            </a:r>
          </a:p>
          <a:p>
            <a:pPr>
              <a:lnSpc>
                <a:spcPct val="120000"/>
              </a:lnSpc>
            </a:pPr>
            <a:endParaRPr lang="de-DE" dirty="0"/>
          </a:p>
          <a:p>
            <a:pPr>
              <a:lnSpc>
                <a:spcPct val="120000"/>
              </a:lnSpc>
            </a:pPr>
            <a:r>
              <a:rPr lang="de-DE" dirty="0"/>
              <a:t>www.desy.de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79C784CF-EB19-427C-881F-56D046C308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99891" y="4516739"/>
            <a:ext cx="5148821" cy="1899936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361950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53079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2" y="1"/>
            <a:ext cx="12191997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2"/>
            <a:ext cx="113760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889339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8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5629FEB-7EDF-4566-BF2D-9E9B8D44D50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6261914"/>
            <a:ext cx="2168482" cy="16061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338F9ECC-B605-4D88-9A7C-3D464250847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032" y="5669842"/>
            <a:ext cx="793750" cy="79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56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cy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5757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20239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61950" indent="-361950">
              <a:buFont typeface="Arial" panose="020B0604020202020204" pitchFamily="34" charset="0"/>
              <a:buChar char="●"/>
              <a:defRPr/>
            </a:lvl1pPr>
            <a:lvl2pPr marL="628650" indent="-266700">
              <a:buClr>
                <a:srgbClr val="339933"/>
              </a:buClr>
              <a:buFont typeface="Arial" panose="020B0604020202020204" pitchFamily="34" charset="0"/>
              <a:buChar char="●"/>
              <a:defRPr/>
            </a:lvl2pPr>
            <a:lvl3pPr marL="895350" indent="-266700">
              <a:buClr>
                <a:srgbClr val="0033CC"/>
              </a:buClr>
              <a:buFont typeface="Arial" panose="020B0604020202020204" pitchFamily="34" charset="0"/>
              <a:buChar char="●"/>
              <a:defRPr/>
            </a:lvl3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endParaRPr lang="en-US" noProof="0" dirty="0"/>
          </a:p>
          <a:p>
            <a:pPr lvl="2"/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8" y="817500"/>
            <a:ext cx="1137602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340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406427"/>
            <a:ext cx="5616575" cy="5010249"/>
          </a:xfrm>
        </p:spPr>
        <p:txBody>
          <a:bodyPr/>
          <a:lstStyle>
            <a:lvl1pPr marL="361950" indent="-361950">
              <a:buFont typeface="Arial" panose="020B0604020202020204" pitchFamily="34" charset="0"/>
              <a:buChar char="●"/>
              <a:defRPr/>
            </a:lvl1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6167439" y="1406427"/>
            <a:ext cx="5616574" cy="5010249"/>
          </a:xfrm>
        </p:spPr>
        <p:txBody>
          <a:bodyPr/>
          <a:lstStyle>
            <a:lvl1pPr marL="361950" indent="-361950">
              <a:buFont typeface="Arial" panose="020B0604020202020204" pitchFamily="34" charset="0"/>
              <a:buChar char="●"/>
              <a:defRPr/>
            </a:lvl1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871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406427"/>
            <a:ext cx="3708400" cy="5010249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259263" y="1406427"/>
            <a:ext cx="3673475" cy="5010249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8075612" y="1406427"/>
            <a:ext cx="3708399" cy="5010249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4802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6167437" y="1449389"/>
            <a:ext cx="5616576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167438" y="4005263"/>
            <a:ext cx="5616576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71160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2E8BFC49-6C4E-4A78-A7A9-0AB60943F6F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167438" y="1449388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6B2B23C8-8ABC-4DC4-A6B8-3AA482F34140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167438" y="4005263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5878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91578" y="6580800"/>
            <a:ext cx="9948937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| Alignment challenge in complex high resolution trackers | Rainer Mankel | 12-May-2022</a:t>
            </a:r>
            <a:endParaRPr lang="en-US" dirty="0"/>
          </a:p>
        </p:txBody>
      </p:sp>
      <p:sp>
        <p:nvSpPr>
          <p:cNvPr id="14" name="Textfeld 13"/>
          <p:cNvSpPr txBox="1"/>
          <p:nvPr/>
        </p:nvSpPr>
        <p:spPr>
          <a:xfrm>
            <a:off x="10848528" y="6580800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000" b="1" noProof="0" dirty="0"/>
              <a:t>Page </a:t>
            </a:r>
            <a:fld id="{0427E4B2-AC28-443E-BE04-5CD55098A90B}" type="slidenum">
              <a:rPr lang="en-US" sz="1000" b="1" noProof="0" smtClean="0"/>
              <a:pPr algn="r"/>
              <a:t>‹#›</a:t>
            </a:fld>
            <a:endParaRPr lang="en-US" sz="1000" b="1" noProof="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7829311-53B7-4C59-9288-3343CCC381FC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12" y="6614019"/>
            <a:ext cx="325552" cy="10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29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2" r:id="rId3"/>
    <p:sldLayoutId id="2147483680" r:id="rId4"/>
    <p:sldLayoutId id="2147483662" r:id="rId5"/>
    <p:sldLayoutId id="2147483668" r:id="rId6"/>
    <p:sldLayoutId id="2147483673" r:id="rId7"/>
    <p:sldLayoutId id="2147483670" r:id="rId8"/>
    <p:sldLayoutId id="2147483678" r:id="rId9"/>
    <p:sldLayoutId id="2147483674" r:id="rId10"/>
    <p:sldLayoutId id="2147483679" r:id="rId11"/>
    <p:sldLayoutId id="2147483675" r:id="rId12"/>
    <p:sldLayoutId id="2147483669" r:id="rId13"/>
    <p:sldLayoutId id="2147483676" r:id="rId14"/>
    <p:sldLayoutId id="2147483677" r:id="rId15"/>
    <p:sldLayoutId id="2147483666" r:id="rId16"/>
    <p:sldLayoutId id="2147483667" r:id="rId17"/>
    <p:sldLayoutId id="2147483681" r:id="rId1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91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795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pos="257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  <p15:guide id="9" pos="2593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4997" userDrawn="1">
          <p15:clr>
            <a:srgbClr val="F26B43"/>
          </p15:clr>
        </p15:guide>
        <p15:guide id="12" pos="508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5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47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340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50.png"/><Relationship Id="rId5" Type="http://schemas.openxmlformats.org/officeDocument/2006/relationships/image" Target="../media/image52.wmf"/><Relationship Id="rId4" Type="http://schemas.openxmlformats.org/officeDocument/2006/relationships/oleObject" Target="../embeddings/oleObject4.bin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0.png"/><Relationship Id="rId3" Type="http://schemas.openxmlformats.org/officeDocument/2006/relationships/image" Target="../media/image58.emf"/><Relationship Id="rId7" Type="http://schemas.openxmlformats.org/officeDocument/2006/relationships/image" Target="../media/image56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50.png"/><Relationship Id="rId10" Type="http://schemas.openxmlformats.org/officeDocument/2006/relationships/image" Target="../media/image60.emf"/><Relationship Id="rId4" Type="http://schemas.openxmlformats.org/officeDocument/2006/relationships/image" Target="../media/image59.emf"/><Relationship Id="rId9" Type="http://schemas.openxmlformats.org/officeDocument/2006/relationships/image" Target="../media/image49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3.png"/><Relationship Id="rId4" Type="http://schemas.openxmlformats.org/officeDocument/2006/relationships/image" Target="../media/image64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0.png"/><Relationship Id="rId3" Type="http://schemas.openxmlformats.org/officeDocument/2006/relationships/image" Target="../media/image43.png"/><Relationship Id="rId7" Type="http://schemas.openxmlformats.org/officeDocument/2006/relationships/image" Target="../media/image470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png"/><Relationship Id="rId4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2935373"/>
          </a:xfrm>
        </p:spPr>
        <p:txBody>
          <a:bodyPr/>
          <a:lstStyle/>
          <a:p>
            <a:r>
              <a:rPr lang="en-US" dirty="0"/>
              <a:t>The alignment challenge in complex high resolution trackers</a:t>
            </a:r>
            <a:endParaRPr lang="de-DE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07987" y="3127349"/>
            <a:ext cx="11376025" cy="1525787"/>
          </a:xfrm>
        </p:spPr>
        <p:txBody>
          <a:bodyPr/>
          <a:lstStyle/>
          <a:p>
            <a:r>
              <a:rPr lang="en-US" dirty="0"/>
              <a:t>KIT Colloquium</a:t>
            </a:r>
            <a:endParaRPr lang="de-DE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9" cy="1204428"/>
          </a:xfrm>
        </p:spPr>
        <p:txBody>
          <a:bodyPr/>
          <a:lstStyle/>
          <a:p>
            <a:r>
              <a:rPr lang="en-US" dirty="0"/>
              <a:t>Rainer Mankel (DESY)</a:t>
            </a:r>
          </a:p>
          <a:p>
            <a:endParaRPr lang="en-US" dirty="0"/>
          </a:p>
          <a:p>
            <a:r>
              <a:rPr lang="en-US" sz="1600" dirty="0"/>
              <a:t>Karlsruhe, 12 May 2022</a:t>
            </a:r>
            <a:endParaRPr lang="de-DE" dirty="0"/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6ACD6351-CD8C-4035-B3C4-580F91398EB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2204399"/>
              </p:ext>
            </p:extLst>
          </p:nvPr>
        </p:nvGraphicFramePr>
        <p:xfrm>
          <a:off x="4269169" y="2924944"/>
          <a:ext cx="6075303" cy="34194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6" name="Image" r:id="rId3" imgW="5760000" imgH="3241440" progId="Photoshop.Image.12">
                  <p:embed/>
                </p:oleObj>
              </mc:Choice>
              <mc:Fallback>
                <p:oleObj name="Image" r:id="rId3" imgW="5760000" imgH="3241440" progId="Photoshop.Image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69169" y="2924944"/>
                        <a:ext cx="6075303" cy="34194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541398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12E44-71F4-48D3-B2D4-FF6DECB62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LHC: a new level of challenge for detector alignment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DD079D-516E-4E40-8599-0F20BFE673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In the beginning, we were entering new territory in terms of tracker complexity. </a:t>
            </a:r>
            <a:r>
              <a:rPr lang="en-US" sz="2400" b="1" dirty="0">
                <a:solidFill>
                  <a:srgbClr val="7030A0"/>
                </a:solidFill>
              </a:rPr>
              <a:t>Even in 2008, it was not entirely clear if/how the problem could be managed</a:t>
            </a:r>
          </a:p>
          <a:p>
            <a:endParaRPr lang="en-US" sz="2400" dirty="0"/>
          </a:p>
          <a:p>
            <a:r>
              <a:rPr lang="en-US" sz="2400" dirty="0"/>
              <a:t>Very clearly, major methodological developments were necessary </a:t>
            </a:r>
          </a:p>
          <a:p>
            <a:endParaRPr lang="en-US" sz="2400" dirty="0"/>
          </a:p>
          <a:p>
            <a:pPr>
              <a:buFont typeface="Wingdings" panose="05000000000000000000" pitchFamily="2" charset="2"/>
              <a:buChar char="è"/>
            </a:pPr>
            <a:r>
              <a:rPr lang="en-US" sz="2400" dirty="0"/>
              <a:t>A series of three LHC alignment workshops, with experts also from previous experiments, were organized to address these problems </a:t>
            </a:r>
            <a:endParaRPr lang="en-US" sz="2400" dirty="0">
              <a:solidFill>
                <a:srgbClr val="CC0099"/>
              </a:solidFill>
            </a:endParaRPr>
          </a:p>
          <a:p>
            <a:endParaRPr lang="en-US" sz="2400" dirty="0"/>
          </a:p>
          <a:p>
            <a:endParaRPr lang="de-DE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B7A216-67A0-4171-A99A-884C35C24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EF320B-215A-4613-851D-EF7155A275E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98540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ACF8E-C4DB-4A26-AF85-6E5D21E0C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Detector Alignment Workshop 2009</a:t>
            </a:r>
            <a:endParaRPr lang="de-DE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4BB661A-79A1-425D-BF00-52F26A8E10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930" y="1406525"/>
            <a:ext cx="10776141" cy="501015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477683-3A8A-42EE-9963-38878CEF5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5E032D3-27F7-44FE-83A9-11558F257BE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https://indico.cern.ch/event/50502/</a:t>
            </a:r>
          </a:p>
        </p:txBody>
      </p:sp>
    </p:spTree>
    <p:extLst>
      <p:ext uri="{BB962C8B-B14F-4D97-AF65-F5344CB8AC3E}">
        <p14:creationId xmlns:p14="http://schemas.microsoft.com/office/powerpoint/2010/main" val="10590415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984C2-035B-435C-B832-28AE468EB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Alignment basics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25904C-214F-4FFE-B933-C412BFA64B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556792"/>
            <a:ext cx="6624117" cy="4680520"/>
          </a:xfrm>
        </p:spPr>
        <p:txBody>
          <a:bodyPr/>
          <a:lstStyle/>
          <a:p>
            <a:r>
              <a:rPr lang="en-US" dirty="0"/>
              <a:t>For track-based alignment, we use </a:t>
            </a:r>
            <a:br>
              <a:rPr lang="en-US" dirty="0"/>
            </a:br>
            <a:r>
              <a:rPr lang="en-US" dirty="0"/>
              <a:t>many millions of tracks and study </a:t>
            </a:r>
            <a:br>
              <a:rPr lang="en-US" dirty="0"/>
            </a:br>
            <a:r>
              <a:rPr lang="en-US" dirty="0"/>
              <a:t>how they match to the hits in the </a:t>
            </a:r>
            <a:br>
              <a:rPr lang="en-US" dirty="0"/>
            </a:br>
            <a:r>
              <a:rPr lang="en-US" dirty="0"/>
              <a:t>detector modules</a:t>
            </a:r>
          </a:p>
          <a:p>
            <a:pPr lvl="1"/>
            <a:r>
              <a:rPr lang="en-US" dirty="0"/>
              <a:t>distance between track and hit: </a:t>
            </a:r>
            <a:r>
              <a:rPr lang="en-US" b="1" dirty="0">
                <a:solidFill>
                  <a:srgbClr val="7030A0"/>
                </a:solidFill>
              </a:rPr>
              <a:t>“residual”</a:t>
            </a:r>
          </a:p>
          <a:p>
            <a:endParaRPr lang="en-US" dirty="0"/>
          </a:p>
          <a:p>
            <a:r>
              <a:rPr lang="en-US" dirty="0"/>
              <a:t>We introduce </a:t>
            </a:r>
            <a:r>
              <a:rPr lang="en-US" b="1" dirty="0">
                <a:solidFill>
                  <a:srgbClr val="7030A0"/>
                </a:solidFill>
              </a:rPr>
              <a:t>corrections</a:t>
            </a:r>
            <a:r>
              <a:rPr lang="en-US" dirty="0"/>
              <a:t> to the module geometry (alignment parameters) such that they match well with the tracks</a:t>
            </a:r>
          </a:p>
          <a:p>
            <a:r>
              <a:rPr lang="en-US" dirty="0"/>
              <a:t>Typically, there are three translational and three rotational </a:t>
            </a:r>
            <a:br>
              <a:rPr lang="en-US" dirty="0"/>
            </a:br>
            <a:r>
              <a:rPr lang="en-US" dirty="0"/>
              <a:t>alignment parameters per module (assuming planar shape)</a:t>
            </a:r>
          </a:p>
          <a:p>
            <a:pPr lvl="1"/>
            <a:r>
              <a:rPr lang="en-US" dirty="0"/>
              <a:t>corrections assumed to be relatively small </a:t>
            </a:r>
          </a:p>
          <a:p>
            <a:pPr>
              <a:lnSpc>
                <a:spcPct val="150000"/>
              </a:lnSpc>
            </a:pPr>
            <a:r>
              <a:rPr lang="en-US" dirty="0"/>
              <a:t>But in practice, things are less simple…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2DCE93-3EB3-4A14-9F51-F5B5C7C13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DC1BE2-AF59-4D07-85CB-92D332742CA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77524C-820F-4D03-BB29-09766BAB02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6160" y="4437112"/>
            <a:ext cx="3634451" cy="13744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10FCC14-F96C-4F13-BD53-5418C510AC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0993" y="1528982"/>
            <a:ext cx="2912142" cy="20339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81E5590-C856-4160-8DC2-1208171193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2483" y="1614009"/>
            <a:ext cx="2924077" cy="203101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2C752AD-E84C-4D60-83EA-D32DB0032EF2}"/>
              </a:ext>
            </a:extLst>
          </p:cNvPr>
          <p:cNvSpPr txBox="1"/>
          <p:nvPr/>
        </p:nvSpPr>
        <p:spPr>
          <a:xfrm>
            <a:off x="5841073" y="1171217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ideal</a:t>
            </a:r>
            <a:endParaRPr lang="de-DE" sz="1600" dirty="0" err="1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1C87629-4241-48EF-A5DA-5A274FFB7A40}"/>
              </a:ext>
            </a:extLst>
          </p:cNvPr>
          <p:cNvSpPr txBox="1"/>
          <p:nvPr/>
        </p:nvSpPr>
        <p:spPr>
          <a:xfrm>
            <a:off x="8505369" y="1171217"/>
            <a:ext cx="23042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reality (exaggerated) </a:t>
            </a:r>
            <a:endParaRPr lang="de-DE" sz="1600" dirty="0" err="1"/>
          </a:p>
        </p:txBody>
      </p:sp>
    </p:spTree>
    <p:extLst>
      <p:ext uri="{BB962C8B-B14F-4D97-AF65-F5344CB8AC3E}">
        <p14:creationId xmlns:p14="http://schemas.microsoft.com/office/powerpoint/2010/main" val="36575994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166F3-5E5A-4E2D-A6B0-B3776812BC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Sensor shape parameters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FA307D-57E8-4F13-B6B7-649222E076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real life, sensors are not planar </a:t>
            </a:r>
            <a:endParaRPr lang="en-US" dirty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è"/>
            </a:pPr>
            <a:r>
              <a:rPr lang="en-US" dirty="0">
                <a:sym typeface="Wingdings" panose="05000000000000000000" pitchFamily="2" charset="2"/>
              </a:rPr>
              <a:t>without correction, coordinate measurement of non-perpendicular tracks is biased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n-US" dirty="0">
                <a:sym typeface="Wingdings" panose="05000000000000000000" pitchFamily="2" charset="2"/>
              </a:rPr>
              <a:t>Introduce three additional </a:t>
            </a:r>
            <a:r>
              <a:rPr lang="en-US" b="1" dirty="0">
                <a:solidFill>
                  <a:srgbClr val="7030A0"/>
                </a:solidFill>
                <a:sym typeface="Wingdings" panose="05000000000000000000" pitchFamily="2" charset="2"/>
              </a:rPr>
              <a:t>curvature parameters </a:t>
            </a:r>
            <a:r>
              <a:rPr lang="en-US" dirty="0">
                <a:sym typeface="Wingdings" panose="05000000000000000000" pitchFamily="2" charset="2"/>
              </a:rPr>
              <a:t>per sensor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n-US" dirty="0">
                <a:sym typeface="Wingdings" panose="05000000000000000000" pitchFamily="2" charset="2"/>
              </a:rPr>
              <a:t>In addition, "</a:t>
            </a:r>
            <a:r>
              <a:rPr lang="en-US" b="1" dirty="0">
                <a:solidFill>
                  <a:srgbClr val="7030A0"/>
                </a:solidFill>
                <a:sym typeface="Wingdings" panose="05000000000000000000" pitchFamily="2" charset="2"/>
              </a:rPr>
              <a:t>kink angles</a:t>
            </a:r>
            <a:r>
              <a:rPr lang="en-US" dirty="0">
                <a:sym typeface="Wingdings" panose="05000000000000000000" pitchFamily="2" charset="2"/>
              </a:rPr>
              <a:t>" and offsets are introduced between daisy-chained sensors in TOB modules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n-US" dirty="0">
                <a:sym typeface="Wingdings" panose="05000000000000000000" pitchFamily="2" charset="2"/>
              </a:rPr>
              <a:t>Increases the number of alignment parameters 80,000  200,000</a:t>
            </a:r>
            <a:endParaRPr lang="de-DE" dirty="0"/>
          </a:p>
          <a:p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EE2583-BC06-463C-9587-7798D931E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522B620-453D-43B9-B48F-1D7C48099F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122DE727-A1CA-420A-9034-166E2B165E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432" y="3789040"/>
            <a:ext cx="6136076" cy="1931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672F742-3101-4A25-89A6-7EA5031277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0555" y="3937184"/>
            <a:ext cx="2925762" cy="627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BDFAD16-C913-47C8-ABD7-86F21FE1D2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2264" y="4784016"/>
            <a:ext cx="1654175" cy="55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33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7F05535-E7DB-4733-94D9-2A7EF5F66BBC}"/>
              </a:ext>
            </a:extLst>
          </p:cNvPr>
          <p:cNvSpPr txBox="1"/>
          <p:nvPr/>
        </p:nvSpPr>
        <p:spPr>
          <a:xfrm>
            <a:off x="8904311" y="5576104"/>
            <a:ext cx="1152128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kink angle</a:t>
            </a:r>
            <a:endParaRPr lang="de-DE" sz="14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E3BB032-4723-4AAF-901E-C41886C95EEE}"/>
              </a:ext>
            </a:extLst>
          </p:cNvPr>
          <p:cNvCxnSpPr>
            <a:stCxn id="9" idx="0"/>
          </p:cNvCxnSpPr>
          <p:nvPr/>
        </p:nvCxnSpPr>
        <p:spPr>
          <a:xfrm flipH="1" flipV="1">
            <a:off x="9336359" y="5342816"/>
            <a:ext cx="144016" cy="2332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491DDDE-9FF7-4E88-AFA5-B8FDD935B58D}"/>
              </a:ext>
            </a:extLst>
          </p:cNvPr>
          <p:cNvSpPr txBox="1"/>
          <p:nvPr/>
        </p:nvSpPr>
        <p:spPr>
          <a:xfrm>
            <a:off x="2423592" y="5949280"/>
            <a:ext cx="36724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(strongly exaggerated)</a:t>
            </a:r>
            <a:endParaRPr lang="de-DE" sz="1600" dirty="0" err="1"/>
          </a:p>
        </p:txBody>
      </p:sp>
    </p:spTree>
    <p:extLst>
      <p:ext uri="{BB962C8B-B14F-4D97-AF65-F5344CB8AC3E}">
        <p14:creationId xmlns:p14="http://schemas.microsoft.com/office/powerpoint/2010/main" val="577499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A8C46-39D3-489D-A5AF-21086AB2D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Sensor shape parameters (cont’d)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D2F652-6FEB-40B3-87A2-B92FBA1F1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8E7FDC-B6F6-4696-8953-3819E0788A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886597E-7CE2-4C83-B3EA-287D7671BF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96200" y="3028771"/>
            <a:ext cx="3456384" cy="3137863"/>
          </a:xfrm>
        </p:spPr>
        <p:txBody>
          <a:bodyPr/>
          <a:lstStyle/>
          <a:p>
            <a:r>
              <a:rPr lang="de-DE" sz="2000" dirty="0">
                <a:solidFill>
                  <a:srgbClr val="0000FF"/>
                </a:solidFill>
              </a:rPr>
              <a:t>Curvature in TIB and TOB modules (in direction transverse to strips)</a:t>
            </a:r>
            <a:endParaRPr lang="de-DE" sz="2000" baseline="-25000" dirty="0">
              <a:solidFill>
                <a:srgbClr val="0000FF"/>
              </a:solidFill>
            </a:endParaRPr>
          </a:p>
          <a:p>
            <a:endParaRPr lang="de-DE" sz="2000" dirty="0">
              <a:solidFill>
                <a:srgbClr val="CC0099"/>
              </a:solidFill>
            </a:endParaRPr>
          </a:p>
          <a:p>
            <a:r>
              <a:rPr lang="de-DE" sz="2000" dirty="0">
                <a:solidFill>
                  <a:srgbClr val="CC0099"/>
                </a:solidFill>
              </a:rPr>
              <a:t>Kink between sensors in TOB modules (in direction parallel to strips)</a:t>
            </a:r>
          </a:p>
          <a:p>
            <a:pPr marL="0" indent="0">
              <a:buNone/>
            </a:pPr>
            <a:endParaRPr lang="de-DE" sz="2000" dirty="0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303FE87E-2142-44C3-B08D-383904B45C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464" y="1174446"/>
            <a:ext cx="6048672" cy="5206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77AF6ECD-B37F-423A-BB98-E68421F026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3445" y="1439782"/>
            <a:ext cx="2159059" cy="1174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34D2C45-BF3B-4158-8679-EC0B798C31E3}"/>
              </a:ext>
            </a:extLst>
          </p:cNvPr>
          <p:cNvCxnSpPr/>
          <p:nvPr/>
        </p:nvCxnSpPr>
        <p:spPr>
          <a:xfrm>
            <a:off x="2135560" y="1894526"/>
            <a:ext cx="288032" cy="288032"/>
          </a:xfrm>
          <a:prstGeom prst="straightConnector1">
            <a:avLst/>
          </a:prstGeom>
          <a:ln w="571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19AAFEB-3793-4B44-A4D7-ED66D5850C9E}"/>
              </a:ext>
            </a:extLst>
          </p:cNvPr>
          <p:cNvCxnSpPr/>
          <p:nvPr/>
        </p:nvCxnSpPr>
        <p:spPr>
          <a:xfrm>
            <a:off x="2135560" y="4342798"/>
            <a:ext cx="288032" cy="288032"/>
          </a:xfrm>
          <a:prstGeom prst="straightConnector1">
            <a:avLst/>
          </a:prstGeom>
          <a:ln w="571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59BF6D9-2582-41EA-9AFC-F8B4234D2371}"/>
              </a:ext>
            </a:extLst>
          </p:cNvPr>
          <p:cNvCxnSpPr/>
          <p:nvPr/>
        </p:nvCxnSpPr>
        <p:spPr>
          <a:xfrm>
            <a:off x="5375920" y="4270790"/>
            <a:ext cx="288032" cy="288032"/>
          </a:xfrm>
          <a:prstGeom prst="straightConnector1">
            <a:avLst/>
          </a:prstGeom>
          <a:ln w="57150">
            <a:solidFill>
              <a:srgbClr val="CC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5850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AC802-62F5-4210-AB68-DC8E12430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Alignment with residuals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AF36FE-1BF7-4BBF-A85C-0106C6FC47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6" y="1406427"/>
            <a:ext cx="5339817" cy="5010249"/>
          </a:xfrm>
        </p:spPr>
        <p:txBody>
          <a:bodyPr/>
          <a:lstStyle/>
          <a:p>
            <a:r>
              <a:rPr lang="en-US" dirty="0"/>
              <a:t>Straight-forward approach:</a:t>
            </a:r>
          </a:p>
          <a:p>
            <a:pPr lvl="1"/>
            <a:r>
              <a:rPr lang="en-US" dirty="0"/>
              <a:t>for each </a:t>
            </a:r>
            <a:r>
              <a:rPr lang="en-US" dirty="0" err="1"/>
              <a:t>alignable</a:t>
            </a:r>
            <a:r>
              <a:rPr lang="en-US" dirty="0"/>
              <a:t> object, evaluate track-hit residuals for all tracks, and compute alignment corrections by means of a least-squares fit</a:t>
            </a:r>
          </a:p>
          <a:p>
            <a:pPr lvl="1"/>
            <a:r>
              <a:rPr lang="en-US" dirty="0"/>
              <a:t>this leads to an updated geometry</a:t>
            </a:r>
          </a:p>
          <a:p>
            <a:r>
              <a:rPr lang="en-US" dirty="0"/>
              <a:t>The problem:</a:t>
            </a:r>
          </a:p>
          <a:p>
            <a:pPr lvl="1"/>
            <a:r>
              <a:rPr lang="en-US" dirty="0"/>
              <a:t>also </a:t>
            </a:r>
            <a:r>
              <a:rPr lang="en-US" b="1" dirty="0">
                <a:solidFill>
                  <a:srgbClr val="7030A0"/>
                </a:solidFill>
              </a:rPr>
              <a:t>tracks will change </a:t>
            </a:r>
            <a:r>
              <a:rPr lang="en-US" dirty="0"/>
              <a:t>when updating geometry</a:t>
            </a:r>
          </a:p>
          <a:p>
            <a:pPr lvl="1"/>
            <a:r>
              <a:rPr lang="en-US" dirty="0"/>
              <a:t>need to iterate (this procedure is actually applied in various experiments. in CMS: “</a:t>
            </a:r>
            <a:r>
              <a:rPr lang="en-US" dirty="0" err="1"/>
              <a:t>HipPy</a:t>
            </a:r>
            <a:r>
              <a:rPr lang="en-US" dirty="0"/>
              <a:t>” algorithm)</a:t>
            </a:r>
          </a:p>
          <a:p>
            <a:pPr lvl="1"/>
            <a:r>
              <a:rPr lang="en-US" dirty="0"/>
              <a:t>but convergence not guaranteed!</a:t>
            </a:r>
          </a:p>
          <a:p>
            <a:pPr lvl="1"/>
            <a:r>
              <a:rPr lang="en-US" dirty="0"/>
              <a:t>in a fit, correlations are important, and no good to ignore them</a:t>
            </a:r>
          </a:p>
          <a:p>
            <a:r>
              <a:rPr lang="en-US" dirty="0"/>
              <a:t>The rigorous solution:</a:t>
            </a:r>
          </a:p>
          <a:p>
            <a:pPr lvl="1"/>
            <a:r>
              <a:rPr lang="en-US" b="1" dirty="0">
                <a:solidFill>
                  <a:srgbClr val="7030A0"/>
                </a:solidFill>
              </a:rPr>
              <a:t>simultaneous fit </a:t>
            </a:r>
            <a:r>
              <a:rPr lang="en-US" dirty="0"/>
              <a:t>of all tracks and all alignment parameters</a:t>
            </a:r>
          </a:p>
          <a:p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D96656-1E1C-4E66-88CF-F9F8533BA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721747-4299-4353-B73E-A2509005EC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65A7328-A445-4349-AD42-6754A908D869}"/>
              </a:ext>
            </a:extLst>
          </p:cNvPr>
          <p:cNvSpPr/>
          <p:nvPr/>
        </p:nvSpPr>
        <p:spPr>
          <a:xfrm>
            <a:off x="8184232" y="2060848"/>
            <a:ext cx="1440160" cy="7200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Tracks</a:t>
            </a: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2D70F93-FE28-40D1-BBA8-0BBFFCE40265}"/>
              </a:ext>
            </a:extLst>
          </p:cNvPr>
          <p:cNvSpPr/>
          <p:nvPr/>
        </p:nvSpPr>
        <p:spPr>
          <a:xfrm>
            <a:off x="10344472" y="3501008"/>
            <a:ext cx="1440160" cy="72008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Residuals</a:t>
            </a: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054AA79-7878-4568-8CD2-96F5051B325E}"/>
              </a:ext>
            </a:extLst>
          </p:cNvPr>
          <p:cNvSpPr/>
          <p:nvPr/>
        </p:nvSpPr>
        <p:spPr>
          <a:xfrm>
            <a:off x="6023992" y="3501008"/>
            <a:ext cx="1440160" cy="720080"/>
          </a:xfrm>
          <a:prstGeom prst="roundRect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Geometry</a:t>
            </a: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B376E51-6478-40D0-A6A6-20126340747B}"/>
              </a:ext>
            </a:extLst>
          </p:cNvPr>
          <p:cNvSpPr/>
          <p:nvPr/>
        </p:nvSpPr>
        <p:spPr>
          <a:xfrm>
            <a:off x="8184232" y="4941168"/>
            <a:ext cx="1440160" cy="720080"/>
          </a:xfrm>
          <a:prstGeom prst="roundRect">
            <a:avLst/>
          </a:prstGeom>
          <a:solidFill>
            <a:srgbClr val="FF7C8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Alignment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parameters</a:t>
            </a: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2" name="Arrow: Bent 11">
            <a:extLst>
              <a:ext uri="{FF2B5EF4-FFF2-40B4-BE49-F238E27FC236}">
                <a16:creationId xmlns:a16="http://schemas.microsoft.com/office/drawing/2014/main" id="{369E286E-0834-45A6-8B3E-7086C1318362}"/>
              </a:ext>
            </a:extLst>
          </p:cNvPr>
          <p:cNvSpPr/>
          <p:nvPr/>
        </p:nvSpPr>
        <p:spPr>
          <a:xfrm>
            <a:off x="6578648" y="2118222"/>
            <a:ext cx="1605584" cy="1368152"/>
          </a:xfrm>
          <a:prstGeom prst="bentArrow">
            <a:avLst>
              <a:gd name="adj1" fmla="val 17709"/>
              <a:gd name="adj2" fmla="val 25000"/>
              <a:gd name="adj3" fmla="val 25000"/>
              <a:gd name="adj4" fmla="val 43750"/>
            </a:avLst>
          </a:pr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3" name="Arrow: Bent 12">
            <a:extLst>
              <a:ext uri="{FF2B5EF4-FFF2-40B4-BE49-F238E27FC236}">
                <a16:creationId xmlns:a16="http://schemas.microsoft.com/office/drawing/2014/main" id="{C6150A6B-5025-427B-BD56-588ADFF91B2E}"/>
              </a:ext>
            </a:extLst>
          </p:cNvPr>
          <p:cNvSpPr/>
          <p:nvPr/>
        </p:nvSpPr>
        <p:spPr>
          <a:xfrm rot="10800000">
            <a:off x="9636236" y="4221088"/>
            <a:ext cx="1605584" cy="1368152"/>
          </a:xfrm>
          <a:prstGeom prst="bentArrow">
            <a:avLst>
              <a:gd name="adj1" fmla="val 17709"/>
              <a:gd name="adj2" fmla="val 25000"/>
              <a:gd name="adj3" fmla="val 25000"/>
              <a:gd name="adj4" fmla="val 43750"/>
            </a:avLst>
          </a:prstGeom>
          <a:solidFill>
            <a:schemeClr val="bg1"/>
          </a:solidFill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4" name="Arrow: Bent 13">
            <a:extLst>
              <a:ext uri="{FF2B5EF4-FFF2-40B4-BE49-F238E27FC236}">
                <a16:creationId xmlns:a16="http://schemas.microsoft.com/office/drawing/2014/main" id="{3C655737-873C-4FFD-995F-E46D79103530}"/>
              </a:ext>
            </a:extLst>
          </p:cNvPr>
          <p:cNvSpPr/>
          <p:nvPr/>
        </p:nvSpPr>
        <p:spPr>
          <a:xfrm rot="5400000">
            <a:off x="9889659" y="2023449"/>
            <a:ext cx="1209502" cy="1716348"/>
          </a:xfrm>
          <a:prstGeom prst="bentArrow">
            <a:avLst>
              <a:gd name="adj1" fmla="val 17709"/>
              <a:gd name="adj2" fmla="val 25000"/>
              <a:gd name="adj3" fmla="val 25000"/>
              <a:gd name="adj4" fmla="val 43750"/>
            </a:avLst>
          </a:prstGeom>
          <a:solidFill>
            <a:schemeClr val="bg1"/>
          </a:solidFill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5" name="Arrow: Bent 14">
            <a:extLst>
              <a:ext uri="{FF2B5EF4-FFF2-40B4-BE49-F238E27FC236}">
                <a16:creationId xmlns:a16="http://schemas.microsoft.com/office/drawing/2014/main" id="{25C75D96-6A4B-4011-85CC-B25BBB2D25FA}"/>
              </a:ext>
            </a:extLst>
          </p:cNvPr>
          <p:cNvSpPr/>
          <p:nvPr/>
        </p:nvSpPr>
        <p:spPr>
          <a:xfrm rot="16200000">
            <a:off x="6757310" y="3931661"/>
            <a:ext cx="1137495" cy="1716348"/>
          </a:xfrm>
          <a:prstGeom prst="bentArrow">
            <a:avLst>
              <a:gd name="adj1" fmla="val 17709"/>
              <a:gd name="adj2" fmla="val 25000"/>
              <a:gd name="adj3" fmla="val 25000"/>
              <a:gd name="adj4" fmla="val 43750"/>
            </a:avLst>
          </a:prstGeom>
          <a:solidFill>
            <a:schemeClr val="bg1"/>
          </a:solidFill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5674785-17B9-4FB3-830E-D9D03735616B}"/>
              </a:ext>
            </a:extLst>
          </p:cNvPr>
          <p:cNvSpPr/>
          <p:nvPr/>
        </p:nvSpPr>
        <p:spPr>
          <a:xfrm>
            <a:off x="8184232" y="3501008"/>
            <a:ext cx="1440160" cy="720080"/>
          </a:xfrm>
          <a:prstGeom prst="roundRect">
            <a:avLst/>
          </a:prstGeom>
          <a:solidFill>
            <a:srgbClr val="66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Hits</a:t>
            </a:r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7" name="Arrow: Up 16">
            <a:extLst>
              <a:ext uri="{FF2B5EF4-FFF2-40B4-BE49-F238E27FC236}">
                <a16:creationId xmlns:a16="http://schemas.microsoft.com/office/drawing/2014/main" id="{865C6E5B-34D6-4435-B008-3F22C6386225}"/>
              </a:ext>
            </a:extLst>
          </p:cNvPr>
          <p:cNvSpPr/>
          <p:nvPr/>
        </p:nvSpPr>
        <p:spPr>
          <a:xfrm>
            <a:off x="8666158" y="2780928"/>
            <a:ext cx="462491" cy="720080"/>
          </a:xfrm>
          <a:prstGeom prst="upArrow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8" name="Arrow: Up 17">
            <a:extLst>
              <a:ext uri="{FF2B5EF4-FFF2-40B4-BE49-F238E27FC236}">
                <a16:creationId xmlns:a16="http://schemas.microsoft.com/office/drawing/2014/main" id="{63B4E6C8-4845-47AC-BB68-533917BF09D5}"/>
              </a:ext>
            </a:extLst>
          </p:cNvPr>
          <p:cNvSpPr/>
          <p:nvPr/>
        </p:nvSpPr>
        <p:spPr>
          <a:xfrm rot="5400000">
            <a:off x="9753187" y="3485786"/>
            <a:ext cx="462491" cy="720080"/>
          </a:xfrm>
          <a:prstGeom prst="upArrow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773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596F62-F0A2-4597-8C98-BB71E24F84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Millepede</a:t>
            </a:r>
            <a:r>
              <a:rPr lang="de-DE" dirty="0"/>
              <a:t> </a:t>
            </a:r>
            <a:r>
              <a:rPr lang="de-DE" dirty="0" err="1"/>
              <a:t>idea</a:t>
            </a:r>
            <a:endParaRPr lang="de-DE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4F80F34-FDED-4B6B-869F-4A129DC568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8388" y="1406525"/>
            <a:ext cx="7515225" cy="501015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68AD9B-CA34-4377-A1EF-A8460CC4B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28C68C1-48E0-4A47-9ABC-D170403FEFF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8" y="817500"/>
            <a:ext cx="11376024" cy="379252"/>
          </a:xfrm>
        </p:spPr>
        <p:txBody>
          <a:bodyPr/>
          <a:lstStyle/>
          <a:p>
            <a:r>
              <a:rPr lang="en-US" dirty="0"/>
              <a:t>A rigorous solution that is computationally manageable </a:t>
            </a:r>
            <a:endParaRPr lang="de-D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E759F0F-3C1C-4BCD-961D-56AB3B5DAE23}"/>
              </a:ext>
            </a:extLst>
          </p:cNvPr>
          <p:cNvSpPr txBox="1"/>
          <p:nvPr/>
        </p:nvSpPr>
        <p:spPr>
          <a:xfrm>
            <a:off x="6528048" y="1628800"/>
            <a:ext cx="2880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Volker </a:t>
            </a:r>
            <a:r>
              <a:rPr lang="en-US" sz="1600" dirty="0" err="1"/>
              <a:t>Blobel</a:t>
            </a:r>
            <a:r>
              <a:rPr lang="en-US" sz="1600" dirty="0"/>
              <a:t> (1938-2018)</a:t>
            </a:r>
            <a:endParaRPr lang="de-DE" sz="1600" dirty="0" err="1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F0A60B0-F6A6-4109-AFE5-ABA0F99F603E}"/>
              </a:ext>
            </a:extLst>
          </p:cNvPr>
          <p:cNvSpPr txBox="1"/>
          <p:nvPr/>
        </p:nvSpPr>
        <p:spPr>
          <a:xfrm rot="5400000">
            <a:off x="7218389" y="3781453"/>
            <a:ext cx="49318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at 3</a:t>
            </a:r>
            <a:r>
              <a:rPr lang="en-US" sz="1600" baseline="30000" dirty="0"/>
              <a:t>rd</a:t>
            </a:r>
            <a:r>
              <a:rPr lang="en-US" sz="1600" dirty="0"/>
              <a:t> LHC Detector Alignment workshop, June 2009</a:t>
            </a:r>
          </a:p>
        </p:txBody>
      </p:sp>
    </p:spTree>
    <p:extLst>
      <p:ext uri="{BB962C8B-B14F-4D97-AF65-F5344CB8AC3E}">
        <p14:creationId xmlns:p14="http://schemas.microsoft.com/office/powerpoint/2010/main" val="14871882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C8AC1-CB80-4A1A-9CBB-6317951E3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Millepede</a:t>
            </a:r>
            <a:r>
              <a:rPr lang="de-DE" dirty="0"/>
              <a:t> </a:t>
            </a:r>
            <a:r>
              <a:rPr lang="de-DE" dirty="0" err="1"/>
              <a:t>idea</a:t>
            </a:r>
            <a:r>
              <a:rPr lang="de-DE" dirty="0"/>
              <a:t> (</a:t>
            </a:r>
            <a:r>
              <a:rPr lang="de-DE" dirty="0" err="1"/>
              <a:t>cont‘d</a:t>
            </a:r>
            <a:r>
              <a:rPr lang="de-DE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AB300B-FADE-4AEE-A415-45FBF5B2D4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06427"/>
            <a:ext cx="11376025" cy="870445"/>
          </a:xfrm>
        </p:spPr>
        <p:txBody>
          <a:bodyPr/>
          <a:lstStyle/>
          <a:p>
            <a:r>
              <a:rPr lang="en-US" dirty="0" err="1"/>
              <a:t>Blobel’s</a:t>
            </a:r>
            <a:r>
              <a:rPr lang="en-US" dirty="0"/>
              <a:t> example: 1,596,489 tracks (@ 5 parameters); 47,655 alignment parameters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&gt;8 M free parameters to be determined  equation system characterized by 8M x 8M matrix (several 100 TB!)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09E909-8216-497A-8F65-D9458FAFB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4AF2EE-1A96-4B65-8CC3-56F3EF192E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27FBC-5EA1-42C4-A565-3C2B7A8B176A}"/>
              </a:ext>
            </a:extLst>
          </p:cNvPr>
          <p:cNvSpPr txBox="1">
            <a:spLocks/>
          </p:cNvSpPr>
          <p:nvPr/>
        </p:nvSpPr>
        <p:spPr>
          <a:xfrm>
            <a:off x="7248128" y="4149080"/>
            <a:ext cx="4463257" cy="235407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●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339933"/>
              </a:buClr>
              <a:buFont typeface="Arial" panose="020B060402020202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0033CC"/>
              </a:buClr>
              <a:buFont typeface="Arial" panose="020B060402020202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With a smart transformation, using Schur complements, this problem can be reduced to one with a </a:t>
            </a:r>
            <a:r>
              <a:rPr lang="en-US" dirty="0">
                <a:solidFill>
                  <a:srgbClr val="7030A0"/>
                </a:solidFill>
              </a:rPr>
              <a:t>much smaller matrix</a:t>
            </a:r>
            <a:r>
              <a:rPr lang="en-US" dirty="0"/>
              <a:t> for the alignment parameters only</a:t>
            </a:r>
          </a:p>
          <a:p>
            <a:pPr lvl="1"/>
            <a:r>
              <a:rPr lang="en-US" dirty="0"/>
              <a:t>47,655 x 47,655</a:t>
            </a:r>
          </a:p>
          <a:p>
            <a:pPr lvl="1"/>
            <a:r>
              <a:rPr lang="en-US" dirty="0"/>
              <a:t>no approximation involved</a:t>
            </a:r>
          </a:p>
          <a:p>
            <a:pPr lvl="1"/>
            <a:r>
              <a:rPr lang="en-US" dirty="0"/>
              <a:t>this is a sparse (!) matrix</a:t>
            </a:r>
            <a:endParaRPr lang="de-D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8D7807-0D6A-4B79-8C84-0D8706DAAFDA}"/>
              </a:ext>
            </a:extLst>
          </p:cNvPr>
          <p:cNvSpPr txBox="1"/>
          <p:nvPr/>
        </p:nvSpPr>
        <p:spPr>
          <a:xfrm>
            <a:off x="623392" y="6191726"/>
            <a:ext cx="63367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https://indico.cern.ch/event/50502/contributions/1183071/attachments/964111/1368903/cernali.pdf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9F6D8517-3BB2-4ABA-8D5C-F93780AFE2E6}"/>
              </a:ext>
            </a:extLst>
          </p:cNvPr>
          <p:cNvSpPr/>
          <p:nvPr/>
        </p:nvSpPr>
        <p:spPr>
          <a:xfrm>
            <a:off x="6600056" y="2967259"/>
            <a:ext cx="576064" cy="360040"/>
          </a:xfrm>
          <a:prstGeom prst="rightArrow">
            <a:avLst/>
          </a:prstGeom>
          <a:solidFill>
            <a:srgbClr val="FFC000"/>
          </a:solidFill>
          <a:ln w="19050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B42018A-13AD-421D-9D4F-29A80C7328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504" y="2348880"/>
            <a:ext cx="4557118" cy="364949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9226E14-A601-4F0C-9DFB-1F124207D2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541" y="2276872"/>
            <a:ext cx="2498893" cy="1720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6298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1E1FC-097E-4FCE-B823-DBF39B40E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Millepede</a:t>
            </a:r>
            <a:r>
              <a:rPr lang="en-US" dirty="0"/>
              <a:t> program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4CDEA6-CA79-4A3F-A8ED-2E59804AE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Millepede</a:t>
            </a:r>
            <a:r>
              <a:rPr lang="en-US" dirty="0"/>
              <a:t> (I):</a:t>
            </a:r>
          </a:p>
          <a:p>
            <a:pPr lvl="1"/>
            <a:r>
              <a:rPr lang="en-US" dirty="0"/>
              <a:t>since 1998 used in H1 for vertex detector and central jet chamber</a:t>
            </a:r>
          </a:p>
          <a:p>
            <a:pPr lvl="1"/>
            <a:r>
              <a:rPr lang="en-US" dirty="0"/>
              <a:t>since 2000 downloadable from the web… adopted by many experiments, still used today</a:t>
            </a:r>
          </a:p>
          <a:p>
            <a:pPr lvl="1"/>
            <a:r>
              <a:rPr lang="en-US" dirty="0"/>
              <a:t>used for up to 4,800 alignment parameters</a:t>
            </a:r>
          </a:p>
          <a:p>
            <a:endParaRPr lang="en-US" dirty="0"/>
          </a:p>
          <a:p>
            <a:r>
              <a:rPr lang="en-US" dirty="0"/>
              <a:t>With LHC on the horizon it became clear that this program could not meet the highest demands</a:t>
            </a:r>
          </a:p>
          <a:p>
            <a:pPr lvl="1"/>
            <a:r>
              <a:rPr lang="en-US" dirty="0"/>
              <a:t>for example, CMS:</a:t>
            </a:r>
          </a:p>
          <a:p>
            <a:pPr lvl="2"/>
            <a:r>
              <a:rPr lang="en-US" dirty="0"/>
              <a:t>17,000 modules </a:t>
            </a:r>
            <a:r>
              <a:rPr lang="en-US" dirty="0">
                <a:sym typeface="Wingdings" panose="05000000000000000000" pitchFamily="2" charset="2"/>
              </a:rPr>
              <a:t> ~100,000 alignment parameters in straight-forward implementation</a:t>
            </a:r>
          </a:p>
          <a:p>
            <a:pPr lvl="3"/>
            <a:r>
              <a:rPr lang="en-US" dirty="0">
                <a:sym typeface="Wingdings" panose="05000000000000000000" pitchFamily="2" charset="2"/>
              </a:rPr>
              <a:t>number of matrix elements  exceeds largest possible 4 byte integer</a:t>
            </a:r>
          </a:p>
          <a:p>
            <a:pPr lvl="3"/>
            <a:r>
              <a:rPr lang="en-US" dirty="0">
                <a:sym typeface="Wingdings" panose="05000000000000000000" pitchFamily="2" charset="2"/>
              </a:rPr>
              <a:t>numerical methods for solving in </a:t>
            </a:r>
            <a:r>
              <a:rPr lang="en-US" dirty="0" err="1">
                <a:sym typeface="Wingdings" panose="05000000000000000000" pitchFamily="2" charset="2"/>
              </a:rPr>
              <a:t>Millepede</a:t>
            </a:r>
            <a:r>
              <a:rPr lang="en-US" dirty="0">
                <a:sym typeface="Wingdings" panose="05000000000000000000" pitchFamily="2" charset="2"/>
              </a:rPr>
              <a:t> I not adequate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today’s CMS alignment campaigns even exceed 200,000 parameters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b="1" dirty="0">
                <a:solidFill>
                  <a:srgbClr val="7030A0"/>
                </a:solidFill>
                <a:sym typeface="Wingdings" panose="05000000000000000000" pitchFamily="2" charset="2"/>
              </a:rPr>
              <a:t>Development of </a:t>
            </a:r>
            <a:r>
              <a:rPr lang="en-US" b="1" dirty="0" err="1">
                <a:solidFill>
                  <a:srgbClr val="7030A0"/>
                </a:solidFill>
                <a:sym typeface="Wingdings" panose="05000000000000000000" pitchFamily="2" charset="2"/>
              </a:rPr>
              <a:t>Millepede</a:t>
            </a:r>
            <a:r>
              <a:rPr lang="en-US" b="1" dirty="0">
                <a:solidFill>
                  <a:srgbClr val="7030A0"/>
                </a:solidFill>
                <a:sym typeface="Wingdings" panose="05000000000000000000" pitchFamily="2" charset="2"/>
              </a:rPr>
              <a:t>-II </a:t>
            </a:r>
            <a:r>
              <a:rPr lang="en-US" dirty="0">
                <a:sym typeface="Wingdings" panose="05000000000000000000" pitchFamily="2" charset="2"/>
              </a:rPr>
              <a:t> cutting-edge solving of massive linear problems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6B07C1-5526-46FF-8F04-AFD9FFE14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AF7455-353F-461A-BB74-8B67A29E71A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90508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Millepede</a:t>
            </a:r>
            <a:r>
              <a:rPr lang="en-US" dirty="0"/>
              <a:t>-II: computational/numerical technology</a:t>
            </a:r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Simply speaking, track-based alignment can be described as solving a huge linear equation system:</a:t>
                </a:r>
              </a:p>
              <a:p>
                <a:pPr lvl="1"/>
                <a14:m>
                  <m:oMath xmlns:m="http://schemas.openxmlformats.org/officeDocument/2006/math">
                    <m:d>
                      <m:d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de-DE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nor/>
                                </m:rPr>
                                <a:rPr lang="en-US" dirty="0">
                                  <a:sym typeface="Wingdings"/>
                                </a:rPr>
                                <m:t></m:t>
                              </m:r>
                            </m:e>
                            <m:e>
                              <m:r>
                                <a:rPr lang="de-DE" i="1" smtClean="0">
                                  <a:latin typeface="Cambria Math"/>
                                </a:rPr>
                                <m:t>⋯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en-US" dirty="0">
                                  <a:sym typeface="Wingdings"/>
                                </a:rPr>
                                <m:t></m:t>
                              </m:r>
                            </m:e>
                          </m:mr>
                          <m:mr>
                            <m:e>
                              <m:r>
                                <a:rPr lang="de-DE" i="1" smtClean="0">
                                  <a:latin typeface="Cambria Math"/>
                                </a:rPr>
                                <m:t>⋮</m:t>
                              </m:r>
                            </m:e>
                            <m:e>
                              <m:r>
                                <a:rPr lang="de-DE" i="1" smtClean="0">
                                  <a:latin typeface="Cambria Math"/>
                                </a:rPr>
                                <m:t>⋱</m:t>
                              </m:r>
                            </m:e>
                            <m:e>
                              <m:r>
                                <a:rPr lang="de-DE" i="1" smtClean="0">
                                  <a:latin typeface="Cambria Math"/>
                                </a:rPr>
                                <m:t>⋮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en-US" dirty="0">
                                  <a:sym typeface="Wingdings"/>
                                </a:rPr>
                                <m:t></m:t>
                              </m:r>
                            </m:e>
                            <m:e>
                              <m:r>
                                <a:rPr lang="de-DE" i="1" smtClean="0">
                                  <a:latin typeface="Cambria Math"/>
                                </a:rPr>
                                <m:t>⋯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en-US" dirty="0">
                                  <a:sym typeface="Wingdings"/>
                                </a:rPr>
                                <m:t></m:t>
                              </m:r>
                            </m:e>
                          </m:mr>
                        </m:m>
                      </m:e>
                    </m:d>
                    <m:r>
                      <a:rPr lang="en-US" b="0" i="1" smtClean="0">
                        <a:latin typeface="Cambria Math"/>
                      </a:rPr>
                      <m:t>         </m:t>
                    </m:r>
                    <m:d>
                      <m:d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de-DE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sty m:val="p"/>
                                </m:rPr>
                                <a:rPr lang="en-US" b="0" i="1" smtClean="0">
                                  <a:latin typeface="Cambria Math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de-DE" i="1" smtClean="0">
                                  <a:latin typeface="Cambria Math"/>
                                </a:rPr>
                                <m:t>⋮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sty m:val="p"/>
                                </m:rPr>
                                <a:rPr lang="en-US" b="0" i="1" smtClean="0">
                                  <a:latin typeface="Cambria Math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en-US" b="0" i="1" smtClean="0">
                        <a:latin typeface="Cambria Math"/>
                      </a:rPr>
                      <m:t>       =      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nor/>
                                </m:rPr>
                                <a:rPr lang="en-US" dirty="0">
                                  <a:sym typeface="Wingdings"/>
                                </a:rPr>
                                <m:t></m:t>
                              </m:r>
                            </m:e>
                          </m:mr>
                          <m:mr>
                            <m:e>
                              <m:r>
                                <a:rPr lang="de-DE" i="1">
                                  <a:latin typeface="Cambria Math"/>
                                </a:rPr>
                                <m:t>⋮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en-US" dirty="0">
                                  <a:sym typeface="Wingdings"/>
                                </a:rPr>
                                <m:t>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de-DE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Straight-forward solution (= inversion of the matrix C’) only possible for “small” number of parameters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Very good turnaround thanks to exploitation of matrix sparsity, multithreading, and dedicated large-memory machines</a:t>
                </a:r>
              </a:p>
              <a:p>
                <a:endParaRPr lang="de-DE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179" t="-146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Left Brace 7"/>
          <p:cNvSpPr/>
          <p:nvPr/>
        </p:nvSpPr>
        <p:spPr>
          <a:xfrm rot="16200000">
            <a:off x="2904531" y="2406278"/>
            <a:ext cx="118246" cy="792090"/>
          </a:xfrm>
          <a:prstGeom prst="leftBrace">
            <a:avLst>
              <a:gd name="adj1" fmla="val 19381"/>
              <a:gd name="adj2" fmla="val 50419"/>
            </a:avLst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Box 9"/>
          <p:cNvSpPr txBox="1"/>
          <p:nvPr/>
        </p:nvSpPr>
        <p:spPr>
          <a:xfrm>
            <a:off x="2279576" y="2874422"/>
            <a:ext cx="1658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alignment </a:t>
            </a:r>
            <a:br>
              <a:rPr lang="en-US" sz="1600" dirty="0"/>
            </a:br>
            <a:r>
              <a:rPr lang="en-US" sz="1600" dirty="0"/>
              <a:t>parameters</a:t>
            </a:r>
            <a:endParaRPr lang="de-DE" sz="1600" dirty="0" err="1"/>
          </a:p>
        </p:txBody>
      </p:sp>
      <p:sp>
        <p:nvSpPr>
          <p:cNvPr id="11" name="TextBox 10"/>
          <p:cNvSpPr txBox="1"/>
          <p:nvPr/>
        </p:nvSpPr>
        <p:spPr>
          <a:xfrm>
            <a:off x="767408" y="2871598"/>
            <a:ext cx="1658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C'</a:t>
            </a:r>
            <a:endParaRPr lang="de-DE" sz="1600" dirty="0" err="1"/>
          </a:p>
        </p:txBody>
      </p:sp>
      <p:sp>
        <p:nvSpPr>
          <p:cNvPr id="12" name="TextBox 11"/>
          <p:cNvSpPr txBox="1"/>
          <p:nvPr/>
        </p:nvSpPr>
        <p:spPr>
          <a:xfrm>
            <a:off x="6384032" y="2132856"/>
            <a:ext cx="4464496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In CMS, C' is typically a matrix with </a:t>
            </a:r>
            <a:br>
              <a:rPr lang="en-US" sz="1600" dirty="0"/>
            </a:br>
            <a:r>
              <a:rPr lang="en-US" sz="1600" dirty="0"/>
              <a:t>50,000 - 200,000 rows and columns</a:t>
            </a:r>
            <a:endParaRPr lang="de-DE" sz="1600" dirty="0" err="1"/>
          </a:p>
        </p:txBody>
      </p:sp>
      <p:sp>
        <p:nvSpPr>
          <p:cNvPr id="13" name="TextBox 12"/>
          <p:cNvSpPr txBox="1"/>
          <p:nvPr/>
        </p:nvSpPr>
        <p:spPr>
          <a:xfrm>
            <a:off x="3503712" y="2871598"/>
            <a:ext cx="1658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b'</a:t>
            </a:r>
            <a:endParaRPr lang="de-DE" sz="1600" dirty="0" err="1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4FE4383-0D2F-45F9-A249-6F84021880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7489" y="4221088"/>
            <a:ext cx="8064896" cy="1130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839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D2B4C-050D-4EF9-A72A-46723D287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30CD59-972A-421A-86BF-AAB3238590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Motivation</a:t>
            </a:r>
          </a:p>
          <a:p>
            <a:r>
              <a:rPr lang="en-US" sz="2400" dirty="0"/>
              <a:t>Alignment challenges in complex tracking systems</a:t>
            </a:r>
          </a:p>
          <a:p>
            <a:r>
              <a:rPr lang="en-US" sz="2400" dirty="0"/>
              <a:t>Methodology &amp; solutions</a:t>
            </a:r>
          </a:p>
          <a:p>
            <a:r>
              <a:rPr lang="en-US" sz="2400" dirty="0"/>
              <a:t>Practical experience with alignment in a huge tracking system</a:t>
            </a:r>
          </a:p>
          <a:p>
            <a:pPr lvl="1"/>
            <a:r>
              <a:rPr lang="en-US" sz="2000" dirty="0"/>
              <a:t>inputs &amp; workflows</a:t>
            </a:r>
          </a:p>
          <a:p>
            <a:pPr lvl="1"/>
            <a:r>
              <a:rPr lang="en-US" sz="2000" dirty="0"/>
              <a:t>evolution with time</a:t>
            </a:r>
          </a:p>
          <a:p>
            <a:pPr lvl="1"/>
            <a:r>
              <a:rPr lang="en-US" sz="2000" dirty="0"/>
              <a:t>systematic effects &amp; their impact on physics performance</a:t>
            </a:r>
          </a:p>
          <a:p>
            <a:pPr lvl="1"/>
            <a:endParaRPr lang="en-US" sz="2000" dirty="0"/>
          </a:p>
          <a:p>
            <a:endParaRPr lang="en-US" sz="2400" dirty="0"/>
          </a:p>
          <a:p>
            <a:endParaRPr lang="en-US" sz="2400" dirty="0"/>
          </a:p>
          <a:p>
            <a:endParaRPr lang="de-DE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B88374-EACD-4AF4-BE0D-D094E5229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79D8BB-1F1D-48EE-9B7E-C91891B5BD5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361626-0C8C-45DF-8A96-197EDDEE0873}"/>
              </a:ext>
            </a:extLst>
          </p:cNvPr>
          <p:cNvSpPr txBox="1"/>
          <p:nvPr/>
        </p:nvSpPr>
        <p:spPr>
          <a:xfrm>
            <a:off x="767408" y="5013176"/>
            <a:ext cx="10081120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rgbClr val="0000FF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dirty="0"/>
              <a:t>Includes already results from our upcoming new paper:</a:t>
            </a:r>
            <a:br>
              <a:rPr lang="en-US" sz="1600" dirty="0"/>
            </a:br>
            <a:br>
              <a:rPr lang="en-US" sz="1600" dirty="0"/>
            </a:br>
            <a:r>
              <a:rPr lang="en-US" sz="1600" i="1" dirty="0"/>
              <a:t>Strategies and performance of the CMS silicon tracker alignment during LHC Run 2</a:t>
            </a:r>
            <a:r>
              <a:rPr lang="de-DE" sz="1600" dirty="0"/>
              <a:t>, arxiv:2111.08757 </a:t>
            </a:r>
            <a:br>
              <a:rPr lang="de-DE" sz="1600" dirty="0"/>
            </a:br>
            <a:r>
              <a:rPr lang="de-DE" sz="1600" dirty="0"/>
              <a:t>(will </a:t>
            </a:r>
            <a:r>
              <a:rPr lang="de-DE" sz="1600" dirty="0" err="1"/>
              <a:t>appear</a:t>
            </a:r>
            <a:r>
              <a:rPr lang="de-DE" sz="1600" dirty="0"/>
              <a:t> </a:t>
            </a:r>
            <a:r>
              <a:rPr lang="de-DE" sz="1600" dirty="0" err="1"/>
              <a:t>soon</a:t>
            </a:r>
            <a:r>
              <a:rPr lang="de-DE" sz="1600" dirty="0"/>
              <a:t> in </a:t>
            </a:r>
            <a:r>
              <a:rPr lang="de-DE" sz="1600" dirty="0" err="1"/>
              <a:t>Nucl</a:t>
            </a:r>
            <a:r>
              <a:rPr lang="de-DE" sz="1600" dirty="0"/>
              <a:t>. </a:t>
            </a:r>
            <a:r>
              <a:rPr lang="de-DE" sz="1600" dirty="0" err="1"/>
              <a:t>Instr</a:t>
            </a:r>
            <a:r>
              <a:rPr lang="de-DE" sz="1600" dirty="0"/>
              <a:t>. Meth. A)</a:t>
            </a:r>
          </a:p>
          <a:p>
            <a:endParaRPr lang="de-DE" sz="1600" dirty="0" err="1"/>
          </a:p>
        </p:txBody>
      </p:sp>
    </p:spTree>
    <p:extLst>
      <p:ext uri="{BB962C8B-B14F-4D97-AF65-F5344CB8AC3E}">
        <p14:creationId xmlns:p14="http://schemas.microsoft.com/office/powerpoint/2010/main" val="34139030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EAB7E2-3F7C-42CA-97E2-0AB175574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Millepede</a:t>
            </a:r>
            <a:r>
              <a:rPr lang="en-US" dirty="0"/>
              <a:t>-II: further information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257685-7DD4-44A0-BF5A-04478DDE0C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Millepede</a:t>
            </a:r>
            <a:r>
              <a:rPr lang="en-US" dirty="0"/>
              <a:t>-II is maintained &amp; further developed by Claus Kleinwort (DESY)</a:t>
            </a:r>
          </a:p>
          <a:p>
            <a:pPr lvl="1"/>
            <a:r>
              <a:rPr lang="en-US" dirty="0"/>
              <a:t>under the umbrella of the Helmholtz alliance “Physics at the </a:t>
            </a:r>
            <a:r>
              <a:rPr lang="en-US" dirty="0" err="1"/>
              <a:t>Terascale</a:t>
            </a:r>
            <a:r>
              <a:rPr lang="en-US" dirty="0"/>
              <a:t>”</a:t>
            </a:r>
          </a:p>
          <a:p>
            <a:r>
              <a:rPr lang="de-DE" dirty="0"/>
              <a:t>https://gitlab.desy.de/claus.kleinwort/millepede-ii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F14A80-8318-4817-B1B6-F84A67FAE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3BD0E42-9C5D-4AC2-9957-CD4CE3AD3E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04281F58-D3AD-47B5-B7F5-9B8BE7E6F69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2712046"/>
              </p:ext>
            </p:extLst>
          </p:nvPr>
        </p:nvGraphicFramePr>
        <p:xfrm>
          <a:off x="727075" y="2782912"/>
          <a:ext cx="10737850" cy="345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2" name="Image" r:id="rId3" imgW="21358440" imgH="6844320" progId="Photoshop.Image.12">
                  <p:embed/>
                </p:oleObj>
              </mc:Choice>
              <mc:Fallback>
                <p:oleObj name="Image" r:id="rId3" imgW="21358440" imgH="6844320" progId="Photoshop.Image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27075" y="2782912"/>
                        <a:ext cx="10737850" cy="3454400"/>
                      </a:xfrm>
                      <a:prstGeom prst="rect">
                        <a:avLst/>
                      </a:prstGeom>
                      <a:ln>
                        <a:solidFill>
                          <a:srgbClr val="0000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51A836F3-228A-40AC-B7B6-7D5E7CB085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328" y="576064"/>
            <a:ext cx="1474326" cy="19888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C8485C3-02D6-43F0-9926-A0C04233B24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8795" y="2924944"/>
            <a:ext cx="1687717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5160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B9AB2-0AFB-4BE5-8C10-CF786C9BF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Track inputs used for CMS alignment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BF4F14-18CD-43FE-8E6A-FA1108FF5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26B1E3-19AD-4230-82DE-D789D4DE26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DB42021-5641-4291-86FB-2E53A8748D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5181" y="1506313"/>
            <a:ext cx="6107444" cy="4442967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7C19C0C-9B4F-4FAF-8A1A-63FFF123C77D}"/>
              </a:ext>
            </a:extLst>
          </p:cNvPr>
          <p:cNvSpPr txBox="1">
            <a:spLocks/>
          </p:cNvSpPr>
          <p:nvPr/>
        </p:nvSpPr>
        <p:spPr>
          <a:xfrm>
            <a:off x="551384" y="1268760"/>
            <a:ext cx="4823917" cy="1403757"/>
          </a:xfrm>
          <a:prstGeom prst="rect">
            <a:avLst/>
          </a:prstGeom>
          <a:ln w="57150">
            <a:solidFill>
              <a:srgbClr val="0000FF"/>
            </a:solidFill>
          </a:ln>
        </p:spPr>
        <p:txBody>
          <a:bodyPr vert="horz" lIns="144000" tIns="10800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●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339933"/>
              </a:buClr>
              <a:buFont typeface="Arial" panose="020B060402020202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0033CC"/>
              </a:buClr>
              <a:buFont typeface="Arial" panose="020B060402020202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“Minimum bias” events</a:t>
            </a:r>
          </a:p>
          <a:p>
            <a:pPr lvl="1"/>
            <a:r>
              <a:rPr lang="en-US" dirty="0"/>
              <a:t>inclusive trigger</a:t>
            </a:r>
          </a:p>
          <a:p>
            <a:pPr lvl="1"/>
            <a:r>
              <a:rPr lang="en-US" dirty="0"/>
              <a:t>dominantly QCD, p &gt; 8 GeV,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 &gt;1 GeV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F60DD13-5019-4FF9-9DAE-56DA865DC7FC}"/>
              </a:ext>
            </a:extLst>
          </p:cNvPr>
          <p:cNvSpPr txBox="1">
            <a:spLocks/>
          </p:cNvSpPr>
          <p:nvPr/>
        </p:nvSpPr>
        <p:spPr>
          <a:xfrm>
            <a:off x="557612" y="2852936"/>
            <a:ext cx="4823917" cy="972507"/>
          </a:xfrm>
          <a:prstGeom prst="rect">
            <a:avLst/>
          </a:prstGeom>
          <a:ln w="57150">
            <a:solidFill>
              <a:srgbClr val="00B050"/>
            </a:solidFill>
          </a:ln>
        </p:spPr>
        <p:txBody>
          <a:bodyPr vert="horz" lIns="144000" tIns="10800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●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339933"/>
              </a:buClr>
              <a:buFont typeface="Arial" panose="020B060402020202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0033CC"/>
              </a:buClr>
              <a:buFont typeface="Arial" panose="020B060402020202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Isolated muons</a:t>
            </a:r>
          </a:p>
          <a:p>
            <a:pPr lvl="1"/>
            <a:r>
              <a:rPr lang="en-US" dirty="0"/>
              <a:t>mostly W decays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2B2EA17D-F0DF-4AD6-BAB9-D78258ADFB7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3840" y="4005065"/>
                <a:ext cx="4823917" cy="972508"/>
              </a:xfrm>
              <a:prstGeom prst="rect">
                <a:avLst/>
              </a:prstGeom>
              <a:ln w="57150">
                <a:solidFill>
                  <a:srgbClr val="8B6EC9"/>
                </a:solidFill>
              </a:ln>
            </p:spPr>
            <p:txBody>
              <a:bodyPr vert="horz" lIns="144000" tIns="108000" rIns="0" bIns="0" rtlCol="0" anchor="t" anchorCtr="0">
                <a:noAutofit/>
              </a:bodyPr>
              <a:lstStyle>
                <a:lvl1pPr marL="361950" indent="-361950" algn="l" defTabSz="914400" rtl="0" eaLnBrk="1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●"/>
                  <a:tabLst>
                    <a:tab pos="361950" algn="l"/>
                  </a:tabLst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28650" indent="-2667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rgbClr val="339933"/>
                  </a:buClr>
                  <a:buFont typeface="Arial" panose="020B0604020202020204" pitchFamily="34" charset="0"/>
                  <a:buChar char="●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95350" indent="-2667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rgbClr val="0033CC"/>
                  </a:buClr>
                  <a:buFont typeface="Arial" panose="020B0604020202020204" pitchFamily="34" charset="0"/>
                  <a:buChar char="●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2050" indent="-2667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38275" indent="-276225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Ø"/>
                </a:pPr>
                <a:r>
                  <a:rPr lang="en-US" dirty="0"/>
                  <a:t>Di-muon resonances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𝜇𝜇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Υ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(1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S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𝜇𝜇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2B2EA17D-F0DF-4AD6-BAB9-D78258ADFB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840" y="4005065"/>
                <a:ext cx="4823917" cy="97250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57150">
                <a:solidFill>
                  <a:srgbClr val="8B6EC9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ACDFA0F-FC40-4755-820B-9CE6322E930F}"/>
              </a:ext>
            </a:extLst>
          </p:cNvPr>
          <p:cNvSpPr txBox="1">
            <a:spLocks/>
          </p:cNvSpPr>
          <p:nvPr/>
        </p:nvSpPr>
        <p:spPr>
          <a:xfrm>
            <a:off x="557612" y="5157192"/>
            <a:ext cx="4823917" cy="1224136"/>
          </a:xfrm>
          <a:prstGeom prst="rect">
            <a:avLst/>
          </a:prstGeom>
          <a:ln w="57150">
            <a:solidFill>
              <a:srgbClr val="FF0000"/>
            </a:solidFill>
          </a:ln>
        </p:spPr>
        <p:txBody>
          <a:bodyPr vert="horz" lIns="144000" tIns="10800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●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339933"/>
              </a:buClr>
              <a:buFont typeface="Arial" panose="020B060402020202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0033CC"/>
              </a:buClr>
              <a:buFont typeface="Arial" panose="020B060402020202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Cosmic ray muons</a:t>
            </a:r>
          </a:p>
          <a:p>
            <a:pPr lvl="1"/>
            <a:r>
              <a:rPr lang="en-US" dirty="0"/>
              <a:t>with / without magnetic field</a:t>
            </a:r>
          </a:p>
          <a:p>
            <a:pPr lvl="1"/>
            <a:r>
              <a:rPr lang="en-US" dirty="0"/>
              <a:t>dedicated, </a:t>
            </a:r>
            <a:r>
              <a:rPr lang="en-US" dirty="0" err="1"/>
              <a:t>interfill</a:t>
            </a:r>
            <a:r>
              <a:rPr lang="en-US" dirty="0"/>
              <a:t> &amp; during collisions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618068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BB86C0-313C-498E-9C03-559E12C68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Generation cycles of CMS alignment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11A6D6-75F6-419A-975E-E68C23E44D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7528" y="1425732"/>
            <a:ext cx="8518512" cy="1216242"/>
          </a:xfrm>
          <a:solidFill>
            <a:schemeClr val="bg1"/>
          </a:solidFill>
          <a:ln w="57150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tIns="180000"/>
          <a:lstStyle/>
          <a:p>
            <a:pPr algn="ctr"/>
            <a:r>
              <a:rPr lang="en-US" dirty="0"/>
              <a:t>Alignment during data-taking</a:t>
            </a:r>
          </a:p>
          <a:p>
            <a:pPr lvl="1" algn="ctr"/>
            <a:r>
              <a:rPr lang="en-US" dirty="0"/>
              <a:t>automated, unsupervised alignment with limited number of degrees of freedom</a:t>
            </a:r>
          </a:p>
          <a:p>
            <a:pPr marL="0" indent="0" algn="ctr">
              <a:buNone/>
            </a:pPr>
            <a:endParaRPr lang="en-US" dirty="0"/>
          </a:p>
          <a:p>
            <a:pPr algn="ctr"/>
            <a:endParaRPr lang="en-US" dirty="0"/>
          </a:p>
          <a:p>
            <a:pPr algn="ctr"/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0A5A5E-B432-49DF-AB85-F04A9F5B3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F6BCBD-DE15-4AAA-B44F-C058601495B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DD24D4B-6FBC-4EE0-BFD7-CDD0ACE3B0EA}"/>
              </a:ext>
            </a:extLst>
          </p:cNvPr>
          <p:cNvSpPr txBox="1">
            <a:spLocks/>
          </p:cNvSpPr>
          <p:nvPr/>
        </p:nvSpPr>
        <p:spPr>
          <a:xfrm>
            <a:off x="1860672" y="3117724"/>
            <a:ext cx="8518512" cy="7433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0" tIns="18000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●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339933"/>
              </a:buClr>
              <a:buFont typeface="Arial" panose="020B060402020202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0033CC"/>
              </a:buClr>
              <a:buFont typeface="Arial" panose="020B060402020202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Interim and end-of-year (EOY) campaigns &amp; reprocessing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de-DE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0CE344C-E712-4052-B189-2F48EC550BEF}"/>
              </a:ext>
            </a:extLst>
          </p:cNvPr>
          <p:cNvSpPr txBox="1">
            <a:spLocks/>
          </p:cNvSpPr>
          <p:nvPr/>
        </p:nvSpPr>
        <p:spPr>
          <a:xfrm>
            <a:off x="1870256" y="4286746"/>
            <a:ext cx="8518512" cy="159052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57150"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0" tIns="18000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●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339933"/>
              </a:buClr>
              <a:buFont typeface="Arial" panose="020B060402020202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0033CC"/>
              </a:buClr>
              <a:buFont typeface="Arial" panose="020B060402020202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Legacy alignment, calibration &amp; reprocessing</a:t>
            </a:r>
          </a:p>
          <a:p>
            <a:pPr lvl="1" algn="ctr"/>
            <a:r>
              <a:rPr lang="en-US" dirty="0"/>
              <a:t>a special effort after the end of Run 2</a:t>
            </a:r>
          </a:p>
          <a:p>
            <a:pPr lvl="1" algn="ctr"/>
            <a:r>
              <a:rPr lang="en-US" dirty="0"/>
              <a:t>bring all physics data in 2016-18 to the optimal level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de-DE" dirty="0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0DDDCF93-EF0A-4030-9124-0D8465561DAE}"/>
              </a:ext>
            </a:extLst>
          </p:cNvPr>
          <p:cNvSpPr/>
          <p:nvPr/>
        </p:nvSpPr>
        <p:spPr>
          <a:xfrm>
            <a:off x="5865540" y="2641974"/>
            <a:ext cx="576064" cy="425698"/>
          </a:xfrm>
          <a:prstGeom prst="downArrow">
            <a:avLst/>
          </a:prstGeom>
          <a:solidFill>
            <a:srgbClr val="5BC5F1"/>
          </a:solidFill>
          <a:ln w="38100">
            <a:solidFill>
              <a:srgbClr val="8B6E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7F97C7D0-9655-463B-A095-61CAAC178C4A}"/>
              </a:ext>
            </a:extLst>
          </p:cNvPr>
          <p:cNvSpPr/>
          <p:nvPr/>
        </p:nvSpPr>
        <p:spPr>
          <a:xfrm>
            <a:off x="5865540" y="3861048"/>
            <a:ext cx="576064" cy="425698"/>
          </a:xfrm>
          <a:prstGeom prst="downArrow">
            <a:avLst/>
          </a:prstGeom>
          <a:solidFill>
            <a:srgbClr val="5BC5F1"/>
          </a:solidFill>
          <a:ln w="38100">
            <a:solidFill>
              <a:srgbClr val="8B6E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3181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B23BB-7A9A-4FCE-A477-8718B96EE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Automated alignment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189FCB-8C72-41B0-AD3F-D5058044DD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06427"/>
            <a:ext cx="5399981" cy="5010249"/>
          </a:xfrm>
        </p:spPr>
        <p:txBody>
          <a:bodyPr/>
          <a:lstStyle/>
          <a:p>
            <a:r>
              <a:rPr lang="en-US" dirty="0"/>
              <a:t>Restricted to parameters of very high level structures </a:t>
            </a:r>
          </a:p>
          <a:p>
            <a:r>
              <a:rPr lang="en-US" dirty="0"/>
              <a:t>Focuses on offsets and angles of pixel tracker:</a:t>
            </a:r>
          </a:p>
          <a:p>
            <a:pPr lvl="1"/>
            <a:r>
              <a:rPr lang="en-US" dirty="0"/>
              <a:t>two half-barrels</a:t>
            </a:r>
          </a:p>
          <a:p>
            <a:pPr lvl="1"/>
            <a:r>
              <a:rPr lang="en-US" dirty="0"/>
              <a:t>two half cylinders in each endcap</a:t>
            </a:r>
          </a:p>
          <a:p>
            <a:pPr lvl="1"/>
            <a:r>
              <a:rPr lang="en-US" dirty="0"/>
              <a:t>36 parameters in total</a:t>
            </a:r>
          </a:p>
          <a:p>
            <a:r>
              <a:rPr lang="en-US" dirty="0"/>
              <a:t>Part of </a:t>
            </a:r>
            <a:r>
              <a:rPr lang="en-US" b="1" dirty="0">
                <a:solidFill>
                  <a:srgbClr val="7030A0"/>
                </a:solidFill>
              </a:rPr>
              <a:t>prompt calibration</a:t>
            </a:r>
            <a:r>
              <a:rPr lang="en-US" dirty="0"/>
              <a:t>, which operates on stream from express reconstruction at the CAF</a:t>
            </a:r>
          </a:p>
          <a:p>
            <a:r>
              <a:rPr lang="en-US" b="1" dirty="0">
                <a:solidFill>
                  <a:srgbClr val="7030A0"/>
                </a:solidFill>
              </a:rPr>
              <a:t>Fast updates </a:t>
            </a:r>
            <a:r>
              <a:rPr lang="en-US" dirty="0"/>
              <a:t>of alignment constants can be provided within 48 hours</a:t>
            </a:r>
          </a:p>
          <a:p>
            <a:pPr lvl="1"/>
            <a:r>
              <a:rPr lang="en-US" dirty="0"/>
              <a:t>in time for prompt reconstruction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F6F6A2-207C-4DB3-85BD-2684C1374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801983-3E7D-40DE-9CAF-41E16EFC83E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Prompt calibration loop (PCL)</a:t>
            </a:r>
            <a:endParaRPr lang="de-DE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80C893DE-2D80-48C5-8C30-454590A981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525" y="2132856"/>
            <a:ext cx="5553075" cy="378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91605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1BA1D-BC89-4666-BDC0-46B255300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quality of the alignment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7D2D73-7B83-45DA-9F50-0F38FBB5DD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Misalignment shows by de-centered distributions of hit residuals </a:t>
            </a:r>
            <a:r>
              <a:rPr lang="en-US" dirty="0">
                <a:sym typeface="Wingdings" panose="05000000000000000000" pitchFamily="2" charset="2"/>
              </a:rPr>
              <a:t> visible in </a:t>
            </a:r>
            <a:r>
              <a:rPr lang="en-US" b="1" dirty="0">
                <a:solidFill>
                  <a:srgbClr val="7030A0"/>
                </a:solidFill>
                <a:sym typeface="Wingdings" panose="05000000000000000000" pitchFamily="2" charset="2"/>
              </a:rPr>
              <a:t>median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put medians of all residual distributions into one plot  representative of alignment precision 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expect </a:t>
            </a:r>
            <a:r>
              <a:rPr lang="en-US" b="1" dirty="0">
                <a:solidFill>
                  <a:srgbClr val="7030A0"/>
                </a:solidFill>
                <a:sym typeface="Wingdings" panose="05000000000000000000" pitchFamily="2" charset="2"/>
              </a:rPr>
              <a:t>narrow peak </a:t>
            </a:r>
            <a:r>
              <a:rPr lang="en-US" dirty="0">
                <a:sym typeface="Wingdings" panose="05000000000000000000" pitchFamily="2" charset="2"/>
              </a:rPr>
              <a:t>for perfect alignment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21B8C4-04D1-4013-B86B-74C956318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| Alignment challenge in complex high resolution trackers | Rainer Mankel | 12-May-2022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2953D9-41A6-4B33-B8FD-38C27280A7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DMR = distributions of the medians of the residual distributions</a:t>
            </a:r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5FA32AB-E4C5-440E-8DEE-DA905C6D72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536" y="2636912"/>
            <a:ext cx="7056784" cy="338752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059D0FA-36F1-474B-A67A-D4B739B3628E}"/>
              </a:ext>
            </a:extLst>
          </p:cNvPr>
          <p:cNvSpPr txBox="1"/>
          <p:nvPr/>
        </p:nvSpPr>
        <p:spPr>
          <a:xfrm>
            <a:off x="407987" y="3348281"/>
            <a:ext cx="15115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barrel pixel detector</a:t>
            </a:r>
            <a:endParaRPr lang="de-DE" sz="1600" dirty="0" err="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657D19-F8AA-4BB1-BDF0-89D26B8B44C1}"/>
              </a:ext>
            </a:extLst>
          </p:cNvPr>
          <p:cNvSpPr txBox="1"/>
          <p:nvPr/>
        </p:nvSpPr>
        <p:spPr>
          <a:xfrm>
            <a:off x="9480995" y="3340366"/>
            <a:ext cx="15115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outer barrel strip detector</a:t>
            </a:r>
            <a:endParaRPr lang="de-DE" sz="1600" dirty="0" err="1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3F493F4-82AF-41C6-AF41-C4F53536DB55}"/>
              </a:ext>
            </a:extLst>
          </p:cNvPr>
          <p:cNvSpPr txBox="1">
            <a:spLocks/>
          </p:cNvSpPr>
          <p:nvPr/>
        </p:nvSpPr>
        <p:spPr>
          <a:xfrm>
            <a:off x="407986" y="6040500"/>
            <a:ext cx="11376025" cy="7271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●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339933"/>
              </a:buClr>
              <a:buFont typeface="Arial" panose="020B060402020202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0033CC"/>
              </a:buClr>
              <a:buFont typeface="Arial" panose="020B060402020202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è"/>
            </a:pPr>
            <a:r>
              <a:rPr lang="en-US" dirty="0">
                <a:sym typeface="Wingdings" panose="05000000000000000000" pitchFamily="2" charset="2"/>
              </a:rPr>
              <a:t>After legacy alignment, </a:t>
            </a:r>
            <a:r>
              <a:rPr lang="en-US" b="1" dirty="0">
                <a:solidFill>
                  <a:srgbClr val="7030A0"/>
                </a:solidFill>
                <a:sym typeface="Wingdings" panose="05000000000000000000" pitchFamily="2" charset="2"/>
              </a:rPr>
              <a:t>close to ideal</a:t>
            </a:r>
            <a:r>
              <a:rPr lang="en-US" dirty="0">
                <a:sym typeface="Wingdings" panose="05000000000000000000" pitchFamily="2" charset="2"/>
              </a:rPr>
              <a:t>. Also very decent description in MC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08228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3649F6-7552-4679-B8A7-2C52AC3E6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Lorentz angle effects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C52C1-16BE-4F93-854A-412DD53DF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06427"/>
            <a:ext cx="4018995" cy="3271915"/>
          </a:xfrm>
        </p:spPr>
        <p:txBody>
          <a:bodyPr/>
          <a:lstStyle/>
          <a:p>
            <a:r>
              <a:rPr lang="en-US" dirty="0"/>
              <a:t>Inside the silicon volume, the drift of the charge carriers is </a:t>
            </a:r>
            <a:br>
              <a:rPr lang="en-US" dirty="0"/>
            </a:br>
            <a:r>
              <a:rPr lang="en-US" b="1" dirty="0">
                <a:solidFill>
                  <a:srgbClr val="7030A0"/>
                </a:solidFill>
              </a:rPr>
              <a:t>deflected</a:t>
            </a:r>
            <a:r>
              <a:rPr lang="en-US" dirty="0"/>
              <a:t> by the Lorentz angle</a:t>
            </a:r>
          </a:p>
          <a:p>
            <a:pPr lvl="1"/>
            <a:r>
              <a:rPr lang="en-US" dirty="0"/>
              <a:t>shifts the apparent cluster position</a:t>
            </a:r>
          </a:p>
          <a:p>
            <a:r>
              <a:rPr lang="en-US" dirty="0"/>
              <a:t>While this is addressed in first order by a dedicated Lorentz angle calibration, variations of the Lorentz angle as a function of location and time may result in effects that “look” like a misalignment of the sensor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014A1A-57C7-442B-A574-DF1079A29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A3BF24-237B-4591-8344-EB8D45DCAF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04BAE58-816D-47D2-BDD2-13D2D496A2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6546" y="1074660"/>
            <a:ext cx="7014110" cy="3603682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07B37DE-4D76-4F99-BBE8-34C2FE38E26F}"/>
              </a:ext>
            </a:extLst>
          </p:cNvPr>
          <p:cNvCxnSpPr>
            <a:cxnSpLocks/>
          </p:cNvCxnSpPr>
          <p:nvPr/>
        </p:nvCxnSpPr>
        <p:spPr>
          <a:xfrm flipV="1">
            <a:off x="5423299" y="2858748"/>
            <a:ext cx="650543" cy="1451213"/>
          </a:xfrm>
          <a:prstGeom prst="straightConnector1">
            <a:avLst/>
          </a:prstGeom>
          <a:ln w="95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03FD36E-83B2-4A33-A6D5-AF50D1A7A862}"/>
              </a:ext>
            </a:extLst>
          </p:cNvPr>
          <p:cNvCxnSpPr>
            <a:cxnSpLocks/>
          </p:cNvCxnSpPr>
          <p:nvPr/>
        </p:nvCxnSpPr>
        <p:spPr>
          <a:xfrm flipV="1">
            <a:off x="5835014" y="2858647"/>
            <a:ext cx="650543" cy="1451213"/>
          </a:xfrm>
          <a:prstGeom prst="straightConnector1">
            <a:avLst/>
          </a:prstGeom>
          <a:ln w="95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728298F-7DE8-4F3C-A772-230E723514AC}"/>
              </a:ext>
            </a:extLst>
          </p:cNvPr>
          <p:cNvCxnSpPr>
            <a:cxnSpLocks/>
          </p:cNvCxnSpPr>
          <p:nvPr/>
        </p:nvCxnSpPr>
        <p:spPr>
          <a:xfrm flipV="1">
            <a:off x="6246729" y="2858546"/>
            <a:ext cx="650543" cy="1451213"/>
          </a:xfrm>
          <a:prstGeom prst="straightConnector1">
            <a:avLst/>
          </a:prstGeom>
          <a:ln w="95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DCF182B-E6EF-4267-9551-45E03A2769F5}"/>
              </a:ext>
            </a:extLst>
          </p:cNvPr>
          <p:cNvCxnSpPr>
            <a:cxnSpLocks/>
          </p:cNvCxnSpPr>
          <p:nvPr/>
        </p:nvCxnSpPr>
        <p:spPr>
          <a:xfrm flipV="1">
            <a:off x="6658444" y="2858445"/>
            <a:ext cx="650543" cy="1451213"/>
          </a:xfrm>
          <a:prstGeom prst="straightConnector1">
            <a:avLst/>
          </a:prstGeom>
          <a:ln w="95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9233B62-3947-4D04-9CE0-4722BB426251}"/>
              </a:ext>
            </a:extLst>
          </p:cNvPr>
          <p:cNvCxnSpPr>
            <a:cxnSpLocks/>
          </p:cNvCxnSpPr>
          <p:nvPr/>
        </p:nvCxnSpPr>
        <p:spPr>
          <a:xfrm flipV="1">
            <a:off x="7070159" y="2858344"/>
            <a:ext cx="650543" cy="1451213"/>
          </a:xfrm>
          <a:prstGeom prst="straightConnector1">
            <a:avLst/>
          </a:prstGeom>
          <a:ln w="95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7F227C7-F286-4CAC-882D-758CA8B0711F}"/>
              </a:ext>
            </a:extLst>
          </p:cNvPr>
          <p:cNvCxnSpPr>
            <a:cxnSpLocks/>
          </p:cNvCxnSpPr>
          <p:nvPr/>
        </p:nvCxnSpPr>
        <p:spPr>
          <a:xfrm flipV="1">
            <a:off x="7481874" y="2858243"/>
            <a:ext cx="650543" cy="1451213"/>
          </a:xfrm>
          <a:prstGeom prst="straightConnector1">
            <a:avLst/>
          </a:prstGeom>
          <a:ln w="95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D676271-2CD6-4BA0-85C4-7E36072D8991}"/>
              </a:ext>
            </a:extLst>
          </p:cNvPr>
          <p:cNvCxnSpPr>
            <a:cxnSpLocks/>
          </p:cNvCxnSpPr>
          <p:nvPr/>
        </p:nvCxnSpPr>
        <p:spPr>
          <a:xfrm flipV="1">
            <a:off x="7893589" y="2858142"/>
            <a:ext cx="650543" cy="1451213"/>
          </a:xfrm>
          <a:prstGeom prst="straightConnector1">
            <a:avLst/>
          </a:prstGeom>
          <a:ln w="95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971712E-147D-4059-BF01-50812AC1FAF5}"/>
              </a:ext>
            </a:extLst>
          </p:cNvPr>
          <p:cNvCxnSpPr>
            <a:cxnSpLocks/>
          </p:cNvCxnSpPr>
          <p:nvPr/>
        </p:nvCxnSpPr>
        <p:spPr>
          <a:xfrm flipV="1">
            <a:off x="8305304" y="2858041"/>
            <a:ext cx="650543" cy="1451213"/>
          </a:xfrm>
          <a:prstGeom prst="straightConnector1">
            <a:avLst/>
          </a:prstGeom>
          <a:ln w="95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082AEBD-B37C-486C-9FFA-433F03C93B9F}"/>
              </a:ext>
            </a:extLst>
          </p:cNvPr>
          <p:cNvCxnSpPr>
            <a:cxnSpLocks/>
          </p:cNvCxnSpPr>
          <p:nvPr/>
        </p:nvCxnSpPr>
        <p:spPr>
          <a:xfrm flipV="1">
            <a:off x="8717019" y="2857940"/>
            <a:ext cx="650543" cy="1451213"/>
          </a:xfrm>
          <a:prstGeom prst="straightConnector1">
            <a:avLst/>
          </a:prstGeom>
          <a:ln w="95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A7120F0-E753-4D25-A195-905277E2B760}"/>
              </a:ext>
            </a:extLst>
          </p:cNvPr>
          <p:cNvCxnSpPr>
            <a:cxnSpLocks/>
          </p:cNvCxnSpPr>
          <p:nvPr/>
        </p:nvCxnSpPr>
        <p:spPr>
          <a:xfrm flipV="1">
            <a:off x="9128734" y="2857839"/>
            <a:ext cx="650543" cy="1451213"/>
          </a:xfrm>
          <a:prstGeom prst="straightConnector1">
            <a:avLst/>
          </a:prstGeom>
          <a:ln w="95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5A73123-58E1-476B-A767-291358AC5389}"/>
              </a:ext>
            </a:extLst>
          </p:cNvPr>
          <p:cNvCxnSpPr>
            <a:cxnSpLocks/>
          </p:cNvCxnSpPr>
          <p:nvPr/>
        </p:nvCxnSpPr>
        <p:spPr>
          <a:xfrm flipV="1">
            <a:off x="9540449" y="2857738"/>
            <a:ext cx="650543" cy="1451213"/>
          </a:xfrm>
          <a:prstGeom prst="straightConnector1">
            <a:avLst/>
          </a:prstGeom>
          <a:ln w="95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2B2F432-B7D6-45D9-9A7C-E535F3C995C0}"/>
              </a:ext>
            </a:extLst>
          </p:cNvPr>
          <p:cNvCxnSpPr>
            <a:cxnSpLocks/>
          </p:cNvCxnSpPr>
          <p:nvPr/>
        </p:nvCxnSpPr>
        <p:spPr>
          <a:xfrm flipV="1">
            <a:off x="9952164" y="2857637"/>
            <a:ext cx="650543" cy="1451213"/>
          </a:xfrm>
          <a:prstGeom prst="straightConnector1">
            <a:avLst/>
          </a:prstGeom>
          <a:ln w="95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D422319-017E-45A9-9479-1752909E4D75}"/>
              </a:ext>
            </a:extLst>
          </p:cNvPr>
          <p:cNvCxnSpPr>
            <a:cxnSpLocks/>
          </p:cNvCxnSpPr>
          <p:nvPr/>
        </p:nvCxnSpPr>
        <p:spPr>
          <a:xfrm flipV="1">
            <a:off x="10363879" y="2857536"/>
            <a:ext cx="650543" cy="1451213"/>
          </a:xfrm>
          <a:prstGeom prst="straightConnector1">
            <a:avLst/>
          </a:prstGeom>
          <a:ln w="95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8366CC9C-84CA-410D-9647-A007DA420EB1}"/>
              </a:ext>
            </a:extLst>
          </p:cNvPr>
          <p:cNvSpPr txBox="1"/>
          <p:nvPr/>
        </p:nvSpPr>
        <p:spPr>
          <a:xfrm>
            <a:off x="9702193" y="4557727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B050"/>
                </a:solidFill>
              </a:rPr>
              <a:t>Drift</a:t>
            </a:r>
            <a:endParaRPr lang="de-DE" sz="1600" dirty="0" err="1">
              <a:solidFill>
                <a:srgbClr val="00B050"/>
              </a:solidFill>
            </a:endParaRP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D22481A1-91D4-4682-9E38-A2E27BDA1140}"/>
              </a:ext>
            </a:extLst>
          </p:cNvPr>
          <p:cNvSpPr txBox="1">
            <a:spLocks/>
          </p:cNvSpPr>
          <p:nvPr/>
        </p:nvSpPr>
        <p:spPr>
          <a:xfrm>
            <a:off x="322859" y="4831678"/>
            <a:ext cx="11376025" cy="150744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●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339933"/>
              </a:buClr>
              <a:buFont typeface="Arial" panose="020B060402020202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0033CC"/>
              </a:buClr>
              <a:buFont typeface="Arial" panose="020B060402020202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Radiation damage may have impact after accumulation of 1 fb</a:t>
            </a:r>
            <a:r>
              <a:rPr lang="en-US" baseline="30000" dirty="0"/>
              <a:t>-1</a:t>
            </a:r>
            <a:r>
              <a:rPr lang="en-US" dirty="0"/>
              <a:t> , while pixel local reconstruction calibration can only be performed after 10 fb</a:t>
            </a:r>
            <a:r>
              <a:rPr lang="en-US" baseline="30000" dirty="0"/>
              <a:t>-1</a:t>
            </a:r>
            <a:endParaRPr lang="en-US" dirty="0"/>
          </a:p>
          <a:p>
            <a:r>
              <a:rPr lang="en-US" b="1" dirty="0">
                <a:solidFill>
                  <a:srgbClr val="7030A0"/>
                </a:solidFill>
              </a:rPr>
              <a:t>De-facto corrected </a:t>
            </a:r>
            <a:r>
              <a:rPr lang="en-US" dirty="0"/>
              <a:t>by the alignment procedure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54608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9C9D3-43FB-4970-A66B-36231D4F2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Lorentz angle effects (cont’d)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C78B3D-B324-4D97-8D35-9F7BAB492F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Large alignment corrections in innermost barrel pixel layer, alternating between adjacent ladders</a:t>
            </a:r>
          </a:p>
          <a:p>
            <a:pPr lvl="1"/>
            <a:r>
              <a:rPr lang="en-US" dirty="0"/>
              <a:t>explained by alternating orientations of pixel modules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8FFB2B-864D-4E16-BE79-698EDF2EC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91578" y="6611243"/>
            <a:ext cx="9948937" cy="186841"/>
          </a:xfrm>
        </p:spPr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F3EF56-4D2D-493D-B7CC-A6AF2E8556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14A0C76-0C3B-49EE-8EED-FF957E97361A}"/>
              </a:ext>
            </a:extLst>
          </p:cNvPr>
          <p:cNvGrpSpPr/>
          <p:nvPr/>
        </p:nvGrpSpPr>
        <p:grpSpPr>
          <a:xfrm>
            <a:off x="399508" y="2246429"/>
            <a:ext cx="5614757" cy="3990883"/>
            <a:chOff x="399508" y="2246429"/>
            <a:chExt cx="5614757" cy="399088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9A69670-ACDC-42D0-BA1D-CCA49C23DA0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5268" y="2320920"/>
              <a:ext cx="5578997" cy="3916392"/>
            </a:xfrm>
            <a:prstGeom prst="rect">
              <a:avLst/>
            </a:prstGeom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D9ED51B0-FB15-48E6-87CB-30B741788A1A}"/>
                </a:ext>
              </a:extLst>
            </p:cNvPr>
            <p:cNvCxnSpPr/>
            <p:nvPr/>
          </p:nvCxnSpPr>
          <p:spPr>
            <a:xfrm>
              <a:off x="1584435" y="2246429"/>
              <a:ext cx="0" cy="288032"/>
            </a:xfrm>
            <a:prstGeom prst="straightConnector1">
              <a:avLst/>
            </a:prstGeom>
            <a:ln w="952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9F0BF884-E620-43E0-A8AE-A82B13371BD0}"/>
                </a:ext>
              </a:extLst>
            </p:cNvPr>
            <p:cNvCxnSpPr/>
            <p:nvPr/>
          </p:nvCxnSpPr>
          <p:spPr>
            <a:xfrm>
              <a:off x="1786713" y="2246429"/>
              <a:ext cx="0" cy="288032"/>
            </a:xfrm>
            <a:prstGeom prst="straightConnector1">
              <a:avLst/>
            </a:prstGeom>
            <a:ln w="9525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DAE7297F-D60E-4008-B16F-80C06AE43456}"/>
                </a:ext>
              </a:extLst>
            </p:cNvPr>
            <p:cNvCxnSpPr/>
            <p:nvPr/>
          </p:nvCxnSpPr>
          <p:spPr>
            <a:xfrm>
              <a:off x="1997304" y="2246429"/>
              <a:ext cx="0" cy="288032"/>
            </a:xfrm>
            <a:prstGeom prst="straightConnector1">
              <a:avLst/>
            </a:prstGeom>
            <a:ln w="952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0CFC796E-F096-400F-83C9-CDEE287A6B3F}"/>
                </a:ext>
              </a:extLst>
            </p:cNvPr>
            <p:cNvCxnSpPr/>
            <p:nvPr/>
          </p:nvCxnSpPr>
          <p:spPr>
            <a:xfrm>
              <a:off x="2199582" y="2246429"/>
              <a:ext cx="0" cy="288032"/>
            </a:xfrm>
            <a:prstGeom prst="straightConnector1">
              <a:avLst/>
            </a:prstGeom>
            <a:ln w="9525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0B9D295A-82B7-4F3B-9E4C-F829A0824393}"/>
                </a:ext>
              </a:extLst>
            </p:cNvPr>
            <p:cNvCxnSpPr/>
            <p:nvPr/>
          </p:nvCxnSpPr>
          <p:spPr>
            <a:xfrm>
              <a:off x="2393547" y="2246429"/>
              <a:ext cx="0" cy="288032"/>
            </a:xfrm>
            <a:prstGeom prst="straightConnector1">
              <a:avLst/>
            </a:prstGeom>
            <a:ln w="952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0E843708-0BD6-4D46-8C5A-5DFAA1A3CAA2}"/>
                </a:ext>
              </a:extLst>
            </p:cNvPr>
            <p:cNvCxnSpPr/>
            <p:nvPr/>
          </p:nvCxnSpPr>
          <p:spPr>
            <a:xfrm>
              <a:off x="2612451" y="2246429"/>
              <a:ext cx="0" cy="288032"/>
            </a:xfrm>
            <a:prstGeom prst="straightConnector1">
              <a:avLst/>
            </a:prstGeom>
            <a:ln w="9525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A72AB79-A7F3-4696-A030-0A55CC52392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9508" y="2551087"/>
              <a:ext cx="207258" cy="1326587"/>
            </a:xfrm>
            <a:prstGeom prst="rect">
              <a:avLst/>
            </a:prstGeom>
          </p:spPr>
        </p:pic>
      </p:grpSp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7995A22F-EBAD-4700-B26D-63BB89EA2FA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5222669"/>
              </p:ext>
            </p:extLst>
          </p:nvPr>
        </p:nvGraphicFramePr>
        <p:xfrm>
          <a:off x="6672064" y="2236980"/>
          <a:ext cx="4231739" cy="39163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9" name="Image" r:id="rId5" imgW="10552320" imgH="9765000" progId="Photoshop.Image.12">
                  <p:embed/>
                </p:oleObj>
              </mc:Choice>
              <mc:Fallback>
                <p:oleObj name="Image" r:id="rId5" imgW="10552320" imgH="9765000" progId="Photoshop.Image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672064" y="2236980"/>
                        <a:ext cx="4231739" cy="39163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034278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81144-48BA-423E-8FF7-8725EB0CE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Lorentz angle effects (cont’d)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16FB90D-11CD-460D-B00C-CFE2E2BA7C5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Can we see this effect building up? Compare mean values of DMR for modules with electric field pointing inwards and outwards: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𝑖𝑛𝑤𝑎𝑟𝑑𝑠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𝑜𝑢𝑡𝑤𝑎𝑟𝑑𝑠</m:t>
                        </m:r>
                      </m:sub>
                    </m:sSub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16FB90D-11CD-460D-B00C-CFE2E2BA7C5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179" t="-146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FEED30-0672-4D77-B18C-A5AD92476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51838C-AB6A-4EE7-897B-E2B247CC47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Effect of radiation damage</a:t>
            </a:r>
            <a:endParaRPr lang="de-D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8D0DCED-2783-437B-904E-A911B64F2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218" y="2204864"/>
            <a:ext cx="10474318" cy="4139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6517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A76D6-A007-4A7E-AB3F-5C6C605C3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parameter monitoring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34426A-3E6F-4156-B646-8FF222427C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06427"/>
            <a:ext cx="8784357" cy="870445"/>
          </a:xfrm>
        </p:spPr>
        <p:txBody>
          <a:bodyPr/>
          <a:lstStyle/>
          <a:p>
            <a:r>
              <a:rPr lang="en-US" dirty="0"/>
              <a:t>Measured by refitting a primary vertex with one track excluded, and evaluating the latter’s impact parameter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EB85C5-BDFA-44DB-8F87-882E82A36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A99A92-1F56-46E3-A0EB-F6F5109BDB5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09EC5C7-67E1-4FFA-8613-EB5C5DA649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9370" y="476672"/>
            <a:ext cx="1898248" cy="17022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4E5E6FE-6E3F-4F15-B4CA-0B66EFB370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5759" y="2341827"/>
            <a:ext cx="9028253" cy="3525328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D5505A8-7BFE-4E27-A28E-BFE422A55966}"/>
              </a:ext>
            </a:extLst>
          </p:cNvPr>
          <p:cNvSpPr txBox="1">
            <a:spLocks/>
          </p:cNvSpPr>
          <p:nvPr/>
        </p:nvSpPr>
        <p:spPr>
          <a:xfrm>
            <a:off x="407988" y="2276871"/>
            <a:ext cx="2231628" cy="359028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●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339933"/>
              </a:buClr>
              <a:buFont typeface="Arial" panose="020B060402020202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0033CC"/>
              </a:buClr>
              <a:buFont typeface="Arial" panose="020B060402020202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Initially, in early 2017 suboptimal</a:t>
            </a:r>
            <a:br>
              <a:rPr lang="en-US" dirty="0"/>
            </a:br>
            <a:r>
              <a:rPr lang="en-US" dirty="0"/>
              <a:t>tracking performance due to commissioning of new pixel tracker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n-US" dirty="0"/>
              <a:t>Generally very good performance after </a:t>
            </a:r>
            <a:r>
              <a:rPr lang="en-US" b="1" dirty="0">
                <a:solidFill>
                  <a:srgbClr val="7030A0"/>
                </a:solidFill>
              </a:rPr>
              <a:t>legacy alignment</a:t>
            </a:r>
            <a:endParaRPr lang="de-DE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7720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9CD4E5-EB61-49E7-9AB8-36EF43E11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Primary vertex reconstruction performance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A29F8F-CE3A-48B1-AB36-7F3A0A4E6C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Measured by splitting a primary vertex into two sub-vertices and studying the residuals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n-US" dirty="0"/>
              <a:t>After proper alignment, visible improvement due to the new pixel tracker</a:t>
            </a:r>
          </a:p>
          <a:p>
            <a:r>
              <a:rPr lang="en-US" dirty="0"/>
              <a:t>Outliers in prompt alignment: short IOV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suboptimal local pixel reconstruction configuration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114CBE-03F6-4A28-AE56-2C924FFAB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318CBD5-4162-4AD3-B324-3B6E58C5C67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B6AB17-3495-4702-89C3-3F9312443D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456" y="2738108"/>
            <a:ext cx="9284905" cy="3643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556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46DD888-6A23-438D-BA6D-16799857E6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448" y="2827806"/>
            <a:ext cx="4861367" cy="31975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9A57A1C-83D0-472D-8BF7-055255875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Motivation: tracking in the LHC era</a:t>
            </a:r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9F91DC2-7116-44C4-A4BD-7CA02F4A15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87" y="1406427"/>
                <a:ext cx="7560221" cy="1543647"/>
              </a:xfrm>
            </p:spPr>
            <p:txBody>
              <a:bodyPr/>
              <a:lstStyle/>
              <a:p>
                <a:r>
                  <a:rPr lang="en-US" dirty="0"/>
                  <a:t>How about discovering a new beauty-strange baryon…</a:t>
                </a:r>
                <a:endParaRPr lang="de-DE" dirty="0"/>
              </a:p>
              <a:p>
                <a:pPr lvl="1"/>
                <a:r>
                  <a:rPr lang="en-US" dirty="0"/>
                  <a:t>possibly an </a:t>
                </a:r>
                <a:r>
                  <a:rPr lang="de-DE" dirty="0" err="1"/>
                  <a:t>excitation</a:t>
                </a:r>
                <a:r>
                  <a:rPr lang="de-DE" dirty="0"/>
                  <a:t> </a:t>
                </a:r>
                <a:r>
                  <a:rPr lang="de-DE" dirty="0" err="1"/>
                  <a:t>of</a:t>
                </a:r>
                <a:r>
                  <a:rPr lang="de-DE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de-DE" dirty="0"/>
                  <a:t>, </a:t>
                </a:r>
                <a:r>
                  <a:rPr lang="de-DE" dirty="0" err="1"/>
                  <a:t>quark</a:t>
                </a:r>
                <a:r>
                  <a:rPr lang="de-DE" dirty="0"/>
                  <a:t> </a:t>
                </a:r>
                <a:r>
                  <a:rPr lang="de-DE" dirty="0" err="1"/>
                  <a:t>content</a:t>
                </a:r>
                <a:r>
                  <a:rPr lang="de-DE" dirty="0"/>
                  <a:t> (</a:t>
                </a:r>
                <a:r>
                  <a:rPr lang="de-DE" dirty="0" err="1"/>
                  <a:t>bsd</a:t>
                </a:r>
                <a:r>
                  <a:rPr lang="de-DE" dirty="0"/>
                  <a:t>)</a:t>
                </a:r>
              </a:p>
              <a:p>
                <a:pPr lvl="1"/>
                <a:r>
                  <a:rPr lang="de-DE" dirty="0" err="1"/>
                  <a:t>produced</a:t>
                </a:r>
                <a:r>
                  <a:rPr lang="de-DE" dirty="0"/>
                  <a:t> at </a:t>
                </a:r>
                <a:r>
                  <a:rPr lang="de-DE" dirty="0" err="1"/>
                  <a:t>the</a:t>
                </a:r>
                <a:r>
                  <a:rPr lang="de-DE" dirty="0"/>
                  <a:t> </a:t>
                </a:r>
                <a:r>
                  <a:rPr lang="de-DE" dirty="0" err="1"/>
                  <a:t>interaction</a:t>
                </a:r>
                <a:r>
                  <a:rPr lang="de-DE" dirty="0"/>
                  <a:t> </a:t>
                </a:r>
                <a:r>
                  <a:rPr lang="de-DE" dirty="0" err="1"/>
                  <a:t>point</a:t>
                </a:r>
                <a:r>
                  <a:rPr lang="de-DE" dirty="0"/>
                  <a:t> </a:t>
                </a:r>
                <a:r>
                  <a:rPr lang="de-DE" dirty="0">
                    <a:sym typeface="Wingdings" panose="05000000000000000000" pitchFamily="2" charset="2"/>
                  </a:rPr>
                  <a:t> </a:t>
                </a:r>
                <a:r>
                  <a:rPr lang="de-DE" dirty="0" err="1">
                    <a:sym typeface="Wingdings" panose="05000000000000000000" pitchFamily="2" charset="2"/>
                  </a:rPr>
                  <a:t>expect</a:t>
                </a:r>
                <a:r>
                  <a:rPr lang="de-DE" dirty="0">
                    <a:sym typeface="Wingdings" panose="05000000000000000000" pitchFamily="2" charset="2"/>
                  </a:rPr>
                  <a:t> </a:t>
                </a:r>
                <a:r>
                  <a:rPr lang="de-DE" dirty="0" err="1">
                    <a:sym typeface="Wingdings" panose="05000000000000000000" pitchFamily="2" charset="2"/>
                  </a:rPr>
                  <a:t>complex</a:t>
                </a:r>
                <a:r>
                  <a:rPr lang="de-DE" dirty="0">
                    <a:sym typeface="Wingdings" panose="05000000000000000000" pitchFamily="2" charset="2"/>
                  </a:rPr>
                  <a:t> </a:t>
                </a:r>
                <a:r>
                  <a:rPr lang="de-DE" dirty="0" err="1">
                    <a:sym typeface="Wingdings" panose="05000000000000000000" pitchFamily="2" charset="2"/>
                  </a:rPr>
                  <a:t>decay</a:t>
                </a:r>
                <a:r>
                  <a:rPr lang="de-DE" dirty="0">
                    <a:sym typeface="Wingdings" panose="05000000000000000000" pitchFamily="2" charset="2"/>
                  </a:rPr>
                  <a:t> </a:t>
                </a:r>
                <a:r>
                  <a:rPr lang="de-DE" dirty="0" err="1">
                    <a:sym typeface="Wingdings" panose="05000000000000000000" pitchFamily="2" charset="2"/>
                  </a:rPr>
                  <a:t>cascade</a:t>
                </a:r>
                <a:endParaRPr lang="de-DE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9F91DC2-7116-44C4-A4BD-7CA02F4A15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7" y="1406427"/>
                <a:ext cx="7560221" cy="1543647"/>
              </a:xfrm>
              <a:blipFill>
                <a:blip r:embed="rId3"/>
                <a:stretch>
                  <a:fillRect l="-1774" t="-474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6E1B2E-5939-4831-8745-45B5ECA14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2DB673-6125-4545-98EF-F1E34E6FD9F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50368EC-4D66-4CC8-973B-08870F2470B0}"/>
                  </a:ext>
                </a:extLst>
              </p:cNvPr>
              <p:cNvSpPr txBox="1"/>
              <p:nvPr/>
            </p:nvSpPr>
            <p:spPr>
              <a:xfrm>
                <a:off x="1199456" y="4581128"/>
                <a:ext cx="671839" cy="6771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de-DE" sz="4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4400" b="0" i="0" smtClean="0">
                              <a:latin typeface="Cambria Math" panose="02040503050406030204" pitchFamily="18" charset="0"/>
                            </a:rPr>
                            <m:t>Ξ</m:t>
                          </m:r>
                        </m:e>
                        <m:sub>
                          <m:r>
                            <a:rPr lang="en-US" sz="44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  <m:sup>
                          <m:r>
                            <a:rPr lang="en-US" sz="4400" b="0" i="1" smtClean="0">
                              <a:latin typeface="Cambria Math" panose="02040503050406030204" pitchFamily="18" charset="0"/>
                            </a:rPr>
                            <m:t>∗−</m:t>
                          </m:r>
                        </m:sup>
                      </m:sSubSup>
                    </m:oMath>
                  </m:oMathPara>
                </a14:m>
                <a:endParaRPr lang="de-DE" sz="4400" dirty="0" err="1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50368EC-4D66-4CC8-973B-08870F2470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9456" y="4581128"/>
                <a:ext cx="671839" cy="677108"/>
              </a:xfrm>
              <a:prstGeom prst="rect">
                <a:avLst/>
              </a:prstGeom>
              <a:blipFill>
                <a:blip r:embed="rId4"/>
                <a:stretch>
                  <a:fillRect r="-1909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D082987-1281-45FC-A4EA-FA12C141FFE3}"/>
              </a:ext>
            </a:extLst>
          </p:cNvPr>
          <p:cNvSpPr txBox="1">
            <a:spLocks/>
          </p:cNvSpPr>
          <p:nvPr/>
        </p:nvSpPr>
        <p:spPr>
          <a:xfrm>
            <a:off x="6528048" y="3166428"/>
            <a:ext cx="4967933" cy="253001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●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339933"/>
              </a:buClr>
              <a:buFont typeface="Arial" panose="020B060402020202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0033CC"/>
              </a:buClr>
              <a:buFont typeface="Arial" panose="020B060402020202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Reminiscent of bubble chamber physics in the 60’s</a:t>
            </a:r>
          </a:p>
          <a:p>
            <a:endParaRPr lang="en-US" dirty="0"/>
          </a:p>
          <a:p>
            <a:r>
              <a:rPr lang="en-US" dirty="0"/>
              <a:t>But can we do this in presence of a pileup of 60 and more inelastic interactions in the detector for each event…?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108329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010C61-195F-4D36-8589-44E4AE114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Systematics of misalignment: weak modes</a:t>
            </a:r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C287D04-B675-4147-87EA-0FE22D72D43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87" y="1406427"/>
                <a:ext cx="5543997" cy="5010249"/>
              </a:xfrm>
            </p:spPr>
            <p:txBody>
              <a:bodyPr/>
              <a:lstStyle/>
              <a:p>
                <a:r>
                  <a:rPr lang="en-US" dirty="0"/>
                  <a:t>Track-based alignment of trackers with a large number of individual modules (~17,000 in case of CMS) has potential for large systematic effects</a:t>
                </a:r>
              </a:p>
              <a:p>
                <a:endParaRPr lang="en-US" dirty="0"/>
              </a:p>
              <a:p>
                <a:r>
                  <a:rPr lang="en-US" dirty="0"/>
                  <a:t>For example, in reconstructed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𝜇𝜇</m:t>
                    </m:r>
                  </m:oMath>
                </a14:m>
                <a:r>
                  <a:rPr lang="en-US" dirty="0"/>
                  <a:t> decays, position of the mass peak should not (!) depend on azimuth angle of a muon</a:t>
                </a:r>
              </a:p>
              <a:p>
                <a:pPr lvl="1"/>
                <a:r>
                  <a:rPr lang="en-US" dirty="0"/>
                  <a:t>“weak modes”</a:t>
                </a:r>
              </a:p>
              <a:p>
                <a:endParaRPr lang="en-US" dirty="0"/>
              </a:p>
              <a:p>
                <a:r>
                  <a:rPr lang="en-US" b="1" dirty="0">
                    <a:solidFill>
                      <a:srgbClr val="7030A0"/>
                    </a:solidFill>
                  </a:rPr>
                  <a:t>Control of weak modes is one of the greatest challenges in alignment</a:t>
                </a:r>
                <a:endParaRPr lang="de-DE" b="1" dirty="0">
                  <a:solidFill>
                    <a:srgbClr val="7030A0"/>
                  </a:solidFill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C287D04-B675-4147-87EA-0FE22D72D43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7" y="1406427"/>
                <a:ext cx="5543997" cy="5010249"/>
              </a:xfrm>
              <a:blipFill>
                <a:blip r:embed="rId3"/>
                <a:stretch>
                  <a:fillRect l="-2420" t="-1460" r="-275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FE9E51-183E-45F1-9061-F5803B9BB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1F1C42-A189-4FB7-AFAD-27B46C241BB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is going on here?</a:t>
            </a:r>
            <a:endParaRPr lang="de-DE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D42C71BB-FAFC-4372-8EC1-71DFF9BB344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5348429"/>
              </p:ext>
            </p:extLst>
          </p:nvPr>
        </p:nvGraphicFramePr>
        <p:xfrm>
          <a:off x="6384032" y="1498140"/>
          <a:ext cx="5189552" cy="50102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2" name="Image" r:id="rId4" imgW="12799800" imgH="12291840" progId="Photoshop.Image.12">
                  <p:embed/>
                </p:oleObj>
              </mc:Choice>
              <mc:Fallback>
                <p:oleObj name="Image" r:id="rId4" imgW="12799800" imgH="12291840" progId="Photoshop.Image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384032" y="1498140"/>
                        <a:ext cx="5189552" cy="50102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6015B16-717B-49BB-95BF-EC1FAB6248D3}"/>
              </a:ext>
            </a:extLst>
          </p:cNvPr>
          <p:cNvSpPr txBox="1"/>
          <p:nvPr/>
        </p:nvSpPr>
        <p:spPr>
          <a:xfrm>
            <a:off x="9624392" y="2492896"/>
            <a:ext cx="1440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rgbClr val="FF0000"/>
                </a:solidFill>
              </a:rPr>
              <a:t>???</a:t>
            </a:r>
            <a:endParaRPr lang="de-DE" sz="5400" dirty="0" err="1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8E4019E-16D2-4F45-8AA8-EB7ACDA09561}"/>
                  </a:ext>
                </a:extLst>
              </p:cNvPr>
              <p:cNvSpPr txBox="1"/>
              <p:nvPr/>
            </p:nvSpPr>
            <p:spPr>
              <a:xfrm>
                <a:off x="7392144" y="5245107"/>
                <a:ext cx="3816424" cy="34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rgbClr val="FF0000"/>
                    </a:solidFill>
                  </a:rPr>
                  <a:t>and all tracks have good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𝝌</m:t>
                        </m:r>
                      </m:e>
                      <m:sup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de-DE" sz="1600" b="1" dirty="0">
                    <a:solidFill>
                      <a:srgbClr val="FF0000"/>
                    </a:solidFill>
                  </a:rPr>
                  <a:t>…!</a:t>
                </a:r>
                <a:endParaRPr lang="de-DE" sz="1600" b="1" dirty="0" err="1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8E4019E-16D2-4F45-8AA8-EB7ACDA095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2144" y="5245107"/>
                <a:ext cx="3816424" cy="344133"/>
              </a:xfrm>
              <a:prstGeom prst="rect">
                <a:avLst/>
              </a:prstGeom>
              <a:blipFill>
                <a:blip r:embed="rId6"/>
                <a:stretch>
                  <a:fillRect l="-958" t="-3509" b="-2105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13157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weak modes?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As mentioned, track-based alignment can be described as solving a huge linear equation system:</a:t>
                </a:r>
              </a:p>
              <a:p>
                <a:pPr lvl="1"/>
                <a14:m>
                  <m:oMath xmlns:m="http://schemas.openxmlformats.org/officeDocument/2006/math">
                    <m:d>
                      <m:d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de-DE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nor/>
                                </m:rPr>
                                <a:rPr lang="en-US" dirty="0">
                                  <a:sym typeface="Wingdings"/>
                                </a:rPr>
                                <m:t></m:t>
                              </m:r>
                            </m:e>
                            <m:e>
                              <m:r>
                                <a:rPr lang="de-DE" i="1" smtClean="0">
                                  <a:latin typeface="Cambria Math"/>
                                </a:rPr>
                                <m:t>⋯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en-US" dirty="0">
                                  <a:sym typeface="Wingdings"/>
                                </a:rPr>
                                <m:t></m:t>
                              </m:r>
                            </m:e>
                          </m:mr>
                          <m:mr>
                            <m:e>
                              <m:r>
                                <a:rPr lang="de-DE" i="1" smtClean="0">
                                  <a:latin typeface="Cambria Math"/>
                                </a:rPr>
                                <m:t>⋮</m:t>
                              </m:r>
                            </m:e>
                            <m:e>
                              <m:r>
                                <a:rPr lang="de-DE" i="1" smtClean="0">
                                  <a:latin typeface="Cambria Math"/>
                                </a:rPr>
                                <m:t>⋱</m:t>
                              </m:r>
                            </m:e>
                            <m:e>
                              <m:r>
                                <a:rPr lang="de-DE" i="1" smtClean="0">
                                  <a:latin typeface="Cambria Math"/>
                                </a:rPr>
                                <m:t>⋮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en-US" dirty="0">
                                  <a:sym typeface="Wingdings"/>
                                </a:rPr>
                                <m:t></m:t>
                              </m:r>
                            </m:e>
                            <m:e>
                              <m:r>
                                <a:rPr lang="de-DE" i="1" smtClean="0">
                                  <a:latin typeface="Cambria Math"/>
                                </a:rPr>
                                <m:t>⋯</m:t>
                              </m:r>
                            </m:e>
                            <m:e>
                              <m:r>
                                <m:rPr>
                                  <m:nor/>
                                </m:rPr>
                                <a:rPr lang="en-US" dirty="0">
                                  <a:sym typeface="Wingdings"/>
                                </a:rPr>
                                <m:t></m:t>
                              </m:r>
                            </m:e>
                          </m:mr>
                        </m:m>
                      </m:e>
                    </m:d>
                    <m:r>
                      <a:rPr lang="en-US" b="0" i="1" smtClean="0">
                        <a:latin typeface="Cambria Math"/>
                      </a:rPr>
                      <m:t>         </m:t>
                    </m:r>
                    <m:d>
                      <m:d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de-DE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sty m:val="p"/>
                                </m:rPr>
                                <a:rPr lang="en-US" b="0" i="1" smtClean="0">
                                  <a:latin typeface="Cambria Math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de-DE" i="1" smtClean="0">
                                  <a:latin typeface="Cambria Math"/>
                                </a:rPr>
                                <m:t>⋮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sty m:val="p"/>
                                </m:rPr>
                                <a:rPr lang="en-US" b="0" i="1" smtClean="0">
                                  <a:latin typeface="Cambria Math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en-US" b="0" i="1" smtClean="0">
                        <a:latin typeface="Cambria Math"/>
                      </a:rPr>
                      <m:t>       =      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nor/>
                                </m:rPr>
                                <a:rPr lang="en-US" dirty="0">
                                  <a:sym typeface="Wingdings"/>
                                </a:rPr>
                                <m:t></m:t>
                              </m:r>
                            </m:e>
                          </m:mr>
                          <m:mr>
                            <m:e>
                              <m:r>
                                <a:rPr lang="de-DE" i="1">
                                  <a:latin typeface="Cambria Math"/>
                                </a:rPr>
                                <m:t>⋮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en-US" dirty="0">
                                  <a:sym typeface="Wingdings"/>
                                </a:rPr>
                                <m:t>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de-DE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The matrix C' reflects also the (inverse) </a:t>
                </a:r>
                <a:r>
                  <a:rPr lang="en-US" b="1" dirty="0">
                    <a:solidFill>
                      <a:srgbClr val="7030A0"/>
                    </a:solidFill>
                  </a:rPr>
                  <a:t>covariance matrix </a:t>
                </a:r>
                <a:r>
                  <a:rPr lang="en-US" dirty="0"/>
                  <a:t>of the alignment parameters</a:t>
                </a:r>
              </a:p>
              <a:p>
                <a:r>
                  <a:rPr lang="en-US" dirty="0"/>
                  <a:t>In practice, we may find that some of the </a:t>
                </a:r>
                <a:r>
                  <a:rPr lang="en-US" b="1" dirty="0">
                    <a:solidFill>
                      <a:srgbClr val="7030A0"/>
                    </a:solidFill>
                  </a:rPr>
                  <a:t>eigenvalues</a:t>
                </a:r>
                <a:r>
                  <a:rPr lang="en-US" dirty="0"/>
                  <a:t> of this matrix are close to zero </a:t>
                </a:r>
                <a:r>
                  <a:rPr lang="en-US" dirty="0">
                    <a:sym typeface="Wingdings" panose="05000000000000000000" pitchFamily="2" charset="2"/>
                  </a:rPr>
                  <a:t> </a:t>
                </a:r>
                <a:r>
                  <a:rPr lang="en-US" dirty="0">
                    <a:solidFill>
                      <a:srgbClr val="7030A0"/>
                    </a:solidFill>
                    <a:sym typeface="Wingdings" panose="05000000000000000000" pitchFamily="2" charset="2"/>
                  </a:rPr>
                  <a:t>infinite uncertainty</a:t>
                </a:r>
                <a:endParaRPr lang="en-US" dirty="0">
                  <a:solidFill>
                    <a:srgbClr val="7030A0"/>
                  </a:solidFill>
                </a:endParaRPr>
              </a:p>
              <a:p>
                <a:r>
                  <a:rPr lang="en-US" dirty="0"/>
                  <a:t>The eigenvalues are associated to </a:t>
                </a:r>
                <a:r>
                  <a:rPr lang="en-US" b="1" dirty="0">
                    <a:solidFill>
                      <a:srgbClr val="7030A0"/>
                    </a:solidFill>
                  </a:rPr>
                  <a:t>eigenvectors</a:t>
                </a:r>
                <a:r>
                  <a:rPr lang="en-US" dirty="0"/>
                  <a:t> ("modes"), i.e. linear combinations of alignment parameters, that are only weakly constrained by our computation</a:t>
                </a:r>
              </a:p>
              <a:p>
                <a:pPr lvl="1">
                  <a:buFont typeface="Wingdings" panose="05000000000000000000" pitchFamily="2" charset="2"/>
                  <a:buChar char="è"/>
                </a:pPr>
                <a:r>
                  <a:rPr lang="en-US" dirty="0"/>
                  <a:t>"weak modes"</a:t>
                </a:r>
              </a:p>
              <a:p>
                <a:pPr lvl="1">
                  <a:buFont typeface="Wingdings" panose="05000000000000000000" pitchFamily="2" charset="2"/>
                  <a:buChar char="è"/>
                </a:pPr>
                <a:r>
                  <a:rPr lang="en-US" dirty="0"/>
                  <a:t>total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/>
                          </a:rPr>
                          <m:t>𝜒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remains (almost) unchanged when this parameter combination is varied</a:t>
                </a:r>
                <a:endParaRPr lang="de-DE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179" t="-146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Left Brace 7"/>
          <p:cNvSpPr/>
          <p:nvPr/>
        </p:nvSpPr>
        <p:spPr>
          <a:xfrm rot="16200000">
            <a:off x="2904531" y="2406278"/>
            <a:ext cx="118246" cy="792090"/>
          </a:xfrm>
          <a:prstGeom prst="leftBrace">
            <a:avLst>
              <a:gd name="adj1" fmla="val 19381"/>
              <a:gd name="adj2" fmla="val 50419"/>
            </a:avLst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Box 9"/>
          <p:cNvSpPr txBox="1"/>
          <p:nvPr/>
        </p:nvSpPr>
        <p:spPr>
          <a:xfrm>
            <a:off x="2279576" y="2874422"/>
            <a:ext cx="1658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alignment </a:t>
            </a:r>
            <a:br>
              <a:rPr lang="en-US" sz="1600" dirty="0"/>
            </a:br>
            <a:r>
              <a:rPr lang="en-US" sz="1600" dirty="0"/>
              <a:t>parameters</a:t>
            </a:r>
            <a:endParaRPr lang="de-DE" sz="1600" dirty="0" err="1"/>
          </a:p>
        </p:txBody>
      </p:sp>
      <p:sp>
        <p:nvSpPr>
          <p:cNvPr id="11" name="TextBox 10"/>
          <p:cNvSpPr txBox="1"/>
          <p:nvPr/>
        </p:nvSpPr>
        <p:spPr>
          <a:xfrm>
            <a:off x="767408" y="2871598"/>
            <a:ext cx="1658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C'</a:t>
            </a:r>
            <a:endParaRPr lang="de-DE" sz="1600" dirty="0" err="1"/>
          </a:p>
        </p:txBody>
      </p:sp>
      <p:sp>
        <p:nvSpPr>
          <p:cNvPr id="12" name="TextBox 11"/>
          <p:cNvSpPr txBox="1"/>
          <p:nvPr/>
        </p:nvSpPr>
        <p:spPr>
          <a:xfrm>
            <a:off x="6384032" y="2132856"/>
            <a:ext cx="4464496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In CMS, C' is typically a matrix with </a:t>
            </a:r>
            <a:br>
              <a:rPr lang="en-US" sz="1600" dirty="0"/>
            </a:br>
            <a:r>
              <a:rPr lang="en-US" sz="1600" dirty="0"/>
              <a:t>50,000 - 200,000 rows and columns</a:t>
            </a:r>
            <a:endParaRPr lang="de-DE" sz="1600" dirty="0" err="1"/>
          </a:p>
        </p:txBody>
      </p:sp>
      <p:sp>
        <p:nvSpPr>
          <p:cNvPr id="13" name="TextBox 12"/>
          <p:cNvSpPr txBox="1"/>
          <p:nvPr/>
        </p:nvSpPr>
        <p:spPr>
          <a:xfrm>
            <a:off x="3503712" y="2871598"/>
            <a:ext cx="1658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b'</a:t>
            </a:r>
            <a:endParaRPr lang="de-DE" sz="1600" dirty="0" err="1"/>
          </a:p>
        </p:txBody>
      </p:sp>
    </p:spTree>
    <p:extLst>
      <p:ext uri="{BB962C8B-B14F-4D97-AF65-F5344CB8AC3E}">
        <p14:creationId xmlns:p14="http://schemas.microsoft.com/office/powerpoint/2010/main" val="1223531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But why does this happen…?</a:t>
            </a:r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A weak mode corresponds to a certain </a:t>
                </a:r>
                <a:r>
                  <a:rPr lang="en-US" b="1" dirty="0">
                    <a:solidFill>
                      <a:srgbClr val="7030A0"/>
                    </a:solidFill>
                  </a:rPr>
                  <a:t>geometry transformation </a:t>
                </a:r>
                <a:r>
                  <a:rPr lang="en-US" dirty="0"/>
                  <a:t>(= coherent set of alignment corrections)</a:t>
                </a:r>
              </a:p>
              <a:p>
                <a:r>
                  <a:rPr lang="en-US" dirty="0"/>
                  <a:t>In track-based alignment, we detect misalignment by </a:t>
                </a:r>
                <a:r>
                  <a:rPr lang="en-US" b="1" dirty="0">
                    <a:solidFill>
                      <a:srgbClr val="7030A0"/>
                    </a:solidFill>
                  </a:rPr>
                  <a:t>incompatibility</a:t>
                </a:r>
                <a:r>
                  <a:rPr lang="en-US" dirty="0"/>
                  <a:t> of the reconstructed hit positions with the </a:t>
                </a:r>
                <a:r>
                  <a:rPr lang="en-US" b="1" dirty="0">
                    <a:solidFill>
                      <a:srgbClr val="7030A0"/>
                    </a:solidFill>
                  </a:rPr>
                  <a:t>track model</a:t>
                </a:r>
              </a:p>
              <a:p>
                <a:r>
                  <a:rPr lang="en-US" dirty="0"/>
                  <a:t>The geometry transformation of a weak mode is such that it transforms </a:t>
                </a:r>
                <a:r>
                  <a:rPr lang="en-US" dirty="0">
                    <a:solidFill>
                      <a:srgbClr val="7030A0"/>
                    </a:solidFill>
                  </a:rPr>
                  <a:t>all valid tracks into other valid tracks</a:t>
                </a:r>
              </a:p>
              <a:p>
                <a:pPr lvl="1">
                  <a:buFont typeface="Wingdings" panose="05000000000000000000" pitchFamily="2" charset="2"/>
                  <a:buChar char="è"/>
                </a:pPr>
                <a:r>
                  <a:rPr lang="en-US" dirty="0"/>
                  <a:t>track sample is </a:t>
                </a:r>
                <a:r>
                  <a:rPr lang="en-US" b="1" dirty="0">
                    <a:solidFill>
                      <a:srgbClr val="7030A0"/>
                    </a:solidFill>
                  </a:rPr>
                  <a:t>invariant</a:t>
                </a:r>
                <a:r>
                  <a:rPr lang="en-US" dirty="0"/>
                  <a:t> under this transformation</a:t>
                </a:r>
              </a:p>
              <a:p>
                <a:pPr lvl="1">
                  <a:buFont typeface="Wingdings" panose="05000000000000000000" pitchFamily="2" charset="2"/>
                  <a:buChar char="è"/>
                </a:pPr>
                <a:r>
                  <a:rPr lang="en-US" dirty="0"/>
                  <a:t>no change of total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/>
                          </a:rPr>
                          <m:t>𝜒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endParaRPr lang="en-US" dirty="0">
                  <a:solidFill>
                    <a:prstClr val="black"/>
                  </a:solidFill>
                </a:endParaRPr>
              </a:p>
              <a:p>
                <a:r>
                  <a:rPr lang="en-US" dirty="0">
                    <a:solidFill>
                      <a:prstClr val="black"/>
                    </a:solidFill>
                  </a:rPr>
                  <a:t>The helix trajectory in cylindrical coordinates (track from origin, </a:t>
                </a:r>
                <a:br>
                  <a:rPr lang="en-US" dirty="0">
                    <a:solidFill>
                      <a:prstClr val="black"/>
                    </a:solidFill>
                  </a:rPr>
                </a:br>
                <a:r>
                  <a:rPr lang="en-US" dirty="0">
                    <a:solidFill>
                      <a:prstClr val="black"/>
                    </a:solidFill>
                  </a:rPr>
                  <a:t>assuming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𝑑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𝑧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US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𝜙</m:t>
                        </m:r>
                      </m:e>
                      <m:sub>
                        <m:r>
                          <a:rPr lang="en-US" b="0" i="1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solidFill>
                          <a:prstClr val="black"/>
                        </a:solidFill>
                        <a:latin typeface="Cambria Math"/>
                      </a:rPr>
                      <m:t>=0</m:t>
                    </m:r>
                  </m:oMath>
                </a14:m>
                <a:r>
                  <a:rPr lang="en-US" dirty="0">
                    <a:solidFill>
                      <a:prstClr val="black"/>
                    </a:solidFill>
                  </a:rPr>
                  <a:t>): </a:t>
                </a:r>
                <a:br>
                  <a:rPr lang="en-US" dirty="0">
                    <a:solidFill>
                      <a:prstClr val="black"/>
                    </a:solidFill>
                  </a:rPr>
                </a:br>
                <a:r>
                  <a:rPr lang="en-US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 </m:t>
                    </m:r>
                    <m:r>
                      <a:rPr lang="en-US" i="1">
                        <a:latin typeface="Cambria Math"/>
                      </a:rPr>
                      <m:t>𝑟</m:t>
                    </m:r>
                    <m:r>
                      <a:rPr lang="en-US" i="1">
                        <a:latin typeface="Cambria Math"/>
                      </a:rPr>
                      <m:t>=−2 </m:t>
                    </m:r>
                    <m:r>
                      <a:rPr lang="en-US" i="1">
                        <a:latin typeface="Cambria Math"/>
                      </a:rPr>
                      <m:t>𝑄𝑅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US" i="1">
                            <a:latin typeface="Cambria Math"/>
                            <a:sym typeface="Symbol"/>
                          </a:rPr>
                          <m:t>𝜙</m:t>
                        </m:r>
                      </m:e>
                    </m:func>
                    <m:r>
                      <a:rPr lang="en-US" b="0" i="1" smtClean="0">
                        <a:latin typeface="Cambria Math"/>
                        <a:sym typeface="Symbol"/>
                      </a:rPr>
                      <m:t>≈−2 </m:t>
                    </m:r>
                    <m:r>
                      <a:rPr lang="en-US" b="0" i="1" smtClean="0">
                        <a:latin typeface="Cambria Math"/>
                        <a:sym typeface="Symbol"/>
                      </a:rPr>
                      <m:t>𝑄𝑅</m:t>
                    </m:r>
                    <m:r>
                      <a:rPr lang="en-US" b="0" i="1" smtClean="0">
                        <a:latin typeface="Cambria Math"/>
                        <a:sym typeface="Symbol"/>
                      </a:rPr>
                      <m:t> </m:t>
                    </m:r>
                    <m:r>
                      <a:rPr lang="en-US" b="0" i="1" smtClean="0">
                        <a:latin typeface="Cambria Math"/>
                        <a:sym typeface="Symbol"/>
                      </a:rPr>
                      <m:t>𝜙</m:t>
                    </m:r>
                  </m:oMath>
                </a14:m>
                <a:r>
                  <a:rPr lang="en-US" dirty="0"/>
                  <a:t> </a:t>
                </a:r>
                <a:br>
                  <a:rPr lang="en-US" dirty="0"/>
                </a:br>
                <a:r>
                  <a:rPr lang="en-US" b="1" dirty="0">
                    <a:solidFill>
                      <a:srgbClr val="FF0000"/>
                    </a:solidFill>
                  </a:rPr>
                  <a:t>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𝑧</m:t>
                    </m:r>
                    <m:r>
                      <a:rPr lang="en-US" i="1">
                        <a:latin typeface="Cambria Math"/>
                        <a:sym typeface="Symbol"/>
                      </a:rPr>
                      <m:t>=−2 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  <a:sym typeface="Symbol"/>
                      </a:rPr>
                      <m:t>𝑄𝑅</m:t>
                    </m:r>
                    <m:r>
                      <a:rPr lang="en-US" b="0" i="1">
                        <a:solidFill>
                          <a:schemeClr val="tx1"/>
                        </a:solidFill>
                        <a:latin typeface="Cambria Math"/>
                        <a:sym typeface="Symbol"/>
                      </a:rPr>
                      <m:t> </m:t>
                    </m:r>
                    <m:r>
                      <a:rPr lang="en-US" b="0" i="1">
                        <a:solidFill>
                          <a:schemeClr val="tx1"/>
                        </a:solidFill>
                        <a:latin typeface="Cambria Math"/>
                        <a:sym typeface="Symbol"/>
                      </a:rPr>
                      <m:t>𝜙</m:t>
                    </m:r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  <a:sym typeface="Symbol"/>
                          </a:rPr>
                        </m:ctrlPr>
                      </m:funcPr>
                      <m:fName>
                        <m:r>
                          <a:rPr lang="en-US" i="1">
                            <a:latin typeface="Cambria Math"/>
                            <a:sym typeface="Symbol"/>
                          </a:rPr>
                          <m:t>𝑐𝑜𝑡</m:t>
                        </m:r>
                      </m:fName>
                      <m:e>
                        <m:r>
                          <a:rPr lang="en-US" i="1">
                            <a:latin typeface="Cambria Math"/>
                            <a:sym typeface="Symbol"/>
                          </a:rPr>
                          <m:t>𝜃</m:t>
                        </m:r>
                      </m:e>
                    </m:func>
                  </m:oMath>
                </a14:m>
                <a:endParaRPr lang="en-US" dirty="0"/>
              </a:p>
              <a:p>
                <a:pPr>
                  <a:buFont typeface="Wingdings" panose="05000000000000000000" pitchFamily="2" charset="2"/>
                  <a:buChar char="è"/>
                </a:pPr>
                <a:r>
                  <a:rPr lang="en-US" dirty="0"/>
                  <a:t>Within validity of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US" i="1">
                            <a:latin typeface="Cambria Math"/>
                            <a:sym typeface="Symbol"/>
                          </a:rPr>
                          <m:t>𝜙</m:t>
                        </m:r>
                      </m:e>
                    </m:func>
                    <m:r>
                      <a:rPr lang="en-US" i="1">
                        <a:latin typeface="Cambria Math"/>
                        <a:sym typeface="Symbol"/>
                      </a:rPr>
                      <m:t>≈</m:t>
                    </m:r>
                    <m:r>
                      <a:rPr lang="en-US" b="0" i="1" smtClean="0">
                        <a:latin typeface="Cambria Math"/>
                        <a:sym typeface="Symbol"/>
                      </a:rPr>
                      <m:t>𝜙</m:t>
                    </m:r>
                  </m:oMath>
                </a14:m>
                <a:r>
                  <a:rPr lang="en-US" dirty="0"/>
                  <a:t> approximation, </a:t>
                </a:r>
                <a:r>
                  <a:rPr lang="en-US" b="1" dirty="0">
                    <a:solidFill>
                      <a:srgbClr val="7030A0"/>
                    </a:solidFill>
                  </a:rPr>
                  <a:t>any linear transformation </a:t>
                </a:r>
                <a:r>
                  <a:rPr lang="en-US" dirty="0"/>
                  <a:t>in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𝑟</m:t>
                        </m:r>
                        <m:r>
                          <a:rPr lang="en-US" b="0" i="1" smtClean="0">
                            <a:latin typeface="Cambria Math"/>
                          </a:rPr>
                          <m:t>, </m:t>
                        </m:r>
                        <m:r>
                          <a:rPr lang="en-US" b="0" i="1" smtClean="0">
                            <a:latin typeface="Cambria Math"/>
                          </a:rPr>
                          <m:t>𝜙</m:t>
                        </m:r>
                        <m:r>
                          <a:rPr lang="en-US" b="0" i="1" smtClean="0">
                            <a:latin typeface="Cambria Math"/>
                          </a:rPr>
                          <m:t>, </m:t>
                        </m:r>
                        <m:r>
                          <a:rPr lang="en-US" b="0" i="1" smtClean="0">
                            <a:latin typeface="Cambria Math"/>
                          </a:rPr>
                          <m:t>𝑧</m:t>
                        </m:r>
                      </m:e>
                    </m:d>
                  </m:oMath>
                </a14:m>
                <a:r>
                  <a:rPr lang="de-DE" dirty="0"/>
                  <a:t> space </a:t>
                </a:r>
                <a:r>
                  <a:rPr lang="de-DE" dirty="0" err="1"/>
                  <a:t>results</a:t>
                </a:r>
                <a:r>
                  <a:rPr lang="de-DE" dirty="0"/>
                  <a:t> in a </a:t>
                </a:r>
                <a:r>
                  <a:rPr lang="de-DE" dirty="0" err="1"/>
                  <a:t>weak</a:t>
                </a:r>
                <a:r>
                  <a:rPr lang="de-DE" dirty="0"/>
                  <a:t> </a:t>
                </a:r>
                <a:r>
                  <a:rPr lang="de-DE" dirty="0" err="1"/>
                  <a:t>mode</a:t>
                </a:r>
                <a:endParaRPr lang="de-DE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179" t="-1460" r="-5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1048C41-7FEB-400B-A509-028201C1B8DF}"/>
                  </a:ext>
                </a:extLst>
              </p:cNvPr>
              <p:cNvSpPr txBox="1"/>
              <p:nvPr/>
            </p:nvSpPr>
            <p:spPr>
              <a:xfrm>
                <a:off x="8184232" y="3717032"/>
                <a:ext cx="3312368" cy="132343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u="sng" dirty="0"/>
                  <a:t>Helix track parameters:</a:t>
                </a:r>
              </a:p>
              <a:p>
                <a:r>
                  <a:rPr lang="en-US" sz="1600" dirty="0"/>
                  <a:t>  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𝑄𝑅</m:t>
                    </m:r>
                  </m:oMath>
                </a14:m>
                <a:r>
                  <a:rPr lang="en-US" sz="1600" dirty="0"/>
                  <a:t>: signed curvature radius</a:t>
                </a:r>
              </a:p>
              <a:p>
                <a:r>
                  <a:rPr lang="en-US" sz="1600" dirty="0"/>
                  <a:t> 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600" i="0" smtClean="0">
                            <a:latin typeface="Cambria Math" panose="02040503050406030204" pitchFamily="18" charset="0"/>
                          </a:rPr>
                          <m:t>cot</m:t>
                        </m:r>
                      </m:fName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func>
                  </m:oMath>
                </a14:m>
                <a:r>
                  <a:rPr lang="en-US" sz="1600" dirty="0"/>
                  <a:t>: dip angle</a:t>
                </a:r>
                <a:br>
                  <a:rPr lang="en-US" sz="1600" dirty="0"/>
                </a:br>
                <a:r>
                  <a:rPr lang="en-US" sz="1600" dirty="0"/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16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600" dirty="0"/>
                  <a:t>: transverse impact parameter</a:t>
                </a:r>
              </a:p>
              <a:p>
                <a:r>
                  <a:rPr lang="en-US" sz="1600" dirty="0"/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sz="16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600" dirty="0"/>
                  <a:t>: longitudinal    "           " </a:t>
                </a:r>
                <a:endParaRPr lang="de-DE" sz="1600" dirty="0" err="1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1048C41-7FEB-400B-A509-028201C1B8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4232" y="3717032"/>
                <a:ext cx="3312368" cy="1323439"/>
              </a:xfrm>
              <a:prstGeom prst="rect">
                <a:avLst/>
              </a:prstGeom>
              <a:blipFill>
                <a:blip r:embed="rId3"/>
                <a:stretch>
                  <a:fillRect t="-913" b="-4566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371901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Classification and diagnosis of weak modes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07987" y="4893782"/>
                <a:ext cx="11376025" cy="1522894"/>
              </a:xfrm>
            </p:spPr>
            <p:txBody>
              <a:bodyPr/>
              <a:lstStyle/>
              <a:p>
                <a:r>
                  <a:rPr lang="en-US" dirty="0"/>
                  <a:t>Overlap validation: check relative hit positions in sensor overlaps (not shown)</a:t>
                </a:r>
              </a:p>
              <a:p>
                <a:r>
                  <a:rPr lang="en-US" dirty="0" err="1"/>
                  <a:t>Cosmics</a:t>
                </a:r>
                <a:r>
                  <a:rPr lang="en-US" dirty="0"/>
                  <a:t> validation: split cosmic muon track by hemispheres, compare parameters of sub-tracks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𝜇𝜇</m:t>
                    </m:r>
                  </m:oMath>
                </a14:m>
                <a:r>
                  <a:rPr lang="de-DE" dirty="0"/>
                  <a:t> </a:t>
                </a:r>
                <a:r>
                  <a:rPr lang="de-DE" dirty="0" err="1"/>
                  <a:t>validation</a:t>
                </a:r>
                <a:r>
                  <a:rPr lang="de-DE" dirty="0"/>
                  <a:t>: check </a:t>
                </a:r>
                <a:r>
                  <a:rPr lang="de-DE" dirty="0" err="1"/>
                  <a:t>for</a:t>
                </a:r>
                <a:r>
                  <a:rPr lang="de-DE" dirty="0"/>
                  <a:t> </a:t>
                </a:r>
                <a:r>
                  <a:rPr lang="de-DE" dirty="0" err="1"/>
                  <a:t>dependence</a:t>
                </a:r>
                <a:r>
                  <a:rPr lang="de-DE" dirty="0"/>
                  <a:t> </a:t>
                </a:r>
                <a:r>
                  <a:rPr lang="de-DE" dirty="0" err="1"/>
                  <a:t>of</a:t>
                </a:r>
                <a:r>
                  <a:rPr lang="de-DE" dirty="0"/>
                  <a:t> Z </a:t>
                </a:r>
                <a:r>
                  <a:rPr lang="de-DE" dirty="0" err="1"/>
                  <a:t>mass</a:t>
                </a:r>
                <a:r>
                  <a:rPr lang="de-DE" dirty="0"/>
                  <a:t> </a:t>
                </a:r>
                <a:r>
                  <a:rPr lang="de-DE" dirty="0" err="1"/>
                  <a:t>peak</a:t>
                </a:r>
                <a:r>
                  <a:rPr lang="de-DE" dirty="0"/>
                  <a:t> on </a:t>
                </a:r>
                <a:r>
                  <a:rPr lang="de-DE" dirty="0" err="1"/>
                  <a:t>muon</a:t>
                </a:r>
                <a:r>
                  <a:rPr lang="de-DE" dirty="0"/>
                  <a:t> </a:t>
                </a:r>
                <a:r>
                  <a:rPr lang="de-DE" dirty="0" err="1"/>
                  <a:t>parameters</a:t>
                </a:r>
                <a:endParaRPr lang="de-DE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7" y="4893782"/>
                <a:ext cx="11376025" cy="1522894"/>
              </a:xfrm>
              <a:blipFill>
                <a:blip r:embed="rId2"/>
                <a:stretch>
                  <a:fillRect l="-1179" t="-48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For collision tracks</a:t>
            </a:r>
            <a:endParaRPr lang="de-D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7F8A96C-05D8-4895-B47D-A0E87D15BD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4742" y="1628800"/>
            <a:ext cx="7175554" cy="2904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584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4A9B96-21E9-4794-B7B2-0C5F7E79A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Classification and diagnosis of weak modes (cont’d)</a:t>
            </a:r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4D5C032-C903-4176-ACF7-DB666ECF898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87" y="5828874"/>
                <a:ext cx="11376025" cy="587802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è"/>
                </a:pPr>
                <a:r>
                  <a:rPr lang="en-US" dirty="0"/>
                  <a:t>Demonstrates the power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𝜇𝜇</m:t>
                    </m:r>
                  </m:oMath>
                </a14:m>
                <a:r>
                  <a:rPr lang="en-US" dirty="0"/>
                  <a:t> and cosmic ray events to identify &amp; control weak modes </a:t>
                </a:r>
                <a:endParaRPr lang="de-DE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4D5C032-C903-4176-ACF7-DB666ECF898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7" y="5828874"/>
                <a:ext cx="11376025" cy="587802"/>
              </a:xfrm>
              <a:blipFill>
                <a:blip r:embed="rId2"/>
                <a:stretch>
                  <a:fillRect l="-1179" t="-1237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551A04-9FBE-4986-B29C-34D1BCE02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FC221C-1C85-462C-B2D8-B073D9AFBAE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Test with simulation: a few examples</a:t>
            </a:r>
            <a:endParaRPr lang="de-D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CD95688-2148-4224-8840-921CE804C3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6641" y="2426080"/>
            <a:ext cx="3446969" cy="32739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A2C3191-84B9-42D5-AD36-8E21454A24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3610" y="2426080"/>
            <a:ext cx="3521256" cy="33071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596FECA-7976-42DA-99A8-76D3D5F2BAEA}"/>
                  </a:ext>
                </a:extLst>
              </p:cNvPr>
              <p:cNvSpPr txBox="1"/>
              <p:nvPr/>
            </p:nvSpPr>
            <p:spPr>
              <a:xfrm>
                <a:off x="1271464" y="1897859"/>
                <a:ext cx="2592288" cy="3583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0" dirty="0"/>
                  <a:t>Twist: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𝜇𝜇</m:t>
                        </m:r>
                      </m:sub>
                    </m:sSub>
                  </m:oMath>
                </a14:m>
                <a:r>
                  <a:rPr lang="de-DE" sz="1600" dirty="0"/>
                  <a:t> </a:t>
                </a:r>
                <a:r>
                  <a:rPr lang="de-DE" sz="1600" dirty="0" err="1"/>
                  <a:t>vs</a:t>
                </a:r>
                <a:r>
                  <a:rPr lang="de-DE" sz="16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𝜂</m:t>
                    </m:r>
                  </m:oMath>
                </a14:m>
                <a:endParaRPr lang="de-DE" sz="1600" dirty="0" err="1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596FECA-7976-42DA-99A8-76D3D5F2BA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1464" y="1897859"/>
                <a:ext cx="2592288" cy="358368"/>
              </a:xfrm>
              <a:prstGeom prst="rect">
                <a:avLst/>
              </a:prstGeom>
              <a:blipFill>
                <a:blip r:embed="rId6"/>
                <a:stretch>
                  <a:fillRect t="-5085" b="-1525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A15A6A3-3C80-416E-86AF-4EFD1A37E74D}"/>
                  </a:ext>
                </a:extLst>
              </p:cNvPr>
              <p:cNvSpPr txBox="1"/>
              <p:nvPr/>
            </p:nvSpPr>
            <p:spPr>
              <a:xfrm>
                <a:off x="4196641" y="1897859"/>
                <a:ext cx="3654702" cy="4510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0" dirty="0"/>
                  <a:t>Layer rotation: </a:t>
                </a:r>
                <a:r>
                  <a:rPr lang="en-US" sz="1600" dirty="0"/>
                  <a:t>distribution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(</m:t>
                    </m:r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num>
                      <m:den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de-DE" sz="1600" dirty="0" err="1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A15A6A3-3C80-416E-86AF-4EFD1A37E7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6641" y="1897859"/>
                <a:ext cx="3654702" cy="451021"/>
              </a:xfrm>
              <a:prstGeom prst="rect">
                <a:avLst/>
              </a:prstGeom>
              <a:blipFill>
                <a:blip r:embed="rId7"/>
                <a:stretch>
                  <a:fillRect b="-270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2691A52-A38F-43DD-81BA-2EE652FFD443}"/>
                  </a:ext>
                </a:extLst>
              </p:cNvPr>
              <p:cNvSpPr txBox="1"/>
              <p:nvPr/>
            </p:nvSpPr>
            <p:spPr>
              <a:xfrm>
                <a:off x="7769890" y="1901445"/>
                <a:ext cx="365470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0" dirty="0"/>
                  <a:t>Sagitta: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de-DE" sz="1600" dirty="0"/>
                  <a:t> </a:t>
                </a:r>
                <a:r>
                  <a:rPr lang="de-DE" sz="1600" dirty="0" err="1"/>
                  <a:t>vs</a:t>
                </a:r>
                <a:r>
                  <a:rPr lang="de-DE" sz="1600" dirty="0"/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de-DE" sz="1600" dirty="0"/>
                  <a:t> 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2691A52-A38F-43DD-81BA-2EE652FFD4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890" y="1901445"/>
                <a:ext cx="3654702" cy="338554"/>
              </a:xfrm>
              <a:prstGeom prst="rect">
                <a:avLst/>
              </a:prstGeom>
              <a:blipFill>
                <a:blip r:embed="rId8"/>
                <a:stretch>
                  <a:fillRect t="-5455" b="-2363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943CF81-40D2-4230-B84E-ABABB630D4AF}"/>
                  </a:ext>
                </a:extLst>
              </p:cNvPr>
              <p:cNvSpPr txBox="1"/>
              <p:nvPr/>
            </p:nvSpPr>
            <p:spPr>
              <a:xfrm>
                <a:off x="1271464" y="1556792"/>
                <a:ext cx="259228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𝜇𝜇</m:t>
                    </m:r>
                  </m:oMath>
                </a14:m>
                <a:r>
                  <a:rPr lang="de-DE" sz="1600" dirty="0"/>
                  <a:t> validation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943CF81-40D2-4230-B84E-ABABB630D4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1464" y="1556792"/>
                <a:ext cx="2592288" cy="338554"/>
              </a:xfrm>
              <a:prstGeom prst="rect">
                <a:avLst/>
              </a:prstGeom>
              <a:blipFill>
                <a:blip r:embed="rId9"/>
                <a:stretch>
                  <a:fillRect t="-5357" b="-2142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D2CF7C76-C4AD-43B3-9557-773B81728A3E}"/>
              </a:ext>
            </a:extLst>
          </p:cNvPr>
          <p:cNvSpPr txBox="1"/>
          <p:nvPr/>
        </p:nvSpPr>
        <p:spPr>
          <a:xfrm>
            <a:off x="4943872" y="1556792"/>
            <a:ext cx="5310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C</a:t>
            </a:r>
            <a:r>
              <a:rPr lang="en-US" sz="1600" b="0" dirty="0"/>
              <a:t>osmic ray track </a:t>
            </a:r>
            <a:r>
              <a:rPr lang="de-DE" sz="1600" dirty="0" err="1"/>
              <a:t>validation</a:t>
            </a:r>
            <a:r>
              <a:rPr lang="de-DE" sz="1600" dirty="0"/>
              <a:t> („</a:t>
            </a:r>
            <a:r>
              <a:rPr lang="de-DE" sz="1600" dirty="0" err="1"/>
              <a:t>cosmic</a:t>
            </a:r>
            <a:r>
              <a:rPr lang="de-DE" sz="1600" dirty="0"/>
              <a:t> </a:t>
            </a:r>
            <a:r>
              <a:rPr lang="de-DE" sz="1600" dirty="0" err="1"/>
              <a:t>splitting</a:t>
            </a:r>
            <a:r>
              <a:rPr lang="de-DE" sz="1600" dirty="0"/>
              <a:t>“)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C4BC6D-00AB-48CE-8A9D-2B2D5417796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3986" y="2388565"/>
            <a:ext cx="3525790" cy="3400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6953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7A292-4F06-40BB-84BD-1359A495C6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control weak modes: a strategy </a:t>
            </a:r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6EE729E-0181-42C7-9508-A1DA4BC94AD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400" dirty="0"/>
                  <a:t>Include tracks in the alignment which do not pass through the detector center </a:t>
                </a:r>
              </a:p>
              <a:p>
                <a:pPr lvl="1">
                  <a:buFont typeface="Wingdings" panose="05000000000000000000" pitchFamily="2" charset="2"/>
                  <a:buChar char="è"/>
                </a:pPr>
                <a:r>
                  <a:rPr lang="en-US" sz="2000" dirty="0">
                    <a:sym typeface="Wingdings" panose="05000000000000000000" pitchFamily="2" charset="2"/>
                  </a:rPr>
                  <a:t> cosmic muons, recorded both with magnetic field on and off</a:t>
                </a:r>
              </a:p>
              <a:p>
                <a:endParaRPr lang="en-US" sz="2400" dirty="0">
                  <a:sym typeface="Wingdings" panose="05000000000000000000" pitchFamily="2" charset="2"/>
                </a:endParaRPr>
              </a:p>
              <a:p>
                <a:r>
                  <a:rPr lang="en-US" sz="2400" dirty="0">
                    <a:sym typeface="Wingdings" panose="05000000000000000000" pitchFamily="2" charset="2"/>
                  </a:rPr>
                  <a:t>Include track combinations having mass and vertex constraints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𝑍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→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𝜇𝜇</m:t>
                    </m:r>
                  </m:oMath>
                </a14:m>
                <a:endParaRPr lang="en-US" sz="2000" b="0" dirty="0">
                  <a:sym typeface="Wingdings" panose="05000000000000000000" pitchFamily="2" charset="2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Υ</m:t>
                    </m:r>
                    <m:d>
                      <m:dPr>
                        <m:ctrlPr>
                          <a:rPr lang="en-US" sz="2000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1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𝑆</m:t>
                        </m:r>
                      </m:e>
                    </m:d>
                    <m:r>
                      <a:rPr lang="en-US" sz="2000" b="0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→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𝜇𝜇</m:t>
                    </m:r>
                  </m:oMath>
                </a14:m>
                <a:endParaRPr lang="en-US" sz="2000" dirty="0">
                  <a:sym typeface="Wingdings" panose="05000000000000000000" pitchFamily="2" charset="2"/>
                </a:endParaRPr>
              </a:p>
              <a:p>
                <a:endParaRPr lang="en-US" sz="2400" dirty="0">
                  <a:sym typeface="Wingdings" panose="05000000000000000000" pitchFamily="2" charset="2"/>
                </a:endParaRPr>
              </a:p>
              <a:p>
                <a:r>
                  <a:rPr lang="en-US" sz="2400" dirty="0">
                    <a:sym typeface="Wingdings" panose="05000000000000000000" pitchFamily="2" charset="2"/>
                  </a:rPr>
                  <a:t>If all else fails: apply counter-transformation in form of a constraint</a:t>
                </a:r>
              </a:p>
              <a:p>
                <a:endParaRPr lang="en-US" sz="2400" dirty="0">
                  <a:sym typeface="Wingdings" panose="05000000000000000000" pitchFamily="2" charset="2"/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6EE729E-0181-42C7-9508-A1DA4BC94AD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554" t="-170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4682D6-7FFA-4FB9-927E-37A524EB6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173011-AEAA-4E88-B4C6-19CAFF5969D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299847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28791-E1D5-47C8-ABE0-CD974DD05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Practical example: correction of a twist weak mode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D0222B-AB9F-4E37-8A3E-9799B52084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5965578"/>
            <a:ext cx="11376025" cy="451098"/>
          </a:xfrm>
        </p:spPr>
        <p:txBody>
          <a:bodyPr/>
          <a:lstStyle/>
          <a:p>
            <a:r>
              <a:rPr lang="en-US" dirty="0"/>
              <a:t>Sizable twist in alignment during data-taking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resolved in legacy alignment 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5C4ACF-752E-4504-B0B2-9F98C98D5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290493-E2C2-4C95-AFE2-09A511D78D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41424E-C7C9-4A99-A7EC-BEB5259A72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162" y="1484784"/>
            <a:ext cx="4061810" cy="199732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547F094-F0DC-472D-BB99-27C8815F97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5926" y="3789040"/>
            <a:ext cx="2051842" cy="19973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5CFFD0E-70D9-4E1B-BA54-08BA46FF41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5784" y="1556792"/>
            <a:ext cx="4664732" cy="444299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E171589-B5F2-4F6D-A334-B1F34D29AB76}"/>
                  </a:ext>
                </a:extLst>
              </p:cNvPr>
              <p:cNvSpPr txBox="1"/>
              <p:nvPr/>
            </p:nvSpPr>
            <p:spPr>
              <a:xfrm>
                <a:off x="8112224" y="4581128"/>
                <a:ext cx="1897360" cy="98488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 →</m:t>
                    </m:r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𝜇𝜇</m:t>
                    </m:r>
                  </m:oMath>
                </a14:m>
                <a:r>
                  <a:rPr lang="en-US" sz="3200" b="0" dirty="0"/>
                  <a:t> </a:t>
                </a:r>
              </a:p>
              <a:p>
                <a:endParaRPr lang="en-US" sz="1600" b="0" dirty="0"/>
              </a:p>
              <a:p>
                <a:endParaRPr lang="de-DE" sz="1600" dirty="0" err="1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E171589-B5F2-4F6D-A334-B1F34D29AB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2224" y="4581128"/>
                <a:ext cx="1897360" cy="98488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9053286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B35B89-A8DF-4BD9-AA90-3DC166A69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Dimuon mass validation: evolution with time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A226EB-8E3D-4B46-B663-C72C21418F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5589240"/>
            <a:ext cx="11376025" cy="827436"/>
          </a:xfrm>
        </p:spPr>
        <p:txBody>
          <a:bodyPr/>
          <a:lstStyle/>
          <a:p>
            <a:pPr>
              <a:buFont typeface="Wingdings" panose="05000000000000000000" pitchFamily="2" charset="2"/>
              <a:buChar char="è"/>
            </a:pPr>
            <a:r>
              <a:rPr lang="en-US" dirty="0"/>
              <a:t>Large initial amplitudes in data-taking alignment are resolved in the end-of-year and legacy alignment  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7A4E61-9E6D-44BE-A0F9-57996F993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07B778-F70E-42F5-ABB7-561770D6C01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27B00EC-5074-4A6E-B2B9-4691198605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0500" y="1772816"/>
            <a:ext cx="9461500" cy="364387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9266197-11F6-41D0-96A6-5D9E44084B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820" y="2229130"/>
            <a:ext cx="2593804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05001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327F4-48CD-4D15-BCC0-87EE52FB0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Barycenter of barrel pixel detector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FDE0C5-0D7C-4C6B-B3CB-B6091896F7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5157192"/>
            <a:ext cx="11376025" cy="1259485"/>
          </a:xfrm>
        </p:spPr>
        <p:txBody>
          <a:bodyPr/>
          <a:lstStyle/>
          <a:p>
            <a:pPr>
              <a:buFont typeface="Wingdings" panose="05000000000000000000" pitchFamily="2" charset="2"/>
              <a:buChar char="è"/>
            </a:pPr>
            <a:r>
              <a:rPr lang="en-US" dirty="0"/>
              <a:t>Very good stability (at level of few microns)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n-US" dirty="0"/>
              <a:t>Changes in winter shutdowns due to (re-)insertions of pixel tracker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n-US" dirty="0"/>
              <a:t>Reprocessing cures an artificial drop due to radiation damage effects  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FE8DE4-7405-4E79-8686-BDE63E65B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4775DA-F985-49A3-97FB-7F84DC4D0E6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8624A5-C7F4-4ABB-B4AD-EFE4C6FF01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448" y="1268760"/>
            <a:ext cx="9793088" cy="3890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06217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7EE2F-5061-4888-9A7D-1A70313B0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precise are the alignment parameters?</a:t>
            </a:r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5880562-4770-4348-8CF0-D05AEA67BC8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Direct error estimation by matrix inversion usually not feasible, since matrix too large</a:t>
                </a:r>
              </a:p>
              <a:p>
                <a:r>
                  <a:rPr lang="en-US" dirty="0"/>
                  <a:t>Obtained by studying distributions of normalized residuals: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h𝑖𝑡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𝑡𝑟𝑎𝑐𝑘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den>
                    </m:f>
                  </m:oMath>
                </a14:m>
                <a:r>
                  <a:rPr lang="de-DE" dirty="0"/>
                  <a:t> , </a:t>
                </a:r>
                <a:r>
                  <a:rPr lang="de-DE" dirty="0" err="1"/>
                  <a:t>where</a:t>
                </a:r>
                <a:r>
                  <a:rPr lang="de-DE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h𝑖𝑡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𝑡𝑟𝑎𝑐𝑘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𝑎𝑙𝑖𝑔𝑛</m:t>
                            </m:r>
                          </m:sub>
                          <m:sup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rad>
                  </m:oMath>
                </a14:m>
                <a:endParaRPr lang="de-DE" dirty="0"/>
              </a:p>
              <a:p>
                <a:pPr lvl="1"/>
                <a:r>
                  <a:rPr lang="en-US" dirty="0"/>
                  <a:t>a</a:t>
                </a:r>
                <a:r>
                  <a:rPr lang="de-DE" dirty="0" err="1"/>
                  <a:t>djust</a:t>
                </a:r>
                <a:r>
                  <a:rPr lang="de-DE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𝑎𝑙𝑖𝑔𝑛</m:t>
                        </m:r>
                      </m:sub>
                    </m:sSub>
                  </m:oMath>
                </a14:m>
                <a:r>
                  <a:rPr lang="de-DE" dirty="0"/>
                  <a:t> such </a:t>
                </a:r>
                <a:r>
                  <a:rPr lang="de-DE" dirty="0" err="1"/>
                  <a:t>that</a:t>
                </a:r>
                <a:r>
                  <a:rPr lang="de-DE" dirty="0"/>
                  <a:t> </a:t>
                </a:r>
                <a:r>
                  <a:rPr lang="de-DE" dirty="0" err="1"/>
                  <a:t>distributions</a:t>
                </a:r>
                <a:r>
                  <a:rPr lang="de-DE" dirty="0"/>
                  <a:t> </a:t>
                </a:r>
                <a:r>
                  <a:rPr lang="de-DE" dirty="0" err="1"/>
                  <a:t>become</a:t>
                </a:r>
                <a:r>
                  <a:rPr lang="de-DE" dirty="0"/>
                  <a:t> </a:t>
                </a:r>
                <a:r>
                  <a:rPr lang="de-DE" dirty="0" err="1"/>
                  <a:t>unit</a:t>
                </a:r>
                <a:r>
                  <a:rPr lang="de-DE" dirty="0"/>
                  <a:t> normal </a:t>
                </a:r>
                <a:r>
                  <a:rPr lang="de-DE" dirty="0">
                    <a:sym typeface="Wingdings" panose="05000000000000000000" pitchFamily="2" charset="2"/>
                  </a:rPr>
                  <a:t> iterative </a:t>
                </a:r>
                <a:r>
                  <a:rPr lang="de-DE" dirty="0" err="1">
                    <a:sym typeface="Wingdings" panose="05000000000000000000" pitchFamily="2" charset="2"/>
                  </a:rPr>
                  <a:t>procedure</a:t>
                </a:r>
                <a:endParaRPr lang="de-DE" dirty="0">
                  <a:sym typeface="Wingdings" panose="05000000000000000000" pitchFamily="2" charset="2"/>
                </a:endParaRPr>
              </a:p>
              <a:p>
                <a:endParaRPr lang="en-US" dirty="0">
                  <a:sym typeface="Wingdings" panose="05000000000000000000" pitchFamily="2" charset="2"/>
                </a:endParaRPr>
              </a:p>
              <a:p>
                <a:endParaRPr lang="en-US" dirty="0">
                  <a:sym typeface="Wingdings" panose="05000000000000000000" pitchFamily="2" charset="2"/>
                </a:endParaRPr>
              </a:p>
              <a:p>
                <a:endParaRPr lang="en-US" dirty="0">
                  <a:sym typeface="Wingdings" panose="05000000000000000000" pitchFamily="2" charset="2"/>
                </a:endParaRPr>
              </a:p>
              <a:p>
                <a:endParaRPr lang="en-US" dirty="0">
                  <a:sym typeface="Wingdings" panose="05000000000000000000" pitchFamily="2" charset="2"/>
                </a:endParaRPr>
              </a:p>
              <a:p>
                <a:endParaRPr lang="en-US" dirty="0">
                  <a:sym typeface="Wingdings" panose="05000000000000000000" pitchFamily="2" charset="2"/>
                </a:endParaRPr>
              </a:p>
              <a:p>
                <a:endParaRPr lang="en-US" dirty="0">
                  <a:sym typeface="Wingdings" panose="05000000000000000000" pitchFamily="2" charset="2"/>
                </a:endParaRPr>
              </a:p>
              <a:p>
                <a:endParaRPr lang="en-US" dirty="0"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è"/>
                </a:pPr>
                <a:r>
                  <a:rPr lang="en-US" dirty="0">
                    <a:sym typeface="Wingdings" panose="05000000000000000000" pitchFamily="2" charset="2"/>
                  </a:rPr>
                  <a:t>V</a:t>
                </a:r>
                <a:r>
                  <a:rPr lang="de-DE" dirty="0" err="1">
                    <a:sym typeface="Wingdings" panose="05000000000000000000" pitchFamily="2" charset="2"/>
                  </a:rPr>
                  <a:t>ery</a:t>
                </a:r>
                <a:r>
                  <a:rPr lang="de-DE" dirty="0">
                    <a:sym typeface="Wingdings" panose="05000000000000000000" pitchFamily="2" charset="2"/>
                  </a:rPr>
                  <a:t> </a:t>
                </a:r>
                <a:r>
                  <a:rPr lang="de-DE" dirty="0" err="1">
                    <a:sym typeface="Wingdings" panose="05000000000000000000" pitchFamily="2" charset="2"/>
                  </a:rPr>
                  <a:t>good</a:t>
                </a:r>
                <a:r>
                  <a:rPr lang="de-DE" dirty="0">
                    <a:sym typeface="Wingdings" panose="05000000000000000000" pitchFamily="2" charset="2"/>
                  </a:rPr>
                  <a:t> </a:t>
                </a:r>
                <a:r>
                  <a:rPr lang="de-DE" dirty="0" err="1">
                    <a:sym typeface="Wingdings" panose="05000000000000000000" pitchFamily="2" charset="2"/>
                  </a:rPr>
                  <a:t>control</a:t>
                </a:r>
                <a:r>
                  <a:rPr lang="de-DE" dirty="0">
                    <a:sym typeface="Wingdings" panose="05000000000000000000" pitchFamily="2" charset="2"/>
                  </a:rPr>
                  <a:t> </a:t>
                </a:r>
                <a:r>
                  <a:rPr lang="de-DE" dirty="0" err="1">
                    <a:sym typeface="Wingdings" panose="05000000000000000000" pitchFamily="2" charset="2"/>
                  </a:rPr>
                  <a:t>of</a:t>
                </a:r>
                <a:r>
                  <a:rPr lang="de-DE" dirty="0">
                    <a:sym typeface="Wingdings" panose="05000000000000000000" pitchFamily="2" charset="2"/>
                  </a:rPr>
                  <a:t> </a:t>
                </a:r>
                <a:r>
                  <a:rPr lang="de-DE" dirty="0" err="1">
                    <a:sym typeface="Wingdings" panose="05000000000000000000" pitchFamily="2" charset="2"/>
                  </a:rPr>
                  <a:t>alignment</a:t>
                </a:r>
                <a:r>
                  <a:rPr lang="de-DE" dirty="0">
                    <a:sym typeface="Wingdings" panose="05000000000000000000" pitchFamily="2" charset="2"/>
                  </a:rPr>
                  <a:t> </a:t>
                </a:r>
                <a:r>
                  <a:rPr lang="de-DE" dirty="0" err="1">
                    <a:sym typeface="Wingdings" panose="05000000000000000000" pitchFamily="2" charset="2"/>
                  </a:rPr>
                  <a:t>precision</a:t>
                </a:r>
                <a:endParaRPr lang="de-DE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5880562-4770-4348-8CF0-D05AEA67BC8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179" t="-1460" b="-352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EA8751-DFD1-49AE-8A06-1AA025CE2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8869CE-6F81-4B0C-ABDF-611587DD4E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APU = Alignment parameter uncertainty</a:t>
            </a:r>
            <a:endParaRPr lang="de-D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B03FC28-88E7-440A-891D-791D4F4D3F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5480" y="3212976"/>
            <a:ext cx="7632848" cy="2796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755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A57A1C-83D0-472D-8BF7-055255875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Observation of a new excited beauty strange baryon</a:t>
            </a:r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9F91DC2-7116-44C4-A4BD-7CA02F4A15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F</a:t>
                </a:r>
                <a:r>
                  <a:rPr lang="de-DE" dirty="0" err="1"/>
                  <a:t>irst</a:t>
                </a:r>
                <a:r>
                  <a:rPr lang="de-DE" dirty="0"/>
                  <a:t> </a:t>
                </a:r>
                <a:r>
                  <a:rPr lang="de-DE" dirty="0" err="1"/>
                  <a:t>observation</a:t>
                </a:r>
                <a:r>
                  <a:rPr lang="de-DE" dirty="0"/>
                  <a:t> </a:t>
                </a:r>
                <a:r>
                  <a:rPr lang="de-DE" dirty="0" err="1"/>
                  <a:t>of</a:t>
                </a:r>
                <a:r>
                  <a:rPr lang="de-DE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Ξ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sSup>
                      <m:sSup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(6100)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de-DE" dirty="0"/>
              </a:p>
              <a:p>
                <a:pPr lvl="1"/>
                <a:r>
                  <a:rPr lang="en-US" dirty="0"/>
                  <a:t>o</a:t>
                </a:r>
                <a:r>
                  <a:rPr lang="de-DE" dirty="0" err="1"/>
                  <a:t>rbital</a:t>
                </a:r>
                <a:r>
                  <a:rPr lang="de-DE" dirty="0"/>
                  <a:t> </a:t>
                </a:r>
                <a:r>
                  <a:rPr lang="de-DE" dirty="0" err="1"/>
                  <a:t>excitation</a:t>
                </a:r>
                <a:r>
                  <a:rPr lang="de-DE" dirty="0"/>
                  <a:t> </a:t>
                </a:r>
                <a:r>
                  <a:rPr lang="de-DE" dirty="0" err="1"/>
                  <a:t>of</a:t>
                </a:r>
                <a:r>
                  <a:rPr lang="de-DE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Ξ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de-DE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type m:val="skw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de-DE" dirty="0"/>
                  <a:t> 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9F91DC2-7116-44C4-A4BD-7CA02F4A15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179" t="-146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6E1B2E-5939-4831-8745-45B5ECA14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2DB673-6125-4545-98EF-F1E34E6FD9F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Phys. Rev. </a:t>
            </a:r>
            <a:r>
              <a:rPr lang="de-DE" dirty="0" err="1"/>
              <a:t>Lett</a:t>
            </a:r>
            <a:r>
              <a:rPr lang="de-DE" dirty="0"/>
              <a:t>. 126, 252003 (June 2021)</a:t>
            </a:r>
          </a:p>
          <a:p>
            <a:endParaRPr lang="de-DE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5F52C5C-F236-4F23-95D2-E938055546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416" y="2204864"/>
            <a:ext cx="9361040" cy="337549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896EF46-1B05-4217-8F90-6ACD0561C3CF}"/>
                  </a:ext>
                </a:extLst>
              </p:cNvPr>
              <p:cNvSpPr txBox="1"/>
              <p:nvPr/>
            </p:nvSpPr>
            <p:spPr>
              <a:xfrm>
                <a:off x="10416480" y="3522494"/>
                <a:ext cx="136753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6.2−6.7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endParaRPr lang="de-DE" sz="1600" dirty="0" err="1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896EF46-1B05-4217-8F90-6ACD0561C3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16480" y="3522494"/>
                <a:ext cx="1367532" cy="33855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E89776B-7114-4313-A371-B8C2992D7BED}"/>
              </a:ext>
            </a:extLst>
          </p:cNvPr>
          <p:cNvSpPr txBox="1">
            <a:spLocks/>
          </p:cNvSpPr>
          <p:nvPr/>
        </p:nvSpPr>
        <p:spPr>
          <a:xfrm>
            <a:off x="407986" y="5649798"/>
            <a:ext cx="11376025" cy="94755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●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339933"/>
              </a:buClr>
              <a:buFont typeface="Arial" panose="020B060402020202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0033CC"/>
              </a:buClr>
              <a:buFont typeface="Arial" panose="020B060402020202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V</a:t>
            </a:r>
            <a:r>
              <a:rPr lang="de-DE" dirty="0" err="1"/>
              <a:t>ery</a:t>
            </a:r>
            <a:r>
              <a:rPr lang="de-DE" dirty="0"/>
              <a:t> </a:t>
            </a:r>
            <a:r>
              <a:rPr lang="de-DE" dirty="0" err="1"/>
              <a:t>low</a:t>
            </a:r>
            <a:r>
              <a:rPr lang="de-DE" dirty="0"/>
              <a:t> </a:t>
            </a:r>
            <a:r>
              <a:rPr lang="de-DE" dirty="0" err="1"/>
              <a:t>background</a:t>
            </a:r>
            <a:r>
              <a:rPr lang="de-DE" dirty="0"/>
              <a:t> due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lifetime</a:t>
            </a:r>
            <a:r>
              <a:rPr lang="de-DE" dirty="0"/>
              <a:t> </a:t>
            </a:r>
            <a:r>
              <a:rPr lang="de-DE" dirty="0" err="1"/>
              <a:t>signature</a:t>
            </a:r>
            <a:r>
              <a:rPr lang="de-DE" dirty="0"/>
              <a:t>. </a:t>
            </a:r>
            <a:r>
              <a:rPr lang="de-DE" dirty="0" err="1"/>
              <a:t>Excellent</a:t>
            </a:r>
            <a:r>
              <a:rPr lang="de-DE" dirty="0"/>
              <a:t> </a:t>
            </a:r>
            <a:r>
              <a:rPr lang="de-DE" dirty="0" err="1"/>
              <a:t>mass</a:t>
            </a:r>
            <a:r>
              <a:rPr lang="de-DE" dirty="0"/>
              <a:t> </a:t>
            </a:r>
            <a:r>
              <a:rPr lang="de-DE" dirty="0" err="1"/>
              <a:t>resolution</a:t>
            </a:r>
            <a:endParaRPr lang="de-DE" dirty="0"/>
          </a:p>
          <a:p>
            <a:pPr lvl="1"/>
            <a:r>
              <a:rPr lang="en-US" dirty="0"/>
              <a:t>p</a:t>
            </a:r>
            <a:r>
              <a:rPr lang="de-DE" dirty="0" err="1"/>
              <a:t>recision</a:t>
            </a:r>
            <a:r>
              <a:rPr lang="de-DE" dirty="0"/>
              <a:t> </a:t>
            </a:r>
            <a:r>
              <a:rPr lang="de-DE" dirty="0" err="1"/>
              <a:t>tracking</a:t>
            </a:r>
            <a:r>
              <a:rPr lang="de-DE" dirty="0"/>
              <a:t> at </a:t>
            </a:r>
            <a:r>
              <a:rPr lang="de-DE" dirty="0" err="1"/>
              <a:t>the</a:t>
            </a:r>
            <a:r>
              <a:rPr lang="de-DE" dirty="0"/>
              <a:t> LHC</a:t>
            </a:r>
          </a:p>
        </p:txBody>
      </p:sp>
    </p:spTree>
    <p:extLst>
      <p:ext uri="{BB962C8B-B14F-4D97-AF65-F5344CB8AC3E}">
        <p14:creationId xmlns:p14="http://schemas.microsoft.com/office/powerpoint/2010/main" val="348539638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22D64-1351-4595-8AA4-711C80D5A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direct look at normalized residuals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DC82F9-507C-4756-8100-61E853EBC4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Important test: check RMS width of the normalized residuals </a:t>
            </a:r>
          </a:p>
          <a:p>
            <a:r>
              <a:rPr lang="en-US" dirty="0"/>
              <a:t>After the legacy alignment, it is centered close to 1, and agrees well with MC </a:t>
            </a:r>
          </a:p>
          <a:p>
            <a:pPr lvl="1">
              <a:buFont typeface="Wingdings" panose="05000000000000000000" pitchFamily="2" charset="2"/>
              <a:buChar char="è"/>
            </a:pPr>
            <a:r>
              <a:rPr lang="en-US" dirty="0"/>
              <a:t>shows both correct alignment and correct assignment of alignment parameter uncertainties 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F90BB4-92E6-4648-B033-C58E24179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F91FEC-7E41-4841-B8F8-4C05EF5824B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3F1455-EDE8-4D92-B2B4-33AEA5A17C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504" y="2708920"/>
            <a:ext cx="7978368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14129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DFE46E-8192-4E5A-8249-513EFAE43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7C8FE8-9BCC-4ABB-85D1-10C0313AA7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06428"/>
            <a:ext cx="11376025" cy="2608840"/>
          </a:xfrm>
        </p:spPr>
        <p:txBody>
          <a:bodyPr/>
          <a:lstStyle/>
          <a:p>
            <a:r>
              <a:rPr lang="en-US" dirty="0"/>
              <a:t>Alignment is a key driver for physics performance</a:t>
            </a:r>
          </a:p>
          <a:p>
            <a:r>
              <a:rPr lang="en-US" dirty="0"/>
              <a:t>Methodology has evolved enormously to a new level, to meet LHC challenges</a:t>
            </a:r>
          </a:p>
          <a:p>
            <a:r>
              <a:rPr lang="en-US" dirty="0"/>
              <a:t>Powerful alignment workflows are in place</a:t>
            </a:r>
          </a:p>
          <a:p>
            <a:pPr lvl="1"/>
            <a:r>
              <a:rPr lang="en-US" dirty="0"/>
              <a:t>still a huge effort year by year; always new challenges surfacing</a:t>
            </a:r>
          </a:p>
          <a:p>
            <a:r>
              <a:rPr lang="en-US" dirty="0"/>
              <a:t>For Run 3, first alignments have already been produced from cosmic runs, and even first collisions</a:t>
            </a:r>
          </a:p>
          <a:p>
            <a:pPr lvl="1"/>
            <a:r>
              <a:rPr lang="en-US" dirty="0"/>
              <a:t>start thinking about alignment Phase 2 tracker</a:t>
            </a:r>
          </a:p>
          <a:p>
            <a:endParaRPr lang="en-US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9AF6D6-F7E4-4077-A845-D91659360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40621A-61FD-4B9F-BDAE-C4817D4D283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475C604-9840-415E-A398-02D067225056}"/>
              </a:ext>
            </a:extLst>
          </p:cNvPr>
          <p:cNvSpPr txBox="1">
            <a:spLocks/>
          </p:cNvSpPr>
          <p:nvPr/>
        </p:nvSpPr>
        <p:spPr>
          <a:xfrm>
            <a:off x="407368" y="4293096"/>
            <a:ext cx="11376025" cy="158417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●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339933"/>
              </a:buClr>
              <a:buFont typeface="Arial" panose="020B060402020202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0033CC"/>
              </a:buClr>
              <a:buFont typeface="Arial" panose="020B060402020202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ð"/>
            </a:pPr>
            <a:r>
              <a:rPr lang="en-US" sz="2800" dirty="0">
                <a:solidFill>
                  <a:srgbClr val="0000FF"/>
                </a:solidFill>
              </a:rPr>
              <a:t>Alignment is not static…</a:t>
            </a:r>
            <a:br>
              <a:rPr lang="en-US" sz="2800" dirty="0">
                <a:solidFill>
                  <a:srgbClr val="0000FF"/>
                </a:solidFill>
              </a:rPr>
            </a:br>
            <a:br>
              <a:rPr lang="en-US" sz="2800" dirty="0">
                <a:solidFill>
                  <a:srgbClr val="0000FF"/>
                </a:solidFill>
              </a:rPr>
            </a:br>
            <a:r>
              <a:rPr lang="en-US" sz="2800" dirty="0">
                <a:solidFill>
                  <a:srgbClr val="0000FF"/>
                </a:solidFill>
              </a:rPr>
              <a:t>it continues to be challenging… </a:t>
            </a:r>
            <a:r>
              <a:rPr lang="en-US" sz="2800" i="1" dirty="0">
                <a:solidFill>
                  <a:srgbClr val="0000FF"/>
                </a:solidFill>
              </a:rPr>
              <a:t>and interesting!</a:t>
            </a:r>
          </a:p>
          <a:p>
            <a:endParaRPr lang="en-US" sz="2800" dirty="0">
              <a:solidFill>
                <a:srgbClr val="0000FF"/>
              </a:solidFill>
            </a:endParaRPr>
          </a:p>
          <a:p>
            <a:endParaRPr lang="de-DE" sz="2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203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62E68-DD70-41A3-A384-04DD42129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Further reading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EC7087-B2DB-4650-803D-37125FCB93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V. </a:t>
            </a:r>
            <a:r>
              <a:rPr lang="en-US" dirty="0" err="1"/>
              <a:t>Blobel</a:t>
            </a:r>
            <a:r>
              <a:rPr lang="en-US" dirty="0"/>
              <a:t> and C. Kleinwort, "A New method for the high precision alignment of track detectors", https://inspirehep.net/conferences/973991, https://arxiv.org/abs/hep-ex/0208021</a:t>
            </a:r>
          </a:p>
          <a:p>
            <a:r>
              <a:rPr lang="en-US" dirty="0"/>
              <a:t>CMS Collaboration, "Description and performance of track and primary-vertex reconstruction with the CMS tracker", </a:t>
            </a:r>
            <a:r>
              <a:rPr lang="de-DE" dirty="0"/>
              <a:t>2014 </a:t>
            </a:r>
            <a:r>
              <a:rPr lang="de-DE" i="1" dirty="0"/>
              <a:t>JINST</a:t>
            </a:r>
            <a:r>
              <a:rPr lang="de-DE" dirty="0"/>
              <a:t> </a:t>
            </a:r>
            <a:r>
              <a:rPr lang="de-DE" b="1" dirty="0"/>
              <a:t>9</a:t>
            </a:r>
            <a:r>
              <a:rPr lang="de-DE" dirty="0"/>
              <a:t> P10009</a:t>
            </a:r>
          </a:p>
          <a:p>
            <a:r>
              <a:rPr lang="en-US" dirty="0"/>
              <a:t>C</a:t>
            </a:r>
            <a:r>
              <a:rPr lang="de-DE" dirty="0"/>
              <a:t>MS </a:t>
            </a:r>
            <a:r>
              <a:rPr lang="de-DE" dirty="0" err="1"/>
              <a:t>Collaboration</a:t>
            </a:r>
            <a:r>
              <a:rPr lang="de-DE" dirty="0"/>
              <a:t>, "</a:t>
            </a:r>
            <a:r>
              <a:rPr lang="en-US" dirty="0"/>
              <a:t>Alignment of the CMS tracker with LHC and cosmic ray data</a:t>
            </a:r>
            <a:r>
              <a:rPr lang="de-DE" dirty="0"/>
              <a:t>", 2014 JINST 9 P06009</a:t>
            </a:r>
          </a:p>
          <a:p>
            <a:r>
              <a:rPr lang="en-US" dirty="0"/>
              <a:t>C</a:t>
            </a:r>
            <a:r>
              <a:rPr lang="de-DE" dirty="0"/>
              <a:t>MS </a:t>
            </a:r>
            <a:r>
              <a:rPr lang="de-DE" dirty="0" err="1"/>
              <a:t>Collaboration</a:t>
            </a:r>
            <a:r>
              <a:rPr lang="de-DE" dirty="0"/>
              <a:t>, </a:t>
            </a:r>
            <a:r>
              <a:rPr lang="en-US" dirty="0"/>
              <a:t>"Strategies and performance of the CMS silicon tracker alignment during LHC Run 2</a:t>
            </a:r>
            <a:r>
              <a:rPr lang="de-DE" dirty="0"/>
              <a:t>", arxiv:2111.08757 (2021), </a:t>
            </a:r>
            <a:r>
              <a:rPr lang="de-DE" dirty="0" err="1"/>
              <a:t>accepted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publication</a:t>
            </a:r>
            <a:r>
              <a:rPr lang="de-DE" dirty="0"/>
              <a:t> in NIM A</a:t>
            </a:r>
          </a:p>
          <a:p>
            <a:r>
              <a:rPr lang="en-US" dirty="0"/>
              <a:t>R. Mankel, "Pattern recognition and event reconstruction in particle physics experiments", </a:t>
            </a:r>
            <a:r>
              <a:rPr lang="en-US" dirty="0" err="1"/>
              <a:t>Rept.Prog.Phys</a:t>
            </a:r>
            <a:r>
              <a:rPr lang="en-US" dirty="0"/>
              <a:t>. 67 (2004) 553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12D0D3-BBAB-4BD4-ABC5-323AC905DA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34089F-99AC-40DF-9A7A-0B9264F686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703391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EB4EBE3-4609-4B3D-85B5-FB209F4498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Backup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00D8D0-4698-4BEA-A3A6-8053E2777FA9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6580188"/>
            <a:ext cx="9948863" cy="187325"/>
          </a:xfrm>
        </p:spPr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8179649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487AA6-2FCD-4240-B9ED-A4058663C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B16394-86E7-4B4B-BC94-34FC85C003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EBB974-EAFB-483F-84C1-2B55465AB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22EE2D-3FFD-43E5-986C-501277A9CB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6DDC614-096D-4B8E-BC67-B81B004FF2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440" y="77948"/>
            <a:ext cx="9793088" cy="651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8381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1D7B54-123A-4BA3-83E4-742D18AAFA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NIM  A 461 (2001) 162–167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0FA95-36C6-49CF-A70F-8DCE4D199B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929D89-1523-473C-A244-6A320D379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163AD1-A7B8-4CFE-91F9-5CE58FE0F43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F6E185C-E814-4814-A878-258A329D08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4779" y="999226"/>
            <a:ext cx="7662441" cy="4859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11600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Classification of weak modes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For collision tracks</a:t>
            </a:r>
            <a:endParaRPr lang="de-D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568" y="1839332"/>
            <a:ext cx="6239644" cy="4388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883044" y="1406727"/>
                <a:ext cx="60497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/>
                        </a:rPr>
                        <m:t>Δ</m:t>
                      </m:r>
                      <m:r>
                        <a:rPr lang="en-US" sz="2400" b="0" i="1" smtClean="0">
                          <a:latin typeface="Cambria Math"/>
                        </a:rPr>
                        <m:t>𝑟</m:t>
                      </m:r>
                    </m:oMath>
                  </m:oMathPara>
                </a14:m>
                <a:endParaRPr lang="de-DE" sz="2400" dirty="0" err="1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3044" y="1406727"/>
                <a:ext cx="604973" cy="46166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914963" y="1401625"/>
                <a:ext cx="60497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/>
                        </a:rPr>
                        <m:t>Δ</m:t>
                      </m:r>
                      <m:r>
                        <a:rPr lang="en-US" sz="2400" b="0" i="1" smtClean="0">
                          <a:latin typeface="Cambria Math"/>
                        </a:rPr>
                        <m:t>𝑧</m:t>
                      </m:r>
                    </m:oMath>
                  </m:oMathPara>
                </a14:m>
                <a:endParaRPr lang="de-DE" sz="2400" dirty="0" err="1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4963" y="1401625"/>
                <a:ext cx="604973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957644" y="1401625"/>
                <a:ext cx="86292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/>
                        </a:rPr>
                        <m:t>r</m:t>
                      </m:r>
                      <m:r>
                        <a:rPr lang="en-US" sz="2400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/>
                        </a:rPr>
                        <m:t>Δ</m:t>
                      </m:r>
                      <m:r>
                        <a:rPr lang="en-US" sz="2400" b="0" i="1" smtClean="0">
                          <a:latin typeface="Cambria Math"/>
                        </a:rPr>
                        <m:t>𝜙</m:t>
                      </m:r>
                    </m:oMath>
                  </m:oMathPara>
                </a14:m>
                <a:endParaRPr lang="de-DE" sz="2400" dirty="0" err="1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7644" y="1401625"/>
                <a:ext cx="862929" cy="461665"/>
              </a:xfrm>
              <a:prstGeom prst="rect">
                <a:avLst/>
              </a:prstGeom>
              <a:blipFill rotWithShape="1">
                <a:blip r:embed="rId5"/>
                <a:stretch>
                  <a:fillRect r="-704" b="-1842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415480" y="2391271"/>
                <a:ext cx="72410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∝</m:t>
                      </m:r>
                      <m:r>
                        <a:rPr lang="en-US" sz="2400" b="0" i="1" smtClean="0">
                          <a:latin typeface="Cambria Math"/>
                        </a:rPr>
                        <m:t>𝑟</m:t>
                      </m:r>
                    </m:oMath>
                  </m:oMathPara>
                </a14:m>
                <a:endParaRPr lang="de-DE" sz="2400" dirty="0" err="1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5480" y="2391271"/>
                <a:ext cx="724109" cy="4616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417500" y="3861048"/>
                <a:ext cx="72410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∝</m:t>
                      </m:r>
                      <m:r>
                        <a:rPr lang="en-US" sz="2400" b="0" i="1" smtClean="0">
                          <a:latin typeface="Cambria Math"/>
                        </a:rPr>
                        <m:t>𝑧</m:t>
                      </m:r>
                    </m:oMath>
                  </m:oMathPara>
                </a14:m>
                <a:endParaRPr lang="de-DE" sz="2400" dirty="0" err="1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7500" y="3861048"/>
                <a:ext cx="724109" cy="46166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419520" y="5157192"/>
                <a:ext cx="78810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∝</m:t>
                      </m:r>
                      <m:r>
                        <a:rPr lang="en-US" sz="2400" b="0" i="1" smtClean="0">
                          <a:latin typeface="Cambria Math"/>
                        </a:rPr>
                        <m:t>𝜙</m:t>
                      </m:r>
                    </m:oMath>
                  </m:oMathPara>
                </a14:m>
                <a:endParaRPr lang="de-DE" sz="2400" dirty="0" err="1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9520" y="5157192"/>
                <a:ext cx="788101" cy="461665"/>
              </a:xfrm>
              <a:prstGeom prst="rect">
                <a:avLst/>
              </a:prstGeom>
              <a:blipFill rotWithShape="1">
                <a:blip r:embed="rId8"/>
                <a:stretch>
                  <a:fillRect b="-1842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2256327" y="3134919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radial</a:t>
            </a:r>
            <a:endParaRPr lang="de-DE" sz="1600" dirty="0" err="1"/>
          </a:p>
        </p:txBody>
      </p:sp>
      <p:sp>
        <p:nvSpPr>
          <p:cNvPr id="17" name="TextBox 16"/>
          <p:cNvSpPr txBox="1"/>
          <p:nvPr/>
        </p:nvSpPr>
        <p:spPr>
          <a:xfrm>
            <a:off x="4007768" y="3129817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telescope</a:t>
            </a:r>
            <a:endParaRPr lang="de-DE" sz="1600" dirty="0" err="1"/>
          </a:p>
        </p:txBody>
      </p:sp>
      <p:sp>
        <p:nvSpPr>
          <p:cNvPr id="18" name="TextBox 17"/>
          <p:cNvSpPr txBox="1"/>
          <p:nvPr/>
        </p:nvSpPr>
        <p:spPr>
          <a:xfrm>
            <a:off x="6384032" y="3124715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curl</a:t>
            </a:r>
            <a:endParaRPr lang="de-DE" sz="1600" dirty="0" err="1"/>
          </a:p>
        </p:txBody>
      </p:sp>
      <p:sp>
        <p:nvSpPr>
          <p:cNvPr id="19" name="TextBox 18"/>
          <p:cNvSpPr txBox="1"/>
          <p:nvPr/>
        </p:nvSpPr>
        <p:spPr>
          <a:xfrm>
            <a:off x="2257274" y="4497022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bow</a:t>
            </a:r>
            <a:endParaRPr lang="de-DE" sz="1600" dirty="0" err="1"/>
          </a:p>
        </p:txBody>
      </p:sp>
      <p:sp>
        <p:nvSpPr>
          <p:cNvPr id="20" name="TextBox 19"/>
          <p:cNvSpPr txBox="1"/>
          <p:nvPr/>
        </p:nvSpPr>
        <p:spPr>
          <a:xfrm>
            <a:off x="4008715" y="4491920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z expansion</a:t>
            </a:r>
            <a:endParaRPr lang="de-DE" sz="1600" dirty="0" err="1"/>
          </a:p>
        </p:txBody>
      </p:sp>
      <p:sp>
        <p:nvSpPr>
          <p:cNvPr id="21" name="TextBox 20"/>
          <p:cNvSpPr txBox="1"/>
          <p:nvPr/>
        </p:nvSpPr>
        <p:spPr>
          <a:xfrm>
            <a:off x="6384979" y="4486818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twist</a:t>
            </a:r>
            <a:endParaRPr lang="de-DE" sz="1600" dirty="0" err="1"/>
          </a:p>
        </p:txBody>
      </p:sp>
      <p:sp>
        <p:nvSpPr>
          <p:cNvPr id="22" name="TextBox 21"/>
          <p:cNvSpPr txBox="1"/>
          <p:nvPr/>
        </p:nvSpPr>
        <p:spPr>
          <a:xfrm>
            <a:off x="2224768" y="5847974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elliptical</a:t>
            </a:r>
            <a:endParaRPr lang="de-DE" sz="1600" dirty="0" err="1"/>
          </a:p>
        </p:txBody>
      </p:sp>
      <p:sp>
        <p:nvSpPr>
          <p:cNvPr id="23" name="TextBox 22"/>
          <p:cNvSpPr txBox="1"/>
          <p:nvPr/>
        </p:nvSpPr>
        <p:spPr>
          <a:xfrm>
            <a:off x="3976209" y="5842872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skew</a:t>
            </a:r>
            <a:endParaRPr lang="de-DE" sz="1600" dirty="0" err="1"/>
          </a:p>
        </p:txBody>
      </p:sp>
      <p:sp>
        <p:nvSpPr>
          <p:cNvPr id="24" name="TextBox 23"/>
          <p:cNvSpPr txBox="1"/>
          <p:nvPr/>
        </p:nvSpPr>
        <p:spPr>
          <a:xfrm>
            <a:off x="6352473" y="5837770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sagitta</a:t>
            </a:r>
            <a:endParaRPr lang="de-DE" sz="1600" dirty="0" err="1"/>
          </a:p>
        </p:txBody>
      </p:sp>
      <p:sp>
        <p:nvSpPr>
          <p:cNvPr id="25" name="TextBox 24"/>
          <p:cNvSpPr txBox="1"/>
          <p:nvPr/>
        </p:nvSpPr>
        <p:spPr>
          <a:xfrm>
            <a:off x="9048328" y="4851737"/>
            <a:ext cx="302433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Adapted from: </a:t>
            </a:r>
            <a:r>
              <a:rPr lang="en-US" sz="1400" dirty="0" err="1"/>
              <a:t>Alessio</a:t>
            </a:r>
            <a:r>
              <a:rPr lang="en-US" sz="1400" dirty="0"/>
              <a:t> </a:t>
            </a:r>
            <a:r>
              <a:rPr lang="en-US" sz="1400" dirty="0" err="1"/>
              <a:t>Bonato</a:t>
            </a:r>
            <a:r>
              <a:rPr lang="en-US" sz="1400" dirty="0"/>
              <a:t>, https://indico.cern.ch/getFile.py/access?contribId=11&amp;sessionId=2&amp;resId=0&amp;materialId=slides&amp;confId=137973</a:t>
            </a:r>
            <a:endParaRPr lang="de-DE" sz="1400" dirty="0" err="1"/>
          </a:p>
        </p:txBody>
      </p:sp>
      <p:sp>
        <p:nvSpPr>
          <p:cNvPr id="6" name="Rectangle 5"/>
          <p:cNvSpPr/>
          <p:nvPr/>
        </p:nvSpPr>
        <p:spPr>
          <a:xfrm>
            <a:off x="4006850" y="3429001"/>
            <a:ext cx="2378075" cy="13462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412954" y="3429000"/>
            <a:ext cx="1927771" cy="1346200"/>
          </a:xfrm>
          <a:prstGeom prst="rect">
            <a:avLst/>
          </a:prstGeom>
          <a:noFill/>
          <a:ln w="28575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12555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Weak modes and track parameter transformations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198837" y="1406427"/>
                <a:ext cx="4321099" cy="2232248"/>
              </a:xfrm>
              <a:solidFill>
                <a:schemeClr val="bg1">
                  <a:lumMod val="85000"/>
                </a:schemeClr>
              </a:solidFill>
              <a:ln w="38100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288000" tIns="108000"/>
              <a:lstStyle/>
              <a:p>
                <a:pPr marL="0" indent="0" algn="ctr">
                  <a:buNone/>
                </a:pPr>
                <a:r>
                  <a:rPr lang="en-US" sz="2400" u="sng" dirty="0"/>
                  <a:t>Twist:</a:t>
                </a:r>
              </a:p>
              <a:p>
                <a:pPr lvl="1"/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𝜙</m:t>
                    </m:r>
                    <m:r>
                      <a:rPr lang="en-US" sz="2000" b="0" i="1" smtClean="0">
                        <a:latin typeface="Cambria Math"/>
                      </a:rPr>
                      <m:t>      →</m:t>
                    </m:r>
                    <m:r>
                      <a:rPr lang="en-US" sz="2000" b="0" i="1" smtClean="0">
                        <a:latin typeface="Cambria Math"/>
                      </a:rPr>
                      <m:t>𝜙</m:t>
                    </m:r>
                    <m:r>
                      <a:rPr lang="en-US" sz="2000" b="0" i="1" smtClean="0">
                        <a:latin typeface="Cambria Math"/>
                      </a:rPr>
                      <m:t>+</m:t>
                    </m:r>
                    <m:r>
                      <a:rPr lang="en-US" sz="2000" b="0" i="1" smtClean="0">
                        <a:latin typeface="Cambria Math"/>
                      </a:rPr>
                      <m:t>𝑘</m:t>
                    </m:r>
                    <m:r>
                      <a:rPr lang="en-US" sz="2000" b="0" i="1" smtClean="0">
                        <a:latin typeface="Cambria Math"/>
                      </a:rPr>
                      <m:t> </m:t>
                    </m:r>
                    <m:r>
                      <a:rPr lang="en-US" sz="2000" b="0" i="1" smtClean="0">
                        <a:latin typeface="Cambria Math"/>
                      </a:rPr>
                      <m:t>𝑧</m:t>
                    </m:r>
                  </m:oMath>
                </a14:m>
                <a:endParaRPr lang="en-US" sz="2000" b="0" dirty="0"/>
              </a:p>
              <a:p>
                <a:pPr lvl="1">
                  <a:buFont typeface="Wingdings" panose="05000000000000000000" pitchFamily="2" charset="2"/>
                  <a:buChar char="è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i="0" smtClean="0">
                            <a:latin typeface="Cambria Math"/>
                          </a:rPr>
                          <m:t>cot</m:t>
                        </m:r>
                      </m:fName>
                      <m:e>
                        <m:r>
                          <a:rPr lang="en-US" sz="2000" b="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sz="2000" b="0" i="1" smtClean="0">
                        <a:latin typeface="Cambria Math"/>
                      </a:rPr>
                      <m:t>→</m:t>
                    </m:r>
                    <m:func>
                      <m:func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/>
                          </a:rPr>
                          <m:t>cot</m:t>
                        </m:r>
                      </m:fName>
                      <m:e>
                        <m:r>
                          <a:rPr lang="en-US" sz="2000" b="0" i="1" smtClean="0">
                            <a:latin typeface="Cambria Math"/>
                          </a:rPr>
                          <m:t>𝜃</m:t>
                        </m:r>
                      </m:e>
                    </m:func>
                  </m:oMath>
                </a14:m>
                <a:endParaRPr lang="en-US" sz="2000" b="0" dirty="0"/>
              </a:p>
              <a:p>
                <a:pPr lvl="1">
                  <a:buFont typeface="Wingdings" panose="05000000000000000000" pitchFamily="2" charset="2"/>
                  <a:buChar char="è"/>
                </a:pPr>
                <a:r>
                  <a:rPr lang="en-US" sz="2000" b="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000" i="1">
                            <a:latin typeface="Cambria Math"/>
                          </a:rPr>
                          <m:t>𝑄𝑅</m:t>
                        </m:r>
                      </m:den>
                    </m:f>
                    <m:r>
                      <a:rPr lang="en-US" sz="2000" i="1">
                        <a:latin typeface="Cambria Math"/>
                      </a:rPr>
                      <m:t>     →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000" i="1">
                            <a:latin typeface="Cambria Math"/>
                          </a:rPr>
                          <m:t>𝑄𝑅</m:t>
                        </m:r>
                      </m:den>
                    </m:f>
                    <m:r>
                      <a:rPr lang="en-US" sz="2000" i="1">
                        <a:latin typeface="Cambria Math"/>
                      </a:rPr>
                      <m:t> −2</m:t>
                    </m:r>
                    <m:r>
                      <a:rPr lang="en-US" sz="2000" i="1">
                        <a:latin typeface="Cambria Math"/>
                      </a:rPr>
                      <m:t>𝑘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func>
                      <m:func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cot</m:t>
                        </m:r>
                      </m:fName>
                      <m:e>
                        <m:r>
                          <a:rPr lang="en-US" sz="2000" i="1">
                            <a:latin typeface="Cambria Math"/>
                          </a:rPr>
                          <m:t>𝜃</m:t>
                        </m:r>
                      </m:e>
                    </m:func>
                  </m:oMath>
                </a14:m>
                <a:endParaRPr lang="de-DE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98837" y="1406427"/>
                <a:ext cx="4321099" cy="2232248"/>
              </a:xfrm>
              <a:blipFill rotWithShape="1">
                <a:blip r:embed="rId2"/>
                <a:stretch>
                  <a:fillRect/>
                </a:stretch>
              </a:blipFill>
              <a:ln w="38100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/>
              <p:cNvSpPr txBox="1">
                <a:spLocks/>
              </p:cNvSpPr>
              <p:nvPr/>
            </p:nvSpPr>
            <p:spPr>
              <a:xfrm>
                <a:off x="5879357" y="1401625"/>
                <a:ext cx="4321099" cy="223774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lIns="288000" tIns="108000" rIns="0" bIns="0" rtlCol="0" anchor="t" anchorCtr="0">
                <a:noAutofit/>
              </a:bodyPr>
              <a:lstStyle>
                <a:lvl1pPr marL="361950" indent="-361950" algn="l" defTabSz="914400" rtl="0" eaLnBrk="1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●"/>
                  <a:tabLst>
                    <a:tab pos="361950" algn="l"/>
                  </a:tabLst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28650" indent="-2667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rgbClr val="339933"/>
                  </a:buClr>
                  <a:buFont typeface="Arial" panose="020B0604020202020204" pitchFamily="34" charset="0"/>
                  <a:buChar char="●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95350" indent="-2667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rgbClr val="0033CC"/>
                  </a:buClr>
                  <a:buFont typeface="Arial" panose="020B0604020202020204" pitchFamily="34" charset="0"/>
                  <a:buChar char="●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2050" indent="-2667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38275" indent="-276225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2400" u="sng" dirty="0"/>
                  <a:t>r expansion: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/>
                      </a:rPr>
                      <m:t>r</m:t>
                    </m:r>
                    <m:r>
                      <a:rPr lang="en-US" sz="2000" b="0" i="0" smtClean="0">
                        <a:latin typeface="Cambria Math"/>
                      </a:rPr>
                      <m:t>         </m:t>
                    </m:r>
                    <m:r>
                      <a:rPr lang="en-US" sz="2000" i="1" smtClean="0">
                        <a:latin typeface="Cambria Math"/>
                      </a:rPr>
                      <m:t>→</m:t>
                    </m:r>
                    <m:r>
                      <a:rPr lang="en-US" sz="2000" b="0" i="1" smtClean="0">
                        <a:latin typeface="Cambria Math"/>
                      </a:rPr>
                      <m:t>𝑟</m:t>
                    </m:r>
                    <m:r>
                      <a:rPr lang="en-US" sz="2000" i="1" smtClean="0">
                        <a:latin typeface="Cambria Math"/>
                      </a:rPr>
                      <m:t>+</m:t>
                    </m:r>
                    <m:r>
                      <a:rPr lang="en-US" sz="2000" i="1" smtClean="0">
                        <a:latin typeface="Cambria Math"/>
                      </a:rPr>
                      <m:t>𝑘</m:t>
                    </m:r>
                    <m:r>
                      <a:rPr lang="en-US" sz="2000" i="1" smtClean="0">
                        <a:latin typeface="Cambria Math"/>
                      </a:rPr>
                      <m:t> </m:t>
                    </m:r>
                    <m:r>
                      <a:rPr lang="en-US" sz="2000" b="0" i="1" smtClean="0">
                        <a:latin typeface="Cambria Math"/>
                      </a:rPr>
                      <m:t>𝑟</m:t>
                    </m:r>
                  </m:oMath>
                </a14:m>
                <a:endParaRPr lang="en-US" sz="2000" dirty="0"/>
              </a:p>
              <a:p>
                <a:pPr lvl="1">
                  <a:buFont typeface="Wingdings" panose="05000000000000000000" pitchFamily="2" charset="2"/>
                  <a:buChar char="è"/>
                </a:pP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smtClean="0">
                            <a:latin typeface="Cambria Math"/>
                          </a:rPr>
                          <m:t>cot</m:t>
                        </m:r>
                      </m:fName>
                      <m:e>
                        <m:r>
                          <a:rPr lang="en-US" sz="200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sz="2000" i="1" smtClean="0">
                        <a:latin typeface="Cambria Math"/>
                      </a:rPr>
                      <m:t>→</m:t>
                    </m:r>
                    <m:r>
                      <a:rPr lang="en-US" sz="2000" b="0" i="1" smtClean="0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1+</m:t>
                        </m:r>
                        <m:r>
                          <a:rPr lang="en-US" sz="2000" b="0" i="1" smtClean="0">
                            <a:latin typeface="Cambria Math"/>
                          </a:rPr>
                          <m:t>𝑘</m:t>
                        </m:r>
                      </m:den>
                    </m:f>
                    <m:func>
                      <m:func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smtClean="0">
                            <a:latin typeface="Cambria Math"/>
                          </a:rPr>
                          <m:t>cot</m:t>
                        </m:r>
                      </m:fName>
                      <m:e>
                        <m:r>
                          <a:rPr lang="en-US" sz="2000" i="1" smtClean="0">
                            <a:latin typeface="Cambria Math"/>
                          </a:rPr>
                          <m:t>𝜃</m:t>
                        </m:r>
                      </m:e>
                    </m:func>
                  </m:oMath>
                </a14:m>
                <a:endParaRPr lang="en-US" sz="2000" dirty="0"/>
              </a:p>
              <a:p>
                <a:pPr lvl="1">
                  <a:buFont typeface="Wingdings" panose="05000000000000000000" pitchFamily="2" charset="2"/>
                  <a:buChar char="è"/>
                </a:pPr>
                <a:r>
                  <a:rPr lang="en-US" sz="2000" b="0" dirty="0"/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𝑄𝑅</m:t>
                    </m:r>
                    <m:r>
                      <a:rPr lang="en-US" sz="2000" b="0" i="1" smtClean="0">
                        <a:latin typeface="Cambria Math"/>
                      </a:rPr>
                      <m:t>    →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/>
                          </a:rPr>
                          <m:t>1+</m:t>
                        </m:r>
                        <m:r>
                          <a:rPr lang="en-US" sz="2000" b="0" i="1" smtClean="0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n-US" sz="2000" b="0" i="1" smtClean="0">
                        <a:latin typeface="Cambria Math"/>
                      </a:rPr>
                      <m:t> </m:t>
                    </m:r>
                    <m:r>
                      <a:rPr lang="en-US" sz="2000" b="0" i="1" smtClean="0">
                        <a:latin typeface="Cambria Math"/>
                      </a:rPr>
                      <m:t>𝑄𝑅</m:t>
                    </m:r>
                  </m:oMath>
                </a14:m>
                <a:br>
                  <a:rPr lang="en-US" sz="2000" dirty="0"/>
                </a:br>
                <a:endParaRPr lang="en-US" sz="2000" dirty="0"/>
              </a:p>
            </p:txBody>
          </p:sp>
        </mc:Choice>
        <mc:Fallback xmlns="">
          <p:sp>
            <p:nvSpPr>
              <p:cNvPr id="6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9357" y="1401625"/>
                <a:ext cx="4321099" cy="223774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38100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/>
              <p:cNvSpPr txBox="1">
                <a:spLocks/>
              </p:cNvSpPr>
              <p:nvPr/>
            </p:nvSpPr>
            <p:spPr>
              <a:xfrm>
                <a:off x="1199456" y="4005064"/>
                <a:ext cx="4321099" cy="223224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lIns="288000" tIns="108000" rIns="0" bIns="0" rtlCol="0" anchor="t" anchorCtr="0">
                <a:noAutofit/>
              </a:bodyPr>
              <a:lstStyle>
                <a:lvl1pPr marL="361950" indent="-361950" algn="l" defTabSz="914400" rtl="0" eaLnBrk="1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1200"/>
                  </a:spcAft>
                  <a:buFont typeface="Arial" panose="020B0604020202020204" pitchFamily="34" charset="0"/>
                  <a:buChar char="●"/>
                  <a:tabLst>
                    <a:tab pos="361950" algn="l"/>
                  </a:tabLst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28650" indent="-2667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rgbClr val="339933"/>
                  </a:buClr>
                  <a:buFont typeface="Arial" panose="020B0604020202020204" pitchFamily="34" charset="0"/>
                  <a:buChar char="●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95350" indent="-2667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rgbClr val="0033CC"/>
                  </a:buClr>
                  <a:buFont typeface="Arial" panose="020B0604020202020204" pitchFamily="34" charset="0"/>
                  <a:buChar char="●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2050" indent="-26670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38275" indent="-276225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2400" u="sng" dirty="0"/>
                  <a:t>z expansion: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/>
                      </a:rPr>
                      <m:t>z</m:t>
                    </m:r>
                    <m:r>
                      <a:rPr lang="en-US" sz="2000" b="0" i="1" smtClean="0">
                        <a:latin typeface="Cambria Math"/>
                      </a:rPr>
                      <m:t>       </m:t>
                    </m:r>
                    <m:r>
                      <a:rPr lang="en-US" sz="2000" i="1" smtClean="0">
                        <a:latin typeface="Cambria Math"/>
                      </a:rPr>
                      <m:t>→</m:t>
                    </m:r>
                    <m:r>
                      <a:rPr lang="en-US" sz="2000" b="0" i="1" smtClean="0">
                        <a:latin typeface="Cambria Math"/>
                      </a:rPr>
                      <m:t>𝑧</m:t>
                    </m:r>
                    <m:r>
                      <a:rPr lang="en-US" sz="2000" i="1" smtClean="0">
                        <a:latin typeface="Cambria Math"/>
                      </a:rPr>
                      <m:t>+</m:t>
                    </m:r>
                    <m:r>
                      <a:rPr lang="en-US" sz="2000" i="1" smtClean="0">
                        <a:latin typeface="Cambria Math"/>
                      </a:rPr>
                      <m:t>𝑘</m:t>
                    </m:r>
                    <m:r>
                      <a:rPr lang="en-US" sz="2000" i="1" smtClean="0">
                        <a:latin typeface="Cambria Math"/>
                      </a:rPr>
                      <m:t> </m:t>
                    </m:r>
                    <m:r>
                      <a:rPr lang="en-US" sz="2000" b="0" i="1" smtClean="0">
                        <a:latin typeface="Cambria Math"/>
                      </a:rPr>
                      <m:t>𝑧</m:t>
                    </m:r>
                  </m:oMath>
                </a14:m>
                <a:endParaRPr lang="en-US" sz="2000" dirty="0"/>
              </a:p>
              <a:p>
                <a:pPr lvl="1">
                  <a:buFont typeface="Wingdings" panose="05000000000000000000" pitchFamily="2" charset="2"/>
                  <a:buChar char="è"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smtClean="0">
                            <a:latin typeface="Cambria Math"/>
                          </a:rPr>
                          <m:t>cot</m:t>
                        </m:r>
                      </m:fName>
                      <m:e>
                        <m:r>
                          <a:rPr lang="en-US" sz="2000" i="1" smtClean="0">
                            <a:latin typeface="Cambria Math"/>
                          </a:rPr>
                          <m:t>𝜃</m:t>
                        </m:r>
                      </m:e>
                    </m:func>
                    <m:r>
                      <a:rPr lang="en-US" sz="2000" i="1" smtClean="0">
                        <a:latin typeface="Cambria Math"/>
                      </a:rPr>
                      <m:t>→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/>
                          </a:rPr>
                          <m:t>1+</m:t>
                        </m:r>
                        <m:r>
                          <a:rPr lang="en-US" sz="2000" b="0" i="1" smtClean="0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n-US" sz="2000" b="0" i="1" smtClean="0">
                        <a:latin typeface="Cambria Math"/>
                      </a:rPr>
                      <m:t> </m:t>
                    </m:r>
                    <m:func>
                      <m:func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/>
                          </a:rPr>
                          <m:t>cot</m:t>
                        </m:r>
                      </m:fName>
                      <m:e>
                        <m:r>
                          <a:rPr lang="en-US" sz="2000" b="0" i="1" smtClean="0">
                            <a:latin typeface="Cambria Math"/>
                          </a:rPr>
                          <m:t>𝜃</m:t>
                        </m:r>
                      </m:e>
                    </m:func>
                  </m:oMath>
                </a14:m>
                <a:endParaRPr lang="en-US" sz="2000" dirty="0"/>
              </a:p>
              <a:p>
                <a:pPr lvl="1">
                  <a:buFont typeface="Wingdings" panose="05000000000000000000" pitchFamily="2" charset="2"/>
                  <a:buChar char="è"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𝑄𝑅</m:t>
                    </m:r>
                    <m:r>
                      <a:rPr lang="en-US" sz="2000" b="0" i="1" smtClean="0">
                        <a:latin typeface="Cambria Math"/>
                      </a:rPr>
                      <m:t>   →</m:t>
                    </m:r>
                    <m:r>
                      <a:rPr lang="en-US" sz="2000" b="0" i="1" smtClean="0">
                        <a:latin typeface="Cambria Math"/>
                      </a:rPr>
                      <m:t>𝑄𝑅</m:t>
                    </m:r>
                  </m:oMath>
                </a14:m>
                <a:endParaRPr lang="de-DE" sz="2000" dirty="0"/>
              </a:p>
            </p:txBody>
          </p:sp>
        </mc:Choice>
        <mc:Fallback xmlns="">
          <p:sp>
            <p:nvSpPr>
              <p:cNvPr id="7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9456" y="4005064"/>
                <a:ext cx="4321099" cy="223224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38100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2"/>
          <p:cNvSpPr txBox="1">
            <a:spLocks/>
          </p:cNvSpPr>
          <p:nvPr/>
        </p:nvSpPr>
        <p:spPr>
          <a:xfrm>
            <a:off x="5951984" y="4005064"/>
            <a:ext cx="5832028" cy="241161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●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339933"/>
              </a:buClr>
              <a:buFont typeface="Arial" panose="020B060402020202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rgbClr val="0033CC"/>
              </a:buClr>
              <a:buFont typeface="Arial" panose="020B060402020202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 general, weak modes cause track parameters (momentum, direction) to change</a:t>
            </a:r>
          </a:p>
          <a:p>
            <a:pPr lvl="1">
              <a:buFont typeface="Wingdings" panose="05000000000000000000" pitchFamily="2" charset="2"/>
              <a:buChar char="è"/>
            </a:pPr>
            <a:r>
              <a:rPr lang="en-US" b="1" dirty="0">
                <a:solidFill>
                  <a:srgbClr val="7030A0"/>
                </a:solidFill>
              </a:rPr>
              <a:t>affect physics</a:t>
            </a:r>
            <a:endParaRPr lang="de-DE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68135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Overlap validation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7" y="5743947"/>
            <a:ext cx="11376025" cy="67272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   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4657" y="2492896"/>
            <a:ext cx="2769655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4352" y="3540462"/>
            <a:ext cx="2618439" cy="795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510578" y="1628800"/>
            <a:ext cx="44099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/>
              <a:t>Overlap</a:t>
            </a:r>
            <a:r>
              <a:rPr lang="de-DE" sz="1600" dirty="0"/>
              <a:t> </a:t>
            </a:r>
            <a:r>
              <a:rPr lang="de-DE" sz="1600" dirty="0" err="1"/>
              <a:t>validation</a:t>
            </a:r>
            <a:r>
              <a:rPr lang="de-DE" sz="1600" dirty="0"/>
              <a:t> (radial </a:t>
            </a:r>
            <a:r>
              <a:rPr lang="de-DE" sz="1600" dirty="0" err="1"/>
              <a:t>and</a:t>
            </a:r>
            <a:r>
              <a:rPr lang="de-DE" sz="1600" dirty="0"/>
              <a:t> z </a:t>
            </a:r>
            <a:r>
              <a:rPr lang="de-DE" sz="1600" dirty="0" err="1"/>
              <a:t>expansion</a:t>
            </a:r>
            <a:r>
              <a:rPr lang="de-DE" sz="1600" dirty="0"/>
              <a:t>, </a:t>
            </a:r>
            <a:r>
              <a:rPr lang="de-DE" sz="1600" dirty="0" err="1"/>
              <a:t>bowing</a:t>
            </a:r>
            <a:r>
              <a:rPr lang="de-DE" sz="16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8559137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49FCE-2F7C-4491-BA94-7B05106A2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519FC9-FCAB-4816-B254-9B97C5C56F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Millepede</a:t>
            </a:r>
            <a:r>
              <a:rPr lang="en-US" dirty="0"/>
              <a:t>-II timing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2D7A3C-BE06-411E-BA83-EEE579791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BE5D09-3E4E-4BAF-8773-474109FD6B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4608123-001B-4FC5-89AA-326B03B7D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806" y="2132856"/>
            <a:ext cx="10416480" cy="2685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642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384033-8D80-4A20-A1D7-2985840DE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precision tracking matters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BDED41-F033-4388-93D1-8D86D3825F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5892244"/>
            <a:ext cx="11376025" cy="489084"/>
          </a:xfrm>
        </p:spPr>
        <p:txBody>
          <a:bodyPr/>
          <a:lstStyle/>
          <a:p>
            <a:r>
              <a:rPr lang="en-US" dirty="0"/>
              <a:t>Precision tracking and alignment are key drivers of physics performance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7A34AA-E147-4F80-AB90-BD3E9AE262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8C9F97-3C75-4172-A857-A973CF435B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Tracking is more important than ever</a:t>
            </a:r>
            <a:endParaRPr lang="de-D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A8252A-88B5-41A3-9BE0-E04B67464D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3781" y="3288632"/>
            <a:ext cx="4558877" cy="170805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B9B44B-035A-44DA-BB77-174585C98D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5933" y="2791961"/>
            <a:ext cx="2656171" cy="259058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D087590-F557-4877-8368-7E233B3C0B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189" y="3007985"/>
            <a:ext cx="2530759" cy="2419174"/>
          </a:xfrm>
          <a:prstGeom prst="rect">
            <a:avLst/>
          </a:prstGeom>
        </p:spPr>
      </p:pic>
      <p:sp>
        <p:nvSpPr>
          <p:cNvPr id="15" name="Arrow: Pentagon 14">
            <a:extLst>
              <a:ext uri="{FF2B5EF4-FFF2-40B4-BE49-F238E27FC236}">
                <a16:creationId xmlns:a16="http://schemas.microsoft.com/office/drawing/2014/main" id="{26C6EC13-2534-4AE5-A661-3291E15254CB}"/>
              </a:ext>
            </a:extLst>
          </p:cNvPr>
          <p:cNvSpPr/>
          <p:nvPr/>
        </p:nvSpPr>
        <p:spPr>
          <a:xfrm>
            <a:off x="407368" y="1425510"/>
            <a:ext cx="3455764" cy="1230528"/>
          </a:xfrm>
          <a:prstGeom prst="homePlat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Secondary vertices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>
                <a:solidFill>
                  <a:schemeClr val="tx1"/>
                </a:solidFill>
                <a:sym typeface="Wingdings" panose="05000000000000000000" pitchFamily="2" charset="2"/>
              </a:rPr>
              <a:t>Example: properties</a:t>
            </a:r>
            <a:r>
              <a:rPr lang="en-US" dirty="0">
                <a:solidFill>
                  <a:schemeClr val="tx1"/>
                </a:solidFill>
              </a:rPr>
              <a:t> of charm and beauty hadrons</a:t>
            </a:r>
            <a:endParaRPr lang="de-DE" dirty="0" err="1">
              <a:solidFill>
                <a:schemeClr val="tx1"/>
              </a:solidFill>
            </a:endParaRPr>
          </a:p>
        </p:txBody>
      </p:sp>
      <p:sp>
        <p:nvSpPr>
          <p:cNvPr id="16" name="Arrow: Pentagon 15">
            <a:extLst>
              <a:ext uri="{FF2B5EF4-FFF2-40B4-BE49-F238E27FC236}">
                <a16:creationId xmlns:a16="http://schemas.microsoft.com/office/drawing/2014/main" id="{6143D79F-C1DE-4CB8-AF79-4713B21F399E}"/>
              </a:ext>
            </a:extLst>
          </p:cNvPr>
          <p:cNvSpPr/>
          <p:nvPr/>
        </p:nvSpPr>
        <p:spPr>
          <a:xfrm>
            <a:off x="4295800" y="1423809"/>
            <a:ext cx="3455764" cy="1230528"/>
          </a:xfrm>
          <a:prstGeom prst="homePlate">
            <a:avLst/>
          </a:prstGeom>
          <a:solidFill>
            <a:schemeClr val="bg1"/>
          </a:solidFill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Flavor tagging of jets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>
                <a:solidFill>
                  <a:schemeClr val="tx1"/>
                </a:solidFill>
                <a:sym typeface="Wingdings" panose="05000000000000000000" pitchFamily="2" charset="2"/>
              </a:rPr>
              <a:t>Example: </a:t>
            </a:r>
            <a:r>
              <a:rPr lang="en-US" dirty="0" err="1">
                <a:solidFill>
                  <a:schemeClr val="tx1"/>
                </a:solidFill>
                <a:sym typeface="Wingdings" panose="05000000000000000000" pitchFamily="2" charset="2"/>
              </a:rPr>
              <a:t>Hbb</a:t>
            </a:r>
            <a:r>
              <a:rPr lang="en-US" dirty="0">
                <a:solidFill>
                  <a:schemeClr val="tx1"/>
                </a:solidFill>
                <a:sym typeface="Wingdings" panose="05000000000000000000" pitchFamily="2" charset="2"/>
              </a:rPr>
              <a:t>, </a:t>
            </a:r>
            <a:r>
              <a:rPr lang="en-US" dirty="0" err="1">
                <a:solidFill>
                  <a:schemeClr val="tx1"/>
                </a:solidFill>
                <a:sym typeface="Wingdings" panose="05000000000000000000" pitchFamily="2" charset="2"/>
              </a:rPr>
              <a:t>Hcc</a:t>
            </a:r>
            <a:endParaRPr lang="de-DE" dirty="0" err="1">
              <a:solidFill>
                <a:schemeClr val="tx1"/>
              </a:solidFill>
            </a:endParaRPr>
          </a:p>
        </p:txBody>
      </p:sp>
      <p:sp>
        <p:nvSpPr>
          <p:cNvPr id="17" name="Arrow: Pentagon 16">
            <a:extLst>
              <a:ext uri="{FF2B5EF4-FFF2-40B4-BE49-F238E27FC236}">
                <a16:creationId xmlns:a16="http://schemas.microsoft.com/office/drawing/2014/main" id="{1E687A6A-72AB-44D2-AA9C-D2A9710B69D5}"/>
              </a:ext>
            </a:extLst>
          </p:cNvPr>
          <p:cNvSpPr/>
          <p:nvPr/>
        </p:nvSpPr>
        <p:spPr>
          <a:xfrm>
            <a:off x="8184232" y="1423809"/>
            <a:ext cx="3455764" cy="1230528"/>
          </a:xfrm>
          <a:prstGeom prst="homePlat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Improved jet reconstruction &amp; pileup mitigation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>
                <a:solidFill>
                  <a:schemeClr val="tx1"/>
                </a:solidFill>
              </a:rPr>
              <a:t>Key technology for HL-LHC</a:t>
            </a:r>
            <a:endParaRPr lang="de-DE" dirty="0" err="1">
              <a:solidFill>
                <a:schemeClr val="tx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F8C2E9E-C429-4703-AF7C-CB4436121369}"/>
              </a:ext>
            </a:extLst>
          </p:cNvPr>
          <p:cNvSpPr txBox="1"/>
          <p:nvPr/>
        </p:nvSpPr>
        <p:spPr>
          <a:xfrm>
            <a:off x="1169805" y="5373406"/>
            <a:ext cx="18207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JHEP 2105 (2021) 220</a:t>
            </a:r>
            <a:endParaRPr lang="de-DE" sz="1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C100E2-4E2C-46AA-98AB-B4D05C56B883}"/>
              </a:ext>
            </a:extLst>
          </p:cNvPr>
          <p:cNvSpPr txBox="1"/>
          <p:nvPr/>
        </p:nvSpPr>
        <p:spPr>
          <a:xfrm>
            <a:off x="4855025" y="5373216"/>
            <a:ext cx="18890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JINST </a:t>
            </a:r>
            <a:r>
              <a:rPr lang="de-DE" sz="1200" b="1" dirty="0"/>
              <a:t>13</a:t>
            </a:r>
            <a:r>
              <a:rPr lang="de-DE" sz="1200" dirty="0"/>
              <a:t> (2018) P05011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967575E-4247-4786-8B08-E9B085F9C39B}"/>
                  </a:ext>
                </a:extLst>
              </p:cNvPr>
              <p:cNvSpPr txBox="1"/>
              <p:nvPr/>
            </p:nvSpPr>
            <p:spPr>
              <a:xfrm>
                <a:off x="2303694" y="3851949"/>
                <a:ext cx="601145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p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US" sz="3600" b="0" dirty="0"/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967575E-4247-4786-8B08-E9B085F9C3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3694" y="3851949"/>
                <a:ext cx="601145" cy="55399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8FB350CD-246B-4452-8993-EB2E7A7A4050}"/>
              </a:ext>
            </a:extLst>
          </p:cNvPr>
          <p:cNvSpPr txBox="1"/>
          <p:nvPr/>
        </p:nvSpPr>
        <p:spPr>
          <a:xfrm>
            <a:off x="6023682" y="3700245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err="1">
                <a:solidFill>
                  <a:srgbClr val="FF0000"/>
                </a:solidFill>
                <a:cs typeface="Times New Roman" panose="02020603050405020304" pitchFamily="18" charset="0"/>
              </a:rPr>
              <a:t>b</a:t>
            </a:r>
            <a:r>
              <a:rPr lang="en-US" sz="2400" i="1" dirty="0" err="1">
                <a:cs typeface="Times New Roman" panose="02020603050405020304" pitchFamily="18" charset="0"/>
              </a:rPr>
              <a:t>,</a:t>
            </a:r>
            <a:r>
              <a:rPr lang="en-US" sz="2400" i="1" dirty="0" err="1">
                <a:solidFill>
                  <a:srgbClr val="00B050"/>
                </a:solidFill>
                <a:cs typeface="Times New Roman" panose="02020603050405020304" pitchFamily="18" charset="0"/>
              </a:rPr>
              <a:t>c</a:t>
            </a:r>
            <a:endParaRPr lang="de-DE" sz="2400" i="1" dirty="0" err="1">
              <a:solidFill>
                <a:srgbClr val="00B050"/>
              </a:solidFill>
              <a:cs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5CE6984-B1A7-4E90-AC01-603598047A11}"/>
              </a:ext>
            </a:extLst>
          </p:cNvPr>
          <p:cNvSpPr txBox="1"/>
          <p:nvPr/>
        </p:nvSpPr>
        <p:spPr>
          <a:xfrm>
            <a:off x="4846890" y="3436714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err="1">
                <a:solidFill>
                  <a:srgbClr val="0000FF"/>
                </a:solidFill>
                <a:cs typeface="Times New Roman" panose="02020603050405020304" pitchFamily="18" charset="0"/>
              </a:rPr>
              <a:t>u,d,s,g</a:t>
            </a:r>
            <a:endParaRPr lang="de-DE" sz="2000" i="1" dirty="0" err="1">
              <a:solidFill>
                <a:srgbClr val="0000FF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4667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218EE-B973-4744-8E3C-C18A7EDE9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is alignment important?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7BE4E3-BE90-42A9-8B25-2542EC4EF5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06427"/>
            <a:ext cx="6408093" cy="5010249"/>
          </a:xfrm>
        </p:spPr>
        <p:txBody>
          <a:bodyPr/>
          <a:lstStyle/>
          <a:p>
            <a:r>
              <a:rPr lang="en-US" dirty="0"/>
              <a:t>Intrinsic coordinate resolution:</a:t>
            </a:r>
          </a:p>
          <a:p>
            <a:pPr lvl="1"/>
            <a:r>
              <a:rPr lang="en-US" dirty="0">
                <a:sym typeface="Symbol"/>
              </a:rPr>
              <a:t></a:t>
            </a:r>
            <a:r>
              <a:rPr lang="en-US" baseline="-25000" dirty="0">
                <a:sym typeface="Symbol"/>
              </a:rPr>
              <a:t>hit</a:t>
            </a:r>
            <a:r>
              <a:rPr lang="en-US" dirty="0">
                <a:sym typeface="Symbol"/>
              </a:rPr>
              <a:t> </a:t>
            </a:r>
            <a:r>
              <a:rPr lang="en-US" dirty="0"/>
              <a:t>~9 </a:t>
            </a:r>
            <a:r>
              <a:rPr lang="en-US" dirty="0">
                <a:sym typeface="Symbol"/>
              </a:rPr>
              <a:t>m  (pixel), </a:t>
            </a:r>
            <a:r>
              <a:rPr lang="en-US" baseline="-25000" dirty="0">
                <a:sym typeface="Symbol"/>
              </a:rPr>
              <a:t>hit</a:t>
            </a:r>
            <a:r>
              <a:rPr lang="en-US" dirty="0">
                <a:sym typeface="Symbol"/>
              </a:rPr>
              <a:t> </a:t>
            </a:r>
            <a:r>
              <a:rPr lang="en-US" dirty="0"/>
              <a:t>~20-60 </a:t>
            </a:r>
            <a:r>
              <a:rPr lang="en-US" dirty="0">
                <a:sym typeface="Symbol"/>
              </a:rPr>
              <a:t>m (strip)</a:t>
            </a:r>
          </a:p>
          <a:p>
            <a:r>
              <a:rPr lang="en-US" dirty="0">
                <a:sym typeface="Symbol"/>
              </a:rPr>
              <a:t>The effective coordinate resolution emerges from combination of </a:t>
            </a:r>
            <a:r>
              <a:rPr lang="en-US" b="1" dirty="0">
                <a:solidFill>
                  <a:srgbClr val="7030A0"/>
                </a:solidFill>
                <a:sym typeface="Symbol"/>
              </a:rPr>
              <a:t>intrinsic resolution </a:t>
            </a:r>
            <a:r>
              <a:rPr lang="en-US" dirty="0">
                <a:sym typeface="Symbol"/>
              </a:rPr>
              <a:t>and </a:t>
            </a:r>
            <a:r>
              <a:rPr lang="en-US" b="1" dirty="0">
                <a:solidFill>
                  <a:srgbClr val="7030A0"/>
                </a:solidFill>
                <a:sym typeface="Symbol"/>
              </a:rPr>
              <a:t>alignment</a:t>
            </a:r>
            <a:r>
              <a:rPr lang="en-US" b="1" dirty="0">
                <a:solidFill>
                  <a:srgbClr val="CC0099"/>
                </a:solidFill>
                <a:sym typeface="Symbol"/>
              </a:rPr>
              <a:t> </a:t>
            </a:r>
          </a:p>
          <a:p>
            <a:endParaRPr lang="en-US" dirty="0">
              <a:sym typeface="Symbol"/>
            </a:endParaRPr>
          </a:p>
          <a:p>
            <a:pPr marL="0" indent="0">
              <a:buNone/>
            </a:pPr>
            <a:endParaRPr lang="en-US" dirty="0">
              <a:sym typeface="Symbol"/>
            </a:endParaRPr>
          </a:p>
          <a:p>
            <a:pPr>
              <a:buFont typeface="Wingdings" panose="05000000000000000000" pitchFamily="2" charset="2"/>
              <a:buChar char="è"/>
            </a:pPr>
            <a:r>
              <a:rPr lang="en-US" dirty="0">
                <a:sym typeface="Symbol"/>
              </a:rPr>
              <a:t>In a simplified model, the relative momentum </a:t>
            </a:r>
            <a:br>
              <a:rPr lang="en-US" dirty="0">
                <a:sym typeface="Symbol"/>
              </a:rPr>
            </a:br>
            <a:r>
              <a:rPr lang="en-US" dirty="0">
                <a:sym typeface="Symbol"/>
              </a:rPr>
              <a:t>resolution is the combined effect of </a:t>
            </a:r>
            <a:r>
              <a:rPr lang="en-US" b="1" dirty="0">
                <a:solidFill>
                  <a:srgbClr val="7030A0"/>
                </a:solidFill>
                <a:sym typeface="Symbol"/>
              </a:rPr>
              <a:t>coordinate </a:t>
            </a:r>
            <a:br>
              <a:rPr lang="en-US" b="1" dirty="0">
                <a:solidFill>
                  <a:srgbClr val="7030A0"/>
                </a:solidFill>
                <a:sym typeface="Symbol"/>
              </a:rPr>
            </a:br>
            <a:r>
              <a:rPr lang="en-US" b="1" dirty="0">
                <a:solidFill>
                  <a:srgbClr val="7030A0"/>
                </a:solidFill>
                <a:sym typeface="Symbol"/>
              </a:rPr>
              <a:t>resolution</a:t>
            </a:r>
            <a:r>
              <a:rPr lang="en-US" dirty="0">
                <a:sym typeface="Symbol"/>
              </a:rPr>
              <a:t> and </a:t>
            </a:r>
            <a:r>
              <a:rPr lang="en-US" b="1" dirty="0">
                <a:solidFill>
                  <a:srgbClr val="7030A0"/>
                </a:solidFill>
                <a:sym typeface="Symbol"/>
              </a:rPr>
              <a:t>multiple scattering</a:t>
            </a:r>
            <a:br>
              <a:rPr lang="en-US" dirty="0">
                <a:solidFill>
                  <a:srgbClr val="7030A0"/>
                </a:solidFill>
                <a:sym typeface="Symbol"/>
              </a:rPr>
            </a:br>
            <a:br>
              <a:rPr lang="en-US" dirty="0">
                <a:sym typeface="Symbol"/>
              </a:rPr>
            </a:br>
            <a:br>
              <a:rPr lang="en-US" dirty="0">
                <a:sym typeface="Symbol"/>
              </a:rPr>
            </a:br>
            <a:endParaRPr lang="en-US" dirty="0">
              <a:sym typeface="Symbol"/>
            </a:endParaRPr>
          </a:p>
          <a:p>
            <a:pPr>
              <a:buFont typeface="Wingdings" panose="05000000000000000000" pitchFamily="2" charset="2"/>
              <a:buChar char="è"/>
            </a:pPr>
            <a:r>
              <a:rPr lang="en-US" b="1" dirty="0">
                <a:solidFill>
                  <a:srgbClr val="7030A0"/>
                </a:solidFill>
                <a:sym typeface="Symbol"/>
              </a:rPr>
              <a:t>Need to keep </a:t>
            </a:r>
            <a:r>
              <a:rPr lang="en-US" b="1" baseline="-25000" dirty="0">
                <a:solidFill>
                  <a:srgbClr val="7030A0"/>
                </a:solidFill>
                <a:sym typeface="Symbol"/>
              </a:rPr>
              <a:t>alignment</a:t>
            </a:r>
            <a:r>
              <a:rPr lang="en-US" b="1" dirty="0">
                <a:solidFill>
                  <a:srgbClr val="7030A0"/>
                </a:solidFill>
                <a:sym typeface="Symbol"/>
              </a:rPr>
              <a:t> &lt;&lt; </a:t>
            </a:r>
            <a:r>
              <a:rPr lang="en-US" b="1" baseline="-25000" dirty="0">
                <a:solidFill>
                  <a:srgbClr val="7030A0"/>
                </a:solidFill>
                <a:sym typeface="Symbol"/>
              </a:rPr>
              <a:t>hit</a:t>
            </a:r>
            <a:endParaRPr lang="de-DE" b="1" baseline="-25000" dirty="0">
              <a:solidFill>
                <a:srgbClr val="7030A0"/>
              </a:solidFill>
            </a:endParaRPr>
          </a:p>
          <a:p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A4A217-92BF-48F4-9CEF-F59066E36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C71D93-9885-4BD0-9781-32F07282B9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228933-53B8-4B81-B682-8C7CB8602E6F}"/>
              </a:ext>
            </a:extLst>
          </p:cNvPr>
          <p:cNvSpPr txBox="1"/>
          <p:nvPr/>
        </p:nvSpPr>
        <p:spPr>
          <a:xfrm>
            <a:off x="7608168" y="1700808"/>
            <a:ext cx="2880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400" i="1" dirty="0"/>
              <a:t>JINST</a:t>
            </a:r>
            <a:r>
              <a:rPr lang="de-DE" sz="1400" dirty="0"/>
              <a:t> </a:t>
            </a:r>
            <a:r>
              <a:rPr lang="de-DE" sz="1400" b="1" dirty="0"/>
              <a:t>9</a:t>
            </a:r>
            <a:r>
              <a:rPr lang="de-DE" sz="1400" dirty="0"/>
              <a:t> (2014) P10009</a:t>
            </a:r>
            <a:endParaRPr lang="de-DE" sz="14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2E70D6BD-52FE-46D8-8AD3-7697697755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488" y="3033735"/>
            <a:ext cx="2664296" cy="544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>
            <a:extLst>
              <a:ext uri="{FF2B5EF4-FFF2-40B4-BE49-F238E27FC236}">
                <a16:creationId xmlns:a16="http://schemas.microsoft.com/office/drawing/2014/main" id="{37CB6C29-1128-4C3D-BA74-E632FD855E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490" y="5018530"/>
            <a:ext cx="1872207" cy="570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EBA2C51-79D0-4850-BCEA-AB041DADBF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1352" y="2132856"/>
            <a:ext cx="4007216" cy="403392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01860E9-D00B-493C-8701-899A1CCEE59D}"/>
                  </a:ext>
                </a:extLst>
              </p:cNvPr>
              <p:cNvSpPr txBox="1"/>
              <p:nvPr/>
            </p:nvSpPr>
            <p:spPr>
              <a:xfrm>
                <a:off x="3863752" y="5101810"/>
                <a:ext cx="201622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m:rPr>
                        <m:nor/>
                      </m:rPr>
                      <a:rPr lang="en-US" sz="1600" dirty="0">
                        <a:sym typeface="Symbol"/>
                      </a:rPr>
                      <m:t></m:t>
                    </m:r>
                  </m:oMath>
                </a14:m>
                <a:r>
                  <a:rPr lang="de-DE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dirty="0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600" b="0" i="1" dirty="0" smtClean="0">
                            <a:latin typeface="Cambria Math" panose="02040503050406030204" pitchFamily="18" charset="0"/>
                          </a:rPr>
                          <m:t>𝑚𝑒𝑎𝑠</m:t>
                        </m:r>
                      </m:sub>
                    </m:sSub>
                  </m:oMath>
                </a14:m>
                <a:endParaRPr lang="de-DE" sz="1600" dirty="0" err="1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01860E9-D00B-493C-8701-899A1CCEE5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3752" y="5101810"/>
                <a:ext cx="2016224" cy="338554"/>
              </a:xfrm>
              <a:prstGeom prst="rect">
                <a:avLst/>
              </a:prstGeom>
              <a:blipFill>
                <a:blip r:embed="rId5"/>
                <a:stretch>
                  <a:fillRect l="-1813" t="-5455" b="-2363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6184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6F80B-A065-41B5-99AE-BF8254423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Complexity evolution of silicon trackers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D8E37F-6470-49E7-B985-A97EC0D6E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EF4B09-8985-41FD-B5B3-339755023F5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 very arbitrary selection</a:t>
            </a:r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6928358-3C48-4C9C-A28A-5F38CE92F2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2224" y="1296092"/>
            <a:ext cx="3706833" cy="26830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D2FA22B-4269-444D-A05A-CC368DFACE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909" y="1340768"/>
            <a:ext cx="2992723" cy="2683095"/>
          </a:xfrm>
          <a:prstGeom prst="rect">
            <a:avLst/>
          </a:prstGeom>
        </p:spPr>
      </p:pic>
      <p:pic>
        <p:nvPicPr>
          <p:cNvPr id="8" name="Picture 26" descr="tracker">
            <a:extLst>
              <a:ext uri="{FF2B5EF4-FFF2-40B4-BE49-F238E27FC236}">
                <a16:creationId xmlns:a16="http://schemas.microsoft.com/office/drawing/2014/main" id="{8B51BA94-6CD0-4EC4-A823-6F0D180685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810" y="4149080"/>
            <a:ext cx="3384550" cy="216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F3D081B-9389-4028-ABC7-8DE6EA35DBD3}"/>
              </a:ext>
            </a:extLst>
          </p:cNvPr>
          <p:cNvSpPr txBox="1"/>
          <p:nvPr/>
        </p:nvSpPr>
        <p:spPr>
          <a:xfrm>
            <a:off x="3647728" y="1196752"/>
            <a:ext cx="1872208" cy="830997"/>
          </a:xfrm>
          <a:prstGeom prst="rect">
            <a:avLst/>
          </a:prstGeom>
          <a:noFill/>
          <a:ln w="5715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err="1"/>
              <a:t>BaBar</a:t>
            </a:r>
            <a:r>
              <a:rPr lang="en-US" sz="1600" dirty="0"/>
              <a:t> SVT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340 wafers</a:t>
            </a:r>
            <a:endParaRPr lang="de-DE" sz="1600" dirty="0" err="1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BB0B3DA-34CC-4E7C-84FA-7831D96CACE2}"/>
              </a:ext>
            </a:extLst>
          </p:cNvPr>
          <p:cNvSpPr txBox="1"/>
          <p:nvPr/>
        </p:nvSpPr>
        <p:spPr>
          <a:xfrm>
            <a:off x="5791482" y="2583795"/>
            <a:ext cx="2104717" cy="1077218"/>
          </a:xfrm>
          <a:prstGeom prst="rect">
            <a:avLst/>
          </a:prstGeom>
          <a:noFill/>
          <a:ln w="5715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ZEUS MVD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712 single-sided strip detectors</a:t>
            </a:r>
            <a:endParaRPr lang="de-DE" sz="1600" dirty="0" err="1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FED7FCD-0BD8-426F-A8FD-02895692442E}"/>
              </a:ext>
            </a:extLst>
          </p:cNvPr>
          <p:cNvSpPr txBox="1"/>
          <p:nvPr/>
        </p:nvSpPr>
        <p:spPr>
          <a:xfrm>
            <a:off x="1847528" y="4361861"/>
            <a:ext cx="3305575" cy="1323439"/>
          </a:xfrm>
          <a:prstGeom prst="rect">
            <a:avLst/>
          </a:prstGeom>
          <a:noFill/>
          <a:ln w="5715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CMS tracker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15,148 strip modules, 1,852 pixel modules (Phase 1)</a:t>
            </a:r>
            <a:br>
              <a:rPr lang="en-US" sz="1600" dirty="0"/>
            </a:br>
            <a:r>
              <a:rPr lang="en-US" sz="1600" dirty="0">
                <a:sym typeface="Wingdings" panose="05000000000000000000" pitchFamily="2" charset="2"/>
              </a:rPr>
              <a:t> ~17,000 modules</a:t>
            </a:r>
            <a:endParaRPr lang="en-US" sz="16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8D165CF-7FA2-4420-8F46-EDED698D2120}"/>
              </a:ext>
            </a:extLst>
          </p:cNvPr>
          <p:cNvCxnSpPr/>
          <p:nvPr/>
        </p:nvCxnSpPr>
        <p:spPr>
          <a:xfrm flipH="1">
            <a:off x="3143672" y="1772816"/>
            <a:ext cx="504056" cy="254933"/>
          </a:xfrm>
          <a:prstGeom prst="straightConnector1">
            <a:avLst/>
          </a:prstGeom>
          <a:ln w="762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78E1D47-2095-40E0-8886-EF47B999AA10}"/>
              </a:ext>
            </a:extLst>
          </p:cNvPr>
          <p:cNvCxnSpPr>
            <a:stCxn id="17" idx="3"/>
          </p:cNvCxnSpPr>
          <p:nvPr/>
        </p:nvCxnSpPr>
        <p:spPr>
          <a:xfrm flipV="1">
            <a:off x="7896199" y="2924944"/>
            <a:ext cx="576065" cy="197460"/>
          </a:xfrm>
          <a:prstGeom prst="straightConnector1">
            <a:avLst/>
          </a:prstGeom>
          <a:ln w="762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50A8698-1A2A-4B76-BADB-133073E7842E}"/>
              </a:ext>
            </a:extLst>
          </p:cNvPr>
          <p:cNvCxnSpPr>
            <a:cxnSpLocks/>
            <a:stCxn id="18" idx="3"/>
            <a:endCxn id="8" idx="1"/>
          </p:cNvCxnSpPr>
          <p:nvPr/>
        </p:nvCxnSpPr>
        <p:spPr>
          <a:xfrm>
            <a:off x="5153103" y="5023581"/>
            <a:ext cx="798707" cy="208968"/>
          </a:xfrm>
          <a:prstGeom prst="straightConnector1">
            <a:avLst/>
          </a:prstGeom>
          <a:ln w="762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0641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D58FD-F084-4FC4-B0A9-0276BF4F4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CMS all-silicon tracker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C6606E-C0A8-4E6E-80F2-809EE4C6FE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06427"/>
            <a:ext cx="3815805" cy="5010249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de-DE" dirty="0"/>
              <a:t>Si-Pixel Detector </a:t>
            </a:r>
            <a:br>
              <a:rPr lang="en-GB" altLang="de-DE" dirty="0"/>
            </a:br>
            <a:r>
              <a:rPr lang="en-GB" altLang="de-DE" dirty="0"/>
              <a:t>(</a:t>
            </a:r>
            <a:r>
              <a:rPr lang="en-GB" altLang="de-DE" dirty="0">
                <a:solidFill>
                  <a:srgbClr val="FF0000"/>
                </a:solidFill>
              </a:rPr>
              <a:t>"Phase 1 upgrade" in 2017</a:t>
            </a:r>
            <a:r>
              <a:rPr lang="en-GB" altLang="de-DE" dirty="0"/>
              <a:t>)</a:t>
            </a:r>
          </a:p>
          <a:p>
            <a:pPr lvl="1">
              <a:lnSpc>
                <a:spcPct val="90000"/>
              </a:lnSpc>
            </a:pPr>
            <a:r>
              <a:rPr lang="en-GB" altLang="de-DE" sz="1500" dirty="0"/>
              <a:t>66 M (</a:t>
            </a:r>
            <a:r>
              <a:rPr lang="en-GB" altLang="de-DE" sz="1500" dirty="0">
                <a:solidFill>
                  <a:srgbClr val="FF0000"/>
                </a:solidFill>
              </a:rPr>
              <a:t>124 M</a:t>
            </a:r>
            <a:r>
              <a:rPr lang="en-GB" altLang="de-DE" sz="1500" dirty="0"/>
              <a:t>) pixels </a:t>
            </a:r>
          </a:p>
          <a:p>
            <a:pPr lvl="1">
              <a:lnSpc>
                <a:spcPct val="90000"/>
              </a:lnSpc>
            </a:pPr>
            <a:r>
              <a:rPr lang="en-GB" altLang="de-DE" sz="1500" dirty="0"/>
              <a:t>100 x 150 μm</a:t>
            </a:r>
            <a:r>
              <a:rPr lang="en-GB" altLang="de-DE" sz="1500" baseline="30000" dirty="0"/>
              <a:t>2</a:t>
            </a:r>
            <a:endParaRPr lang="en-GB" altLang="de-DE" sz="1500" dirty="0"/>
          </a:p>
          <a:p>
            <a:pPr lvl="1">
              <a:lnSpc>
                <a:spcPct val="90000"/>
              </a:lnSpc>
            </a:pPr>
            <a:r>
              <a:rPr lang="en-GB" altLang="de-DE" sz="1500" dirty="0"/>
              <a:t>3 (</a:t>
            </a:r>
            <a:r>
              <a:rPr lang="en-GB" altLang="de-DE" sz="1500" dirty="0">
                <a:solidFill>
                  <a:srgbClr val="FF0000"/>
                </a:solidFill>
              </a:rPr>
              <a:t>4</a:t>
            </a:r>
            <a:r>
              <a:rPr lang="en-GB" altLang="de-DE" sz="1500" dirty="0"/>
              <a:t>) barrel layers</a:t>
            </a:r>
          </a:p>
          <a:p>
            <a:pPr lvl="1">
              <a:lnSpc>
                <a:spcPct val="90000"/>
              </a:lnSpc>
            </a:pPr>
            <a:r>
              <a:rPr lang="en-GB" altLang="de-DE" sz="1500" dirty="0"/>
              <a:t>2x 2 (</a:t>
            </a:r>
            <a:r>
              <a:rPr lang="en-GB" altLang="de-DE" sz="1500" dirty="0">
                <a:solidFill>
                  <a:srgbClr val="FF0000"/>
                </a:solidFill>
              </a:rPr>
              <a:t>2x 3</a:t>
            </a:r>
            <a:r>
              <a:rPr lang="en-GB" altLang="de-DE" sz="1500" dirty="0"/>
              <a:t>) endcap wheels</a:t>
            </a:r>
          </a:p>
          <a:p>
            <a:pPr lvl="1">
              <a:lnSpc>
                <a:spcPct val="90000"/>
              </a:lnSpc>
            </a:pPr>
            <a:r>
              <a:rPr lang="en-GB" altLang="de-DE" sz="1500" dirty="0"/>
              <a:t>4.7 &lt; r &lt; 10.2 cm</a:t>
            </a:r>
            <a:br>
              <a:rPr lang="en-GB" altLang="de-DE" sz="1500" dirty="0"/>
            </a:br>
            <a:r>
              <a:rPr lang="en-GB" altLang="de-DE" sz="1500" dirty="0"/>
              <a:t>(</a:t>
            </a:r>
            <a:r>
              <a:rPr lang="en-GB" altLang="de-DE" sz="1500" dirty="0">
                <a:solidFill>
                  <a:srgbClr val="FF0000"/>
                </a:solidFill>
              </a:rPr>
              <a:t>2.9 &lt; r &lt; 16 cm</a:t>
            </a:r>
            <a:r>
              <a:rPr lang="en-GB" altLang="de-DE" sz="1500" dirty="0"/>
              <a:t>)</a:t>
            </a:r>
          </a:p>
          <a:p>
            <a:pPr>
              <a:lnSpc>
                <a:spcPct val="90000"/>
              </a:lnSpc>
            </a:pPr>
            <a:endParaRPr lang="en-GB" altLang="de-DE" dirty="0"/>
          </a:p>
          <a:p>
            <a:pPr>
              <a:lnSpc>
                <a:spcPct val="90000"/>
              </a:lnSpc>
            </a:pPr>
            <a:r>
              <a:rPr lang="en-GB" altLang="de-DE" dirty="0"/>
              <a:t>Si-Strip Detector</a:t>
            </a:r>
          </a:p>
          <a:p>
            <a:pPr lvl="1">
              <a:lnSpc>
                <a:spcPct val="90000"/>
              </a:lnSpc>
            </a:pPr>
            <a:r>
              <a:rPr lang="en-GB" altLang="de-DE" sz="1500" dirty="0"/>
              <a:t>10 M strips in 10 layers</a:t>
            </a:r>
          </a:p>
          <a:p>
            <a:pPr lvl="1">
              <a:lnSpc>
                <a:spcPct val="90000"/>
              </a:lnSpc>
            </a:pPr>
            <a:r>
              <a:rPr lang="en-GB" altLang="de-DE" sz="1500" dirty="0"/>
              <a:t>&gt; 200 m</a:t>
            </a:r>
            <a:r>
              <a:rPr lang="en-GB" altLang="de-DE" sz="1500" baseline="30000" dirty="0"/>
              <a:t>2</a:t>
            </a:r>
            <a:r>
              <a:rPr lang="en-GB" altLang="de-DE" sz="1500" dirty="0"/>
              <a:t> of silicon</a:t>
            </a:r>
          </a:p>
          <a:p>
            <a:pPr lvl="1">
              <a:lnSpc>
                <a:spcPct val="90000"/>
              </a:lnSpc>
            </a:pPr>
            <a:r>
              <a:rPr lang="en-GB" altLang="de-DE" sz="1500" dirty="0"/>
              <a:t>20 &lt; r &lt; 116 cm</a:t>
            </a:r>
          </a:p>
          <a:p>
            <a:pPr lvl="1">
              <a:lnSpc>
                <a:spcPct val="90000"/>
              </a:lnSpc>
            </a:pPr>
            <a:r>
              <a:rPr lang="en-GB" altLang="de-DE" sz="1500" dirty="0"/>
              <a:t>80—184 </a:t>
            </a:r>
            <a:r>
              <a:rPr lang="en-GB" altLang="de-DE" sz="1500" dirty="0" err="1"/>
              <a:t>μm</a:t>
            </a:r>
            <a:r>
              <a:rPr lang="en-GB" altLang="de-DE" sz="1500" dirty="0"/>
              <a:t> pitch</a:t>
            </a:r>
          </a:p>
          <a:p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DAA47C-B0AD-4FFD-9AFD-C3F2F8EFC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E09A41-3D90-4FC3-B588-7EBD87687F9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largest silicon tracker ever built</a:t>
            </a:r>
            <a:endParaRPr lang="de-DE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98DF882-5086-45B4-9766-224A8FEEB7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7768" y="1844823"/>
            <a:ext cx="7788103" cy="385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4293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7899FB-72D0-47C4-BDCE-92B186AB1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“X-ray view” of the tracker in operation (2015 data)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4E9D77-0E8D-42F2-BB74-626B10FD2E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2492896"/>
            <a:ext cx="4031829" cy="3923780"/>
          </a:xfrm>
        </p:spPr>
        <p:txBody>
          <a:bodyPr/>
          <a:lstStyle/>
          <a:p>
            <a:r>
              <a:rPr lang="en-US" dirty="0"/>
              <a:t>Based on reconstructed vertices from nuclear interactions in the material</a:t>
            </a:r>
          </a:p>
          <a:p>
            <a:endParaRPr lang="en-US" dirty="0"/>
          </a:p>
          <a:p>
            <a:pPr>
              <a:buFont typeface="Wingdings" panose="05000000000000000000" pitchFamily="2" charset="2"/>
              <a:buChar char="è"/>
            </a:pPr>
            <a:r>
              <a:rPr lang="en-US" dirty="0"/>
              <a:t>Detailed map of both sensitive and “dead” material 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17DD0C-419A-4C60-8369-3A6911392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Alignment challenge in complex high resolution trackers | Rainer Mankel | 12-May-2022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45BBFD-525C-4ED5-BF43-6E8D9305C2F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Hadrography</a:t>
            </a:r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506B0D2-9E3F-4734-9331-176C771C38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1859" y="1196752"/>
            <a:ext cx="7202773" cy="522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027875"/>
      </p:ext>
    </p:extLst>
  </p:cSld>
  <p:clrMapOvr>
    <a:masterClrMapping/>
  </p:clrMapOvr>
</p:sld>
</file>

<file path=ppt/theme/theme1.xml><?xml version="1.0" encoding="utf-8"?>
<a:theme xmlns:a="http://schemas.openxmlformats.org/drawingml/2006/main" name="DESY_PowerPoint_16x9_en">
  <a:themeElements>
    <a:clrScheme name="DESY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18F1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Präsentation10" id="{2B0CCFEF-3092-0942-8FFD-946A8089C971}" vid="{71341955-5B0B-6345-98C1-5CB085C5AEBD}"/>
    </a:ext>
  </a:extLst>
</a:theme>
</file>

<file path=ppt/theme/theme2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DESY_PowerPoint_16x9_en</Template>
  <TotalTime>0</TotalTime>
  <Words>3527</Words>
  <Application>Microsoft Office PowerPoint</Application>
  <PresentationFormat>Widescreen</PresentationFormat>
  <Paragraphs>431</Paragraphs>
  <Slides>49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49</vt:i4>
      </vt:variant>
    </vt:vector>
  </HeadingPairs>
  <TitlesOfParts>
    <vt:vector size="57" baseType="lpstr">
      <vt:lpstr>Arial</vt:lpstr>
      <vt:lpstr>Cambria Math</vt:lpstr>
      <vt:lpstr>Symbol</vt:lpstr>
      <vt:lpstr>Times New Roman</vt:lpstr>
      <vt:lpstr>Wingdings</vt:lpstr>
      <vt:lpstr>DESY_PowerPoint_16x9_en</vt:lpstr>
      <vt:lpstr>Image</vt:lpstr>
      <vt:lpstr>Adobe Photoshop Image</vt:lpstr>
      <vt:lpstr>The alignment challenge in complex high resolution trackers</vt:lpstr>
      <vt:lpstr>Outline</vt:lpstr>
      <vt:lpstr>Motivation: tracking in the LHC era</vt:lpstr>
      <vt:lpstr>Observation of a new excited beauty strange baryon</vt:lpstr>
      <vt:lpstr>Why precision tracking matters</vt:lpstr>
      <vt:lpstr>Why is alignment important?</vt:lpstr>
      <vt:lpstr>Complexity evolution of silicon trackers</vt:lpstr>
      <vt:lpstr>The CMS all-silicon tracker</vt:lpstr>
      <vt:lpstr>An “X-ray view” of the tracker in operation (2015 data)</vt:lpstr>
      <vt:lpstr>The LHC: a new level of challenge for detector alignment</vt:lpstr>
      <vt:lpstr>LHC Detector Alignment Workshop 2009</vt:lpstr>
      <vt:lpstr>Alignment basics</vt:lpstr>
      <vt:lpstr>Sensor shape parameters</vt:lpstr>
      <vt:lpstr>Sensor shape parameters (cont’d)</vt:lpstr>
      <vt:lpstr>Alignment with residuals</vt:lpstr>
      <vt:lpstr>The Millepede idea</vt:lpstr>
      <vt:lpstr>The Millepede idea (cont‘d)</vt:lpstr>
      <vt:lpstr>The Millepede program</vt:lpstr>
      <vt:lpstr>Millepede-II: computational/numerical technology</vt:lpstr>
      <vt:lpstr>Millepede-II: further information</vt:lpstr>
      <vt:lpstr>Track inputs used for CMS alignment</vt:lpstr>
      <vt:lpstr>Generation cycles of CMS alignment</vt:lpstr>
      <vt:lpstr>Automated alignment</vt:lpstr>
      <vt:lpstr>General quality of the alignment</vt:lpstr>
      <vt:lpstr>Lorentz angle effects</vt:lpstr>
      <vt:lpstr>Lorentz angle effects (cont’d)</vt:lpstr>
      <vt:lpstr>Lorentz angle effects (cont’d)</vt:lpstr>
      <vt:lpstr>Impact parameter monitoring</vt:lpstr>
      <vt:lpstr>Primary vertex reconstruction performance</vt:lpstr>
      <vt:lpstr>Systematics of misalignment: weak modes</vt:lpstr>
      <vt:lpstr>What are weak modes?</vt:lpstr>
      <vt:lpstr>But why does this happen…?</vt:lpstr>
      <vt:lpstr>Classification and diagnosis of weak modes</vt:lpstr>
      <vt:lpstr>Classification and diagnosis of weak modes (cont’d)</vt:lpstr>
      <vt:lpstr>How to control weak modes: a strategy </vt:lpstr>
      <vt:lpstr>Practical example: correction of a twist weak mode</vt:lpstr>
      <vt:lpstr>Dimuon mass validation: evolution with time</vt:lpstr>
      <vt:lpstr>Barycenter of barrel pixel detector</vt:lpstr>
      <vt:lpstr>How precise are the alignment parameters?</vt:lpstr>
      <vt:lpstr>A direct look at normalized residuals</vt:lpstr>
      <vt:lpstr>Summary</vt:lpstr>
      <vt:lpstr>Further reading</vt:lpstr>
      <vt:lpstr>Backup</vt:lpstr>
      <vt:lpstr>PowerPoint Presentation</vt:lpstr>
      <vt:lpstr>NIM  A 461 (2001) 162–167</vt:lpstr>
      <vt:lpstr>Classification of weak modes</vt:lpstr>
      <vt:lpstr>Weak modes and track parameter transformations</vt:lpstr>
      <vt:lpstr>Overlap validation</vt:lpstr>
      <vt:lpstr>PowerPoint Presentation</vt:lpstr>
    </vt:vector>
  </TitlesOfParts>
  <Company>DESY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Mankel, Rainer</dc:creator>
  <cp:lastModifiedBy>Mankel, Rainer</cp:lastModifiedBy>
  <cp:revision>806</cp:revision>
  <cp:lastPrinted>2019-01-15T14:20:17Z</cp:lastPrinted>
  <dcterms:created xsi:type="dcterms:W3CDTF">2018-12-20T13:48:25Z</dcterms:created>
  <dcterms:modified xsi:type="dcterms:W3CDTF">2022-05-11T16:30:29Z</dcterms:modified>
</cp:coreProperties>
</file>