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5143500" cx="9144000"/>
  <p:notesSz cx="6858000" cy="9144000"/>
  <p:embeddedFontLst>
    <p:embeddedFont>
      <p:font typeface="Helvetica Neue Light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HelveticaNeueLight-regular.fntdata"/><Relationship Id="rId21" Type="http://schemas.openxmlformats.org/officeDocument/2006/relationships/slide" Target="slides/slide16.xml"/><Relationship Id="rId24" Type="http://schemas.openxmlformats.org/officeDocument/2006/relationships/font" Target="fonts/HelveticaNeueLight-italic.fntdata"/><Relationship Id="rId23" Type="http://schemas.openxmlformats.org/officeDocument/2006/relationships/font" Target="fonts/HelveticaNeueLight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schemas.openxmlformats.org/officeDocument/2006/relationships/font" Target="fonts/HelveticaNeueLight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Shape 15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Shape 16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Shape 17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Shape 18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Shape 18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Relationship Id="rId4" Type="http://schemas.openxmlformats.org/officeDocument/2006/relationships/image" Target="../media/image1.jpg"/><Relationship Id="rId5" Type="http://schemas.openxmlformats.org/officeDocument/2006/relationships/image" Target="../media/image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5.png"/><Relationship Id="rId4" Type="http://schemas.openxmlformats.org/officeDocument/2006/relationships/image" Target="../media/image1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6.png"/><Relationship Id="rId4" Type="http://schemas.openxmlformats.org/officeDocument/2006/relationships/image" Target="../media/image14.png"/><Relationship Id="rId5" Type="http://schemas.openxmlformats.org/officeDocument/2006/relationships/image" Target="../media/image19.png"/><Relationship Id="rId6" Type="http://schemas.openxmlformats.org/officeDocument/2006/relationships/image" Target="../media/image18.png"/><Relationship Id="rId7" Type="http://schemas.openxmlformats.org/officeDocument/2006/relationships/image" Target="../media/image21.png"/><Relationship Id="rId8" Type="http://schemas.openxmlformats.org/officeDocument/2006/relationships/image" Target="../media/image1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4.png"/><Relationship Id="rId4" Type="http://schemas.openxmlformats.org/officeDocument/2006/relationships/image" Target="../media/image20.png"/><Relationship Id="rId5" Type="http://schemas.openxmlformats.org/officeDocument/2006/relationships/image" Target="../media/image1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0.png"/><Relationship Id="rId4" Type="http://schemas.openxmlformats.org/officeDocument/2006/relationships/image" Target="../media/image2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s://home.cern/topics/large-hadron-collider" TargetMode="External"/><Relationship Id="rId4" Type="http://schemas.openxmlformats.org/officeDocument/2006/relationships/hyperlink" Target="https://atlas.cern/discover/detector" TargetMode="External"/><Relationship Id="rId5" Type="http://schemas.openxmlformats.org/officeDocument/2006/relationships/hyperlink" Target="https://atlas.cern/discover/detector/inner-detector" TargetMode="External"/><Relationship Id="rId6" Type="http://schemas.openxmlformats.org/officeDocument/2006/relationships/hyperlink" Target="https://docs.google.com/presentation/d/1jL4IxzYgy_osIT9Xtzn6nAhE7GktQ-vO5uftzOVCajw/edit#slide=id.g3b5b46a97e_0_0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jpg"/><Relationship Id="rId4" Type="http://schemas.openxmlformats.org/officeDocument/2006/relationships/image" Target="../media/image6.png"/><Relationship Id="rId5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736225" y="282400"/>
            <a:ext cx="7782900" cy="1593600"/>
          </a:xfrm>
          <a:prstGeom prst="rect">
            <a:avLst/>
          </a:prstGeom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5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>
                <a:latin typeface="Times New Roman"/>
                <a:ea typeface="Times New Roman"/>
                <a:cs typeface="Times New Roman"/>
                <a:sym typeface="Times New Roman"/>
              </a:rPr>
              <a:t> FTK- Data Quality </a:t>
            </a:r>
            <a:r>
              <a:rPr lang="en" sz="4500">
                <a:latin typeface="Times New Roman"/>
                <a:ea typeface="Times New Roman"/>
                <a:cs typeface="Times New Roman"/>
                <a:sym typeface="Times New Roman"/>
              </a:rPr>
              <a:t>Monitoring</a:t>
            </a:r>
            <a:r>
              <a:rPr lang="en" sz="4500">
                <a:latin typeface="Times New Roman"/>
                <a:ea typeface="Times New Roman"/>
                <a:cs typeface="Times New Roman"/>
                <a:sym typeface="Times New Roman"/>
              </a:rPr>
              <a:t> for the FLIC Board </a:t>
            </a:r>
            <a:endParaRPr sz="45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5" name="Shape 55"/>
          <p:cNvSpPr txBox="1"/>
          <p:nvPr>
            <p:ph idx="1" type="subTitle"/>
          </p:nvPr>
        </p:nvSpPr>
        <p:spPr>
          <a:xfrm>
            <a:off x="3086075" y="2324375"/>
            <a:ext cx="3598200" cy="132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Kenia Medina</a:t>
            </a:r>
            <a:endParaRPr b="1" sz="2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Mentor: </a:t>
            </a:r>
            <a:r>
              <a:rPr b="1"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Bingxuan</a:t>
            </a:r>
            <a:r>
              <a:rPr b="1"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Liu </a:t>
            </a:r>
            <a:endParaRPr b="1" sz="1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July 12, 2018</a:t>
            </a:r>
            <a:endParaRPr b="1" sz="1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Image result for sac state" id="56" name="Shape 56"/>
          <p:cNvPicPr preferRelativeResize="0"/>
          <p:nvPr/>
        </p:nvPicPr>
        <p:blipFill rotWithShape="1">
          <a:blip r:embed="rId3">
            <a:alphaModFix/>
          </a:blip>
          <a:srcRect b="0" l="4433" r="4342" t="5900"/>
          <a:stretch/>
        </p:blipFill>
        <p:spPr>
          <a:xfrm>
            <a:off x="300225" y="3133150"/>
            <a:ext cx="1484875" cy="16695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72000"/>
              </a:srgbClr>
            </a:outerShdw>
          </a:effectLst>
        </p:spPr>
      </p:pic>
      <p:pic>
        <p:nvPicPr>
          <p:cNvPr descr="Image result for atlas cern" id="57" name="Shape 57"/>
          <p:cNvPicPr preferRelativeResize="0"/>
          <p:nvPr/>
        </p:nvPicPr>
        <p:blipFill rotWithShape="1">
          <a:blip r:embed="rId4">
            <a:alphaModFix/>
          </a:blip>
          <a:srcRect b="11573" l="18543" r="-13007" t="18661"/>
          <a:stretch/>
        </p:blipFill>
        <p:spPr>
          <a:xfrm>
            <a:off x="3156675" y="3654275"/>
            <a:ext cx="2430633" cy="13299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st="19050">
              <a:srgbClr val="000000">
                <a:alpha val="0"/>
              </a:srgbClr>
            </a:outerShdw>
          </a:effectLst>
        </p:spPr>
      </p:pic>
      <p:pic>
        <p:nvPicPr>
          <p:cNvPr id="58" name="Shape 58"/>
          <p:cNvPicPr preferRelativeResize="0"/>
          <p:nvPr/>
        </p:nvPicPr>
        <p:blipFill rotWithShape="1">
          <a:blip r:embed="rId5">
            <a:alphaModFix/>
          </a:blip>
          <a:srcRect b="17426" l="0" r="0" t="25992"/>
          <a:stretch/>
        </p:blipFill>
        <p:spPr>
          <a:xfrm>
            <a:off x="6777350" y="3654275"/>
            <a:ext cx="2029650" cy="1148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/>
          <p:nvPr>
            <p:ph type="title"/>
          </p:nvPr>
        </p:nvSpPr>
        <p:spPr>
          <a:xfrm>
            <a:off x="576000" y="172825"/>
            <a:ext cx="5350200" cy="772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DQMD testing Partition</a:t>
            </a:r>
            <a:endParaRPr/>
          </a:p>
        </p:txBody>
      </p:sp>
      <p:pic>
        <p:nvPicPr>
          <p:cNvPr id="135" name="Shape 1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09000" y="1370068"/>
            <a:ext cx="3910575" cy="3259481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36" name="Shape 1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1949" y="1544624"/>
            <a:ext cx="3910575" cy="287475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37" name="Shape 137"/>
          <p:cNvSpPr txBox="1"/>
          <p:nvPr/>
        </p:nvSpPr>
        <p:spPr>
          <a:xfrm>
            <a:off x="654625" y="1004375"/>
            <a:ext cx="4585500" cy="48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Times New Roman"/>
                <a:ea typeface="Times New Roman"/>
                <a:cs typeface="Times New Roman"/>
                <a:sym typeface="Times New Roman"/>
              </a:rPr>
              <a:t>Terminal</a:t>
            </a:r>
            <a:endParaRPr b="1"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8" name="Shape 138"/>
          <p:cNvSpPr/>
          <p:nvPr/>
        </p:nvSpPr>
        <p:spPr>
          <a:xfrm>
            <a:off x="4504450" y="2712025"/>
            <a:ext cx="550500" cy="4053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0000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/>
          <p:nvPr>
            <p:ph type="title"/>
          </p:nvPr>
        </p:nvSpPr>
        <p:spPr>
          <a:xfrm>
            <a:off x="311700" y="200825"/>
            <a:ext cx="8520600" cy="52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DQMD Process</a:t>
            </a:r>
            <a:endParaRPr/>
          </a:p>
        </p:txBody>
      </p:sp>
      <p:pic>
        <p:nvPicPr>
          <p:cNvPr id="144" name="Shape 144"/>
          <p:cNvPicPr preferRelativeResize="0"/>
          <p:nvPr/>
        </p:nvPicPr>
        <p:blipFill rotWithShape="1">
          <a:blip r:embed="rId3">
            <a:alphaModFix/>
          </a:blip>
          <a:srcRect b="33386" l="0" r="27782" t="0"/>
          <a:stretch/>
        </p:blipFill>
        <p:spPr>
          <a:xfrm>
            <a:off x="252600" y="1071601"/>
            <a:ext cx="2251850" cy="1757198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45" name="Shape 145"/>
          <p:cNvSpPr/>
          <p:nvPr/>
        </p:nvSpPr>
        <p:spPr>
          <a:xfrm>
            <a:off x="2501400" y="1840950"/>
            <a:ext cx="432900" cy="2790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1155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6" name="Shape 146"/>
          <p:cNvPicPr preferRelativeResize="0"/>
          <p:nvPr/>
        </p:nvPicPr>
        <p:blipFill rotWithShape="1">
          <a:blip r:embed="rId4">
            <a:alphaModFix/>
          </a:blip>
          <a:srcRect b="32218" l="-3015" r="27827" t="9927"/>
          <a:stretch/>
        </p:blipFill>
        <p:spPr>
          <a:xfrm>
            <a:off x="3090084" y="1086625"/>
            <a:ext cx="2367241" cy="17096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47" name="Shape 147"/>
          <p:cNvSpPr/>
          <p:nvPr/>
        </p:nvSpPr>
        <p:spPr>
          <a:xfrm>
            <a:off x="5610147" y="1889900"/>
            <a:ext cx="432900" cy="2790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1155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8" name="Shape 148"/>
          <p:cNvPicPr preferRelativeResize="0"/>
          <p:nvPr/>
        </p:nvPicPr>
        <p:blipFill rotWithShape="1">
          <a:blip r:embed="rId5">
            <a:alphaModFix/>
          </a:blip>
          <a:srcRect b="21901" l="9700" r="11559" t="6546"/>
          <a:stretch/>
        </p:blipFill>
        <p:spPr>
          <a:xfrm>
            <a:off x="6124906" y="1086625"/>
            <a:ext cx="2169894" cy="1709599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49" name="Shape 149"/>
          <p:cNvSpPr/>
          <p:nvPr/>
        </p:nvSpPr>
        <p:spPr>
          <a:xfrm>
            <a:off x="8558400" y="2259350"/>
            <a:ext cx="585600" cy="1233000"/>
          </a:xfrm>
          <a:prstGeom prst="curvedLeftArrow">
            <a:avLst>
              <a:gd fmla="val 25000" name="adj1"/>
              <a:gd fmla="val 50000" name="adj2"/>
              <a:gd fmla="val 25000" name="adj3"/>
            </a:avLst>
          </a:prstGeom>
          <a:solidFill>
            <a:srgbClr val="1155CC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0" name="Shape 150"/>
          <p:cNvPicPr preferRelativeResize="0"/>
          <p:nvPr/>
        </p:nvPicPr>
        <p:blipFill rotWithShape="1">
          <a:blip r:embed="rId6">
            <a:alphaModFix/>
          </a:blip>
          <a:srcRect b="21278" l="0" r="4058" t="0"/>
          <a:stretch/>
        </p:blipFill>
        <p:spPr>
          <a:xfrm>
            <a:off x="6083925" y="3156350"/>
            <a:ext cx="2251849" cy="1753925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51" name="Shape 151"/>
          <p:cNvSpPr/>
          <p:nvPr/>
        </p:nvSpPr>
        <p:spPr>
          <a:xfrm>
            <a:off x="5610150" y="3854800"/>
            <a:ext cx="345900" cy="2232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1155CC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2" name="Shape 152"/>
          <p:cNvPicPr preferRelativeResize="0"/>
          <p:nvPr/>
        </p:nvPicPr>
        <p:blipFill rotWithShape="1">
          <a:blip r:embed="rId7">
            <a:alphaModFix/>
          </a:blip>
          <a:srcRect b="31224" l="0" r="20723" t="0"/>
          <a:stretch/>
        </p:blipFill>
        <p:spPr>
          <a:xfrm>
            <a:off x="3115050" y="3156350"/>
            <a:ext cx="2367249" cy="1753924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53" name="Shape 153"/>
          <p:cNvPicPr preferRelativeResize="0"/>
          <p:nvPr/>
        </p:nvPicPr>
        <p:blipFill rotWithShape="1">
          <a:blip r:embed="rId8">
            <a:alphaModFix/>
          </a:blip>
          <a:srcRect b="17060" l="1410" r="-1410" t="2540"/>
          <a:stretch/>
        </p:blipFill>
        <p:spPr>
          <a:xfrm>
            <a:off x="75650" y="3173963"/>
            <a:ext cx="2367250" cy="169325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54" name="Shape 154"/>
          <p:cNvSpPr/>
          <p:nvPr/>
        </p:nvSpPr>
        <p:spPr>
          <a:xfrm>
            <a:off x="2614700" y="3826900"/>
            <a:ext cx="405300" cy="279000"/>
          </a:xfrm>
          <a:prstGeom prst="leftArrow">
            <a:avLst>
              <a:gd fmla="val 50000" name="adj1"/>
              <a:gd fmla="val 50000" name="adj2"/>
            </a:avLst>
          </a:prstGeom>
          <a:solidFill>
            <a:srgbClr val="1155CC"/>
          </a:solidFill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Shape 155"/>
          <p:cNvSpPr txBox="1"/>
          <p:nvPr/>
        </p:nvSpPr>
        <p:spPr>
          <a:xfrm>
            <a:off x="1149200" y="4105875"/>
            <a:ext cx="33600" cy="2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Shape 156"/>
          <p:cNvSpPr/>
          <p:nvPr/>
        </p:nvSpPr>
        <p:spPr>
          <a:xfrm>
            <a:off x="1450450" y="4785125"/>
            <a:ext cx="345900" cy="3681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1155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/>
          <p:nvPr>
            <p:ph type="title"/>
          </p:nvPr>
        </p:nvSpPr>
        <p:spPr>
          <a:xfrm>
            <a:off x="353350" y="289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DQMD Process Continue </a:t>
            </a:r>
            <a:endParaRPr/>
          </a:p>
        </p:txBody>
      </p:sp>
      <p:pic>
        <p:nvPicPr>
          <p:cNvPr id="162" name="Shape 1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2800" y="1718225"/>
            <a:ext cx="3713776" cy="2131025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63" name="Shape 163"/>
          <p:cNvSpPr/>
          <p:nvPr/>
        </p:nvSpPr>
        <p:spPr>
          <a:xfrm>
            <a:off x="4161650" y="2354175"/>
            <a:ext cx="647100" cy="401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1155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64" name="Shape 16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70151" y="945175"/>
            <a:ext cx="4003787" cy="2082825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65" name="Shape 16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70151" y="3028000"/>
            <a:ext cx="4003799" cy="13367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/>
          <p:nvPr>
            <p:ph type="title"/>
          </p:nvPr>
        </p:nvSpPr>
        <p:spPr>
          <a:xfrm>
            <a:off x="311700" y="2330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DQMD Checks</a:t>
            </a:r>
            <a:endParaRPr/>
          </a:p>
        </p:txBody>
      </p:sp>
      <p:sp>
        <p:nvSpPr>
          <p:cNvPr id="171" name="Shape 171"/>
          <p:cNvSpPr txBox="1"/>
          <p:nvPr/>
        </p:nvSpPr>
        <p:spPr>
          <a:xfrm>
            <a:off x="510275" y="928700"/>
            <a:ext cx="3541200" cy="34800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 Color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○"/>
            </a:pPr>
            <a:r>
              <a:rPr lang="en">
                <a:solidFill>
                  <a:srgbClr val="38761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Green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- Histograms working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○"/>
            </a:pPr>
            <a:r>
              <a:rPr lang="en">
                <a:solidFill>
                  <a:srgbClr val="CC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Red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- Histogram not working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○"/>
            </a:pPr>
            <a:r>
              <a:rPr lang="en">
                <a:solidFill>
                  <a:srgbClr val="F1C23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Yellow-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 works some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91440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Checks - Global status OH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■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Threshold : </a:t>
            </a:r>
            <a:r>
              <a:rPr lang="en">
                <a:solidFill>
                  <a:srgbClr val="6AA84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&lt;</a:t>
            </a:r>
            <a:r>
              <a:rPr lang="en">
                <a:solidFill>
                  <a:srgbClr val="F1C23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NBins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&lt;</a:t>
            </a:r>
            <a:r>
              <a:rPr lang="en">
                <a:solidFill>
                  <a:srgbClr val="CC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endParaRPr>
              <a:solidFill>
                <a:srgbClr val="CC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137160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CC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72" name="Shape 1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95163" y="733175"/>
            <a:ext cx="3600249" cy="2192899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73" name="Shape 17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48075" y="3092575"/>
            <a:ext cx="3707350" cy="186275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/>
          <p:nvPr>
            <p:ph type="title"/>
          </p:nvPr>
        </p:nvSpPr>
        <p:spPr>
          <a:xfrm>
            <a:off x="499875" y="3912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What is Next?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9" name="Shape 179"/>
          <p:cNvSpPr txBox="1"/>
          <p:nvPr/>
        </p:nvSpPr>
        <p:spPr>
          <a:xfrm>
            <a:off x="591425" y="1236600"/>
            <a:ext cx="2912400" cy="31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New online histograms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○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Checks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○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Descriptions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91440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Documentation for how to 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implement DQM histograms for the FLIC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>
              <a:spcBef>
                <a:spcPts val="0"/>
              </a:spcBef>
              <a:spcAft>
                <a:spcPts val="0"/>
              </a:spcAft>
              <a:buSzPts val="1400"/>
              <a:buFont typeface="Times New Roman"/>
              <a:buChar char="●"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Add the DQM at P1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QUESTIONS?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Sources</a:t>
            </a:r>
            <a:endParaRPr/>
          </a:p>
        </p:txBody>
      </p:sp>
      <p:sp>
        <p:nvSpPr>
          <p:cNvPr id="190" name="Shape 19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https://home.cern/topics/large-hadron-collider</a:t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https://atlas.cern/discover/detector</a:t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5"/>
              </a:rPr>
              <a:t>https://atlas.cern/discover/detector/inner-detector</a:t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6"/>
              </a:rPr>
              <a:t>https://docs.google.com/presentation/d/1jL4IxzYgy_osIT9Xtzn6nAhE7GktQ-vO5uftzOVCajw/edit#slide=id.g3b5b46a97e_0_0</a:t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LHC- Large </a:t>
            </a: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Hadron</a:t>
            </a: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 Collider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4" name="Shape 64"/>
          <p:cNvSpPr txBox="1"/>
          <p:nvPr>
            <p:ph idx="4294967295" type="subTitle"/>
          </p:nvPr>
        </p:nvSpPr>
        <p:spPr>
          <a:xfrm>
            <a:off x="123200" y="1113275"/>
            <a:ext cx="3746100" cy="340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●"/>
            </a:pPr>
            <a:r>
              <a:rPr lang="en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Four main experiments, ATLAS, ALICE, CMS, and LHCb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●"/>
            </a:pPr>
            <a:r>
              <a:rPr lang="en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It’s a 27-km long ring made up of superconducting electromagnets/ magnetic field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●"/>
            </a:pPr>
            <a:r>
              <a:rPr lang="en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Two beams travel close to the speed of light (6.5TeV) in opposite directions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●"/>
            </a:pPr>
            <a:r>
              <a:rPr lang="en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Two tubes at</a:t>
            </a:r>
            <a:r>
              <a:rPr lang="en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ultrahigh vacuum separate the beams</a:t>
            </a:r>
            <a:r>
              <a:rPr lang="en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●"/>
            </a:pPr>
            <a:r>
              <a:rPr lang="en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Magnets are kept at a temperature </a:t>
            </a:r>
            <a:r>
              <a:rPr lang="en" sz="1400">
                <a:solidFill>
                  <a:srgbClr val="333333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‑271.3°C using liquid helium/ (coldest </a:t>
            </a:r>
            <a:r>
              <a:rPr lang="en" sz="1400">
                <a:solidFill>
                  <a:srgbClr val="333333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refrigerator</a:t>
            </a:r>
            <a:r>
              <a:rPr lang="en" sz="1400">
                <a:solidFill>
                  <a:srgbClr val="333333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) colder than outer space</a:t>
            </a:r>
            <a:endParaRPr sz="1400">
              <a:solidFill>
                <a:srgbClr val="333333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333333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9144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400">
              <a:solidFill>
                <a:srgbClr val="333333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Image result for lhc" id="65" name="Shape 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69300" y="1286225"/>
            <a:ext cx="5144926" cy="2678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Shape 71"/>
          <p:cNvSpPr txBox="1"/>
          <p:nvPr>
            <p:ph idx="2" type="body"/>
          </p:nvPr>
        </p:nvSpPr>
        <p:spPr>
          <a:xfrm>
            <a:off x="5595950" y="342900"/>
            <a:ext cx="3198300" cy="4225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ATLAS Detector</a:t>
            </a:r>
            <a:endParaRPr b="1" sz="18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●"/>
            </a:pPr>
            <a:r>
              <a:rPr b="1"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Four major Components:</a:t>
            </a:r>
            <a:endParaRPr b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b="1" lang="en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Inner Detector</a:t>
            </a:r>
            <a:r>
              <a:rPr lang="en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-Measures momentum of each particle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b="1" lang="en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Calorimeter- </a:t>
            </a:r>
            <a:r>
              <a:rPr lang="en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Measures energies, neutral/charge particles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b="1" lang="en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Muon </a:t>
            </a:r>
            <a:r>
              <a:rPr b="1" lang="en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Spectrometer- </a:t>
            </a:r>
            <a:r>
              <a:rPr lang="en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Measures momentum of muon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b="1" lang="en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Magnet  system- </a:t>
            </a:r>
            <a:r>
              <a:rPr lang="en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Measurement of momentum by bending </a:t>
            </a:r>
            <a:r>
              <a:rPr lang="en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trajectories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descr="Image result for ATLAS CERN" id="72" name="Shape 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000" y="563400"/>
            <a:ext cx="5347225" cy="3777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/>
          <p:nvPr>
            <p:ph type="title"/>
          </p:nvPr>
        </p:nvSpPr>
        <p:spPr>
          <a:xfrm>
            <a:off x="311700" y="197150"/>
            <a:ext cx="8520600" cy="57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ATLAS ID (Inner </a:t>
            </a: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Detector</a:t>
            </a: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8" name="Shape 78"/>
          <p:cNvSpPr txBox="1"/>
          <p:nvPr>
            <p:ph idx="2" type="body"/>
          </p:nvPr>
        </p:nvSpPr>
        <p:spPr>
          <a:xfrm>
            <a:off x="4832400" y="591425"/>
            <a:ext cx="3999900" cy="455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Main purpose is track the decay product of each collision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Main components are -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Pixel detector (PIX)-80 million pixel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Semiconductor tracker (SCT)-6 million readout strips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○"/>
            </a:pPr>
            <a:r>
              <a:rPr lang="en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Transition Radiation Tracker (TRT)- 350,000 readout channel/other particles info ex. Pion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2" marL="13716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■"/>
            </a:pPr>
            <a:r>
              <a:rPr lang="en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Ignored by FTK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More than 99.99% of collisions are useless/toss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9" name="Shape 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9550" y="954775"/>
            <a:ext cx="3585150" cy="3514525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Shape 80"/>
          <p:cNvSpPr/>
          <p:nvPr/>
        </p:nvSpPr>
        <p:spPr>
          <a:xfrm>
            <a:off x="5082900" y="1532250"/>
            <a:ext cx="322800" cy="313500"/>
          </a:xfrm>
          <a:prstGeom prst="curvedRightArrow">
            <a:avLst>
              <a:gd fmla="val 25000" name="adj1"/>
              <a:gd fmla="val 50000" name="adj2"/>
              <a:gd fmla="val 25000" name="adj3"/>
            </a:avLst>
          </a:prstGeom>
          <a:solidFill>
            <a:srgbClr val="0000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Shape 81"/>
          <p:cNvSpPr txBox="1"/>
          <p:nvPr/>
        </p:nvSpPr>
        <p:spPr>
          <a:xfrm>
            <a:off x="4509275" y="1478550"/>
            <a:ext cx="510900" cy="42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Times New Roman"/>
                <a:ea typeface="Times New Roman"/>
                <a:cs typeface="Times New Roman"/>
                <a:sym typeface="Times New Roman"/>
              </a:rPr>
              <a:t>ROI</a:t>
            </a:r>
            <a:endParaRPr b="1" sz="12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Inner Detector to the FastTracKer </a:t>
            </a:r>
            <a:endParaRPr/>
          </a:p>
        </p:txBody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ID sends data to both the FTK and the HLT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1" marL="9144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Char char="○"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HLT-High level Trigger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FTK- Hardware processor/track information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250ms takes for HLT decide what to keep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What’s interesting </a:t>
            </a:r>
            <a:endParaRPr b="1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Region of Interest(ROI)-interesting collisions 6 first silicon layers 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tracks in an order of 10ms/ but takes 10s for full track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FTK makes tracks only from (ROI) every 0.1ms 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>
              <a:lnSpc>
                <a:spcPct val="15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8" name="Shape 88"/>
          <p:cNvPicPr preferRelativeResize="0"/>
          <p:nvPr/>
        </p:nvPicPr>
        <p:blipFill rotWithShape="1">
          <a:blip r:embed="rId3">
            <a:alphaModFix/>
          </a:blip>
          <a:srcRect b="16692" l="14133" r="14125" t="16698"/>
          <a:stretch/>
        </p:blipFill>
        <p:spPr>
          <a:xfrm>
            <a:off x="4940900" y="1308800"/>
            <a:ext cx="3410258" cy="310375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Shape 89"/>
          <p:cNvSpPr/>
          <p:nvPr/>
        </p:nvSpPr>
        <p:spPr>
          <a:xfrm>
            <a:off x="5501975" y="2665225"/>
            <a:ext cx="1091100" cy="1917000"/>
          </a:xfrm>
          <a:prstGeom prst="bentArrow">
            <a:avLst>
              <a:gd fmla="val 25000" name="adj1"/>
              <a:gd fmla="val 25000" name="adj2"/>
              <a:gd fmla="val 25000" name="adj3"/>
              <a:gd fmla="val 43750" name="adj4"/>
            </a:avLst>
          </a:prstGeom>
          <a:solidFill>
            <a:srgbClr val="1155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Shape 90"/>
          <p:cNvSpPr txBox="1"/>
          <p:nvPr/>
        </p:nvSpPr>
        <p:spPr>
          <a:xfrm>
            <a:off x="5346100" y="4490475"/>
            <a:ext cx="717000" cy="49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Times New Roman"/>
                <a:ea typeface="Times New Roman"/>
                <a:cs typeface="Times New Roman"/>
                <a:sym typeface="Times New Roman"/>
              </a:rPr>
              <a:t>PIX</a:t>
            </a:r>
            <a:endParaRPr b="1"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1" name="Shape 91"/>
          <p:cNvSpPr/>
          <p:nvPr/>
        </p:nvSpPr>
        <p:spPr>
          <a:xfrm>
            <a:off x="6811300" y="1698925"/>
            <a:ext cx="1652100" cy="966300"/>
          </a:xfrm>
          <a:prstGeom prst="bentUpArrow">
            <a:avLst>
              <a:gd fmla="val 25000" name="adj1"/>
              <a:gd fmla="val 25000" name="adj2"/>
              <a:gd fmla="val 25000" name="adj3"/>
            </a:avLst>
          </a:prstGeom>
          <a:solidFill>
            <a:srgbClr val="1155CC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Shape 92"/>
          <p:cNvSpPr txBox="1"/>
          <p:nvPr/>
        </p:nvSpPr>
        <p:spPr>
          <a:xfrm>
            <a:off x="8276350" y="1468950"/>
            <a:ext cx="794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latin typeface="Times New Roman"/>
                <a:ea typeface="Times New Roman"/>
                <a:cs typeface="Times New Roman"/>
                <a:sym typeface="Times New Roman"/>
              </a:rPr>
              <a:t>SCT</a:t>
            </a:r>
            <a:endParaRPr b="1"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FTK Tracking process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x="213150" y="1090400"/>
            <a:ext cx="3999900" cy="38829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●"/>
            </a:pPr>
            <a:r>
              <a:rPr b="1"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Step 1-  Uses ROI ignores TRT</a:t>
            </a:r>
            <a:endParaRPr b="1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●"/>
            </a:pPr>
            <a:r>
              <a:rPr b="1"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Step 2- Parallelize: </a:t>
            </a: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64 overlapping towers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9" name="Shape 99"/>
          <p:cNvSpPr txBox="1"/>
          <p:nvPr>
            <p:ph idx="2" type="body"/>
          </p:nvPr>
        </p:nvSpPr>
        <p:spPr>
          <a:xfrm>
            <a:off x="4749225" y="842325"/>
            <a:ext cx="4083000" cy="402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●"/>
            </a:pPr>
            <a:r>
              <a:rPr b="1"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Step 3-Pattern Match: </a:t>
            </a: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compare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●"/>
            </a:pPr>
            <a:r>
              <a:rPr b="1"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Step 4-Fit subset: </a:t>
            </a: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retrieve the solution/lineraze fit/ χ</a:t>
            </a:r>
            <a:r>
              <a:rPr baseline="30000"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cut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914400" rt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JiveXML_266904_25884352-YX-RZ-EventInfo-2015-06-03-18-25-55.jpg" id="100" name="Shape 100"/>
          <p:cNvPicPr preferRelativeResize="0"/>
          <p:nvPr/>
        </p:nvPicPr>
        <p:blipFill rotWithShape="1">
          <a:blip r:embed="rId3">
            <a:alphaModFix amt="23580"/>
          </a:blip>
          <a:srcRect b="0" l="6237" r="39897" t="0"/>
          <a:stretch/>
        </p:blipFill>
        <p:spPr>
          <a:xfrm>
            <a:off x="1060675" y="1841999"/>
            <a:ext cx="2466148" cy="203734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1" name="Shape 101"/>
          <p:cNvGrpSpPr/>
          <p:nvPr/>
        </p:nvGrpSpPr>
        <p:grpSpPr>
          <a:xfrm>
            <a:off x="2043057" y="2329809"/>
            <a:ext cx="992767" cy="618530"/>
            <a:chOff x="1582475" y="-13"/>
            <a:chExt cx="3030424" cy="3069626"/>
          </a:xfrm>
        </p:grpSpPr>
        <p:sp>
          <p:nvSpPr>
            <p:cNvPr id="102" name="Shape 102"/>
            <p:cNvSpPr/>
            <p:nvPr/>
          </p:nvSpPr>
          <p:spPr>
            <a:xfrm rot="-1350007">
              <a:off x="1927536" y="123113"/>
              <a:ext cx="1043494" cy="2010894"/>
            </a:xfrm>
            <a:custGeom>
              <a:pathLst>
                <a:path extrusionOk="0" h="21600" w="21600">
                  <a:moveTo>
                    <a:pt x="0" y="21600"/>
                  </a:moveTo>
                  <a:lnTo>
                    <a:pt x="15" y="0"/>
                  </a:lnTo>
                  <a:lnTo>
                    <a:pt x="21600" y="3628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 cap="flat" cmpd="sng" w="63500">
              <a:solidFill>
                <a:srgbClr val="446354"/>
              </a:solidFill>
              <a:prstDash val="solid"/>
              <a:miter lim="400000"/>
              <a:headEnd len="sm" w="sm" type="none"/>
              <a:tailEnd len="sm" w="sm" type="none"/>
            </a:ln>
          </p:spPr>
          <p:txBody>
            <a:bodyPr anchorCtr="0" anchor="ctr" bIns="32750" lIns="32750" spcFirstLastPara="1" rIns="32750" wrap="square" tIns="327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Helvetica Neue Light"/>
                <a:buNone/>
              </a:pPr>
              <a:r>
                <a:t/>
              </a:r>
              <a:endParaRPr b="0" i="0" sz="23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endParaRPr>
            </a:p>
          </p:txBody>
        </p:sp>
        <p:sp>
          <p:nvSpPr>
            <p:cNvPr id="103" name="Shape 103"/>
            <p:cNvSpPr/>
            <p:nvPr/>
          </p:nvSpPr>
          <p:spPr>
            <a:xfrm>
              <a:off x="2391435" y="246110"/>
              <a:ext cx="1043442" cy="2010906"/>
            </a:xfrm>
            <a:custGeom>
              <a:pathLst>
                <a:path extrusionOk="0" h="21600" w="21600">
                  <a:moveTo>
                    <a:pt x="0" y="21600"/>
                  </a:moveTo>
                  <a:lnTo>
                    <a:pt x="15" y="0"/>
                  </a:lnTo>
                  <a:lnTo>
                    <a:pt x="21600" y="3628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 cap="flat" cmpd="sng" w="63500">
              <a:solidFill>
                <a:srgbClr val="2B83C0"/>
              </a:solidFill>
              <a:prstDash val="solid"/>
              <a:miter lim="400000"/>
              <a:headEnd len="sm" w="sm" type="none"/>
              <a:tailEnd len="sm" w="sm" type="none"/>
            </a:ln>
          </p:spPr>
          <p:txBody>
            <a:bodyPr anchorCtr="0" anchor="ctr" bIns="32750" lIns="32750" spcFirstLastPara="1" rIns="32750" wrap="square" tIns="327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Helvetica Neue Light"/>
                <a:buNone/>
              </a:pPr>
              <a:r>
                <a:t/>
              </a:r>
              <a:endParaRPr b="0" i="0" sz="23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endParaRPr>
            </a:p>
          </p:txBody>
        </p:sp>
        <p:sp>
          <p:nvSpPr>
            <p:cNvPr id="104" name="Shape 104"/>
            <p:cNvSpPr/>
            <p:nvPr/>
          </p:nvSpPr>
          <p:spPr>
            <a:xfrm rot="1350007">
              <a:off x="2769056" y="562679"/>
              <a:ext cx="1043494" cy="2010894"/>
            </a:xfrm>
            <a:custGeom>
              <a:pathLst>
                <a:path extrusionOk="0" h="21600" w="21600">
                  <a:moveTo>
                    <a:pt x="0" y="21600"/>
                  </a:moveTo>
                  <a:lnTo>
                    <a:pt x="15" y="0"/>
                  </a:lnTo>
                  <a:lnTo>
                    <a:pt x="21600" y="3628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 cap="flat" cmpd="sng" w="63500">
              <a:solidFill>
                <a:srgbClr val="864237"/>
              </a:solidFill>
              <a:prstDash val="solid"/>
              <a:miter lim="400000"/>
              <a:headEnd len="sm" w="sm" type="none"/>
              <a:tailEnd len="sm" w="sm" type="none"/>
            </a:ln>
          </p:spPr>
          <p:txBody>
            <a:bodyPr anchorCtr="0" anchor="ctr" bIns="32750" lIns="32750" spcFirstLastPara="1" rIns="32750" wrap="square" tIns="327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Helvetica Neue Light"/>
                <a:buNone/>
              </a:pPr>
              <a:r>
                <a:t/>
              </a:r>
              <a:endParaRPr b="0" i="0" sz="23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endParaRPr>
            </a:p>
          </p:txBody>
        </p:sp>
        <p:sp>
          <p:nvSpPr>
            <p:cNvPr id="105" name="Shape 105"/>
            <p:cNvSpPr/>
            <p:nvPr/>
          </p:nvSpPr>
          <p:spPr>
            <a:xfrm rot="2700000">
              <a:off x="3011264" y="984266"/>
              <a:ext cx="1043486" cy="2010910"/>
            </a:xfrm>
            <a:custGeom>
              <a:pathLst>
                <a:path extrusionOk="0" h="21600" w="21600">
                  <a:moveTo>
                    <a:pt x="0" y="21600"/>
                  </a:moveTo>
                  <a:lnTo>
                    <a:pt x="15" y="0"/>
                  </a:lnTo>
                  <a:lnTo>
                    <a:pt x="21600" y="3628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 cap="flat" cmpd="sng" w="63500">
              <a:solidFill>
                <a:srgbClr val="EB9F36"/>
              </a:solidFill>
              <a:prstDash val="solid"/>
              <a:miter lim="400000"/>
              <a:headEnd len="sm" w="sm" type="none"/>
              <a:tailEnd len="sm" w="sm" type="none"/>
            </a:ln>
          </p:spPr>
          <p:txBody>
            <a:bodyPr anchorCtr="0" anchor="ctr" bIns="32750" lIns="32750" spcFirstLastPara="1" rIns="32750" wrap="square" tIns="327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300"/>
                <a:buFont typeface="Helvetica Neue Light"/>
                <a:buNone/>
              </a:pPr>
              <a:r>
                <a:t/>
              </a:r>
              <a:endParaRPr b="0" i="0" sz="2300" u="none" cap="none" strike="noStrike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endParaRPr>
            </a:p>
          </p:txBody>
        </p:sp>
      </p:grpSp>
      <p:pic>
        <p:nvPicPr>
          <p:cNvPr id="106" name="Shape 10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82225" y="1370070"/>
            <a:ext cx="1671925" cy="12377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Shape 10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82225" y="2960175"/>
            <a:ext cx="2162832" cy="1849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/>
          <p:nvPr>
            <p:ph type="title"/>
          </p:nvPr>
        </p:nvSpPr>
        <p:spPr>
          <a:xfrm>
            <a:off x="657900" y="152325"/>
            <a:ext cx="7688400" cy="64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FastTraKer System </a:t>
            </a:r>
            <a:endParaRPr/>
          </a:p>
        </p:txBody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x="4572000" y="994775"/>
            <a:ext cx="3824100" cy="39618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Six boards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IM Receives tracks from the ID 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1" marL="9144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Char char="○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HLT-High level Trigger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FTK will provide track information with |η| &lt; 2.5, p</a:t>
            </a:r>
            <a:r>
              <a:rPr baseline="-25000"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</a:t>
            </a: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&gt; 1 GeV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FTK only r</a:t>
            </a:r>
            <a:r>
              <a:rPr lang="en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eceives a copy of the data from the ROD/ </a:t>
            </a:r>
            <a:r>
              <a:rPr lang="en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Pixel (PIX) &amp; (SCT) 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1" marL="9144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Char char="○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ROD-Read out Drivers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●"/>
            </a:pPr>
            <a:r>
              <a:rPr lang="en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Once data process, information is </a:t>
            </a: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sent</a:t>
            </a:r>
            <a:r>
              <a:rPr lang="en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by the FLIC to the ROS wh</a:t>
            </a: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ich is sent to the </a:t>
            </a:r>
            <a:r>
              <a:rPr lang="en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 HLT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1" marL="9144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Char char="○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ROS-Readout system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>
              <a:lnSpc>
                <a:spcPct val="15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14" name="Shape 1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820288"/>
            <a:ext cx="4471824" cy="35029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/>
          <p:nvPr>
            <p:ph type="title"/>
          </p:nvPr>
        </p:nvSpPr>
        <p:spPr>
          <a:xfrm>
            <a:off x="729450" y="630275"/>
            <a:ext cx="7688400" cy="60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FLIC ( FTK to level-2 Interface Card)</a:t>
            </a:r>
            <a:endParaRPr/>
          </a:p>
        </p:txBody>
      </p:sp>
      <p:sp>
        <p:nvSpPr>
          <p:cNvPr id="120" name="Shape 120"/>
          <p:cNvSpPr txBox="1"/>
          <p:nvPr>
            <p:ph idx="2" type="body"/>
          </p:nvPr>
        </p:nvSpPr>
        <p:spPr>
          <a:xfrm>
            <a:off x="3873500" y="1239875"/>
            <a:ext cx="4544400" cy="3840600"/>
          </a:xfrm>
          <a:prstGeom prst="rect">
            <a:avLst/>
          </a:prstGeom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●"/>
            </a:pPr>
            <a:r>
              <a:rPr lang="en"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Two FLIC boards</a:t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>
                <a:solidFill>
                  <a:schemeClr val="dk1"/>
                </a:solidFill>
              </a:rPr>
              <a:t>Each FLIC r</a:t>
            </a:r>
            <a:r>
              <a:rPr lang="en" sz="1800">
                <a:solidFill>
                  <a:schemeClr val="dk1"/>
                </a:solidFill>
              </a:rPr>
              <a:t>eceives information from SSB board.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>
                <a:solidFill>
                  <a:schemeClr val="dk1"/>
                </a:solidFill>
              </a:rPr>
              <a:t> Main purpose is formatting the data and sends to ATLAS Readout system 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>
                <a:solidFill>
                  <a:schemeClr val="dk1"/>
                </a:solidFill>
              </a:rPr>
              <a:t>Each FLIC has 8 Channels (0-7)</a:t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 sz="1800">
                <a:solidFill>
                  <a:schemeClr val="dk1"/>
                </a:solidFill>
              </a:rPr>
              <a:t>Each FLIC processes 32 Towers(4 per channel)</a:t>
            </a:r>
            <a:endParaRPr sz="1800">
              <a:solidFill>
                <a:schemeClr val="dk1"/>
              </a:solidFill>
            </a:endParaRPr>
          </a:p>
          <a:p>
            <a:pPr indent="-342900" lvl="2" marL="13716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</a:pPr>
            <a:r>
              <a:rPr lang="en" sz="1800">
                <a:solidFill>
                  <a:schemeClr val="dk1"/>
                </a:solidFill>
              </a:rPr>
              <a:t>Ex. FLIC1 Channel 0 (2,18,34,50)</a:t>
            </a:r>
            <a:endParaRPr sz="1800">
              <a:solidFill>
                <a:schemeClr val="dk1"/>
              </a:solidFill>
            </a:endParaRPr>
          </a:p>
          <a:p>
            <a:pPr indent="0" lvl="0" marL="457200" rt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1" name="Shape 1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28725" y="1423700"/>
            <a:ext cx="2811525" cy="3485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Data quality motoring for the FLIC board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x="311700" y="1433950"/>
            <a:ext cx="3999900" cy="313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Data Quality Monitoring Framework (DQMF): is an online framework that performs data quality assessments(checks)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Board specific checks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Data quality Monitoring Display-displays a visual of the DQM framework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Char char="●"/>
            </a:pP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 have set of XML for each of the board, define checks on the histograms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1" marL="9144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Char char="○"/>
            </a:pPr>
            <a:r>
              <a:rPr b="1"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</a:t>
            </a:r>
            <a:r>
              <a:rPr lang="en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Descriptions and troubleshooting 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Shape 128"/>
          <p:cNvSpPr txBox="1"/>
          <p:nvPr/>
        </p:nvSpPr>
        <p:spPr>
          <a:xfrm>
            <a:off x="5190250" y="1122225"/>
            <a:ext cx="2665200" cy="45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XML File </a:t>
            </a: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Example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29" name="Shape 1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67000" y="1574325"/>
            <a:ext cx="4365301" cy="3264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