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slide8.xml" ContentType="application/vnd.openxmlformats-officedocument.presentationml.slid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_rels/presentation.xml.rels" ContentType="application/vnd.openxmlformats-package.relationships+xml"/>
  <Override PartName="/ppt/media/image13.png" ContentType="image/png"/>
  <Override PartName="/ppt/media/image11.png" ContentType="image/png"/>
  <Override PartName="/ppt/media/image4.png" ContentType="image/png"/>
  <Override PartName="/ppt/media/image12.png" ContentType="image/png"/>
  <Override PartName="/ppt/media/image6.jpeg" ContentType="image/jpeg"/>
  <Override PartName="/ppt/media/image3.png" ContentType="image/png"/>
  <Override PartName="/ppt/media/image2.png" ContentType="image/png"/>
  <Override PartName="/ppt/media/image1.png" ContentType="image/png"/>
  <Override PartName="/ppt/media/image5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9.png" ContentType="image/pn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703008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1303920" y="3317760"/>
            <a:ext cx="703008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906440" y="331776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5"/>
          <p:cNvSpPr>
            <a:spLocks noGrp="1"/>
          </p:cNvSpPr>
          <p:nvPr>
            <p:ph type="body"/>
          </p:nvPr>
        </p:nvSpPr>
        <p:spPr>
          <a:xfrm>
            <a:off x="1303920" y="331776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703008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1303920" y="1990080"/>
            <a:ext cx="703008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3" name="" descr=""/>
          <p:cNvPicPr/>
          <p:nvPr/>
        </p:nvPicPr>
        <p:blipFill>
          <a:blip r:embed="rId2"/>
          <a:stretch/>
        </p:blipFill>
        <p:spPr>
          <a:xfrm>
            <a:off x="3226320" y="1989720"/>
            <a:ext cx="3184920" cy="2541240"/>
          </a:xfrm>
          <a:prstGeom prst="rect">
            <a:avLst/>
          </a:prstGeom>
          <a:ln>
            <a:noFill/>
          </a:ln>
        </p:spPr>
      </p:pic>
      <p:pic>
        <p:nvPicPr>
          <p:cNvPr id="64" name="" descr=""/>
          <p:cNvPicPr/>
          <p:nvPr/>
        </p:nvPicPr>
        <p:blipFill>
          <a:blip r:embed="rId3"/>
          <a:stretch/>
        </p:blipFill>
        <p:spPr>
          <a:xfrm>
            <a:off x="3226320" y="1989720"/>
            <a:ext cx="3184920" cy="2541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1303920" y="1990080"/>
            <a:ext cx="7030080" cy="254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703008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ubTitle"/>
          </p:nvPr>
        </p:nvSpPr>
        <p:spPr>
          <a:xfrm>
            <a:off x="1303920" y="598680"/>
            <a:ext cx="7030080" cy="4632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1303920" y="331776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subTitle"/>
          </p:nvPr>
        </p:nvSpPr>
        <p:spPr>
          <a:xfrm>
            <a:off x="1303920" y="1990080"/>
            <a:ext cx="7030080" cy="254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906440" y="331776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1303920" y="3317760"/>
            <a:ext cx="703008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703008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1303920" y="3317760"/>
            <a:ext cx="703008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906440" y="331776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1303920" y="331776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703008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1303920" y="1990080"/>
            <a:ext cx="703008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2" name="" descr=""/>
          <p:cNvPicPr/>
          <p:nvPr/>
        </p:nvPicPr>
        <p:blipFill>
          <a:blip r:embed="rId2"/>
          <a:stretch/>
        </p:blipFill>
        <p:spPr>
          <a:xfrm>
            <a:off x="3226320" y="1989720"/>
            <a:ext cx="3184920" cy="2541240"/>
          </a:xfrm>
          <a:prstGeom prst="rect">
            <a:avLst/>
          </a:prstGeom>
          <a:ln>
            <a:noFill/>
          </a:ln>
        </p:spPr>
      </p:pic>
      <p:pic>
        <p:nvPicPr>
          <p:cNvPr id="103" name="" descr=""/>
          <p:cNvPicPr/>
          <p:nvPr/>
        </p:nvPicPr>
        <p:blipFill>
          <a:blip r:embed="rId3"/>
          <a:stretch/>
        </p:blipFill>
        <p:spPr>
          <a:xfrm>
            <a:off x="3226320" y="1989720"/>
            <a:ext cx="3184920" cy="2541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703008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subTitle"/>
          </p:nvPr>
        </p:nvSpPr>
        <p:spPr>
          <a:xfrm>
            <a:off x="1303920" y="598680"/>
            <a:ext cx="7030080" cy="4632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1303920" y="331776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254124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906440" y="331776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130392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906440" y="1990080"/>
            <a:ext cx="343044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1303920" y="3317760"/>
            <a:ext cx="7030080" cy="121212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59919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7342920" y="4453560"/>
            <a:ext cx="316440" cy="6883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7342920" y="4801680"/>
            <a:ext cx="316440" cy="3402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7801200" y="4453560"/>
            <a:ext cx="316440" cy="6883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7801200" y="4105800"/>
            <a:ext cx="316440" cy="103608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7801200" y="4801680"/>
            <a:ext cx="316440" cy="3402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>
            <a:off x="8259480" y="4453560"/>
            <a:ext cx="316440" cy="6883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8259480" y="3757680"/>
            <a:ext cx="316440" cy="13842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>
            <a:off x="8259480" y="4105800"/>
            <a:ext cx="316440" cy="103608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>
            <a:off x="8259480" y="4801680"/>
            <a:ext cx="316440" cy="3402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>
            <a:off x="8717760" y="4453560"/>
            <a:ext cx="316440" cy="6883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CustomShape 11"/>
          <p:cNvSpPr/>
          <p:nvPr/>
        </p:nvSpPr>
        <p:spPr>
          <a:xfrm>
            <a:off x="8717760" y="3757680"/>
            <a:ext cx="316440" cy="13842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" name="CustomShape 12"/>
          <p:cNvSpPr/>
          <p:nvPr/>
        </p:nvSpPr>
        <p:spPr>
          <a:xfrm>
            <a:off x="8717760" y="4105800"/>
            <a:ext cx="316440" cy="103608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" name="CustomShape 13"/>
          <p:cNvSpPr/>
          <p:nvPr/>
        </p:nvSpPr>
        <p:spPr>
          <a:xfrm>
            <a:off x="8717760" y="3409560"/>
            <a:ext cx="316440" cy="17323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" name="CustomShape 14"/>
          <p:cNvSpPr/>
          <p:nvPr/>
        </p:nvSpPr>
        <p:spPr>
          <a:xfrm>
            <a:off x="8717760" y="4801680"/>
            <a:ext cx="316440" cy="3402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" name="CustomShape 15"/>
          <p:cNvSpPr/>
          <p:nvPr/>
        </p:nvSpPr>
        <p:spPr>
          <a:xfrm>
            <a:off x="8461080" y="1817640"/>
            <a:ext cx="396360" cy="396360"/>
          </a:xfrm>
          <a:prstGeom prst="ellipse">
            <a:avLst/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" name="CustomShape 16"/>
          <p:cNvSpPr/>
          <p:nvPr/>
        </p:nvSpPr>
        <p:spPr>
          <a:xfrm rot="11769600">
            <a:off x="6470280" y="3480840"/>
            <a:ext cx="319680" cy="319680"/>
          </a:xfrm>
          <a:prstGeom prst="ellipse">
            <a:avLst/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" name="CustomShape 17"/>
          <p:cNvSpPr/>
          <p:nvPr/>
        </p:nvSpPr>
        <p:spPr>
          <a:xfrm rot="5400000">
            <a:off x="7648200" y="2704320"/>
            <a:ext cx="634680" cy="634680"/>
          </a:xfrm>
          <a:prstGeom prst="ellipse">
            <a:avLst/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" name="CustomShape 18"/>
          <p:cNvSpPr/>
          <p:nvPr/>
        </p:nvSpPr>
        <p:spPr>
          <a:xfrm rot="5400000">
            <a:off x="7648200" y="2704320"/>
            <a:ext cx="634680" cy="634680"/>
          </a:xfrm>
          <a:prstGeom prst="pie">
            <a:avLst>
              <a:gd name="adj1" fmla="val 8244818"/>
              <a:gd name="adj2" fmla="val 16246175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" name="CustomShape 19"/>
          <p:cNvSpPr/>
          <p:nvPr/>
        </p:nvSpPr>
        <p:spPr>
          <a:xfrm rot="5400000">
            <a:off x="7768800" y="2824920"/>
            <a:ext cx="393840" cy="393840"/>
          </a:xfrm>
          <a:prstGeom prst="ellipse">
            <a:avLst/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" name="CustomShape 20"/>
          <p:cNvSpPr/>
          <p:nvPr/>
        </p:nvSpPr>
        <p:spPr>
          <a:xfrm>
            <a:off x="8461080" y="1817640"/>
            <a:ext cx="396360" cy="396360"/>
          </a:xfrm>
          <a:prstGeom prst="pie">
            <a:avLst>
              <a:gd name="adj1" fmla="val 19376841"/>
              <a:gd name="adj2" fmla="val 1620000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" name="CustomShape 21"/>
          <p:cNvSpPr/>
          <p:nvPr/>
        </p:nvSpPr>
        <p:spPr>
          <a:xfrm rot="12952200">
            <a:off x="8076600" y="303480"/>
            <a:ext cx="624960" cy="624960"/>
          </a:xfrm>
          <a:prstGeom prst="ellipse">
            <a:avLst/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" name="CustomShape 22"/>
          <p:cNvSpPr/>
          <p:nvPr/>
        </p:nvSpPr>
        <p:spPr>
          <a:xfrm rot="12952200">
            <a:off x="8076600" y="303480"/>
            <a:ext cx="624960" cy="624960"/>
          </a:xfrm>
          <a:prstGeom prst="pie">
            <a:avLst>
              <a:gd name="adj1" fmla="val 19376841"/>
              <a:gd name="adj2" fmla="val 12313574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" name="CustomShape 23"/>
          <p:cNvSpPr/>
          <p:nvPr/>
        </p:nvSpPr>
        <p:spPr>
          <a:xfrm>
            <a:off x="5400000" y="356400"/>
            <a:ext cx="2576520" cy="2576520"/>
          </a:xfrm>
          <a:prstGeom prst="ellipse">
            <a:avLst/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" name="CustomShape 24"/>
          <p:cNvSpPr/>
          <p:nvPr/>
        </p:nvSpPr>
        <p:spPr>
          <a:xfrm rot="2043600">
            <a:off x="5503680" y="460080"/>
            <a:ext cx="2369160" cy="2369160"/>
          </a:xfrm>
          <a:prstGeom prst="ellipse">
            <a:avLst/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" name="CustomShape 25"/>
          <p:cNvSpPr/>
          <p:nvPr/>
        </p:nvSpPr>
        <p:spPr>
          <a:xfrm>
            <a:off x="5399640" y="360360"/>
            <a:ext cx="2576520" cy="2576520"/>
          </a:xfrm>
          <a:prstGeom prst="pie">
            <a:avLst>
              <a:gd name="adj1" fmla="val 8801158"/>
              <a:gd name="adj2" fmla="val 1620000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" name="CustomShape 26"/>
          <p:cNvSpPr/>
          <p:nvPr/>
        </p:nvSpPr>
        <p:spPr>
          <a:xfrm rot="2044800">
            <a:off x="5911560" y="867600"/>
            <a:ext cx="1553760" cy="15537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" name="CustomShape 27"/>
          <p:cNvSpPr/>
          <p:nvPr/>
        </p:nvSpPr>
        <p:spPr>
          <a:xfrm>
            <a:off x="5399640" y="356400"/>
            <a:ext cx="2576520" cy="2576520"/>
          </a:xfrm>
          <a:prstGeom prst="pie">
            <a:avLst>
              <a:gd name="adj1" fmla="val 12554101"/>
              <a:gd name="adj2" fmla="val 1620000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" name="CustomShape 28"/>
          <p:cNvSpPr/>
          <p:nvPr/>
        </p:nvSpPr>
        <p:spPr>
          <a:xfrm rot="11769600">
            <a:off x="6470280" y="3480840"/>
            <a:ext cx="319680" cy="319680"/>
          </a:xfrm>
          <a:prstGeom prst="pie">
            <a:avLst>
              <a:gd name="adj1" fmla="val 19376841"/>
              <a:gd name="adj2" fmla="val 16200000"/>
            </a:avLst>
          </a:prstGeom>
          <a:solidFill>
            <a:schemeClr val="lt1">
              <a:alpha val="941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" name="PlaceHolder 29"/>
          <p:cNvSpPr>
            <a:spLocks noGrp="1"/>
          </p:cNvSpPr>
          <p:nvPr>
            <p:ph type="title"/>
          </p:nvPr>
        </p:nvSpPr>
        <p:spPr>
          <a:xfrm>
            <a:off x="824040" y="1613880"/>
            <a:ext cx="4255200" cy="1872720"/>
          </a:xfrm>
          <a:prstGeom prst="rect">
            <a:avLst/>
          </a:prstGeom>
        </p:spPr>
        <p:txBody>
          <a:bodyPr tIns="91440" bIns="9144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0"/>
          <p:cNvSpPr>
            <a:spLocks noGrp="1"/>
          </p:cNvSpPr>
          <p:nvPr>
            <p:ph type="sldNum"/>
          </p:nvPr>
        </p:nvSpPr>
        <p:spPr>
          <a:xfrm>
            <a:off x="8451000" y="473688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351EABC4-36C4-4824-B6EB-832F92684B45}" type="slidenum">
              <a:rPr b="0" lang="en-US" sz="9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" name="PlaceHolder 31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 rot="16200000">
            <a:off x="828720" y="502560"/>
            <a:ext cx="593640" cy="593640"/>
          </a:xfrm>
          <a:prstGeom prst="pie">
            <a:avLst>
              <a:gd name="adj1" fmla="val 10792838"/>
              <a:gd name="adj2" fmla="val 16200000"/>
            </a:avLst>
          </a:prstGeom>
          <a:solidFill>
            <a:schemeClr val="dk2">
              <a:alpha val="12549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2"/>
          <p:cNvSpPr/>
          <p:nvPr/>
        </p:nvSpPr>
        <p:spPr>
          <a:xfrm rot="16200000">
            <a:off x="626040" y="299520"/>
            <a:ext cx="999000" cy="999000"/>
          </a:xfrm>
          <a:prstGeom prst="pie">
            <a:avLst>
              <a:gd name="adj1" fmla="val 10792838"/>
              <a:gd name="adj2" fmla="val 16200000"/>
            </a:avLst>
          </a:prstGeom>
          <a:solidFill>
            <a:schemeClr val="dk2">
              <a:alpha val="12549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PlaceHolder 3"/>
          <p:cNvSpPr>
            <a:spLocks noGrp="1"/>
          </p:cNvSpPr>
          <p:nvPr>
            <p:ph type="title"/>
          </p:nvPr>
        </p:nvSpPr>
        <p:spPr>
          <a:xfrm>
            <a:off x="1303920" y="598680"/>
            <a:ext cx="7030080" cy="999000"/>
          </a:xfrm>
          <a:prstGeom prst="rect">
            <a:avLst/>
          </a:prstGeom>
        </p:spPr>
        <p:txBody>
          <a:bodyPr tIns="91440" bIns="9144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1303920" y="1990080"/>
            <a:ext cx="7030080" cy="2541240"/>
          </a:xfrm>
          <a:prstGeom prst="rect">
            <a:avLst/>
          </a:prstGeom>
        </p:spPr>
        <p:txBody>
          <a:bodyPr tIns="91440" bIns="9144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sldNum"/>
          </p:nvPr>
        </p:nvSpPr>
        <p:spPr>
          <a:xfrm>
            <a:off x="8451000" y="473688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E18599F1-9D5F-4AFE-896D-2E2A334608B4}" type="slidenum">
              <a:rPr b="0" lang="en-US" sz="9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824040" y="1613880"/>
            <a:ext cx="4255200" cy="18727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aven Pro"/>
                <a:ea typeface="Maven Pro"/>
              </a:rPr>
              <a:t>FTK DQMD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1389240" y="2774880"/>
            <a:ext cx="2306160" cy="63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/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aven Pro"/>
                <a:ea typeface="Maven Pro"/>
              </a:rPr>
              <a:t>Rhiannan Ruef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1303920" y="598680"/>
            <a:ext cx="7030080" cy="9990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Maven Pro"/>
                <a:ea typeface="Maven Pro"/>
              </a:rPr>
              <a:t>FTK DQMD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8451000" y="473688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F83B79A1-CC3C-43FE-8840-34A84B89E470}" type="slidenum">
              <a:rPr b="0" lang="en-US" sz="9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08" name="Shape 285" descr=""/>
          <p:cNvPicPr/>
          <p:nvPr/>
        </p:nvPicPr>
        <p:blipFill>
          <a:blip r:embed="rId1"/>
          <a:stretch/>
        </p:blipFill>
        <p:spPr>
          <a:xfrm>
            <a:off x="-533520" y="1888560"/>
            <a:ext cx="4155120" cy="3254760"/>
          </a:xfrm>
          <a:prstGeom prst="rect">
            <a:avLst/>
          </a:prstGeom>
          <a:ln>
            <a:noFill/>
          </a:ln>
        </p:spPr>
      </p:pic>
      <p:sp>
        <p:nvSpPr>
          <p:cNvPr id="109" name="CustomShape 3"/>
          <p:cNvSpPr/>
          <p:nvPr/>
        </p:nvSpPr>
        <p:spPr>
          <a:xfrm>
            <a:off x="2048400" y="2324880"/>
            <a:ext cx="1410840" cy="59472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TextShape 4"/>
          <p:cNvSpPr txBox="1"/>
          <p:nvPr/>
        </p:nvSpPr>
        <p:spPr>
          <a:xfrm>
            <a:off x="2367360" y="1351800"/>
            <a:ext cx="6387840" cy="25412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 marL="457200" indent="-329760">
              <a:lnSpc>
                <a:spcPct val="100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6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FTK: Fast tracker trigger system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329760">
              <a:lnSpc>
                <a:spcPct val="100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6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Our job: To update and improve the Data Quality Monitoring Display (“partition”) to show the health of our various boards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6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Update the layout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6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Write descriptions and troubleshooting instructions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6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Edit checks on histograms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5"/>
          <p:cNvSpPr/>
          <p:nvPr/>
        </p:nvSpPr>
        <p:spPr>
          <a:xfrm>
            <a:off x="1406160" y="1906200"/>
            <a:ext cx="548280" cy="34092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6"/>
          <p:cNvSpPr/>
          <p:nvPr/>
        </p:nvSpPr>
        <p:spPr>
          <a:xfrm>
            <a:off x="1946160" y="2844000"/>
            <a:ext cx="548280" cy="34092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7"/>
          <p:cNvSpPr/>
          <p:nvPr/>
        </p:nvSpPr>
        <p:spPr>
          <a:xfrm>
            <a:off x="2988720" y="4030200"/>
            <a:ext cx="548280" cy="34092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1303920" y="598680"/>
            <a:ext cx="7030080" cy="9990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Maven Pro"/>
                <a:ea typeface="Maven Pro"/>
              </a:rPr>
              <a:t>Background: Towers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3919680" y="1697400"/>
            <a:ext cx="4414320" cy="29862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 marL="457200" indent="-317160">
              <a:lnSpc>
                <a:spcPct val="115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FTK divides the detector into 64 overlapping towers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317160">
              <a:lnSpc>
                <a:spcPct val="115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Each tower contains 1 DM, IF, SSB, and 2 AUX and AMB boards (Each FLIC board correlates to 4 towers)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>
              <a:lnSpc>
                <a:spcPct val="115000"/>
              </a:lnSpc>
            </a:pP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317160">
              <a:lnSpc>
                <a:spcPct val="115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Breaks up the amount of data to many boards for faster processing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6" name="Shape 297" descr=""/>
          <p:cNvPicPr/>
          <p:nvPr/>
        </p:nvPicPr>
        <p:blipFill>
          <a:blip r:embed="rId1"/>
          <a:srcRect l="6235" t="0" r="39891" b="0"/>
          <a:stretch/>
        </p:blipFill>
        <p:spPr>
          <a:xfrm>
            <a:off x="479520" y="1281600"/>
            <a:ext cx="3179520" cy="369468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 rot="20323200">
            <a:off x="1814760" y="1955520"/>
            <a:ext cx="579960" cy="1069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21600"/>
                </a:moveTo>
                <a:lnTo>
                  <a:pt x="15" y="0"/>
                </a:lnTo>
                <a:lnTo>
                  <a:pt x="21600" y="3628"/>
                </a:lnTo>
                <a:lnTo>
                  <a:pt x="0" y="21600"/>
                </a:lnTo>
                <a:close/>
              </a:path>
            </a:pathLst>
          </a:custGeom>
          <a:noFill/>
          <a:ln w="63360">
            <a:solidFill>
              <a:srgbClr val="44635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4"/>
          <p:cNvSpPr/>
          <p:nvPr/>
        </p:nvSpPr>
        <p:spPr>
          <a:xfrm>
            <a:off x="2094480" y="2016720"/>
            <a:ext cx="585000" cy="1059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21600"/>
                </a:moveTo>
                <a:lnTo>
                  <a:pt x="15" y="0"/>
                </a:lnTo>
                <a:lnTo>
                  <a:pt x="21600" y="3628"/>
                </a:lnTo>
                <a:lnTo>
                  <a:pt x="0" y="21600"/>
                </a:lnTo>
                <a:close/>
              </a:path>
            </a:pathLst>
          </a:custGeom>
          <a:noFill/>
          <a:ln w="63360">
            <a:solidFill>
              <a:srgbClr val="2b83c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5"/>
          <p:cNvSpPr/>
          <p:nvPr/>
        </p:nvSpPr>
        <p:spPr>
          <a:xfrm rot="1276800">
            <a:off x="2330640" y="2187360"/>
            <a:ext cx="579960" cy="1069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21600"/>
                </a:moveTo>
                <a:lnTo>
                  <a:pt x="15" y="0"/>
                </a:lnTo>
                <a:lnTo>
                  <a:pt x="21600" y="3628"/>
                </a:lnTo>
                <a:lnTo>
                  <a:pt x="0" y="21600"/>
                </a:lnTo>
                <a:close/>
              </a:path>
            </a:pathLst>
          </a:custGeom>
          <a:noFill/>
          <a:ln w="63360">
            <a:solidFill>
              <a:srgbClr val="86423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6"/>
          <p:cNvSpPr/>
          <p:nvPr/>
        </p:nvSpPr>
        <p:spPr>
          <a:xfrm rot="2593800">
            <a:off x="2475000" y="2412720"/>
            <a:ext cx="567720" cy="1092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21600"/>
                </a:moveTo>
                <a:lnTo>
                  <a:pt x="15" y="0"/>
                </a:lnTo>
                <a:lnTo>
                  <a:pt x="21600" y="3628"/>
                </a:lnTo>
                <a:lnTo>
                  <a:pt x="0" y="21600"/>
                </a:lnTo>
                <a:close/>
              </a:path>
            </a:pathLst>
          </a:custGeom>
          <a:noFill/>
          <a:ln w="63360">
            <a:solidFill>
              <a:srgbClr val="eb9f3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TextShape 7"/>
          <p:cNvSpPr txBox="1"/>
          <p:nvPr/>
        </p:nvSpPr>
        <p:spPr>
          <a:xfrm>
            <a:off x="8451000" y="473688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216347A0-A26A-4643-81C8-EB2CE20291D9}" type="slidenum">
              <a:rPr b="0" lang="en-US" sz="9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1643040" y="685080"/>
            <a:ext cx="7030080" cy="9990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Maven Pro"/>
                <a:ea typeface="Maven Pro"/>
              </a:rPr>
              <a:t>Layout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3742920" y="471240"/>
            <a:ext cx="4768200" cy="25412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 marL="457200" indent="-310680">
              <a:lnSpc>
                <a:spcPct val="115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3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Main page organized by towers (grouped in 2)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98080">
              <a:lnSpc>
                <a:spcPct val="115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1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Sublevel organized by boards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98080">
              <a:lnSpc>
                <a:spcPct val="115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1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Select the PU, which tower, and then select AUX or AMB to view histograms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4" name="Shape 310" descr=""/>
          <p:cNvPicPr/>
          <p:nvPr/>
        </p:nvPicPr>
        <p:blipFill>
          <a:blip r:embed="rId1"/>
          <a:srcRect l="37309" t="9669" r="18504" b="17298"/>
          <a:stretch/>
        </p:blipFill>
        <p:spPr>
          <a:xfrm>
            <a:off x="158040" y="1725480"/>
            <a:ext cx="3584520" cy="3332880"/>
          </a:xfrm>
          <a:prstGeom prst="rect">
            <a:avLst/>
          </a:prstGeom>
          <a:ln>
            <a:noFill/>
          </a:ln>
        </p:spPr>
      </p:pic>
      <p:pic>
        <p:nvPicPr>
          <p:cNvPr id="125" name="Shape 311" descr=""/>
          <p:cNvPicPr/>
          <p:nvPr/>
        </p:nvPicPr>
        <p:blipFill>
          <a:blip r:embed="rId2"/>
          <a:srcRect l="31591" t="31437" r="0" b="36010"/>
          <a:stretch/>
        </p:blipFill>
        <p:spPr>
          <a:xfrm>
            <a:off x="3666600" y="1546200"/>
            <a:ext cx="5420520" cy="1466280"/>
          </a:xfrm>
          <a:prstGeom prst="rect">
            <a:avLst/>
          </a:prstGeom>
          <a:ln>
            <a:noFill/>
          </a:ln>
        </p:spPr>
      </p:pic>
      <p:pic>
        <p:nvPicPr>
          <p:cNvPr id="126" name="Shape 312" descr=""/>
          <p:cNvPicPr/>
          <p:nvPr/>
        </p:nvPicPr>
        <p:blipFill>
          <a:blip r:embed="rId3"/>
          <a:srcRect l="45817" t="29806" r="16321" b="37064"/>
          <a:stretch/>
        </p:blipFill>
        <p:spPr>
          <a:xfrm>
            <a:off x="4079880" y="3407040"/>
            <a:ext cx="3150000" cy="155016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5464440" y="2921400"/>
            <a:ext cx="447840" cy="561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360">
            <a:solidFill>
              <a:schemeClr val="dk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TextShape 4"/>
          <p:cNvSpPr txBox="1"/>
          <p:nvPr/>
        </p:nvSpPr>
        <p:spPr>
          <a:xfrm>
            <a:off x="8451000" y="473688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B0CDA782-E937-4BF8-AD8F-D1520901C297}" type="slidenum">
              <a:rPr b="0" lang="en-US" sz="9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1303920" y="598680"/>
            <a:ext cx="7030080" cy="9990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Maven Pro"/>
                <a:ea typeface="Maven Pro"/>
              </a:rPr>
              <a:t>Layout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0" name="Shape 320" descr=""/>
          <p:cNvPicPr/>
          <p:nvPr/>
        </p:nvPicPr>
        <p:blipFill>
          <a:blip r:embed="rId1"/>
          <a:srcRect l="45817" t="29806" r="16321" b="37064"/>
          <a:stretch/>
        </p:blipFill>
        <p:spPr>
          <a:xfrm>
            <a:off x="5091480" y="1440"/>
            <a:ext cx="3240000" cy="1550160"/>
          </a:xfrm>
          <a:prstGeom prst="rect">
            <a:avLst/>
          </a:prstGeom>
          <a:ln>
            <a:noFill/>
          </a:ln>
        </p:spPr>
      </p:pic>
      <p:pic>
        <p:nvPicPr>
          <p:cNvPr id="131" name="Shape 321" descr=""/>
          <p:cNvPicPr/>
          <p:nvPr/>
        </p:nvPicPr>
        <p:blipFill>
          <a:blip r:embed="rId2"/>
          <a:srcRect l="48189" t="30982" r="15957" b="37585"/>
          <a:stretch/>
        </p:blipFill>
        <p:spPr>
          <a:xfrm>
            <a:off x="4610880" y="1704240"/>
            <a:ext cx="3069720" cy="1513440"/>
          </a:xfrm>
          <a:prstGeom prst="rect">
            <a:avLst/>
          </a:prstGeom>
          <a:ln>
            <a:noFill/>
          </a:ln>
        </p:spPr>
      </p:pic>
      <p:pic>
        <p:nvPicPr>
          <p:cNvPr id="132" name="Shape 322" descr=""/>
          <p:cNvPicPr/>
          <p:nvPr/>
        </p:nvPicPr>
        <p:blipFill>
          <a:blip r:embed="rId3"/>
          <a:srcRect l="31309" t="12728" r="969" b="20819"/>
          <a:stretch/>
        </p:blipFill>
        <p:spPr>
          <a:xfrm>
            <a:off x="4189320" y="3053520"/>
            <a:ext cx="3786480" cy="2089440"/>
          </a:xfrm>
          <a:prstGeom prst="rect">
            <a:avLst/>
          </a:prstGeom>
          <a:ln>
            <a:noFill/>
          </a:ln>
        </p:spPr>
      </p:pic>
      <p:sp>
        <p:nvSpPr>
          <p:cNvPr id="133" name="CustomShape 2"/>
          <p:cNvSpPr/>
          <p:nvPr/>
        </p:nvSpPr>
        <p:spPr>
          <a:xfrm flipH="1" rot="1086600">
            <a:off x="3595680" y="2068920"/>
            <a:ext cx="708840" cy="156204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360">
            <a:solidFill>
              <a:schemeClr val="dk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TextShape 3"/>
          <p:cNvSpPr txBox="1"/>
          <p:nvPr/>
        </p:nvSpPr>
        <p:spPr>
          <a:xfrm>
            <a:off x="1067760" y="1615320"/>
            <a:ext cx="1704240" cy="29862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 algn="ctr">
              <a:lnSpc>
                <a:spcPct val="115000"/>
              </a:lnSpc>
            </a:pP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15000"/>
              </a:lnSpc>
            </a:pP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Towers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15000"/>
              </a:lnSpc>
            </a:pP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Boards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15000"/>
              </a:lnSpc>
            </a:pP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(Secondary Boards)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15000"/>
              </a:lnSpc>
            </a:pP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Histograms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4"/>
          <p:cNvSpPr/>
          <p:nvPr/>
        </p:nvSpPr>
        <p:spPr>
          <a:xfrm>
            <a:off x="5921640" y="1458000"/>
            <a:ext cx="315720" cy="2804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360">
            <a:solidFill>
              <a:schemeClr val="dk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CustomShape 5"/>
          <p:cNvSpPr/>
          <p:nvPr/>
        </p:nvSpPr>
        <p:spPr>
          <a:xfrm>
            <a:off x="1907280" y="2451600"/>
            <a:ext cx="360" cy="220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dk2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CustomShape 6"/>
          <p:cNvSpPr/>
          <p:nvPr/>
        </p:nvSpPr>
        <p:spPr>
          <a:xfrm flipH="1">
            <a:off x="1906560" y="2892240"/>
            <a:ext cx="6120" cy="312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dk2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7"/>
          <p:cNvSpPr/>
          <p:nvPr/>
        </p:nvSpPr>
        <p:spPr>
          <a:xfrm>
            <a:off x="1907280" y="3670560"/>
            <a:ext cx="360" cy="301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dk2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TextShape 8"/>
          <p:cNvSpPr txBox="1"/>
          <p:nvPr/>
        </p:nvSpPr>
        <p:spPr>
          <a:xfrm>
            <a:off x="8451000" y="473688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C051DCB8-B627-4EA4-9860-26CD98E4CECC}" type="slidenum">
              <a:rPr b="0" lang="en-US" sz="9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1303920" y="598680"/>
            <a:ext cx="7030080" cy="9990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Maven Pro"/>
                <a:ea typeface="Maven Pro"/>
              </a:rPr>
              <a:t>Descriptions, Troubleshooting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1303920" y="1420200"/>
            <a:ext cx="7030080" cy="25412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 marL="457200" indent="-310680">
              <a:lnSpc>
                <a:spcPct val="100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3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Created descriptions and troubleshooting for each histogram (~50) to be read by the shifters at Point 1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98080">
              <a:lnSpc>
                <a:spcPct val="100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1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Describe what the histogram displays and what it should look like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98080">
              <a:lnSpc>
                <a:spcPct val="100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1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Explain what to do if there is a problem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310680">
              <a:lnSpc>
                <a:spcPct val="100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3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Defined axes of histograms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2" name="Shape 336" descr=""/>
          <p:cNvPicPr/>
          <p:nvPr/>
        </p:nvPicPr>
        <p:blipFill>
          <a:blip r:embed="rId1"/>
          <a:srcRect l="30811" t="51738" r="10443" b="29109"/>
          <a:stretch/>
        </p:blipFill>
        <p:spPr>
          <a:xfrm>
            <a:off x="718560" y="2917080"/>
            <a:ext cx="7919280" cy="1733040"/>
          </a:xfrm>
          <a:prstGeom prst="rect">
            <a:avLst/>
          </a:prstGeom>
          <a:ln>
            <a:noFill/>
          </a:ln>
        </p:spPr>
      </p:pic>
      <p:sp>
        <p:nvSpPr>
          <p:cNvPr id="143" name="TextShape 3"/>
          <p:cNvSpPr txBox="1"/>
          <p:nvPr/>
        </p:nvSpPr>
        <p:spPr>
          <a:xfrm>
            <a:off x="8451000" y="473688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48885070-33DE-47DE-B529-9F2334CC6F84}" type="slidenum">
              <a:rPr b="0" lang="en-US" sz="9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1303920" y="598680"/>
            <a:ext cx="7030080" cy="9990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Maven Pro"/>
                <a:ea typeface="Maven Pro"/>
              </a:rPr>
              <a:t>Missing Histograms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574920" y="1732320"/>
            <a:ext cx="7030080" cy="25412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 marL="457200" indent="-310680">
              <a:lnSpc>
                <a:spcPct val="100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3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Added 34 histograms to DQMD: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98080">
              <a:lnSpc>
                <a:spcPct val="150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Nunito Light"/>
                <a:ea typeface="Nunito Light"/>
              </a:rPr>
              <a:t>TF fit count (/fit rate /track count / track rate) sum and in FPGA 2,3,4,5; InputSkewSync, MaxSkewTime, NPacketsTimeout, NPacketsDiscarded, NPacketsDiscardedSync, NPacketsHeldSync, NPacketsTimeoutSync,, PacketCompletionTime, NEventsProcessed, NumOutputTracks, NumPackets, Num(fit/tracks) of each type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TextShape 3"/>
          <p:cNvSpPr txBox="1"/>
          <p:nvPr/>
        </p:nvSpPr>
        <p:spPr>
          <a:xfrm>
            <a:off x="8451000" y="473688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A5CEBB5A-B4EF-4002-A4F9-A10D51926440}" type="slidenum">
              <a:rPr b="0" lang="en-US" sz="9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1303920" y="598680"/>
            <a:ext cx="7030080" cy="9990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Maven Pro"/>
                <a:ea typeface="Maven Pro"/>
              </a:rPr>
              <a:t>Checks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TextShape 2"/>
          <p:cNvSpPr txBox="1"/>
          <p:nvPr/>
        </p:nvSpPr>
        <p:spPr>
          <a:xfrm>
            <a:off x="1303920" y="1414800"/>
            <a:ext cx="7030080" cy="25412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 marL="457200" indent="-317160">
              <a:lnSpc>
                <a:spcPct val="100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Checks: algorithms applied to the histograms to test their “health”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317160">
              <a:lnSpc>
                <a:spcPct val="100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Tells the shifters if the boards are working as expected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317160">
              <a:lnSpc>
                <a:spcPct val="100000"/>
              </a:lnSpc>
              <a:buClr>
                <a:srgbClr val="424242"/>
              </a:buClr>
              <a:buFont typeface="Nunito"/>
              <a:buChar char="○"/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Display histogram boxes as either red, yellow, or green based on the checks and values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317160">
              <a:lnSpc>
                <a:spcPct val="100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So far, all are working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317160">
              <a:lnSpc>
                <a:spcPct val="100000"/>
              </a:lnSpc>
              <a:buClr>
                <a:srgbClr val="424242"/>
              </a:buClr>
              <a:buFont typeface="Nunito"/>
              <a:buChar char="●"/>
            </a:pPr>
            <a:r>
              <a:rPr b="0" lang="en-US" sz="14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Next steps: to verify all checks are the best for each histogram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TextShape 3"/>
          <p:cNvSpPr txBox="1"/>
          <p:nvPr/>
        </p:nvSpPr>
        <p:spPr>
          <a:xfrm>
            <a:off x="8451000" y="473688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9780B8D4-7E52-44F0-8538-28DD7F534C46}" type="slidenum">
              <a:rPr b="0" lang="en-US" sz="900" spc="-1" strike="noStrike">
                <a:solidFill>
                  <a:srgbClr val="424242"/>
                </a:solidFill>
                <a:uFill>
                  <a:solidFill>
                    <a:srgbClr val="ffffff"/>
                  </a:solidFill>
                </a:uFill>
                <a:latin typeface="Nunito"/>
                <a:ea typeface="Nunito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LibreOffice/5.1.6.2$Linux_X86_64 LibreOffice_project/10m0$Build-2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2018-07-04T14:50:50Z</dcterms:modified>
  <cp:revision>1</cp:revision>
  <dc:subject/>
  <dc:title/>
</cp:coreProperties>
</file>