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Default Extension="wmf" ContentType="image/x-wmf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3" r:id="rId1"/>
  </p:sldMasterIdLst>
  <p:notesMasterIdLst>
    <p:notesMasterId r:id="rId28"/>
  </p:notesMasterIdLst>
  <p:handoutMasterIdLst>
    <p:handoutMasterId r:id="rId29"/>
  </p:handoutMasterIdLst>
  <p:sldIdLst>
    <p:sldId id="258" r:id="rId2"/>
    <p:sldId id="306" r:id="rId3"/>
    <p:sldId id="286" r:id="rId4"/>
    <p:sldId id="294" r:id="rId5"/>
    <p:sldId id="263" r:id="rId6"/>
    <p:sldId id="264" r:id="rId7"/>
    <p:sldId id="307" r:id="rId8"/>
    <p:sldId id="268" r:id="rId9"/>
    <p:sldId id="266" r:id="rId10"/>
    <p:sldId id="317" r:id="rId11"/>
    <p:sldId id="271" r:id="rId12"/>
    <p:sldId id="270" r:id="rId13"/>
    <p:sldId id="304" r:id="rId14"/>
    <p:sldId id="289" r:id="rId15"/>
    <p:sldId id="290" r:id="rId16"/>
    <p:sldId id="274" r:id="rId17"/>
    <p:sldId id="272" r:id="rId18"/>
    <p:sldId id="309" r:id="rId19"/>
    <p:sldId id="311" r:id="rId20"/>
    <p:sldId id="283" r:id="rId21"/>
    <p:sldId id="302" r:id="rId22"/>
    <p:sldId id="275" r:id="rId23"/>
    <p:sldId id="278" r:id="rId24"/>
    <p:sldId id="321" r:id="rId25"/>
    <p:sldId id="295" r:id="rId26"/>
    <p:sldId id="31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BB1B1B"/>
    <a:srgbClr val="DD5218"/>
    <a:srgbClr val="C9D639"/>
    <a:srgbClr val="249BAD"/>
    <a:srgbClr val="2A70EF"/>
    <a:srgbClr val="2D5BEF"/>
    <a:srgbClr val="2C59E2"/>
    <a:srgbClr val="00B400"/>
    <a:srgbClr val="00E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2863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256" y="-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E7B9F-603B-4D42-A19C-4D57C2312672}" type="datetimeFigureOut">
              <a:rPr lang="en-US" smtClean="0"/>
              <a:pPr/>
              <a:t>9/18/18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2459D-8538-1849-9F66-BA6E631B8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56E54-41FE-E243-93AC-E90AFAE5FFFC}" type="datetimeFigureOut">
              <a:rPr lang="en-US" smtClean="0"/>
              <a:pPr/>
              <a:t>9/18/18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C4029-8637-5849-8D36-D9FD9BC248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7937298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387" y="1720792"/>
            <a:ext cx="4051834" cy="324667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5126730"/>
            <a:ext cx="4051834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3244" y="5611326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ED9C94B-8E86-384E-85F6-F61DB5797D9E}" type="datetime1">
              <a:rPr lang="en-US" smtClean="0">
                <a:solidFill>
                  <a:srgbClr val="000000"/>
                </a:solidFill>
              </a:rPr>
              <a:pPr/>
              <a:t>9/18/18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E2EFC7-E664-C94B-A020-ACAEA16D8B61}" type="datetime1">
              <a:rPr lang="en-US" smtClean="0">
                <a:solidFill>
                  <a:prstClr val="black"/>
                </a:solidFill>
              </a:rPr>
              <a:pPr/>
              <a:t>9/18/18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64C62A-42DA-064B-B402-BD4DFBC1F79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E2EFC7-E664-C94B-A020-ACAEA16D8B61}" type="datetime1">
              <a:rPr lang="en-US" smtClean="0">
                <a:solidFill>
                  <a:prstClr val="black"/>
                </a:solidFill>
              </a:rPr>
              <a:pPr/>
              <a:t>9/18/18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64C62A-42DA-064B-B402-BD4DFBC1F79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E2EFC7-E664-C94B-A020-ACAEA16D8B61}" type="datetime1">
              <a:rPr lang="en-US" smtClean="0">
                <a:solidFill>
                  <a:prstClr val="black"/>
                </a:solidFill>
              </a:rPr>
              <a:pPr/>
              <a:t>9/18/18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64C62A-42DA-064B-B402-BD4DFBC1F79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8464378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Arial" panose="020B0604020202020204" pitchFamily="34" charset="0"/>
              <a:buChar char="-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9638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03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914400"/>
            <a:ext cx="7886700" cy="526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4552974" y="6542646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fld id="{B58F48A6-A3E1-4848-9AC3-B43F560BE4FE}" type="slidenum">
              <a:rPr lang="en-US" sz="100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defTabSz="914400">
                <a:defRPr/>
              </a:pPr>
              <a:t>‹#›</a:t>
            </a:fld>
            <a:endParaRPr lang="en-US" sz="1000" kern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74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6" r:id="rId3"/>
    <p:sldLayoutId id="2147483667" r:id="rId4"/>
    <p:sldLayoutId id="2147483662" r:id="rId5"/>
  </p:sldLayoutIdLst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/>
          <a:ea typeface="+mn-ea"/>
          <a:cs typeface="Calibri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9199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  <a:t>DVCS and the </a:t>
            </a:r>
            <a:b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</a:br>
            <a: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  <a:t>Gravitational Structure of the Proton</a:t>
            </a:r>
            <a:endParaRPr lang="en-US" sz="32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795" y="1680227"/>
            <a:ext cx="3453806" cy="961373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  <a:latin typeface="Cambria"/>
                <a:cs typeface="Cambria"/>
              </a:rPr>
              <a:t>Hadron Physics Beyond 3-D Imaging</a:t>
            </a:r>
            <a:endParaRPr lang="en-US" sz="2400" b="1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37023" y="5069555"/>
            <a:ext cx="4353181" cy="606812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2000" i="1" dirty="0" smtClean="0">
                <a:solidFill>
                  <a:srgbClr val="800000"/>
                </a:solidFill>
                <a:latin typeface="Cambria"/>
                <a:cs typeface="Cambria"/>
              </a:rPr>
              <a:t>V.B., L. </a:t>
            </a:r>
            <a:r>
              <a:rPr lang="en-US" sz="2000" i="1" dirty="0" err="1" smtClean="0">
                <a:solidFill>
                  <a:srgbClr val="800000"/>
                </a:solidFill>
                <a:latin typeface="Cambria"/>
                <a:cs typeface="Cambria"/>
              </a:rPr>
              <a:t>Elouadrhiri</a:t>
            </a:r>
            <a:r>
              <a:rPr lang="en-US" sz="2000" i="1" dirty="0" smtClean="0">
                <a:solidFill>
                  <a:srgbClr val="800000"/>
                </a:solidFill>
                <a:latin typeface="Cambria"/>
                <a:cs typeface="Cambria"/>
              </a:rPr>
              <a:t>, F.X. </a:t>
            </a:r>
            <a:r>
              <a:rPr lang="en-US" sz="2000" i="1" dirty="0" err="1" smtClean="0">
                <a:solidFill>
                  <a:srgbClr val="800000"/>
                </a:solidFill>
                <a:latin typeface="Cambria"/>
                <a:cs typeface="Cambria"/>
              </a:rPr>
              <a:t>Girod</a:t>
            </a:r>
            <a:r>
              <a:rPr lang="en-US" sz="2000" i="1" dirty="0" smtClean="0">
                <a:solidFill>
                  <a:srgbClr val="800000"/>
                </a:solidFill>
                <a:latin typeface="Cambria"/>
                <a:cs typeface="Cambria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7736" b="27542"/>
          <a:stretch>
            <a:fillRect/>
          </a:stretch>
        </p:blipFill>
        <p:spPr>
          <a:xfrm>
            <a:off x="5280286" y="1554364"/>
            <a:ext cx="3448050" cy="28851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34743" y="1604027"/>
            <a:ext cx="2075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Lucida Calligraphy"/>
                <a:cs typeface="Lucida Calligraphy"/>
              </a:rPr>
              <a:t>The pressure</a:t>
            </a:r>
          </a:p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Lucida Calligraphy"/>
                <a:cs typeface="Lucida Calligraphy"/>
              </a:rPr>
              <a:t>distribution</a:t>
            </a:r>
          </a:p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Lucida Calligraphy"/>
                <a:cs typeface="Lucida Calligraphy"/>
              </a:rPr>
              <a:t>inside the</a:t>
            </a:r>
          </a:p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Lucida Calligraphy"/>
                <a:cs typeface="Lucida Calligraphy"/>
              </a:rPr>
              <a:t> proton  </a:t>
            </a:r>
            <a:endParaRPr lang="en-US" sz="2000" b="1" dirty="0">
              <a:solidFill>
                <a:srgbClr val="FFFF00"/>
              </a:solidFill>
              <a:latin typeface="Lucida Calligraphy"/>
              <a:cs typeface="Lucida Calligraph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5293" y="5415501"/>
            <a:ext cx="3932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Cambria"/>
                <a:cs typeface="Cambria"/>
              </a:rPr>
              <a:t>Nature 557 (2018) no.7705, 396-399</a:t>
            </a:r>
            <a:endParaRPr lang="en-US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0264" y="3441700"/>
            <a:ext cx="2903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Volker Burkert</a:t>
            </a:r>
          </a:p>
          <a:p>
            <a:pPr algn="ctr"/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Jefferson Laboratory</a:t>
            </a:r>
            <a:endParaRPr lang="en-US" sz="2400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>
          <a:xfrm>
            <a:off x="333244" y="5954226"/>
            <a:ext cx="2057400" cy="365125"/>
          </a:xfrm>
        </p:spPr>
        <p:txBody>
          <a:bodyPr/>
          <a:lstStyle/>
          <a:p>
            <a:fld id="{E2F632D2-906F-D140-84E5-F39B2FDD0E6F}" type="datetime1">
              <a:rPr lang="en-US" sz="1600" smtClean="0">
                <a:solidFill>
                  <a:srgbClr val="000000"/>
                </a:solidFill>
                <a:latin typeface="Arial"/>
                <a:cs typeface="Arial"/>
              </a:rPr>
              <a:pPr/>
              <a:t>9/18/18</a:t>
            </a:fld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367" y="4635966"/>
            <a:ext cx="3653790" cy="1318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GPD – GFF correspondence 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371599"/>
            <a:ext cx="7886700" cy="27686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latin typeface="Cambria"/>
                <a:cs typeface="Cambria"/>
              </a:rPr>
              <a:t>Wikipedia: </a:t>
            </a:r>
          </a:p>
          <a:p>
            <a:pPr>
              <a:buNone/>
            </a:pPr>
            <a:endParaRPr lang="en-US" sz="2400" dirty="0" smtClean="0">
              <a:solidFill>
                <a:srgbClr val="0000FF"/>
              </a:solidFill>
              <a:latin typeface="Cambria"/>
              <a:cs typeface="Cambria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  <a:latin typeface="Cambria"/>
                <a:cs typeface="Cambria"/>
              </a:rPr>
              <a:t>“It can be shown that any </a:t>
            </a:r>
            <a:r>
              <a:rPr lang="en-US" sz="2400" dirty="0" err="1" smtClean="0">
                <a:solidFill>
                  <a:srgbClr val="0000FF"/>
                </a:solidFill>
                <a:latin typeface="Cambria"/>
                <a:cs typeface="Cambria"/>
              </a:rPr>
              <a:t>massless</a:t>
            </a:r>
            <a:r>
              <a:rPr lang="en-US" sz="2400" dirty="0" smtClean="0">
                <a:solidFill>
                  <a:srgbClr val="0000FF"/>
                </a:solidFill>
                <a:latin typeface="Cambria"/>
                <a:cs typeface="Cambria"/>
              </a:rPr>
              <a:t> spin-2 field would give rise to a force indistinguishable from gravitation, because a </a:t>
            </a:r>
            <a:r>
              <a:rPr lang="en-US" sz="2400" dirty="0" err="1" smtClean="0">
                <a:solidFill>
                  <a:srgbClr val="0000FF"/>
                </a:solidFill>
                <a:latin typeface="Cambria"/>
                <a:cs typeface="Cambria"/>
              </a:rPr>
              <a:t>massless</a:t>
            </a:r>
            <a:r>
              <a:rPr lang="en-US" sz="2400" dirty="0" smtClean="0">
                <a:solidFill>
                  <a:srgbClr val="0000FF"/>
                </a:solidFill>
                <a:latin typeface="Cambria"/>
                <a:cs typeface="Cambria"/>
              </a:rPr>
              <a:t> spin-2 field would couple to the stress–energy tensor in the same way that gravitational interactions do.”</a:t>
            </a:r>
            <a:endParaRPr lang="en-US" sz="2400" dirty="0">
              <a:solidFill>
                <a:srgbClr val="0000FF"/>
              </a:solidFill>
              <a:latin typeface="Cambria"/>
              <a:cs typeface="Cambr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EFC7-E664-C94B-A020-ACAEA16D8B61}" type="datetime1">
              <a:rPr lang="en-US" smtClean="0">
                <a:solidFill>
                  <a:prstClr val="black"/>
                </a:solidFill>
              </a:rPr>
              <a:pPr/>
              <a:t>9/18/18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C62A-42DA-064B-B402-BD4DFBC1F79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8300" y="4533900"/>
            <a:ext cx="5778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ambria"/>
                <a:cs typeface="Cambria"/>
              </a:rPr>
              <a:t>Except that the ”spin-2” field from DVCS is many orders of magnitude stronger than gravitation.</a:t>
            </a:r>
            <a:endParaRPr lang="en-US" sz="2000" dirty="0">
              <a:solidFill>
                <a:srgbClr val="008000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0"/>
            <a:ext cx="8464378" cy="7280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GPDs &amp; Compton Form Factors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667" y="3037939"/>
            <a:ext cx="5425440" cy="772160"/>
          </a:xfrm>
          <a:prstGeom prst="rect">
            <a:avLst/>
          </a:prstGeom>
          <a:ln>
            <a:solidFill>
              <a:srgbClr val="BE1D1D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19129" y="952500"/>
            <a:ext cx="7789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latin typeface="Cambria"/>
                <a:cs typeface="Cambria"/>
              </a:rPr>
              <a:t> GPDs cannot directly be determined from current DVCS measurements alone.</a:t>
            </a:r>
          </a:p>
          <a:p>
            <a:pPr>
              <a:buFont typeface="Arial"/>
              <a:buChar char="•"/>
            </a:pPr>
            <a:endParaRPr lang="en-US" sz="800" dirty="0" smtClean="0"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r>
              <a:rPr lang="en-US" sz="2200" dirty="0" smtClean="0">
                <a:latin typeface="Cambria"/>
                <a:cs typeface="Cambria"/>
              </a:rPr>
              <a:t> </a:t>
            </a:r>
            <a:r>
              <a:rPr lang="en-US" sz="2000" dirty="0" smtClean="0">
                <a:latin typeface="Cambria"/>
                <a:cs typeface="Cambria"/>
              </a:rPr>
              <a:t>We can determine the Compton Form Factor </a:t>
            </a:r>
            <a:r>
              <a:rPr lang="en-US" sz="2000" b="1" dirty="0" smtClean="0">
                <a:solidFill>
                  <a:srgbClr val="FF0000"/>
                </a:solidFill>
                <a:latin typeface="Lucida Handwriting"/>
                <a:cs typeface="Lucida Handwriting"/>
              </a:rPr>
              <a:t>H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ξ,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en-US" sz="2000" dirty="0" smtClean="0">
                <a:solidFill>
                  <a:srgbClr val="FF0000"/>
                </a:solidFill>
                <a:latin typeface="Cambria"/>
                <a:ea typeface="Comic Sans MS" charset="0"/>
                <a:cs typeface="Cambria"/>
              </a:rPr>
              <a:t> </a:t>
            </a:r>
            <a:endParaRPr lang="en-US" sz="2000" i="1" dirty="0" smtClean="0"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endParaRPr lang="en-US" sz="800" i="1" dirty="0" smtClean="0"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r>
              <a:rPr lang="en-US" sz="2000" i="1" dirty="0" smtClean="0">
                <a:latin typeface="Cambria"/>
                <a:cs typeface="Cambria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Lucida Handwriting"/>
                <a:cs typeface="Lucida Handwriting"/>
              </a:rPr>
              <a:t>H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ξ,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) </a:t>
            </a:r>
            <a:r>
              <a:rPr lang="en-US" sz="2000" dirty="0" smtClean="0">
                <a:latin typeface="Cambria"/>
                <a:cs typeface="Cambria"/>
              </a:rPr>
              <a:t>is related to the corresponding GPD </a:t>
            </a:r>
            <a:r>
              <a:rPr lang="en-US" sz="2000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H(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x,ξ,t</a:t>
            </a:r>
            <a:r>
              <a:rPr lang="en-US" sz="2000" b="1" dirty="0" smtClean="0">
                <a:solidFill>
                  <a:srgbClr val="FF0000"/>
                </a:solidFill>
                <a:latin typeface="Cambria"/>
                <a:cs typeface="Cambria"/>
              </a:rPr>
              <a:t>)</a:t>
            </a:r>
            <a:r>
              <a:rPr lang="en-US" sz="2000" dirty="0" smtClean="0">
                <a:latin typeface="Cambria"/>
                <a:cs typeface="Cambria"/>
              </a:rPr>
              <a:t> through an integral over the quark longitudinal momentum fraction </a:t>
            </a:r>
            <a:r>
              <a:rPr lang="en-US" sz="2000" i="1" dirty="0" err="1" smtClean="0">
                <a:latin typeface="Cambria"/>
                <a:cs typeface="Cambria"/>
              </a:rPr>
              <a:t>x</a:t>
            </a:r>
            <a:r>
              <a:rPr lang="en-US" sz="2000" dirty="0" smtClean="0">
                <a:latin typeface="Cambria"/>
                <a:cs typeface="Cambria"/>
              </a:rPr>
              <a:t>.   </a:t>
            </a:r>
            <a:endParaRPr lang="en-US" sz="2000" dirty="0">
              <a:latin typeface="Cambria"/>
              <a:cs typeface="Cambr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905" y="4165937"/>
            <a:ext cx="8038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To determine the complex CFF </a:t>
            </a:r>
            <a:r>
              <a:rPr lang="en-US" sz="2000" b="1" dirty="0" smtClean="0">
                <a:solidFill>
                  <a:srgbClr val="FF0000"/>
                </a:solidFill>
                <a:latin typeface="Lucida Handwriting"/>
                <a:cs typeface="Lucida Handwriting"/>
              </a:rPr>
              <a:t>H</a:t>
            </a:r>
            <a:r>
              <a:rPr lang="en-US" sz="2000" b="1" dirty="0" smtClean="0">
                <a:solidFill>
                  <a:srgbClr val="FF0000"/>
                </a:solidFill>
                <a:latin typeface="Cambria"/>
                <a:cs typeface="Cambria"/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  <a:latin typeface="Cambria"/>
                <a:cs typeface="Cambria"/>
              </a:rPr>
              <a:t>ξ, </a:t>
            </a:r>
            <a:r>
              <a:rPr lang="en-US" sz="2000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t</a:t>
            </a:r>
            <a:r>
              <a:rPr lang="en-US" sz="2000" b="1" i="1" dirty="0" smtClean="0">
                <a:solidFill>
                  <a:srgbClr val="FF0000"/>
                </a:solidFill>
                <a:latin typeface="Cambria"/>
                <a:cs typeface="Cambria"/>
              </a:rPr>
              <a:t>) </a:t>
            </a:r>
            <a:r>
              <a:rPr lang="en-US" sz="2000" dirty="0" smtClean="0">
                <a:latin typeface="Cambria"/>
                <a:cs typeface="Cambria"/>
              </a:rPr>
              <a:t>we can exploit the interference of the DVCS amplitude with the Bethe-</a:t>
            </a:r>
            <a:r>
              <a:rPr lang="en-US" sz="2000" dirty="0" err="1" smtClean="0">
                <a:latin typeface="Cambria"/>
                <a:cs typeface="Cambria"/>
              </a:rPr>
              <a:t>Heitler</a:t>
            </a:r>
            <a:r>
              <a:rPr lang="en-US" sz="2000" dirty="0" smtClean="0">
                <a:latin typeface="Cambria"/>
                <a:cs typeface="Cambria"/>
              </a:rPr>
              <a:t> </a:t>
            </a:r>
            <a:r>
              <a:rPr lang="en-US" sz="2000" dirty="0" smtClean="0">
                <a:latin typeface="Cambria"/>
                <a:cs typeface="Cambria"/>
              </a:rPr>
              <a:t>amplitude. </a:t>
            </a:r>
            <a:endParaRPr lang="en-US" sz="2000" dirty="0" smtClean="0">
              <a:latin typeface="Cambria"/>
              <a:cs typeface="Cambr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4699" y="5207001"/>
            <a:ext cx="3957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Cambria"/>
                <a:cs typeface="Cambria"/>
              </a:rPr>
              <a:t>M. </a:t>
            </a:r>
            <a:r>
              <a:rPr lang="en-US" sz="1600" i="1" dirty="0" err="1" smtClean="0">
                <a:latin typeface="Cambria"/>
                <a:cs typeface="Cambria"/>
              </a:rPr>
              <a:t>Polyakov</a:t>
            </a:r>
            <a:r>
              <a:rPr lang="en-US" sz="1600" i="1" dirty="0" smtClean="0">
                <a:latin typeface="Cambria"/>
                <a:cs typeface="Cambria"/>
              </a:rPr>
              <a:t>, Phys. </a:t>
            </a:r>
            <a:r>
              <a:rPr lang="en-US" sz="1600" i="1" dirty="0" err="1" smtClean="0">
                <a:latin typeface="Cambria"/>
                <a:cs typeface="Cambria"/>
              </a:rPr>
              <a:t>Lett</a:t>
            </a:r>
            <a:r>
              <a:rPr lang="en-US" sz="1600" i="1" dirty="0" smtClean="0">
                <a:latin typeface="Cambria"/>
                <a:cs typeface="Cambria"/>
              </a:rPr>
              <a:t>. B555 (2003) 57   </a:t>
            </a:r>
            <a:r>
              <a:rPr lang="en-US" sz="1600" i="1" dirty="0" smtClean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endParaRPr lang="en-US" sz="1600" b="1" i="1" dirty="0" smtClean="0">
              <a:solidFill>
                <a:srgbClr val="0000FF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dvcs_bh"/>
          <p:cNvPicPr>
            <a:picLocks noChangeAspect="1" noChangeArrowheads="1"/>
          </p:cNvPicPr>
          <p:nvPr/>
        </p:nvPicPr>
        <p:blipFill>
          <a:blip r:embed="rId2" cstate="print"/>
          <a:srcRect l="44382" t="5984" r="4051" b="59094"/>
          <a:stretch>
            <a:fillRect/>
          </a:stretch>
        </p:blipFill>
        <p:spPr bwMode="auto">
          <a:xfrm>
            <a:off x="4855750" y="1447800"/>
            <a:ext cx="3254857" cy="177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7800"/>
            <a:ext cx="9143999" cy="5629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From GPD to GFF d</a:t>
            </a:r>
            <a:r>
              <a:rPr lang="en-US" sz="3600" baseline="-25000" dirty="0" smtClean="0">
                <a:solidFill>
                  <a:srgbClr val="BB1B1B"/>
                </a:solidFill>
                <a:latin typeface="Cambria"/>
                <a:cs typeface="Cambria"/>
              </a:rPr>
              <a:t>1</a:t>
            </a:r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(t) to</a:t>
            </a:r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 </a:t>
            </a:r>
            <a:r>
              <a:rPr lang="en-US" sz="3600" dirty="0" err="1" smtClean="0">
                <a:solidFill>
                  <a:srgbClr val="BB1B1B"/>
                </a:solidFill>
                <a:latin typeface="Cambria"/>
                <a:cs typeface="Cambria"/>
              </a:rPr>
              <a:t>p</a:t>
            </a:r>
            <a:r>
              <a:rPr lang="en-US" sz="3600" dirty="0" err="1" smtClean="0">
                <a:solidFill>
                  <a:srgbClr val="BB1B1B"/>
                </a:solidFill>
                <a:latin typeface="Cambria"/>
                <a:cs typeface="Cambria"/>
              </a:rPr>
              <a:t>(r</a:t>
            </a:r>
            <a:r>
              <a:rPr lang="en-US" sz="3600" dirty="0" smtClean="0">
                <a:solidFill>
                  <a:srgbClr val="800000"/>
                </a:solidFill>
                <a:latin typeface="Cambria"/>
                <a:cs typeface="Cambria"/>
              </a:rPr>
              <a:t>)</a:t>
            </a:r>
            <a:endParaRPr lang="en-US" sz="3600" i="1" dirty="0">
              <a:solidFill>
                <a:srgbClr val="008000"/>
              </a:solidFill>
              <a:latin typeface="Cambria"/>
              <a:cs typeface="Cambr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6417" y="948035"/>
            <a:ext cx="931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mbria"/>
                <a:cs typeface="Cambria"/>
              </a:rPr>
              <a:t>DVCS</a:t>
            </a:r>
            <a:endParaRPr lang="en-US" sz="2400" b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03225" y="4256626"/>
            <a:ext cx="3775125" cy="533400"/>
            <a:chOff x="901697" y="4482027"/>
            <a:chExt cx="2827893" cy="533400"/>
          </a:xfrm>
        </p:grpSpPr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901697" y="4482027"/>
              <a:ext cx="2699463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13" name="Text Box 23"/>
            <p:cNvSpPr txBox="1">
              <a:spLocks noChangeArrowheads="1"/>
            </p:cNvSpPr>
            <p:nvPr/>
          </p:nvSpPr>
          <p:spPr bwMode="auto">
            <a:xfrm>
              <a:off x="920751" y="4539177"/>
              <a:ext cx="280883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  <a:scene3d>
                <a:camera prst="orthographicFront"/>
                <a:lightRig rig="threePt" dir="t">
                  <a:rot lat="0" lon="0" rev="0"/>
                </a:lightRig>
              </a:scene3d>
              <a:sp3d/>
            </a:bodyPr>
            <a:lstStyle/>
            <a:p>
              <a:pPr eaLnBrk="1" hangingPunct="1">
                <a:defRPr/>
              </a:pPr>
              <a:r>
                <a:rPr lang="en-US" sz="2400" dirty="0">
                  <a:latin typeface="Symbol" pitchFamily="-65" charset="2"/>
                  <a:sym typeface="Symbol" pitchFamily="-65" charset="2"/>
                </a:rPr>
                <a:t></a:t>
              </a:r>
              <a:r>
                <a:rPr lang="en-US" sz="2400" baseline="-25000" dirty="0">
                  <a:latin typeface="Comic Sans MS" pitchFamily="-65" charset="0"/>
                </a:rPr>
                <a:t>LU</a:t>
              </a:r>
              <a:r>
                <a:rPr lang="en-US" sz="2400" dirty="0">
                  <a:latin typeface="Symbol" pitchFamily="-65" charset="2"/>
                </a:rPr>
                <a:t> </a:t>
              </a:r>
              <a:r>
                <a:rPr lang="en-US" sz="2400" dirty="0">
                  <a:latin typeface="Tahoma" pitchFamily="-65" charset="0"/>
                </a:rPr>
                <a:t>~ </a:t>
              </a:r>
              <a:r>
                <a:rPr lang="en-US" sz="2400" dirty="0" err="1">
                  <a:latin typeface="Calibri"/>
                  <a:cs typeface="Calibri"/>
                </a:rPr>
                <a:t>sin</a:t>
              </a:r>
              <a:r>
                <a:rPr lang="en-US" sz="2400" i="1" dirty="0" err="1">
                  <a:latin typeface="Tahoma" pitchFamily="-65" charset="0"/>
                  <a:sym typeface="Symbol" pitchFamily="-65" charset="2"/>
                </a:rPr>
                <a:t></a:t>
              </a:r>
              <a:r>
                <a:rPr lang="en-US" sz="2400" dirty="0" smtClean="0">
                  <a:latin typeface="Tahoma" pitchFamily="-65" charset="0"/>
                </a:rPr>
                <a:t> </a:t>
              </a:r>
              <a:r>
                <a:rPr lang="en-US" sz="2400" dirty="0" smtClean="0">
                  <a:latin typeface="Times New Roman"/>
                  <a:cs typeface="Times New Roman"/>
                </a:rPr>
                <a:t>Im</a:t>
              </a:r>
              <a:r>
                <a:rPr lang="en-US" sz="2400" dirty="0" smtClean="0">
                  <a:latin typeface="Tahoma" pitchFamily="-65" charset="0"/>
                </a:rPr>
                <a:t>{</a:t>
              </a:r>
              <a:r>
                <a:rPr lang="en-US" sz="2400" dirty="0">
                  <a:latin typeface="Tahoma" pitchFamily="-65" charset="0"/>
                </a:rPr>
                <a:t>F</a:t>
              </a:r>
              <a:r>
                <a:rPr lang="en-US" sz="2400" baseline="-25000" dirty="0">
                  <a:latin typeface="Tahoma" pitchFamily="-65" charset="0"/>
                </a:rPr>
                <a:t>1</a:t>
              </a:r>
              <a:r>
                <a:rPr lang="en-US" sz="2400" b="1" i="1" dirty="0">
                  <a:solidFill>
                    <a:srgbClr val="FF0000"/>
                  </a:solidFill>
                  <a:latin typeface="Lucida Handwriting"/>
                  <a:cs typeface="Lucida Handwriting"/>
                </a:rPr>
                <a:t>H</a:t>
              </a:r>
              <a:r>
                <a:rPr lang="en-US" sz="2400" dirty="0" smtClean="0">
                  <a:solidFill>
                    <a:schemeClr val="hlink">
                      <a:alpha val="65999"/>
                    </a:schemeClr>
                  </a:solidFill>
                  <a:latin typeface="Times New Roman" pitchFamily="-65" charset="0"/>
                </a:rPr>
                <a:t>  </a:t>
              </a:r>
              <a:r>
                <a:rPr lang="en-US" sz="2400" dirty="0" smtClean="0">
                  <a:solidFill>
                    <a:srgbClr val="000000"/>
                  </a:solidFill>
                  <a:latin typeface="Cambria"/>
                  <a:cs typeface="Cambria"/>
                </a:rPr>
                <a:t>+ ..</a:t>
              </a:r>
              <a:r>
                <a:rPr lang="en-US" sz="2400" dirty="0" smtClean="0">
                  <a:latin typeface="Tahoma" pitchFamily="-65" charset="0"/>
                </a:rPr>
                <a:t>}</a:t>
              </a:r>
              <a:endParaRPr lang="en-US" sz="2400" i="1" dirty="0">
                <a:solidFill>
                  <a:schemeClr val="tx2"/>
                </a:solidFill>
                <a:latin typeface="Tahoma" pitchFamily="-65" charset="0"/>
                <a:sym typeface="Symbol" pitchFamily="-65" charset="2"/>
              </a:endParaRPr>
            </a:p>
          </p:txBody>
        </p:sp>
      </p:grp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5263264" y="4305540"/>
            <a:ext cx="1095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 i="1" dirty="0" err="1" smtClean="0">
                <a:solidFill>
                  <a:srgbClr val="FF0000"/>
                </a:solidFill>
                <a:latin typeface="Lucida Handwriting"/>
                <a:ea typeface="Times New Roman" charset="0"/>
                <a:cs typeface="Lucida Handwriting"/>
              </a:rPr>
              <a:t>H</a:t>
            </a:r>
            <a:r>
              <a:rPr lang="en-US" sz="2400" i="1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(ξ,t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) </a:t>
            </a:r>
            <a:endParaRPr lang="en-US" sz="2400" b="1" i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AutoShape 38"/>
          <p:cNvSpPr>
            <a:spLocks noChangeArrowheads="1"/>
          </p:cNvSpPr>
          <p:nvPr/>
        </p:nvSpPr>
        <p:spPr bwMode="auto">
          <a:xfrm>
            <a:off x="4598954" y="4394441"/>
            <a:ext cx="622300" cy="3810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61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ED3D7"/>
          </a:solidFill>
          <a:ln w="19050">
            <a:solidFill>
              <a:srgbClr val="3C8C93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649288" y="3772438"/>
            <a:ext cx="3890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dirty="0">
                <a:latin typeface="Tahoma" charset="0"/>
                <a:ea typeface="Tahoma" charset="0"/>
                <a:cs typeface="Tahoma" charset="0"/>
              </a:rPr>
              <a:t>Polarized beam, </a:t>
            </a:r>
            <a:r>
              <a:rPr lang="en-US" dirty="0" err="1">
                <a:latin typeface="Tahoma" charset="0"/>
                <a:ea typeface="Tahoma" charset="0"/>
                <a:cs typeface="Tahoma" charset="0"/>
              </a:rPr>
              <a:t>unpolarized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 target: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27456" y="3212555"/>
            <a:ext cx="2578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F</a:t>
            </a:r>
            <a:r>
              <a:rPr lang="en-US" b="1" baseline="-25000" dirty="0" smtClean="0">
                <a:solidFill>
                  <a:srgbClr val="008000"/>
                </a:solidFill>
                <a:latin typeface="Cambria"/>
                <a:cs typeface="Cambria"/>
              </a:rPr>
              <a:t>1</a:t>
            </a:r>
            <a:r>
              <a:rPr lang="en-US" dirty="0" smtClean="0">
                <a:latin typeface="Cambria"/>
                <a:cs typeface="Cambria"/>
              </a:rPr>
              <a:t>: Dirac FF;</a:t>
            </a:r>
            <a:r>
              <a:rPr lang="en-US" b="1" dirty="0" smtClean="0">
                <a:latin typeface="Cambria"/>
                <a:cs typeface="Cambria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F</a:t>
            </a:r>
            <a:r>
              <a:rPr lang="en-US" b="1" baseline="-25000" dirty="0" smtClean="0">
                <a:solidFill>
                  <a:srgbClr val="008000"/>
                </a:solidFill>
                <a:latin typeface="Cambria"/>
                <a:cs typeface="Cambria"/>
              </a:rPr>
              <a:t>2</a:t>
            </a:r>
            <a:r>
              <a:rPr lang="en-US" dirty="0" smtClean="0">
                <a:latin typeface="Cambria"/>
                <a:cs typeface="Cambria"/>
              </a:rPr>
              <a:t>: Pauli FF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47" name="AutoShape 38"/>
          <p:cNvSpPr>
            <a:spLocks noChangeArrowheads="1"/>
          </p:cNvSpPr>
          <p:nvPr/>
        </p:nvSpPr>
        <p:spPr bwMode="auto">
          <a:xfrm>
            <a:off x="6529354" y="4342609"/>
            <a:ext cx="622300" cy="3810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61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ED3D7"/>
          </a:solidFill>
          <a:ln w="19050">
            <a:solidFill>
              <a:srgbClr val="3C8C93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317743" y="4261944"/>
            <a:ext cx="880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Cambria"/>
                <a:cs typeface="Cambria"/>
              </a:rPr>
              <a:t>d</a:t>
            </a:r>
            <a:r>
              <a:rPr lang="en-US" sz="2400" i="1" baseline="-25000" dirty="0" smtClean="0">
                <a:latin typeface="Cambria"/>
                <a:cs typeface="Cambria"/>
              </a:rPr>
              <a:t>1</a:t>
            </a:r>
            <a:r>
              <a:rPr lang="en-US" sz="2400" i="1" dirty="0" smtClean="0">
                <a:latin typeface="Cambria"/>
                <a:cs typeface="Cambria"/>
              </a:rPr>
              <a:t>(t)</a:t>
            </a:r>
            <a:endParaRPr lang="en-US" sz="2400" i="1" dirty="0">
              <a:latin typeface="Cambria"/>
              <a:cs typeface="Cambria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941" y="5104896"/>
            <a:ext cx="3332480" cy="9499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5" name="TextBox 54"/>
          <p:cNvSpPr txBox="1"/>
          <p:nvPr/>
        </p:nvSpPr>
        <p:spPr>
          <a:xfrm>
            <a:off x="598664" y="5257296"/>
            <a:ext cx="3546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Bessel Integral relates </a:t>
            </a:r>
            <a:r>
              <a:rPr lang="en-US" sz="2000" i="1" dirty="0" smtClean="0">
                <a:latin typeface="Cambria"/>
                <a:cs typeface="Cambria"/>
              </a:rPr>
              <a:t>d</a:t>
            </a:r>
            <a:r>
              <a:rPr lang="en-US" sz="2000" i="1" baseline="-25000" dirty="0" smtClean="0">
                <a:latin typeface="Cambria"/>
                <a:cs typeface="Cambria"/>
              </a:rPr>
              <a:t>1</a:t>
            </a:r>
            <a:r>
              <a:rPr lang="en-US" sz="2000" i="1" dirty="0" smtClean="0">
                <a:latin typeface="Cambria"/>
                <a:cs typeface="Cambria"/>
              </a:rPr>
              <a:t>(t) </a:t>
            </a:r>
          </a:p>
          <a:p>
            <a:r>
              <a:rPr lang="en-US" sz="2000" dirty="0" smtClean="0">
                <a:latin typeface="Cambria"/>
                <a:cs typeface="Cambria"/>
              </a:rPr>
              <a:t>to the</a:t>
            </a:r>
            <a:r>
              <a:rPr lang="en-US" sz="2000" dirty="0" smtClean="0">
                <a:latin typeface="Cambria"/>
                <a:cs typeface="Cambria"/>
              </a:rPr>
              <a:t> radial pressure </a:t>
            </a:r>
            <a:r>
              <a:rPr lang="en-US" sz="2000" dirty="0" err="1" smtClean="0">
                <a:latin typeface="Cambria"/>
                <a:cs typeface="Cambria"/>
              </a:rPr>
              <a:t>p(r</a:t>
            </a:r>
            <a:r>
              <a:rPr lang="en-US" sz="2000" dirty="0" smtClean="0">
                <a:latin typeface="Cambria"/>
                <a:cs typeface="Cambria"/>
              </a:rPr>
              <a:t>). </a:t>
            </a:r>
            <a:endParaRPr lang="en-US" sz="2000" dirty="0">
              <a:latin typeface="Cambria"/>
              <a:cs typeface="Cambria"/>
            </a:endParaRPr>
          </a:p>
        </p:txBody>
      </p:sp>
      <p:pic>
        <p:nvPicPr>
          <p:cNvPr id="57" name="Picture 56" descr="dvcs_bh"/>
          <p:cNvPicPr>
            <a:picLocks noChangeAspect="1" noChangeArrowheads="1"/>
          </p:cNvPicPr>
          <p:nvPr/>
        </p:nvPicPr>
        <p:blipFill>
          <a:blip r:embed="rId2" cstate="print"/>
          <a:srcRect l="11514" t="11621" r="55478" b="59094"/>
          <a:stretch>
            <a:fillRect/>
          </a:stretch>
        </p:blipFill>
        <p:spPr bwMode="auto">
          <a:xfrm>
            <a:off x="1871167" y="1600200"/>
            <a:ext cx="2083432" cy="149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48923" y="948035"/>
            <a:ext cx="60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ambria"/>
                <a:cs typeface="Cambria"/>
              </a:rPr>
              <a:t>BH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5965779" y="1977479"/>
            <a:ext cx="871584" cy="653330"/>
            <a:chOff x="3006679" y="1913979"/>
            <a:chExt cx="871584" cy="653330"/>
          </a:xfrm>
        </p:grpSpPr>
        <p:sp>
          <p:nvSpPr>
            <p:cNvPr id="30" name="TextBox 29"/>
            <p:cNvSpPr txBox="1"/>
            <p:nvPr/>
          </p:nvSpPr>
          <p:spPr>
            <a:xfrm>
              <a:off x="3006679" y="1913979"/>
              <a:ext cx="7859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8000"/>
                  </a:solidFill>
                  <a:latin typeface="Cambria"/>
                  <a:cs typeface="Cambria"/>
                </a:rPr>
                <a:t>F</a:t>
              </a:r>
              <a:r>
                <a:rPr lang="en-US" sz="2000" b="1" baseline="-25000" dirty="0" smtClean="0">
                  <a:solidFill>
                    <a:srgbClr val="008000"/>
                  </a:solidFill>
                  <a:latin typeface="Cambria"/>
                  <a:cs typeface="Cambria"/>
                </a:rPr>
                <a:t>1</a:t>
              </a:r>
              <a:r>
                <a:rPr lang="en-US" sz="2000" b="1" dirty="0" smtClean="0">
                  <a:solidFill>
                    <a:srgbClr val="008000"/>
                  </a:solidFill>
                  <a:latin typeface="Cambria"/>
                  <a:cs typeface="Cambria"/>
                </a:rPr>
                <a:t>, F</a:t>
              </a:r>
              <a:r>
                <a:rPr lang="en-US" sz="2000" b="1" baseline="-25000" dirty="0" smtClean="0">
                  <a:solidFill>
                    <a:srgbClr val="008000"/>
                  </a:solidFill>
                  <a:latin typeface="Cambria"/>
                  <a:cs typeface="Cambria"/>
                </a:rPr>
                <a:t>2</a:t>
              </a:r>
              <a:endParaRPr lang="en-US" sz="2000" b="1" baseline="-25000" dirty="0">
                <a:solidFill>
                  <a:srgbClr val="008000"/>
                </a:solidFill>
                <a:latin typeface="Cambria"/>
                <a:cs typeface="Cambria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3364510" y="2314089"/>
              <a:ext cx="513753" cy="188943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0" idx="2"/>
            </p:cNvCxnSpPr>
            <p:nvPr/>
          </p:nvCxnSpPr>
          <p:spPr>
            <a:xfrm rot="5400000">
              <a:off x="3076560" y="2244210"/>
              <a:ext cx="253221" cy="39297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2200217" y="2818369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mbria"/>
                <a:cs typeface="Cambria"/>
              </a:rPr>
              <a:t>p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8317" y="2818369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mbria"/>
                <a:cs typeface="Cambria"/>
              </a:rPr>
              <a:t>p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1167" y="1326634"/>
            <a:ext cx="348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mbria"/>
                <a:cs typeface="Cambria"/>
              </a:rPr>
              <a:t>e</a:t>
            </a:r>
            <a:r>
              <a:rPr lang="en-US" baseline="30000" dirty="0" smtClean="0">
                <a:latin typeface="Cambria"/>
                <a:cs typeface="Cambria"/>
              </a:rPr>
              <a:t>-</a:t>
            </a:r>
            <a:endParaRPr lang="en-US" baseline="30000" dirty="0">
              <a:latin typeface="Cambria"/>
              <a:cs typeface="Cambri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14167" y="1339334"/>
            <a:ext cx="348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mbria"/>
                <a:cs typeface="Cambria"/>
              </a:rPr>
              <a:t>e</a:t>
            </a:r>
            <a:r>
              <a:rPr lang="en-US" baseline="30000" dirty="0" smtClean="0">
                <a:latin typeface="Cambria"/>
                <a:cs typeface="Cambria"/>
              </a:rPr>
              <a:t>-</a:t>
            </a:r>
            <a:endParaRPr lang="en-US" baseline="30000" dirty="0">
              <a:latin typeface="Cambria"/>
              <a:cs typeface="Cambri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92400" y="2427610"/>
            <a:ext cx="681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mbria"/>
                <a:cs typeface="Cambria"/>
              </a:rPr>
              <a:t>GPDs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59117" y="160706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mbria"/>
                <a:cs typeface="Cambria"/>
              </a:rPr>
              <a:t>γ</a:t>
            </a:r>
            <a:endParaRPr lang="en-US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BB1B1B"/>
                </a:solidFill>
                <a:latin typeface="Cambria"/>
                <a:cs typeface="Cambria"/>
              </a:rPr>
              <a:t>CLAS Experiment</a:t>
            </a:r>
            <a:endParaRPr lang="en-US" sz="40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986347"/>
            <a:ext cx="6604000" cy="4919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309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/>
                <a:cs typeface="Arial"/>
              </a:rPr>
              <a:t>In operation 1997 – 2012</a:t>
            </a:r>
            <a:endParaRPr lang="en-US" sz="24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DVCS Beam Spin Asymmetry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19" y="841236"/>
            <a:ext cx="5507682" cy="5298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468" y="1320800"/>
            <a:ext cx="2877693" cy="590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3120" y="5970399"/>
            <a:ext cx="4454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Cambria"/>
                <a:cs typeface="Cambria"/>
              </a:rPr>
              <a:t>F.X. </a:t>
            </a:r>
            <a:r>
              <a:rPr lang="en-US" sz="1600" i="1" dirty="0" err="1" smtClean="0">
                <a:latin typeface="Cambria"/>
                <a:cs typeface="Cambria"/>
              </a:rPr>
              <a:t>Girod</a:t>
            </a:r>
            <a:r>
              <a:rPr lang="en-US" sz="1600" i="1" dirty="0" smtClean="0">
                <a:latin typeface="Cambria"/>
                <a:cs typeface="Cambria"/>
              </a:rPr>
              <a:t> et al., </a:t>
            </a:r>
            <a:r>
              <a:rPr lang="en-US" sz="1600" i="1" dirty="0" err="1" smtClean="0">
                <a:latin typeface="Cambria"/>
                <a:cs typeface="Cambria"/>
              </a:rPr>
              <a:t>Phys.Rev.Lett</a:t>
            </a:r>
            <a:r>
              <a:rPr lang="en-US" sz="1600" i="1" dirty="0" smtClean="0">
                <a:latin typeface="Cambria"/>
                <a:cs typeface="Cambria"/>
              </a:rPr>
              <a:t>. 100 162002 (2008) </a:t>
            </a:r>
            <a:endParaRPr lang="en-US" sz="1600" i="1" dirty="0">
              <a:latin typeface="Cambria"/>
              <a:cs typeface="Cambr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97987" y="3885168"/>
            <a:ext cx="2397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Precision in a large phase space </a:t>
            </a:r>
            <a:r>
              <a:rPr lang="en-US" sz="2000" i="1" dirty="0" smtClean="0">
                <a:latin typeface="Cambria"/>
                <a:cs typeface="Cambria"/>
              </a:rPr>
              <a:t>Q</a:t>
            </a:r>
            <a:r>
              <a:rPr lang="en-US" sz="2000" baseline="30000" dirty="0" smtClean="0">
                <a:latin typeface="Cambria"/>
                <a:cs typeface="Cambria"/>
              </a:rPr>
              <a:t>2</a:t>
            </a:r>
            <a:r>
              <a:rPr lang="en-US" sz="2000" i="1" dirty="0" smtClean="0">
                <a:latin typeface="Cambria"/>
                <a:cs typeface="Cambria"/>
              </a:rPr>
              <a:t>, </a:t>
            </a:r>
            <a:r>
              <a:rPr lang="en-US" sz="2000" i="1" dirty="0" err="1" smtClean="0">
                <a:latin typeface="Cambria"/>
                <a:cs typeface="Cambria"/>
              </a:rPr>
              <a:t>x</a:t>
            </a:r>
            <a:r>
              <a:rPr lang="en-US" sz="2000" baseline="-25000" dirty="0" err="1" smtClean="0">
                <a:latin typeface="Cambria"/>
                <a:cs typeface="Cambria"/>
              </a:rPr>
              <a:t>B</a:t>
            </a:r>
            <a:r>
              <a:rPr lang="en-US" sz="2000" i="1" dirty="0" smtClean="0">
                <a:latin typeface="Cambria"/>
                <a:cs typeface="Cambria"/>
              </a:rPr>
              <a:t>, </a:t>
            </a:r>
            <a:r>
              <a:rPr lang="en-US" sz="2000" i="1" dirty="0" err="1" smtClean="0">
                <a:latin typeface="Cambria"/>
                <a:cs typeface="Cambria"/>
              </a:rPr>
              <a:t>t</a:t>
            </a:r>
            <a:r>
              <a:rPr lang="en-US" sz="2000" i="1" dirty="0" smtClean="0">
                <a:latin typeface="Cambria"/>
                <a:cs typeface="Cambria"/>
              </a:rPr>
              <a:t> </a:t>
            </a:r>
            <a:endParaRPr lang="en-US" sz="2000" i="1" dirty="0">
              <a:latin typeface="Cambria"/>
              <a:cs typeface="Cambri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 l="57500" t="51989" r="5694" b="15971"/>
          <a:stretch>
            <a:fillRect/>
          </a:stretch>
        </p:blipFill>
        <p:spPr>
          <a:xfrm>
            <a:off x="8050223" y="49408"/>
            <a:ext cx="983579" cy="604991"/>
          </a:xfrm>
          <a:prstGeom prst="rect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DVCS </a:t>
            </a:r>
            <a:r>
              <a:rPr lang="en-US" dirty="0" err="1" smtClean="0">
                <a:solidFill>
                  <a:srgbClr val="BB1B1B"/>
                </a:solidFill>
                <a:latin typeface="Cambria"/>
                <a:cs typeface="Cambria"/>
              </a:rPr>
              <a:t>Unpolarized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 Cross-Sections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18" y="940655"/>
            <a:ext cx="8511411" cy="53816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 l="57500" t="51989" r="5694" b="15971"/>
          <a:stretch>
            <a:fillRect/>
          </a:stretch>
        </p:blipFill>
        <p:spPr>
          <a:xfrm>
            <a:off x="8050223" y="49408"/>
            <a:ext cx="983579" cy="604991"/>
          </a:xfrm>
          <a:prstGeom prst="rect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Rectangle 7"/>
          <p:cNvSpPr/>
          <p:nvPr/>
        </p:nvSpPr>
        <p:spPr>
          <a:xfrm>
            <a:off x="5422900" y="6090772"/>
            <a:ext cx="351172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Cambria"/>
                <a:cs typeface="Cambria"/>
              </a:rPr>
              <a:t>H.S. Jo et al., </a:t>
            </a:r>
            <a:r>
              <a:rPr lang="en-US" sz="1600" i="1" dirty="0" err="1" smtClean="0">
                <a:latin typeface="Cambria"/>
                <a:cs typeface="Cambria"/>
              </a:rPr>
              <a:t>Phys.Rev.Lett</a:t>
            </a:r>
            <a:r>
              <a:rPr lang="en-US" sz="1600" i="1" dirty="0" smtClean="0">
                <a:latin typeface="Cambria"/>
                <a:cs typeface="Cambria"/>
              </a:rPr>
              <a:t>. 115 (2015</a:t>
            </a:r>
            <a:r>
              <a:rPr lang="en-US" sz="1600" dirty="0" smtClean="0">
                <a:latin typeface="Cambria"/>
                <a:cs typeface="Cambria"/>
              </a:rPr>
              <a:t>)</a:t>
            </a:r>
            <a:endParaRPr lang="en-US" sz="16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Dispersion Relation Analysis and Global Fits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2800" y="952500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Compton Form Factor</a:t>
            </a:r>
            <a:r>
              <a:rPr lang="en-US" sz="2400" b="1" dirty="0" smtClean="0">
                <a:solidFill>
                  <a:srgbClr val="800000"/>
                </a:solidFill>
                <a:latin typeface="Lucida Handwriting"/>
                <a:cs typeface="Lucida Handwriting"/>
              </a:rPr>
              <a:t> </a:t>
            </a:r>
            <a:r>
              <a:rPr lang="en-US" sz="2400" b="1" dirty="0" smtClean="0">
                <a:solidFill>
                  <a:srgbClr val="800000"/>
                </a:solidFill>
                <a:latin typeface="Lucida Calligraphy"/>
                <a:cs typeface="Lucida Calligraphy"/>
              </a:rPr>
              <a:t>H 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744" y="4600427"/>
            <a:ext cx="29792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Use Dispersion Relations: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807796" y="2289501"/>
            <a:ext cx="2920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rgbClr val="800000"/>
                </a:solidFill>
                <a:latin typeface="Cambria"/>
                <a:cs typeface="Cambria"/>
              </a:rPr>
              <a:t>Beam Spin Asymmetries</a:t>
            </a:r>
            <a:endParaRPr lang="en-US" sz="2000" u="sng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121" y="4203700"/>
            <a:ext cx="3113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err="1" smtClean="0">
                <a:solidFill>
                  <a:srgbClr val="800000"/>
                </a:solidFill>
                <a:latin typeface="Cambria"/>
                <a:cs typeface="Cambria"/>
              </a:rPr>
              <a:t>Unpolarized</a:t>
            </a:r>
            <a:r>
              <a:rPr lang="en-US" sz="2000" u="sng" dirty="0" smtClean="0">
                <a:solidFill>
                  <a:srgbClr val="800000"/>
                </a:solidFill>
                <a:latin typeface="Cambria"/>
                <a:cs typeface="Cambria"/>
              </a:rPr>
              <a:t> cross sections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5" y="1460500"/>
            <a:ext cx="7269480" cy="812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48" y="5013235"/>
            <a:ext cx="5804535" cy="845185"/>
          </a:xfrm>
          <a:prstGeom prst="rect">
            <a:avLst/>
          </a:prstGeom>
        </p:spPr>
      </p:pic>
      <p:sp>
        <p:nvSpPr>
          <p:cNvPr id="12" name="Oval 11"/>
          <p:cNvSpPr>
            <a:spLocks noChangeAspect="1"/>
          </p:cNvSpPr>
          <p:nvPr/>
        </p:nvSpPr>
        <p:spPr>
          <a:xfrm>
            <a:off x="3180936" y="5127537"/>
            <a:ext cx="547526" cy="562905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084021" y="2619701"/>
            <a:ext cx="6635750" cy="835679"/>
            <a:chOff x="1084021" y="2683201"/>
            <a:chExt cx="6635750" cy="87377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rcRect t="34161"/>
            <a:stretch>
              <a:fillRect/>
            </a:stretch>
          </p:blipFill>
          <p:spPr>
            <a:xfrm>
              <a:off x="1084021" y="2683201"/>
              <a:ext cx="6635750" cy="873779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3093383" y="3073400"/>
              <a:ext cx="176453" cy="165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04483" y="2959101"/>
              <a:ext cx="341553" cy="38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/>
                  <a:cs typeface="Cambria"/>
                </a:rPr>
                <a:t>ξ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/>
                <a:cs typeface="Cambria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18921" y="3379180"/>
            <a:ext cx="7493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K.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Kumericki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, D.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Müller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,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Nucl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. Phys. B </a:t>
            </a:r>
            <a:r>
              <a:rPr lang="en-US" sz="1600" b="1" i="1" dirty="0" smtClean="0">
                <a:solidFill>
                  <a:srgbClr val="800000"/>
                </a:solidFill>
                <a:latin typeface="Cambria"/>
                <a:cs typeface="Cambria"/>
              </a:rPr>
              <a:t>841, 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1-58, 2010</a:t>
            </a:r>
          </a:p>
          <a:p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D.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Müller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, T.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Lautenschlager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, K, 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Passek-Kumericki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,  G. Schaefer, 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Nucl.B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. 884, 438, 2014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21480" y="5858420"/>
            <a:ext cx="4110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Cambria"/>
                <a:cs typeface="Cambria"/>
              </a:rPr>
              <a:t>M. </a:t>
            </a:r>
            <a:r>
              <a:rPr lang="en-US" sz="1400" i="1" dirty="0" err="1" smtClean="0">
                <a:latin typeface="Cambria"/>
                <a:cs typeface="Cambria"/>
              </a:rPr>
              <a:t>Polyakov</a:t>
            </a:r>
            <a:r>
              <a:rPr lang="en-US" sz="1400" i="1" dirty="0" smtClean="0">
                <a:latin typeface="Cambria"/>
                <a:cs typeface="Cambria"/>
              </a:rPr>
              <a:t> , C. Weiss, </a:t>
            </a:r>
            <a:r>
              <a:rPr lang="en-US" sz="1400" i="1" dirty="0" err="1" smtClean="0">
                <a:latin typeface="Cambria"/>
                <a:cs typeface="Cambria"/>
              </a:rPr>
              <a:t>Phys.Rev</a:t>
            </a:r>
            <a:r>
              <a:rPr lang="en-US" sz="1400" i="1" dirty="0" smtClean="0">
                <a:latin typeface="Cambria"/>
                <a:cs typeface="Cambria"/>
              </a:rPr>
              <a:t>. D60 (1999) 114017</a:t>
            </a:r>
            <a:endParaRPr lang="en-US" sz="1400" i="1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03200"/>
            <a:ext cx="8464378" cy="52482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Fit</a:t>
            </a:r>
            <a: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  <a:t> 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to</a:t>
            </a:r>
            <a: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  <a:t> DVCS data to determine </a:t>
            </a:r>
            <a:r>
              <a:rPr lang="en-US" sz="3200" i="1" dirty="0" smtClean="0">
                <a:solidFill>
                  <a:srgbClr val="FF0000"/>
                </a:solidFill>
                <a:latin typeface="Cambria"/>
                <a:cs typeface="Cambria"/>
              </a:rPr>
              <a:t>D</a:t>
            </a:r>
            <a:r>
              <a:rPr lang="en-US" sz="3200" dirty="0" smtClean="0">
                <a:solidFill>
                  <a:srgbClr val="FF0000"/>
                </a:solidFill>
                <a:latin typeface="Cambria"/>
                <a:cs typeface="Cambria"/>
              </a:rPr>
              <a:t>-Term</a:t>
            </a:r>
            <a:endParaRPr lang="en-US" sz="3200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grpSp>
        <p:nvGrpSpPr>
          <p:cNvPr id="5" name="Group 21"/>
          <p:cNvGrpSpPr>
            <a:grpSpLocks noChangeAspect="1"/>
          </p:cNvGrpSpPr>
          <p:nvPr/>
        </p:nvGrpSpPr>
        <p:grpSpPr>
          <a:xfrm>
            <a:off x="266700" y="3547782"/>
            <a:ext cx="3862434" cy="2370418"/>
            <a:chOff x="330842" y="1600200"/>
            <a:chExt cx="3309972" cy="203136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rcRect r="1956"/>
            <a:stretch>
              <a:fillRect/>
            </a:stretch>
          </p:blipFill>
          <p:spPr>
            <a:xfrm>
              <a:off x="381000" y="1600200"/>
              <a:ext cx="3259814" cy="203136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78818" y="2009861"/>
              <a:ext cx="1056700" cy="23737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latin typeface="Times New Roman" pitchFamily="-110" charset="0"/>
                </a:rPr>
                <a:t>DVCS - BSA</a:t>
              </a:r>
              <a:endParaRPr lang="en-US" sz="1200" b="1" dirty="0">
                <a:solidFill>
                  <a:prstClr val="black"/>
                </a:solidFill>
                <a:latin typeface="Times New Roman" pitchFamily="-110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b="31482"/>
          <a:stretch>
            <a:fillRect/>
          </a:stretch>
        </p:blipFill>
        <p:spPr>
          <a:xfrm>
            <a:off x="520700" y="1422400"/>
            <a:ext cx="3536161" cy="16002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16000" y="5954871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F.X. </a:t>
            </a:r>
            <a:r>
              <a:rPr lang="en-US" sz="1200" i="1" dirty="0" err="1" smtClean="0">
                <a:solidFill>
                  <a:prstClr val="black"/>
                </a:solidFill>
                <a:latin typeface="Arial"/>
                <a:cs typeface="Arial"/>
              </a:rPr>
              <a:t>Girod</a:t>
            </a:r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 et al., </a:t>
            </a:r>
            <a:r>
              <a:rPr lang="en-US" sz="1200" i="1" dirty="0" err="1" smtClean="0">
                <a:solidFill>
                  <a:prstClr val="black"/>
                </a:solidFill>
                <a:latin typeface="Arial"/>
                <a:cs typeface="Arial"/>
              </a:rPr>
              <a:t>Phys.Rev.Lett</a:t>
            </a:r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. 100 (2008) 162002 ;  H.S. Jo et al., </a:t>
            </a:r>
            <a:r>
              <a:rPr lang="en-US" sz="1200" i="1" dirty="0" err="1" smtClean="0">
                <a:solidFill>
                  <a:prstClr val="black"/>
                </a:solidFill>
                <a:latin typeface="Arial"/>
                <a:cs typeface="Arial"/>
              </a:rPr>
              <a:t>Phys.Rev.Lett</a:t>
            </a:r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. 115 (2015) 212003, </a:t>
            </a:r>
            <a:endParaRPr lang="en-US" sz="1200" i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3530" y="3224768"/>
            <a:ext cx="361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Samples of Beam Spin Asymmetry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300" y="1371600"/>
            <a:ext cx="4654550" cy="45783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02192" y="900668"/>
            <a:ext cx="455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Samples of differential cross sections with fits</a:t>
            </a:r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03200"/>
            <a:ext cx="8464378" cy="52482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Extraction of Compton Form Factor </a:t>
            </a:r>
            <a:r>
              <a:rPr lang="en-US" dirty="0" err="1" smtClean="0">
                <a:solidFill>
                  <a:srgbClr val="FF0000"/>
                </a:solidFill>
                <a:latin typeface="Lucida Calligraphy"/>
                <a:cs typeface="Lucida Calligraphy"/>
              </a:rPr>
              <a:t>H</a:t>
            </a:r>
            <a:r>
              <a:rPr lang="en-US" i="1" dirty="0" err="1" smtClean="0">
                <a:solidFill>
                  <a:srgbClr val="FF0000"/>
                </a:solidFill>
                <a:latin typeface="Cambria"/>
                <a:cs typeface="Cambria"/>
              </a:rPr>
              <a:t>(</a:t>
            </a:r>
            <a:r>
              <a:rPr lang="en-US" i="1" dirty="0" err="1" smtClean="0">
                <a:solidFill>
                  <a:srgbClr val="FF0000"/>
                </a:solidFill>
                <a:latin typeface="Cambria"/>
                <a:ea typeface="Lucida Grande"/>
                <a:cs typeface="Cambria"/>
              </a:rPr>
              <a:t>ξ</a:t>
            </a:r>
            <a:r>
              <a:rPr lang="en-US" i="1" dirty="0" err="1" smtClean="0">
                <a:solidFill>
                  <a:srgbClr val="FF0000"/>
                </a:solidFill>
                <a:latin typeface="Cambria"/>
                <a:cs typeface="Cambria"/>
              </a:rPr>
              <a:t>,t</a:t>
            </a:r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)</a:t>
            </a:r>
            <a:endParaRPr lang="en-US" sz="3200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3" y="914400"/>
            <a:ext cx="3842258" cy="18491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03" y="2755900"/>
            <a:ext cx="3842258" cy="18491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763" y="2739709"/>
            <a:ext cx="3842258" cy="18491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363" y="928689"/>
            <a:ext cx="3842258" cy="18491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128" y="4579621"/>
            <a:ext cx="3721988" cy="179262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937763" y="4876800"/>
            <a:ext cx="3655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The Real and Imaginary parts of Compton FF </a:t>
            </a:r>
            <a:r>
              <a:rPr lang="en-US" dirty="0" err="1" smtClean="0">
                <a:latin typeface="Lucida Calligraphy"/>
                <a:cs typeface="Lucida Calligraphy"/>
              </a:rPr>
              <a:t>H(</a:t>
            </a:r>
            <a:r>
              <a:rPr lang="en-US" i="1" dirty="0" err="1" smtClean="0">
                <a:latin typeface="Lucida Grande"/>
                <a:ea typeface="Lucida Grande"/>
                <a:cs typeface="Lucida Grande"/>
              </a:rPr>
              <a:t>ξ</a:t>
            </a:r>
            <a:r>
              <a:rPr lang="en-US" dirty="0" err="1" smtClean="0">
                <a:latin typeface="Lucida Calligraphy"/>
                <a:cs typeface="Lucida Calligraphy"/>
              </a:rPr>
              <a:t>,t</a:t>
            </a:r>
            <a:r>
              <a:rPr lang="en-US" dirty="0" smtClean="0">
                <a:latin typeface="Lucida Calligraphy"/>
                <a:cs typeface="Lucida Calligraphy"/>
              </a:rPr>
              <a:t>)</a:t>
            </a:r>
            <a:r>
              <a:rPr lang="en-US" dirty="0" smtClean="0">
                <a:latin typeface="Cambria"/>
                <a:cs typeface="Cambria"/>
              </a:rPr>
              <a:t> for different </a:t>
            </a:r>
            <a:r>
              <a:rPr lang="en-US" i="1" dirty="0" err="1" smtClean="0">
                <a:latin typeface="Cambria"/>
                <a:cs typeface="Cambria"/>
              </a:rPr>
              <a:t>ξ</a:t>
            </a:r>
            <a:r>
              <a:rPr lang="en-US" dirty="0" smtClean="0">
                <a:latin typeface="Cambria"/>
                <a:cs typeface="Cambria"/>
              </a:rPr>
              <a:t> and </a:t>
            </a:r>
            <a:r>
              <a:rPr lang="en-US" i="1" dirty="0" err="1" smtClean="0">
                <a:latin typeface="Cambria"/>
                <a:cs typeface="Cambria"/>
              </a:rPr>
              <a:t>t</a:t>
            </a:r>
            <a:r>
              <a:rPr lang="en-US" dirty="0" smtClean="0">
                <a:latin typeface="Cambria"/>
                <a:cs typeface="Cambria"/>
              </a:rPr>
              <a:t> values, resulting from the fit to the BSA and cross section data. </a:t>
            </a:r>
            <a:endParaRPr lang="en-US" dirty="0">
              <a:latin typeface="Lucida Calligraphy"/>
              <a:cs typeface="Lucida Calligraphy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7109" y="2184399"/>
            <a:ext cx="1032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mbria"/>
                <a:cs typeface="Cambria"/>
              </a:rPr>
              <a:t>-</a:t>
            </a:r>
            <a:r>
              <a:rPr lang="en-US" sz="1200" b="1" dirty="0" err="1" smtClean="0">
                <a:latin typeface="Cambria"/>
                <a:cs typeface="Cambria"/>
              </a:rPr>
              <a:t>t</a:t>
            </a:r>
            <a:r>
              <a:rPr lang="en-US" sz="1200" b="1" dirty="0" smtClean="0">
                <a:latin typeface="Cambria"/>
                <a:cs typeface="Cambria"/>
              </a:rPr>
              <a:t>=0.11GeV</a:t>
            </a:r>
            <a:r>
              <a:rPr lang="en-US" sz="1200" b="1" baseline="30000" dirty="0" smtClean="0">
                <a:latin typeface="Cambria"/>
                <a:cs typeface="Cambria"/>
              </a:rPr>
              <a:t>2</a:t>
            </a:r>
            <a:endParaRPr lang="en-US" sz="1200" b="1" baseline="30000" dirty="0">
              <a:latin typeface="Cambria"/>
              <a:cs typeface="Cambri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7109" y="4053701"/>
            <a:ext cx="1032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mbria"/>
                <a:cs typeface="Cambria"/>
              </a:rPr>
              <a:t>-</a:t>
            </a:r>
            <a:r>
              <a:rPr lang="en-US" sz="1200" b="1" dirty="0" err="1" smtClean="0">
                <a:latin typeface="Cambria"/>
                <a:cs typeface="Cambria"/>
              </a:rPr>
              <a:t>t</a:t>
            </a:r>
            <a:r>
              <a:rPr lang="en-US" sz="1200" b="1" dirty="0" smtClean="0">
                <a:latin typeface="Cambria"/>
                <a:cs typeface="Cambria"/>
              </a:rPr>
              <a:t>=0.15GeV</a:t>
            </a:r>
            <a:r>
              <a:rPr lang="en-US" sz="1200" b="1" baseline="30000" dirty="0" smtClean="0">
                <a:latin typeface="Cambria"/>
                <a:cs typeface="Cambria"/>
              </a:rPr>
              <a:t>2</a:t>
            </a:r>
            <a:endParaRPr lang="en-US" sz="1200" b="1" baseline="30000" dirty="0">
              <a:latin typeface="Cambria"/>
              <a:cs typeface="Cambri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7109" y="5884903"/>
            <a:ext cx="1032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mbria"/>
                <a:cs typeface="Cambria"/>
              </a:rPr>
              <a:t>-</a:t>
            </a:r>
            <a:r>
              <a:rPr lang="en-US" sz="1200" b="1" dirty="0" err="1" smtClean="0">
                <a:latin typeface="Cambria"/>
                <a:cs typeface="Cambria"/>
              </a:rPr>
              <a:t>t</a:t>
            </a:r>
            <a:r>
              <a:rPr lang="en-US" sz="1200" b="1" dirty="0" smtClean="0">
                <a:latin typeface="Cambria"/>
                <a:cs typeface="Cambria"/>
              </a:rPr>
              <a:t>=0.20GeV</a:t>
            </a:r>
            <a:r>
              <a:rPr lang="en-US" sz="1200" b="1" baseline="30000" dirty="0" smtClean="0">
                <a:latin typeface="Cambria"/>
                <a:cs typeface="Cambria"/>
              </a:rPr>
              <a:t>2</a:t>
            </a:r>
            <a:endParaRPr lang="en-US" sz="1200" b="1" baseline="30000" dirty="0">
              <a:latin typeface="Cambria"/>
              <a:cs typeface="Cambri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7971" y="1208901"/>
            <a:ext cx="1032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mbria"/>
                <a:cs typeface="Cambria"/>
              </a:rPr>
              <a:t>-</a:t>
            </a:r>
            <a:r>
              <a:rPr lang="en-US" sz="1200" b="1" dirty="0" err="1" smtClean="0">
                <a:latin typeface="Cambria"/>
                <a:cs typeface="Cambria"/>
              </a:rPr>
              <a:t>t</a:t>
            </a:r>
            <a:r>
              <a:rPr lang="en-US" sz="1200" b="1" dirty="0" smtClean="0">
                <a:latin typeface="Cambria"/>
                <a:cs typeface="Cambria"/>
              </a:rPr>
              <a:t>=0.26GeV</a:t>
            </a:r>
            <a:r>
              <a:rPr lang="en-US" sz="1200" b="1" baseline="30000" dirty="0" smtClean="0">
                <a:latin typeface="Cambria"/>
                <a:cs typeface="Cambria"/>
              </a:rPr>
              <a:t>2</a:t>
            </a:r>
            <a:endParaRPr lang="en-US" sz="1200" b="1" baseline="30000" dirty="0">
              <a:latin typeface="Cambria"/>
              <a:cs typeface="Cambri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07971" y="3073400"/>
            <a:ext cx="1032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ambria"/>
                <a:cs typeface="Cambria"/>
              </a:rPr>
              <a:t>-</a:t>
            </a:r>
            <a:r>
              <a:rPr lang="en-US" sz="1200" b="1" dirty="0" err="1" smtClean="0">
                <a:latin typeface="Cambria"/>
                <a:cs typeface="Cambria"/>
              </a:rPr>
              <a:t>t</a:t>
            </a:r>
            <a:r>
              <a:rPr lang="en-US" sz="1200" b="1" dirty="0" smtClean="0">
                <a:latin typeface="Cambria"/>
                <a:cs typeface="Cambria"/>
              </a:rPr>
              <a:t>=0.34GeV</a:t>
            </a:r>
            <a:r>
              <a:rPr lang="en-US" sz="1200" b="1" baseline="30000" dirty="0" smtClean="0">
                <a:latin typeface="Cambria"/>
                <a:cs typeface="Cambria"/>
              </a:rPr>
              <a:t>2</a:t>
            </a:r>
            <a:endParaRPr lang="en-US" sz="1200" b="1" baseline="300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Extraction of </a:t>
            </a:r>
            <a:r>
              <a:rPr lang="en-US" dirty="0" err="1" smtClean="0">
                <a:solidFill>
                  <a:srgbClr val="BB1B1B"/>
                </a:solidFill>
                <a:latin typeface="Cambria"/>
                <a:cs typeface="Cambria"/>
              </a:rPr>
              <a:t>D</a:t>
            </a:r>
            <a:r>
              <a:rPr lang="en-US" baseline="30000" dirty="0" err="1" smtClean="0">
                <a:solidFill>
                  <a:srgbClr val="BB1B1B"/>
                </a:solidFill>
                <a:latin typeface="Cambria"/>
                <a:cs typeface="Cambria"/>
              </a:rPr>
              <a:t>q</a:t>
            </a:r>
            <a:r>
              <a:rPr lang="en-US" baseline="30000" dirty="0" smtClean="0">
                <a:solidFill>
                  <a:srgbClr val="BB1B1B"/>
                </a:solidFill>
                <a:latin typeface="Cambria"/>
                <a:cs typeface="Cambria"/>
              </a:rPr>
              <a:t> 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(</a:t>
            </a:r>
            <a:r>
              <a:rPr lang="en-US" dirty="0" err="1" smtClean="0">
                <a:solidFill>
                  <a:srgbClr val="BB1B1B"/>
                </a:solidFill>
                <a:latin typeface="Cambria"/>
                <a:cs typeface="Cambria"/>
              </a:rPr>
              <a:t>t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) for quark distribution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EFC7-E664-C94B-A020-ACAEA16D8B61}" type="datetime1">
              <a:rPr lang="en-US" smtClean="0">
                <a:solidFill>
                  <a:prstClr val="black"/>
                </a:solidFill>
              </a:rPr>
              <a:pPr/>
              <a:t>9/18/18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C62A-42DA-064B-B402-BD4DFBC1F791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4719" y="948779"/>
            <a:ext cx="3430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Cambria"/>
                <a:cs typeface="Cambria"/>
              </a:rPr>
              <a:t>D</a:t>
            </a:r>
            <a:r>
              <a:rPr lang="en-US" sz="2000" b="1" baseline="30000" dirty="0" err="1" smtClean="0">
                <a:latin typeface="Cambria"/>
                <a:cs typeface="Cambria"/>
              </a:rPr>
              <a:t>Q</a:t>
            </a:r>
            <a:r>
              <a:rPr lang="en-US" sz="2000" b="1" dirty="0" err="1" smtClean="0">
                <a:latin typeface="Cambria"/>
                <a:cs typeface="Cambria"/>
              </a:rPr>
              <a:t>(t</a:t>
            </a:r>
            <a:r>
              <a:rPr lang="en-US" sz="2000" b="1" dirty="0" smtClean="0">
                <a:latin typeface="Cambria"/>
                <a:cs typeface="Cambria"/>
              </a:rPr>
              <a:t>) from CLAS 6 GeV data</a:t>
            </a:r>
            <a:endParaRPr lang="en-US" sz="2000" b="1" dirty="0">
              <a:latin typeface="Cambria"/>
              <a:cs typeface="Cambr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71357" y="1651000"/>
            <a:ext cx="2763685" cy="138499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38100" dist="50800" dir="19680000">
              <a:srgbClr val="000000">
                <a:alpha val="66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D</a:t>
            </a:r>
            <a:r>
              <a:rPr lang="en-US" b="1" baseline="30000" dirty="0" smtClean="0">
                <a:solidFill>
                  <a:srgbClr val="800000"/>
                </a:solidFill>
              </a:rPr>
              <a:t>Q</a:t>
            </a:r>
            <a:r>
              <a:rPr lang="en-US" b="1" dirty="0" smtClean="0">
                <a:solidFill>
                  <a:srgbClr val="800000"/>
                </a:solidFill>
              </a:rPr>
              <a:t>(0) = -1.47 ± 0.10 ± 0.24 </a:t>
            </a:r>
          </a:p>
          <a:p>
            <a:endParaRPr lang="en-US" b="1" dirty="0" smtClean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     M</a:t>
            </a:r>
            <a:r>
              <a:rPr lang="en-US" b="1" baseline="30000" dirty="0" smtClean="0">
                <a:solidFill>
                  <a:srgbClr val="800000"/>
                </a:solidFill>
              </a:rPr>
              <a:t>2</a:t>
            </a:r>
            <a:r>
              <a:rPr lang="en-US" b="1" dirty="0" smtClean="0">
                <a:solidFill>
                  <a:srgbClr val="800000"/>
                </a:solidFill>
              </a:rPr>
              <a:t> =  1.06 ± 0.10 ± 0.15</a:t>
            </a:r>
          </a:p>
          <a:p>
            <a:endParaRPr lang="en-US" b="1" baseline="30000" dirty="0" smtClean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      </a:t>
            </a:r>
            <a:r>
              <a:rPr lang="en-US" b="1" dirty="0" err="1" smtClean="0">
                <a:solidFill>
                  <a:srgbClr val="800000"/>
                </a:solidFill>
              </a:rPr>
              <a:t>α</a:t>
            </a:r>
            <a:r>
              <a:rPr lang="en-US" b="1" dirty="0" smtClean="0">
                <a:solidFill>
                  <a:srgbClr val="800000"/>
                </a:solidFill>
              </a:rPr>
              <a:t> =  2.76 ± 0.25 ± 0.50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5457" y="4267200"/>
            <a:ext cx="3312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How about gluons? </a:t>
            </a:r>
          </a:p>
          <a:p>
            <a:r>
              <a:rPr lang="en-US" i="1" dirty="0" smtClean="0">
                <a:solidFill>
                  <a:srgbClr val="008000"/>
                </a:solidFill>
                <a:latin typeface="Cambria"/>
                <a:cs typeface="Cambria"/>
              </a:rPr>
              <a:t> Expect LQCD results for </a:t>
            </a:r>
            <a:r>
              <a:rPr lang="en-US" i="1" dirty="0" err="1" smtClean="0">
                <a:solidFill>
                  <a:srgbClr val="008000"/>
                </a:solidFill>
                <a:latin typeface="Cambria"/>
                <a:cs typeface="Cambria"/>
              </a:rPr>
              <a:t>D</a:t>
            </a:r>
            <a:r>
              <a:rPr lang="en-US" i="1" baseline="30000" dirty="0" err="1" smtClean="0">
                <a:solidFill>
                  <a:srgbClr val="008000"/>
                </a:solidFill>
                <a:latin typeface="Cambria"/>
                <a:cs typeface="Cambria"/>
              </a:rPr>
              <a:t>G</a:t>
            </a:r>
            <a:r>
              <a:rPr lang="en-US" i="1" dirty="0" err="1" smtClean="0">
                <a:solidFill>
                  <a:srgbClr val="008000"/>
                </a:solidFill>
                <a:latin typeface="Cambria"/>
                <a:cs typeface="Cambria"/>
              </a:rPr>
              <a:t>(t</a:t>
            </a:r>
            <a:r>
              <a:rPr lang="en-US" i="1" dirty="0" smtClean="0">
                <a:solidFill>
                  <a:srgbClr val="008000"/>
                </a:solidFill>
                <a:latin typeface="Cambria"/>
                <a:cs typeface="Cambria"/>
              </a:rPr>
              <a:t>) this week.  (</a:t>
            </a:r>
            <a:r>
              <a:rPr lang="en-US" i="1" dirty="0" err="1" smtClean="0">
                <a:solidFill>
                  <a:srgbClr val="008000"/>
                </a:solidFill>
                <a:latin typeface="Cambria"/>
                <a:cs typeface="Cambria"/>
              </a:rPr>
              <a:t>Phiala</a:t>
            </a:r>
            <a:r>
              <a:rPr lang="en-US" i="1" dirty="0" smtClean="0">
                <a:solidFill>
                  <a:srgbClr val="008000"/>
                </a:solidFill>
                <a:latin typeface="Cambria"/>
                <a:cs typeface="Cambria"/>
              </a:rPr>
              <a:t> </a:t>
            </a:r>
            <a:r>
              <a:rPr lang="en-US" i="1" dirty="0" smtClean="0">
                <a:solidFill>
                  <a:srgbClr val="008000"/>
                </a:solidFill>
                <a:latin typeface="Cambria"/>
                <a:cs typeface="Cambria"/>
              </a:rPr>
              <a:t>Shanahan)  </a:t>
            </a:r>
            <a:endParaRPr lang="en-US" i="1" dirty="0">
              <a:solidFill>
                <a:srgbClr val="008000"/>
              </a:solidFill>
              <a:latin typeface="Cambria"/>
              <a:cs typeface="Cambri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57" y="1565278"/>
            <a:ext cx="4343400" cy="4154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3495"/>
            <a:ext cx="9144000" cy="884060"/>
          </a:xfrm>
          <a:ln>
            <a:noFill/>
          </a:ln>
        </p:spPr>
        <p:txBody>
          <a:bodyPr lIns="91382" tIns="45691" rIns="91382" bIns="45691"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The emergence of confinement</a:t>
            </a:r>
            <a:endParaRPr lang="en-US" sz="3600" b="1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rcRect l="3557" t="4407" r="4743"/>
          <a:stretch>
            <a:fillRect/>
          </a:stretch>
        </p:blipFill>
        <p:spPr>
          <a:xfrm>
            <a:off x="1198554" y="820565"/>
            <a:ext cx="6337300" cy="5499846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4" idx="0"/>
          </p:cNvCxnSpPr>
          <p:nvPr/>
        </p:nvCxnSpPr>
        <p:spPr>
          <a:xfrm rot="16200000" flipV="1">
            <a:off x="3458819" y="4935888"/>
            <a:ext cx="673100" cy="46924"/>
          </a:xfrm>
          <a:prstGeom prst="straightConnector1">
            <a:avLst/>
          </a:prstGeom>
          <a:ln w="28575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32200" y="5295900"/>
            <a:ext cx="373261" cy="307777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ambria"/>
                <a:cs typeface="Cambria"/>
              </a:rPr>
              <a:t>T</a:t>
            </a:r>
            <a:r>
              <a:rPr lang="en-US" sz="1400" baseline="-25000" dirty="0" smtClean="0">
                <a:solidFill>
                  <a:schemeClr val="bg1"/>
                </a:solidFill>
                <a:latin typeface="Cambria"/>
                <a:cs typeface="Cambria"/>
              </a:rPr>
              <a:t>H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4641352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Comparison of </a:t>
            </a:r>
            <a:r>
              <a:rPr lang="en-US" dirty="0" err="1" smtClean="0">
                <a:solidFill>
                  <a:srgbClr val="BB1B1B"/>
                </a:solidFill>
                <a:latin typeface="Cambria"/>
                <a:cs typeface="Cambria"/>
              </a:rPr>
              <a:t>D</a:t>
            </a:r>
            <a:r>
              <a:rPr lang="en-US" baseline="30000" dirty="0" err="1" smtClean="0">
                <a:solidFill>
                  <a:srgbClr val="BB1B1B"/>
                </a:solidFill>
                <a:latin typeface="Cambria"/>
                <a:cs typeface="Cambria"/>
              </a:rPr>
              <a:t>Q</a:t>
            </a:r>
            <a:r>
              <a:rPr lang="en-US" dirty="0" err="1" smtClean="0">
                <a:solidFill>
                  <a:srgbClr val="BB1B1B"/>
                </a:solidFill>
                <a:latin typeface="Cambria"/>
                <a:cs typeface="Cambria"/>
              </a:rPr>
              <a:t>(t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) with models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3563" t="3835" r="4628" b="331"/>
          <a:stretch>
            <a:fillRect/>
          </a:stretch>
        </p:blipFill>
        <p:spPr>
          <a:xfrm>
            <a:off x="457206" y="838204"/>
            <a:ext cx="3579541" cy="36512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0" y="1194931"/>
            <a:ext cx="4787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Cambria"/>
                <a:cs typeface="Cambria"/>
              </a:rPr>
              <a:t> </a:t>
            </a:r>
            <a:r>
              <a:rPr lang="en-US" dirty="0" err="1" smtClean="0">
                <a:latin typeface="Cambria"/>
                <a:cs typeface="Cambria"/>
              </a:rPr>
              <a:t>Chiral</a:t>
            </a:r>
            <a:r>
              <a:rPr lang="en-US" dirty="0" smtClean="0">
                <a:latin typeface="Cambria"/>
                <a:cs typeface="Cambria"/>
              </a:rPr>
              <a:t> Quark </a:t>
            </a:r>
            <a:r>
              <a:rPr lang="en-US" dirty="0" err="1" smtClean="0">
                <a:latin typeface="Cambria"/>
                <a:cs typeface="Cambria"/>
              </a:rPr>
              <a:t>Soliton</a:t>
            </a:r>
            <a:r>
              <a:rPr lang="en-US" dirty="0" smtClean="0">
                <a:latin typeface="Cambria"/>
                <a:cs typeface="Cambria"/>
              </a:rPr>
              <a:t> Model 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mbria"/>
                <a:cs typeface="Cambria"/>
              </a:rPr>
              <a:t> Dispersion Relations, normalized at </a:t>
            </a:r>
            <a:r>
              <a:rPr lang="en-US" dirty="0" err="1" smtClean="0">
                <a:latin typeface="Cambria"/>
                <a:cs typeface="Cambria"/>
              </a:rPr>
              <a:t>t</a:t>
            </a:r>
            <a:r>
              <a:rPr lang="en-US" dirty="0" smtClean="0">
                <a:latin typeface="Cambria"/>
                <a:cs typeface="Cambria"/>
              </a:rPr>
              <a:t>=0.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mbria"/>
                <a:cs typeface="Cambria"/>
              </a:rPr>
              <a:t> Lattice QCD LHPC, no disconnected diagrams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mbria"/>
                <a:cs typeface="Cambria"/>
              </a:rPr>
              <a:t> Global fit – </a:t>
            </a:r>
            <a:r>
              <a:rPr lang="en-US" i="1" dirty="0" smtClean="0">
                <a:latin typeface="Cambria"/>
                <a:cs typeface="Cambria"/>
              </a:rPr>
              <a:t>K.L.M. </a:t>
            </a:r>
            <a:r>
              <a:rPr lang="en-US" i="1" dirty="0" smtClean="0">
                <a:solidFill>
                  <a:srgbClr val="000000"/>
                </a:solidFill>
                <a:latin typeface="Cambria"/>
                <a:cs typeface="Cambria"/>
              </a:rPr>
              <a:t>EP</a:t>
            </a:r>
            <a:r>
              <a:rPr lang="en-US" i="1" dirty="0" smtClean="0">
                <a:latin typeface="Cambria"/>
                <a:cs typeface="Cambria"/>
              </a:rPr>
              <a:t>J A52 (2016) 6 , 157</a:t>
            </a:r>
            <a:endParaRPr lang="en-US" dirty="0" smtClean="0">
              <a:latin typeface="Cambria"/>
              <a:cs typeface="Cambri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3793" r="7113"/>
          <a:stretch>
            <a:fillRect/>
          </a:stretch>
        </p:blipFill>
        <p:spPr>
          <a:xfrm>
            <a:off x="2428610" y="4419600"/>
            <a:ext cx="6550290" cy="18983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18000" y="2650003"/>
            <a:ext cx="323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/>
                <a:cs typeface="Cambria"/>
              </a:rPr>
              <a:t>M.V. </a:t>
            </a:r>
            <a:r>
              <a:rPr lang="en-US" i="1" dirty="0" err="1" smtClean="0">
                <a:latin typeface="Cambria"/>
                <a:cs typeface="Cambria"/>
              </a:rPr>
              <a:t>Polyakov</a:t>
            </a:r>
            <a:r>
              <a:rPr lang="en-US" i="1" dirty="0" smtClean="0">
                <a:latin typeface="Cambria"/>
                <a:cs typeface="Cambria"/>
              </a:rPr>
              <a:t>, P. Schweitzer arXiv:1805.06596</a:t>
            </a:r>
            <a:endParaRPr lang="en-US" i="1" dirty="0">
              <a:latin typeface="Cambria"/>
              <a:cs typeface="Cambria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778966" y="5854699"/>
            <a:ext cx="1510834" cy="52670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02439"/>
            <a:ext cx="8464378" cy="48749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d</a:t>
            </a:r>
            <a:r>
              <a:rPr lang="en-US" baseline="30000" dirty="0" smtClean="0">
                <a:solidFill>
                  <a:srgbClr val="BB1B1B"/>
                </a:solidFill>
                <a:latin typeface="Cambria"/>
                <a:cs typeface="Cambria"/>
              </a:rPr>
              <a:t>Q</a:t>
            </a:r>
            <a:r>
              <a:rPr lang="en-US" baseline="-25000" dirty="0" smtClean="0">
                <a:solidFill>
                  <a:srgbClr val="BB1B1B"/>
                </a:solidFill>
                <a:latin typeface="Cambria"/>
                <a:cs typeface="Cambria"/>
              </a:rPr>
              <a:t>1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(t) - Gravitational Form Factor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27" y="1238766"/>
            <a:ext cx="3764280" cy="36503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5317" y="5425241"/>
            <a:ext cx="8367420" cy="52322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ambria"/>
                <a:cs typeface="Cambria"/>
              </a:rPr>
              <a:t>First determination of new fundamental quantity. </a:t>
            </a:r>
            <a:endParaRPr lang="en-US" sz="2800" b="1" dirty="0">
              <a:latin typeface="Cambria"/>
              <a:cs typeface="Cambri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6090" y="894834"/>
            <a:ext cx="424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Cambria"/>
                <a:cs typeface="Cambria"/>
              </a:rPr>
              <a:t>Expansion in </a:t>
            </a:r>
            <a:r>
              <a:rPr lang="en-US" b="1" dirty="0" err="1" smtClean="0">
                <a:solidFill>
                  <a:srgbClr val="800000"/>
                </a:solidFill>
                <a:latin typeface="Cambria"/>
                <a:cs typeface="Cambria"/>
              </a:rPr>
              <a:t>Gegenbauer</a:t>
            </a:r>
            <a:r>
              <a:rPr lang="en-US" b="1" dirty="0" smtClean="0">
                <a:solidFill>
                  <a:srgbClr val="800000"/>
                </a:solidFill>
                <a:latin typeface="Cambria"/>
                <a:cs typeface="Cambria"/>
              </a:rPr>
              <a:t> polynomials </a:t>
            </a:r>
            <a:endParaRPr lang="en-US" b="1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619" y="2799857"/>
            <a:ext cx="2006473" cy="9373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6358" y="3978544"/>
            <a:ext cx="3882669" cy="1015663"/>
          </a:xfrm>
          <a:prstGeom prst="rect">
            <a:avLst/>
          </a:prstGeom>
          <a:noFill/>
          <a:ln w="12700" cap="flat" cmpd="sng" algn="ctr">
            <a:solidFill>
              <a:srgbClr val="2A70E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(0) &lt; 0 dynamical </a:t>
            </a:r>
            <a:r>
              <a:rPr lang="en-US" sz="2000" b="1" dirty="0" smtClean="0">
                <a:solidFill>
                  <a:srgbClr val="FF0000"/>
                </a:solidFill>
              </a:rPr>
              <a:t>stability</a:t>
            </a:r>
            <a:r>
              <a:rPr lang="en-US" sz="2000" b="1" dirty="0" smtClean="0"/>
              <a:t> of bound state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Q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000" b="1" dirty="0" smtClean="0">
                <a:solidFill>
                  <a:srgbClr val="FF0000"/>
                </a:solidFill>
              </a:rPr>
              <a:t>(0) = -2.04 ± 0.14 ± 0.33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117" y="1238766"/>
            <a:ext cx="2831465" cy="9410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119" y="2114441"/>
            <a:ext cx="5213350" cy="7810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36501" y="1453634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with</a:t>
            </a:r>
            <a:endParaRPr lang="en-US" sz="20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190500"/>
            <a:ext cx="8464378" cy="53752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The pressure distribution inside the proton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898" y="836446"/>
            <a:ext cx="4343401" cy="40681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5419" y="2812872"/>
            <a:ext cx="4517080" cy="132343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000" b="1" dirty="0" smtClean="0">
                <a:solidFill>
                  <a:prstClr val="black"/>
                </a:solidFill>
              </a:rPr>
              <a:t>Repulsive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mbria"/>
                <a:cs typeface="Cambria"/>
              </a:rPr>
              <a:t>pressure near center</a:t>
            </a:r>
          </a:p>
          <a:p>
            <a:pPr algn="ctr" defTabSz="457200"/>
            <a:r>
              <a:rPr lang="en-US" sz="2000" b="1" dirty="0" err="1" smtClean="0">
                <a:solidFill>
                  <a:srgbClr val="0000FF"/>
                </a:solidFill>
              </a:rPr>
              <a:t>p(r</a:t>
            </a:r>
            <a:r>
              <a:rPr lang="en-US" sz="2000" b="1" dirty="0" smtClean="0">
                <a:solidFill>
                  <a:srgbClr val="0000FF"/>
                </a:solidFill>
              </a:rPr>
              <a:t>=0) = 10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35</a:t>
            </a:r>
            <a:r>
              <a:rPr lang="en-US" sz="2000" b="1" dirty="0" smtClean="0">
                <a:solidFill>
                  <a:srgbClr val="0000FF"/>
                </a:solidFill>
              </a:rPr>
              <a:t> Pa </a:t>
            </a:r>
          </a:p>
          <a:p>
            <a:pPr algn="ctr" defTabSz="457200"/>
            <a:r>
              <a:rPr lang="en-US" sz="2000" b="1" dirty="0" smtClean="0">
                <a:latin typeface="Cambria"/>
                <a:cs typeface="Cambria"/>
              </a:rPr>
              <a:t>Confining</a:t>
            </a:r>
            <a:r>
              <a:rPr lang="en-US" sz="2000" dirty="0" smtClean="0">
                <a:latin typeface="Cambria"/>
                <a:cs typeface="Cambria"/>
              </a:rPr>
              <a:t> pressure at </a:t>
            </a:r>
            <a:r>
              <a:rPr lang="en-US" sz="2000" dirty="0" err="1" smtClean="0">
                <a:latin typeface="Cambria"/>
                <a:cs typeface="Cambria"/>
              </a:rPr>
              <a:t>r</a:t>
            </a:r>
            <a:r>
              <a:rPr lang="en-US" sz="2000" dirty="0" smtClean="0">
                <a:latin typeface="Cambria"/>
                <a:cs typeface="Cambria"/>
              </a:rPr>
              <a:t> &gt; 0.6 fm</a:t>
            </a:r>
          </a:p>
          <a:p>
            <a:pPr algn="ctr" defTabSz="457200"/>
            <a:r>
              <a:rPr lang="en-US" sz="2000" dirty="0" smtClean="0">
                <a:latin typeface="Cambria"/>
                <a:cs typeface="Cambria"/>
              </a:rPr>
              <a:t>(in χQSM due to the </a:t>
            </a:r>
            <a:r>
              <a:rPr lang="en-US" sz="2000" dirty="0" err="1" smtClean="0">
                <a:latin typeface="Cambria"/>
                <a:cs typeface="Cambria"/>
              </a:rPr>
              <a:t>pion</a:t>
            </a:r>
            <a:r>
              <a:rPr lang="en-US" sz="2000" dirty="0" smtClean="0">
                <a:latin typeface="Cambria"/>
                <a:cs typeface="Cambria"/>
              </a:rPr>
              <a:t> field)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3198" y="4592934"/>
            <a:ext cx="4562801" cy="1015663"/>
          </a:xfrm>
          <a:prstGeom prst="rect">
            <a:avLst/>
          </a:prstGeom>
          <a:noFill/>
          <a:ln>
            <a:solidFill>
              <a:srgbClr val="00009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latin typeface="Cambria"/>
                <a:cs typeface="Cambria"/>
              </a:rPr>
              <a:t>Atmospheric pressure:  10</a:t>
            </a:r>
            <a:r>
              <a:rPr lang="en-US" sz="2000" b="1" baseline="30000" dirty="0" smtClean="0">
                <a:solidFill>
                  <a:prstClr val="black"/>
                </a:solidFill>
                <a:latin typeface="Cambria"/>
                <a:cs typeface="Cambria"/>
              </a:rPr>
              <a:t>5</a:t>
            </a:r>
            <a:r>
              <a:rPr lang="en-US" sz="2000" b="1" dirty="0" smtClean="0">
                <a:solidFill>
                  <a:prstClr val="black"/>
                </a:solidFill>
                <a:latin typeface="Cambria"/>
                <a:cs typeface="Cambria"/>
              </a:rPr>
              <a:t> Pa</a:t>
            </a:r>
            <a:endParaRPr lang="en-US" sz="2000" b="1" baseline="30000" dirty="0" smtClean="0">
              <a:solidFill>
                <a:prstClr val="black"/>
              </a:solidFill>
              <a:latin typeface="Cambria"/>
              <a:cs typeface="Cambria"/>
            </a:endParaRPr>
          </a:p>
          <a:p>
            <a:pPr algn="ctr"/>
            <a:r>
              <a:rPr lang="en-US" sz="2000" b="1" dirty="0" smtClean="0">
                <a:solidFill>
                  <a:prstClr val="black"/>
                </a:solidFill>
                <a:latin typeface="Cambria"/>
                <a:cs typeface="Cambria"/>
              </a:rPr>
              <a:t>Pressure in the center of neutron stars ≤ 10</a:t>
            </a:r>
            <a:r>
              <a:rPr lang="en-US" sz="2000" b="1" baseline="30000" dirty="0" smtClean="0">
                <a:solidFill>
                  <a:prstClr val="black"/>
                </a:solidFill>
                <a:latin typeface="Cambria"/>
                <a:cs typeface="Cambria"/>
              </a:rPr>
              <a:t>34 </a:t>
            </a:r>
            <a:r>
              <a:rPr lang="en-US" sz="2000" b="1" dirty="0" smtClean="0">
                <a:solidFill>
                  <a:prstClr val="black"/>
                </a:solidFill>
                <a:latin typeface="Cambria"/>
                <a:cs typeface="Cambria"/>
              </a:rPr>
              <a:t>Pa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8" y="1257300"/>
            <a:ext cx="4359588" cy="1003943"/>
          </a:xfrm>
          <a:prstGeom prst="rect">
            <a:avLst/>
          </a:prstGeom>
          <a:ln w="1905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/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5168930" y="5068330"/>
            <a:ext cx="38432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"/>
                <a:cs typeface="Cambria"/>
              </a:rPr>
              <a:t>    V.B., L. </a:t>
            </a:r>
            <a:r>
              <a:rPr lang="en-US" i="1" dirty="0" err="1" smtClean="0">
                <a:latin typeface="Cambria"/>
                <a:cs typeface="Cambria"/>
              </a:rPr>
              <a:t>Elouadrhiri</a:t>
            </a:r>
            <a:r>
              <a:rPr lang="en-US" i="1" dirty="0" smtClean="0">
                <a:latin typeface="Cambria"/>
                <a:cs typeface="Cambria"/>
              </a:rPr>
              <a:t>, F.X. </a:t>
            </a:r>
            <a:r>
              <a:rPr lang="en-US" i="1" dirty="0" err="1" smtClean="0">
                <a:latin typeface="Cambria"/>
                <a:cs typeface="Cambria"/>
              </a:rPr>
              <a:t>Girod</a:t>
            </a:r>
            <a:endParaRPr lang="en-US" i="1" dirty="0" smtClean="0">
              <a:latin typeface="Cambria"/>
              <a:cs typeface="Cambria"/>
            </a:endParaRPr>
          </a:p>
          <a:p>
            <a:r>
              <a:rPr lang="en-US" i="1" dirty="0" smtClean="0">
                <a:latin typeface="Cambria"/>
                <a:cs typeface="Cambria"/>
              </a:rPr>
              <a:t>Nature 557 (2018) no.7705, 396-399</a:t>
            </a:r>
            <a:endParaRPr lang="en-US" i="1" dirty="0">
              <a:latin typeface="Cambria"/>
              <a:cs typeface="Cambri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4313" y="5797034"/>
            <a:ext cx="8588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  <a:latin typeface="Cambria"/>
                <a:cs typeface="Cambria"/>
              </a:rPr>
              <a:t>A new direction in experimental nuclear/hadronic physics.   </a:t>
            </a:r>
            <a:endParaRPr lang="en-US" sz="2400" b="1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077856" y="939800"/>
            <a:ext cx="1632760" cy="683399"/>
            <a:chOff x="7077856" y="939800"/>
            <a:chExt cx="1632760" cy="683399"/>
          </a:xfrm>
        </p:grpSpPr>
        <p:sp>
          <p:nvSpPr>
            <p:cNvPr id="15" name="Rectangle 14"/>
            <p:cNvSpPr>
              <a:spLocks/>
            </p:cNvSpPr>
            <p:nvPr/>
          </p:nvSpPr>
          <p:spPr>
            <a:xfrm>
              <a:off x="7090565" y="1066825"/>
              <a:ext cx="505407" cy="95250"/>
            </a:xfrm>
            <a:prstGeom prst="rect">
              <a:avLst/>
            </a:prstGeom>
            <a:solidFill>
              <a:srgbClr val="249BAD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77856" y="1244625"/>
              <a:ext cx="533400" cy="95250"/>
            </a:xfrm>
            <a:prstGeom prst="rect">
              <a:avLst/>
            </a:prstGeom>
            <a:solidFill>
              <a:srgbClr val="C9D639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77856" y="1435125"/>
              <a:ext cx="533400" cy="95250"/>
            </a:xfrm>
            <a:prstGeom prst="rect">
              <a:avLst/>
            </a:prstGeom>
            <a:solidFill>
              <a:srgbClr val="DD5218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87456" y="939800"/>
              <a:ext cx="9284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mbria"/>
                  <a:cs typeface="Cambria"/>
                </a:rPr>
                <a:t>World data</a:t>
              </a:r>
              <a:endParaRPr lang="en-US" sz="1200" dirty="0">
                <a:latin typeface="Cambria"/>
                <a:cs typeface="Cambria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74756" y="1130300"/>
              <a:ext cx="915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mbria"/>
                  <a:cs typeface="Cambria"/>
                </a:rPr>
                <a:t>CLAS data</a:t>
              </a:r>
              <a:endParaRPr lang="en-US" sz="1200" dirty="0">
                <a:latin typeface="Cambria"/>
                <a:cs typeface="Cambri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674756" y="1346200"/>
              <a:ext cx="10358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mbria"/>
                  <a:cs typeface="Cambria"/>
                </a:rPr>
                <a:t>CLAS12 </a:t>
              </a:r>
              <a:r>
                <a:rPr lang="en-US" sz="1200" dirty="0" err="1" smtClean="0">
                  <a:latin typeface="Cambria"/>
                  <a:cs typeface="Cambria"/>
                </a:rPr>
                <a:t>proj</a:t>
              </a:r>
              <a:r>
                <a:rPr lang="en-US" sz="1200" dirty="0" smtClean="0">
                  <a:latin typeface="Cambria"/>
                  <a:cs typeface="Cambria"/>
                </a:rPr>
                <a:t>.</a:t>
              </a:r>
              <a:endParaRPr lang="en-US" sz="1200" dirty="0">
                <a:latin typeface="Cambria"/>
                <a:cs typeface="Cambri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BE1D1D"/>
                </a:solidFill>
              </a:rPr>
              <a:t>Comparison with </a:t>
            </a:r>
            <a:r>
              <a:rPr lang="en-US" sz="3600" dirty="0" smtClean="0">
                <a:solidFill>
                  <a:srgbClr val="BE1D1D"/>
                </a:solidFill>
                <a:latin typeface="Symbol" charset="2"/>
                <a:cs typeface="Symbol" charset="2"/>
              </a:rPr>
              <a:t>χ</a:t>
            </a:r>
            <a:r>
              <a:rPr lang="en-US" sz="3600" dirty="0" smtClean="0">
                <a:solidFill>
                  <a:srgbClr val="BE1D1D"/>
                </a:solidFill>
              </a:rPr>
              <a:t>QSM</a:t>
            </a:r>
            <a:endParaRPr lang="en-US" sz="3600" dirty="0">
              <a:solidFill>
                <a:srgbClr val="BE1D1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800955"/>
            <a:ext cx="8644581" cy="1040545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ambria"/>
                <a:cs typeface="Cambria"/>
              </a:rPr>
              <a:t>Gravitational form factors may be computed in Lattice QCD. No results exist for </a:t>
            </a:r>
            <a:r>
              <a:rPr lang="en-US" sz="1800" i="1" dirty="0" err="1" smtClean="0">
                <a:latin typeface="Cambria"/>
                <a:cs typeface="Cambria"/>
              </a:rPr>
              <a:t>p(r</a:t>
            </a:r>
            <a:r>
              <a:rPr lang="en-US" sz="1800" i="1" dirty="0" smtClean="0">
                <a:latin typeface="Cambria"/>
                <a:cs typeface="Cambria"/>
              </a:rPr>
              <a:t>)</a:t>
            </a:r>
            <a:r>
              <a:rPr lang="en-US" sz="1800" dirty="0" smtClean="0">
                <a:latin typeface="Cambria"/>
                <a:cs typeface="Cambria"/>
              </a:rPr>
              <a:t>.  </a:t>
            </a:r>
          </a:p>
          <a:p>
            <a:r>
              <a:rPr lang="en-US" sz="1800" dirty="0" smtClean="0">
                <a:latin typeface="Cambria"/>
                <a:cs typeface="Cambria"/>
              </a:rPr>
              <a:t>In the </a:t>
            </a:r>
            <a:r>
              <a:rPr lang="en-US" sz="1800" dirty="0" err="1" smtClean="0">
                <a:latin typeface="Cambria"/>
                <a:cs typeface="Cambria"/>
              </a:rPr>
              <a:t>chiral</a:t>
            </a:r>
            <a:r>
              <a:rPr lang="en-US" sz="1800" dirty="0" smtClean="0">
                <a:latin typeface="Cambria"/>
                <a:cs typeface="Cambria"/>
              </a:rPr>
              <a:t> quark-</a:t>
            </a:r>
            <a:r>
              <a:rPr lang="en-US" sz="1800" dirty="0" err="1" smtClean="0">
                <a:latin typeface="Cambria"/>
                <a:cs typeface="Cambria"/>
              </a:rPr>
              <a:t>soliton</a:t>
            </a:r>
            <a:r>
              <a:rPr lang="en-US" sz="1800" dirty="0" smtClean="0">
                <a:latin typeface="Cambria"/>
                <a:cs typeface="Cambria"/>
              </a:rPr>
              <a:t> model (χQSM) the proton is modeled as a </a:t>
            </a:r>
            <a:r>
              <a:rPr lang="en-US" sz="1800" dirty="0" err="1" smtClean="0">
                <a:latin typeface="Cambria"/>
                <a:cs typeface="Cambria"/>
              </a:rPr>
              <a:t>chiral</a:t>
            </a:r>
            <a:r>
              <a:rPr lang="en-US" sz="1800" dirty="0" smtClean="0">
                <a:latin typeface="Cambria"/>
                <a:cs typeface="Cambria"/>
              </a:rPr>
              <a:t> </a:t>
            </a:r>
            <a:r>
              <a:rPr lang="en-US" sz="1800" dirty="0" err="1" smtClean="0">
                <a:latin typeface="Cambria"/>
                <a:cs typeface="Cambria"/>
              </a:rPr>
              <a:t>soliton</a:t>
            </a:r>
            <a:r>
              <a:rPr lang="en-US" sz="1800" dirty="0" smtClean="0">
                <a:latin typeface="Cambria"/>
                <a:cs typeface="Cambria"/>
              </a:rPr>
              <a:t> with the constituent quarks bound by a self-consistent </a:t>
            </a:r>
            <a:r>
              <a:rPr lang="en-US" sz="1800" dirty="0" err="1" smtClean="0">
                <a:latin typeface="Cambria"/>
                <a:cs typeface="Cambria"/>
              </a:rPr>
              <a:t>pion</a:t>
            </a:r>
            <a:r>
              <a:rPr lang="en-US" sz="1800" dirty="0" smtClean="0">
                <a:latin typeface="Cambria"/>
                <a:cs typeface="Cambria"/>
              </a:rPr>
              <a:t> field.  </a:t>
            </a:r>
            <a:endParaRPr lang="en-US" sz="1800" dirty="0">
              <a:latin typeface="Cambria"/>
              <a:cs typeface="Cambr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8687" t="1043"/>
          <a:stretch>
            <a:fillRect/>
          </a:stretch>
        </p:blipFill>
        <p:spPr>
          <a:xfrm>
            <a:off x="489145" y="2318039"/>
            <a:ext cx="3978962" cy="2863612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851398" y="2318038"/>
            <a:ext cx="3784602" cy="26730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187615" y="3329861"/>
            <a:ext cx="1467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r</a:t>
            </a:r>
            <a:r>
              <a:rPr lang="en-US" sz="1400" baseline="30000" dirty="0" smtClean="0">
                <a:latin typeface="Cambria"/>
                <a:cs typeface="Cambria"/>
              </a:rPr>
              <a:t>2</a:t>
            </a:r>
            <a:r>
              <a:rPr lang="en-US" sz="1400" dirty="0" smtClean="0">
                <a:latin typeface="Cambria"/>
                <a:cs typeface="Cambria"/>
              </a:rPr>
              <a:t>p(r) (GeV fm</a:t>
            </a:r>
            <a:r>
              <a:rPr lang="en-US" sz="1400" baseline="30000" dirty="0" smtClean="0">
                <a:latin typeface="Cambria"/>
                <a:cs typeface="Cambria"/>
              </a:rPr>
              <a:t>-1</a:t>
            </a:r>
            <a:r>
              <a:rPr lang="en-US" sz="1400" dirty="0" smtClean="0">
                <a:latin typeface="Cambria"/>
                <a:cs typeface="Cambria"/>
              </a:rPr>
              <a:t>) 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79096" y="2586431"/>
            <a:ext cx="639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χQSM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3257" y="5493317"/>
            <a:ext cx="8510241" cy="646331"/>
          </a:xfrm>
          <a:prstGeom prst="rect">
            <a:avLst/>
          </a:prstGeom>
          <a:solidFill>
            <a:srgbClr val="CCFFCC"/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The </a:t>
            </a:r>
            <a:r>
              <a:rPr lang="en-US" b="1" i="1" dirty="0" smtClean="0">
                <a:solidFill>
                  <a:srgbClr val="000090"/>
                </a:solidFill>
                <a:latin typeface="Cambria"/>
                <a:cs typeface="Cambria"/>
              </a:rPr>
              <a:t>d</a:t>
            </a:r>
            <a:r>
              <a:rPr lang="en-US" b="1" baseline="-25000" dirty="0" smtClean="0">
                <a:solidFill>
                  <a:srgbClr val="000090"/>
                </a:solidFill>
                <a:latin typeface="Cambria"/>
                <a:cs typeface="Cambria"/>
              </a:rPr>
              <a:t>1</a:t>
            </a:r>
            <a:r>
              <a:rPr lang="en-US" b="1" dirty="0" smtClean="0">
                <a:solidFill>
                  <a:srgbClr val="000090"/>
                </a:solidFill>
                <a:latin typeface="Cambria"/>
                <a:cs typeface="Cambria"/>
              </a:rPr>
              <a:t>(</a:t>
            </a:r>
            <a:r>
              <a:rPr lang="en-US" b="1" i="1" dirty="0" smtClean="0">
                <a:solidFill>
                  <a:srgbClr val="000090"/>
                </a:solidFill>
                <a:latin typeface="Cambria"/>
                <a:cs typeface="Cambria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Cambria"/>
                <a:cs typeface="Cambria"/>
              </a:rPr>
              <a:t>=0) &lt; </a:t>
            </a:r>
            <a:r>
              <a:rPr lang="en-US" dirty="0" smtClean="0">
                <a:latin typeface="Cambria"/>
                <a:cs typeface="Cambria"/>
              </a:rPr>
              <a:t>0 is rooted  in the spontaneous </a:t>
            </a:r>
            <a:r>
              <a:rPr lang="en-US" dirty="0" err="1" smtClean="0">
                <a:latin typeface="Cambria"/>
                <a:cs typeface="Cambria"/>
              </a:rPr>
              <a:t>chiral</a:t>
            </a:r>
            <a:r>
              <a:rPr lang="en-US" dirty="0" smtClean="0">
                <a:latin typeface="Cambria"/>
                <a:cs typeface="Cambria"/>
              </a:rPr>
              <a:t> symmetry breaking (χSB).</a:t>
            </a:r>
          </a:p>
          <a:p>
            <a:r>
              <a:rPr lang="en-US" dirty="0" smtClean="0">
                <a:latin typeface="Cambria"/>
                <a:cs typeface="Cambria"/>
              </a:rPr>
              <a:t>In the </a:t>
            </a:r>
            <a:r>
              <a:rPr lang="en-US" dirty="0" smtClean="0">
                <a:solidFill>
                  <a:srgbClr val="BE1D1D"/>
                </a:solidFill>
                <a:latin typeface="Cambria"/>
                <a:cs typeface="Cambria"/>
              </a:rPr>
              <a:t>χQSM </a:t>
            </a:r>
            <a:r>
              <a:rPr lang="en-US" dirty="0" smtClean="0">
                <a:latin typeface="Cambria"/>
                <a:cs typeface="Cambria"/>
              </a:rPr>
              <a:t>the </a:t>
            </a:r>
            <a:r>
              <a:rPr lang="en-US" dirty="0" err="1" smtClean="0">
                <a:latin typeface="Cambria"/>
                <a:cs typeface="Cambria"/>
              </a:rPr>
              <a:t>pion</a:t>
            </a:r>
            <a:r>
              <a:rPr lang="en-US" dirty="0" smtClean="0">
                <a:latin typeface="Cambria"/>
                <a:cs typeface="Cambria"/>
              </a:rPr>
              <a:t> field provides the confining pressure at the proton’s periphery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5936" y="1931888"/>
            <a:ext cx="4410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Cambria"/>
                <a:cs typeface="Cambria"/>
              </a:rPr>
              <a:t>K. </a:t>
            </a:r>
            <a:r>
              <a:rPr lang="en-US" sz="1400" i="1" dirty="0" err="1" smtClean="0">
                <a:latin typeface="Cambria"/>
                <a:cs typeface="Cambria"/>
              </a:rPr>
              <a:t>Goeke</a:t>
            </a:r>
            <a:r>
              <a:rPr lang="en-US" sz="1400" i="1" dirty="0" smtClean="0">
                <a:latin typeface="Cambria"/>
                <a:cs typeface="Cambria"/>
              </a:rPr>
              <a:t>, M. </a:t>
            </a:r>
            <a:r>
              <a:rPr lang="en-US" sz="1400" i="1" dirty="0" err="1" smtClean="0">
                <a:latin typeface="Cambria"/>
                <a:cs typeface="Cambria"/>
              </a:rPr>
              <a:t>P</a:t>
            </a:r>
            <a:r>
              <a:rPr lang="en-US" sz="1400" i="1" dirty="0" err="1" smtClean="0">
                <a:latin typeface="Cambria"/>
                <a:cs typeface="Cambria"/>
              </a:rPr>
              <a:t>olyakov</a:t>
            </a:r>
            <a:r>
              <a:rPr lang="en-US" sz="1400" i="1" dirty="0" smtClean="0">
                <a:latin typeface="Cambria"/>
                <a:cs typeface="Cambria"/>
              </a:rPr>
              <a:t>, …,</a:t>
            </a:r>
            <a:r>
              <a:rPr lang="en-US" sz="1400" i="1" dirty="0" err="1" smtClean="0">
                <a:latin typeface="Cambria"/>
                <a:cs typeface="Cambria"/>
              </a:rPr>
              <a:t>Phys.Rev</a:t>
            </a:r>
            <a:r>
              <a:rPr lang="en-US" sz="1400" i="1" dirty="0" smtClean="0">
                <a:latin typeface="Cambria"/>
                <a:cs typeface="Cambria"/>
              </a:rPr>
              <a:t>. D75 (2007) 094021 </a:t>
            </a:r>
            <a:endParaRPr lang="en-US" sz="1400" i="1" dirty="0">
              <a:latin typeface="Cambria"/>
              <a:cs typeface="Cambria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819900" y="2425697"/>
            <a:ext cx="1816100" cy="533403"/>
            <a:chOff x="6819900" y="2425697"/>
            <a:chExt cx="1816100" cy="533403"/>
          </a:xfrm>
        </p:grpSpPr>
        <p:sp>
          <p:nvSpPr>
            <p:cNvPr id="15" name="Rectangle 14"/>
            <p:cNvSpPr>
              <a:spLocks/>
            </p:cNvSpPr>
            <p:nvPr/>
          </p:nvSpPr>
          <p:spPr>
            <a:xfrm>
              <a:off x="6831044" y="2520969"/>
              <a:ext cx="443185" cy="71438"/>
            </a:xfrm>
            <a:prstGeom prst="rect">
              <a:avLst/>
            </a:prstGeom>
            <a:solidFill>
              <a:srgbClr val="249BAD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19900" y="2654319"/>
              <a:ext cx="467732" cy="71438"/>
            </a:xfrm>
            <a:prstGeom prst="rect">
              <a:avLst/>
            </a:prstGeom>
            <a:solidFill>
              <a:srgbClr val="C9D639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19900" y="2797195"/>
              <a:ext cx="467732" cy="71438"/>
            </a:xfrm>
            <a:prstGeom prst="rect">
              <a:avLst/>
            </a:prstGeom>
            <a:solidFill>
              <a:srgbClr val="DD5218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4450" y="2425697"/>
              <a:ext cx="1030848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mbria"/>
                  <a:cs typeface="Cambria"/>
                </a:rPr>
                <a:t>World data</a:t>
              </a:r>
              <a:endParaRPr lang="en-US" sz="1000" dirty="0">
                <a:latin typeface="Cambria"/>
                <a:cs typeface="Cambria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43316" y="2568573"/>
              <a:ext cx="924662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mbria"/>
                  <a:cs typeface="Cambria"/>
                </a:rPr>
                <a:t>CLAS data</a:t>
              </a:r>
              <a:endParaRPr lang="en-US" sz="1000" dirty="0">
                <a:latin typeface="Cambria"/>
                <a:cs typeface="Cambri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56016" y="2682101"/>
              <a:ext cx="12799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mbria"/>
                  <a:cs typeface="Cambria"/>
                </a:rPr>
                <a:t>CLAS12 </a:t>
              </a:r>
              <a:r>
                <a:rPr lang="en-US" sz="1000" dirty="0" err="1" smtClean="0">
                  <a:latin typeface="Cambria"/>
                  <a:cs typeface="Cambria"/>
                </a:rPr>
                <a:t>proj</a:t>
              </a:r>
              <a:r>
                <a:rPr lang="en-US" sz="1200" dirty="0" smtClean="0">
                  <a:latin typeface="Cambria"/>
                  <a:cs typeface="Cambria"/>
                </a:rPr>
                <a:t>.</a:t>
              </a:r>
              <a:endParaRPr lang="en-US" sz="1200" dirty="0">
                <a:latin typeface="Cambria"/>
                <a:cs typeface="Cambri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15900"/>
            <a:ext cx="8464378" cy="5121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CLAS12 GPD program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19" y="877224"/>
            <a:ext cx="8886825" cy="5267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lc="http://schemas.openxmlformats.org/drawingml/2006/lockedCanvas" val="0"/>
              </a:ext>
            </a:extLst>
          </a:blip>
          <a:srcRect l="57500" t="51989" r="5694" b="15971"/>
          <a:stretch>
            <a:fillRect/>
          </a:stretch>
        </p:blipFill>
        <p:spPr>
          <a:xfrm>
            <a:off x="8024823" y="49408"/>
            <a:ext cx="983579" cy="604991"/>
          </a:xfrm>
          <a:prstGeom prst="rect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Summary and Outlook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819" y="1077897"/>
            <a:ext cx="7869882" cy="4535504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A new perspective on experimental exclusive reaction    physics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 </a:t>
            </a:r>
          </a:p>
          <a:p>
            <a:pPr>
              <a:buClr>
                <a:srgbClr val="000090"/>
              </a:buClr>
              <a:buNone/>
            </a:pPr>
            <a:endParaRPr lang="en-US" sz="865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b="1" dirty="0" smtClean="0">
                <a:solidFill>
                  <a:srgbClr val="00B400"/>
                </a:solidFill>
                <a:latin typeface="Cambria"/>
                <a:cs typeface="Cambria"/>
              </a:rPr>
              <a:t>First determination of the proton Gravitational Form Factor </a:t>
            </a:r>
            <a:r>
              <a:rPr lang="en-US" sz="2400" b="1" i="1" dirty="0" err="1" smtClean="0">
                <a:solidFill>
                  <a:srgbClr val="00B400"/>
                </a:solidFill>
                <a:latin typeface="Cambria"/>
                <a:cs typeface="Cambria"/>
              </a:rPr>
              <a:t>D</a:t>
            </a:r>
            <a:r>
              <a:rPr lang="en-US" sz="2400" b="1" i="1" baseline="30000" dirty="0" err="1" smtClean="0">
                <a:solidFill>
                  <a:srgbClr val="00B400"/>
                </a:solidFill>
                <a:latin typeface="Cambria"/>
                <a:cs typeface="Cambria"/>
              </a:rPr>
              <a:t>Q</a:t>
            </a:r>
            <a:r>
              <a:rPr lang="en-US" sz="2400" b="1" i="1" dirty="0" err="1" smtClean="0">
                <a:solidFill>
                  <a:srgbClr val="00B400"/>
                </a:solidFill>
                <a:latin typeface="Cambria"/>
                <a:cs typeface="Cambria"/>
              </a:rPr>
              <a:t>(t</a:t>
            </a:r>
            <a:r>
              <a:rPr lang="en-US" sz="2400" b="1" i="1" dirty="0" smtClean="0">
                <a:solidFill>
                  <a:srgbClr val="00B400"/>
                </a:solidFill>
                <a:latin typeface="Cambria"/>
                <a:cs typeface="Cambria"/>
              </a:rPr>
              <a:t>)</a:t>
            </a:r>
          </a:p>
          <a:p>
            <a:pPr>
              <a:buClr>
                <a:srgbClr val="000090"/>
              </a:buClr>
              <a:buNone/>
            </a:pPr>
            <a:endParaRPr lang="en-US" sz="941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Opens 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a new avenue to test Confinement 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Mechanism</a:t>
            </a:r>
          </a:p>
          <a:p>
            <a:pPr>
              <a:buClr>
                <a:srgbClr val="000090"/>
              </a:buClr>
              <a:buNone/>
            </a:pPr>
            <a:endParaRPr lang="en-US" sz="800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Access the Partonic Energy Momentum 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Tensor</a:t>
            </a:r>
          </a:p>
          <a:p>
            <a:pPr>
              <a:buClr>
                <a:srgbClr val="000090"/>
              </a:buClr>
              <a:buNone/>
            </a:pPr>
            <a:endParaRPr lang="en-US" sz="800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New 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published DVCS data double the </a:t>
            </a:r>
            <a:r>
              <a:rPr lang="en-US" sz="2400" dirty="0" err="1" smtClean="0">
                <a:solidFill>
                  <a:srgbClr val="800000"/>
                </a:solidFill>
                <a:latin typeface="Cambria"/>
                <a:cs typeface="Cambria"/>
              </a:rPr>
              <a:t>t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-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range</a:t>
            </a:r>
          </a:p>
          <a:p>
            <a:pPr>
              <a:buClr>
                <a:srgbClr val="000090"/>
              </a:buClr>
              <a:buNone/>
            </a:pPr>
            <a:endParaRPr lang="en-US" sz="865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Exciting times at the beginning of the 12 GeV high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  precision era</a:t>
            </a:r>
          </a:p>
          <a:p>
            <a:pPr>
              <a:buClr>
                <a:srgbClr val="000090"/>
              </a:buClr>
              <a:buNone/>
            </a:pPr>
            <a:endParaRPr lang="en-US" sz="865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Clr>
                <a:srgbClr val="000090"/>
              </a:buClr>
              <a:buFont typeface="Wingdings" charset="2"/>
              <a:buChar char="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Will be essential part of the EIC program as well </a:t>
            </a:r>
            <a:endParaRPr lang="en-US" sz="2400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A 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lots </a:t>
            </a:r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of responses from News outlets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EFC7-E664-C94B-A020-ACAEA16D8B61}" type="datetime1">
              <a:rPr lang="en-US" smtClean="0">
                <a:solidFill>
                  <a:prstClr val="black"/>
                </a:solidFill>
              </a:rPr>
              <a:pPr/>
              <a:t>9/18/18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C62A-42DA-064B-B402-BD4DFBC1F791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0401" y="1374884"/>
            <a:ext cx="332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https://</a:t>
            </a:r>
            <a:r>
              <a:rPr lang="en-US" dirty="0" err="1" smtClean="0">
                <a:latin typeface="Cambria"/>
                <a:cs typeface="Cambria"/>
              </a:rPr>
              <a:t>www.sciencenews.org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03900" y="913219"/>
            <a:ext cx="1896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mbria"/>
                <a:cs typeface="Cambria"/>
              </a:rPr>
              <a:t>ScienceNews</a:t>
            </a:r>
            <a:endParaRPr lang="en-US" sz="2400" dirty="0">
              <a:latin typeface="Cambria"/>
              <a:cs typeface="Cambr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6601" y="1968500"/>
            <a:ext cx="755649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 </a:t>
            </a:r>
            <a:r>
              <a:rPr lang="en-US" dirty="0" smtClean="0">
                <a:latin typeface="Cambria"/>
                <a:cs typeface="Cambria"/>
              </a:rPr>
              <a:t>.. </a:t>
            </a:r>
            <a:r>
              <a:rPr lang="en-US" dirty="0" smtClean="0">
                <a:latin typeface="Cambria"/>
                <a:cs typeface="Cambria"/>
              </a:rPr>
              <a:t> the proton’s </a:t>
            </a:r>
            <a:r>
              <a:rPr lang="en-US" dirty="0" smtClean="0">
                <a:latin typeface="Cambria"/>
                <a:cs typeface="Cambria"/>
              </a:rPr>
              <a:t>internal pressure distribution has been a largely unexplored frontier, even though pressure is one of the proton’s fundamental properties. 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“It’s as important as electric charge or mass,” says physicist </a:t>
            </a:r>
            <a:r>
              <a:rPr lang="en-US" b="1" dirty="0" smtClean="0">
                <a:solidFill>
                  <a:srgbClr val="000000"/>
                </a:solidFill>
                <a:latin typeface="Cambria"/>
                <a:cs typeface="Cambria"/>
              </a:rPr>
              <a:t>Peter Schweitzer 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of the University of Connecticut</a:t>
            </a:r>
            <a:r>
              <a:rPr lang="en-US" dirty="0" smtClean="0">
                <a:solidFill>
                  <a:srgbClr val="008000"/>
                </a:solidFill>
                <a:latin typeface="Cambria"/>
                <a:cs typeface="Cambria"/>
              </a:rPr>
              <a:t> </a:t>
            </a:r>
            <a:r>
              <a:rPr lang="en-US" dirty="0" smtClean="0">
                <a:latin typeface="Cambria"/>
                <a:cs typeface="Cambria"/>
              </a:rPr>
              <a:t>in Storrs, but was unknown until now</a:t>
            </a:r>
            <a:r>
              <a:rPr lang="en-US" dirty="0" smtClean="0"/>
              <a:t>.</a:t>
            </a:r>
          </a:p>
          <a:p>
            <a:endParaRPr lang="en-US" sz="800" dirty="0" smtClean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cs typeface="Cambria"/>
              </a:rPr>
              <a:t>This pressure pattern parallels what happens in much larger objects</a:t>
            </a:r>
            <a:r>
              <a:rPr lang="en-US" dirty="0" smtClean="0">
                <a:solidFill>
                  <a:srgbClr val="008000"/>
                </a:solidFill>
                <a:latin typeface="Cambria"/>
                <a:cs typeface="Cambria"/>
              </a:rPr>
              <a:t>: 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“In some sense, it’s looking like a star,” says physicist </a:t>
            </a:r>
            <a:r>
              <a:rPr lang="en-US" b="1" dirty="0" smtClean="0">
                <a:solidFill>
                  <a:srgbClr val="000000"/>
                </a:solidFill>
                <a:latin typeface="Cambria"/>
                <a:cs typeface="Cambria"/>
              </a:rPr>
              <a:t>Oleg </a:t>
            </a:r>
            <a:r>
              <a:rPr lang="en-US" b="1" dirty="0" err="1" smtClean="0">
                <a:solidFill>
                  <a:srgbClr val="000000"/>
                </a:solidFill>
                <a:latin typeface="Cambria"/>
                <a:cs typeface="Cambria"/>
              </a:rPr>
              <a:t>Teryaev</a:t>
            </a:r>
            <a:r>
              <a:rPr lang="en-US" b="1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of the Joint Institute for Nuclear Research in </a:t>
            </a:r>
            <a:r>
              <a:rPr lang="en-US" b="1" dirty="0" err="1" smtClean="0">
                <a:solidFill>
                  <a:srgbClr val="008000"/>
                </a:solidFill>
                <a:latin typeface="Cambria"/>
                <a:cs typeface="Cambria"/>
              </a:rPr>
              <a:t>Dubna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Russia</a:t>
            </a:r>
            <a:r>
              <a:rPr lang="en-US" dirty="0" smtClean="0">
                <a:solidFill>
                  <a:srgbClr val="008000"/>
                </a:solidFill>
                <a:latin typeface="Cambria"/>
                <a:cs typeface="Cambria"/>
              </a:rPr>
              <a:t>. </a:t>
            </a:r>
            <a:r>
              <a:rPr lang="en-US" dirty="0" smtClean="0">
                <a:latin typeface="Cambria"/>
                <a:cs typeface="Cambria"/>
              </a:rPr>
              <a:t>Stars also have pressures that push outward in their centers, which counteract the inward pull of gravity.</a:t>
            </a:r>
          </a:p>
          <a:p>
            <a:endParaRPr lang="en-US" sz="800" dirty="0" smtClean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cs typeface="Cambria"/>
              </a:rPr>
              <a:t>Protons are held together by the strong force, just as stars are held together by gravity. But the tiny protons are a different beast</a:t>
            </a:r>
            <a:r>
              <a:rPr lang="en-US" b="1" dirty="0" smtClean="0">
                <a:latin typeface="Cambria"/>
                <a:cs typeface="Cambria"/>
              </a:rPr>
              <a:t>. 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So “it’s natural, but it’s not completely trivial” that the two objects would have similarities pressure-wise, </a:t>
            </a:r>
            <a:r>
              <a:rPr lang="en-US" b="1" dirty="0" err="1" smtClean="0">
                <a:solidFill>
                  <a:srgbClr val="000000"/>
                </a:solidFill>
                <a:latin typeface="Cambria"/>
                <a:cs typeface="Cambria"/>
              </a:rPr>
              <a:t>Teryaev</a:t>
            </a:r>
            <a:r>
              <a:rPr lang="en-US" b="1" dirty="0" smtClean="0">
                <a:solidFill>
                  <a:srgbClr val="008000"/>
                </a:solidFill>
                <a:latin typeface="Cambria"/>
                <a:cs typeface="Cambria"/>
              </a:rPr>
              <a:t> says</a:t>
            </a:r>
            <a:r>
              <a:rPr lang="en-US" b="1" dirty="0" smtClean="0">
                <a:latin typeface="Cambria"/>
                <a:cs typeface="Cambria"/>
              </a:rPr>
              <a:t>.</a:t>
            </a:r>
            <a:endParaRPr lang="en-US" b="1" dirty="0">
              <a:latin typeface="Cambria"/>
              <a:cs typeface="Cambri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840859"/>
            <a:ext cx="2108200" cy="11276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1" y="1466929"/>
            <a:ext cx="2112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Just one example:</a:t>
            </a:r>
            <a:endParaRPr lang="en-US" sz="20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190500"/>
            <a:ext cx="8464378" cy="5375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Basic questions about the proton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1" y="1181100"/>
            <a:ext cx="6311900" cy="474980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Proton’s make up nearly 90% of the (normal) matter in the universe. Elementary quarks contribute only few percent to the proton’s mass. </a:t>
            </a:r>
            <a:r>
              <a:rPr lang="en-US" sz="2400" dirty="0" smtClean="0">
                <a:solidFill>
                  <a:srgbClr val="008000"/>
                </a:solidFill>
                <a:latin typeface="Cambria"/>
                <a:cs typeface="Cambria"/>
              </a:rPr>
              <a:t>What is the origin of its mass? </a:t>
            </a:r>
          </a:p>
          <a:p>
            <a:pPr>
              <a:buFont typeface="Arial"/>
              <a:buChar char="•"/>
            </a:pPr>
            <a:endParaRPr lang="en-US" sz="2400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Quarks </a:t>
            </a:r>
            <a:r>
              <a:rPr lang="en-US" sz="2400" dirty="0" err="1" smtClean="0">
                <a:solidFill>
                  <a:srgbClr val="800000"/>
                </a:solidFill>
                <a:latin typeface="Cambria"/>
                <a:cs typeface="Cambria"/>
              </a:rPr>
              <a:t>hadronize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 and form protons as the universe cooled below the </a:t>
            </a:r>
            <a:r>
              <a:rPr lang="en-US" sz="2400" dirty="0" err="1" smtClean="0">
                <a:solidFill>
                  <a:srgbClr val="800000"/>
                </a:solidFill>
                <a:latin typeface="Cambria"/>
                <a:cs typeface="Cambria"/>
              </a:rPr>
              <a:t>Hagedorn</a:t>
            </a:r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 temperature. </a:t>
            </a:r>
            <a:r>
              <a:rPr lang="en-US" sz="2400" dirty="0" smtClean="0">
                <a:solidFill>
                  <a:srgbClr val="008000"/>
                </a:solidFill>
                <a:latin typeface="Cambria"/>
                <a:cs typeface="Cambria"/>
              </a:rPr>
              <a:t>What is the origin of confinement ?</a:t>
            </a:r>
          </a:p>
          <a:p>
            <a:pPr>
              <a:buNone/>
            </a:pPr>
            <a:endParaRPr lang="en-US" sz="2400" b="1" dirty="0" smtClean="0">
              <a:solidFill>
                <a:srgbClr val="008D00"/>
              </a:solidFill>
              <a:latin typeface="Cambria"/>
              <a:cs typeface="Cambria"/>
            </a:endParaRPr>
          </a:p>
          <a:p>
            <a:r>
              <a:rPr lang="en-US" sz="2400" dirty="0" smtClean="0">
                <a:solidFill>
                  <a:srgbClr val="800000"/>
                </a:solidFill>
                <a:latin typeface="Cambria"/>
                <a:cs typeface="Cambria"/>
              </a:rPr>
              <a:t>The strong interaction is thought responsible for confinement.  </a:t>
            </a:r>
            <a:r>
              <a:rPr lang="en-US" sz="2400" dirty="0" smtClean="0">
                <a:solidFill>
                  <a:srgbClr val="008000"/>
                </a:solidFill>
                <a:latin typeface="Cambria"/>
                <a:cs typeface="Cambria"/>
              </a:rPr>
              <a:t>How are the forces distributed in space to make the proton a stable particle.</a:t>
            </a:r>
          </a:p>
          <a:p>
            <a:pPr>
              <a:buFont typeface="Arial"/>
              <a:buChar char="•"/>
            </a:pPr>
            <a:endParaRPr lang="en-US" sz="2800" dirty="0" smtClean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537" y="1015870"/>
            <a:ext cx="1377912" cy="14225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537" y="2750185"/>
            <a:ext cx="1504950" cy="14154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737" y="4514850"/>
            <a:ext cx="14287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8" y="240539"/>
            <a:ext cx="8560761" cy="48749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Fundamental global properties of the proton 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6564" y="5664200"/>
            <a:ext cx="663515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The D-term is the </a:t>
            </a:r>
            <a:r>
              <a:rPr lang="en-US" b="1" dirty="0" smtClean="0">
                <a:solidFill>
                  <a:srgbClr val="008000"/>
                </a:solidFill>
              </a:rPr>
              <a:t>“last unknown global  property”</a:t>
            </a:r>
            <a:r>
              <a:rPr lang="en-US" b="1" dirty="0" smtClean="0"/>
              <a:t> of the nucleon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86587" y="1003300"/>
            <a:ext cx="74430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Cambria"/>
                <a:cs typeface="Cambria"/>
              </a:rPr>
              <a:t>The structure of strongly interacting particles can be probed by means of  the other fundamental forces: </a:t>
            </a:r>
            <a:r>
              <a:rPr lang="en-US" sz="2000" b="1" i="1" dirty="0" smtClean="0">
                <a:solidFill>
                  <a:srgbClr val="008000"/>
                </a:solidFill>
                <a:latin typeface="Cambria"/>
                <a:cs typeface="Cambria"/>
              </a:rPr>
              <a:t>electromagnetic</a:t>
            </a:r>
            <a:r>
              <a:rPr lang="en-US" sz="2000" b="1" i="1" dirty="0" smtClean="0">
                <a:solidFill>
                  <a:srgbClr val="800000"/>
                </a:solidFill>
                <a:latin typeface="Cambria"/>
                <a:cs typeface="Cambria"/>
              </a:rPr>
              <a:t>, </a:t>
            </a:r>
            <a:r>
              <a:rPr lang="en-US" sz="2000" b="1" i="1" dirty="0" smtClean="0">
                <a:solidFill>
                  <a:srgbClr val="FF6600"/>
                </a:solidFill>
                <a:latin typeface="Cambria"/>
                <a:cs typeface="Cambria"/>
              </a:rPr>
              <a:t>weak,</a:t>
            </a:r>
            <a:r>
              <a:rPr lang="en-US" sz="2000" b="1" i="1" dirty="0" smtClean="0">
                <a:latin typeface="Cambria"/>
                <a:cs typeface="Cambria"/>
              </a:rPr>
              <a:t> </a:t>
            </a:r>
            <a:r>
              <a:rPr lang="en-US" sz="2000" b="1" dirty="0" smtClean="0">
                <a:latin typeface="Cambria"/>
                <a:cs typeface="Cambria"/>
              </a:rPr>
              <a:t>and </a:t>
            </a:r>
            <a:r>
              <a:rPr lang="en-US" sz="2000" b="1" i="1" dirty="0" smtClean="0">
                <a:solidFill>
                  <a:srgbClr val="0000FF"/>
                </a:solidFill>
                <a:latin typeface="Cambria"/>
                <a:cs typeface="Cambria"/>
              </a:rPr>
              <a:t>gravity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.  </a:t>
            </a:r>
            <a:endParaRPr lang="en-US" sz="2000" b="1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6587" y="5106666"/>
            <a:ext cx="3976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P. Schweitzer et al., arXiv:1612.0672, 2016.   </a:t>
            </a:r>
            <a:endParaRPr lang="en-US" sz="16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2508246"/>
            <a:ext cx="8564880" cy="2598420"/>
          </a:xfrm>
          <a:prstGeom prst="rect">
            <a:avLst/>
          </a:prstGeom>
        </p:spPr>
      </p:pic>
      <p:sp>
        <p:nvSpPr>
          <p:cNvPr id="9" name="Oval 8"/>
          <p:cNvSpPr>
            <a:spLocks noChangeAspect="1"/>
          </p:cNvSpPr>
          <p:nvPr/>
        </p:nvSpPr>
        <p:spPr>
          <a:xfrm>
            <a:off x="5012935" y="4546601"/>
            <a:ext cx="1311665" cy="4953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24000" y="2921000"/>
            <a:ext cx="845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  <a:latin typeface="Cambria"/>
                <a:cs typeface="Cambria"/>
              </a:rPr>
              <a:t>vector</a:t>
            </a:r>
            <a:endParaRPr lang="en-US" i="1" dirty="0">
              <a:solidFill>
                <a:srgbClr val="008000"/>
              </a:solidFill>
              <a:latin typeface="Cambria"/>
              <a:cs typeface="Cambr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2100" y="3606800"/>
            <a:ext cx="683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6600"/>
                </a:solidFill>
                <a:latin typeface="Cambria"/>
                <a:cs typeface="Cambria"/>
              </a:rPr>
              <a:t>axial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62100" y="4412735"/>
            <a:ext cx="811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  <a:latin typeface="Cambria"/>
                <a:cs typeface="Cambria"/>
              </a:rPr>
              <a:t>tensor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1" y="165100"/>
            <a:ext cx="8354196" cy="5629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Cambria"/>
                <a:cs typeface="Cambria"/>
              </a:rPr>
              <a:t>Probing structure of the proton</a:t>
            </a:r>
            <a:endParaRPr lang="en-US" sz="36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6020" y="911329"/>
            <a:ext cx="6771270" cy="3935027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Font typeface="Wingdings" charset="2"/>
              <a:buChar char="u"/>
            </a:pPr>
            <a:r>
              <a:rPr lang="en-US" sz="2000" b="1" dirty="0" smtClean="0">
                <a:latin typeface="Cambria"/>
                <a:cs typeface="Cambria"/>
              </a:rPr>
              <a:t> </a:t>
            </a:r>
            <a:r>
              <a:rPr lang="en-US" sz="2000" b="1" dirty="0" smtClean="0">
                <a:solidFill>
                  <a:srgbClr val="00B400"/>
                </a:solidFill>
                <a:latin typeface="Cambria"/>
                <a:cs typeface="Cambria"/>
              </a:rPr>
              <a:t>Electromagnetic properties: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probed with photons</a:t>
            </a:r>
          </a:p>
          <a:p>
            <a:pPr lvl="1"/>
            <a:r>
              <a:rPr lang="en-US" sz="2000" b="1" dirty="0" smtClean="0">
                <a:solidFill>
                  <a:srgbClr val="00B400"/>
                </a:solidFill>
                <a:latin typeface="Cambria"/>
                <a:cs typeface="Cambria"/>
              </a:rPr>
              <a:t>Charge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- electromagnetic form factors, inelastic structure functions, proton charge radius,</a:t>
            </a:r>
            <a:r>
              <a:rPr lang="en-US" b="1" dirty="0" smtClean="0">
                <a:solidFill>
                  <a:srgbClr val="800000"/>
                </a:solidFill>
                <a:latin typeface="Cambria"/>
                <a:cs typeface="Cambria"/>
              </a:rPr>
              <a:t>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charge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 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and current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densities. </a:t>
            </a:r>
          </a:p>
          <a:p>
            <a:pPr lvl="1"/>
            <a:r>
              <a:rPr lang="en-US" b="1" dirty="0" smtClean="0">
                <a:solidFill>
                  <a:srgbClr val="00B400"/>
                </a:solidFill>
                <a:latin typeface="Cambria"/>
                <a:cs typeface="Cambria"/>
              </a:rPr>
              <a:t>Magnetic moment</a:t>
            </a:r>
            <a:r>
              <a:rPr lang="en-US" sz="2000" b="1" dirty="0" smtClean="0">
                <a:solidFill>
                  <a:srgbClr val="00B400"/>
                </a:solidFill>
                <a:latin typeface="Cambria"/>
                <a:cs typeface="Cambria"/>
              </a:rPr>
              <a:t> </a:t>
            </a:r>
            <a:r>
              <a:rPr lang="en-US" sz="2000" b="1" dirty="0" smtClean="0">
                <a:latin typeface="Cambria"/>
                <a:cs typeface="Cambria"/>
              </a:rPr>
              <a:t>- </a:t>
            </a:r>
            <a:r>
              <a:rPr lang="en-US" sz="2000" b="1" dirty="0" err="1" smtClean="0">
                <a:solidFill>
                  <a:srgbClr val="800000"/>
                </a:solidFill>
                <a:latin typeface="Cambria"/>
                <a:cs typeface="Cambria"/>
              </a:rPr>
              <a:t>helicity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 densities  </a:t>
            </a:r>
          </a:p>
          <a:p>
            <a:pPr lvl="1"/>
            <a:endParaRPr lang="en-US" sz="2000" dirty="0" smtClean="0">
              <a:solidFill>
                <a:srgbClr val="008000"/>
              </a:solidFill>
              <a:latin typeface="Cambria"/>
              <a:cs typeface="Cambria"/>
            </a:endParaRPr>
          </a:p>
          <a:p>
            <a:pPr>
              <a:buClr>
                <a:schemeClr val="accent1"/>
              </a:buClr>
              <a:buFont typeface="Wingdings" charset="2"/>
              <a:buChar char="u"/>
            </a:pPr>
            <a:r>
              <a:rPr lang="en-US" sz="2000" b="1" dirty="0" smtClean="0">
                <a:solidFill>
                  <a:srgbClr val="00E000"/>
                </a:solidFill>
                <a:latin typeface="Cambria"/>
                <a:cs typeface="Cambria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ambria"/>
                <a:cs typeface="Cambria"/>
              </a:rPr>
              <a:t>Gravitational properties</a:t>
            </a:r>
            <a:r>
              <a:rPr lang="en-US" sz="2000" b="1" dirty="0" smtClean="0">
                <a:solidFill>
                  <a:srgbClr val="000090"/>
                </a:solidFill>
                <a:latin typeface="Cambria"/>
                <a:cs typeface="Cambria"/>
              </a:rPr>
              <a:t>: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probed with gravitons</a:t>
            </a:r>
          </a:p>
          <a:p>
            <a:pPr marL="228600" lvl="1">
              <a:spcBef>
                <a:spcPts val="1000"/>
              </a:spcBef>
              <a:buClr>
                <a:schemeClr val="accent1"/>
              </a:buClr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Cambria"/>
                <a:cs typeface="Cambria"/>
              </a:rPr>
              <a:t>	    -  </a:t>
            </a:r>
            <a:r>
              <a:rPr lang="en-US" b="1" dirty="0" smtClean="0">
                <a:solidFill>
                  <a:srgbClr val="0000FF"/>
                </a:solidFill>
                <a:latin typeface="Cambria"/>
                <a:cs typeface="Cambria"/>
              </a:rPr>
              <a:t>Mass:  </a:t>
            </a:r>
            <a:r>
              <a:rPr lang="en-US" b="1" dirty="0" smtClean="0">
                <a:solidFill>
                  <a:srgbClr val="800000"/>
                </a:solidFill>
                <a:latin typeface="Cambria"/>
                <a:cs typeface="Cambria"/>
              </a:rPr>
              <a:t>energy and mass densities</a:t>
            </a:r>
            <a:endParaRPr lang="en-US" sz="2000" b="1" dirty="0" smtClean="0">
              <a:solidFill>
                <a:srgbClr val="800000"/>
              </a:solidFill>
              <a:latin typeface="Cambria"/>
              <a:cs typeface="Cambria"/>
            </a:endParaRPr>
          </a:p>
          <a:p>
            <a:pPr lvl="1">
              <a:buClr>
                <a:schemeClr val="tx1"/>
              </a:buClr>
            </a:pPr>
            <a:r>
              <a:rPr lang="en-US" b="1" dirty="0" smtClean="0">
                <a:solidFill>
                  <a:srgbClr val="0000FF"/>
                </a:solidFill>
                <a:latin typeface="Cambria"/>
                <a:cs typeface="Cambria"/>
              </a:rPr>
              <a:t>Spin:</a:t>
            </a:r>
            <a:r>
              <a:rPr lang="en-US" sz="2000" b="1" dirty="0" smtClean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r>
              <a:rPr lang="en-US" sz="2000" b="1" dirty="0" smtClean="0">
                <a:solidFill>
                  <a:srgbClr val="800000"/>
                </a:solidFill>
                <a:latin typeface="Cambria"/>
                <a:cs typeface="Cambria"/>
              </a:rPr>
              <a:t>angular momentum distribution </a:t>
            </a:r>
          </a:p>
          <a:p>
            <a:pPr lvl="1">
              <a:buClr>
                <a:schemeClr val="tx1"/>
              </a:buClr>
            </a:pPr>
            <a:r>
              <a:rPr lang="en-US" b="1" dirty="0" smtClean="0">
                <a:solidFill>
                  <a:srgbClr val="0000FF"/>
                </a:solidFill>
                <a:latin typeface="Cambria"/>
                <a:cs typeface="Cambria"/>
              </a:rPr>
              <a:t>D-term:</a:t>
            </a:r>
            <a:r>
              <a:rPr lang="en-US" b="1" dirty="0" smtClean="0">
                <a:solidFill>
                  <a:srgbClr val="00E000"/>
                </a:solidFill>
                <a:latin typeface="Cambria"/>
                <a:cs typeface="Cambria"/>
              </a:rPr>
              <a:t> </a:t>
            </a:r>
            <a:r>
              <a:rPr lang="en-US" b="1" dirty="0" smtClean="0">
                <a:solidFill>
                  <a:srgbClr val="800000"/>
                </a:solidFill>
                <a:latin typeface="Cambria"/>
                <a:cs typeface="Cambria"/>
              </a:rPr>
              <a:t>dynamical stability, normal and shear forces, pressure distribution</a:t>
            </a:r>
          </a:p>
          <a:p>
            <a:pPr lvl="1">
              <a:buClr>
                <a:schemeClr val="tx1"/>
              </a:buClr>
            </a:pPr>
            <a:endParaRPr lang="en-US" sz="2000" i="1" dirty="0" smtClean="0">
              <a:solidFill>
                <a:srgbClr val="0000FF"/>
              </a:solidFill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6546618" y="1014633"/>
            <a:ext cx="2624557" cy="1723270"/>
            <a:chOff x="6324600" y="1066799"/>
            <a:chExt cx="2624557" cy="172327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rcRect l="6951" b="16085"/>
            <a:stretch>
              <a:fillRect/>
            </a:stretch>
          </p:blipFill>
          <p:spPr>
            <a:xfrm>
              <a:off x="6324600" y="1066799"/>
              <a:ext cx="2109365" cy="172327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229600" y="1523982"/>
              <a:ext cx="7195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B400"/>
                  </a:solidFill>
                </a:rPr>
                <a:t>F</a:t>
              </a:r>
              <a:r>
                <a:rPr lang="en-US" sz="2000" b="1" baseline="-25000" dirty="0" smtClean="0">
                  <a:solidFill>
                    <a:srgbClr val="00B400"/>
                  </a:solidFill>
                </a:rPr>
                <a:t>1</a:t>
              </a:r>
              <a:r>
                <a:rPr lang="en-US" sz="2000" b="1" dirty="0" smtClean="0">
                  <a:solidFill>
                    <a:srgbClr val="00B400"/>
                  </a:solidFill>
                </a:rPr>
                <a:t>(t) F</a:t>
              </a:r>
              <a:r>
                <a:rPr lang="en-US" sz="2000" b="1" baseline="-25000" dirty="0" smtClean="0">
                  <a:solidFill>
                    <a:srgbClr val="00B400"/>
                  </a:solidFill>
                </a:rPr>
                <a:t>2</a:t>
              </a:r>
              <a:r>
                <a:rPr lang="en-US" sz="2000" b="1" dirty="0" smtClean="0">
                  <a:solidFill>
                    <a:srgbClr val="00B400"/>
                  </a:solidFill>
                </a:rPr>
                <a:t>(t)</a:t>
              </a:r>
              <a:endParaRPr lang="en-US" sz="2000" b="1" dirty="0">
                <a:solidFill>
                  <a:srgbClr val="00B400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4115" b="18033"/>
          <a:stretch>
            <a:fillRect/>
          </a:stretch>
        </p:blipFill>
        <p:spPr>
          <a:xfrm>
            <a:off x="6755250" y="3075560"/>
            <a:ext cx="177546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83876" y="3271894"/>
            <a:ext cx="7616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cs typeface="Cambria"/>
              </a:rPr>
              <a:t>M</a:t>
            </a:r>
            <a:r>
              <a:rPr lang="en-US" sz="2000" b="1" baseline="-25000" dirty="0" smtClean="0">
                <a:solidFill>
                  <a:srgbClr val="0000FF"/>
                </a:solidFill>
                <a:cs typeface="Cambria"/>
              </a:rPr>
              <a:t>2</a:t>
            </a:r>
            <a:r>
              <a:rPr lang="en-US" sz="2000" b="1" dirty="0" smtClean="0">
                <a:solidFill>
                  <a:srgbClr val="0000FF"/>
                </a:solidFill>
                <a:cs typeface="Cambria"/>
              </a:rPr>
              <a:t>(t)</a:t>
            </a:r>
          </a:p>
          <a:p>
            <a:r>
              <a:rPr lang="en-US" sz="2000" b="1" dirty="0" smtClean="0">
                <a:solidFill>
                  <a:srgbClr val="0000FF"/>
                </a:solidFill>
                <a:cs typeface="Cambria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cs typeface="Cambria"/>
              </a:rPr>
              <a:t>J(t</a:t>
            </a:r>
            <a:r>
              <a:rPr lang="en-US" sz="2000" b="1" dirty="0" smtClean="0">
                <a:solidFill>
                  <a:srgbClr val="0000FF"/>
                </a:solidFill>
                <a:cs typeface="Cambria"/>
              </a:rPr>
              <a:t>)</a:t>
            </a:r>
          </a:p>
          <a:p>
            <a:r>
              <a:rPr lang="en-US" sz="2000" b="1" dirty="0" smtClean="0">
                <a:solidFill>
                  <a:srgbClr val="0000FF"/>
                </a:solidFill>
                <a:cs typeface="Cambria"/>
              </a:rPr>
              <a:t>d</a:t>
            </a:r>
            <a:r>
              <a:rPr lang="en-US" sz="2000" b="1" baseline="-25000" dirty="0" smtClean="0">
                <a:solidFill>
                  <a:srgbClr val="0000FF"/>
                </a:solidFill>
                <a:cs typeface="Cambria"/>
              </a:rPr>
              <a:t>1</a:t>
            </a:r>
            <a:r>
              <a:rPr lang="en-US" sz="2000" b="1" dirty="0" smtClean="0">
                <a:solidFill>
                  <a:srgbClr val="0000FF"/>
                </a:solidFill>
                <a:cs typeface="Cambria"/>
              </a:rPr>
              <a:t>(t)</a:t>
            </a:r>
            <a:endParaRPr lang="en-US" sz="2000" b="1" dirty="0">
              <a:solidFill>
                <a:srgbClr val="0000FF"/>
              </a:solidFill>
              <a:cs typeface="Cambria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 r="10619"/>
          <a:stretch>
            <a:fillRect/>
          </a:stretch>
        </p:blipFill>
        <p:spPr>
          <a:xfrm>
            <a:off x="2311647" y="4655856"/>
            <a:ext cx="5079754" cy="1373200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215900"/>
            <a:ext cx="8242299" cy="51212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  <a:t>How to measure mechanical properties</a:t>
            </a:r>
            <a:endParaRPr lang="en-US" sz="32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1110744"/>
            <a:ext cx="2286000" cy="228600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647" y="4068129"/>
            <a:ext cx="2114550" cy="211455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5272" y="4000500"/>
            <a:ext cx="2330450" cy="2330450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3659486" y="367272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Torqu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2714414" y="1289566"/>
            <a:ext cx="147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Mass/weight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673850" y="3615058"/>
            <a:ext cx="105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Pressure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8919" y="3868907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Angular momentum</a:t>
            </a:r>
            <a:endParaRPr lang="en-US" dirty="0">
              <a:latin typeface="Cambria"/>
              <a:cs typeface="Cambria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5"/>
          <a:srcRect r="57479"/>
          <a:stretch>
            <a:fillRect/>
          </a:stretch>
        </p:blipFill>
        <p:spPr>
          <a:xfrm>
            <a:off x="5570827" y="1230894"/>
            <a:ext cx="1646191" cy="2330950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 rot="10800000" flipV="1">
            <a:off x="6998209" y="1474232"/>
            <a:ext cx="139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Shear stress</a:t>
            </a:r>
            <a:endParaRPr lang="en-US" dirty="0">
              <a:latin typeface="Cambria"/>
              <a:cs typeface="Cambria"/>
            </a:endParaRP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874" y="4445000"/>
            <a:ext cx="2322248" cy="170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90500"/>
            <a:ext cx="9144000" cy="53752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BB1B1B"/>
                </a:solidFill>
                <a:latin typeface="Cambria"/>
                <a:cs typeface="Cambria"/>
              </a:rPr>
              <a:t>Probing mechanical properties of the proton?</a:t>
            </a:r>
            <a:endParaRPr lang="en-US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38101" y="5283597"/>
            <a:ext cx="8756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  <a:latin typeface="Cambria"/>
                <a:cs typeface="Cambria"/>
              </a:rPr>
              <a:t>“….. , there is very little hope of learning anything about the detailed mechanical structure of a particle, because of the extreme weakness of the gravitational interaction” ( </a:t>
            </a:r>
            <a:r>
              <a:rPr lang="en-US" i="1" dirty="0" smtClean="0">
                <a:solidFill>
                  <a:srgbClr val="800000"/>
                </a:solidFill>
                <a:latin typeface="Cambria"/>
                <a:cs typeface="Cambria"/>
              </a:rPr>
              <a:t>H. </a:t>
            </a:r>
            <a:r>
              <a:rPr lang="en-US" i="1" dirty="0" err="1" smtClean="0">
                <a:solidFill>
                  <a:srgbClr val="800000"/>
                </a:solidFill>
                <a:latin typeface="Cambria"/>
                <a:cs typeface="Cambria"/>
              </a:rPr>
              <a:t>Pagels</a:t>
            </a:r>
            <a:r>
              <a:rPr lang="en-US" i="1" dirty="0" smtClean="0">
                <a:solidFill>
                  <a:srgbClr val="800000"/>
                </a:solidFill>
                <a:latin typeface="Cambria"/>
                <a:cs typeface="Cambria"/>
              </a:rPr>
              <a:t>, 1966)</a:t>
            </a:r>
            <a:endParaRPr lang="en-US" i="1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00" y="812800"/>
            <a:ext cx="65151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mbria"/>
                <a:cs typeface="Cambria"/>
              </a:rPr>
              <a:t>Gravitational Interaction  of Fermions</a:t>
            </a:r>
          </a:p>
          <a:p>
            <a:pPr algn="ctr"/>
            <a:r>
              <a:rPr lang="en-US" i="1" dirty="0" smtClean="0">
                <a:latin typeface="Cambria"/>
                <a:cs typeface="Cambria"/>
              </a:rPr>
              <a:t>Yu. </a:t>
            </a:r>
            <a:r>
              <a:rPr lang="en-US" i="1" dirty="0" err="1" smtClean="0">
                <a:latin typeface="Cambria"/>
                <a:cs typeface="Cambria"/>
              </a:rPr>
              <a:t>Kobzarev</a:t>
            </a:r>
            <a:r>
              <a:rPr lang="en-US" i="1" dirty="0" smtClean="0">
                <a:latin typeface="Cambria"/>
                <a:cs typeface="Cambria"/>
              </a:rPr>
              <a:t> and L.B. </a:t>
            </a:r>
            <a:r>
              <a:rPr lang="en-US" i="1" dirty="0" err="1" smtClean="0">
                <a:latin typeface="Cambria"/>
                <a:cs typeface="Cambria"/>
              </a:rPr>
              <a:t>Okun</a:t>
            </a:r>
            <a:r>
              <a:rPr lang="en-US" i="1" dirty="0" smtClean="0">
                <a:latin typeface="Cambria"/>
                <a:cs typeface="Cambria"/>
              </a:rPr>
              <a:t>, JETP 16, 5 (1963)</a:t>
            </a:r>
            <a:endParaRPr lang="en-US" b="1" dirty="0" smtClean="0">
              <a:latin typeface="Cambria"/>
              <a:cs typeface="Cambria"/>
            </a:endParaRPr>
          </a:p>
          <a:p>
            <a:pPr algn="ctr"/>
            <a:r>
              <a:rPr lang="en-US" b="1" dirty="0" smtClean="0">
                <a:latin typeface="Cambria"/>
                <a:cs typeface="Cambria"/>
              </a:rPr>
              <a:t>Energy-Momentum Structure Form Factors of Particles</a:t>
            </a:r>
            <a:r>
              <a:rPr lang="en-US" sz="2000" b="1" dirty="0" smtClean="0"/>
              <a:t>  </a:t>
            </a:r>
            <a:r>
              <a:rPr lang="en-US" sz="1600" i="1" dirty="0" smtClean="0">
                <a:latin typeface="Cambria"/>
                <a:cs typeface="Cambria"/>
              </a:rPr>
              <a:t>Heinz </a:t>
            </a:r>
            <a:r>
              <a:rPr lang="en-US" sz="1600" i="1" dirty="0" err="1" smtClean="0">
                <a:latin typeface="Cambria"/>
                <a:cs typeface="Cambria"/>
              </a:rPr>
              <a:t>Pagels</a:t>
            </a:r>
            <a:r>
              <a:rPr lang="en-US" sz="1600" i="1" dirty="0" smtClean="0">
                <a:latin typeface="Cambria"/>
                <a:cs typeface="Cambria"/>
              </a:rPr>
              <a:t>, Phys. Rev. 144 (1966) 1250-1260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r="16959"/>
          <a:stretch>
            <a:fillRect/>
          </a:stretch>
        </p:blipFill>
        <p:spPr>
          <a:xfrm>
            <a:off x="1523652" y="2395136"/>
            <a:ext cx="4153248" cy="20533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460" y="4391586"/>
            <a:ext cx="4450080" cy="8839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300" y="2739008"/>
            <a:ext cx="2438400" cy="1828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0850" y="1142999"/>
            <a:ext cx="2430779" cy="1828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16200000">
            <a:off x="6728084" y="4511586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1970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 rot="16043761">
            <a:off x="8631182" y="4509184"/>
            <a:ext cx="592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2018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409179" y="2897243"/>
            <a:ext cx="1208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 citations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363330" y="1263134"/>
            <a:ext cx="1208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 citations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15900"/>
            <a:ext cx="8464378" cy="51212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BB1B1B"/>
                </a:solidFill>
                <a:latin typeface="Cambria"/>
                <a:cs typeface="Cambria"/>
              </a:rPr>
              <a:t>Generalized Parton Distributions (GPDs)</a:t>
            </a:r>
            <a:endParaRPr lang="en-US" sz="3200" dirty="0">
              <a:solidFill>
                <a:srgbClr val="BB1B1B"/>
              </a:solidFill>
              <a:latin typeface="Cambria"/>
              <a:cs typeface="Cambr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0383" y="4699000"/>
            <a:ext cx="2883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D.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Müller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 et al.,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F.Phys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. 42,1994</a:t>
            </a:r>
          </a:p>
          <a:p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X.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Ji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, PRL 78, 610, 1997</a:t>
            </a:r>
          </a:p>
          <a:p>
            <a:pPr marL="342900" indent="-342900"/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A. Radyushkin, PLB 380, 1996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847602" y="4507810"/>
            <a:ext cx="5042023" cy="1753290"/>
            <a:chOff x="1685802" y="4279210"/>
            <a:chExt cx="5718057" cy="2087484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59274" r="6321"/>
            <a:stretch/>
          </p:blipFill>
          <p:spPr>
            <a:xfrm>
              <a:off x="3875499" y="4298520"/>
              <a:ext cx="1437002" cy="2068174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42105" t="51212"/>
            <a:stretch/>
          </p:blipFill>
          <p:spPr>
            <a:xfrm>
              <a:off x="1685802" y="4279210"/>
              <a:ext cx="1476349" cy="2087484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975016" y="4323633"/>
              <a:ext cx="1428843" cy="2043061"/>
            </a:xfrm>
            <a:prstGeom prst="rect">
              <a:avLst/>
            </a:prstGeom>
          </p:spPr>
        </p:pic>
      </p:grpSp>
      <p:sp>
        <p:nvSpPr>
          <p:cNvPr id="55" name="Rectangle 54"/>
          <p:cNvSpPr/>
          <p:nvPr/>
        </p:nvSpPr>
        <p:spPr>
          <a:xfrm>
            <a:off x="711201" y="4043201"/>
            <a:ext cx="57919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D.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Müller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 (1994)                 X.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Ji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 (1996)            </a:t>
            </a:r>
            <a:r>
              <a:rPr lang="en-US" sz="1600" i="1" dirty="0" err="1" smtClean="0">
                <a:solidFill>
                  <a:srgbClr val="800000"/>
                </a:solidFill>
                <a:latin typeface="Cambria"/>
                <a:cs typeface="Cambria"/>
              </a:rPr>
              <a:t>A.Radyushkin</a:t>
            </a:r>
            <a:r>
              <a:rPr lang="en-US" sz="1600" i="1" dirty="0" smtClean="0">
                <a:solidFill>
                  <a:srgbClr val="800000"/>
                </a:solidFill>
                <a:latin typeface="Cambria"/>
                <a:cs typeface="Cambria"/>
              </a:rPr>
              <a:t> (1996</a:t>
            </a:r>
            <a:r>
              <a:rPr lang="en-US" sz="1600" b="1" i="1" dirty="0" smtClean="0">
                <a:solidFill>
                  <a:srgbClr val="0070C0"/>
                </a:solidFill>
              </a:rPr>
              <a:t>)</a:t>
            </a:r>
            <a:endParaRPr lang="en-US" sz="1600" dirty="0"/>
          </a:p>
        </p:txBody>
      </p:sp>
      <p:sp>
        <p:nvSpPr>
          <p:cNvPr id="6" name="Rectangle 2077"/>
          <p:cNvSpPr>
            <a:spLocks noChangeArrowheads="1"/>
          </p:cNvSpPr>
          <p:nvPr/>
        </p:nvSpPr>
        <p:spPr bwMode="auto">
          <a:xfrm>
            <a:off x="1100138" y="436563"/>
            <a:ext cx="5703887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742112" y="1419781"/>
            <a:ext cx="1298575" cy="793750"/>
            <a:chOff x="6781800" y="3695700"/>
            <a:chExt cx="1298575" cy="793750"/>
          </a:xfrm>
        </p:grpSpPr>
        <p:sp>
          <p:nvSpPr>
            <p:cNvPr id="68" name="Text Box 2119"/>
            <p:cNvSpPr txBox="1">
              <a:spLocks noChangeArrowheads="1"/>
            </p:cNvSpPr>
            <p:nvPr/>
          </p:nvSpPr>
          <p:spPr bwMode="auto">
            <a:xfrm>
              <a:off x="6781800" y="3925888"/>
              <a:ext cx="51528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 err="1">
                  <a:latin typeface="Symbol" charset="2"/>
                  <a:cs typeface="Symbol" charset="2"/>
                </a:rPr>
                <a:t>x</a:t>
              </a:r>
              <a:r>
                <a:rPr lang="en-US" sz="1600" dirty="0">
                  <a:latin typeface="Tahoma" pitchFamily="-102" charset="0"/>
                </a:rPr>
                <a:t> =</a:t>
              </a:r>
            </a:p>
          </p:txBody>
        </p:sp>
        <p:sp>
          <p:nvSpPr>
            <p:cNvPr id="69" name="Text Box 2120"/>
            <p:cNvSpPr txBox="1">
              <a:spLocks noChangeArrowheads="1"/>
            </p:cNvSpPr>
            <p:nvPr/>
          </p:nvSpPr>
          <p:spPr bwMode="auto">
            <a:xfrm>
              <a:off x="7543800" y="3695700"/>
              <a:ext cx="36671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err="1">
                  <a:latin typeface="Tahoma" pitchFamily="-102" charset="0"/>
                </a:rPr>
                <a:t>x</a:t>
              </a:r>
              <a:r>
                <a:rPr lang="en-US" sz="1600" baseline="-25000" dirty="0" err="1">
                  <a:latin typeface="Tahoma" pitchFamily="-102" charset="0"/>
                </a:rPr>
                <a:t>B</a:t>
              </a:r>
              <a:endParaRPr lang="en-US" sz="1600" dirty="0">
                <a:latin typeface="Tahoma" pitchFamily="-102" charset="0"/>
              </a:endParaRPr>
            </a:p>
          </p:txBody>
        </p:sp>
        <p:sp>
          <p:nvSpPr>
            <p:cNvPr id="70" name="Line 2121"/>
            <p:cNvSpPr>
              <a:spLocks noChangeShapeType="1"/>
            </p:cNvSpPr>
            <p:nvPr/>
          </p:nvSpPr>
          <p:spPr bwMode="auto">
            <a:xfrm>
              <a:off x="7394575" y="4122738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Text Box 2122"/>
            <p:cNvSpPr txBox="1">
              <a:spLocks noChangeArrowheads="1"/>
            </p:cNvSpPr>
            <p:nvPr/>
          </p:nvSpPr>
          <p:spPr bwMode="auto">
            <a:xfrm>
              <a:off x="7391400" y="4152900"/>
              <a:ext cx="6794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Tahoma" pitchFamily="-102" charset="0"/>
                </a:rPr>
                <a:t>2 - x</a:t>
              </a:r>
              <a:r>
                <a:rPr lang="en-US" sz="1600" baseline="-25000">
                  <a:latin typeface="Tahoma" pitchFamily="-102" charset="0"/>
                </a:rPr>
                <a:t>B</a:t>
              </a:r>
              <a:endParaRPr lang="en-US" sz="1600">
                <a:latin typeface="Tahoma" pitchFamily="-102" charset="0"/>
              </a:endParaRPr>
            </a:p>
          </p:txBody>
        </p:sp>
      </p:grpSp>
      <p:sp>
        <p:nvSpPr>
          <p:cNvPr id="72" name="Text Box 2123"/>
          <p:cNvSpPr txBox="1">
            <a:spLocks noChangeArrowheads="1"/>
          </p:cNvSpPr>
          <p:nvPr/>
        </p:nvSpPr>
        <p:spPr bwMode="auto">
          <a:xfrm>
            <a:off x="6523809" y="2232581"/>
            <a:ext cx="2273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Tahoma" pitchFamily="-102" charset="0"/>
              </a:rPr>
              <a:t>(in the Bjorken regime)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1503017" y="804592"/>
            <a:ext cx="6374158" cy="2863851"/>
            <a:chOff x="2107315" y="3205930"/>
            <a:chExt cx="5378095" cy="2324921"/>
          </a:xfrm>
        </p:grpSpPr>
        <p:pic>
          <p:nvPicPr>
            <p:cNvPr id="58" name="Picture 208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65450" y="3595688"/>
              <a:ext cx="2952750" cy="181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Freeform 2089"/>
            <p:cNvSpPr>
              <a:spLocks/>
            </p:cNvSpPr>
            <p:nvPr/>
          </p:nvSpPr>
          <p:spPr bwMode="auto">
            <a:xfrm>
              <a:off x="3482975" y="5219700"/>
              <a:ext cx="1897062" cy="261938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45" y="66"/>
                </a:cxn>
                <a:cxn ang="0">
                  <a:pos x="93" y="92"/>
                </a:cxn>
                <a:cxn ang="0">
                  <a:pos x="146" y="114"/>
                </a:cxn>
                <a:cxn ang="0">
                  <a:pos x="205" y="133"/>
                </a:cxn>
                <a:cxn ang="0">
                  <a:pos x="226" y="137"/>
                </a:cxn>
                <a:cxn ang="0">
                  <a:pos x="293" y="150"/>
                </a:cxn>
                <a:cxn ang="0">
                  <a:pos x="391" y="160"/>
                </a:cxn>
                <a:cxn ang="0">
                  <a:pos x="493" y="165"/>
                </a:cxn>
                <a:cxn ang="0">
                  <a:pos x="594" y="163"/>
                </a:cxn>
                <a:cxn ang="0">
                  <a:pos x="693" y="152"/>
                </a:cxn>
                <a:cxn ang="0">
                  <a:pos x="794" y="135"/>
                </a:cxn>
                <a:cxn ang="0">
                  <a:pos x="846" y="123"/>
                </a:cxn>
                <a:cxn ang="0">
                  <a:pos x="941" y="100"/>
                </a:cxn>
                <a:cxn ang="0">
                  <a:pos x="1013" y="80"/>
                </a:cxn>
                <a:cxn ang="0">
                  <a:pos x="1096" y="51"/>
                </a:cxn>
                <a:cxn ang="0">
                  <a:pos x="1148" y="29"/>
                </a:cxn>
                <a:cxn ang="0">
                  <a:pos x="1195" y="10"/>
                </a:cxn>
                <a:cxn ang="0">
                  <a:pos x="1168" y="9"/>
                </a:cxn>
                <a:cxn ang="0">
                  <a:pos x="1118" y="30"/>
                </a:cxn>
                <a:cxn ang="0">
                  <a:pos x="1036" y="60"/>
                </a:cxn>
                <a:cxn ang="0">
                  <a:pos x="981" y="79"/>
                </a:cxn>
                <a:cxn ang="0">
                  <a:pos x="890" y="102"/>
                </a:cxn>
                <a:cxn ang="0">
                  <a:pos x="792" y="124"/>
                </a:cxn>
                <a:cxn ang="0">
                  <a:pos x="794" y="124"/>
                </a:cxn>
                <a:cxn ang="0">
                  <a:pos x="693" y="142"/>
                </a:cxn>
                <a:cxn ang="0">
                  <a:pos x="593" y="152"/>
                </a:cxn>
                <a:cxn ang="0">
                  <a:pos x="493" y="154"/>
                </a:cxn>
                <a:cxn ang="0">
                  <a:pos x="391" y="150"/>
                </a:cxn>
                <a:cxn ang="0">
                  <a:pos x="293" y="139"/>
                </a:cxn>
                <a:cxn ang="0">
                  <a:pos x="226" y="127"/>
                </a:cxn>
                <a:cxn ang="0">
                  <a:pos x="229" y="128"/>
                </a:cxn>
                <a:cxn ang="0">
                  <a:pos x="178" y="114"/>
                </a:cxn>
                <a:cxn ang="0">
                  <a:pos x="123" y="94"/>
                </a:cxn>
                <a:cxn ang="0">
                  <a:pos x="73" y="69"/>
                </a:cxn>
                <a:cxn ang="0">
                  <a:pos x="47" y="61"/>
                </a:cxn>
                <a:cxn ang="0">
                  <a:pos x="6" y="29"/>
                </a:cxn>
              </a:cxnLst>
              <a:rect l="0" t="0" r="r" b="b"/>
              <a:pathLst>
                <a:path w="1195" h="165">
                  <a:moveTo>
                    <a:pt x="6" y="29"/>
                  </a:moveTo>
                  <a:lnTo>
                    <a:pt x="0" y="37"/>
                  </a:lnTo>
                  <a:lnTo>
                    <a:pt x="43" y="65"/>
                  </a:lnTo>
                  <a:lnTo>
                    <a:pt x="45" y="66"/>
                  </a:lnTo>
                  <a:lnTo>
                    <a:pt x="68" y="79"/>
                  </a:lnTo>
                  <a:lnTo>
                    <a:pt x="93" y="92"/>
                  </a:lnTo>
                  <a:lnTo>
                    <a:pt x="118" y="104"/>
                  </a:lnTo>
                  <a:lnTo>
                    <a:pt x="146" y="114"/>
                  </a:lnTo>
                  <a:lnTo>
                    <a:pt x="174" y="124"/>
                  </a:lnTo>
                  <a:lnTo>
                    <a:pt x="205" y="133"/>
                  </a:lnTo>
                  <a:lnTo>
                    <a:pt x="225" y="137"/>
                  </a:lnTo>
                  <a:lnTo>
                    <a:pt x="226" y="137"/>
                  </a:lnTo>
                  <a:lnTo>
                    <a:pt x="248" y="142"/>
                  </a:lnTo>
                  <a:lnTo>
                    <a:pt x="293" y="150"/>
                  </a:lnTo>
                  <a:lnTo>
                    <a:pt x="342" y="156"/>
                  </a:lnTo>
                  <a:lnTo>
                    <a:pt x="391" y="160"/>
                  </a:lnTo>
                  <a:lnTo>
                    <a:pt x="442" y="164"/>
                  </a:lnTo>
                  <a:lnTo>
                    <a:pt x="493" y="165"/>
                  </a:lnTo>
                  <a:lnTo>
                    <a:pt x="544" y="165"/>
                  </a:lnTo>
                  <a:lnTo>
                    <a:pt x="594" y="163"/>
                  </a:lnTo>
                  <a:lnTo>
                    <a:pt x="642" y="160"/>
                  </a:lnTo>
                  <a:lnTo>
                    <a:pt x="693" y="152"/>
                  </a:lnTo>
                  <a:lnTo>
                    <a:pt x="743" y="144"/>
                  </a:lnTo>
                  <a:lnTo>
                    <a:pt x="794" y="135"/>
                  </a:lnTo>
                  <a:lnTo>
                    <a:pt x="796" y="134"/>
                  </a:lnTo>
                  <a:lnTo>
                    <a:pt x="846" y="123"/>
                  </a:lnTo>
                  <a:lnTo>
                    <a:pt x="895" y="112"/>
                  </a:lnTo>
                  <a:lnTo>
                    <a:pt x="941" y="100"/>
                  </a:lnTo>
                  <a:lnTo>
                    <a:pt x="984" y="89"/>
                  </a:lnTo>
                  <a:lnTo>
                    <a:pt x="1013" y="80"/>
                  </a:lnTo>
                  <a:lnTo>
                    <a:pt x="1041" y="70"/>
                  </a:lnTo>
                  <a:lnTo>
                    <a:pt x="1096" y="51"/>
                  </a:lnTo>
                  <a:lnTo>
                    <a:pt x="1123" y="40"/>
                  </a:lnTo>
                  <a:lnTo>
                    <a:pt x="1148" y="29"/>
                  </a:lnTo>
                  <a:lnTo>
                    <a:pt x="1173" y="19"/>
                  </a:lnTo>
                  <a:lnTo>
                    <a:pt x="1195" y="10"/>
                  </a:lnTo>
                  <a:lnTo>
                    <a:pt x="1191" y="0"/>
                  </a:lnTo>
                  <a:lnTo>
                    <a:pt x="1168" y="9"/>
                  </a:lnTo>
                  <a:lnTo>
                    <a:pt x="1144" y="20"/>
                  </a:lnTo>
                  <a:lnTo>
                    <a:pt x="1118" y="30"/>
                  </a:lnTo>
                  <a:lnTo>
                    <a:pt x="1092" y="41"/>
                  </a:lnTo>
                  <a:lnTo>
                    <a:pt x="1036" y="60"/>
                  </a:lnTo>
                  <a:lnTo>
                    <a:pt x="1008" y="70"/>
                  </a:lnTo>
                  <a:lnTo>
                    <a:pt x="981" y="79"/>
                  </a:lnTo>
                  <a:lnTo>
                    <a:pt x="937" y="91"/>
                  </a:lnTo>
                  <a:lnTo>
                    <a:pt x="890" y="102"/>
                  </a:lnTo>
                  <a:lnTo>
                    <a:pt x="841" y="114"/>
                  </a:lnTo>
                  <a:lnTo>
                    <a:pt x="792" y="124"/>
                  </a:lnTo>
                  <a:lnTo>
                    <a:pt x="794" y="129"/>
                  </a:lnTo>
                  <a:lnTo>
                    <a:pt x="794" y="124"/>
                  </a:lnTo>
                  <a:lnTo>
                    <a:pt x="743" y="134"/>
                  </a:lnTo>
                  <a:lnTo>
                    <a:pt x="693" y="142"/>
                  </a:lnTo>
                  <a:lnTo>
                    <a:pt x="642" y="149"/>
                  </a:lnTo>
                  <a:lnTo>
                    <a:pt x="593" y="152"/>
                  </a:lnTo>
                  <a:lnTo>
                    <a:pt x="544" y="154"/>
                  </a:lnTo>
                  <a:lnTo>
                    <a:pt x="493" y="154"/>
                  </a:lnTo>
                  <a:lnTo>
                    <a:pt x="442" y="153"/>
                  </a:lnTo>
                  <a:lnTo>
                    <a:pt x="391" y="150"/>
                  </a:lnTo>
                  <a:lnTo>
                    <a:pt x="342" y="145"/>
                  </a:lnTo>
                  <a:lnTo>
                    <a:pt x="293" y="139"/>
                  </a:lnTo>
                  <a:lnTo>
                    <a:pt x="248" y="131"/>
                  </a:lnTo>
                  <a:lnTo>
                    <a:pt x="226" y="127"/>
                  </a:lnTo>
                  <a:lnTo>
                    <a:pt x="226" y="132"/>
                  </a:lnTo>
                  <a:lnTo>
                    <a:pt x="229" y="128"/>
                  </a:lnTo>
                  <a:lnTo>
                    <a:pt x="207" y="123"/>
                  </a:lnTo>
                  <a:lnTo>
                    <a:pt x="178" y="114"/>
                  </a:lnTo>
                  <a:lnTo>
                    <a:pt x="150" y="105"/>
                  </a:lnTo>
                  <a:lnTo>
                    <a:pt x="123" y="94"/>
                  </a:lnTo>
                  <a:lnTo>
                    <a:pt x="97" y="83"/>
                  </a:lnTo>
                  <a:lnTo>
                    <a:pt x="73" y="69"/>
                  </a:lnTo>
                  <a:lnTo>
                    <a:pt x="49" y="56"/>
                  </a:lnTo>
                  <a:lnTo>
                    <a:pt x="47" y="61"/>
                  </a:lnTo>
                  <a:lnTo>
                    <a:pt x="51" y="57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90"/>
            <p:cNvSpPr>
              <a:spLocks/>
            </p:cNvSpPr>
            <p:nvPr/>
          </p:nvSpPr>
          <p:spPr bwMode="auto">
            <a:xfrm>
              <a:off x="3395663" y="5183188"/>
              <a:ext cx="122237" cy="106363"/>
            </a:xfrm>
            <a:custGeom>
              <a:avLst/>
              <a:gdLst/>
              <a:ahLst/>
              <a:cxnLst>
                <a:cxn ang="0">
                  <a:pos x="77" y="11"/>
                </a:cxn>
                <a:cxn ang="0">
                  <a:pos x="0" y="0"/>
                </a:cxn>
                <a:cxn ang="0">
                  <a:pos x="37" y="67"/>
                </a:cxn>
                <a:cxn ang="0">
                  <a:pos x="77" y="11"/>
                </a:cxn>
              </a:cxnLst>
              <a:rect l="0" t="0" r="r" b="b"/>
              <a:pathLst>
                <a:path w="77" h="67">
                  <a:moveTo>
                    <a:pt x="77" y="11"/>
                  </a:moveTo>
                  <a:lnTo>
                    <a:pt x="0" y="0"/>
                  </a:lnTo>
                  <a:lnTo>
                    <a:pt x="37" y="67"/>
                  </a:lnTo>
                  <a:lnTo>
                    <a:pt x="7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091"/>
            <p:cNvSpPr>
              <a:spLocks/>
            </p:cNvSpPr>
            <p:nvPr/>
          </p:nvSpPr>
          <p:spPr bwMode="auto">
            <a:xfrm>
              <a:off x="5356225" y="5153025"/>
              <a:ext cx="123825" cy="98425"/>
            </a:xfrm>
            <a:custGeom>
              <a:avLst/>
              <a:gdLst/>
              <a:ahLst/>
              <a:cxnLst>
                <a:cxn ang="0">
                  <a:pos x="27" y="62"/>
                </a:cxn>
                <a:cxn ang="0">
                  <a:pos x="78" y="4"/>
                </a:cxn>
                <a:cxn ang="0">
                  <a:pos x="0" y="0"/>
                </a:cxn>
                <a:cxn ang="0">
                  <a:pos x="27" y="62"/>
                </a:cxn>
              </a:cxnLst>
              <a:rect l="0" t="0" r="r" b="b"/>
              <a:pathLst>
                <a:path w="78" h="62">
                  <a:moveTo>
                    <a:pt x="27" y="62"/>
                  </a:moveTo>
                  <a:lnTo>
                    <a:pt x="78" y="4"/>
                  </a:lnTo>
                  <a:lnTo>
                    <a:pt x="0" y="0"/>
                  </a:lnTo>
                  <a:lnTo>
                    <a:pt x="27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093"/>
            <p:cNvSpPr>
              <a:spLocks noChangeArrowheads="1"/>
            </p:cNvSpPr>
            <p:nvPr/>
          </p:nvSpPr>
          <p:spPr bwMode="auto">
            <a:xfrm>
              <a:off x="4198938" y="5122863"/>
              <a:ext cx="246062" cy="407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2094"/>
            <p:cNvSpPr>
              <a:spLocks noChangeArrowheads="1"/>
            </p:cNvSpPr>
            <p:nvPr/>
          </p:nvSpPr>
          <p:spPr bwMode="auto">
            <a:xfrm>
              <a:off x="4340225" y="5181600"/>
              <a:ext cx="76200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2095"/>
            <p:cNvSpPr>
              <a:spLocks noChangeArrowheads="1"/>
            </p:cNvSpPr>
            <p:nvPr/>
          </p:nvSpPr>
          <p:spPr bwMode="auto">
            <a:xfrm>
              <a:off x="4340225" y="5202238"/>
              <a:ext cx="74612" cy="26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100">
                  <a:solidFill>
                    <a:schemeClr val="tx2"/>
                  </a:solidFill>
                  <a:latin typeface="Times New Roman" pitchFamily="-102" charset="0"/>
                </a:rPr>
                <a:t>t</a:t>
              </a:r>
              <a:endParaRPr lang="en-US">
                <a:latin typeface="Tahoma" pitchFamily="-102" charset="0"/>
              </a:endParaRPr>
            </a:p>
          </p:txBody>
        </p:sp>
        <p:sp>
          <p:nvSpPr>
            <p:cNvPr id="65" name="Rectangle 2097"/>
            <p:cNvSpPr>
              <a:spLocks noChangeArrowheads="1"/>
            </p:cNvSpPr>
            <p:nvPr/>
          </p:nvSpPr>
          <p:spPr bwMode="auto">
            <a:xfrm>
              <a:off x="5207000" y="3986213"/>
              <a:ext cx="230187" cy="30638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Text Box 2115"/>
            <p:cNvSpPr txBox="1">
              <a:spLocks noChangeArrowheads="1"/>
            </p:cNvSpPr>
            <p:nvPr/>
          </p:nvSpPr>
          <p:spPr bwMode="auto">
            <a:xfrm>
              <a:off x="5054585" y="4013200"/>
              <a:ext cx="200026" cy="29983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chemeClr val="folHlink"/>
                  </a:solidFill>
                  <a:latin typeface="Symbol" charset="2"/>
                  <a:cs typeface="Symbol" charset="2"/>
                </a:rPr>
                <a:t>  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107315" y="3205930"/>
              <a:ext cx="5378095" cy="374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800000"/>
                  </a:solidFill>
                </a:rPr>
                <a:t>Deeply virtual Compton scattering (DVCS</a:t>
              </a:r>
              <a:r>
                <a:rPr lang="en-US" sz="2400" dirty="0" smtClean="0">
                  <a:solidFill>
                    <a:srgbClr val="000090"/>
                  </a:solidFill>
                </a:rPr>
                <a:t>)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6592083" y="2692155"/>
            <a:ext cx="2205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GPD: </a:t>
            </a:r>
            <a:r>
              <a:rPr lang="en-US" sz="2000" b="1" i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H(x,ξ</a:t>
            </a:r>
            <a:r>
              <a:rPr lang="en-US" sz="2000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, </a:t>
            </a:r>
            <a:r>
              <a:rPr lang="en-US" sz="2000" b="1" i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lang="en-US" sz="2000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), … </a:t>
            </a:r>
            <a:endParaRPr lang="en-US" sz="2000" b="1" i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2635358" y="2290522"/>
            <a:ext cx="2692400" cy="38100"/>
          </a:xfrm>
          <a:prstGeom prst="line">
            <a:avLst/>
          </a:prstGeom>
          <a:ln>
            <a:solidFill>
              <a:srgbClr val="8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28129" y="160648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Cambria"/>
                <a:cs typeface="Cambria"/>
              </a:rPr>
              <a:t>hard scattering</a:t>
            </a:r>
            <a:endParaRPr lang="en-US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42211" y="2616756"/>
            <a:ext cx="1019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Cambria"/>
                <a:cs typeface="Cambria"/>
              </a:rPr>
              <a:t>soft part </a:t>
            </a:r>
            <a:endParaRPr lang="en-US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54285" y="2117524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Cambria"/>
                <a:cs typeface="Cambria"/>
              </a:rPr>
              <a:t>factorization</a:t>
            </a:r>
            <a:endParaRPr lang="en-US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49302" y="855391"/>
            <a:ext cx="8085908" cy="3187809"/>
          </a:xfrm>
          <a:prstGeom prst="rect">
            <a:avLst/>
          </a:prstGeom>
          <a:noFill/>
          <a:ln w="28575" cap="flat" cmpd="sng" algn="ctr">
            <a:solidFill>
              <a:srgbClr val="8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149857" y="3593068"/>
            <a:ext cx="227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Cambria"/>
                <a:cs typeface="Cambria"/>
              </a:rPr>
              <a:t>Proton stays intact</a:t>
            </a:r>
            <a:endParaRPr lang="en-US" b="1" dirty="0">
              <a:solidFill>
                <a:srgbClr val="800000"/>
              </a:solidFill>
              <a:latin typeface="Cambria"/>
              <a:cs typeface="Cambri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21105" y="2579800"/>
            <a:ext cx="35944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P</a:t>
            </a:r>
            <a:endParaRPr lang="en-US" sz="2400" dirty="0">
              <a:latin typeface="Cambria"/>
              <a:cs typeface="Cambri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72963" y="2615316"/>
            <a:ext cx="35944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P</a:t>
            </a:r>
            <a:endParaRPr lang="en-US" sz="24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190500"/>
            <a:ext cx="8464378" cy="53752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BB1B1B"/>
                </a:solidFill>
                <a:latin typeface="+mj-lt"/>
                <a:cs typeface="Calibri"/>
              </a:rPr>
              <a:t>GPDs – </a:t>
            </a:r>
            <a:r>
              <a:rPr lang="en-US" sz="3600" dirty="0" err="1" smtClean="0">
                <a:solidFill>
                  <a:srgbClr val="BB1B1B"/>
                </a:solidFill>
                <a:latin typeface="+mj-lt"/>
                <a:cs typeface="Calibri"/>
              </a:rPr>
              <a:t>GFFs</a:t>
            </a:r>
            <a:r>
              <a:rPr lang="en-US" sz="3600" dirty="0" smtClean="0">
                <a:solidFill>
                  <a:srgbClr val="BB1B1B"/>
                </a:solidFill>
                <a:latin typeface="+mj-lt"/>
                <a:cs typeface="Calibri"/>
              </a:rPr>
              <a:t> Relations</a:t>
            </a:r>
            <a:endParaRPr lang="en-US" sz="3600" dirty="0">
              <a:solidFill>
                <a:srgbClr val="BB1B1B"/>
              </a:solidFill>
              <a:latin typeface="+mj-lt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725" y="3600999"/>
            <a:ext cx="1201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Lucida Calligraphy"/>
                <a:cs typeface="Lucida Calligraphy"/>
              </a:rPr>
              <a:t>GPDs</a:t>
            </a:r>
            <a:endParaRPr lang="en-US" sz="2400" b="1" i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2862" y="3589241"/>
            <a:ext cx="1113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 smtClean="0">
                <a:latin typeface="Lucida Calligraphy"/>
                <a:cs typeface="Lucida Calligraphy"/>
              </a:rPr>
              <a:t>GFFs</a:t>
            </a:r>
            <a:r>
              <a:rPr lang="en-US" sz="2400" dirty="0" smtClean="0">
                <a:latin typeface="Lucida Calligraphy"/>
                <a:cs typeface="Lucida Calligraphy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endParaRPr lang="en-US" sz="24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9870" y="5938140"/>
            <a:ext cx="3017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ambria"/>
                <a:cs typeface="Cambria"/>
              </a:rPr>
              <a:t>X. </a:t>
            </a:r>
            <a:r>
              <a:rPr lang="en-US" sz="1600" i="1" dirty="0" err="1" smtClean="0">
                <a:latin typeface="Cambria"/>
                <a:cs typeface="Cambria"/>
              </a:rPr>
              <a:t>Ji</a:t>
            </a:r>
            <a:r>
              <a:rPr lang="en-US" sz="1600" i="1" dirty="0" smtClean="0">
                <a:latin typeface="Cambria"/>
                <a:cs typeface="Cambria"/>
              </a:rPr>
              <a:t>, Phys. Rev. D55, 7114 (1997) </a:t>
            </a:r>
          </a:p>
        </p:txBody>
      </p:sp>
      <p:cxnSp>
        <p:nvCxnSpPr>
          <p:cNvPr id="9" name="Straight Arrow Connector 8"/>
          <p:cNvCxnSpPr>
            <a:cxnSpLocks noChangeAspect="1"/>
          </p:cNvCxnSpPr>
          <p:nvPr/>
        </p:nvCxnSpPr>
        <p:spPr>
          <a:xfrm>
            <a:off x="3028518" y="3885991"/>
            <a:ext cx="699049" cy="1588"/>
          </a:xfrm>
          <a:prstGeom prst="straightConnector1">
            <a:avLst/>
          </a:prstGeom>
          <a:ln w="57150" cap="flat" cmpd="thinThick" algn="ctr">
            <a:solidFill>
              <a:srgbClr val="000090"/>
            </a:solidFill>
            <a:prstDash val="solid"/>
            <a:miter lim="800000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850329" y="4276720"/>
            <a:ext cx="5191760" cy="1432560"/>
            <a:chOff x="1818644" y="1184384"/>
            <a:chExt cx="5191760" cy="143256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18644" y="1184384"/>
              <a:ext cx="5191760" cy="1432560"/>
            </a:xfrm>
            <a:prstGeom prst="rect">
              <a:avLst/>
            </a:prstGeom>
            <a:solidFill>
              <a:srgbClr val="CC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2760605" y="1827212"/>
              <a:ext cx="228600" cy="1588"/>
            </a:xfrm>
            <a:prstGeom prst="line">
              <a:avLst/>
            </a:prstGeom>
            <a:ln w="19050" cap="flat" cmpd="sng" algn="ctr">
              <a:solidFill>
                <a:srgbClr val="008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891379" y="1825624"/>
              <a:ext cx="228600" cy="1588"/>
            </a:xfrm>
            <a:prstGeom prst="line">
              <a:avLst/>
            </a:prstGeom>
            <a:ln w="19050" cap="flat" cmpd="sng" algn="ctr">
              <a:solidFill>
                <a:srgbClr val="008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262512" y="1824036"/>
              <a:ext cx="228600" cy="1588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209830" y="2439988"/>
              <a:ext cx="228600" cy="1588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328845" y="2439988"/>
              <a:ext cx="228600" cy="1588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914897" y="2438400"/>
              <a:ext cx="228600" cy="1588"/>
            </a:xfrm>
            <a:prstGeom prst="line">
              <a:avLst/>
            </a:prstGeom>
            <a:ln w="19050" cap="flat" cmpd="sng" algn="ctr">
              <a:solidFill>
                <a:srgbClr val="008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/>
          <a:srcRect b="48573"/>
          <a:stretch>
            <a:fillRect/>
          </a:stretch>
        </p:blipFill>
        <p:spPr bwMode="auto">
          <a:xfrm>
            <a:off x="240036" y="1603357"/>
            <a:ext cx="8686800" cy="842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28600" y="812578"/>
            <a:ext cx="876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dirty="0">
                <a:latin typeface="Cambria"/>
                <a:cs typeface="Cambria"/>
              </a:rPr>
              <a:t>Nucleon matrix element of the Energy-Momentum </a:t>
            </a:r>
            <a:r>
              <a:rPr lang="en-US" sz="2000" dirty="0" smtClean="0">
                <a:latin typeface="Cambria"/>
                <a:cs typeface="Cambria"/>
              </a:rPr>
              <a:t>Tensor </a:t>
            </a:r>
            <a:r>
              <a:rPr lang="en-US" sz="2000" dirty="0">
                <a:latin typeface="Cambria"/>
                <a:cs typeface="Cambria"/>
              </a:rPr>
              <a:t>contains three scalar form </a:t>
            </a:r>
            <a:r>
              <a:rPr lang="en-US" sz="2000" dirty="0" smtClean="0">
                <a:latin typeface="Cambria"/>
                <a:cs typeface="Cambria"/>
              </a:rPr>
              <a:t>factors </a:t>
            </a:r>
            <a:r>
              <a:rPr lang="en-US" sz="2000" dirty="0">
                <a:latin typeface="Cambria"/>
                <a:cs typeface="Cambria"/>
              </a:rPr>
              <a:t>and can be written </a:t>
            </a:r>
            <a:r>
              <a:rPr lang="en-US" sz="2000" dirty="0" smtClean="0">
                <a:latin typeface="Cambria"/>
                <a:cs typeface="Cambria"/>
              </a:rPr>
              <a:t>as: </a:t>
            </a:r>
            <a:endParaRPr lang="en-US" sz="2000" dirty="0">
              <a:latin typeface="Cambria"/>
              <a:cs typeface="Cambri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2478" y="2568609"/>
            <a:ext cx="5357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M</a:t>
            </a:r>
            <a:r>
              <a:rPr lang="en-US" i="1" baseline="-25000" dirty="0" smtClean="0">
                <a:solidFill>
                  <a:srgbClr val="FF0000"/>
                </a:solidFill>
                <a:latin typeface="Cambria"/>
                <a:cs typeface="Cambria"/>
              </a:rPr>
              <a:t>2</a:t>
            </a:r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(t) </a:t>
            </a:r>
            <a:r>
              <a:rPr lang="en-US" dirty="0" smtClean="0">
                <a:latin typeface="Cambria"/>
                <a:cs typeface="Cambria"/>
              </a:rPr>
              <a:t>:  Mass/energy distribution inside the nucleon</a:t>
            </a:r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 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J (</a:t>
            </a:r>
            <a:r>
              <a:rPr lang="en-US" i="1" dirty="0" err="1" smtClean="0">
                <a:solidFill>
                  <a:srgbClr val="FF0000"/>
                </a:solidFill>
                <a:latin typeface="Cambria"/>
                <a:cs typeface="Cambria"/>
              </a:rPr>
              <a:t>t</a:t>
            </a:r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)    </a:t>
            </a:r>
            <a:r>
              <a:rPr lang="en-US" dirty="0" smtClean="0">
                <a:latin typeface="Cambria"/>
                <a:cs typeface="Cambria"/>
              </a:rPr>
              <a:t>:  Angular momentum distribution 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d</a:t>
            </a:r>
            <a:r>
              <a:rPr lang="en-US" i="1" baseline="-25000" dirty="0" smtClean="0">
                <a:solidFill>
                  <a:srgbClr val="FF0000"/>
                </a:solidFill>
                <a:latin typeface="Cambria"/>
                <a:cs typeface="Cambria"/>
              </a:rPr>
              <a:t>1</a:t>
            </a:r>
            <a:r>
              <a:rPr lang="en-US" i="1" dirty="0" smtClean="0">
                <a:solidFill>
                  <a:srgbClr val="FF0000"/>
                </a:solidFill>
                <a:latin typeface="Cambria"/>
                <a:cs typeface="Cambria"/>
              </a:rPr>
              <a:t>(t)  </a:t>
            </a:r>
            <a:r>
              <a:rPr lang="en-US" dirty="0" smtClean="0">
                <a:latin typeface="Cambria"/>
                <a:cs typeface="Cambria"/>
              </a:rPr>
              <a:t>:  Forces and pressure distribution  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6925187" y="2883141"/>
            <a:ext cx="1952981" cy="1322184"/>
            <a:chOff x="7191887" y="2982369"/>
            <a:chExt cx="1952981" cy="1322184"/>
          </a:xfrm>
        </p:grpSpPr>
        <p:grpSp>
          <p:nvGrpSpPr>
            <p:cNvPr id="28" name="Group 27"/>
            <p:cNvGrpSpPr/>
            <p:nvPr/>
          </p:nvGrpSpPr>
          <p:grpSpPr>
            <a:xfrm rot="5400000">
              <a:off x="6989531" y="3236912"/>
              <a:ext cx="1269997" cy="865285"/>
              <a:chOff x="7447648" y="2732674"/>
              <a:chExt cx="1269997" cy="865285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/>
              <a:srcRect l="4115" r="41305" b="18033"/>
              <a:stretch>
                <a:fillRect/>
              </a:stretch>
            </p:blipFill>
            <p:spPr>
              <a:xfrm rot="16200000">
                <a:off x="7661545" y="2530541"/>
                <a:ext cx="842203" cy="1269997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 rot="16046163">
                <a:off x="7647579" y="3198337"/>
                <a:ext cx="429913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G</a:t>
                </a:r>
                <a:endParaRPr lang="en-US" b="1" i="1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803185" y="2732674"/>
                <a:ext cx="655016" cy="4571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8057173" y="3456646"/>
              <a:ext cx="10876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G</a:t>
              </a:r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r>
                <a:rPr lang="en-US" i="1" dirty="0" smtClean="0">
                  <a:latin typeface="Times New Roman"/>
                  <a:cs typeface="Times New Roman"/>
                </a:rPr>
                <a:t> =&gt; </a:t>
              </a:r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endParaRPr lang="en-US" i="1" dirty="0">
                <a:latin typeface="Times New Roman"/>
                <a:cs typeface="Times New Roman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963804" y="3935221"/>
              <a:ext cx="398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endParaRPr lang="en-US" i="1" dirty="0">
                <a:latin typeface="Times New Roman"/>
                <a:cs typeface="Times New Roman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975096" y="2982369"/>
              <a:ext cx="398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endParaRPr lang="en-US" i="1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935497" y="4761629"/>
            <a:ext cx="1894327" cy="1511758"/>
            <a:chOff x="7190438" y="4592761"/>
            <a:chExt cx="1894327" cy="1511758"/>
          </a:xfrm>
        </p:grpSpPr>
        <p:grpSp>
          <p:nvGrpSpPr>
            <p:cNvPr id="30" name="Group 29"/>
            <p:cNvGrpSpPr/>
            <p:nvPr/>
          </p:nvGrpSpPr>
          <p:grpSpPr>
            <a:xfrm>
              <a:off x="7190438" y="4613347"/>
              <a:ext cx="832765" cy="1491172"/>
              <a:chOff x="7590325" y="914494"/>
              <a:chExt cx="832765" cy="1491172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7590325" y="914494"/>
                <a:ext cx="832765" cy="1491172"/>
                <a:chOff x="7262264" y="834381"/>
                <a:chExt cx="832765" cy="1491172"/>
              </a:xfrm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5"/>
                <a:srcRect l="6951" r="41888" b="16085"/>
                <a:stretch>
                  <a:fillRect/>
                </a:stretch>
              </p:blipFill>
              <p:spPr>
                <a:xfrm>
                  <a:off x="7266601" y="834381"/>
                  <a:ext cx="828428" cy="1230907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5"/>
                <a:srcRect l="6951" t="26528" r="42353" b="16085"/>
                <a:stretch>
                  <a:fillRect/>
                </a:stretch>
              </p:blipFill>
              <p:spPr>
                <a:xfrm>
                  <a:off x="7262264" y="1483774"/>
                  <a:ext cx="820896" cy="841779"/>
                </a:xfrm>
                <a:prstGeom prst="rect">
                  <a:avLst/>
                </a:prstGeom>
              </p:spPr>
            </p:pic>
          </p:grpSp>
          <p:sp>
            <p:nvSpPr>
              <p:cNvPr id="25" name="TextBox 24"/>
              <p:cNvSpPr txBox="1"/>
              <p:nvPr/>
            </p:nvSpPr>
            <p:spPr>
              <a:xfrm>
                <a:off x="7660377" y="1086688"/>
                <a:ext cx="356513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γ</a:t>
                </a:r>
                <a:endParaRPr lang="en-US" b="1" i="1" dirty="0">
                  <a:solidFill>
                    <a:srgbClr val="FF0000"/>
                  </a:solidFill>
                  <a:latin typeface="Symbol" charset="2"/>
                  <a:cs typeface="Symbol" charset="2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80644" y="1802687"/>
                <a:ext cx="356513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γ</a:t>
                </a:r>
                <a:endParaRPr lang="en-US" b="1" i="1" dirty="0">
                  <a:solidFill>
                    <a:srgbClr val="FF0000"/>
                  </a:solidFill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7981854" y="5201183"/>
              <a:ext cx="11029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γγ</a:t>
              </a:r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r>
                <a:rPr lang="en-US" i="1" dirty="0" smtClean="0">
                  <a:latin typeface="Times New Roman"/>
                  <a:cs typeface="Times New Roman"/>
                </a:rPr>
                <a:t> =&gt; </a:t>
              </a:r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endParaRPr lang="en-US" i="1" dirty="0">
                <a:latin typeface="Times New Roman"/>
                <a:cs typeface="Times New Roman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260490" y="5298350"/>
              <a:ext cx="356513" cy="11785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986388" y="4592761"/>
              <a:ext cx="398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endParaRPr lang="en-US" i="1" dirty="0">
                <a:latin typeface="Times New Roman"/>
                <a:cs typeface="Times New Roman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997680" y="5697559"/>
              <a:ext cx="398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/>
                  <a:cs typeface="Times New Roman"/>
                </a:rPr>
                <a:t>p</a:t>
              </a:r>
              <a:endParaRPr lang="en-US" i="1" dirty="0">
                <a:latin typeface="Times New Roman"/>
                <a:cs typeface="Times New Roman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089298" y="2548777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Graviton – proton scattering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65466" y="4325029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DVCS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595503" y="5276718"/>
            <a:ext cx="194969" cy="457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930203" y="3592674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J=2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930203" y="5357974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J=2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theme/theme1.xml><?xml version="1.0" encoding="utf-8"?>
<a:theme xmlns:a="http://schemas.openxmlformats.org/drawingml/2006/main" name="JLab_presentatio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Presentation5" id="{26C26031-065E-FD4A-A754-D25CB1B4CED2}" vid="{3EBB1A7F-D3DD-604E-8741-1884666B38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47275</TotalTime>
  <Words>1733</Words>
  <Application>Microsoft Macintosh PowerPoint</Application>
  <PresentationFormat>On-screen Show (4:3)</PresentationFormat>
  <Paragraphs>227</Paragraphs>
  <Slides>26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JLab_presentation</vt:lpstr>
      <vt:lpstr>DVCS and the  Gravitational Structure of the Proton</vt:lpstr>
      <vt:lpstr>The emergence of confinement</vt:lpstr>
      <vt:lpstr>Basic questions about the proton</vt:lpstr>
      <vt:lpstr>Fundamental global properties of the proton </vt:lpstr>
      <vt:lpstr>Probing structure of the proton</vt:lpstr>
      <vt:lpstr>How to measure mechanical properties</vt:lpstr>
      <vt:lpstr>Probing mechanical properties of the proton?</vt:lpstr>
      <vt:lpstr>Generalized Parton Distributions (GPDs)</vt:lpstr>
      <vt:lpstr>GPDs – GFFs Relations</vt:lpstr>
      <vt:lpstr>GPD – GFF correspondence </vt:lpstr>
      <vt:lpstr>GPDs &amp; Compton Form Factors</vt:lpstr>
      <vt:lpstr>From GPD to GFF d1(t) to p(r)</vt:lpstr>
      <vt:lpstr>CLAS Experiment</vt:lpstr>
      <vt:lpstr>DVCS Beam Spin Asymmetry</vt:lpstr>
      <vt:lpstr>DVCS Unpolarized Cross-Sections</vt:lpstr>
      <vt:lpstr>Dispersion Relation Analysis and Global Fits</vt:lpstr>
      <vt:lpstr>Fit to DVCS data to determine D-Term</vt:lpstr>
      <vt:lpstr>Extraction of Compton Form Factor H(ξ,t)</vt:lpstr>
      <vt:lpstr>Extraction of Dq (t) for quark distribution</vt:lpstr>
      <vt:lpstr>Comparison of DQ(t) with models</vt:lpstr>
      <vt:lpstr>dQ1(t) - Gravitational Form Factor</vt:lpstr>
      <vt:lpstr>The pressure distribution inside the proton</vt:lpstr>
      <vt:lpstr>Comparison with χQSM</vt:lpstr>
      <vt:lpstr>CLAS12 GPD program</vt:lpstr>
      <vt:lpstr>Summary and Outlook</vt:lpstr>
      <vt:lpstr>A lots of responses from News outlets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gravitational structure of the proton</dc:title>
  <dc:creator>Volker Burkert</dc:creator>
  <cp:lastModifiedBy>Volker Burkert</cp:lastModifiedBy>
  <cp:revision>138</cp:revision>
  <cp:lastPrinted>2018-09-13T18:04:06Z</cp:lastPrinted>
  <dcterms:created xsi:type="dcterms:W3CDTF">2018-09-18T08:45:35Z</dcterms:created>
  <dcterms:modified xsi:type="dcterms:W3CDTF">2018-09-18T14:07:44Z</dcterms:modified>
</cp:coreProperties>
</file>