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media1.mov" ContentType="video/unknown"/>
  <Override PartName="/ppt/media/media1.mp4" ContentType="video/unknown"/>
  <Override PartName="/ppt/media/media2.mp4" ContentType="video/unknown"/>
  <Override PartName="/ppt/media/media3.mp4" ContentType="video/unknown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07" name="Shape 20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/>
          <p:nvPr>
            <p:ph type="body" sz="quarter" idx="21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/>
          <p:nvPr>
            <p:ph type="body" sz="quarter" idx="22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21"/>
          </p:nvPr>
        </p:nvSpPr>
        <p:spPr>
          <a:xfrm>
            <a:off x="-812800" y="0"/>
            <a:ext cx="15232066" cy="10160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8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8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>
            <a:noAutofit/>
          </a:bodyPr>
          <a:lstStyle>
            <a:lvl1pPr marL="8890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1pPr>
            <a:lvl2pPr marL="13335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2pPr>
            <a:lvl3pPr marL="17780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3pPr>
            <a:lvl4pPr marL="22225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4pPr>
            <a:lvl5pPr marL="26670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 txBox="1"/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le Text"/>
          <p:cNvSpPr txBox="1"/>
          <p:nvPr>
            <p:ph type="title"/>
          </p:nvPr>
        </p:nvSpPr>
        <p:spPr>
          <a:xfrm>
            <a:off x="650239" y="130950"/>
            <a:ext cx="11704322" cy="2144890"/>
          </a:xfrm>
          <a:prstGeom prst="rect">
            <a:avLst/>
          </a:prstGeom>
        </p:spPr>
        <p:txBody>
          <a:bodyPr lIns="72248" tIns="72248" rIns="72248" bIns="72248">
            <a:noAutofit/>
          </a:bodyPr>
          <a:lstStyle>
            <a:lvl1pPr marL="40640" marR="40640" defTabSz="914400">
              <a:defRPr sz="5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7" name="Body Level One…"/>
          <p:cNvSpPr txBox="1"/>
          <p:nvPr>
            <p:ph type="body" idx="1"/>
          </p:nvPr>
        </p:nvSpPr>
        <p:spPr>
          <a:xfrm>
            <a:off x="650239" y="2275839"/>
            <a:ext cx="11704322" cy="7477761"/>
          </a:xfrm>
          <a:prstGeom prst="rect">
            <a:avLst/>
          </a:prstGeom>
        </p:spPr>
        <p:txBody>
          <a:bodyPr lIns="72248" tIns="72248" rIns="72248" bIns="72248" anchor="t">
            <a:noAutofit/>
          </a:bodyPr>
          <a:lstStyle>
            <a:lvl1pPr marL="520700" marR="40640" indent="-480059" defTabSz="914400">
              <a:spcBef>
                <a:spcPts val="700"/>
              </a:spcBef>
              <a:buSzPct val="100000"/>
              <a:defRPr sz="4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893493" marR="40640" indent="-395653" defTabSz="914400">
              <a:spcBef>
                <a:spcPts val="600"/>
              </a:spcBef>
              <a:buSzPct val="100000"/>
              <a:buChar char="–"/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1266767" marR="40640" indent="-311727" defTabSz="914400">
              <a:spcBef>
                <a:spcPts val="500"/>
              </a:spcBef>
              <a:buSzPct val="100000"/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717039" marR="40640" indent="-304800" defTabSz="914400">
              <a:spcBef>
                <a:spcPts val="400"/>
              </a:spcBef>
              <a:buSzPct val="100000"/>
              <a:buChar char="–"/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2174239" marR="40640" indent="-304800" defTabSz="914400">
              <a:spcBef>
                <a:spcPts val="400"/>
              </a:spcBef>
              <a:buSzPct val="100000"/>
              <a:buChar char="»"/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lide Number"/>
          <p:cNvSpPr txBox="1"/>
          <p:nvPr>
            <p:ph type="sldNum" sz="quarter" idx="2"/>
          </p:nvPr>
        </p:nvSpPr>
        <p:spPr>
          <a:xfrm>
            <a:off x="10645725" y="8882098"/>
            <a:ext cx="383219" cy="366451"/>
          </a:xfrm>
          <a:prstGeom prst="rect">
            <a:avLst/>
          </a:prstGeom>
        </p:spPr>
        <p:txBody>
          <a:bodyPr lIns="72248" tIns="72248" rIns="72248" bIns="72248"/>
          <a:lstStyle>
            <a:lvl1pPr defTabSz="457200"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 Text"/>
          <p:cNvSpPr txBox="1"/>
          <p:nvPr>
            <p:ph type="title"/>
          </p:nvPr>
        </p:nvSpPr>
        <p:spPr>
          <a:xfrm>
            <a:off x="650239" y="130950"/>
            <a:ext cx="11704322" cy="2144890"/>
          </a:xfrm>
          <a:prstGeom prst="rect">
            <a:avLst/>
          </a:prstGeom>
        </p:spPr>
        <p:txBody>
          <a:bodyPr lIns="72248" tIns="72248" rIns="72248" bIns="72248">
            <a:noAutofit/>
          </a:bodyPr>
          <a:lstStyle>
            <a:lvl1pPr marL="40640" marR="40640" defTabSz="914400">
              <a:defRPr sz="5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6" name="Body Level One…"/>
          <p:cNvSpPr txBox="1"/>
          <p:nvPr>
            <p:ph type="body" idx="1"/>
          </p:nvPr>
        </p:nvSpPr>
        <p:spPr>
          <a:xfrm>
            <a:off x="650239" y="2275839"/>
            <a:ext cx="11704322" cy="7477761"/>
          </a:xfrm>
          <a:prstGeom prst="rect">
            <a:avLst/>
          </a:prstGeom>
        </p:spPr>
        <p:txBody>
          <a:bodyPr lIns="72248" tIns="72248" rIns="72248" bIns="72248" anchor="t">
            <a:noAutofit/>
          </a:bodyPr>
          <a:lstStyle>
            <a:lvl1pPr marL="520700" marR="40640" indent="-480059" defTabSz="914400">
              <a:spcBef>
                <a:spcPts val="700"/>
              </a:spcBef>
              <a:buSzPct val="100000"/>
              <a:defRPr sz="4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893493" marR="40640" indent="-395653" defTabSz="914400">
              <a:spcBef>
                <a:spcPts val="600"/>
              </a:spcBef>
              <a:buSzPct val="100000"/>
              <a:buChar char="–"/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1266767" marR="40640" indent="-311727" defTabSz="914400">
              <a:spcBef>
                <a:spcPts val="500"/>
              </a:spcBef>
              <a:buSzPct val="100000"/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717039" marR="40640" indent="-304800" defTabSz="914400">
              <a:spcBef>
                <a:spcPts val="400"/>
              </a:spcBef>
              <a:buSzPct val="100000"/>
              <a:buChar char="–"/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2174239" marR="40640" indent="-304800" defTabSz="914400">
              <a:spcBef>
                <a:spcPts val="400"/>
              </a:spcBef>
              <a:buSzPct val="100000"/>
              <a:buChar char="»"/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7" name="Slide Number"/>
          <p:cNvSpPr txBox="1"/>
          <p:nvPr>
            <p:ph type="sldNum" sz="quarter" idx="2"/>
          </p:nvPr>
        </p:nvSpPr>
        <p:spPr>
          <a:xfrm>
            <a:off x="10645725" y="8882098"/>
            <a:ext cx="383219" cy="366451"/>
          </a:xfrm>
          <a:prstGeom prst="rect">
            <a:avLst/>
          </a:prstGeom>
        </p:spPr>
        <p:txBody>
          <a:bodyPr lIns="72248" tIns="72248" rIns="72248" bIns="72248"/>
          <a:lstStyle>
            <a:lvl1pPr defTabSz="457200"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le Text"/>
          <p:cNvSpPr txBox="1"/>
          <p:nvPr>
            <p:ph type="title"/>
          </p:nvPr>
        </p:nvSpPr>
        <p:spPr>
          <a:xfrm>
            <a:off x="647700" y="130951"/>
            <a:ext cx="11709400" cy="2144889"/>
          </a:xfrm>
          <a:prstGeom prst="rect">
            <a:avLst/>
          </a:prstGeom>
        </p:spPr>
        <p:txBody>
          <a:bodyPr>
            <a:noAutofit/>
          </a:bodyPr>
          <a:lstStyle>
            <a:lvl1pPr marL="57799" marR="57799" defTabSz="1295400">
              <a:defRPr sz="6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45" name="Body Level One…"/>
          <p:cNvSpPr txBox="1"/>
          <p:nvPr>
            <p:ph type="body" idx="1"/>
          </p:nvPr>
        </p:nvSpPr>
        <p:spPr>
          <a:xfrm>
            <a:off x="647700" y="2273300"/>
            <a:ext cx="11709400" cy="7480300"/>
          </a:xfrm>
          <a:prstGeom prst="rect">
            <a:avLst/>
          </a:prstGeom>
        </p:spPr>
        <p:txBody>
          <a:bodyPr anchor="t">
            <a:noAutofit/>
          </a:bodyPr>
          <a:lstStyle>
            <a:lvl1pPr marL="383540" marR="57799" indent="-342900" defTabSz="1295400">
              <a:spcBef>
                <a:spcPts val="1000"/>
              </a:spcBef>
              <a:buSzPct val="100000"/>
              <a:defRPr sz="4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783590" marR="57799" indent="-285750" defTabSz="1295400">
              <a:spcBef>
                <a:spcPts val="900"/>
              </a:spcBef>
              <a:buSzPct val="100000"/>
              <a:buChar char="–"/>
              <a:defRPr sz="3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1183639" marR="57799" indent="-228600" defTabSz="1295400">
              <a:spcBef>
                <a:spcPts val="700"/>
              </a:spcBef>
              <a:buSzPct val="100000"/>
              <a:defRPr sz="3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640839" marR="57799" indent="-228600" defTabSz="1295400">
              <a:spcBef>
                <a:spcPts val="600"/>
              </a:spcBef>
              <a:buSzPct val="100000"/>
              <a:buChar char="–"/>
              <a:defRPr sz="2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2098039" marR="57799" indent="-228600" defTabSz="1295400">
              <a:spcBef>
                <a:spcPts val="600"/>
              </a:spcBef>
              <a:buSzPct val="100000"/>
              <a:buChar char="»"/>
              <a:defRPr sz="2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6" name="Slide Number"/>
          <p:cNvSpPr txBox="1"/>
          <p:nvPr>
            <p:ph type="sldNum" sz="quarter" idx="2"/>
          </p:nvPr>
        </p:nvSpPr>
        <p:spPr>
          <a:xfrm>
            <a:off x="10653047" y="8882098"/>
            <a:ext cx="368574" cy="360822"/>
          </a:xfrm>
          <a:prstGeom prst="rect">
            <a:avLst/>
          </a:prstGeom>
        </p:spPr>
        <p:txBody>
          <a:bodyPr/>
          <a:lstStyle>
            <a:lvl1pPr defTabSz="647700"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itle Text"/>
          <p:cNvSpPr txBox="1"/>
          <p:nvPr>
            <p:ph type="title"/>
          </p:nvPr>
        </p:nvSpPr>
        <p:spPr>
          <a:xfrm>
            <a:off x="650239" y="130950"/>
            <a:ext cx="11704322" cy="2144890"/>
          </a:xfrm>
          <a:prstGeom prst="rect">
            <a:avLst/>
          </a:prstGeom>
        </p:spPr>
        <p:txBody>
          <a:bodyPr lIns="72248" tIns="72248" rIns="72248" bIns="72248">
            <a:noAutofit/>
          </a:bodyPr>
          <a:lstStyle>
            <a:lvl1pPr marL="40640" marR="40640" defTabSz="914400">
              <a:defRPr sz="5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4" name="Body Level One…"/>
          <p:cNvSpPr txBox="1"/>
          <p:nvPr>
            <p:ph type="body" idx="1"/>
          </p:nvPr>
        </p:nvSpPr>
        <p:spPr>
          <a:xfrm>
            <a:off x="650239" y="2275839"/>
            <a:ext cx="11704322" cy="7477761"/>
          </a:xfrm>
          <a:prstGeom prst="rect">
            <a:avLst/>
          </a:prstGeom>
        </p:spPr>
        <p:txBody>
          <a:bodyPr lIns="72248" tIns="72248" rIns="72248" bIns="72248" anchor="t">
            <a:noAutofit/>
          </a:bodyPr>
          <a:lstStyle>
            <a:lvl1pPr marL="520700" marR="40640" indent="-480059" defTabSz="914400">
              <a:spcBef>
                <a:spcPts val="700"/>
              </a:spcBef>
              <a:buSzPct val="100000"/>
              <a:defRPr sz="4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893493" marR="40640" indent="-395653" defTabSz="914400">
              <a:spcBef>
                <a:spcPts val="600"/>
              </a:spcBef>
              <a:buSzPct val="100000"/>
              <a:buChar char="–"/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1266767" marR="40640" indent="-311727" defTabSz="914400">
              <a:spcBef>
                <a:spcPts val="500"/>
              </a:spcBef>
              <a:buSzPct val="100000"/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717039" marR="40640" indent="-304800" defTabSz="914400">
              <a:spcBef>
                <a:spcPts val="400"/>
              </a:spcBef>
              <a:buSzPct val="100000"/>
              <a:buChar char="–"/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2174239" marR="40640" indent="-304800" defTabSz="914400">
              <a:spcBef>
                <a:spcPts val="400"/>
              </a:spcBef>
              <a:buSzPct val="100000"/>
              <a:buChar char="»"/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5" name="Slide Number"/>
          <p:cNvSpPr txBox="1"/>
          <p:nvPr>
            <p:ph type="sldNum" sz="quarter" idx="2"/>
          </p:nvPr>
        </p:nvSpPr>
        <p:spPr>
          <a:xfrm>
            <a:off x="10645725" y="8882098"/>
            <a:ext cx="383219" cy="366451"/>
          </a:xfrm>
          <a:prstGeom prst="rect">
            <a:avLst/>
          </a:prstGeom>
        </p:spPr>
        <p:txBody>
          <a:bodyPr lIns="72248" tIns="72248" rIns="72248" bIns="72248"/>
          <a:lstStyle>
            <a:lvl1pPr defTabSz="457200"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itle Text"/>
          <p:cNvSpPr txBox="1"/>
          <p:nvPr>
            <p:ph type="title"/>
          </p:nvPr>
        </p:nvSpPr>
        <p:spPr>
          <a:xfrm>
            <a:off x="650239" y="130950"/>
            <a:ext cx="11704322" cy="2144890"/>
          </a:xfrm>
          <a:prstGeom prst="rect">
            <a:avLst/>
          </a:prstGeom>
        </p:spPr>
        <p:txBody>
          <a:bodyPr lIns="72248" tIns="72248" rIns="72248" bIns="72248">
            <a:noAutofit/>
          </a:bodyPr>
          <a:lstStyle>
            <a:lvl1pPr marL="40640" marR="40640" defTabSz="914400">
              <a:defRPr sz="5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63" name="Body Level One…"/>
          <p:cNvSpPr txBox="1"/>
          <p:nvPr>
            <p:ph type="body" idx="1"/>
          </p:nvPr>
        </p:nvSpPr>
        <p:spPr>
          <a:xfrm>
            <a:off x="650239" y="2275839"/>
            <a:ext cx="11704322" cy="7477761"/>
          </a:xfrm>
          <a:prstGeom prst="rect">
            <a:avLst/>
          </a:prstGeom>
        </p:spPr>
        <p:txBody>
          <a:bodyPr lIns="72248" tIns="72248" rIns="72248" bIns="72248" anchor="t">
            <a:noAutofit/>
          </a:bodyPr>
          <a:lstStyle>
            <a:lvl1pPr marL="520700" marR="40640" indent="-480059" defTabSz="914400">
              <a:spcBef>
                <a:spcPts val="700"/>
              </a:spcBef>
              <a:buSzPct val="100000"/>
              <a:defRPr sz="4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893493" marR="40640" indent="-395653" defTabSz="914400">
              <a:spcBef>
                <a:spcPts val="600"/>
              </a:spcBef>
              <a:buSzPct val="100000"/>
              <a:buChar char="–"/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1266767" marR="40640" indent="-311727" defTabSz="914400">
              <a:spcBef>
                <a:spcPts val="500"/>
              </a:spcBef>
              <a:buSzPct val="100000"/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717039" marR="40640" indent="-304800" defTabSz="914400">
              <a:spcBef>
                <a:spcPts val="400"/>
              </a:spcBef>
              <a:buSzPct val="100000"/>
              <a:buChar char="–"/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2174239" marR="40640" indent="-304800" defTabSz="914400">
              <a:spcBef>
                <a:spcPts val="400"/>
              </a:spcBef>
              <a:buSzPct val="100000"/>
              <a:buChar char="»"/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4" name="Slide Number"/>
          <p:cNvSpPr txBox="1"/>
          <p:nvPr>
            <p:ph type="sldNum" sz="quarter" idx="2"/>
          </p:nvPr>
        </p:nvSpPr>
        <p:spPr>
          <a:xfrm>
            <a:off x="10645725" y="8882098"/>
            <a:ext cx="383219" cy="366451"/>
          </a:xfrm>
          <a:prstGeom prst="rect">
            <a:avLst/>
          </a:prstGeom>
        </p:spPr>
        <p:txBody>
          <a:bodyPr lIns="72248" tIns="72248" rIns="72248" bIns="72248"/>
          <a:lstStyle>
            <a:lvl1pPr defTabSz="457200"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itle Text"/>
          <p:cNvSpPr txBox="1"/>
          <p:nvPr>
            <p:ph type="title"/>
          </p:nvPr>
        </p:nvSpPr>
        <p:spPr>
          <a:xfrm>
            <a:off x="650239" y="130950"/>
            <a:ext cx="11704322" cy="2144890"/>
          </a:xfrm>
          <a:prstGeom prst="rect">
            <a:avLst/>
          </a:prstGeom>
        </p:spPr>
        <p:txBody>
          <a:bodyPr lIns="72248" tIns="72248" rIns="72248" bIns="72248">
            <a:noAutofit/>
          </a:bodyPr>
          <a:lstStyle>
            <a:lvl1pPr marL="40640" marR="40640" defTabSz="914400">
              <a:defRPr sz="5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2" name="Body Level One…"/>
          <p:cNvSpPr txBox="1"/>
          <p:nvPr>
            <p:ph type="body" idx="1"/>
          </p:nvPr>
        </p:nvSpPr>
        <p:spPr>
          <a:xfrm>
            <a:off x="650239" y="2275839"/>
            <a:ext cx="11704322" cy="7477761"/>
          </a:xfrm>
          <a:prstGeom prst="rect">
            <a:avLst/>
          </a:prstGeom>
        </p:spPr>
        <p:txBody>
          <a:bodyPr lIns="72248" tIns="72248" rIns="72248" bIns="72248" anchor="t">
            <a:noAutofit/>
          </a:bodyPr>
          <a:lstStyle>
            <a:lvl1pPr marL="520700" marR="40640" indent="-480059" defTabSz="914400">
              <a:spcBef>
                <a:spcPts val="700"/>
              </a:spcBef>
              <a:buSzPct val="100000"/>
              <a:defRPr sz="4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893493" marR="40640" indent="-395653" defTabSz="914400">
              <a:spcBef>
                <a:spcPts val="600"/>
              </a:spcBef>
              <a:buSzPct val="100000"/>
              <a:buChar char="–"/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1266767" marR="40640" indent="-311727" defTabSz="914400">
              <a:spcBef>
                <a:spcPts val="500"/>
              </a:spcBef>
              <a:buSzPct val="100000"/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717039" marR="40640" indent="-304800" defTabSz="914400">
              <a:spcBef>
                <a:spcPts val="400"/>
              </a:spcBef>
              <a:buSzPct val="100000"/>
              <a:buChar char="–"/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2174239" marR="40640" indent="-304800" defTabSz="914400">
              <a:spcBef>
                <a:spcPts val="400"/>
              </a:spcBef>
              <a:buSzPct val="100000"/>
              <a:buChar char="»"/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3" name="Slide Number"/>
          <p:cNvSpPr txBox="1"/>
          <p:nvPr>
            <p:ph type="sldNum" sz="quarter" idx="2"/>
          </p:nvPr>
        </p:nvSpPr>
        <p:spPr>
          <a:xfrm>
            <a:off x="10645725" y="8882098"/>
            <a:ext cx="383219" cy="366451"/>
          </a:xfrm>
          <a:prstGeom prst="rect">
            <a:avLst/>
          </a:prstGeom>
        </p:spPr>
        <p:txBody>
          <a:bodyPr lIns="72248" tIns="72248" rIns="72248" bIns="72248"/>
          <a:lstStyle>
            <a:lvl1pPr defTabSz="457200"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21"/>
          </p:nvPr>
        </p:nvSpPr>
        <p:spPr>
          <a:xfrm>
            <a:off x="1606550" y="635000"/>
            <a:ext cx="9779000" cy="652272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itle Text"/>
          <p:cNvSpPr txBox="1"/>
          <p:nvPr>
            <p:ph type="title"/>
          </p:nvPr>
        </p:nvSpPr>
        <p:spPr>
          <a:xfrm>
            <a:off x="647700" y="130951"/>
            <a:ext cx="11709400" cy="2144889"/>
          </a:xfrm>
          <a:prstGeom prst="rect">
            <a:avLst/>
          </a:prstGeom>
        </p:spPr>
        <p:txBody>
          <a:bodyPr>
            <a:noAutofit/>
          </a:bodyPr>
          <a:lstStyle>
            <a:lvl1pPr marL="57799" marR="57799" defTabSz="1295400">
              <a:defRPr sz="5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81" name="Body Level One…"/>
          <p:cNvSpPr txBox="1"/>
          <p:nvPr>
            <p:ph type="body" idx="1"/>
          </p:nvPr>
        </p:nvSpPr>
        <p:spPr>
          <a:xfrm>
            <a:off x="647700" y="2273300"/>
            <a:ext cx="11709400" cy="7480300"/>
          </a:xfrm>
          <a:prstGeom prst="rect">
            <a:avLst/>
          </a:prstGeom>
        </p:spPr>
        <p:txBody>
          <a:bodyPr anchor="t">
            <a:noAutofit/>
          </a:bodyPr>
          <a:lstStyle>
            <a:lvl1pPr marL="383540" marR="57799" indent="-342900" defTabSz="1295400">
              <a:spcBef>
                <a:spcPts val="1000"/>
              </a:spcBef>
              <a:buSzPct val="100000"/>
              <a:defRPr sz="4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783590" marR="57799" indent="-285750" defTabSz="1295400">
              <a:spcBef>
                <a:spcPts val="900"/>
              </a:spcBef>
              <a:buSzPct val="100000"/>
              <a:buChar char="–"/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1183639" marR="57799" indent="-228600" defTabSz="1295400">
              <a:spcBef>
                <a:spcPts val="700"/>
              </a:spcBef>
              <a:buSzPct val="100000"/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640839" marR="57799" indent="-228600" defTabSz="1295400">
              <a:spcBef>
                <a:spcPts val="600"/>
              </a:spcBef>
              <a:buSzPct val="100000"/>
              <a:buChar char="–"/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2098039" marR="57799" indent="-228600" defTabSz="1295400">
              <a:spcBef>
                <a:spcPts val="600"/>
              </a:spcBef>
              <a:buSzPct val="100000"/>
              <a:buChar char="»"/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2" name="Slide Number"/>
          <p:cNvSpPr txBox="1"/>
          <p:nvPr>
            <p:ph type="sldNum" sz="quarter" idx="2"/>
          </p:nvPr>
        </p:nvSpPr>
        <p:spPr>
          <a:xfrm>
            <a:off x="10667174" y="8882098"/>
            <a:ext cx="340321" cy="323553"/>
          </a:xfrm>
          <a:prstGeom prst="rect">
            <a:avLst/>
          </a:prstGeom>
        </p:spPr>
        <p:txBody>
          <a:bodyPr/>
          <a:lstStyle>
            <a:lvl1pPr defTabSz="647700"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itle Text"/>
          <p:cNvSpPr txBox="1"/>
          <p:nvPr>
            <p:ph type="title"/>
          </p:nvPr>
        </p:nvSpPr>
        <p:spPr>
          <a:xfrm>
            <a:off x="647700" y="130951"/>
            <a:ext cx="11709400" cy="2144889"/>
          </a:xfrm>
          <a:prstGeom prst="rect">
            <a:avLst/>
          </a:prstGeom>
        </p:spPr>
        <p:txBody>
          <a:bodyPr>
            <a:noAutofit/>
          </a:bodyPr>
          <a:lstStyle>
            <a:lvl1pPr marL="57799" marR="57799" defTabSz="1295400">
              <a:defRPr sz="5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90" name="Body Level One…"/>
          <p:cNvSpPr txBox="1"/>
          <p:nvPr>
            <p:ph type="body" idx="1"/>
          </p:nvPr>
        </p:nvSpPr>
        <p:spPr>
          <a:xfrm>
            <a:off x="647700" y="2273300"/>
            <a:ext cx="11709400" cy="7480300"/>
          </a:xfrm>
          <a:prstGeom prst="rect">
            <a:avLst/>
          </a:prstGeom>
        </p:spPr>
        <p:txBody>
          <a:bodyPr anchor="t">
            <a:noAutofit/>
          </a:bodyPr>
          <a:lstStyle>
            <a:lvl1pPr marL="383540" marR="57799" indent="-342900" defTabSz="1295400">
              <a:spcBef>
                <a:spcPts val="1000"/>
              </a:spcBef>
              <a:buSzPct val="100000"/>
              <a:defRPr sz="4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783590" marR="57799" indent="-285750" defTabSz="1295400">
              <a:spcBef>
                <a:spcPts val="900"/>
              </a:spcBef>
              <a:buSzPct val="100000"/>
              <a:buChar char="–"/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1183639" marR="57799" indent="-228600" defTabSz="1295400">
              <a:spcBef>
                <a:spcPts val="700"/>
              </a:spcBef>
              <a:buSzPct val="100000"/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640839" marR="57799" indent="-228600" defTabSz="1295400">
              <a:spcBef>
                <a:spcPts val="600"/>
              </a:spcBef>
              <a:buSzPct val="100000"/>
              <a:buChar char="–"/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2098039" marR="57799" indent="-228600" defTabSz="1295400">
              <a:spcBef>
                <a:spcPts val="600"/>
              </a:spcBef>
              <a:buSzPct val="100000"/>
              <a:buChar char="»"/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1" name="Slide Number"/>
          <p:cNvSpPr txBox="1"/>
          <p:nvPr>
            <p:ph type="sldNum" sz="quarter" idx="2"/>
          </p:nvPr>
        </p:nvSpPr>
        <p:spPr>
          <a:xfrm>
            <a:off x="10667174" y="8882098"/>
            <a:ext cx="340321" cy="323553"/>
          </a:xfrm>
          <a:prstGeom prst="rect">
            <a:avLst/>
          </a:prstGeom>
        </p:spPr>
        <p:txBody>
          <a:bodyPr/>
          <a:lstStyle>
            <a:lvl1pPr defTabSz="647700"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efault - Title and Content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Title Text"/>
          <p:cNvSpPr txBox="1"/>
          <p:nvPr>
            <p:ph type="title"/>
          </p:nvPr>
        </p:nvSpPr>
        <p:spPr>
          <a:xfrm>
            <a:off x="647700" y="390596"/>
            <a:ext cx="11709400" cy="1625601"/>
          </a:xfrm>
          <a:prstGeom prst="rect">
            <a:avLst/>
          </a:prstGeom>
          <a:ln>
            <a:round/>
          </a:ln>
        </p:spPr>
        <p:txBody>
          <a:bodyPr lIns="38100" tIns="38100" rIns="38100" bIns="38100">
            <a:noAutofit/>
          </a:bodyPr>
          <a:lstStyle>
            <a:lvl1pPr defTabSz="647700">
              <a:defRPr sz="62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99" name="Body Level One…"/>
          <p:cNvSpPr txBox="1"/>
          <p:nvPr>
            <p:ph type="body" idx="1"/>
          </p:nvPr>
        </p:nvSpPr>
        <p:spPr>
          <a:xfrm>
            <a:off x="647700" y="2273300"/>
            <a:ext cx="11709400" cy="6436926"/>
          </a:xfrm>
          <a:prstGeom prst="rect">
            <a:avLst/>
          </a:prstGeom>
          <a:ln>
            <a:round/>
          </a:ln>
        </p:spPr>
        <p:txBody>
          <a:bodyPr lIns="38100" tIns="38100" rIns="38100" bIns="38100" anchor="t">
            <a:noAutofit/>
          </a:bodyPr>
          <a:lstStyle>
            <a:lvl1pPr marL="342900" indent="-342900" defTabSz="647700">
              <a:spcBef>
                <a:spcPts val="1000"/>
              </a:spcBef>
              <a:buClr>
                <a:srgbClr val="000000"/>
              </a:buClr>
              <a:buSzPct val="100000"/>
              <a:buFont typeface="Arial"/>
              <a:defRPr sz="4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  <a:lvl2pPr marL="742950" indent="-285750" defTabSz="647700">
              <a:spcBef>
                <a:spcPts val="900"/>
              </a:spcBef>
              <a:buClr>
                <a:srgbClr val="000000"/>
              </a:buClr>
              <a:buSzPct val="100000"/>
              <a:buFont typeface="Arial"/>
              <a:buChar char="–"/>
              <a:defRPr sz="38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228600" defTabSz="647700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defRPr sz="3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228600" defTabSz="647700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–"/>
              <a:defRPr sz="28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228600" defTabSz="647700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»"/>
              <a:defRPr sz="28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0" name="Slide Number"/>
          <p:cNvSpPr txBox="1"/>
          <p:nvPr>
            <p:ph type="sldNum" sz="quarter" idx="2"/>
          </p:nvPr>
        </p:nvSpPr>
        <p:spPr>
          <a:xfrm>
            <a:off x="12059682" y="9252360"/>
            <a:ext cx="294879" cy="285354"/>
          </a:xfrm>
          <a:prstGeom prst="rect">
            <a:avLst/>
          </a:prstGeom>
          <a:ln>
            <a:round/>
          </a:ln>
        </p:spPr>
        <p:txBody>
          <a:bodyPr lIns="38100" tIns="38100" rIns="38100" bIns="38100" anchor="ctr"/>
          <a:lstStyle>
            <a:lvl1pPr algn="r" defTabSz="647700">
              <a:defRPr sz="16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idx="21"/>
          </p:nvPr>
        </p:nvSpPr>
        <p:spPr>
          <a:xfrm>
            <a:off x="2717800" y="635000"/>
            <a:ext cx="12357100" cy="8238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idx="21"/>
          </p:nvPr>
        </p:nvSpPr>
        <p:spPr>
          <a:xfrm>
            <a:off x="4533900" y="2603500"/>
            <a:ext cx="942975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21"/>
          </p:nvPr>
        </p:nvSpPr>
        <p:spPr>
          <a:xfrm>
            <a:off x="6680200" y="5026947"/>
            <a:ext cx="6057901" cy="404070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22"/>
          </p:nvPr>
        </p:nvSpPr>
        <p:spPr>
          <a:xfrm>
            <a:off x="6502400" y="886747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idx="23"/>
          </p:nvPr>
        </p:nvSpPr>
        <p:spPr>
          <a:xfrm>
            <a:off x="-2374900" y="889000"/>
            <a:ext cx="11976100" cy="7984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727363" marR="0" indent="-727363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image" Target="../media/image40.png"/><Relationship Id="rId5" Type="http://schemas.openxmlformats.org/officeDocument/2006/relationships/image" Target="../media/image42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5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8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7" Type="http://schemas.openxmlformats.org/officeDocument/2006/relationships/image" Target="../media/image58.png"/><Relationship Id="rId8" Type="http://schemas.openxmlformats.org/officeDocument/2006/relationships/image" Target="../media/image59.png"/><Relationship Id="rId9" Type="http://schemas.openxmlformats.org/officeDocument/2006/relationships/image" Target="../media/image60.png"/><Relationship Id="rId10" Type="http://schemas.openxmlformats.org/officeDocument/2006/relationships/image" Target="../media/image61.png"/><Relationship Id="rId11" Type="http://schemas.openxmlformats.org/officeDocument/2006/relationships/image" Target="../media/image62.png"/><Relationship Id="rId12" Type="http://schemas.openxmlformats.org/officeDocument/2006/relationships/image" Target="../media/image63.png"/><Relationship Id="rId13" Type="http://schemas.openxmlformats.org/officeDocument/2006/relationships/image" Target="../media/image64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7.png"/><Relationship Id="rId3" Type="http://schemas.openxmlformats.org/officeDocument/2006/relationships/image" Target="../media/image52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8.png"/><Relationship Id="rId3" Type="http://schemas.openxmlformats.org/officeDocument/2006/relationships/image" Target="../media/image51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1.png"/><Relationship Id="rId7" Type="http://schemas.openxmlformats.org/officeDocument/2006/relationships/image" Target="../media/image72.png"/><Relationship Id="rId8" Type="http://schemas.openxmlformats.org/officeDocument/2006/relationships/image" Target="../media/image73.png"/><Relationship Id="rId9" Type="http://schemas.openxmlformats.org/officeDocument/2006/relationships/image" Target="../media/image74.png"/><Relationship Id="rId10" Type="http://schemas.openxmlformats.org/officeDocument/2006/relationships/image" Target="../media/image75.png"/><Relationship Id="rId11" Type="http://schemas.openxmlformats.org/officeDocument/2006/relationships/image" Target="../media/image58.png"/><Relationship Id="rId12" Type="http://schemas.openxmlformats.org/officeDocument/2006/relationships/image" Target="../media/image76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image" Target="../media/image80.png"/><Relationship Id="rId6" Type="http://schemas.openxmlformats.org/officeDocument/2006/relationships/image" Target="../media/image81.png"/><Relationship Id="rId7" Type="http://schemas.openxmlformats.org/officeDocument/2006/relationships/image" Target="../media/image69.png"/><Relationship Id="rId8" Type="http://schemas.openxmlformats.org/officeDocument/2006/relationships/image" Target="../media/image51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2.png"/><Relationship Id="rId3" Type="http://schemas.openxmlformats.org/officeDocument/2006/relationships/image" Target="../media/image83.png"/><Relationship Id="rId4" Type="http://schemas.openxmlformats.org/officeDocument/2006/relationships/image" Target="../media/image84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5.png"/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5" Type="http://schemas.openxmlformats.org/officeDocument/2006/relationships/image" Target="../media/image88.png"/><Relationship Id="rId6" Type="http://schemas.openxmlformats.org/officeDocument/2006/relationships/image" Target="../media/image69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9.png"/><Relationship Id="rId3" Type="http://schemas.openxmlformats.org/officeDocument/2006/relationships/image" Target="../media/image90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2.png"/><Relationship Id="rId9" Type="http://schemas.openxmlformats.org/officeDocument/2006/relationships/image" Target="../media/image91.png"/><Relationship Id="rId10" Type="http://schemas.openxmlformats.org/officeDocument/2006/relationships/image" Target="../media/image92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video" Target="../media/media1.mp4"/><Relationship Id="rId3" Type="http://schemas.microsoft.com/office/2007/relationships/media" Target="../media/media1.mp4"/><Relationship Id="rId4" Type="http://schemas.openxmlformats.org/officeDocument/2006/relationships/image" Target="../media/image93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video" Target="../media/media2.mp4"/><Relationship Id="rId3" Type="http://schemas.microsoft.com/office/2007/relationships/media" Target="../media/media2.mp4"/><Relationship Id="rId4" Type="http://schemas.openxmlformats.org/officeDocument/2006/relationships/image" Target="../media/image94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video" Target="../media/media3.mp4"/><Relationship Id="rId3" Type="http://schemas.microsoft.com/office/2007/relationships/media" Target="../media/media3.mp4"/><Relationship Id="rId4" Type="http://schemas.openxmlformats.org/officeDocument/2006/relationships/image" Target="../media/image95.png"/><Relationship Id="rId5" Type="http://schemas.openxmlformats.org/officeDocument/2006/relationships/image" Target="../media/image96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7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2.png"/><Relationship Id="rId3" Type="http://schemas.openxmlformats.org/officeDocument/2006/relationships/image" Target="../media/image1.tif"/><Relationship Id="rId4" Type="http://schemas.openxmlformats.org/officeDocument/2006/relationships/image" Target="../media/image23.png"/><Relationship Id="rId5" Type="http://schemas.openxmlformats.org/officeDocument/2006/relationships/image" Target="../media/image24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png"/><Relationship Id="rId9" Type="http://schemas.openxmlformats.org/officeDocument/2006/relationships/image" Target="../media/image32.png"/><Relationship Id="rId10" Type="http://schemas.openxmlformats.org/officeDocument/2006/relationships/image" Target="../media/image33.png"/><Relationship Id="rId11" Type="http://schemas.openxmlformats.org/officeDocument/2006/relationships/image" Target="../media/image34.png"/><Relationship Id="rId12" Type="http://schemas.openxmlformats.org/officeDocument/2006/relationships/image" Target="../media/image35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video" Target="../media/media1.mov"/><Relationship Id="rId3" Type="http://schemas.microsoft.com/office/2007/relationships/media" Target="../media/media1.mov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Localization and Clustering in Nuclei"/>
          <p:cNvSpPr/>
          <p:nvPr>
            <p:ph type="ctrTitle"/>
          </p:nvPr>
        </p:nvSpPr>
        <p:spPr>
          <a:xfrm>
            <a:off x="-1" y="2641374"/>
            <a:ext cx="13004801" cy="2204947"/>
          </a:xfrm>
          <a:prstGeom prst="rect">
            <a:avLst/>
          </a:prstGeom>
          <a:solidFill>
            <a:schemeClr val="accent1">
              <a:hueOff val="47394"/>
              <a:satOff val="-25753"/>
              <a:lumOff val="-7544"/>
            </a:schemeClr>
          </a:solidFill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anchor="ctr"/>
          <a:lstStyle>
            <a:lvl1pPr defTabSz="457200">
              <a:lnSpc>
                <a:spcPts val="8800"/>
              </a:lnSpc>
              <a:spcBef>
                <a:spcPts val="1200"/>
              </a:spcBef>
              <a:defRPr sz="50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Localization and Clustering in Nuclei</a:t>
            </a:r>
          </a:p>
        </p:txBody>
      </p:sp>
      <p:sp>
        <p:nvSpPr>
          <p:cNvPr id="210" name="Dario Vretenar…"/>
          <p:cNvSpPr txBox="1"/>
          <p:nvPr>
            <p:ph type="subTitle" sz="quarter" idx="1"/>
          </p:nvPr>
        </p:nvSpPr>
        <p:spPr>
          <a:xfrm>
            <a:off x="1270000" y="6357825"/>
            <a:ext cx="10464800" cy="1130301"/>
          </a:xfrm>
          <a:prstGeom prst="rect">
            <a:avLst/>
          </a:prstGeom>
        </p:spPr>
        <p:txBody>
          <a:bodyPr/>
          <a:lstStyle/>
          <a:p>
            <a:pPr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Dario Vretenar</a:t>
            </a:r>
          </a:p>
          <a:p>
            <a:pPr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University of Zagreb</a:t>
            </a:r>
          </a:p>
        </p:txBody>
      </p:sp>
      <p:pic>
        <p:nvPicPr>
          <p:cNvPr id="211" name="sveucili1.jpg" descr="sveucili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41412" y="6165850"/>
            <a:ext cx="2565401" cy="26445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Beyond self-consistent mean field: collective correlations related to symmetry restoration and nuclear shape fluctuations"/>
          <p:cNvSpPr txBox="1"/>
          <p:nvPr/>
        </p:nvSpPr>
        <p:spPr>
          <a:xfrm>
            <a:off x="805038" y="694067"/>
            <a:ext cx="11394724" cy="8382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Beyond self-consistent mean field: collective correlations related to symmetry restoration and nuclear shape fluctuations </a:t>
            </a:r>
          </a:p>
        </p:txBody>
      </p:sp>
      <p:sp>
        <p:nvSpPr>
          <p:cNvPr id="312" name="Quadrupole and octupole collectivity and cluster structures in neon isotopes"/>
          <p:cNvSpPr txBox="1"/>
          <p:nvPr/>
        </p:nvSpPr>
        <p:spPr>
          <a:xfrm>
            <a:off x="853944" y="1988492"/>
            <a:ext cx="863880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lnSpc>
                <a:spcPts val="4200"/>
              </a:lnSpc>
              <a:spcBef>
                <a:spcPts val="1200"/>
              </a:spcBef>
              <a:defRPr sz="20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sz="1800"/>
              <a:t>Quadrupole and octupole collectivity and cluster structures in neon isotopes</a:t>
            </a:r>
            <a:r>
              <a:t> </a:t>
            </a:r>
          </a:p>
        </p:txBody>
      </p:sp>
      <p:pic>
        <p:nvPicPr>
          <p:cNvPr id="31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60560" y="9063921"/>
            <a:ext cx="3905063" cy="356563"/>
          </a:xfrm>
          <a:prstGeom prst="rect">
            <a:avLst/>
          </a:prstGeom>
          <a:ln w="12700">
            <a:miter lim="400000"/>
          </a:ln>
        </p:spPr>
      </p:pic>
      <p:pic>
        <p:nvPicPr>
          <p:cNvPr id="314" name="pesNe.png" descr="pesN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10261" y="2851117"/>
            <a:ext cx="11984278" cy="5571410"/>
          </a:xfrm>
          <a:prstGeom prst="rect">
            <a:avLst/>
          </a:prstGeom>
          <a:ln w="12700">
            <a:miter lim="400000"/>
          </a:ln>
        </p:spPr>
      </p:pic>
      <p:pic>
        <p:nvPicPr>
          <p:cNvPr id="315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67428" y="8690007"/>
            <a:ext cx="4987322" cy="2750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" name="Ne20spec.pdf" descr="Ne20spec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5390" y="2806608"/>
            <a:ext cx="6228902" cy="4360232"/>
          </a:xfrm>
          <a:prstGeom prst="rect">
            <a:avLst/>
          </a:prstGeom>
          <a:ln w="12700">
            <a:miter lim="400000"/>
          </a:ln>
        </p:spPr>
      </p:pic>
      <p:pic>
        <p:nvPicPr>
          <p:cNvPr id="318" name="Ne20specTHEO.pdf" descr="Ne20specTHEO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94500" y="2806608"/>
            <a:ext cx="5892204" cy="4360232"/>
          </a:xfrm>
          <a:prstGeom prst="rect">
            <a:avLst/>
          </a:prstGeom>
          <a:ln w="12700">
            <a:miter lim="400000"/>
          </a:ln>
        </p:spPr>
      </p:pic>
      <p:sp>
        <p:nvSpPr>
          <p:cNvPr id="319" name="GCM configuration mixing of angular-momentum and parity projected SCMF states"/>
          <p:cNvSpPr txBox="1"/>
          <p:nvPr/>
        </p:nvSpPr>
        <p:spPr>
          <a:xfrm>
            <a:off x="461659" y="1320800"/>
            <a:ext cx="10459840" cy="406401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ts val="3900"/>
              </a:lnSpc>
              <a:spcBef>
                <a:spcPts val="1200"/>
              </a:spcBef>
              <a:defRPr sz="20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GCM configuration mixing of angular-momentum and parity projected SCMF states </a:t>
            </a:r>
          </a:p>
        </p:txBody>
      </p:sp>
      <p:pic>
        <p:nvPicPr>
          <p:cNvPr id="32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57470" y="8713607"/>
            <a:ext cx="3979918" cy="363398"/>
          </a:xfrm>
          <a:prstGeom prst="rect">
            <a:avLst/>
          </a:prstGeom>
          <a:ln w="12700">
            <a:miter lim="400000"/>
          </a:ln>
        </p:spPr>
      </p:pic>
      <p:sp>
        <p:nvSpPr>
          <p:cNvPr id="321" name="Arrow"/>
          <p:cNvSpPr/>
          <p:nvPr/>
        </p:nvSpPr>
        <p:spPr>
          <a:xfrm rot="5400000">
            <a:off x="1386835" y="2343950"/>
            <a:ext cx="1652955" cy="403921"/>
          </a:xfrm>
          <a:prstGeom prst="rightArrow">
            <a:avLst>
              <a:gd name="adj1" fmla="val 32000"/>
              <a:gd name="adj2" fmla="val 171563"/>
            </a:avLst>
          </a:prstGeom>
          <a:solidFill>
            <a:srgbClr val="C3DCF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C3DCFC"/>
                </a:solidFill>
              </a:defRPr>
            </a:pPr>
          </a:p>
        </p:txBody>
      </p:sp>
      <p:sp>
        <p:nvSpPr>
          <p:cNvPr id="322" name="Arrow"/>
          <p:cNvSpPr/>
          <p:nvPr/>
        </p:nvSpPr>
        <p:spPr>
          <a:xfrm rot="5400000">
            <a:off x="7203435" y="2343950"/>
            <a:ext cx="1652955" cy="403921"/>
          </a:xfrm>
          <a:prstGeom prst="rightArrow">
            <a:avLst>
              <a:gd name="adj1" fmla="val 32000"/>
              <a:gd name="adj2" fmla="val 171563"/>
            </a:avLst>
          </a:prstGeom>
          <a:solidFill>
            <a:srgbClr val="C3DCF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C3DCFC"/>
                </a:solidFill>
              </a:defRPr>
            </a:pPr>
          </a:p>
        </p:txBody>
      </p:sp>
      <p:pic>
        <p:nvPicPr>
          <p:cNvPr id="323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69028" y="8391863"/>
            <a:ext cx="5050867" cy="2785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Ne22_dens.png" descr="Ne22_den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98402" y="221150"/>
            <a:ext cx="8715343" cy="8722020"/>
          </a:xfrm>
          <a:prstGeom prst="rect">
            <a:avLst/>
          </a:prstGeom>
          <a:ln w="12700">
            <a:miter lim="400000"/>
          </a:ln>
        </p:spPr>
      </p:pic>
      <p:sp>
        <p:nvSpPr>
          <p:cNvPr id="326" name="Characteristic intrinsic nucleon densities of states of the ground-state band and the Kπ = 0− band in 20Ne."/>
          <p:cNvSpPr txBox="1"/>
          <p:nvPr/>
        </p:nvSpPr>
        <p:spPr>
          <a:xfrm>
            <a:off x="317899" y="806450"/>
            <a:ext cx="3741497" cy="1333501"/>
          </a:xfrm>
          <a:prstGeom prst="rect">
            <a:avLst/>
          </a:prstGeom>
          <a:gradFill>
            <a:gsLst>
              <a:gs pos="0">
                <a:schemeClr val="accent1">
                  <a:satOff val="-3355"/>
                  <a:lumOff val="26614"/>
                </a:schemeClr>
              </a:gs>
              <a:gs pos="100000">
                <a:srgbClr val="FFFFF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Characteristic intrinsic nucleon densities of states of the ground-state band and the K</a:t>
            </a:r>
            <a:r>
              <a:rPr baseline="22222"/>
              <a:t>π </a:t>
            </a:r>
            <a:r>
              <a:t>= 0</a:t>
            </a:r>
            <a:r>
              <a:rPr baseline="22222"/>
              <a:t>− </a:t>
            </a:r>
            <a:r>
              <a:t>band in </a:t>
            </a:r>
            <a:r>
              <a:rPr baseline="27777"/>
              <a:t>20</a:t>
            </a:r>
            <a:r>
              <a:t>Ne. </a:t>
            </a:r>
          </a:p>
        </p:txBody>
      </p:sp>
      <p:sp>
        <p:nvSpPr>
          <p:cNvPr id="327" name="(&lt;β2&gt;, &lt;β3&gt;)"/>
          <p:cNvSpPr txBox="1"/>
          <p:nvPr/>
        </p:nvSpPr>
        <p:spPr>
          <a:xfrm>
            <a:off x="2865120" y="8942069"/>
            <a:ext cx="1692110" cy="4445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3200"/>
              </a:spcBef>
              <a:defRPr sz="22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(&lt;β</a:t>
            </a:r>
            <a:r>
              <a:rPr baseline="-5999"/>
              <a:t>2</a:t>
            </a:r>
            <a:r>
              <a:t>&gt;, &lt;β</a:t>
            </a:r>
            <a:r>
              <a:rPr baseline="-5999"/>
              <a:t>3</a:t>
            </a:r>
            <a:r>
              <a:t>&gt;)</a:t>
            </a:r>
          </a:p>
        </p:txBody>
      </p:sp>
      <p:sp>
        <p:nvSpPr>
          <p:cNvPr id="328" name="Line"/>
          <p:cNvSpPr/>
          <p:nvPr/>
        </p:nvSpPr>
        <p:spPr>
          <a:xfrm flipV="1">
            <a:off x="3733799" y="8445867"/>
            <a:ext cx="1270800" cy="500013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329" name="% of prolate (oblate) configuration"/>
          <p:cNvSpPr txBox="1"/>
          <p:nvPr/>
        </p:nvSpPr>
        <p:spPr>
          <a:xfrm>
            <a:off x="6304279" y="8973819"/>
            <a:ext cx="3954402" cy="3810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% of prolate (oblate) configuration</a:t>
            </a:r>
          </a:p>
        </p:txBody>
      </p:sp>
      <p:sp>
        <p:nvSpPr>
          <p:cNvPr id="330" name="Line"/>
          <p:cNvSpPr/>
          <p:nvPr/>
        </p:nvSpPr>
        <p:spPr>
          <a:xfrm flipH="1" flipV="1">
            <a:off x="6922746" y="8551048"/>
            <a:ext cx="440011" cy="44001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331" name="Line"/>
          <p:cNvSpPr/>
          <p:nvPr/>
        </p:nvSpPr>
        <p:spPr>
          <a:xfrm flipV="1">
            <a:off x="7968662" y="8548399"/>
            <a:ext cx="680021" cy="439260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Clustering in neutron-rich nuclei"/>
          <p:cNvSpPr txBox="1"/>
          <p:nvPr/>
        </p:nvSpPr>
        <p:spPr>
          <a:xfrm>
            <a:off x="2138441" y="556259"/>
            <a:ext cx="8727918" cy="5334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8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Clustering in neutron-rich nuclei </a:t>
            </a:r>
          </a:p>
        </p:txBody>
      </p:sp>
      <p:sp>
        <p:nvSpPr>
          <p:cNvPr id="334" name="… rotational effects in molecular-like linear 𝛂-chain nuclei characterized by the alignment of valence nucleons."/>
          <p:cNvSpPr txBox="1"/>
          <p:nvPr/>
        </p:nvSpPr>
        <p:spPr>
          <a:xfrm>
            <a:off x="254074" y="1508326"/>
            <a:ext cx="12487713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… rotational effects in molecular-like linear 𝛂-chain nuclei characterized by the alignment of valence nucleons. </a:t>
            </a:r>
          </a:p>
        </p:txBody>
      </p:sp>
      <p:pic>
        <p:nvPicPr>
          <p:cNvPr id="335" name="Fig3-eps-converted-to.pdf" descr="Fig3-eps-converted-to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48859" y="2371493"/>
            <a:ext cx="5556371" cy="7105146"/>
          </a:xfrm>
          <a:prstGeom prst="rect">
            <a:avLst/>
          </a:prstGeom>
          <a:ln w="12700">
            <a:miter lim="400000"/>
          </a:ln>
        </p:spPr>
      </p:pic>
      <p:sp>
        <p:nvSpPr>
          <p:cNvPr id="336" name="Neutron localization function"/>
          <p:cNvSpPr txBox="1"/>
          <p:nvPr/>
        </p:nvSpPr>
        <p:spPr>
          <a:xfrm>
            <a:off x="1982756" y="3479366"/>
            <a:ext cx="3356112" cy="3937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80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>
                <a:latin typeface="Century Gothic"/>
                <a:ea typeface="Century Gothic"/>
                <a:cs typeface="Century Gothic"/>
                <a:sym typeface="Century Gothic"/>
              </a:rPr>
              <a:t>Neutron localization function</a:t>
            </a:r>
            <a:r>
              <a:t> </a:t>
            </a:r>
          </a:p>
        </p:txBody>
      </p:sp>
      <p:sp>
        <p:nvSpPr>
          <p:cNvPr id="337" name="Neutron density distributions"/>
          <p:cNvSpPr txBox="1"/>
          <p:nvPr/>
        </p:nvSpPr>
        <p:spPr>
          <a:xfrm>
            <a:off x="2037171" y="5584190"/>
            <a:ext cx="3247282" cy="393701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80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>
                <a:latin typeface="Century Gothic"/>
                <a:ea typeface="Century Gothic"/>
                <a:cs typeface="Century Gothic"/>
                <a:sym typeface="Century Gothic"/>
              </a:rPr>
              <a:t>Neutron density distributions</a:t>
            </a:r>
            <a:r>
              <a:t> </a:t>
            </a:r>
          </a:p>
        </p:txBody>
      </p:sp>
      <p:sp>
        <p:nvSpPr>
          <p:cNvPr id="338" name="Valence neutron densities"/>
          <p:cNvSpPr txBox="1"/>
          <p:nvPr/>
        </p:nvSpPr>
        <p:spPr>
          <a:xfrm>
            <a:off x="2178316" y="7689012"/>
            <a:ext cx="2964992" cy="3810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Valence neutron densities</a:t>
            </a:r>
          </a:p>
        </p:txBody>
      </p:sp>
      <p:sp>
        <p:nvSpPr>
          <p:cNvPr id="339" name="D. D. Zhang, Z. X. Ren, P. W. Zhao, D. Vretenar, T. Nikšić, and J. Meng"/>
          <p:cNvSpPr txBox="1"/>
          <p:nvPr/>
        </p:nvSpPr>
        <p:spPr>
          <a:xfrm>
            <a:off x="721012" y="8790940"/>
            <a:ext cx="4905897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200"/>
              </a:spcBef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D. D. Zhang, Z. X. Ren, P. W. Zhao, D. Vretenar, T. Nikšić, and J. Meng</a:t>
            </a:r>
          </a:p>
        </p:txBody>
      </p:sp>
      <p:sp>
        <p:nvSpPr>
          <p:cNvPr id="340" name="Phys. Rev. C 105, 024322 (2022)."/>
          <p:cNvSpPr txBox="1"/>
          <p:nvPr/>
        </p:nvSpPr>
        <p:spPr>
          <a:xfrm>
            <a:off x="739360" y="9126219"/>
            <a:ext cx="240737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spcBef>
                <a:spcPts val="1500"/>
              </a:spcBef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t>Phys. Rev. C </a:t>
            </a:r>
            <a:r>
              <a:rPr b="1"/>
              <a:t>105</a:t>
            </a:r>
            <a:r>
              <a:t>, 024322 (2022).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At low frequency, or low angular momenta, the valence nucleons occupy the π molecular orbital (perpendicular to the z axis of the 3𝛂 linear chain core), and this configuration cannot stabilize the 3𝛂 linear chain."/>
          <p:cNvSpPr txBox="1"/>
          <p:nvPr/>
        </p:nvSpPr>
        <p:spPr>
          <a:xfrm>
            <a:off x="370429" y="1452879"/>
            <a:ext cx="5729472" cy="16256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At low frequency, or low angular momenta, the valence nucleons occupy the π molecular orbital (perpendicular to the z axis of the 3𝛂 linear chain core), and this configuration cannot stabilize the 3𝛂 linear chain. </a:t>
            </a:r>
          </a:p>
        </p:txBody>
      </p:sp>
      <p:sp>
        <p:nvSpPr>
          <p:cNvPr id="343" name="With increasing rotational frequency, the valence nucleons transition from the π orbital to the σ molecular orbital (parallel to the z axis of the 3𝛂 linear chain core), and stabilize the linear chain."/>
          <p:cNvSpPr txBox="1"/>
          <p:nvPr/>
        </p:nvSpPr>
        <p:spPr>
          <a:xfrm>
            <a:off x="370429" y="5120639"/>
            <a:ext cx="5729472" cy="1282701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With increasing rotational frequency, the valence nucleons transition from the π orbital to the σ molecular orbital (parallel to the z axis of the 3𝛂 linear chain core), and stabilize the linear chain. </a:t>
            </a:r>
          </a:p>
        </p:txBody>
      </p:sp>
      <p:pic>
        <p:nvPicPr>
          <p:cNvPr id="34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78204" y="756908"/>
            <a:ext cx="5339924" cy="8239784"/>
          </a:xfrm>
          <a:prstGeom prst="rect">
            <a:avLst/>
          </a:prstGeom>
          <a:ln w="12700">
            <a:miter lim="400000"/>
          </a:ln>
        </p:spPr>
      </p:pic>
      <p:sp>
        <p:nvSpPr>
          <p:cNvPr id="345" name="D. D. Zhang, Z. X. Ren, P. W. Zhao, D. Vretenar, T. Nikšić, and J. Meng"/>
          <p:cNvSpPr txBox="1"/>
          <p:nvPr/>
        </p:nvSpPr>
        <p:spPr>
          <a:xfrm>
            <a:off x="365412" y="8445500"/>
            <a:ext cx="4905897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200"/>
              </a:spcBef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D. D. Zhang, Z. X. Ren, P. W. Zhao, D. Vretenar, T. Nikšić, and J. Meng</a:t>
            </a:r>
          </a:p>
        </p:txBody>
      </p:sp>
      <p:sp>
        <p:nvSpPr>
          <p:cNvPr id="346" name="Phys. Rev. C 105, 024322 (2022)."/>
          <p:cNvSpPr txBox="1"/>
          <p:nvPr/>
        </p:nvSpPr>
        <p:spPr>
          <a:xfrm>
            <a:off x="343120" y="8811259"/>
            <a:ext cx="240737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spcBef>
                <a:spcPts val="1500"/>
              </a:spcBef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t>Phys. Rev. C </a:t>
            </a:r>
            <a:r>
              <a:rPr b="1"/>
              <a:t>105</a:t>
            </a:r>
            <a:r>
              <a:t>, 024322 (2022).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108Xe and 104Te 𝜶-decay chain"/>
          <p:cNvSpPr txBox="1"/>
          <p:nvPr/>
        </p:nvSpPr>
        <p:spPr>
          <a:xfrm>
            <a:off x="1709338" y="544830"/>
            <a:ext cx="9305166" cy="6477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4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baseline="31999" sz="2800"/>
              <a:t>108</a:t>
            </a:r>
            <a:r>
              <a:rPr sz="2800"/>
              <a:t>Xe and </a:t>
            </a:r>
            <a:r>
              <a:rPr baseline="31999" sz="2800"/>
              <a:t>104</a:t>
            </a:r>
            <a:r>
              <a:rPr sz="2800"/>
              <a:t>Te 𝜶-decay chain</a:t>
            </a:r>
            <a:r>
              <a:t> </a:t>
            </a:r>
          </a:p>
        </p:txBody>
      </p:sp>
      <p:pic>
        <p:nvPicPr>
          <p:cNvPr id="349" name="figure_1.png" descr="figure_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32180" y="2037803"/>
            <a:ext cx="7940440" cy="622803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719612" y="2259536"/>
            <a:ext cx="1508446" cy="212998"/>
          </a:xfrm>
          <a:prstGeom prst="rect">
            <a:avLst/>
          </a:prstGeom>
          <a:ln w="12700">
            <a:miter lim="400000"/>
          </a:ln>
        </p:spPr>
      </p:pic>
      <p:pic>
        <p:nvPicPr>
          <p:cNvPr id="351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743556" y="2588387"/>
            <a:ext cx="3353510" cy="178243"/>
          </a:xfrm>
          <a:prstGeom prst="rect">
            <a:avLst/>
          </a:prstGeom>
          <a:ln w="12700">
            <a:miter lim="400000"/>
          </a:ln>
        </p:spPr>
      </p:pic>
      <p:sp>
        <p:nvSpPr>
          <p:cNvPr id="352" name="Deformation-energy surface of 104Te in the quadrupole-octupole axially symmetric plane. RHB model based on the DD-PC1 functional."/>
          <p:cNvSpPr txBox="1"/>
          <p:nvPr/>
        </p:nvSpPr>
        <p:spPr>
          <a:xfrm>
            <a:off x="1399593" y="8644890"/>
            <a:ext cx="10205615" cy="7239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Deformation-energy surface of </a:t>
            </a:r>
            <a:r>
              <a:rPr baseline="27777"/>
              <a:t>104</a:t>
            </a:r>
            <a:r>
              <a:t>Te in the quadrupole-octupole axially symmetric plane. RHB model based on the DD-PC1 functional. </a:t>
            </a:r>
          </a:p>
        </p:txBody>
      </p:sp>
      <p:sp>
        <p:nvSpPr>
          <p:cNvPr id="353" name="static (least-energy) path"/>
          <p:cNvSpPr txBox="1"/>
          <p:nvPr/>
        </p:nvSpPr>
        <p:spPr>
          <a:xfrm>
            <a:off x="6962519" y="7948333"/>
            <a:ext cx="2286100" cy="317501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4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static (least-energy) path</a:t>
            </a:r>
          </a:p>
        </p:txBody>
      </p:sp>
      <p:sp>
        <p:nvSpPr>
          <p:cNvPr id="354" name="dynamic (least-action) path"/>
          <p:cNvSpPr txBox="1"/>
          <p:nvPr/>
        </p:nvSpPr>
        <p:spPr>
          <a:xfrm>
            <a:off x="2151759" y="5891878"/>
            <a:ext cx="2537954" cy="317501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4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dynamic (least-action) path</a:t>
            </a:r>
          </a:p>
        </p:txBody>
      </p:sp>
      <p:sp>
        <p:nvSpPr>
          <p:cNvPr id="355" name="Line"/>
          <p:cNvSpPr/>
          <p:nvPr/>
        </p:nvSpPr>
        <p:spPr>
          <a:xfrm>
            <a:off x="4678679" y="6045199"/>
            <a:ext cx="870410" cy="27841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356" name="Line"/>
          <p:cNvSpPr/>
          <p:nvPr/>
        </p:nvSpPr>
        <p:spPr>
          <a:xfrm flipH="1" flipV="1">
            <a:off x="6269619" y="6319169"/>
            <a:ext cx="821115" cy="1615478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357" name="➠ lightest region of the nuclear mass table in which α-particle emission has been identified."/>
          <p:cNvSpPr txBox="1"/>
          <p:nvPr/>
        </p:nvSpPr>
        <p:spPr>
          <a:xfrm>
            <a:off x="648210" y="1579802"/>
            <a:ext cx="10350462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➠ lightest region of the nuclear mass table in which α-particle emission has been identified.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… the action integral"/>
          <p:cNvSpPr txBox="1"/>
          <p:nvPr/>
        </p:nvSpPr>
        <p:spPr>
          <a:xfrm>
            <a:off x="631270" y="800099"/>
            <a:ext cx="249263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333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sz="1800">
                <a:latin typeface="Century Gothic"/>
                <a:ea typeface="Century Gothic"/>
                <a:cs typeface="Century Gothic"/>
                <a:sym typeface="Century Gothic"/>
              </a:rPr>
              <a:t>… the action integral</a:t>
            </a:r>
            <a:r>
              <a:t> </a:t>
            </a:r>
          </a:p>
        </p:txBody>
      </p:sp>
      <p:grpSp>
        <p:nvGrpSpPr>
          <p:cNvPr id="362" name="Image"/>
          <p:cNvGrpSpPr/>
          <p:nvPr/>
        </p:nvGrpSpPr>
        <p:grpSpPr>
          <a:xfrm>
            <a:off x="4298065" y="446186"/>
            <a:ext cx="4408670" cy="1088828"/>
            <a:chOff x="0" y="0"/>
            <a:chExt cx="4408668" cy="1088826"/>
          </a:xfrm>
        </p:grpSpPr>
        <p:pic>
          <p:nvPicPr>
            <p:cNvPr id="361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27000" y="88900"/>
              <a:ext cx="4154669" cy="75862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60" name="Image" descr="Image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4408669" cy="1088827"/>
            </a:xfrm>
            <a:prstGeom prst="rect">
              <a:avLst/>
            </a:prstGeom>
            <a:effectLst/>
          </p:spPr>
        </p:pic>
      </p:grpSp>
      <p:sp>
        <p:nvSpPr>
          <p:cNvPr id="363" name="From sin to the scission point:"/>
          <p:cNvSpPr txBox="1"/>
          <p:nvPr/>
        </p:nvSpPr>
        <p:spPr>
          <a:xfrm>
            <a:off x="619759" y="2087879"/>
            <a:ext cx="321836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From s</a:t>
            </a:r>
            <a:r>
              <a:rPr baseline="-5999" sz="2000"/>
              <a:t>in</a:t>
            </a:r>
            <a:r>
              <a:t> to the scission point:</a:t>
            </a:r>
          </a:p>
        </p:txBody>
      </p:sp>
      <p:pic>
        <p:nvPicPr>
          <p:cNvPr id="36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337642" y="2149902"/>
            <a:ext cx="3470000" cy="282356"/>
          </a:xfrm>
          <a:prstGeom prst="rect">
            <a:avLst/>
          </a:prstGeom>
          <a:ln w="12700">
            <a:miter lim="400000"/>
          </a:ln>
        </p:spPr>
      </p:pic>
      <p:sp>
        <p:nvSpPr>
          <p:cNvPr id="365" name="From the scission point to sout:   Coulomb potential"/>
          <p:cNvSpPr txBox="1"/>
          <p:nvPr/>
        </p:nvSpPr>
        <p:spPr>
          <a:xfrm>
            <a:off x="599440" y="3991390"/>
            <a:ext cx="564207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From the scission point to s</a:t>
            </a:r>
            <a:r>
              <a:rPr baseline="-5999" sz="2000"/>
              <a:t>out</a:t>
            </a:r>
            <a:r>
              <a:t>:   Coulomb potential</a:t>
            </a:r>
          </a:p>
        </p:txBody>
      </p:sp>
      <p:pic>
        <p:nvPicPr>
          <p:cNvPr id="36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206041" y="3887538"/>
            <a:ext cx="2692492" cy="751796"/>
          </a:xfrm>
          <a:prstGeom prst="rect">
            <a:avLst/>
          </a:prstGeom>
          <a:ln w="12700">
            <a:miter lim="400000"/>
          </a:ln>
        </p:spPr>
      </p:pic>
      <p:pic>
        <p:nvPicPr>
          <p:cNvPr id="367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153051" y="4834180"/>
            <a:ext cx="2208951" cy="786342"/>
          </a:xfrm>
          <a:prstGeom prst="rect">
            <a:avLst/>
          </a:prstGeom>
          <a:ln w="12700">
            <a:miter lim="400000"/>
          </a:ln>
        </p:spPr>
      </p:pic>
      <p:pic>
        <p:nvPicPr>
          <p:cNvPr id="368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966238" y="2748421"/>
            <a:ext cx="2893228" cy="822954"/>
          </a:xfrm>
          <a:prstGeom prst="rect">
            <a:avLst/>
          </a:prstGeom>
          <a:ln w="12700">
            <a:miter lim="400000"/>
          </a:ln>
        </p:spPr>
      </p:pic>
      <p:sp>
        <p:nvSpPr>
          <p:cNvPr id="369" name="➠ perturbative cranking collective inertia"/>
          <p:cNvSpPr txBox="1"/>
          <p:nvPr/>
        </p:nvSpPr>
        <p:spPr>
          <a:xfrm>
            <a:off x="7347318" y="2882899"/>
            <a:ext cx="4731284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➠ perturbative cranking collective inertia </a:t>
            </a:r>
          </a:p>
        </p:txBody>
      </p:sp>
      <p:sp>
        <p:nvSpPr>
          <p:cNvPr id="370" name="… effective collective mass"/>
          <p:cNvSpPr txBox="1"/>
          <p:nvPr/>
        </p:nvSpPr>
        <p:spPr>
          <a:xfrm>
            <a:off x="3836538" y="4955497"/>
            <a:ext cx="315262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… effective collective mass</a:t>
            </a:r>
          </a:p>
        </p:txBody>
      </p:sp>
      <p:sp>
        <p:nvSpPr>
          <p:cNvPr id="371" name="Exp. Q-value"/>
          <p:cNvSpPr txBox="1"/>
          <p:nvPr/>
        </p:nvSpPr>
        <p:spPr>
          <a:xfrm>
            <a:off x="8857562" y="4315459"/>
            <a:ext cx="1520280" cy="3810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Exp. Q-value</a:t>
            </a:r>
          </a:p>
        </p:txBody>
      </p:sp>
      <p:pic>
        <p:nvPicPr>
          <p:cNvPr id="372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457600" y="5830013"/>
            <a:ext cx="1375011" cy="509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373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8385312" y="5666133"/>
            <a:ext cx="2655296" cy="786342"/>
          </a:xfrm>
          <a:prstGeom prst="rect">
            <a:avLst/>
          </a:prstGeom>
          <a:ln w="12700">
            <a:miter lim="400000"/>
          </a:ln>
        </p:spPr>
      </p:pic>
      <p:sp>
        <p:nvSpPr>
          <p:cNvPr id="374" name="… octupole moment"/>
          <p:cNvSpPr txBox="1"/>
          <p:nvPr/>
        </p:nvSpPr>
        <p:spPr>
          <a:xfrm>
            <a:off x="3866288" y="5894204"/>
            <a:ext cx="2427424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… octupole moment</a:t>
            </a:r>
          </a:p>
        </p:txBody>
      </p:sp>
      <p:sp>
        <p:nvSpPr>
          <p:cNvPr id="375" name="… barrier penetration probability"/>
          <p:cNvSpPr txBox="1"/>
          <p:nvPr/>
        </p:nvSpPr>
        <p:spPr>
          <a:xfrm>
            <a:off x="2345649" y="7413234"/>
            <a:ext cx="3794784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… barrier penetration probability </a:t>
            </a:r>
          </a:p>
        </p:txBody>
      </p:sp>
      <p:grpSp>
        <p:nvGrpSpPr>
          <p:cNvPr id="378" name="Image"/>
          <p:cNvGrpSpPr/>
          <p:nvPr/>
        </p:nvGrpSpPr>
        <p:grpSpPr>
          <a:xfrm>
            <a:off x="6553112" y="7132105"/>
            <a:ext cx="2563062" cy="1088828"/>
            <a:chOff x="0" y="0"/>
            <a:chExt cx="2563060" cy="1088826"/>
          </a:xfrm>
        </p:grpSpPr>
        <p:pic>
          <p:nvPicPr>
            <p:cNvPr id="377" name="Image" descr="Image"/>
            <p:cNvPicPr>
              <a:picLocks noChangeAspect="1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127000" y="88900"/>
              <a:ext cx="2309061" cy="75862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76" name="Image" descr="Image"/>
            <p:cNvPicPr>
              <a:picLocks noChangeAspect="0"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0" y="0"/>
              <a:ext cx="2563061" cy="1088827"/>
            </a:xfrm>
            <a:prstGeom prst="rect">
              <a:avLst/>
            </a:prstGeom>
            <a:effectLst/>
          </p:spPr>
        </p:pic>
      </p:grpSp>
      <p:sp>
        <p:nvSpPr>
          <p:cNvPr id="379" name="Arrow"/>
          <p:cNvSpPr/>
          <p:nvPr/>
        </p:nvSpPr>
        <p:spPr>
          <a:xfrm>
            <a:off x="756919" y="7313896"/>
            <a:ext cx="1049051" cy="579677"/>
          </a:xfrm>
          <a:prstGeom prst="rightArrow">
            <a:avLst>
              <a:gd name="adj1" fmla="val 32000"/>
              <a:gd name="adj2" fmla="val 115822"/>
            </a:avLst>
          </a:prstGeom>
          <a:solidFill>
            <a:srgbClr val="FFEDA9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pic>
        <p:nvPicPr>
          <p:cNvPr id="380" name="Image" descr="Image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6855013" y="8598034"/>
            <a:ext cx="1959260" cy="345290"/>
          </a:xfrm>
          <a:prstGeom prst="rect">
            <a:avLst/>
          </a:prstGeom>
          <a:ln w="12700">
            <a:miter lim="400000"/>
          </a:ln>
        </p:spPr>
      </p:pic>
      <p:pic>
        <p:nvPicPr>
          <p:cNvPr id="381" name="Image" descr="Image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8942725" y="9240356"/>
            <a:ext cx="1049051" cy="325930"/>
          </a:xfrm>
          <a:prstGeom prst="rect">
            <a:avLst/>
          </a:prstGeom>
          <a:ln w="12700">
            <a:miter lim="400000"/>
          </a:ln>
        </p:spPr>
      </p:pic>
      <p:sp>
        <p:nvSpPr>
          <p:cNvPr id="382" name="Line"/>
          <p:cNvSpPr/>
          <p:nvPr/>
        </p:nvSpPr>
        <p:spPr>
          <a:xfrm>
            <a:off x="8478519" y="8925279"/>
            <a:ext cx="514174" cy="276743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The scission point is determined by a discontinuity in β40."/>
          <p:cNvSpPr txBox="1"/>
          <p:nvPr/>
        </p:nvSpPr>
        <p:spPr>
          <a:xfrm>
            <a:off x="624265" y="440055"/>
            <a:ext cx="6389415" cy="4000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The scission point is determined by a </a:t>
            </a:r>
            <a:r>
              <a:rPr u="sng"/>
              <a:t>discontinuity in β</a:t>
            </a:r>
            <a:r>
              <a:rPr baseline="-8333" u="sng"/>
              <a:t>40</a:t>
            </a:r>
            <a:r>
              <a:t>. </a:t>
            </a:r>
          </a:p>
        </p:txBody>
      </p:sp>
      <p:pic>
        <p:nvPicPr>
          <p:cNvPr id="385" name="Te104_B20_B40_B30-eps-converted-to.pdf" descr="Te104_B20_B40_B30-eps-converted-to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07693" y="1256827"/>
            <a:ext cx="6389415" cy="6504023"/>
          </a:xfrm>
          <a:prstGeom prst="rect">
            <a:avLst/>
          </a:prstGeom>
          <a:ln w="12700">
            <a:miter lim="400000"/>
          </a:ln>
        </p:spPr>
      </p:pic>
      <p:sp>
        <p:nvSpPr>
          <p:cNvPr id="386" name="Deformation-energy surface of 104Te in the quadrupole-hexadecupole axially symmetric plane for selected values of the octupole deformation β30."/>
          <p:cNvSpPr txBox="1"/>
          <p:nvPr/>
        </p:nvSpPr>
        <p:spPr>
          <a:xfrm>
            <a:off x="425757" y="8177572"/>
            <a:ext cx="12153287" cy="7429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Deformation-energy surface of </a:t>
            </a:r>
            <a:r>
              <a:rPr baseline="27777"/>
              <a:t>104</a:t>
            </a:r>
            <a:r>
              <a:t>Te in the quadrupole-hexadecupole axially symmetric plane for selected values of the octupole deformation β</a:t>
            </a:r>
            <a:r>
              <a:rPr baseline="-8333"/>
              <a:t>30</a:t>
            </a:r>
            <a:r>
              <a:t>. </a:t>
            </a:r>
          </a:p>
        </p:txBody>
      </p:sp>
      <p:pic>
        <p:nvPicPr>
          <p:cNvPr id="387" name="Line Line" descr="Line Lin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20600272">
            <a:off x="4888845" y="4248547"/>
            <a:ext cx="3018692" cy="457904"/>
          </a:xfrm>
          <a:prstGeom prst="rect">
            <a:avLst/>
          </a:prstGeom>
        </p:spPr>
      </p:pic>
      <p:sp>
        <p:nvSpPr>
          <p:cNvPr id="389" name="Scission!"/>
          <p:cNvSpPr txBox="1"/>
          <p:nvPr/>
        </p:nvSpPr>
        <p:spPr>
          <a:xfrm>
            <a:off x="7268154" y="4118169"/>
            <a:ext cx="2288653" cy="781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9300"/>
                </a:solidFill>
                <a:latin typeface="Chalkduster"/>
                <a:ea typeface="Chalkduster"/>
                <a:cs typeface="Chalkduster"/>
                <a:sym typeface="Chalkduster"/>
              </a:defRPr>
            </a:lvl1pPr>
          </a:lstStyle>
          <a:p>
            <a:pPr/>
            <a:r>
              <a:t>Scission!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1" name="Fig3_Xe108.png" descr="Fig3_Xe10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06986" y="1239152"/>
            <a:ext cx="7390828" cy="6401536"/>
          </a:xfrm>
          <a:prstGeom prst="rect">
            <a:avLst/>
          </a:prstGeom>
          <a:ln w="12700">
            <a:miter lim="400000"/>
          </a:ln>
        </p:spPr>
      </p:pic>
      <p:sp>
        <p:nvSpPr>
          <p:cNvPr id="392" name="Deformation-energy surface of 108Xe in the quadrupole-octupole axially symmetric plane."/>
          <p:cNvSpPr txBox="1"/>
          <p:nvPr/>
        </p:nvSpPr>
        <p:spPr>
          <a:xfrm>
            <a:off x="621258" y="372110"/>
            <a:ext cx="10205615" cy="4445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Deformation-energy surface of </a:t>
            </a:r>
            <a:r>
              <a:rPr baseline="27777"/>
              <a:t>108</a:t>
            </a:r>
            <a:r>
              <a:t>Xe in the quadrupole-octupole axially symmetric plane.</a:t>
            </a:r>
          </a:p>
        </p:txBody>
      </p:sp>
      <p:sp>
        <p:nvSpPr>
          <p:cNvPr id="393" name="Calculated half-lives: 197 ns for 104Te and 50 μs for 108Xe."/>
          <p:cNvSpPr txBox="1"/>
          <p:nvPr/>
        </p:nvSpPr>
        <p:spPr>
          <a:xfrm>
            <a:off x="631926" y="8779509"/>
            <a:ext cx="6595664" cy="444501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Calculated half-lives: </a:t>
            </a:r>
            <a:r>
              <a:rPr>
                <a:solidFill>
                  <a:srgbClr val="FF2600"/>
                </a:solidFill>
              </a:rPr>
              <a:t>197 ns for </a:t>
            </a:r>
            <a:r>
              <a:rPr baseline="27777">
                <a:solidFill>
                  <a:srgbClr val="FF2600"/>
                </a:solidFill>
              </a:rPr>
              <a:t>104</a:t>
            </a:r>
            <a:r>
              <a:rPr>
                <a:solidFill>
                  <a:srgbClr val="FF2600"/>
                </a:solidFill>
              </a:rPr>
              <a:t>Te and 50 μs for </a:t>
            </a:r>
            <a:r>
              <a:rPr baseline="27777">
                <a:solidFill>
                  <a:srgbClr val="FF2600"/>
                </a:solidFill>
              </a:rPr>
              <a:t>108</a:t>
            </a:r>
            <a:r>
              <a:rPr>
                <a:solidFill>
                  <a:srgbClr val="FF2600"/>
                </a:solidFill>
              </a:rPr>
              <a:t>Xe. </a:t>
            </a:r>
          </a:p>
        </p:txBody>
      </p:sp>
      <p:sp>
        <p:nvSpPr>
          <p:cNvPr id="394" name="Experimental half-lives for superallowed α-decay of 104Te: &lt;18 ns, and 108Xe: 58 (+106 -23) μs."/>
          <p:cNvSpPr txBox="1"/>
          <p:nvPr/>
        </p:nvSpPr>
        <p:spPr>
          <a:xfrm>
            <a:off x="633459" y="8060433"/>
            <a:ext cx="10575403" cy="450095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Experimental half-lives for superallowed α-decay of </a:t>
            </a:r>
            <a:r>
              <a:rPr baseline="27777">
                <a:solidFill>
                  <a:srgbClr val="FF2600"/>
                </a:solidFill>
              </a:rPr>
              <a:t>104</a:t>
            </a:r>
            <a:r>
              <a:rPr>
                <a:solidFill>
                  <a:srgbClr val="FF2600"/>
                </a:solidFill>
              </a:rPr>
              <a:t>Te: &lt;18 ns, and </a:t>
            </a:r>
            <a:r>
              <a:rPr baseline="27777">
                <a:solidFill>
                  <a:srgbClr val="FF2600"/>
                </a:solidFill>
              </a:rPr>
              <a:t>108</a:t>
            </a:r>
            <a:r>
              <a:rPr>
                <a:solidFill>
                  <a:srgbClr val="FF2600"/>
                </a:solidFill>
              </a:rPr>
              <a:t>Xe: 58 (</a:t>
            </a:r>
            <a:r>
              <a:rPr baseline="31999" sz="2000">
                <a:solidFill>
                  <a:srgbClr val="FF2600"/>
                </a:solidFill>
              </a:rPr>
              <a:t>+106</a:t>
            </a:r>
            <a:r>
              <a:rPr sz="2000">
                <a:solidFill>
                  <a:srgbClr val="FF2600"/>
                </a:solidFill>
              </a:rPr>
              <a:t> </a:t>
            </a:r>
            <a:r>
              <a:rPr baseline="-5999" sz="2000">
                <a:solidFill>
                  <a:srgbClr val="FF2600"/>
                </a:solidFill>
              </a:rPr>
              <a:t>-23</a:t>
            </a:r>
            <a:r>
              <a:rPr>
                <a:solidFill>
                  <a:srgbClr val="FF2600"/>
                </a:solidFill>
              </a:rPr>
              <a:t>) μs.</a:t>
            </a:r>
            <a:r>
              <a:rPr>
                <a:solidFill>
                  <a:srgbClr val="941751"/>
                </a:solidFill>
              </a:rPr>
              <a:t> </a:t>
            </a:r>
          </a:p>
        </p:txBody>
      </p:sp>
      <p:pic>
        <p:nvPicPr>
          <p:cNvPr id="39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89556" y="9090787"/>
            <a:ext cx="3353510" cy="17824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93" grpId="2"/>
      <p:bldP build="whole" bldLvl="1" animBg="1" rev="0" advAuto="0" spid="394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Microscopic Description of 2𝜶 Decay in 212Po and 224Ra"/>
          <p:cNvSpPr txBox="1"/>
          <p:nvPr/>
        </p:nvSpPr>
        <p:spPr>
          <a:xfrm>
            <a:off x="1688235" y="605790"/>
            <a:ext cx="9628330" cy="6477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r>
              <a:rPr sz="2800">
                <a:latin typeface="Century Gothic"/>
                <a:ea typeface="Century Gothic"/>
                <a:cs typeface="Century Gothic"/>
                <a:sym typeface="Century Gothic"/>
              </a:rPr>
              <a:t>Microscopic Description of 2𝜶 Decay in </a:t>
            </a:r>
            <a:r>
              <a:rPr baseline="31999" sz="2800">
                <a:latin typeface="Century Gothic"/>
                <a:ea typeface="Century Gothic"/>
                <a:cs typeface="Century Gothic"/>
                <a:sym typeface="Century Gothic"/>
              </a:rPr>
              <a:t>212</a:t>
            </a:r>
            <a:r>
              <a:rPr sz="2800">
                <a:latin typeface="Century Gothic"/>
                <a:ea typeface="Century Gothic"/>
                <a:cs typeface="Century Gothic"/>
                <a:sym typeface="Century Gothic"/>
              </a:rPr>
              <a:t>Po and </a:t>
            </a:r>
            <a:r>
              <a:rPr baseline="31999" sz="2800">
                <a:latin typeface="Century Gothic"/>
                <a:ea typeface="Century Gothic"/>
                <a:cs typeface="Century Gothic"/>
                <a:sym typeface="Century Gothic"/>
              </a:rPr>
              <a:t>224</a:t>
            </a:r>
            <a:r>
              <a:rPr sz="2800">
                <a:latin typeface="Century Gothic"/>
                <a:ea typeface="Century Gothic"/>
                <a:cs typeface="Century Gothic"/>
                <a:sym typeface="Century Gothic"/>
              </a:rPr>
              <a:t>Ra</a:t>
            </a:r>
            <a:r>
              <a:t> </a:t>
            </a:r>
          </a:p>
        </p:txBody>
      </p:sp>
      <p:pic>
        <p:nvPicPr>
          <p:cNvPr id="39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74172" y="1680416"/>
            <a:ext cx="1508446" cy="212998"/>
          </a:xfrm>
          <a:prstGeom prst="rect">
            <a:avLst/>
          </a:prstGeom>
          <a:ln w="12700">
            <a:miter lim="400000"/>
          </a:ln>
        </p:spPr>
      </p:pic>
      <p:pic>
        <p:nvPicPr>
          <p:cNvPr id="39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390439" y="2040344"/>
            <a:ext cx="4250100" cy="212998"/>
          </a:xfrm>
          <a:prstGeom prst="rect">
            <a:avLst/>
          </a:prstGeom>
          <a:ln w="12700">
            <a:miter lim="400000"/>
          </a:ln>
        </p:spPr>
      </p:pic>
      <p:sp>
        <p:nvSpPr>
          <p:cNvPr id="400" name="Oval"/>
          <p:cNvSpPr/>
          <p:nvPr/>
        </p:nvSpPr>
        <p:spPr>
          <a:xfrm>
            <a:off x="1353661" y="2783687"/>
            <a:ext cx="1270001" cy="1686713"/>
          </a:xfrm>
          <a:prstGeom prst="ellipse">
            <a:avLst/>
          </a:prstGeom>
          <a:blipFill>
            <a:blip r:embed="rId5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401" name="Oval"/>
          <p:cNvSpPr/>
          <p:nvPr/>
        </p:nvSpPr>
        <p:spPr>
          <a:xfrm>
            <a:off x="3716520" y="3303193"/>
            <a:ext cx="444343" cy="647701"/>
          </a:xfrm>
          <a:prstGeom prst="ellipse">
            <a:avLst/>
          </a:prstGeom>
          <a:blipFill>
            <a:blip r:embed="rId6"/>
          </a:blipFill>
          <a:ln w="12700">
            <a:miter lim="400000"/>
          </a:ln>
          <a:effectLst>
            <a:outerShdw sx="100000" sy="100000" kx="0" ky="0" algn="b" rotWithShape="0" blurRad="25400" dist="25400" dir="2388334">
              <a:srgbClr val="000000">
                <a:alpha val="7931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402" name="Circle"/>
          <p:cNvSpPr/>
          <p:nvPr/>
        </p:nvSpPr>
        <p:spPr>
          <a:xfrm>
            <a:off x="5339079" y="3087169"/>
            <a:ext cx="316262" cy="311352"/>
          </a:xfrm>
          <a:prstGeom prst="ellipse">
            <a:avLst/>
          </a:prstGeom>
          <a:blipFill>
            <a:blip r:embed="rId7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403" name="Circle"/>
          <p:cNvSpPr/>
          <p:nvPr/>
        </p:nvSpPr>
        <p:spPr>
          <a:xfrm>
            <a:off x="5339079" y="3844089"/>
            <a:ext cx="316262" cy="311352"/>
          </a:xfrm>
          <a:prstGeom prst="ellipse">
            <a:avLst/>
          </a:prstGeom>
          <a:blipFill>
            <a:blip r:embed="rId8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404" name="Line"/>
          <p:cNvSpPr/>
          <p:nvPr/>
        </p:nvSpPr>
        <p:spPr>
          <a:xfrm>
            <a:off x="2774376" y="3627043"/>
            <a:ext cx="83411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405" name="Line"/>
          <p:cNvSpPr/>
          <p:nvPr/>
        </p:nvSpPr>
        <p:spPr>
          <a:xfrm flipV="1">
            <a:off x="4272975" y="3345630"/>
            <a:ext cx="829974" cy="28141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406" name="Line"/>
          <p:cNvSpPr/>
          <p:nvPr/>
        </p:nvSpPr>
        <p:spPr>
          <a:xfrm>
            <a:off x="4271366" y="3669427"/>
            <a:ext cx="832646" cy="274498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407" name="8Be"/>
          <p:cNvSpPr txBox="1"/>
          <p:nvPr/>
        </p:nvSpPr>
        <p:spPr>
          <a:xfrm>
            <a:off x="3694702" y="2768600"/>
            <a:ext cx="487979" cy="406401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baseline="31999" sz="2000"/>
              <a:t>8</a:t>
            </a:r>
            <a:r>
              <a:t>Be</a:t>
            </a:r>
          </a:p>
        </p:txBody>
      </p:sp>
      <p:sp>
        <p:nvSpPr>
          <p:cNvPr id="408" name="4He"/>
          <p:cNvSpPr txBox="1"/>
          <p:nvPr/>
        </p:nvSpPr>
        <p:spPr>
          <a:xfrm>
            <a:off x="5849852" y="3039644"/>
            <a:ext cx="512871" cy="406401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baseline="31999" sz="2000"/>
              <a:t>4</a:t>
            </a:r>
            <a:r>
              <a:t>He</a:t>
            </a:r>
          </a:p>
        </p:txBody>
      </p:sp>
      <p:sp>
        <p:nvSpPr>
          <p:cNvPr id="409" name="4He"/>
          <p:cNvSpPr txBox="1"/>
          <p:nvPr/>
        </p:nvSpPr>
        <p:spPr>
          <a:xfrm>
            <a:off x="5849852" y="3796564"/>
            <a:ext cx="512871" cy="406401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baseline="31999" sz="2000"/>
              <a:t>4</a:t>
            </a:r>
            <a:r>
              <a:t>He</a:t>
            </a:r>
          </a:p>
        </p:txBody>
      </p:sp>
      <p:sp>
        <p:nvSpPr>
          <p:cNvPr id="410" name="T1/2 &gt; 1033 years"/>
          <p:cNvSpPr txBox="1"/>
          <p:nvPr/>
        </p:nvSpPr>
        <p:spPr>
          <a:xfrm>
            <a:off x="8051712" y="3759077"/>
            <a:ext cx="2153366" cy="444501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T</a:t>
            </a:r>
            <a:r>
              <a:rPr baseline="-5999"/>
              <a:t>1/2</a:t>
            </a:r>
            <a:r>
              <a:t> &gt; 10</a:t>
            </a:r>
            <a:r>
              <a:rPr baseline="31999"/>
              <a:t>33</a:t>
            </a:r>
            <a:r>
              <a:t> years</a:t>
            </a:r>
          </a:p>
        </p:txBody>
      </p:sp>
      <p:sp>
        <p:nvSpPr>
          <p:cNvPr id="411" name="Symmetric (back to back) 2𝛼 mode"/>
          <p:cNvSpPr txBox="1"/>
          <p:nvPr/>
        </p:nvSpPr>
        <p:spPr>
          <a:xfrm>
            <a:off x="936908" y="5424170"/>
            <a:ext cx="4509045" cy="5588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Symmetric (back to back) 2</a:t>
            </a:r>
            <a:r>
              <a:rPr sz="2400"/>
              <a:t>𝛼</a:t>
            </a:r>
            <a:r>
              <a:t> mode</a:t>
            </a:r>
          </a:p>
        </p:txBody>
      </p:sp>
      <p:sp>
        <p:nvSpPr>
          <p:cNvPr id="412" name="… least action path"/>
          <p:cNvSpPr txBox="1"/>
          <p:nvPr/>
        </p:nvSpPr>
        <p:spPr>
          <a:xfrm>
            <a:off x="922532" y="6510019"/>
            <a:ext cx="229481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… least action path</a:t>
            </a:r>
          </a:p>
        </p:txBody>
      </p:sp>
      <p:pic>
        <p:nvPicPr>
          <p:cNvPr id="413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4568058" y="6150988"/>
            <a:ext cx="5552455" cy="1054664"/>
          </a:xfrm>
          <a:prstGeom prst="rect">
            <a:avLst/>
          </a:prstGeom>
          <a:ln w="12700">
            <a:miter lim="400000"/>
          </a:ln>
        </p:spPr>
      </p:pic>
      <p:sp>
        <p:nvSpPr>
          <p:cNvPr id="414" name="From sin to the scission point:"/>
          <p:cNvSpPr txBox="1"/>
          <p:nvPr/>
        </p:nvSpPr>
        <p:spPr>
          <a:xfrm>
            <a:off x="1026160" y="7569200"/>
            <a:ext cx="321835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From s</a:t>
            </a:r>
            <a:r>
              <a:rPr baseline="-5999" sz="2000"/>
              <a:t>in</a:t>
            </a:r>
            <a:r>
              <a:t> to the scission point:</a:t>
            </a:r>
          </a:p>
        </p:txBody>
      </p:sp>
      <p:pic>
        <p:nvPicPr>
          <p:cNvPr id="415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4733269" y="7626270"/>
            <a:ext cx="3826332" cy="311352"/>
          </a:xfrm>
          <a:prstGeom prst="rect">
            <a:avLst/>
          </a:prstGeom>
          <a:ln w="12700">
            <a:miter lim="400000"/>
          </a:ln>
        </p:spPr>
      </p:pic>
      <p:pic>
        <p:nvPicPr>
          <p:cNvPr id="416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4667155" y="8321181"/>
            <a:ext cx="3218360" cy="915434"/>
          </a:xfrm>
          <a:prstGeom prst="rect">
            <a:avLst/>
          </a:prstGeom>
          <a:ln w="12700">
            <a:miter lim="400000"/>
          </a:ln>
        </p:spPr>
      </p:pic>
      <p:sp>
        <p:nvSpPr>
          <p:cNvPr id="417" name="➠ perturbative cranking inertia in the 𝜷2 and 𝜷4 collective space"/>
          <p:cNvSpPr txBox="1"/>
          <p:nvPr/>
        </p:nvSpPr>
        <p:spPr>
          <a:xfrm>
            <a:off x="8198560" y="8507346"/>
            <a:ext cx="4457963" cy="733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➠ perturbative cranking inertia in the 𝜷</a:t>
            </a:r>
            <a:r>
              <a:rPr baseline="-5999" sz="2000"/>
              <a:t>2</a:t>
            </a:r>
            <a:r>
              <a:t> and 𝜷</a:t>
            </a:r>
            <a:r>
              <a:rPr baseline="-5999" sz="2000"/>
              <a:t>4</a:t>
            </a:r>
            <a:r>
              <a:t> collective space</a:t>
            </a:r>
          </a:p>
        </p:txBody>
      </p:sp>
      <p:pic>
        <p:nvPicPr>
          <p:cNvPr id="418" name="Image" descr="Image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4132121" y="4227909"/>
            <a:ext cx="1455419" cy="366871"/>
          </a:xfrm>
          <a:prstGeom prst="rect">
            <a:avLst/>
          </a:prstGeom>
          <a:ln w="12700">
            <a:miter lim="400000"/>
          </a:ln>
        </p:spPr>
      </p:pic>
      <p:sp>
        <p:nvSpPr>
          <p:cNvPr id="419" name="… not observed yet."/>
          <p:cNvSpPr txBox="1"/>
          <p:nvPr/>
        </p:nvSpPr>
        <p:spPr>
          <a:xfrm>
            <a:off x="8051712" y="3065044"/>
            <a:ext cx="235475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… not observed yet.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Localization and clustering in nucleonic matter"/>
          <p:cNvSpPr txBox="1"/>
          <p:nvPr/>
        </p:nvSpPr>
        <p:spPr>
          <a:xfrm>
            <a:off x="642228" y="511809"/>
            <a:ext cx="7094191" cy="4699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Localization and clustering in nucleonic matter </a:t>
            </a:r>
          </a:p>
        </p:txBody>
      </p:sp>
      <p:sp>
        <p:nvSpPr>
          <p:cNvPr id="214" name="…quantality parameter:"/>
          <p:cNvSpPr txBox="1"/>
          <p:nvPr/>
        </p:nvSpPr>
        <p:spPr>
          <a:xfrm>
            <a:off x="613806" y="2512060"/>
            <a:ext cx="2779925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…quantality parameter:</a:t>
            </a:r>
          </a:p>
        </p:txBody>
      </p:sp>
      <p:pic>
        <p:nvPicPr>
          <p:cNvPr id="21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11690" y="2104972"/>
            <a:ext cx="2563827" cy="1195176"/>
          </a:xfrm>
          <a:prstGeom prst="rect">
            <a:avLst/>
          </a:prstGeom>
          <a:ln w="12700">
            <a:miter lim="400000"/>
          </a:ln>
        </p:spPr>
      </p:pic>
      <p:sp>
        <p:nvSpPr>
          <p:cNvPr id="216" name="➠ ratio of the zero-point kinetic energy of the confined particle to its potential energy."/>
          <p:cNvSpPr txBox="1"/>
          <p:nvPr/>
        </p:nvSpPr>
        <p:spPr>
          <a:xfrm>
            <a:off x="7342116" y="2499360"/>
            <a:ext cx="5094015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➠ ratio of the zero-point kinetic energy of the confined particle to its potential energy. </a:t>
            </a:r>
          </a:p>
        </p:txBody>
      </p:sp>
      <p:sp>
        <p:nvSpPr>
          <p:cNvPr id="217" name="inter-particle distance"/>
          <p:cNvSpPr txBox="1"/>
          <p:nvPr/>
        </p:nvSpPr>
        <p:spPr>
          <a:xfrm>
            <a:off x="3242776" y="3630929"/>
            <a:ext cx="2270820" cy="3556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6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inter-particle distance</a:t>
            </a:r>
          </a:p>
        </p:txBody>
      </p:sp>
      <p:sp>
        <p:nvSpPr>
          <p:cNvPr id="218" name="depth of the potential"/>
          <p:cNvSpPr txBox="1"/>
          <p:nvPr/>
        </p:nvSpPr>
        <p:spPr>
          <a:xfrm>
            <a:off x="6116776" y="3630929"/>
            <a:ext cx="2292946" cy="355601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6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depth of the potential</a:t>
            </a:r>
          </a:p>
        </p:txBody>
      </p:sp>
      <p:sp>
        <p:nvSpPr>
          <p:cNvPr id="219" name="Line"/>
          <p:cNvSpPr/>
          <p:nvPr/>
        </p:nvSpPr>
        <p:spPr>
          <a:xfrm flipH="1" flipV="1">
            <a:off x="6114945" y="3150223"/>
            <a:ext cx="748135" cy="494809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220" name="Line"/>
          <p:cNvSpPr/>
          <p:nvPr/>
        </p:nvSpPr>
        <p:spPr>
          <a:xfrm flipV="1">
            <a:off x="4412682" y="3158312"/>
            <a:ext cx="901653" cy="478318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221" name="B. Mottelson ➠ the transition between a solid phase (small kinetic energy compared to the potential at equilibrium) and a liquid (relatively large kinetic energy in comparison to the depth of the potential) occurs for ΛMot ≃ 0.1."/>
          <p:cNvSpPr txBox="1"/>
          <p:nvPr/>
        </p:nvSpPr>
        <p:spPr>
          <a:xfrm>
            <a:off x="321548" y="5069096"/>
            <a:ext cx="11530357" cy="97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B. Mottelson ➠ the transition between a solid phase (small kinetic energy compared to the potential at equilibrium) and a liquid (relatively large kinetic energy in comparison to the depth of the potential) occurs for Λ</a:t>
            </a:r>
            <a:r>
              <a:rPr baseline="-16666"/>
              <a:t>Mot </a:t>
            </a:r>
            <a:r>
              <a:t>≃ 0.1. </a:t>
            </a:r>
          </a:p>
        </p:txBody>
      </p:sp>
      <p:sp>
        <p:nvSpPr>
          <p:cNvPr id="222" name="For nuclear matter: the inter-nucleon distance ~ 1 fm, the strength of the nucleon-nucleon interaction |V0|≃100 MeV, mc2 ≃ 940 MeV ⇒ ΛMot ≃ 0.4 is a characteristic value for the nuclear quantum liquid phase."/>
          <p:cNvSpPr txBox="1"/>
          <p:nvPr/>
        </p:nvSpPr>
        <p:spPr>
          <a:xfrm>
            <a:off x="394150" y="7007327"/>
            <a:ext cx="12216500" cy="800101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For nuclear matter: the inter-nucleon distance ~ 1 fm, the strength of the nucleon-nucleon interaction |V</a:t>
            </a:r>
            <a:r>
              <a:rPr baseline="-16666"/>
              <a:t>0</a:t>
            </a:r>
            <a:r>
              <a:t>|≃100 MeV, mc</a:t>
            </a:r>
            <a:r>
              <a:rPr baseline="27777"/>
              <a:t>2 </a:t>
            </a:r>
            <a:r>
              <a:t>≃ 940 MeV ⇒ </a:t>
            </a:r>
            <a:r>
              <a:rPr>
                <a:solidFill>
                  <a:srgbClr val="941751"/>
                </a:solidFill>
              </a:rPr>
              <a:t>Λ</a:t>
            </a:r>
            <a:r>
              <a:rPr baseline="-16666">
                <a:solidFill>
                  <a:srgbClr val="941751"/>
                </a:solidFill>
              </a:rPr>
              <a:t>Mot </a:t>
            </a:r>
            <a:r>
              <a:rPr>
                <a:solidFill>
                  <a:srgbClr val="941751"/>
                </a:solidFill>
              </a:rPr>
              <a:t>≃ 0.4 is a characteristic value for the nuclear quantum liquid phase. </a:t>
            </a:r>
          </a:p>
        </p:txBody>
      </p:sp>
      <p:sp>
        <p:nvSpPr>
          <p:cNvPr id="223" name="J. P. Ebran, E. Khan, T. Nikšić, and D. Vretenar, J. Phys. G 44, 103001 (2017)"/>
          <p:cNvSpPr txBox="1"/>
          <p:nvPr/>
        </p:nvSpPr>
        <p:spPr>
          <a:xfrm>
            <a:off x="5663686" y="8767757"/>
            <a:ext cx="6925411" cy="3302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2" algn="l" defTabSz="457200">
              <a:spcBef>
                <a:spcPts val="1200"/>
              </a:spcBef>
              <a:defRPr sz="14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J. P. Ebran, E. Khan, T. Nikšić, and D. Vretenar, </a:t>
            </a:r>
            <a:r>
              <a:rPr>
                <a:solidFill>
                  <a:srgbClr val="0000FF"/>
                </a:solidFill>
              </a:rPr>
              <a:t>J. Phys. G </a:t>
            </a:r>
            <a:r>
              <a:rPr b="1">
                <a:solidFill>
                  <a:srgbClr val="0000FF"/>
                </a:solidFill>
              </a:rPr>
              <a:t>44</a:t>
            </a:r>
            <a:r>
              <a:t>, </a:t>
            </a:r>
            <a:r>
              <a:rPr>
                <a:solidFill>
                  <a:srgbClr val="0000FF"/>
                </a:solidFill>
              </a:rPr>
              <a:t>103001 </a:t>
            </a:r>
            <a:r>
              <a:t>(</a:t>
            </a:r>
            <a:r>
              <a:rPr>
                <a:solidFill>
                  <a:srgbClr val="0000FF"/>
                </a:solidFill>
              </a:rPr>
              <a:t>2017</a:t>
            </a:r>
            <a:r>
              <a:t>)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2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From the scission point to sout:   superposition of two alpha+nucleus Coulomb potentials"/>
          <p:cNvSpPr txBox="1"/>
          <p:nvPr/>
        </p:nvSpPr>
        <p:spPr>
          <a:xfrm>
            <a:off x="633364" y="6307870"/>
            <a:ext cx="5982656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From the scission point to s</a:t>
            </a:r>
            <a:r>
              <a:rPr baseline="-5999" sz="2000"/>
              <a:t>out</a:t>
            </a:r>
            <a:r>
              <a:t>:   superposition of two alpha+nucleus Coulomb potentials</a:t>
            </a:r>
          </a:p>
        </p:txBody>
      </p:sp>
      <p:sp>
        <p:nvSpPr>
          <p:cNvPr id="422" name="… effective collective mass"/>
          <p:cNvSpPr txBox="1"/>
          <p:nvPr/>
        </p:nvSpPr>
        <p:spPr>
          <a:xfrm>
            <a:off x="625978" y="7925612"/>
            <a:ext cx="315262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… effective collective mass</a:t>
            </a:r>
          </a:p>
        </p:txBody>
      </p:sp>
      <p:sp>
        <p:nvSpPr>
          <p:cNvPr id="423" name="… quadrupole moment"/>
          <p:cNvSpPr txBox="1"/>
          <p:nvPr/>
        </p:nvSpPr>
        <p:spPr>
          <a:xfrm>
            <a:off x="624531" y="8766114"/>
            <a:ext cx="2728802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… quadrupole moment</a:t>
            </a:r>
          </a:p>
        </p:txBody>
      </p:sp>
      <p:pic>
        <p:nvPicPr>
          <p:cNvPr id="42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62728" y="6874607"/>
            <a:ext cx="2937288" cy="862899"/>
          </a:xfrm>
          <a:prstGeom prst="rect">
            <a:avLst/>
          </a:prstGeom>
          <a:ln w="12700">
            <a:miter lim="400000"/>
          </a:ln>
        </p:spPr>
      </p:pic>
      <p:pic>
        <p:nvPicPr>
          <p:cNvPr id="42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29937" y="7807235"/>
            <a:ext cx="1736142" cy="790430"/>
          </a:xfrm>
          <a:prstGeom prst="rect">
            <a:avLst/>
          </a:prstGeom>
          <a:ln w="12700">
            <a:miter lim="400000"/>
          </a:ln>
        </p:spPr>
      </p:pic>
      <p:pic>
        <p:nvPicPr>
          <p:cNvPr id="42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57159" y="8738514"/>
            <a:ext cx="1444258" cy="487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27" name="Ra224_2alp3D.pdf" descr="Ra224_2alp3D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30010" y="77647"/>
            <a:ext cx="7670358" cy="5976293"/>
          </a:xfrm>
          <a:prstGeom prst="rect">
            <a:avLst/>
          </a:prstGeom>
          <a:ln w="12700">
            <a:miter lim="400000"/>
          </a:ln>
        </p:spPr>
      </p:pic>
      <p:sp>
        <p:nvSpPr>
          <p:cNvPr id="428" name="224Ra"/>
          <p:cNvSpPr txBox="1"/>
          <p:nvPr/>
        </p:nvSpPr>
        <p:spPr>
          <a:xfrm>
            <a:off x="1546059" y="533399"/>
            <a:ext cx="1261666" cy="711202"/>
          </a:xfrm>
          <a:prstGeom prst="rect">
            <a:avLst/>
          </a:prstGeom>
          <a:ln w="508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</a:pPr>
            <a:r>
              <a:rPr baseline="31999">
                <a:latin typeface="Century Gothic"/>
                <a:ea typeface="Century Gothic"/>
                <a:cs typeface="Century Gothic"/>
                <a:sym typeface="Century Gothic"/>
              </a:rPr>
              <a:t>224</a:t>
            </a:r>
            <a:r>
              <a:rPr>
                <a:latin typeface="Century Gothic"/>
                <a:ea typeface="Century Gothic"/>
                <a:cs typeface="Century Gothic"/>
                <a:sym typeface="Century Gothic"/>
              </a:rPr>
              <a:t>Ra</a:t>
            </a:r>
          </a:p>
        </p:txBody>
      </p:sp>
      <p:sp>
        <p:nvSpPr>
          <p:cNvPr id="429" name="log T2α[s] = 14.24"/>
          <p:cNvSpPr txBox="1"/>
          <p:nvPr/>
        </p:nvSpPr>
        <p:spPr>
          <a:xfrm>
            <a:off x="8712928" y="3248977"/>
            <a:ext cx="3686624" cy="664873"/>
          </a:xfrm>
          <a:prstGeom prst="rect">
            <a:avLst/>
          </a:prstGeom>
          <a:blipFill>
            <a:blip r:embed="rId6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</a:pPr>
            <a:r>
              <a: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log T</a:t>
            </a:r>
            <a:r>
              <a:rPr baseline="-18367" sz="1633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2α</a:t>
            </a:r>
            <a:r>
              <a: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[s] = 14.24</a:t>
            </a:r>
            <a:r>
              <a:t> </a:t>
            </a:r>
          </a:p>
        </p:txBody>
      </p:sp>
      <p:sp>
        <p:nvSpPr>
          <p:cNvPr id="430" name="For the 8Be-mode: log T2α[s] = 27.87."/>
          <p:cNvSpPr txBox="1"/>
          <p:nvPr/>
        </p:nvSpPr>
        <p:spPr>
          <a:xfrm>
            <a:off x="8496706" y="4552950"/>
            <a:ext cx="411906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</a:pPr>
            <a:r>
              <a:rPr sz="1800"/>
              <a:t>For the </a:t>
            </a:r>
            <a:r>
              <a:rPr baseline="31999" sz="1800"/>
              <a:t>8</a:t>
            </a:r>
            <a:r>
              <a:rPr sz="1800"/>
              <a:t>Be-mode: log T</a:t>
            </a:r>
            <a:r>
              <a:rPr baseline="-16666" sz="1800"/>
              <a:t>2α</a:t>
            </a:r>
            <a:r>
              <a:rPr sz="1800"/>
              <a:t>[s] = 27.87.</a:t>
            </a:r>
            <a:r>
              <a:t> </a:t>
            </a:r>
          </a:p>
        </p:txBody>
      </p:sp>
      <p:pic>
        <p:nvPicPr>
          <p:cNvPr id="431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431190" y="8850116"/>
            <a:ext cx="4250100" cy="212998"/>
          </a:xfrm>
          <a:prstGeom prst="rect">
            <a:avLst/>
          </a:prstGeom>
          <a:ln w="12700">
            <a:miter lim="400000"/>
          </a:ln>
        </p:spPr>
      </p:pic>
      <p:pic>
        <p:nvPicPr>
          <p:cNvPr id="432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414812" y="8467296"/>
            <a:ext cx="1508446" cy="2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6" name="Image"/>
          <p:cNvGrpSpPr/>
          <p:nvPr/>
        </p:nvGrpSpPr>
        <p:grpSpPr>
          <a:xfrm>
            <a:off x="4947702" y="642225"/>
            <a:ext cx="3109396" cy="837268"/>
            <a:chOff x="0" y="0"/>
            <a:chExt cx="3109394" cy="837267"/>
          </a:xfrm>
        </p:grpSpPr>
        <p:pic>
          <p:nvPicPr>
            <p:cNvPr id="435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27000" y="88900"/>
              <a:ext cx="2855395" cy="507068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34" name="Image" descr="Image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3109395" cy="837268"/>
            </a:xfrm>
            <a:prstGeom prst="rect">
              <a:avLst/>
            </a:prstGeom>
            <a:effectLst/>
          </p:spPr>
        </p:pic>
      </p:grpSp>
      <p:sp>
        <p:nvSpPr>
          <p:cNvPr id="437" name="Difference between excitation energies (= 0 for transitions between ground states)"/>
          <p:cNvSpPr txBox="1"/>
          <p:nvPr/>
        </p:nvSpPr>
        <p:spPr>
          <a:xfrm>
            <a:off x="8324860" y="1681479"/>
            <a:ext cx="4248770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6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Difference between excitation energies (= 0 for transitions between ground states)</a:t>
            </a:r>
          </a:p>
        </p:txBody>
      </p:sp>
      <p:sp>
        <p:nvSpPr>
          <p:cNvPr id="438" name="Line"/>
          <p:cNvSpPr/>
          <p:nvPr/>
        </p:nvSpPr>
        <p:spPr>
          <a:xfrm flipH="1" flipV="1">
            <a:off x="7726679" y="1076959"/>
            <a:ext cx="1234265" cy="593322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pic>
        <p:nvPicPr>
          <p:cNvPr id="439" name="Q2a.pdf" descr="Q2a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62991" y="1880458"/>
            <a:ext cx="10693401" cy="7556501"/>
          </a:xfrm>
          <a:prstGeom prst="rect">
            <a:avLst/>
          </a:prstGeom>
          <a:ln w="12700">
            <a:miter lim="400000"/>
          </a:ln>
        </p:spPr>
      </p:pic>
      <p:sp>
        <p:nvSpPr>
          <p:cNvPr id="440" name="⦁ ⦁ ➠ nuclei for which one of the sequential single-α decays is energetically forbidden!"/>
          <p:cNvSpPr txBox="1"/>
          <p:nvPr/>
        </p:nvSpPr>
        <p:spPr>
          <a:xfrm>
            <a:off x="9090727" y="4379813"/>
            <a:ext cx="3629921" cy="993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466">
                <a:solidFill>
                  <a:srgbClr val="231F20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sz="2000">
                <a:solidFill>
                  <a:srgbClr val="FF26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⦁</a:t>
            </a:r>
            <a:r>
              <a:rPr sz="2000"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sz="2000">
                <a:solidFill>
                  <a:srgbClr val="0433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⦁</a:t>
            </a:r>
            <a:r>
              <a:t> ➠ </a:t>
            </a:r>
            <a:r>
              <a:rPr sz="1800">
                <a:latin typeface="Century Gothic"/>
                <a:ea typeface="Century Gothic"/>
                <a:cs typeface="Century Gothic"/>
                <a:sym typeface="Century Gothic"/>
              </a:rPr>
              <a:t>nuclei for which one of the sequential single-α decays is energetically forbidden!</a:t>
            </a:r>
            <a:r>
              <a:t> </a:t>
            </a:r>
          </a:p>
        </p:txBody>
      </p:sp>
      <p:sp>
        <p:nvSpPr>
          <p:cNvPr id="441" name="… extremely low probability!"/>
          <p:cNvSpPr txBox="1"/>
          <p:nvPr/>
        </p:nvSpPr>
        <p:spPr>
          <a:xfrm>
            <a:off x="9281711" y="3390488"/>
            <a:ext cx="3247952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solidFill>
                  <a:srgbClr val="231F2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… extremely low probability!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3" name="Po212_2alp3D.pdf" descr="Po212_2alp3D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85916" y="3249135"/>
            <a:ext cx="6824502" cy="6399055"/>
          </a:xfrm>
          <a:prstGeom prst="rect">
            <a:avLst/>
          </a:prstGeom>
          <a:ln w="12700">
            <a:miter lim="400000"/>
          </a:ln>
        </p:spPr>
      </p:pic>
      <p:pic>
        <p:nvPicPr>
          <p:cNvPr id="444" name="Po212_alp3DB40.pdf" descr="Po212_alp3DB40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81338" y="116266"/>
            <a:ext cx="7694730" cy="6034841"/>
          </a:xfrm>
          <a:prstGeom prst="rect">
            <a:avLst/>
          </a:prstGeom>
          <a:ln w="12700">
            <a:miter lim="400000"/>
          </a:ln>
        </p:spPr>
      </p:pic>
      <p:sp>
        <p:nvSpPr>
          <p:cNvPr id="445" name="T𝛼 = 0.6 𝜇s (exp. 0.3 𝜇s)"/>
          <p:cNvSpPr txBox="1"/>
          <p:nvPr/>
        </p:nvSpPr>
        <p:spPr>
          <a:xfrm>
            <a:off x="9543530" y="1148080"/>
            <a:ext cx="2817901" cy="5588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T</a:t>
            </a:r>
            <a:r>
              <a:rPr baseline="-5999" sz="2400"/>
              <a:t>𝛼</a:t>
            </a:r>
            <a:r>
              <a:t> = 0.6 𝜇s (exp. 0.3 𝜇s)</a:t>
            </a:r>
          </a:p>
        </p:txBody>
      </p:sp>
      <p:sp>
        <p:nvSpPr>
          <p:cNvPr id="446" name="Single alpha-decay:"/>
          <p:cNvSpPr txBox="1"/>
          <p:nvPr/>
        </p:nvSpPr>
        <p:spPr>
          <a:xfrm>
            <a:off x="6685280" y="1224280"/>
            <a:ext cx="259749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4200"/>
              </a:spcBef>
              <a:defRPr sz="20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Single alpha-decay:</a:t>
            </a:r>
          </a:p>
        </p:txBody>
      </p:sp>
      <p:sp>
        <p:nvSpPr>
          <p:cNvPr id="447" name="Double alpha-decay:"/>
          <p:cNvSpPr txBox="1"/>
          <p:nvPr/>
        </p:nvSpPr>
        <p:spPr>
          <a:xfrm>
            <a:off x="641811" y="6522620"/>
            <a:ext cx="277733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4200"/>
              </a:spcBef>
              <a:defRPr sz="20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Double alpha-decay:</a:t>
            </a:r>
          </a:p>
        </p:txBody>
      </p:sp>
      <p:sp>
        <p:nvSpPr>
          <p:cNvPr id="448" name="log T2α[s] = 18.36"/>
          <p:cNvSpPr txBox="1"/>
          <p:nvPr/>
        </p:nvSpPr>
        <p:spPr>
          <a:xfrm>
            <a:off x="2475501" y="7432614"/>
            <a:ext cx="2581052" cy="486559"/>
          </a:xfrm>
          <a:prstGeom prst="rect">
            <a:avLst/>
          </a:prstGeom>
          <a:blipFill>
            <a:blip r:embed="rId4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log T</a:t>
            </a:r>
            <a:r>
              <a:rPr baseline="-18367" sz="1633"/>
              <a:t>2α</a:t>
            </a:r>
            <a:r>
              <a:t>[s] = 18.36 </a:t>
            </a:r>
          </a:p>
        </p:txBody>
      </p:sp>
      <p:sp>
        <p:nvSpPr>
          <p:cNvPr id="449" name="For the 8Be decay channel: log T2α[s] = 38.82."/>
          <p:cNvSpPr txBox="1"/>
          <p:nvPr/>
        </p:nvSpPr>
        <p:spPr>
          <a:xfrm>
            <a:off x="623593" y="8422766"/>
            <a:ext cx="5214574" cy="4389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For the </a:t>
            </a:r>
            <a:r>
              <a:rPr baseline="31999" sz="2000"/>
              <a:t>8</a:t>
            </a:r>
            <a:r>
              <a:t>Be decay channel: log T</a:t>
            </a:r>
            <a:r>
              <a:rPr baseline="-16666"/>
              <a:t>2α</a:t>
            </a:r>
            <a:r>
              <a:t>[s] = 38.82. </a:t>
            </a:r>
          </a:p>
        </p:txBody>
      </p:sp>
      <p:sp>
        <p:nvSpPr>
          <p:cNvPr id="450" name="212Po"/>
          <p:cNvSpPr txBox="1"/>
          <p:nvPr/>
        </p:nvSpPr>
        <p:spPr>
          <a:xfrm>
            <a:off x="1322539" y="309880"/>
            <a:ext cx="1241798" cy="711201"/>
          </a:xfrm>
          <a:prstGeom prst="rect">
            <a:avLst/>
          </a:prstGeom>
          <a:ln w="508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</a:pPr>
            <a:r>
              <a:rPr baseline="31999">
                <a:latin typeface="Century Gothic"/>
                <a:ea typeface="Century Gothic"/>
                <a:cs typeface="Century Gothic"/>
                <a:sym typeface="Century Gothic"/>
              </a:rPr>
              <a:t>212</a:t>
            </a:r>
            <a:r>
              <a:rPr>
                <a:latin typeface="Century Gothic"/>
                <a:ea typeface="Century Gothic"/>
                <a:cs typeface="Century Gothic"/>
                <a:sym typeface="Century Gothic"/>
              </a:rPr>
              <a:t>Po</a:t>
            </a:r>
          </a:p>
        </p:txBody>
      </p:sp>
      <p:sp>
        <p:nvSpPr>
          <p:cNvPr id="451" name="212Po"/>
          <p:cNvSpPr txBox="1"/>
          <p:nvPr/>
        </p:nvSpPr>
        <p:spPr>
          <a:xfrm>
            <a:off x="10034738" y="3281679"/>
            <a:ext cx="1241798" cy="711201"/>
          </a:xfrm>
          <a:prstGeom prst="rect">
            <a:avLst/>
          </a:prstGeom>
          <a:ln w="508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</a:pPr>
            <a:r>
              <a:rPr baseline="31999">
                <a:latin typeface="Century Gothic"/>
                <a:ea typeface="Century Gothic"/>
                <a:cs typeface="Century Gothic"/>
                <a:sym typeface="Century Gothic"/>
              </a:rPr>
              <a:t>212</a:t>
            </a:r>
            <a:r>
              <a:rPr>
                <a:latin typeface="Century Gothic"/>
                <a:ea typeface="Century Gothic"/>
                <a:cs typeface="Century Gothic"/>
                <a:sym typeface="Century Gothic"/>
              </a:rPr>
              <a:t>Po</a:t>
            </a:r>
          </a:p>
        </p:txBody>
      </p:sp>
      <p:pic>
        <p:nvPicPr>
          <p:cNvPr id="45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726279" y="446026"/>
            <a:ext cx="1872199" cy="438908"/>
          </a:xfrm>
          <a:prstGeom prst="rect">
            <a:avLst/>
          </a:prstGeom>
          <a:ln w="12700">
            <a:miter lim="400000"/>
          </a:ln>
        </p:spPr>
      </p:pic>
      <p:sp>
        <p:nvSpPr>
          <p:cNvPr id="453" name="collective space"/>
          <p:cNvSpPr txBox="1"/>
          <p:nvPr/>
        </p:nvSpPr>
        <p:spPr>
          <a:xfrm>
            <a:off x="8742764" y="462280"/>
            <a:ext cx="216391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collective space</a:t>
            </a:r>
          </a:p>
        </p:txBody>
      </p:sp>
      <p:pic>
        <p:nvPicPr>
          <p:cNvPr id="454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390439" y="9118478"/>
            <a:ext cx="4250100" cy="2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Dynamical synthesis of 4He in the scission phase of nuclear fission"/>
          <p:cNvSpPr txBox="1"/>
          <p:nvPr/>
        </p:nvSpPr>
        <p:spPr>
          <a:xfrm>
            <a:off x="270578" y="733325"/>
            <a:ext cx="12463644" cy="48407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r>
              <a:rPr>
                <a:latin typeface="Century Gothic"/>
                <a:ea typeface="Century Gothic"/>
                <a:cs typeface="Century Gothic"/>
                <a:sym typeface="Century Gothic"/>
              </a:rPr>
              <a:t>Dynamical synthesis of </a:t>
            </a:r>
            <a:r>
              <a:rPr baseline="25000" sz="2000">
                <a:latin typeface="Century Gothic"/>
                <a:ea typeface="Century Gothic"/>
                <a:cs typeface="Century Gothic"/>
                <a:sym typeface="Century Gothic"/>
              </a:rPr>
              <a:t>4</a:t>
            </a:r>
            <a:r>
              <a:rPr>
                <a:latin typeface="Century Gothic"/>
                <a:ea typeface="Century Gothic"/>
                <a:cs typeface="Century Gothic"/>
                <a:sym typeface="Century Gothic"/>
              </a:rPr>
              <a:t>He in the scission phase of nuclear fission</a:t>
            </a:r>
            <a:r>
              <a:t> </a:t>
            </a:r>
          </a:p>
        </p:txBody>
      </p:sp>
      <p:sp>
        <p:nvSpPr>
          <p:cNvPr id="457" name="Ren, Vretenar, Nikšić, Zhao, Zhao, Meng, Phys. Rev. Lett. 128, 172501 (2022)"/>
          <p:cNvSpPr txBox="1"/>
          <p:nvPr/>
        </p:nvSpPr>
        <p:spPr>
          <a:xfrm>
            <a:off x="5394072" y="8864600"/>
            <a:ext cx="6486365" cy="317500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14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Ren, Vretenar, Nikšić, Zhao, Zhao, Meng, Phys. Rev. Lett. </a:t>
            </a:r>
            <a:r>
              <a:rPr b="1"/>
              <a:t>128</a:t>
            </a:r>
            <a:r>
              <a:t>, 172501 (2022)</a:t>
            </a:r>
          </a:p>
        </p:txBody>
      </p:sp>
      <p:sp>
        <p:nvSpPr>
          <p:cNvPr id="458" name="TDDFT fission trajectories"/>
          <p:cNvSpPr txBox="1"/>
          <p:nvPr/>
        </p:nvSpPr>
        <p:spPr>
          <a:xfrm>
            <a:off x="1454107" y="2359660"/>
            <a:ext cx="2740746" cy="381001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TDDFT fission trajectories</a:t>
            </a:r>
          </a:p>
        </p:txBody>
      </p:sp>
      <p:pic>
        <p:nvPicPr>
          <p:cNvPr id="459" name="fig1-eps-converted-to.pdf" descr="fig1-eps-converted-to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0600" y="3220664"/>
            <a:ext cx="12083600" cy="5163932"/>
          </a:xfrm>
          <a:prstGeom prst="rect">
            <a:avLst/>
          </a:prstGeom>
          <a:ln w="12700">
            <a:miter lim="400000"/>
          </a:ln>
        </p:spPr>
      </p:pic>
      <p:sp>
        <p:nvSpPr>
          <p:cNvPr id="460" name="Density profiles at times immediately prior to the scission event."/>
          <p:cNvSpPr txBox="1"/>
          <p:nvPr/>
        </p:nvSpPr>
        <p:spPr>
          <a:xfrm>
            <a:off x="7482433" y="2219960"/>
            <a:ext cx="4199430" cy="660401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Density profiles at times immediately prior to the scission event.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Nucleon localization functions:"/>
          <p:cNvSpPr txBox="1"/>
          <p:nvPr/>
        </p:nvSpPr>
        <p:spPr>
          <a:xfrm>
            <a:off x="638687" y="419099"/>
            <a:ext cx="3499322" cy="3810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Nucleon localization functions:</a:t>
            </a:r>
          </a:p>
        </p:txBody>
      </p:sp>
      <p:grpSp>
        <p:nvGrpSpPr>
          <p:cNvPr id="465" name="Image"/>
          <p:cNvGrpSpPr/>
          <p:nvPr/>
        </p:nvGrpSpPr>
        <p:grpSpPr>
          <a:xfrm>
            <a:off x="3203748" y="1437031"/>
            <a:ext cx="6597305" cy="1661122"/>
            <a:chOff x="0" y="0"/>
            <a:chExt cx="6597304" cy="1661121"/>
          </a:xfrm>
        </p:grpSpPr>
        <p:pic>
          <p:nvPicPr>
            <p:cNvPr id="464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0" b="0"/>
            <a:stretch>
              <a:fillRect/>
            </a:stretch>
          </p:blipFill>
          <p:spPr>
            <a:xfrm>
              <a:off x="127000" y="88900"/>
              <a:ext cx="6343304" cy="133092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63" name="Image" descr="Image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" y="0"/>
              <a:ext cx="6597306" cy="1661122"/>
            </a:xfrm>
            <a:prstGeom prst="rect">
              <a:avLst/>
            </a:prstGeom>
            <a:effectLst/>
          </p:spPr>
        </p:pic>
      </p:grpSp>
      <p:pic>
        <p:nvPicPr>
          <p:cNvPr id="46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53343" y="1884051"/>
            <a:ext cx="1204483" cy="38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6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49104" y="2370953"/>
            <a:ext cx="1212961" cy="342155"/>
          </a:xfrm>
          <a:prstGeom prst="rect">
            <a:avLst/>
          </a:prstGeom>
          <a:ln w="12700">
            <a:miter lim="400000"/>
          </a:ln>
        </p:spPr>
      </p:pic>
      <p:sp>
        <p:nvSpPr>
          <p:cNvPr id="468" name="density"/>
          <p:cNvSpPr txBox="1"/>
          <p:nvPr/>
        </p:nvSpPr>
        <p:spPr>
          <a:xfrm>
            <a:off x="6667398" y="1090930"/>
            <a:ext cx="720279" cy="3175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4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density</a:t>
            </a:r>
          </a:p>
        </p:txBody>
      </p:sp>
      <p:sp>
        <p:nvSpPr>
          <p:cNvPr id="469" name="kinetic energy density"/>
          <p:cNvSpPr txBox="1"/>
          <p:nvPr/>
        </p:nvSpPr>
        <p:spPr>
          <a:xfrm>
            <a:off x="3784791" y="1090930"/>
            <a:ext cx="1986583" cy="3175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4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kinetic energy density</a:t>
            </a:r>
          </a:p>
        </p:txBody>
      </p:sp>
      <p:sp>
        <p:nvSpPr>
          <p:cNvPr id="470" name="current density"/>
          <p:cNvSpPr txBox="1"/>
          <p:nvPr/>
        </p:nvSpPr>
        <p:spPr>
          <a:xfrm>
            <a:off x="8283700" y="1090930"/>
            <a:ext cx="1383123" cy="3175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4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current density</a:t>
            </a:r>
          </a:p>
        </p:txBody>
      </p:sp>
      <p:sp>
        <p:nvSpPr>
          <p:cNvPr id="471" name="Line"/>
          <p:cNvSpPr/>
          <p:nvPr/>
        </p:nvSpPr>
        <p:spPr>
          <a:xfrm>
            <a:off x="4719320" y="1407159"/>
            <a:ext cx="974795" cy="511434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472" name="Line"/>
          <p:cNvSpPr/>
          <p:nvPr/>
        </p:nvSpPr>
        <p:spPr>
          <a:xfrm flipH="1">
            <a:off x="6208174" y="1424939"/>
            <a:ext cx="807307" cy="51094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473" name="Line"/>
          <p:cNvSpPr/>
          <p:nvPr/>
        </p:nvSpPr>
        <p:spPr>
          <a:xfrm flipH="1">
            <a:off x="8559210" y="1407159"/>
            <a:ext cx="376511" cy="37651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pic>
        <p:nvPicPr>
          <p:cNvPr id="474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046899" y="2332816"/>
            <a:ext cx="2563654" cy="418430"/>
          </a:xfrm>
          <a:prstGeom prst="rect">
            <a:avLst/>
          </a:prstGeom>
          <a:ln w="12700">
            <a:miter lim="400000"/>
          </a:ln>
        </p:spPr>
      </p:pic>
      <p:sp>
        <p:nvSpPr>
          <p:cNvPr id="475" name="For homogeneous nuclear matter:"/>
          <p:cNvSpPr txBox="1"/>
          <p:nvPr/>
        </p:nvSpPr>
        <p:spPr>
          <a:xfrm>
            <a:off x="435313" y="3349003"/>
            <a:ext cx="3906070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For homogeneous nuclear matter:</a:t>
            </a:r>
          </a:p>
        </p:txBody>
      </p:sp>
      <p:sp>
        <p:nvSpPr>
          <p:cNvPr id="476" name="For the α-cluster of four particles:"/>
          <p:cNvSpPr txBox="1"/>
          <p:nvPr/>
        </p:nvSpPr>
        <p:spPr>
          <a:xfrm>
            <a:off x="422744" y="3891954"/>
            <a:ext cx="3785965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For the α-cluster of four particles: </a:t>
            </a:r>
          </a:p>
        </p:txBody>
      </p:sp>
      <p:pic>
        <p:nvPicPr>
          <p:cNvPr id="477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522780" y="3330288"/>
            <a:ext cx="1364924" cy="418430"/>
          </a:xfrm>
          <a:prstGeom prst="rect">
            <a:avLst/>
          </a:prstGeom>
          <a:ln w="12700">
            <a:miter lim="400000"/>
          </a:ln>
        </p:spPr>
      </p:pic>
      <p:pic>
        <p:nvPicPr>
          <p:cNvPr id="478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406926" y="3873239"/>
            <a:ext cx="1596632" cy="41843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81" name="fig2-eps-converted-to.pdf"/>
          <p:cNvGrpSpPr/>
          <p:nvPr/>
        </p:nvGrpSpPr>
        <p:grpSpPr>
          <a:xfrm>
            <a:off x="2235999" y="4365899"/>
            <a:ext cx="8532802" cy="5488129"/>
            <a:chOff x="0" y="0"/>
            <a:chExt cx="8532801" cy="5488128"/>
          </a:xfrm>
        </p:grpSpPr>
        <p:pic>
          <p:nvPicPr>
            <p:cNvPr id="480" name="fig2-eps-converted-to.pdf" descr="fig2-eps-converted-to.pdf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127000" y="88900"/>
              <a:ext cx="8278802" cy="515792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79" name="fig2-eps-converted-to.pdf" descr="fig2-eps-converted-to.pdf"/>
            <p:cNvPicPr>
              <a:picLocks noChangeAspect="0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0" y="0"/>
              <a:ext cx="8532802" cy="5488129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32" presetID="4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7" dur="1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81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3" name="2Drho.mp4" descr="2Drho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130048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484" name="Trajectory 2"/>
          <p:cNvSpPr txBox="1"/>
          <p:nvPr/>
        </p:nvSpPr>
        <p:spPr>
          <a:xfrm>
            <a:off x="1995894" y="1026160"/>
            <a:ext cx="3351143" cy="508001"/>
          </a:xfrm>
          <a:prstGeom prst="rect">
            <a:avLst/>
          </a:prstGeom>
          <a:solidFill>
            <a:schemeClr val="accent1">
              <a:hueOff val="47394"/>
              <a:satOff val="-25753"/>
              <a:lumOff val="-7544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6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Trajectory 2</a:t>
            </a:r>
          </a:p>
        </p:txBody>
      </p:sp>
      <p:sp>
        <p:nvSpPr>
          <p:cNvPr id="485" name="Ren, Vretenar, Nikšić, Zhao, Zhao, Meng, Phys. Rev. Lett. 128, 172501 (2022)"/>
          <p:cNvSpPr txBox="1"/>
          <p:nvPr/>
        </p:nvSpPr>
        <p:spPr>
          <a:xfrm>
            <a:off x="5394072" y="8864600"/>
            <a:ext cx="6486365" cy="317500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14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Ren, Vretenar, Nikšić, Zhao, Zhao, Meng, Phys. Rev. Lett. </a:t>
            </a:r>
            <a:r>
              <a:rPr b="1"/>
              <a:t>128</a:t>
            </a:r>
            <a:r>
              <a:t>, 172501 (2022)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99" fill="hold"/>
                                        <p:tgtEl>
                                          <p:spTgt spid="4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483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483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83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7" name="2DCp.mp4" descr="2DCp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-1" y="-1"/>
            <a:ext cx="13004801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488" name="Trajectory 2"/>
          <p:cNvSpPr txBox="1"/>
          <p:nvPr/>
        </p:nvSpPr>
        <p:spPr>
          <a:xfrm>
            <a:off x="1995894" y="1026160"/>
            <a:ext cx="3351143" cy="508001"/>
          </a:xfrm>
          <a:prstGeom prst="rect">
            <a:avLst/>
          </a:prstGeom>
          <a:solidFill>
            <a:schemeClr val="accent1">
              <a:hueOff val="47394"/>
              <a:satOff val="-25753"/>
              <a:lumOff val="-7544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6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Trajectory 2</a:t>
            </a:r>
          </a:p>
        </p:txBody>
      </p:sp>
      <p:sp>
        <p:nvSpPr>
          <p:cNvPr id="489" name="Ren, Vretenar, Nikšić, Zhao, Zhao, Meng, Phys. Rev. Lett. 128, 172501 (2022)"/>
          <p:cNvSpPr txBox="1"/>
          <p:nvPr/>
        </p:nvSpPr>
        <p:spPr>
          <a:xfrm>
            <a:off x="5394072" y="8864600"/>
            <a:ext cx="6486365" cy="317500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14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Ren, Vretenar, Nikšić, Zhao, Zhao, Meng, Phys. Rev. Lett. </a:t>
            </a:r>
            <a:r>
              <a:rPr b="1"/>
              <a:t>128</a:t>
            </a:r>
            <a:r>
              <a:t>, 172501 (2022)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99" fill="hold"/>
                                        <p:tgtEl>
                                          <p:spTgt spid="4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487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487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87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" name="1Dproton.mp4" descr="1Dproton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5257238" y="3409979"/>
            <a:ext cx="8499403" cy="4315402"/>
          </a:xfrm>
          <a:prstGeom prst="rect">
            <a:avLst/>
          </a:prstGeom>
          <a:ln w="12700">
            <a:miter lim="400000"/>
          </a:ln>
        </p:spPr>
      </p:pic>
      <p:pic>
        <p:nvPicPr>
          <p:cNvPr id="492" name="fig3-eps-converted-to.pdf" descr="fig3-eps-converted-to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4984" y="1569340"/>
            <a:ext cx="5594402" cy="6045190"/>
          </a:xfrm>
          <a:prstGeom prst="rect">
            <a:avLst/>
          </a:prstGeom>
          <a:ln w="12700">
            <a:miter lim="400000"/>
          </a:ln>
        </p:spPr>
      </p:pic>
      <p:sp>
        <p:nvSpPr>
          <p:cNvPr id="493" name="Trajectory 2"/>
          <p:cNvSpPr txBox="1"/>
          <p:nvPr/>
        </p:nvSpPr>
        <p:spPr>
          <a:xfrm>
            <a:off x="2562625" y="396240"/>
            <a:ext cx="1521843" cy="406401"/>
          </a:xfrm>
          <a:prstGeom prst="rect">
            <a:avLst/>
          </a:prstGeom>
          <a:solidFill>
            <a:schemeClr val="accent1">
              <a:hueOff val="47394"/>
              <a:satOff val="-25753"/>
              <a:lumOff val="-7544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Trajectory 2</a:t>
            </a:r>
          </a:p>
        </p:txBody>
      </p:sp>
      <p:sp>
        <p:nvSpPr>
          <p:cNvPr id="494" name="Proton localization"/>
          <p:cNvSpPr txBox="1"/>
          <p:nvPr/>
        </p:nvSpPr>
        <p:spPr>
          <a:xfrm>
            <a:off x="1170086" y="1092199"/>
            <a:ext cx="1927028" cy="3556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Proton localization</a:t>
            </a:r>
          </a:p>
        </p:txBody>
      </p:sp>
      <p:sp>
        <p:nvSpPr>
          <p:cNvPr id="495" name="Density"/>
          <p:cNvSpPr txBox="1"/>
          <p:nvPr/>
        </p:nvSpPr>
        <p:spPr>
          <a:xfrm>
            <a:off x="4139628" y="1092199"/>
            <a:ext cx="818854" cy="3556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Density</a:t>
            </a:r>
          </a:p>
        </p:txBody>
      </p:sp>
      <p:sp>
        <p:nvSpPr>
          <p:cNvPr id="496" name="When are these light clusters formed?"/>
          <p:cNvSpPr txBox="1"/>
          <p:nvPr/>
        </p:nvSpPr>
        <p:spPr>
          <a:xfrm>
            <a:off x="7339648" y="1079499"/>
            <a:ext cx="4334583" cy="381001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When are these light clusters formed? </a:t>
            </a:r>
          </a:p>
        </p:txBody>
      </p:sp>
      <p:sp>
        <p:nvSpPr>
          <p:cNvPr id="497" name="What is their structure?"/>
          <p:cNvSpPr txBox="1"/>
          <p:nvPr/>
        </p:nvSpPr>
        <p:spPr>
          <a:xfrm>
            <a:off x="7336097" y="1780739"/>
            <a:ext cx="2643216" cy="381001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333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sz="1800">
                <a:latin typeface="Century Gothic"/>
                <a:ea typeface="Century Gothic"/>
                <a:cs typeface="Century Gothic"/>
                <a:sym typeface="Century Gothic"/>
              </a:rPr>
              <a:t>What is their structure?</a:t>
            </a:r>
            <a:r>
              <a:t> </a:t>
            </a:r>
          </a:p>
        </p:txBody>
      </p:sp>
      <p:sp>
        <p:nvSpPr>
          <p:cNvPr id="498" name="What is their role in the scission mechanism?"/>
          <p:cNvSpPr txBox="1"/>
          <p:nvPr/>
        </p:nvSpPr>
        <p:spPr>
          <a:xfrm>
            <a:off x="7337313" y="2481979"/>
            <a:ext cx="5014690" cy="381001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What is their role in the scission mechanism? </a:t>
            </a:r>
          </a:p>
        </p:txBody>
      </p:sp>
      <p:sp>
        <p:nvSpPr>
          <p:cNvPr id="499" name="Ren, Vretenar, Nikšić, Zhao, Zhao, Meng, Phys. Rev. Lett. 128, 172501 (2022)"/>
          <p:cNvSpPr txBox="1"/>
          <p:nvPr/>
        </p:nvSpPr>
        <p:spPr>
          <a:xfrm>
            <a:off x="6263757" y="8852970"/>
            <a:ext cx="6486365" cy="3175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14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Ren, Vretenar, Nikšić, Zhao, Zhao, Meng, Phys. Rev. Lett. </a:t>
            </a:r>
            <a:r>
              <a:rPr b="1"/>
              <a:t>128</a:t>
            </a:r>
            <a:r>
              <a:t>, 172501 (2022)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10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2" dur="10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8" presetID="2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7" dur="10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mediacall" nodeType="clickEffect" presetSubtype="0" presetID="1" grpId="4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3899" fill="hold"/>
                                        <p:tgtEl>
                                          <p:spTgt spid="4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22" fill="hold" display="0">
                  <p:stCondLst>
                    <p:cond delay="indefinite"/>
                  </p:stCondLst>
                </p:cTn>
                <p:tgtEl>
                  <p:spTgt spid="491"/>
                </p:tgtEl>
              </p:cMediaNode>
            </p:video>
            <p:seq concurrent="1" prevAc="none" nextAc="seek">
              <p:cTn id="23" evtFilter="cancelBubble" nodeType="interactiveSeq" restart="whenNotActive" fill="hold">
                <p:stCondLst>
                  <p:cond delay="0" evt="onClick">
                    <p:tgtEl>
                      <p:spTgt spid="491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/>
                                        <p:tgtEl>
                                          <p:spTgt spid="4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91"/>
                  </p:tgtEl>
                </p:cond>
              </p:nextCondLst>
            </p:seq>
          </p:childTnLst>
        </p:cTn>
      </p:par>
    </p:tnLst>
    <p:bldLst>
      <p:bldP build="whole" bldLvl="1" animBg="1" rev="0" advAuto="0" spid="497" grpId="2"/>
      <p:bldP build="whole" bldLvl="1" animBg="1" rev="0" advAuto="0" spid="498" grpId="3"/>
      <p:bldP build="whole" bldLvl="1" animBg="1" rev="0" advAuto="0" spid="496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Summary"/>
          <p:cNvSpPr txBox="1"/>
          <p:nvPr/>
        </p:nvSpPr>
        <p:spPr>
          <a:xfrm>
            <a:off x="711200" y="585893"/>
            <a:ext cx="11582400" cy="6604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32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Summary</a:t>
            </a:r>
          </a:p>
        </p:txBody>
      </p:sp>
      <p:sp>
        <p:nvSpPr>
          <p:cNvPr id="502" name="✔ … nucleon localization and formation of light clusters at sub-saturation densities."/>
          <p:cNvSpPr txBox="1"/>
          <p:nvPr/>
        </p:nvSpPr>
        <p:spPr>
          <a:xfrm>
            <a:off x="711200" y="1997604"/>
            <a:ext cx="11582400" cy="6477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spcBef>
                <a:spcPts val="4200"/>
              </a:spcBef>
            </a:pPr>
            <a:r>
              <a:t>✔ </a:t>
            </a:r>
            <a:r>
              <a:rPr sz="2200">
                <a:latin typeface="Century Gothic"/>
                <a:ea typeface="Century Gothic"/>
                <a:cs typeface="Century Gothic"/>
                <a:sym typeface="Century Gothic"/>
              </a:rPr>
              <a:t>… nucleon localization and formation of light clusters at sub-saturation densities.</a:t>
            </a:r>
          </a:p>
        </p:txBody>
      </p:sp>
      <p:sp>
        <p:nvSpPr>
          <p:cNvPr id="503" name="✔ … cluster structure and dynamics in light N=Z and neutron-rich nuclei (quasi-molecular structures)."/>
          <p:cNvSpPr txBox="1"/>
          <p:nvPr/>
        </p:nvSpPr>
        <p:spPr>
          <a:xfrm>
            <a:off x="711200" y="3396614"/>
            <a:ext cx="11582400" cy="990601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spcBef>
                <a:spcPts val="4200"/>
              </a:spcBef>
            </a:pPr>
            <a:r>
              <a:t>✔ </a:t>
            </a:r>
            <a:r>
              <a:rPr sz="2200">
                <a:latin typeface="Century Gothic"/>
                <a:ea typeface="Century Gothic"/>
                <a:cs typeface="Century Gothic"/>
                <a:sym typeface="Century Gothic"/>
              </a:rPr>
              <a:t>… cluster structure and dynamics in light N=Z and neutron-rich nuclei (quasi-molecular structures).</a:t>
            </a:r>
          </a:p>
        </p:txBody>
      </p:sp>
      <p:sp>
        <p:nvSpPr>
          <p:cNvPr id="504" name="✔ … alpha-decay in medium-heavy and heavy nuclei."/>
          <p:cNvSpPr txBox="1"/>
          <p:nvPr/>
        </p:nvSpPr>
        <p:spPr>
          <a:xfrm>
            <a:off x="711200" y="5138525"/>
            <a:ext cx="11582400" cy="6477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spcBef>
                <a:spcPts val="4200"/>
              </a:spcBef>
            </a:pPr>
            <a:r>
              <a:t>✔ </a:t>
            </a:r>
            <a:r>
              <a:rPr sz="2200">
                <a:latin typeface="Century Gothic"/>
                <a:ea typeface="Century Gothic"/>
                <a:cs typeface="Century Gothic"/>
                <a:sym typeface="Century Gothic"/>
              </a:rPr>
              <a:t>… alpha-decay in medium-heavy and heavy nuclei.</a:t>
            </a:r>
          </a:p>
        </p:txBody>
      </p:sp>
      <p:sp>
        <p:nvSpPr>
          <p:cNvPr id="505" name="✔ … nuclear fission dynamics ➠ cluster formation in the neck during the scission phase ⇒ ternary fission."/>
          <p:cNvSpPr txBox="1"/>
          <p:nvPr/>
        </p:nvSpPr>
        <p:spPr>
          <a:xfrm>
            <a:off x="711200" y="7936547"/>
            <a:ext cx="11582400" cy="1012565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spcBef>
                <a:spcPts val="4200"/>
              </a:spcBef>
            </a:pPr>
            <a:r>
              <a:t>✔ </a:t>
            </a:r>
            <a:r>
              <a:rPr sz="2200">
                <a:latin typeface="Century Gothic"/>
                <a:ea typeface="Century Gothic"/>
                <a:cs typeface="Century Gothic"/>
                <a:sym typeface="Century Gothic"/>
              </a:rPr>
              <a:t>… nuclear fission dynamics ➠ cluster formation in the neck during the scission phase ⇒ ternary fission.</a:t>
            </a:r>
          </a:p>
        </p:txBody>
      </p:sp>
      <p:sp>
        <p:nvSpPr>
          <p:cNvPr id="506" name="✔ … symmetric double alpha-decay in heavy nuclei."/>
          <p:cNvSpPr txBox="1"/>
          <p:nvPr/>
        </p:nvSpPr>
        <p:spPr>
          <a:xfrm>
            <a:off x="711200" y="6537536"/>
            <a:ext cx="11582400" cy="647701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spcBef>
                <a:spcPts val="4200"/>
              </a:spcBef>
            </a:pPr>
            <a:r>
              <a:t>✔ </a:t>
            </a:r>
            <a:r>
              <a:rPr sz="2200">
                <a:latin typeface="Century Gothic"/>
                <a:ea typeface="Century Gothic"/>
                <a:cs typeface="Century Gothic"/>
                <a:sym typeface="Century Gothic"/>
              </a:rPr>
              <a:t>… symmetric double alpha-decay in heavy nuclei.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Liquid-cluster transition in finite nuclei"/>
          <p:cNvSpPr txBox="1"/>
          <p:nvPr/>
        </p:nvSpPr>
        <p:spPr>
          <a:xfrm>
            <a:off x="604222" y="679449"/>
            <a:ext cx="5531347" cy="4699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Liquid-cluster transition in finite nuclei</a:t>
            </a:r>
          </a:p>
        </p:txBody>
      </p:sp>
      <p:sp>
        <p:nvSpPr>
          <p:cNvPr id="226" name="…the de Broglie wavelength for the motion of nucleons:"/>
          <p:cNvSpPr txBox="1"/>
          <p:nvPr/>
        </p:nvSpPr>
        <p:spPr>
          <a:xfrm>
            <a:off x="624462" y="1673860"/>
            <a:ext cx="6366980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…the de Broglie wavelength for the motion of nucleons: </a:t>
            </a:r>
          </a:p>
        </p:txBody>
      </p:sp>
      <p:pic>
        <p:nvPicPr>
          <p:cNvPr id="22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76473" y="1673860"/>
            <a:ext cx="3037371" cy="397514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… for E ~ 0 and V = − V0  ⇒"/>
          <p:cNvSpPr txBox="1"/>
          <p:nvPr/>
        </p:nvSpPr>
        <p:spPr>
          <a:xfrm>
            <a:off x="625622" y="2368878"/>
            <a:ext cx="3077357" cy="398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… for E ~ 0 and V = − V</a:t>
            </a:r>
            <a:r>
              <a:rPr baseline="-5999"/>
              <a:t>0</a:t>
            </a:r>
            <a:r>
              <a:t>  ⇒</a:t>
            </a:r>
          </a:p>
        </p:txBody>
      </p:sp>
      <p:pic>
        <p:nvPicPr>
          <p:cNvPr id="22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56804" y="2349646"/>
            <a:ext cx="2213649" cy="437436"/>
          </a:xfrm>
          <a:prstGeom prst="rect">
            <a:avLst/>
          </a:prstGeom>
          <a:ln w="12700">
            <a:miter lim="400000"/>
          </a:ln>
        </p:spPr>
      </p:pic>
      <p:sp>
        <p:nvSpPr>
          <p:cNvPr id="230" name="… no nuclear mass or size dependence!"/>
          <p:cNvSpPr txBox="1"/>
          <p:nvPr/>
        </p:nvSpPr>
        <p:spPr>
          <a:xfrm>
            <a:off x="6424278" y="2377863"/>
            <a:ext cx="4561508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… no nuclear mass or size dependence!</a:t>
            </a:r>
          </a:p>
        </p:txBody>
      </p:sp>
      <p:sp>
        <p:nvSpPr>
          <p:cNvPr id="231" name="DEF. Localization parameter:"/>
          <p:cNvSpPr txBox="1"/>
          <p:nvPr/>
        </p:nvSpPr>
        <p:spPr>
          <a:xfrm>
            <a:off x="643772" y="3482340"/>
            <a:ext cx="3264136" cy="3810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DEF. Localization parameter:</a:t>
            </a:r>
          </a:p>
        </p:txBody>
      </p:sp>
      <p:grpSp>
        <p:nvGrpSpPr>
          <p:cNvPr id="234" name="Image"/>
          <p:cNvGrpSpPr/>
          <p:nvPr/>
        </p:nvGrpSpPr>
        <p:grpSpPr>
          <a:xfrm>
            <a:off x="4220912" y="3179838"/>
            <a:ext cx="1980830" cy="1252698"/>
            <a:chOff x="0" y="0"/>
            <a:chExt cx="1980829" cy="1252697"/>
          </a:xfrm>
        </p:grpSpPr>
        <p:pic>
          <p:nvPicPr>
            <p:cNvPr id="233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27000" y="88900"/>
              <a:ext cx="1726830" cy="922498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32" name="Image" descr="Image"/>
            <p:cNvPicPr>
              <a:picLocks noChangeAspect="0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0"/>
              <a:ext cx="1980830" cy="1252698"/>
            </a:xfrm>
            <a:prstGeom prst="rect">
              <a:avLst/>
            </a:prstGeom>
            <a:effectLst/>
          </p:spPr>
        </p:pic>
      </p:grpSp>
      <p:pic>
        <p:nvPicPr>
          <p:cNvPr id="235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830673" y="4101963"/>
            <a:ext cx="2914688" cy="828314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…spatial dispersion of single-nucleon wave functions:"/>
          <p:cNvSpPr txBox="1"/>
          <p:nvPr/>
        </p:nvSpPr>
        <p:spPr>
          <a:xfrm>
            <a:off x="6514746" y="3482340"/>
            <a:ext cx="604952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…spatial dispersion of single-nucleon wave functions: </a:t>
            </a:r>
          </a:p>
        </p:txBody>
      </p:sp>
      <p:sp>
        <p:nvSpPr>
          <p:cNvPr id="237" name="For 𝛼loc &gt;&gt;1 ⇒ delocalised orbits of individual nucleons (Fermi liquid phase).…"/>
          <p:cNvSpPr txBox="1"/>
          <p:nvPr/>
        </p:nvSpPr>
        <p:spPr>
          <a:xfrm>
            <a:off x="641042" y="5333999"/>
            <a:ext cx="10897493" cy="171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For 𝛼</a:t>
            </a:r>
            <a:r>
              <a:rPr baseline="-22666"/>
              <a:t>loc</a:t>
            </a:r>
            <a:r>
              <a:rPr baseline="-16666"/>
              <a:t> </a:t>
            </a:r>
            <a:r>
              <a:t>&gt;&gt;1 ⇒ delocalised orbits of individual nucleons (Fermi liquid phase). </a:t>
            </a:r>
          </a:p>
          <a:p>
            <a: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When 𝛼</a:t>
            </a:r>
            <a:r>
              <a:rPr baseline="-22666"/>
              <a:t>loc</a:t>
            </a:r>
            <a:r>
              <a:rPr baseline="-16666"/>
              <a:t> </a:t>
            </a:r>
            <a:r>
              <a:t>&lt;&lt;1 ⇒ localised nucleons (crystal-like structure). </a:t>
            </a:r>
          </a:p>
          <a:p>
            <a: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For 𝛼</a:t>
            </a:r>
            <a:r>
              <a:rPr baseline="-22666"/>
              <a:t>loc</a:t>
            </a:r>
            <a:r>
              <a:rPr baseline="-16666"/>
              <a:t> </a:t>
            </a:r>
            <a:r>
              <a:t>≈ 1 the spatial dispersion of the single-nucleon wave function ≈ inter-nucleon distance ⇒ transition from the quantum liquid phase to a hybrid phase of cluster states. </a:t>
            </a:r>
          </a:p>
        </p:txBody>
      </p:sp>
      <p:pic>
        <p:nvPicPr>
          <p:cNvPr id="238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053609" y="8230027"/>
            <a:ext cx="4674422" cy="229038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8012700" y="8519159"/>
            <a:ext cx="3539334" cy="2386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1999" y="512343"/>
            <a:ext cx="5612447" cy="3975671"/>
          </a:xfrm>
          <a:prstGeom prst="rect">
            <a:avLst/>
          </a:prstGeom>
          <a:ln w="12700">
            <a:miter lim="400000"/>
          </a:ln>
        </p:spPr>
      </p:pic>
      <p:sp>
        <p:nvSpPr>
          <p:cNvPr id="242" name="Radial dispersions 𝛥r of the single-neutron wave functions of 288Cf, obtained in a self-consistent relativistic mean-field (RMF) calculation based on the energy density functional DD-ME2."/>
          <p:cNvSpPr txBox="1"/>
          <p:nvPr/>
        </p:nvSpPr>
        <p:spPr>
          <a:xfrm>
            <a:off x="6806324" y="643890"/>
            <a:ext cx="5474785" cy="12827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Radial dispersions 𝛥r of the single-neutron wave functions of 288Cf, obtained in a self-consistent relativistic mean-field (RMF) calculation based on the energy density functional DD-ME2. </a:t>
            </a:r>
          </a:p>
        </p:txBody>
      </p:sp>
      <p:pic>
        <p:nvPicPr>
          <p:cNvPr id="24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4032" y="5106446"/>
            <a:ext cx="5894887" cy="4046663"/>
          </a:xfrm>
          <a:prstGeom prst="rect">
            <a:avLst/>
          </a:prstGeom>
          <a:ln w="12700">
            <a:miter lim="400000"/>
          </a:ln>
        </p:spPr>
      </p:pic>
      <p:sp>
        <p:nvSpPr>
          <p:cNvPr id="244" name="For a spherical three-dimensional harmonic oscillator (3D HO) potential:"/>
          <p:cNvSpPr txBox="1"/>
          <p:nvPr/>
        </p:nvSpPr>
        <p:spPr>
          <a:xfrm>
            <a:off x="6990974" y="4721587"/>
            <a:ext cx="5105486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For a spherical three-dimensional harmonic oscillator (3D HO) potential:</a:t>
            </a:r>
          </a:p>
        </p:txBody>
      </p:sp>
      <p:pic>
        <p:nvPicPr>
          <p:cNvPr id="24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87539" y="5808584"/>
            <a:ext cx="4112356" cy="436042"/>
          </a:xfrm>
          <a:prstGeom prst="rect">
            <a:avLst/>
          </a:prstGeom>
          <a:ln w="12700">
            <a:miter lim="400000"/>
          </a:ln>
        </p:spPr>
      </p:pic>
      <p:pic>
        <p:nvPicPr>
          <p:cNvPr id="24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564704" y="6671221"/>
            <a:ext cx="1958025" cy="28226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7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990974" y="7380078"/>
            <a:ext cx="5105486" cy="967175"/>
          </a:xfrm>
          <a:prstGeom prst="rect">
            <a:avLst/>
          </a:prstGeom>
          <a:ln w="12700">
            <a:miter lim="400000"/>
          </a:ln>
        </p:spPr>
      </p:pic>
      <p:pic>
        <p:nvPicPr>
          <p:cNvPr id="248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944763" y="8643495"/>
            <a:ext cx="1197908" cy="28226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For a spherical three-dimensional harmonic oscillator (3D HO) potential:"/>
          <p:cNvSpPr txBox="1"/>
          <p:nvPr/>
        </p:nvSpPr>
        <p:spPr>
          <a:xfrm>
            <a:off x="630814" y="568959"/>
            <a:ext cx="5105486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For a spherical three-dimensional harmonic oscillator (3D HO) potential:</a:t>
            </a:r>
          </a:p>
        </p:txBody>
      </p:sp>
      <p:grpSp>
        <p:nvGrpSpPr>
          <p:cNvPr id="253" name="Image"/>
          <p:cNvGrpSpPr/>
          <p:nvPr/>
        </p:nvGrpSpPr>
        <p:grpSpPr>
          <a:xfrm>
            <a:off x="6034016" y="284474"/>
            <a:ext cx="6350355" cy="1381772"/>
            <a:chOff x="0" y="0"/>
            <a:chExt cx="6350354" cy="1381770"/>
          </a:xfrm>
        </p:grpSpPr>
        <p:pic>
          <p:nvPicPr>
            <p:cNvPr id="252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27000" y="88900"/>
              <a:ext cx="6096355" cy="105157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51" name="Image" descr="Image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350355" cy="1381771"/>
            </a:xfrm>
            <a:prstGeom prst="rect">
              <a:avLst/>
            </a:prstGeom>
            <a:effectLst/>
          </p:spPr>
        </p:pic>
      </p:grpSp>
      <p:sp>
        <p:nvSpPr>
          <p:cNvPr id="254" name="For relatively light nuclei with A ≤ 30 and n = 1 states occupied, 𝛼loc  ≤ 1 ⇒ formation of 𝛼-like clusters."/>
          <p:cNvSpPr txBox="1"/>
          <p:nvPr/>
        </p:nvSpPr>
        <p:spPr>
          <a:xfrm>
            <a:off x="628661" y="2078989"/>
            <a:ext cx="11208207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For relatively light nuclei with A ≤ 30 and n = 1 states occupied, 𝛼</a:t>
            </a:r>
            <a:r>
              <a:rPr baseline="-14333"/>
              <a:t>loc</a:t>
            </a:r>
            <a:r>
              <a:rPr baseline="-8333"/>
              <a:t> </a:t>
            </a:r>
            <a:r>
              <a:t> ≤ 1 ⇒ formation of 𝛼-like clusters. </a:t>
            </a:r>
          </a:p>
        </p:txBody>
      </p:sp>
      <p:sp>
        <p:nvSpPr>
          <p:cNvPr id="255" name="…formation of individual 𝛼-like clusters from valence nucleons in heavy nuclei:"/>
          <p:cNvSpPr txBox="1"/>
          <p:nvPr/>
        </p:nvSpPr>
        <p:spPr>
          <a:xfrm>
            <a:off x="588903" y="2936234"/>
            <a:ext cx="8755493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333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sz="1800">
                <a:latin typeface="Century Gothic"/>
                <a:ea typeface="Century Gothic"/>
                <a:cs typeface="Century Gothic"/>
                <a:sym typeface="Century Gothic"/>
              </a:rPr>
              <a:t>…formation of individual 𝛼-like clusters from valence nucleons in heavy nuclei:</a:t>
            </a:r>
            <a:r>
              <a:t> </a:t>
            </a:r>
          </a:p>
        </p:txBody>
      </p:sp>
      <p:pic>
        <p:nvPicPr>
          <p:cNvPr id="256" name="chartclust.pdf" descr="chartclust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1952" y="2936234"/>
            <a:ext cx="9246679" cy="6534174"/>
          </a:xfrm>
          <a:prstGeom prst="rect">
            <a:avLst/>
          </a:prstGeom>
          <a:ln w="12700">
            <a:miter lim="400000"/>
          </a:ln>
        </p:spPr>
      </p:pic>
      <p:sp>
        <p:nvSpPr>
          <p:cNvPr id="257" name="Microscopic RHB prediction of nuclei that have small radial dispersion of the single-particle states of valence nucleons, plotted on the background of empirically known nuclides on the N-Z plane.…"/>
          <p:cNvSpPr txBox="1"/>
          <p:nvPr/>
        </p:nvSpPr>
        <p:spPr>
          <a:xfrm>
            <a:off x="8309436" y="3906520"/>
            <a:ext cx="4199290" cy="25400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6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Microscopic RHB prediction of nuclei that have small radial dispersion of the single-particle states of valence nucleons, plotted on the background of empirically known nuclides on the N-Z plane. </a:t>
            </a:r>
          </a:p>
          <a:p>
            <a:pPr algn="l" defTabSz="457200">
              <a:spcBef>
                <a:spcPts val="1200"/>
              </a:spcBef>
              <a:defRPr sz="16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The single-nucleon dispersions are calculated for the functional DD-ME2 and separable pairing and assuming axial symmetry. </a:t>
            </a:r>
          </a:p>
        </p:txBody>
      </p:sp>
      <p:pic>
        <p:nvPicPr>
          <p:cNvPr id="258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352685" y="8013706"/>
            <a:ext cx="4112792" cy="201519"/>
          </a:xfrm>
          <a:prstGeom prst="rect">
            <a:avLst/>
          </a:prstGeom>
          <a:ln w="12700">
            <a:miter lim="400000"/>
          </a:ln>
        </p:spPr>
      </p:pic>
      <p:pic>
        <p:nvPicPr>
          <p:cNvPr id="259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298736" y="8509000"/>
            <a:ext cx="2989138" cy="20151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Clusters in light alpha-conjugate nuclei"/>
          <p:cNvSpPr txBox="1"/>
          <p:nvPr/>
        </p:nvSpPr>
        <p:spPr>
          <a:xfrm>
            <a:off x="662733" y="521969"/>
            <a:ext cx="6788371" cy="4699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Clusters in light alpha-conjugate nuclei</a:t>
            </a:r>
          </a:p>
        </p:txBody>
      </p:sp>
      <p:sp>
        <p:nvSpPr>
          <p:cNvPr id="262" name="Self-consistent mean-field calculations based on nuclear energy density functionals (EDFs), with constraints on mass multipole moments."/>
          <p:cNvSpPr txBox="1"/>
          <p:nvPr/>
        </p:nvSpPr>
        <p:spPr>
          <a:xfrm>
            <a:off x="644862" y="1432560"/>
            <a:ext cx="11874056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Self-consistent mean-field calculations based on nuclear energy density functionals (EDFs), with constraints on mass multipole moments. </a:t>
            </a:r>
          </a:p>
        </p:txBody>
      </p:sp>
      <p:sp>
        <p:nvSpPr>
          <p:cNvPr id="263" name="The confining potential determines the energy spacings between single-nucleon orbitals in deformed nuclei, the localization of the corresponding wave functions, and the degree of nucleonic density clustering."/>
          <p:cNvSpPr txBox="1"/>
          <p:nvPr/>
        </p:nvSpPr>
        <p:spPr>
          <a:xfrm>
            <a:off x="6330602" y="2732949"/>
            <a:ext cx="6301684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spcBef>
                <a:spcPts val="4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The confining potential determines the energy spacings between single-nucleon orbitals in deformed nuclei, the localization of the corresponding wave functions, and the degree of nucleonic density clustering. </a:t>
            </a:r>
          </a:p>
        </p:txBody>
      </p:sp>
      <p:sp>
        <p:nvSpPr>
          <p:cNvPr id="264" name="Cluster states cannot be isolated from the continuum of scattering states ⇒ open quantum systems."/>
          <p:cNvSpPr txBox="1"/>
          <p:nvPr/>
        </p:nvSpPr>
        <p:spPr>
          <a:xfrm>
            <a:off x="6340240" y="6303363"/>
            <a:ext cx="6099528" cy="6783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Cluster states cannot be isolated from the continuum of scattering states ⇒ open quantum systems.  </a:t>
            </a:r>
          </a:p>
        </p:txBody>
      </p:sp>
      <p:pic>
        <p:nvPicPr>
          <p:cNvPr id="26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82765" y="2150142"/>
            <a:ext cx="4638412" cy="7537419"/>
          </a:xfrm>
          <a:prstGeom prst="rect">
            <a:avLst/>
          </a:prstGeom>
          <a:ln w="12700">
            <a:miter lim="400000"/>
          </a:ln>
        </p:spPr>
      </p:pic>
      <p:sp>
        <p:nvSpPr>
          <p:cNvPr id="266" name="20Ne"/>
          <p:cNvSpPr txBox="1"/>
          <p:nvPr/>
        </p:nvSpPr>
        <p:spPr>
          <a:xfrm>
            <a:off x="1031056" y="5588651"/>
            <a:ext cx="1087488" cy="660401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baseline="31999"/>
              <a:t>20</a:t>
            </a:r>
            <a:r>
              <a:t>Ne</a:t>
            </a:r>
          </a:p>
        </p:txBody>
      </p:sp>
      <p:pic>
        <p:nvPicPr>
          <p:cNvPr id="267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284986" y="8162552"/>
            <a:ext cx="3188119" cy="5555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68" name="droppedImage.pdf" descr="dropped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286718" y="8857774"/>
            <a:ext cx="3387123" cy="200423"/>
          </a:xfrm>
          <a:prstGeom prst="rect">
            <a:avLst/>
          </a:prstGeom>
          <a:ln w="12700">
            <a:miter lim="400000"/>
          </a:ln>
        </p:spPr>
      </p:pic>
      <p:sp>
        <p:nvSpPr>
          <p:cNvPr id="269" name="Important role of nuclear shape deformation: removes the degeneracy of single- nucleon levels associated with spherical symmetry."/>
          <p:cNvSpPr txBox="1"/>
          <p:nvPr/>
        </p:nvSpPr>
        <p:spPr>
          <a:xfrm>
            <a:off x="6370820" y="4657855"/>
            <a:ext cx="6444767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spcBef>
                <a:spcPts val="4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Important role of nuclear shape deformation: removes the degeneracy of single- nucleon levels associated with spherical symmetry.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Nucleon localization functions:"/>
          <p:cNvSpPr txBox="1"/>
          <p:nvPr/>
        </p:nvSpPr>
        <p:spPr>
          <a:xfrm>
            <a:off x="638687" y="419099"/>
            <a:ext cx="3499322" cy="3810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Nucleon localization functions:</a:t>
            </a:r>
          </a:p>
        </p:txBody>
      </p:sp>
      <p:grpSp>
        <p:nvGrpSpPr>
          <p:cNvPr id="274" name="Image"/>
          <p:cNvGrpSpPr/>
          <p:nvPr/>
        </p:nvGrpSpPr>
        <p:grpSpPr>
          <a:xfrm>
            <a:off x="3203748" y="1437031"/>
            <a:ext cx="6597305" cy="1661122"/>
            <a:chOff x="0" y="0"/>
            <a:chExt cx="6597304" cy="1661121"/>
          </a:xfrm>
        </p:grpSpPr>
        <p:pic>
          <p:nvPicPr>
            <p:cNvPr id="273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0" b="0"/>
            <a:stretch>
              <a:fillRect/>
            </a:stretch>
          </p:blipFill>
          <p:spPr>
            <a:xfrm>
              <a:off x="127000" y="88900"/>
              <a:ext cx="6343304" cy="133092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72" name="Image" descr="Image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" y="0"/>
              <a:ext cx="6597306" cy="1661122"/>
            </a:xfrm>
            <a:prstGeom prst="rect">
              <a:avLst/>
            </a:prstGeom>
            <a:effectLst/>
          </p:spPr>
        </p:pic>
      </p:grpSp>
      <p:pic>
        <p:nvPicPr>
          <p:cNvPr id="27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53343" y="1884051"/>
            <a:ext cx="1204483" cy="38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49104" y="2370953"/>
            <a:ext cx="1212961" cy="342155"/>
          </a:xfrm>
          <a:prstGeom prst="rect">
            <a:avLst/>
          </a:prstGeom>
          <a:ln w="12700">
            <a:miter lim="400000"/>
          </a:ln>
        </p:spPr>
      </p:pic>
      <p:sp>
        <p:nvSpPr>
          <p:cNvPr id="277" name="density"/>
          <p:cNvSpPr txBox="1"/>
          <p:nvPr/>
        </p:nvSpPr>
        <p:spPr>
          <a:xfrm>
            <a:off x="6667398" y="1090930"/>
            <a:ext cx="720279" cy="3175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4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density</a:t>
            </a:r>
          </a:p>
        </p:txBody>
      </p:sp>
      <p:sp>
        <p:nvSpPr>
          <p:cNvPr id="278" name="kinetic energy density"/>
          <p:cNvSpPr txBox="1"/>
          <p:nvPr/>
        </p:nvSpPr>
        <p:spPr>
          <a:xfrm>
            <a:off x="3784791" y="1090930"/>
            <a:ext cx="1986583" cy="3175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4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kinetic energy density</a:t>
            </a:r>
          </a:p>
        </p:txBody>
      </p:sp>
      <p:sp>
        <p:nvSpPr>
          <p:cNvPr id="279" name="current density"/>
          <p:cNvSpPr txBox="1"/>
          <p:nvPr/>
        </p:nvSpPr>
        <p:spPr>
          <a:xfrm>
            <a:off x="8283700" y="1090930"/>
            <a:ext cx="1383123" cy="317501"/>
          </a:xfrm>
          <a:prstGeom prst="rect">
            <a:avLst/>
          </a:prstGeom>
          <a:solidFill>
            <a:srgbClr val="FFED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4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current density</a:t>
            </a:r>
          </a:p>
        </p:txBody>
      </p:sp>
      <p:sp>
        <p:nvSpPr>
          <p:cNvPr id="280" name="Line"/>
          <p:cNvSpPr/>
          <p:nvPr/>
        </p:nvSpPr>
        <p:spPr>
          <a:xfrm>
            <a:off x="4719320" y="1407159"/>
            <a:ext cx="974795" cy="511434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281" name="Line"/>
          <p:cNvSpPr/>
          <p:nvPr/>
        </p:nvSpPr>
        <p:spPr>
          <a:xfrm flipH="1">
            <a:off x="6208174" y="1424939"/>
            <a:ext cx="807307" cy="51094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282" name="Line"/>
          <p:cNvSpPr/>
          <p:nvPr/>
        </p:nvSpPr>
        <p:spPr>
          <a:xfrm flipH="1">
            <a:off x="8559210" y="1407159"/>
            <a:ext cx="376511" cy="37651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pic>
        <p:nvPicPr>
          <p:cNvPr id="283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178979" y="2058377"/>
            <a:ext cx="2563654" cy="418430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For homogeneous nuclear matter:"/>
          <p:cNvSpPr txBox="1"/>
          <p:nvPr/>
        </p:nvSpPr>
        <p:spPr>
          <a:xfrm>
            <a:off x="435313" y="3349003"/>
            <a:ext cx="3906070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For homogeneous nuclear matter:</a:t>
            </a:r>
          </a:p>
        </p:txBody>
      </p:sp>
      <p:sp>
        <p:nvSpPr>
          <p:cNvPr id="285" name="For the 𝛂-cluster (four particles):"/>
          <p:cNvSpPr txBox="1"/>
          <p:nvPr/>
        </p:nvSpPr>
        <p:spPr>
          <a:xfrm>
            <a:off x="6861198" y="3317253"/>
            <a:ext cx="3661051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For the 𝛂-cluster (four particles): </a:t>
            </a:r>
          </a:p>
        </p:txBody>
      </p:sp>
      <p:grpSp>
        <p:nvGrpSpPr>
          <p:cNvPr id="288" name="Image"/>
          <p:cNvGrpSpPr/>
          <p:nvPr/>
        </p:nvGrpSpPr>
        <p:grpSpPr>
          <a:xfrm>
            <a:off x="4395780" y="3241388"/>
            <a:ext cx="1618924" cy="748630"/>
            <a:chOff x="0" y="0"/>
            <a:chExt cx="1618922" cy="748628"/>
          </a:xfrm>
        </p:grpSpPr>
        <p:pic>
          <p:nvPicPr>
            <p:cNvPr id="287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27000" y="88900"/>
              <a:ext cx="1364923" cy="41842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86" name="Image" descr="Image"/>
            <p:cNvPicPr>
              <a:picLocks noChangeAspect="0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0"/>
              <a:ext cx="1618923" cy="748629"/>
            </a:xfrm>
            <a:prstGeom prst="rect">
              <a:avLst/>
            </a:prstGeom>
            <a:effectLst/>
          </p:spPr>
        </p:pic>
      </p:grpSp>
      <p:grpSp>
        <p:nvGrpSpPr>
          <p:cNvPr id="291" name="Image"/>
          <p:cNvGrpSpPr/>
          <p:nvPr/>
        </p:nvGrpSpPr>
        <p:grpSpPr>
          <a:xfrm>
            <a:off x="10721366" y="3241388"/>
            <a:ext cx="1850632" cy="748630"/>
            <a:chOff x="0" y="0"/>
            <a:chExt cx="1850630" cy="748628"/>
          </a:xfrm>
        </p:grpSpPr>
        <p:pic>
          <p:nvPicPr>
            <p:cNvPr id="290" name="Image" descr="Image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127000" y="88900"/>
              <a:ext cx="1596631" cy="41842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89" name="Image" descr="Image"/>
            <p:cNvPicPr>
              <a:picLocks noChangeAspect="0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0" y="0"/>
              <a:ext cx="1850631" cy="748629"/>
            </a:xfrm>
            <a:prstGeom prst="rect">
              <a:avLst/>
            </a:prstGeom>
            <a:effectLst/>
          </p:spPr>
        </p:pic>
      </p:grpSp>
      <p:pic>
        <p:nvPicPr>
          <p:cNvPr id="292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3808345" y="4147092"/>
            <a:ext cx="5388110" cy="5043891"/>
          </a:xfrm>
          <a:prstGeom prst="rect">
            <a:avLst/>
          </a:prstGeom>
          <a:ln w="12700">
            <a:miter lim="400000"/>
          </a:ln>
        </p:spPr>
      </p:pic>
      <p:sp>
        <p:nvSpPr>
          <p:cNvPr id="293" name="Proton localization function"/>
          <p:cNvSpPr txBox="1"/>
          <p:nvPr/>
        </p:nvSpPr>
        <p:spPr>
          <a:xfrm>
            <a:off x="1171043" y="4283961"/>
            <a:ext cx="2848770" cy="355601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6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Proton localization function </a:t>
            </a:r>
          </a:p>
        </p:txBody>
      </p:sp>
      <p:sp>
        <p:nvSpPr>
          <p:cNvPr id="294" name="total density (in nucleon/fm3 )"/>
          <p:cNvSpPr txBox="1"/>
          <p:nvPr/>
        </p:nvSpPr>
        <p:spPr>
          <a:xfrm>
            <a:off x="9180737" y="4252211"/>
            <a:ext cx="3061197" cy="419101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6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total density (in nucleon/fm</a:t>
            </a:r>
            <a:r>
              <a:rPr baseline="31250"/>
              <a:t>3 </a:t>
            </a:r>
            <a:r>
              <a:t>)</a:t>
            </a:r>
          </a:p>
        </p:txBody>
      </p:sp>
      <p:sp>
        <p:nvSpPr>
          <p:cNvPr id="295" name="20Ne"/>
          <p:cNvSpPr txBox="1"/>
          <p:nvPr/>
        </p:nvSpPr>
        <p:spPr>
          <a:xfrm>
            <a:off x="2473776" y="6278906"/>
            <a:ext cx="1087488" cy="660401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baseline="31999"/>
              <a:t>20</a:t>
            </a:r>
            <a:r>
              <a:t>Ne</a:t>
            </a:r>
          </a:p>
        </p:txBody>
      </p:sp>
      <p:pic>
        <p:nvPicPr>
          <p:cNvPr id="296" name="Image" descr="Image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8710581" y="9102303"/>
            <a:ext cx="4001509" cy="3645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IKEDA.jpg" descr="IKEDA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72191" y="1321881"/>
            <a:ext cx="7860418" cy="7109838"/>
          </a:xfrm>
          <a:prstGeom prst="rect">
            <a:avLst/>
          </a:prstGeom>
          <a:ln w="12700">
            <a:miter lim="400000"/>
          </a:ln>
        </p:spPr>
      </p:pic>
      <p:sp>
        <p:nvSpPr>
          <p:cNvPr id="299" name="Intrinsic densities of deformation-constrained configurations in N = Z nuclei"/>
          <p:cNvSpPr txBox="1"/>
          <p:nvPr/>
        </p:nvSpPr>
        <p:spPr>
          <a:xfrm>
            <a:off x="644423" y="535940"/>
            <a:ext cx="8334413" cy="381001"/>
          </a:xfrm>
          <a:prstGeom prst="rect">
            <a:avLst/>
          </a:prstGeom>
          <a:solidFill>
            <a:schemeClr val="accent1">
              <a:hueOff val="273561"/>
              <a:satOff val="2937"/>
              <a:lumOff val="-2223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Intrinsic densities of deformation-constrained configurations in N = Z nuclei </a:t>
            </a:r>
          </a:p>
        </p:txBody>
      </p:sp>
      <p:sp>
        <p:nvSpPr>
          <p:cNvPr id="300" name="Line"/>
          <p:cNvSpPr/>
          <p:nvPr/>
        </p:nvSpPr>
        <p:spPr>
          <a:xfrm flipV="1">
            <a:off x="2141219" y="1672549"/>
            <a:ext cx="1" cy="525657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301" name="Energy"/>
          <p:cNvSpPr txBox="1"/>
          <p:nvPr/>
        </p:nvSpPr>
        <p:spPr>
          <a:xfrm rot="16200000">
            <a:off x="1084649" y="4686300"/>
            <a:ext cx="8701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Energy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lide Number"/>
          <p:cNvSpPr txBox="1"/>
          <p:nvPr>
            <p:ph type="sldNum" sz="quarter" idx="2"/>
          </p:nvPr>
        </p:nvSpPr>
        <p:spPr>
          <a:xfrm>
            <a:off x="12059682" y="9236286"/>
            <a:ext cx="294879" cy="3175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04" name="media1-1.mov" descr="media1-1.mov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2437055" y="2279954"/>
            <a:ext cx="8130690" cy="6047619"/>
          </a:xfrm>
          <a:prstGeom prst="rect">
            <a:avLst/>
          </a:prstGeom>
          <a:ln w="12700"/>
        </p:spPr>
      </p:pic>
      <p:sp>
        <p:nvSpPr>
          <p:cNvPr id="305" name="Role of nuclear saturation ⇒ spontaneous αlpha-clustering at low density"/>
          <p:cNvSpPr txBox="1"/>
          <p:nvPr/>
        </p:nvSpPr>
        <p:spPr>
          <a:xfrm>
            <a:off x="314910" y="855980"/>
            <a:ext cx="8229700" cy="373572"/>
          </a:xfrm>
          <a:prstGeom prst="rect">
            <a:avLst/>
          </a:prstGeom>
          <a:solidFill>
            <a:srgbClr val="C3DCF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l" defTabSz="647700">
              <a:buClr>
                <a:srgbClr val="000000"/>
              </a:buClr>
              <a:defRPr sz="1800">
                <a:uFill>
                  <a:solidFill>
                    <a:srgbClr val="000000"/>
                  </a:solidFill>
                </a:u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Role of nuclear saturation ⇒ spontaneous αlpha-clustering at low density</a:t>
            </a:r>
          </a:p>
        </p:txBody>
      </p:sp>
      <p:pic>
        <p:nvPicPr>
          <p:cNvPr id="306" name="droppedImage.png" descr="droppedImag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86740" y="8389951"/>
            <a:ext cx="3913836" cy="295276"/>
          </a:xfrm>
          <a:prstGeom prst="rect">
            <a:avLst/>
          </a:prstGeom>
          <a:ln w="12700">
            <a:miter lim="400000"/>
          </a:ln>
        </p:spPr>
      </p:pic>
      <p:pic>
        <p:nvPicPr>
          <p:cNvPr id="307" name="droppedImage.png" descr="droppedImag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89280" y="8764152"/>
            <a:ext cx="3952980" cy="232529"/>
          </a:xfrm>
          <a:prstGeom prst="rect">
            <a:avLst/>
          </a:prstGeom>
          <a:ln w="12700">
            <a:miter lim="400000"/>
          </a:ln>
        </p:spPr>
      </p:pic>
      <p:sp>
        <p:nvSpPr>
          <p:cNvPr id="308" name="16O - SCMF calculation with a constraint on the monopole moment:"/>
          <p:cNvSpPr txBox="1"/>
          <p:nvPr/>
        </p:nvSpPr>
        <p:spPr>
          <a:xfrm>
            <a:off x="378768" y="2729385"/>
            <a:ext cx="7614304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baseline="31999" sz="2200"/>
              <a:t>16</a:t>
            </a:r>
            <a:r>
              <a:t>O - SCMF calculation with a constraint on the monopole moment:</a:t>
            </a:r>
          </a:p>
        </p:txBody>
      </p:sp>
      <p:sp>
        <p:nvSpPr>
          <p:cNvPr id="309" name="⇒ locally enhances the nucleonic density toward its saturation value, thus increasing the binding of the system."/>
          <p:cNvSpPr txBox="1"/>
          <p:nvPr/>
        </p:nvSpPr>
        <p:spPr>
          <a:xfrm>
            <a:off x="385673" y="1779982"/>
            <a:ext cx="12389827" cy="398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⇒ locally enhances the nucleonic density toward its saturation value, thus increasing the binding of the system.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after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934" fill="hold"/>
                                        <p:tgtEl>
                                          <p:spTgt spid="3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3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000" fill="hold"/>
                                        <p:tgtEl>
                                          <p:spTgt spid="3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11" fill="hold" display="0">
                  <p:stCondLst>
                    <p:cond delay="indefinite"/>
                  </p:stCondLst>
                </p:cTn>
                <p:tgtEl>
                  <p:spTgt spid="304"/>
                </p:tgtEl>
              </p:cMediaNode>
            </p:video>
            <p:seq concurrent="1" prevAc="none" nextAc="seek">
              <p:cTn id="12" evtFilter="cancelBubble" nodeType="interactiveSeq" restart="whenNotActive" fill="hold">
                <p:stCondLst>
                  <p:cond delay="0" evt="onClick">
                    <p:tgtEl>
                      <p:spTgt spid="304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3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30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2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