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353" r:id="rId2"/>
    <p:sldId id="323" r:id="rId3"/>
    <p:sldId id="498" r:id="rId4"/>
    <p:sldId id="499" r:id="rId5"/>
    <p:sldId id="500" r:id="rId6"/>
    <p:sldId id="511" r:id="rId7"/>
    <p:sldId id="512" r:id="rId8"/>
    <p:sldId id="513" r:id="rId9"/>
    <p:sldId id="505" r:id="rId10"/>
    <p:sldId id="449" r:id="rId11"/>
    <p:sldId id="261" r:id="rId12"/>
    <p:sldId id="275" r:id="rId13"/>
    <p:sldId id="503" r:id="rId14"/>
    <p:sldId id="504" r:id="rId15"/>
    <p:sldId id="274" r:id="rId16"/>
    <p:sldId id="484" r:id="rId17"/>
    <p:sldId id="422" r:id="rId18"/>
    <p:sldId id="430" r:id="rId19"/>
    <p:sldId id="514" r:id="rId20"/>
    <p:sldId id="273" r:id="rId21"/>
    <p:sldId id="276" r:id="rId22"/>
    <p:sldId id="515" r:id="rId23"/>
    <p:sldId id="462" r:id="rId24"/>
    <p:sldId id="516" r:id="rId25"/>
    <p:sldId id="501" r:id="rId26"/>
    <p:sldId id="262" r:id="rId27"/>
    <p:sldId id="265" r:id="rId28"/>
    <p:sldId id="490" r:id="rId29"/>
    <p:sldId id="49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  <a:srgbClr val="33CCFF"/>
    <a:srgbClr val="FF00FF"/>
    <a:srgbClr val="33CCCC"/>
    <a:srgbClr val="009999"/>
    <a:srgbClr val="006600"/>
    <a:srgbClr val="F4E3C8"/>
    <a:srgbClr val="F4E6C8"/>
    <a:srgbClr val="F8E6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44" autoAdjust="0"/>
    <p:restoredTop sz="98640" autoAdjust="0"/>
  </p:normalViewPr>
  <p:slideViewPr>
    <p:cSldViewPr>
      <p:cViewPr varScale="1">
        <p:scale>
          <a:sx n="86" d="100"/>
          <a:sy n="86" d="100"/>
        </p:scale>
        <p:origin x="667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46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4E890-7EB3-4BAD-8DB1-6CCFBC5EC16C}" type="datetimeFigureOut">
              <a:rPr lang="en-CA" smtClean="0"/>
              <a:t>2022-07-12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753E7D-8423-4C70-9395-C26DC838F1E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1598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53E7D-8423-4C70-9395-C26DC838F1E4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7151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53E7D-8423-4C70-9395-C26DC838F1E4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9756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53E7D-8423-4C70-9395-C26DC838F1E4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9822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753E7D-8423-4C70-9395-C26DC838F1E4}" type="slidenum">
              <a:rPr lang="en-CA" smtClean="0"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9310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260648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1424" y="1556792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ctr">
              <a:defRPr sz="4700" b="1">
                <a:latin typeface="Times New Roman" pitchFamily="18" charset="0"/>
                <a:cs typeface="Times New Roman" pitchFamily="18" charset="0"/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1424" y="3429000"/>
            <a:ext cx="10769600" cy="1499616"/>
          </a:xfrm>
        </p:spPr>
        <p:txBody>
          <a:bodyPr lIns="118872" tIns="0" rIns="45720" bIns="0" anchor="b">
            <a:normAutofit/>
          </a:bodyPr>
          <a:lstStyle>
            <a:lvl1pPr marL="0" indent="0" algn="ctr">
              <a:buNone/>
              <a:defRPr sz="3200" b="1" i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2899CBAB-9D99-4206-B83E-3920BE17B578}" type="datetime1">
              <a:rPr lang="en-US" smtClean="0"/>
              <a:t>7/12/2022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7" y="6476999"/>
            <a:ext cx="4951468" cy="274320"/>
          </a:xfrm>
        </p:spPr>
        <p:txBody>
          <a:bodyPr/>
          <a:lstStyle>
            <a:lvl1pPr algn="ctr">
              <a:defRPr>
                <a:solidFill>
                  <a:srgbClr val="FFC000"/>
                </a:solidFill>
              </a:defRPr>
            </a:lvl1pPr>
          </a:lstStyle>
          <a:p>
            <a:r>
              <a:rPr lang="en-CA"/>
              <a:t>Paul Garrett, QPT Dubrovnik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fld id="{68BF226C-BBE2-486B-A436-1A58FD3B9F80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C00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" t="78865" r="77718" b="15263"/>
          <a:stretch/>
        </p:blipFill>
        <p:spPr>
          <a:xfrm>
            <a:off x="9753601" y="1"/>
            <a:ext cx="2423052" cy="671208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B450C-9352-4031-9356-29E7EBA310BB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2BE6-1756-4CD9-83F6-5B66344DFDE1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209244"/>
            <a:ext cx="12192000" cy="64875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5207000"/>
          </a:xfrm>
        </p:spPr>
        <p:txBody>
          <a:bodyPr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43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465240"/>
          </a:xfrm>
        </p:spPr>
        <p:txBody>
          <a:bodyPr>
            <a:noAutofit/>
          </a:bodyPr>
          <a:lstStyle>
            <a:lvl1pPr>
              <a:defRPr sz="3600">
                <a:latin typeface="Times New Roman" pitchFamily="18" charset="0"/>
                <a:cs typeface="Times New Roman" pitchFamily="18" charset="0"/>
              </a:defRPr>
            </a:lvl1pPr>
            <a:extLst/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0B5E1-A1E6-479E-9FDF-ADD8D50D3242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476999"/>
            <a:ext cx="5383515" cy="27432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CC0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F55AA-71A9-4791-AFC4-55EE93A0AC9C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" t="78865" r="77718" b="15263"/>
          <a:stretch/>
        </p:blipFill>
        <p:spPr>
          <a:xfrm>
            <a:off x="9753601" y="1"/>
            <a:ext cx="2423052" cy="671208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384800" cy="5273008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24744"/>
            <a:ext cx="5384800" cy="52730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22A3C-EB8B-4A0A-8B9A-F6102ED8A76C}" type="datetime1">
              <a:rPr lang="en-US" smtClean="0"/>
              <a:t>7/12/2022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392" y="1196753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916832"/>
            <a:ext cx="5386917" cy="4483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7160" y="1196753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916832"/>
            <a:ext cx="5389033" cy="4483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4B428-26C0-4997-BA72-062989E963EA}" type="datetime1">
              <a:rPr lang="en-US" smtClean="0"/>
              <a:t>7/12/2022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EBF16-827A-4351-B370-054488209E01}" type="datetime1">
              <a:rPr lang="en-US" smtClean="0"/>
              <a:t>7/12/2022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3354-ECF8-4D14-888A-92FCFBE61841}" type="datetime1">
              <a:rPr lang="en-US" smtClean="0"/>
              <a:t>7/12/2022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196753"/>
            <a:ext cx="7894188" cy="51052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182066"/>
            <a:ext cx="3291840" cy="511995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6958-2700-441F-8480-9A9D083A20E9}" type="datetime1">
              <a:rPr lang="en-US" smtClean="0"/>
              <a:t>7/12/2022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52531AE0-B11F-4936-BF04-BEFF0018377C}" type="datetime1">
              <a:rPr lang="en-US" smtClean="0"/>
              <a:t>7/12/2022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CA"/>
              <a:t>Paul Garrett, QPT Dubrovnik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695737"/>
            <a:ext cx="12192000" cy="45720"/>
          </a:xfrm>
          <a:prstGeom prst="rect">
            <a:avLst/>
          </a:prstGeom>
          <a:solidFill>
            <a:srgbClr val="FFCC00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0"/>
            <a:ext cx="12191999" cy="700646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1"/>
            <a:ext cx="10972800" cy="467138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853046"/>
            <a:ext cx="10972800" cy="5547756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8B728A8-C0A7-4414-9DD5-B16394983A04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7" y="6476999"/>
            <a:ext cx="5095484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8BF226C-BBE2-486B-A436-1A58FD3B9F80}" type="slidenum">
              <a:rPr lang="en-CA" smtClean="0"/>
              <a:t>‹#›</a:t>
            </a:fld>
            <a:endParaRPr lang="en-C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8" t="78865" r="77718" b="15263"/>
          <a:stretch/>
        </p:blipFill>
        <p:spPr>
          <a:xfrm>
            <a:off x="10416481" y="2"/>
            <a:ext cx="1760172" cy="6206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7" r:id="rId1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satMod val="150000"/>
            </a:schemeClr>
          </a:solidFill>
          <a:effectLst/>
          <a:latin typeface="Times New Roman" pitchFamily="18" charset="0"/>
          <a:ea typeface="+mj-ea"/>
          <a:cs typeface="Times New Roman" pitchFamily="18" charset="0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100000"/>
        <a:buFont typeface="Arial" pitchFamily="34" charset="0"/>
        <a:buChar char="•"/>
        <a:defRPr kumimoji="0"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100000"/>
        <a:buFont typeface="Arial" pitchFamily="34" charset="0"/>
        <a:buChar char="•"/>
        <a:defRPr kumimoji="0"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kumimoji="0"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kumimoji="0" lang="en-US" sz="2000" kern="1200" smtClean="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9696" y="1058147"/>
            <a:ext cx="5616624" cy="1673352"/>
          </a:xfrm>
        </p:spPr>
        <p:txBody>
          <a:bodyPr>
            <a:noAutofit/>
          </a:bodyPr>
          <a:lstStyle/>
          <a:p>
            <a:r>
              <a:rPr lang="en-CA" sz="4000" b="0" dirty="0"/>
              <a:t>Nuclei with multiple shape coexistence </a:t>
            </a:r>
            <a:endParaRPr lang="en-CA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3552" y="2132856"/>
            <a:ext cx="8077200" cy="1499616"/>
          </a:xfrm>
        </p:spPr>
        <p:txBody>
          <a:bodyPr/>
          <a:lstStyle/>
          <a:p>
            <a:r>
              <a:rPr lang="en-CA" dirty="0"/>
              <a:t>Paul Garrett</a:t>
            </a:r>
          </a:p>
          <a:p>
            <a:r>
              <a:rPr lang="en-CA" dirty="0"/>
              <a:t>University of Guelph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8" y="4149086"/>
            <a:ext cx="3835666" cy="249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68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368" y="1297614"/>
            <a:ext cx="2721403" cy="3139499"/>
          </a:xfrm>
        </p:spPr>
        <p:txBody>
          <a:bodyPr>
            <a:normAutofit/>
          </a:bodyPr>
          <a:lstStyle/>
          <a:p>
            <a:r>
              <a:rPr lang="en-CA" sz="2000" b="1" dirty="0"/>
              <a:t>Detailed Coulomb-excitation studies enable extraction of shape invariants indicating </a:t>
            </a:r>
            <a:r>
              <a:rPr lang="en-CA" sz="2000" b="1" i="1" dirty="0"/>
              <a:t>clearly different </a:t>
            </a:r>
            <a:r>
              <a:rPr lang="en-CA" sz="2000" b="1" dirty="0"/>
              <a:t>shapes for 0</a:t>
            </a:r>
            <a:r>
              <a:rPr lang="en-CA" sz="2000" b="1" baseline="-25000" dirty="0"/>
              <a:t>1</a:t>
            </a:r>
            <a:r>
              <a:rPr lang="en-CA" sz="2000" b="1" baseline="30000" dirty="0"/>
              <a:t>+</a:t>
            </a:r>
            <a:r>
              <a:rPr lang="en-CA" sz="2000" b="1" dirty="0"/>
              <a:t> and 0</a:t>
            </a:r>
            <a:r>
              <a:rPr lang="en-CA" sz="2000" b="1" baseline="-25000" dirty="0"/>
              <a:t>2</a:t>
            </a:r>
            <a:r>
              <a:rPr lang="en-CA" sz="2000" b="1" baseline="30000" dirty="0"/>
              <a:t>+</a:t>
            </a:r>
            <a:r>
              <a:rPr lang="en-CA" sz="2000" b="1" dirty="0"/>
              <a:t> states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79376" y="6"/>
            <a:ext cx="9772601" cy="718985"/>
          </a:xfrm>
        </p:spPr>
        <p:txBody>
          <a:bodyPr>
            <a:noAutofit/>
          </a:bodyPr>
          <a:lstStyle/>
          <a:p>
            <a:r>
              <a:rPr lang="en-CA" sz="2400" dirty="0"/>
              <a:t>Shape coexistence in the Z = 40 – 50 region: </a:t>
            </a:r>
            <a:r>
              <a:rPr lang="en-CA" sz="2400" baseline="30000" dirty="0"/>
              <a:t>96-102</a:t>
            </a:r>
            <a:r>
              <a:rPr lang="en-CA" sz="2400" dirty="0"/>
              <a:t>Mo show clear evidence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68968" y="4149080"/>
            <a:ext cx="7226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M. </a:t>
            </a:r>
            <a:r>
              <a:rPr lang="en-CA" sz="1400" dirty="0" err="1"/>
              <a:t>Zielińska</a:t>
            </a:r>
            <a:r>
              <a:rPr lang="en-CA" sz="1400" dirty="0"/>
              <a:t> et al., NPA 712, 3 (2002),  K. </a:t>
            </a:r>
            <a:r>
              <a:rPr lang="en-CA" sz="1400" dirty="0" err="1"/>
              <a:t>Wrzosek-Lipska</a:t>
            </a:r>
            <a:r>
              <a:rPr lang="en-CA" sz="1400" dirty="0"/>
              <a:t> et al., PRC 86 064305 (2012)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6994" y="4495977"/>
            <a:ext cx="8394396" cy="208878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874756" y="908720"/>
            <a:ext cx="98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prolate</a:t>
            </a:r>
            <a:endParaRPr lang="en-CA" dirty="0"/>
          </a:p>
        </p:txBody>
      </p:sp>
      <p:sp>
        <p:nvSpPr>
          <p:cNvPr id="27" name="TextBox 26"/>
          <p:cNvSpPr txBox="1"/>
          <p:nvPr/>
        </p:nvSpPr>
        <p:spPr>
          <a:xfrm>
            <a:off x="10800734" y="3555772"/>
            <a:ext cx="98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oblate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828976" y="2276872"/>
            <a:ext cx="981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triaxial</a:t>
            </a:r>
            <a:endParaRPr lang="en-CA" dirty="0"/>
          </a:p>
        </p:txBody>
      </p:sp>
      <p:sp>
        <p:nvSpPr>
          <p:cNvPr id="29" name="TextBox 28"/>
          <p:cNvSpPr txBox="1"/>
          <p:nvPr/>
        </p:nvSpPr>
        <p:spPr>
          <a:xfrm>
            <a:off x="10056440" y="4815616"/>
            <a:ext cx="1130060" cy="369332"/>
          </a:xfrm>
          <a:prstGeom prst="rect">
            <a:avLst/>
          </a:prstGeom>
          <a:solidFill>
            <a:srgbClr val="FFFFCC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CA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b="1" dirty="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r</a:t>
            </a:r>
            <a:r>
              <a:rPr lang="en-CA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CA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(E0)</a:t>
            </a: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H="1">
            <a:off x="10251977" y="5189719"/>
            <a:ext cx="200750" cy="634999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84040" y="4725144"/>
            <a:ext cx="1371600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B(E2) (Wu) </a:t>
            </a:r>
          </a:p>
        </p:txBody>
      </p:sp>
      <p:cxnSp>
        <p:nvCxnSpPr>
          <p:cNvPr id="38" name="Straight Arrow Connector 37"/>
          <p:cNvCxnSpPr>
            <a:cxnSpLocks/>
          </p:cNvCxnSpPr>
          <p:nvPr/>
        </p:nvCxnSpPr>
        <p:spPr>
          <a:xfrm>
            <a:off x="2023592" y="5094480"/>
            <a:ext cx="621954" cy="693761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  <a:endParaRPr lang="en-CA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0DDBD-82D7-4AE4-B754-175B802BE836}" type="datetime1">
              <a:rPr lang="en-US" smtClean="0"/>
              <a:t>7/12/2022</a:t>
            </a:fld>
            <a:endParaRPr lang="en-C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10</a:t>
            </a:fld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E8521F-3D8A-20EE-0A2B-23A56F09B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439" y="836712"/>
            <a:ext cx="7399035" cy="3306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409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36" y="39036"/>
            <a:ext cx="10225136" cy="684312"/>
          </a:xfrm>
        </p:spPr>
        <p:txBody>
          <a:bodyPr>
            <a:noAutofit/>
          </a:bodyPr>
          <a:lstStyle/>
          <a:p>
            <a:pPr algn="ctr"/>
            <a:r>
              <a:rPr lang="en-CA" sz="2400" dirty="0"/>
              <a:t>MCSM calculations – multiple shape coexistence predicted in the Zr isotopes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AB112-A515-44E0-87E9-2393CB19EC1B}" type="datetime1">
              <a:rPr lang="en-US" smtClean="0"/>
              <a:t>7/12/2022</a:t>
            </a:fld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11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3718" y="1164031"/>
            <a:ext cx="4056743" cy="4933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184" y="1158642"/>
            <a:ext cx="4291244" cy="490952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7327" y="1412775"/>
            <a:ext cx="3600401" cy="4612525"/>
          </a:xfrm>
          <a:prstGeom prst="rect">
            <a:avLst/>
          </a:prstGeom>
        </p:spPr>
        <p:txBody>
          <a:bodyPr vert="horz" lIns="91440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kumimoji="0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0" sz="1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0" lang="en-US" sz="1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CA" sz="2000" b="1" i="1" dirty="0"/>
              <a:t>p</a:t>
            </a:r>
            <a:r>
              <a:rPr lang="en-CA" sz="2000" b="1" dirty="0"/>
              <a:t>-</a:t>
            </a:r>
            <a:r>
              <a:rPr lang="en-CA" sz="2000" b="1" i="1" dirty="0"/>
              <a:t>n</a:t>
            </a:r>
            <a:r>
              <a:rPr lang="en-CA" sz="2000" b="1" dirty="0"/>
              <a:t> tensor interaction reduces </a:t>
            </a:r>
            <a:r>
              <a:rPr lang="en-CA" sz="2000" b="1" i="1" dirty="0"/>
              <a:t>Z</a:t>
            </a:r>
            <a:r>
              <a:rPr lang="en-CA" sz="2000" b="1" dirty="0"/>
              <a:t>=40 gap when </a:t>
            </a:r>
            <a:r>
              <a:rPr lang="en-CA" sz="2000" b="1" dirty="0">
                <a:latin typeface="Symbol" panose="05050102010706020507" pitchFamily="18" charset="2"/>
              </a:rPr>
              <a:t>n</a:t>
            </a:r>
            <a:r>
              <a:rPr lang="en-CA" sz="2000" b="1" dirty="0"/>
              <a:t>g</a:t>
            </a:r>
            <a:r>
              <a:rPr lang="en-CA" sz="2000" b="1" baseline="-25000" dirty="0"/>
              <a:t>7/2</a:t>
            </a:r>
            <a:r>
              <a:rPr lang="en-CA" sz="2000" b="1" dirty="0"/>
              <a:t> shell is filled</a:t>
            </a:r>
          </a:p>
          <a:p>
            <a:endParaRPr lang="en-CA" sz="900" b="1" dirty="0"/>
          </a:p>
          <a:p>
            <a:r>
              <a:rPr lang="en-CA" sz="2000" b="1" dirty="0"/>
              <a:t>0</a:t>
            </a:r>
            <a:r>
              <a:rPr lang="en-CA" sz="2000" b="1" baseline="-25000" dirty="0"/>
              <a:t>2</a:t>
            </a:r>
            <a:r>
              <a:rPr lang="en-CA" sz="2000" b="1" baseline="30000" dirty="0"/>
              <a:t>+</a:t>
            </a:r>
            <a:r>
              <a:rPr lang="en-CA" sz="2000" b="1" dirty="0"/>
              <a:t> states configuration includes 2</a:t>
            </a:r>
            <a:r>
              <a:rPr lang="en-CA" sz="2000" b="1" i="1" dirty="0"/>
              <a:t>p</a:t>
            </a:r>
            <a:r>
              <a:rPr lang="en-CA" sz="2000" b="1" dirty="0"/>
              <a:t>-2</a:t>
            </a:r>
            <a:r>
              <a:rPr lang="en-CA" sz="2000" b="1" i="1" dirty="0"/>
              <a:t>h</a:t>
            </a:r>
            <a:r>
              <a:rPr lang="en-CA" sz="2000" b="1" dirty="0"/>
              <a:t> (+4</a:t>
            </a:r>
            <a:r>
              <a:rPr lang="en-CA" sz="2000" b="1" i="1" dirty="0"/>
              <a:t>p</a:t>
            </a:r>
            <a:r>
              <a:rPr lang="en-CA" sz="2000" b="1" dirty="0"/>
              <a:t>-4</a:t>
            </a:r>
            <a:r>
              <a:rPr lang="en-CA" sz="2000" b="1" i="1" dirty="0"/>
              <a:t>h</a:t>
            </a:r>
            <a:r>
              <a:rPr lang="en-CA" sz="2000" b="1" dirty="0"/>
              <a:t>, …) excitations across </a:t>
            </a:r>
            <a:r>
              <a:rPr lang="en-CA" sz="2000" b="1" i="1" dirty="0"/>
              <a:t>Z</a:t>
            </a:r>
            <a:r>
              <a:rPr lang="en-CA" sz="2000" b="1" dirty="0"/>
              <a:t>=40 gap</a:t>
            </a:r>
          </a:p>
          <a:p>
            <a:endParaRPr lang="en-CA" sz="900" b="1" dirty="0"/>
          </a:p>
          <a:p>
            <a:r>
              <a:rPr lang="en-CA" sz="2000" b="1" dirty="0"/>
              <a:t>Very different configurations and (generally) weak mixing between 0</a:t>
            </a:r>
            <a:r>
              <a:rPr lang="en-CA" sz="2000" b="1" baseline="-25000" dirty="0"/>
              <a:t>1</a:t>
            </a:r>
            <a:r>
              <a:rPr lang="en-CA" sz="2000" b="1" baseline="30000" dirty="0"/>
              <a:t>+</a:t>
            </a:r>
            <a:r>
              <a:rPr lang="en-CA" sz="2000" b="1" dirty="0"/>
              <a:t> (spherical) and 0</a:t>
            </a:r>
            <a:r>
              <a:rPr lang="en-CA" sz="2000" b="1" baseline="-25000" dirty="0"/>
              <a:t>2</a:t>
            </a:r>
            <a:r>
              <a:rPr lang="en-CA" sz="2000" b="1" baseline="30000" dirty="0"/>
              <a:t>+</a:t>
            </a:r>
            <a:r>
              <a:rPr lang="en-CA" sz="2000" b="1" dirty="0"/>
              <a:t> (deformed) until </a:t>
            </a:r>
            <a:r>
              <a:rPr lang="en-CA" sz="2000" b="1" i="1" dirty="0"/>
              <a:t>N</a:t>
            </a:r>
            <a:r>
              <a:rPr lang="en-CA" sz="2000" b="1" dirty="0"/>
              <a:t>=60 is reached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0" y="824408"/>
            <a:ext cx="3621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err="1"/>
              <a:t>Togashi</a:t>
            </a:r>
            <a:r>
              <a:rPr lang="en-CA" sz="1400" dirty="0"/>
              <a:t> et al., PRL 117 172502 (2016)</a:t>
            </a:r>
          </a:p>
        </p:txBody>
      </p:sp>
    </p:spTree>
    <p:extLst>
      <p:ext uri="{BB962C8B-B14F-4D97-AF65-F5344CB8AC3E}">
        <p14:creationId xmlns:p14="http://schemas.microsoft.com/office/powerpoint/2010/main" val="8692365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800" dirty="0"/>
              <a:t>Some recent work on </a:t>
            </a:r>
            <a:r>
              <a:rPr lang="en-CA" sz="2800" baseline="30000" dirty="0"/>
              <a:t>98</a:t>
            </a:r>
            <a:r>
              <a:rPr lang="en-CA" sz="2800" dirty="0"/>
              <a:t>Zr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336" y="836712"/>
            <a:ext cx="4320479" cy="5561040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endParaRPr lang="en-CA" sz="18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54992" y="836712"/>
            <a:ext cx="7762688" cy="5553908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CA" sz="2000" b="1" dirty="0"/>
              <a:t>Lifetimes measured in </a:t>
            </a:r>
            <a:r>
              <a:rPr lang="en-CA" sz="2000" b="1" baseline="30000" dirty="0"/>
              <a:t>9</a:t>
            </a:r>
            <a:r>
              <a:rPr lang="en-CA" sz="2000" b="1" dirty="0"/>
              <a:t>Be induced fission of </a:t>
            </a:r>
            <a:r>
              <a:rPr lang="en-CA" sz="2000" b="1" baseline="30000" dirty="0"/>
              <a:t>238</a:t>
            </a:r>
            <a:r>
              <a:rPr lang="en-CA" sz="2000" b="1" dirty="0"/>
              <a:t>U, and </a:t>
            </a:r>
            <a:r>
              <a:rPr lang="en-CA" sz="2000" b="1" baseline="30000" dirty="0"/>
              <a:t>96</a:t>
            </a:r>
            <a:r>
              <a:rPr lang="en-CA" sz="2000" b="1" dirty="0"/>
              <a:t>Zr+</a:t>
            </a:r>
            <a:r>
              <a:rPr lang="en-CA" sz="2000" b="1" baseline="30000" dirty="0"/>
              <a:t>18</a:t>
            </a:r>
            <a:r>
              <a:rPr lang="en-CA" sz="2000" b="1" dirty="0"/>
              <a:t>O 2</a:t>
            </a:r>
            <a:r>
              <a:rPr lang="en-CA" sz="2000" b="1" i="1" dirty="0"/>
              <a:t>p</a:t>
            </a:r>
            <a:r>
              <a:rPr lang="en-CA" sz="2000" b="1" dirty="0"/>
              <a:t> transfer reaction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29CCA-1B0E-4978-A79C-05DE9D991D76}" type="datetime1">
              <a:rPr lang="en-US" smtClean="0"/>
              <a:t>7/12/2022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12</a:t>
            </a:fld>
            <a:endParaRPr lang="en-CA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991" y="1556792"/>
            <a:ext cx="4378125" cy="30963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616280" y="1753652"/>
            <a:ext cx="2534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V. </a:t>
            </a:r>
            <a:r>
              <a:rPr lang="en-CA" sz="1400" dirty="0" err="1"/>
              <a:t>Karayonchev</a:t>
            </a:r>
            <a:r>
              <a:rPr lang="en-CA" sz="1400" dirty="0"/>
              <a:t> et al., PRC 102, 064314 (2020)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4601" t="16685" r="38891"/>
          <a:stretch/>
        </p:blipFill>
        <p:spPr>
          <a:xfrm>
            <a:off x="7413897" y="3717032"/>
            <a:ext cx="4586759" cy="28947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533116" y="3459777"/>
            <a:ext cx="3384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P. Singh et al., PRL 121, 192501 (2018)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725878" y="2300961"/>
            <a:ext cx="3274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Substantial differences in both measured lifetimes, and assignments/interpretations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274" r="3661"/>
          <a:stretch/>
        </p:blipFill>
        <p:spPr>
          <a:xfrm>
            <a:off x="383969" y="2173101"/>
            <a:ext cx="3420857" cy="225089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8423" y="4464582"/>
            <a:ext cx="3636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W. Witt </a:t>
            </a:r>
            <a:r>
              <a:rPr lang="en-CA" sz="1400" i="1" dirty="0"/>
              <a:t>et al</a:t>
            </a:r>
            <a:r>
              <a:rPr lang="en-CA" sz="1400" dirty="0"/>
              <a:t>., PRC 98, 041302(R) (2018)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341723" y="4925652"/>
            <a:ext cx="3112677" cy="1464968"/>
          </a:xfrm>
          <a:prstGeom prst="rect">
            <a:avLst/>
          </a:prstGeom>
        </p:spPr>
        <p:txBody>
          <a:bodyPr vert="horz" lIns="91440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kumimoji="0"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100000"/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0" sz="1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0" lang="en-US" sz="1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8872" indent="0">
              <a:buNone/>
            </a:pPr>
            <a:r>
              <a:rPr lang="en-CA" sz="1800" b="1" dirty="0"/>
              <a:t>Coulomb excitation of mass 98 beam placed limit on B(E2;2</a:t>
            </a:r>
            <a:r>
              <a:rPr lang="en-CA" sz="1800" b="1" baseline="-25000" dirty="0"/>
              <a:t>1</a:t>
            </a:r>
            <a:r>
              <a:rPr lang="en-CA" sz="1800" b="1" baseline="30000" dirty="0"/>
              <a:t>+</a:t>
            </a:r>
            <a:r>
              <a:rPr lang="en-CA" sz="1800" b="1" dirty="0"/>
              <a:t>→ 0</a:t>
            </a:r>
            <a:r>
              <a:rPr lang="en-CA" sz="1800" b="1" baseline="-25000" dirty="0"/>
              <a:t>1</a:t>
            </a:r>
            <a:r>
              <a:rPr lang="en-CA" sz="1800" b="1" baseline="30000" dirty="0"/>
              <a:t>+</a:t>
            </a:r>
            <a:r>
              <a:rPr lang="en-CA" sz="1800" b="1" dirty="0"/>
              <a:t>) value  </a:t>
            </a:r>
          </a:p>
        </p:txBody>
      </p:sp>
    </p:spTree>
    <p:extLst>
      <p:ext uri="{BB962C8B-B14F-4D97-AF65-F5344CB8AC3E}">
        <p14:creationId xmlns:p14="http://schemas.microsoft.com/office/powerpoint/2010/main" val="280862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3E9C8DC-5194-CF5B-71F9-AD5B8B1A0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30" y="1965409"/>
            <a:ext cx="7942194" cy="4604084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665634" y="2571434"/>
            <a:ext cx="6700118" cy="1900147"/>
            <a:chOff x="1665634" y="2571434"/>
            <a:chExt cx="6700118" cy="1900147"/>
          </a:xfrm>
        </p:grpSpPr>
        <p:sp>
          <p:nvSpPr>
            <p:cNvPr id="17" name="TextBox 16"/>
            <p:cNvSpPr txBox="1"/>
            <p:nvPr/>
          </p:nvSpPr>
          <p:spPr>
            <a:xfrm>
              <a:off x="6421536" y="2571434"/>
              <a:ext cx="194421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4200000"/>
                </a:camera>
                <a:lightRig rig="threePt" dir="t"/>
              </a:scene3d>
            </a:bodyPr>
            <a:lstStyle/>
            <a:p>
              <a:r>
                <a:rPr lang="en-CA" sz="11500" dirty="0">
                  <a:latin typeface="Candara Light" panose="020E0502030303020204" pitchFamily="34" charset="0"/>
                </a:rPr>
                <a:t>}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2292" y="2609533"/>
              <a:ext cx="1944216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threePt" dir="t"/>
              </a:scene3d>
            </a:bodyPr>
            <a:lstStyle/>
            <a:p>
              <a:r>
                <a:rPr lang="en-CA" sz="11500" dirty="0">
                  <a:latin typeface="Candara Light" panose="020E0502030303020204" pitchFamily="34" charset="0"/>
                </a:rPr>
                <a:t>{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34981" y="2952439"/>
              <a:ext cx="20612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“3-phonon” states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65634" y="3252562"/>
              <a:ext cx="15086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/>
                <a:t>deformed band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800" dirty="0"/>
              <a:t>“Tension” between recent measurements and interpretations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dirty="0"/>
              <a:t>Lifetimes from Singh </a:t>
            </a:r>
            <a:r>
              <a:rPr lang="en-CA" sz="2000" i="1" dirty="0"/>
              <a:t>et al</a:t>
            </a:r>
            <a:r>
              <a:rPr lang="en-CA" sz="2000" dirty="0"/>
              <a:t>. generally shorter than those of </a:t>
            </a:r>
            <a:r>
              <a:rPr lang="en-CA" sz="2000" dirty="0" err="1"/>
              <a:t>Karayonchev</a:t>
            </a:r>
            <a:r>
              <a:rPr lang="en-CA" sz="2000" dirty="0"/>
              <a:t> </a:t>
            </a:r>
            <a:r>
              <a:rPr lang="en-CA" sz="2000" i="1" dirty="0"/>
              <a:t>et al</a:t>
            </a:r>
            <a:r>
              <a:rPr lang="en-CA" sz="2000" dirty="0"/>
              <a:t>. </a:t>
            </a:r>
          </a:p>
          <a:p>
            <a:r>
              <a:rPr lang="en-CA" sz="2000" dirty="0"/>
              <a:t>Singh </a:t>
            </a:r>
            <a:r>
              <a:rPr lang="en-CA" sz="2000" i="1" dirty="0"/>
              <a:t>et al</a:t>
            </a:r>
            <a:r>
              <a:rPr lang="en-CA" sz="2000" dirty="0"/>
              <a:t>. favoured multiple shape coexistence with deformed band structures, </a:t>
            </a:r>
            <a:r>
              <a:rPr lang="en-CA" sz="2000" dirty="0" err="1"/>
              <a:t>Karaynchev</a:t>
            </a:r>
            <a:r>
              <a:rPr lang="en-CA" sz="2000" dirty="0"/>
              <a:t> </a:t>
            </a:r>
            <a:r>
              <a:rPr lang="en-CA" sz="2000" i="1" dirty="0"/>
              <a:t>et al</a:t>
            </a:r>
            <a:r>
              <a:rPr lang="en-CA" sz="2000" dirty="0"/>
              <a:t>. favoured a </a:t>
            </a:r>
            <a:r>
              <a:rPr lang="en-CA" sz="2000" dirty="0" err="1"/>
              <a:t>multiphonon</a:t>
            </a:r>
            <a:r>
              <a:rPr lang="en-CA" sz="2000" dirty="0"/>
              <a:t>-like structure with configuration mixing</a:t>
            </a:r>
          </a:p>
          <a:p>
            <a:endParaRPr lang="en-CA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1D604-B3F5-41D1-8836-253E611FF165}" type="datetime1">
              <a:rPr lang="en-US" smtClean="0"/>
              <a:t>7/12/2022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13</a:t>
            </a:fld>
            <a:endParaRPr lang="en-CA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55077" y="1988840"/>
            <a:ext cx="0" cy="576064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4952" y="1990069"/>
            <a:ext cx="131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B(E2) </a:t>
            </a:r>
            <a:r>
              <a:rPr lang="en-CA" dirty="0" err="1"/>
              <a:t>W.u</a:t>
            </a:r>
            <a:r>
              <a:rPr lang="en-CA" dirty="0"/>
              <a:t>.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35360" y="2634624"/>
            <a:ext cx="0" cy="576064"/>
          </a:xfrm>
          <a:prstGeom prst="straightConnector1">
            <a:avLst/>
          </a:prstGeom>
          <a:ln w="76200">
            <a:solidFill>
              <a:srgbClr val="00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5235" y="2635853"/>
            <a:ext cx="131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10</a:t>
            </a:r>
            <a:r>
              <a:rPr lang="en-CA" baseline="30000" dirty="0"/>
              <a:t>3</a:t>
            </a:r>
            <a:r>
              <a:rPr lang="en-CA" dirty="0">
                <a:latin typeface="Symbol" panose="05050102010706020507" pitchFamily="18" charset="2"/>
              </a:rPr>
              <a:t>r</a:t>
            </a:r>
            <a:r>
              <a:rPr lang="en-CA" baseline="30000" dirty="0"/>
              <a:t>2</a:t>
            </a:r>
            <a:r>
              <a:rPr lang="en-CA" dirty="0"/>
              <a:t>(E0)</a:t>
            </a:r>
          </a:p>
        </p:txBody>
      </p:sp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5ED3C454-8424-3514-7FE9-4816B3DCA1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488" y="2386074"/>
            <a:ext cx="3830481" cy="368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9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7607" y="106681"/>
            <a:ext cx="7888713" cy="467138"/>
          </a:xfrm>
        </p:spPr>
        <p:txBody>
          <a:bodyPr/>
          <a:lstStyle/>
          <a:p>
            <a:r>
              <a:rPr lang="en-CA" sz="2400" dirty="0"/>
              <a:t>New results from </a:t>
            </a:r>
            <a:r>
              <a:rPr lang="en-CA" sz="2400" dirty="0">
                <a:latin typeface="Symbol" panose="05050102010706020507" pitchFamily="18" charset="2"/>
              </a:rPr>
              <a:t>b</a:t>
            </a:r>
            <a:r>
              <a:rPr lang="en-CA" sz="2400" dirty="0"/>
              <a:t> decay of </a:t>
            </a:r>
            <a:r>
              <a:rPr lang="en-CA" sz="2400" baseline="30000" dirty="0"/>
              <a:t>98</a:t>
            </a:r>
            <a:r>
              <a:rPr lang="en-CA" sz="2400" dirty="0"/>
              <a:t>Y at TRIUMF-ISAC with the 8</a:t>
            </a:r>
            <a:r>
              <a:rPr lang="en-CA" sz="2400" dirty="0">
                <a:latin typeface="Symbol" panose="05050102010706020507" pitchFamily="18" charset="2"/>
              </a:rPr>
              <a:t>p</a:t>
            </a:r>
            <a:r>
              <a:rPr lang="en-CA" sz="2400" dirty="0"/>
              <a:t> spectrometer: </a:t>
            </a:r>
            <a:r>
              <a:rPr lang="en-CA" sz="2400" dirty="0">
                <a:latin typeface="Symbol" panose="05050102010706020507" pitchFamily="18" charset="2"/>
              </a:rPr>
              <a:t>g</a:t>
            </a:r>
            <a:r>
              <a:rPr lang="en-CA" sz="2400" dirty="0"/>
              <a:t>-</a:t>
            </a:r>
            <a:r>
              <a:rPr lang="en-CA" sz="2400" dirty="0">
                <a:latin typeface="Symbol" panose="05050102010706020507" pitchFamily="18" charset="2"/>
              </a:rPr>
              <a:t>g</a:t>
            </a:r>
            <a:r>
              <a:rPr lang="en-CA" sz="2400" dirty="0"/>
              <a:t> angular correlations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809355"/>
            <a:ext cx="5384800" cy="5273008"/>
          </a:xfrm>
        </p:spPr>
        <p:txBody>
          <a:bodyPr>
            <a:normAutofit/>
          </a:bodyPr>
          <a:lstStyle/>
          <a:p>
            <a:r>
              <a:rPr lang="en-CA" sz="2400" dirty="0"/>
              <a:t>J</a:t>
            </a:r>
            <a:r>
              <a:rPr lang="en-CA" sz="2400" baseline="30000" dirty="0">
                <a:latin typeface="Symbol" panose="05050102010706020507" pitchFamily="18" charset="2"/>
              </a:rPr>
              <a:t>p</a:t>
            </a:r>
            <a:r>
              <a:rPr lang="en-CA" sz="2400" dirty="0"/>
              <a:t>→2</a:t>
            </a:r>
            <a:r>
              <a:rPr lang="en-CA" sz="2400" baseline="-25000" dirty="0"/>
              <a:t>1</a:t>
            </a:r>
            <a:r>
              <a:rPr lang="en-CA" sz="2400" baseline="30000" dirty="0"/>
              <a:t>+</a:t>
            </a:r>
            <a:r>
              <a:rPr lang="en-CA" sz="2400" dirty="0"/>
              <a:t>→0</a:t>
            </a:r>
            <a:r>
              <a:rPr lang="en-CA" sz="2400" baseline="-25000" dirty="0"/>
              <a:t>1</a:t>
            </a:r>
            <a:r>
              <a:rPr lang="en-CA" sz="2400" baseline="30000" dirty="0"/>
              <a:t>+</a:t>
            </a:r>
            <a:r>
              <a:rPr lang="en-CA" sz="2400" dirty="0"/>
              <a:t> cascade, examine intensity </a:t>
            </a:r>
            <a:r>
              <a:rPr lang="en-CA" sz="2400" dirty="0">
                <a:latin typeface="Symbol" panose="05050102010706020507" pitchFamily="18" charset="2"/>
              </a:rPr>
              <a:t>gg(q)</a:t>
            </a:r>
            <a:r>
              <a:rPr lang="en-CA" sz="2400" dirty="0"/>
              <a:t> to determine both J</a:t>
            </a:r>
            <a:r>
              <a:rPr lang="en-CA" sz="2400" baseline="30000" dirty="0"/>
              <a:t>(</a:t>
            </a:r>
            <a:r>
              <a:rPr lang="en-CA" sz="2400" baseline="30000" dirty="0">
                <a:latin typeface="Symbol" panose="05050102010706020507" pitchFamily="18" charset="2"/>
              </a:rPr>
              <a:t>p</a:t>
            </a:r>
            <a:r>
              <a:rPr lang="en-CA" sz="2400" baseline="30000" dirty="0"/>
              <a:t>)</a:t>
            </a:r>
            <a:r>
              <a:rPr lang="en-CA" sz="2400" dirty="0"/>
              <a:t> and E2/M1 mixing ratio </a:t>
            </a:r>
            <a:r>
              <a:rPr lang="en-CA" sz="2400" dirty="0">
                <a:latin typeface="Symbol" panose="05050102010706020507" pitchFamily="18" charset="2"/>
              </a:rPr>
              <a:t>d</a:t>
            </a: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endParaRPr lang="en-CA" sz="2400" dirty="0">
              <a:latin typeface="Symbol" panose="05050102010706020507" pitchFamily="18" charset="2"/>
            </a:endParaRPr>
          </a:p>
          <a:p>
            <a:r>
              <a:rPr lang="en-CA" sz="2400" dirty="0"/>
              <a:t>368 </a:t>
            </a:r>
            <a:r>
              <a:rPr lang="en-CA" sz="2400" dirty="0" err="1"/>
              <a:t>keV</a:t>
            </a:r>
            <a:r>
              <a:rPr lang="en-CA" sz="2400" dirty="0"/>
              <a:t> 2</a:t>
            </a:r>
            <a:r>
              <a:rPr lang="en-CA" sz="2400" baseline="-25000" dirty="0"/>
              <a:t>2</a:t>
            </a:r>
            <a:r>
              <a:rPr lang="en-CA" sz="2400" baseline="30000" dirty="0"/>
              <a:t>+</a:t>
            </a:r>
            <a:r>
              <a:rPr lang="en-CA" sz="2400" dirty="0"/>
              <a:t>→2</a:t>
            </a:r>
            <a:r>
              <a:rPr lang="en-CA" sz="2400" baseline="-25000" dirty="0"/>
              <a:t>1</a:t>
            </a:r>
            <a:r>
              <a:rPr lang="en-CA" sz="2400" baseline="30000" dirty="0"/>
              <a:t>+</a:t>
            </a:r>
            <a:r>
              <a:rPr lang="en-CA" sz="2400" dirty="0"/>
              <a:t> transition pure E2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046AD-D324-4A3B-B449-671B7910A015}" type="datetime1">
              <a:rPr lang="en-US" smtClean="0"/>
              <a:t>7/12/2022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dirty="0"/>
              <a:t>Paul Garrett, QPT Dubrovnik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14</a:t>
            </a:fld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" t="37400" r="32150" b="16400"/>
          <a:stretch/>
        </p:blipFill>
        <p:spPr>
          <a:xfrm>
            <a:off x="115442" y="2036702"/>
            <a:ext cx="6192688" cy="34490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011" y="809355"/>
            <a:ext cx="4685269" cy="29168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2" t="32150" r="29225"/>
          <a:stretch/>
        </p:blipFill>
        <p:spPr>
          <a:xfrm rot="5400000">
            <a:off x="7705411" y="2863319"/>
            <a:ext cx="2831758" cy="4691979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3863752" y="2996952"/>
            <a:ext cx="3168352" cy="16561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E9C4E18-51F4-E121-7CFD-88732894B373}"/>
              </a:ext>
            </a:extLst>
          </p:cNvPr>
          <p:cNvSpPr txBox="1"/>
          <p:nvPr/>
        </p:nvSpPr>
        <p:spPr>
          <a:xfrm>
            <a:off x="4187344" y="4619847"/>
            <a:ext cx="1721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Decay scheme from ENSDF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23358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/>
              <a:t>Spin assignments in </a:t>
            </a:r>
            <a:r>
              <a:rPr lang="en-CA" sz="2800" baseline="30000" dirty="0"/>
              <a:t>98</a:t>
            </a:r>
            <a:r>
              <a:rPr lang="en-CA" sz="2800" dirty="0"/>
              <a:t>Zr from </a:t>
            </a:r>
            <a:r>
              <a:rPr lang="en-CA" sz="2800" dirty="0">
                <a:latin typeface="Symbol" panose="05050102010706020507" pitchFamily="18" charset="2"/>
              </a:rPr>
              <a:t>g</a:t>
            </a:r>
            <a:r>
              <a:rPr lang="en-CA" sz="2800" dirty="0"/>
              <a:t>-</a:t>
            </a:r>
            <a:r>
              <a:rPr lang="en-CA" sz="2800" dirty="0">
                <a:latin typeface="Symbol" panose="05050102010706020507" pitchFamily="18" charset="2"/>
              </a:rPr>
              <a:t>g</a:t>
            </a:r>
            <a:r>
              <a:rPr lang="en-CA" sz="2800" dirty="0"/>
              <a:t> angular correlations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482" y="774965"/>
            <a:ext cx="10972800" cy="5547756"/>
          </a:xfrm>
        </p:spPr>
        <p:txBody>
          <a:bodyPr>
            <a:normAutofit/>
          </a:bodyPr>
          <a:lstStyle/>
          <a:p>
            <a:r>
              <a:rPr lang="en-CA" sz="2400" dirty="0"/>
              <a:t>Results enabled firm assignments of </a:t>
            </a:r>
            <a:r>
              <a:rPr lang="en-CA" sz="2400" dirty="0" err="1"/>
              <a:t>J</a:t>
            </a:r>
            <a:r>
              <a:rPr lang="en-CA" sz="2400" baseline="30000" dirty="0" err="1">
                <a:latin typeface="Symbol" panose="05050102010706020507" pitchFamily="18" charset="2"/>
              </a:rPr>
              <a:t>p</a:t>
            </a:r>
            <a:r>
              <a:rPr lang="en-CA" sz="2400" dirty="0"/>
              <a:t>=2</a:t>
            </a:r>
            <a:r>
              <a:rPr lang="en-CA" sz="2400" baseline="30000" dirty="0"/>
              <a:t>+</a:t>
            </a:r>
            <a:r>
              <a:rPr lang="en-CA" sz="2400" dirty="0"/>
              <a:t> for states at 2225 </a:t>
            </a:r>
            <a:r>
              <a:rPr lang="en-CA" sz="2400" dirty="0" err="1"/>
              <a:t>keV</a:t>
            </a:r>
            <a:r>
              <a:rPr lang="en-CA" sz="2400" dirty="0"/>
              <a:t> and 2779 </a:t>
            </a:r>
            <a:r>
              <a:rPr lang="en-CA" sz="2400" dirty="0" err="1"/>
              <a:t>keV</a:t>
            </a:r>
            <a:endParaRPr lang="en-CA" sz="2400" dirty="0"/>
          </a:p>
          <a:p>
            <a:r>
              <a:rPr lang="en-CA" sz="2400" dirty="0"/>
              <a:t>Identification of new 0</a:t>
            </a:r>
            <a:r>
              <a:rPr lang="en-CA" sz="2400" baseline="30000" dirty="0"/>
              <a:t>+</a:t>
            </a:r>
            <a:r>
              <a:rPr lang="en-CA" sz="2400" dirty="0"/>
              <a:t> states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4173-9F52-4EE3-A518-D55B7EFC30B5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207" y="1700808"/>
            <a:ext cx="3871009" cy="23679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510" y="4111869"/>
            <a:ext cx="3796236" cy="23651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216" y="1698364"/>
            <a:ext cx="3837886" cy="23906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91" y="4117450"/>
            <a:ext cx="3842211" cy="23410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0" r="2078" b="52751"/>
          <a:stretch/>
        </p:blipFill>
        <p:spPr>
          <a:xfrm>
            <a:off x="148386" y="1695860"/>
            <a:ext cx="3787374" cy="230948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500" r="854" b="1701"/>
          <a:stretch/>
        </p:blipFill>
        <p:spPr>
          <a:xfrm>
            <a:off x="44062" y="4111869"/>
            <a:ext cx="3927097" cy="23651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87888" y="1988840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0</a:t>
            </a:r>
            <a:r>
              <a:rPr lang="en-CA" sz="2400" baseline="-25000" dirty="0"/>
              <a:t>5</a:t>
            </a:r>
            <a:r>
              <a:rPr lang="en-CA" sz="2400" baseline="30000" dirty="0"/>
              <a:t>+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120336" y="191683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0</a:t>
            </a:r>
            <a:r>
              <a:rPr lang="en-CA" sz="2400" baseline="-25000" dirty="0"/>
              <a:t>6</a:t>
            </a:r>
            <a:r>
              <a:rPr lang="en-CA" sz="2400" baseline="30000" dirty="0"/>
              <a:t>+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47888" y="4851740"/>
            <a:ext cx="2030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2225 </a:t>
            </a:r>
            <a:r>
              <a:rPr lang="en-CA" sz="2400" dirty="0" err="1"/>
              <a:t>keV</a:t>
            </a:r>
            <a:r>
              <a:rPr lang="en-CA" sz="2400" dirty="0"/>
              <a:t> 2</a:t>
            </a:r>
            <a:r>
              <a:rPr lang="en-CA" sz="2400" baseline="-25000" dirty="0"/>
              <a:t>4</a:t>
            </a:r>
            <a:r>
              <a:rPr lang="en-CA" sz="2400" baseline="30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55002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882080"/>
            <a:ext cx="6278490" cy="5302343"/>
          </a:xfrm>
        </p:spPr>
        <p:txBody>
          <a:bodyPr>
            <a:normAutofit/>
          </a:bodyPr>
          <a:lstStyle/>
          <a:p>
            <a:r>
              <a:rPr lang="en-US" sz="2000" dirty="0"/>
              <a:t>Extensive expansion of decay scheme of these well-known and well-studied nuclei</a:t>
            </a:r>
            <a:endParaRPr lang="en-CA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99456" y="106681"/>
            <a:ext cx="8496944" cy="465240"/>
          </a:xfrm>
        </p:spPr>
        <p:txBody>
          <a:bodyPr>
            <a:normAutofit fontScale="90000"/>
          </a:bodyPr>
          <a:lstStyle/>
          <a:p>
            <a:r>
              <a:rPr lang="en-CA" sz="2400" dirty="0"/>
              <a:t>Detailed spectroscopy of Cd isotopes performed following </a:t>
            </a:r>
            <a:r>
              <a:rPr lang="en-CA" sz="2400" dirty="0">
                <a:latin typeface="Symbol" panose="05050102010706020507" pitchFamily="18" charset="2"/>
              </a:rPr>
              <a:t>b</a:t>
            </a:r>
            <a:r>
              <a:rPr lang="en-CA" sz="2400" dirty="0"/>
              <a:t> decay and (</a:t>
            </a:r>
            <a:r>
              <a:rPr lang="en-CA" sz="2400" dirty="0" err="1"/>
              <a:t>n,nʹ</a:t>
            </a:r>
            <a:r>
              <a:rPr lang="en-CA" sz="2400" dirty="0" err="1">
                <a:latin typeface="Symbol" panose="05050102010706020507" pitchFamily="18" charset="2"/>
              </a:rPr>
              <a:t>g</a:t>
            </a:r>
            <a:r>
              <a:rPr lang="en-CA" sz="2400" dirty="0"/>
              <a:t>)  reactions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007" y="1928967"/>
            <a:ext cx="10015067" cy="456016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F47E-62F1-48CB-909A-1F963AC3D360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>
                <a:solidFill>
                  <a:prstClr val="black">
                    <a:tint val="95000"/>
                  </a:prstClr>
                </a:solidFill>
              </a:rPr>
              <a:pPr/>
              <a:t>16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1743" y="4888210"/>
            <a:ext cx="305115" cy="1615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050" dirty="0">
                <a:latin typeface="+mj-lt"/>
              </a:rPr>
              <a:t>98(5)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93178F-B649-5965-BE65-3C7ECD1EB0A3}"/>
              </a:ext>
            </a:extLst>
          </p:cNvPr>
          <p:cNvSpPr txBox="1"/>
          <p:nvPr/>
        </p:nvSpPr>
        <p:spPr>
          <a:xfrm>
            <a:off x="6888090" y="864497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/>
              <a:t>Transitions labelled with </a:t>
            </a:r>
            <a:r>
              <a:rPr lang="en-CA" sz="1800" i="1"/>
              <a:t>B(E2</a:t>
            </a:r>
            <a:r>
              <a:rPr lang="en-CA" sz="1800"/>
              <a:t>) in W.u.</a:t>
            </a:r>
          </a:p>
          <a:p>
            <a:r>
              <a:rPr lang="en-CA" sz="1800"/>
              <a:t>Square brackets indicate relative </a:t>
            </a:r>
            <a:r>
              <a:rPr lang="en-CA" sz="1800" i="1"/>
              <a:t>B(E2)</a:t>
            </a:r>
            <a:r>
              <a:rPr lang="en-CA" sz="1800"/>
              <a:t> values</a:t>
            </a:r>
          </a:p>
          <a:p>
            <a:r>
              <a:rPr lang="en-CA" sz="1800"/>
              <a:t>Very weak transitions removed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2275123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3" t="33201" r="11866" b="31100"/>
          <a:stretch/>
        </p:blipFill>
        <p:spPr>
          <a:xfrm>
            <a:off x="609600" y="2436281"/>
            <a:ext cx="10887000" cy="355921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81200" y="836713"/>
            <a:ext cx="8229600" cy="5302343"/>
          </a:xfrm>
        </p:spPr>
        <p:txBody>
          <a:bodyPr/>
          <a:lstStyle/>
          <a:p>
            <a:pPr lvl="1"/>
            <a:r>
              <a:rPr lang="en-CA" dirty="0"/>
              <a:t>Enhanced 0</a:t>
            </a:r>
            <a:r>
              <a:rPr lang="en-CA" baseline="-25000" dirty="0"/>
              <a:t>4</a:t>
            </a:r>
            <a:r>
              <a:rPr lang="en-CA" baseline="30000" dirty="0"/>
              <a:t>+ </a:t>
            </a:r>
            <a:r>
              <a:rPr lang="en-CA" dirty="0">
                <a:sym typeface="Symbol" panose="05050102010706020507" pitchFamily="18" charset="2"/>
              </a:rPr>
              <a:t>2</a:t>
            </a:r>
            <a:r>
              <a:rPr lang="en-CA" baseline="-25000" dirty="0">
                <a:sym typeface="Symbol" panose="05050102010706020507" pitchFamily="18" charset="2"/>
              </a:rPr>
              <a:t>3</a:t>
            </a:r>
            <a:r>
              <a:rPr lang="en-CA" baseline="30000" dirty="0"/>
              <a:t>+ </a:t>
            </a:r>
            <a:r>
              <a:rPr lang="en-CA" dirty="0"/>
              <a:t>decay observed in </a:t>
            </a:r>
            <a:r>
              <a:rPr lang="en-CA" baseline="30000" dirty="0"/>
              <a:t>114</a:t>
            </a:r>
            <a:r>
              <a:rPr lang="en-CA" dirty="0"/>
              <a:t>Cd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87488" y="1"/>
            <a:ext cx="8568952" cy="718985"/>
          </a:xfrm>
        </p:spPr>
        <p:txBody>
          <a:bodyPr>
            <a:normAutofit fontScale="90000"/>
          </a:bodyPr>
          <a:lstStyle/>
          <a:p>
            <a:r>
              <a:rPr lang="en-CA" sz="2700" dirty="0"/>
              <a:t>Systematic studies reveal that, e.g., 0</a:t>
            </a:r>
            <a:r>
              <a:rPr lang="en-CA" sz="2700" baseline="-25000" dirty="0"/>
              <a:t>4</a:t>
            </a:r>
            <a:r>
              <a:rPr lang="en-CA" sz="2700" baseline="30000" dirty="0"/>
              <a:t>+</a:t>
            </a:r>
            <a:r>
              <a:rPr lang="en-CA" sz="2700" dirty="0"/>
              <a:t> level preferentially decays to 2</a:t>
            </a:r>
            <a:r>
              <a:rPr lang="en-CA" sz="2700" baseline="30000" dirty="0"/>
              <a:t>+</a:t>
            </a:r>
            <a:r>
              <a:rPr lang="en-CA" sz="2700" dirty="0"/>
              <a:t> intruder band member in the </a:t>
            </a:r>
            <a:r>
              <a:rPr lang="en-CA" sz="2700" baseline="30000" dirty="0"/>
              <a:t>110-114</a:t>
            </a:r>
            <a:r>
              <a:rPr lang="en-CA" sz="2700" dirty="0"/>
              <a:t>Cd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018394" y="1494144"/>
            <a:ext cx="2920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solidFill>
                  <a:prstClr val="black"/>
                </a:solidFill>
              </a:rPr>
              <a:t>Absolute B(E2) in </a:t>
            </a:r>
            <a:r>
              <a:rPr lang="en-CA" sz="1600" b="1" dirty="0" err="1">
                <a:solidFill>
                  <a:prstClr val="black"/>
                </a:solidFill>
              </a:rPr>
              <a:t>W.u</a:t>
            </a:r>
            <a:r>
              <a:rPr lang="en-CA" sz="1600" b="1" dirty="0">
                <a:solidFill>
                  <a:prstClr val="black"/>
                </a:solidFill>
              </a:rPr>
              <a:t>.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Fahlander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NPA </a:t>
            </a:r>
            <a:r>
              <a:rPr lang="en-US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485</a:t>
            </a:r>
            <a:r>
              <a:rPr lang="en-US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317 (1988)</a:t>
            </a:r>
            <a:endParaRPr lang="en-CA" sz="12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9576" y="166718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solidFill>
                  <a:prstClr val="black"/>
                </a:solidFill>
              </a:rPr>
              <a:t>Relative B(E2)values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215680" y="2060970"/>
            <a:ext cx="948916" cy="791966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71669" y="2013406"/>
            <a:ext cx="729054" cy="823534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2"/>
          </p:cNvCxnSpPr>
          <p:nvPr/>
        </p:nvCxnSpPr>
        <p:spPr>
          <a:xfrm>
            <a:off x="9478795" y="2140475"/>
            <a:ext cx="217605" cy="712461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43A67-FF39-49EC-96A6-15E45513ABA5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>
                <a:solidFill>
                  <a:prstClr val="black">
                    <a:tint val="95000"/>
                  </a:prstClr>
                </a:solidFill>
              </a:rPr>
              <a:pPr/>
              <a:t>17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20794" y="2708920"/>
            <a:ext cx="1567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+mj-lt"/>
              </a:rPr>
              <a:t>Intruder band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88088" y="3121756"/>
            <a:ext cx="1567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+mj-lt"/>
              </a:rPr>
              <a:t>Intruder band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490273" y="2983256"/>
            <a:ext cx="980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latin typeface="+mj-lt"/>
              </a:rPr>
              <a:t>Intruder band</a:t>
            </a:r>
          </a:p>
        </p:txBody>
      </p:sp>
      <p:sp>
        <p:nvSpPr>
          <p:cNvPr id="16" name="Prostokąt 22">
            <a:extLst>
              <a:ext uri="{FF2B5EF4-FFF2-40B4-BE49-F238E27FC236}">
                <a16:creationId xmlns:a16="http://schemas.microsoft.com/office/drawing/2014/main" id="{E083254E-C264-A43D-59D7-7397E37BC996}"/>
              </a:ext>
            </a:extLst>
          </p:cNvPr>
          <p:cNvSpPr/>
          <p:nvPr/>
        </p:nvSpPr>
        <p:spPr>
          <a:xfrm>
            <a:off x="7896201" y="6082357"/>
            <a:ext cx="3614058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P.</a:t>
            </a:r>
            <a:r>
              <a:rPr lang="en-CA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Garrett et al.,</a:t>
            </a: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PRC 101, 044302 (2020) </a:t>
            </a:r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836657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2400" dirty="0">
                <a:solidFill>
                  <a:srgbClr val="F0AD00">
                    <a:satMod val="150000"/>
                  </a:srgbClr>
                </a:solidFill>
              </a:rPr>
              <a:t>4 distinct shapes predicted for 0</a:t>
            </a:r>
            <a:r>
              <a:rPr lang="en-CA" sz="2400" baseline="30000" dirty="0">
                <a:solidFill>
                  <a:srgbClr val="F0AD00">
                    <a:satMod val="150000"/>
                  </a:srgbClr>
                </a:solidFill>
              </a:rPr>
              <a:t>+</a:t>
            </a:r>
            <a:r>
              <a:rPr lang="en-CA" sz="2400" dirty="0">
                <a:solidFill>
                  <a:srgbClr val="F0AD00">
                    <a:satMod val="150000"/>
                  </a:srgbClr>
                </a:solidFill>
              </a:rPr>
              <a:t> bands in </a:t>
            </a:r>
            <a:r>
              <a:rPr lang="en-CA" sz="2400" baseline="30000" dirty="0">
                <a:solidFill>
                  <a:srgbClr val="F0AD00">
                    <a:satMod val="150000"/>
                  </a:srgbClr>
                </a:solidFill>
              </a:rPr>
              <a:t>110,112</a:t>
            </a:r>
            <a:r>
              <a:rPr lang="en-CA" sz="2400" dirty="0">
                <a:solidFill>
                  <a:srgbClr val="F0AD00">
                    <a:satMod val="150000"/>
                  </a:srgbClr>
                </a:solidFill>
              </a:rPr>
              <a:t>Cd 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9759844" y="1412774"/>
            <a:ext cx="2432156" cy="4248474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kumimoji="0" sz="28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914400" indent="-457200" algn="l" rtl="0" eaLnBrk="1" latinLnBrk="0" hangingPunct="1">
              <a:spcBef>
                <a:spcPct val="20000"/>
              </a:spcBef>
              <a:buClr>
                <a:schemeClr val="accent1">
                  <a:lumMod val="40000"/>
                  <a:lumOff val="60000"/>
                </a:schemeClr>
              </a:buClr>
              <a:buSzPct val="100000"/>
              <a:buFont typeface="Arial" panose="020B0604020202020204" pitchFamily="34" charset="0"/>
              <a:buChar char="•"/>
              <a:defRPr kumimoji="0"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kumimoji="0"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kumimoji="0" sz="1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kumimoji="0" lang="en-US" sz="1800" kern="120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18872" indent="0">
              <a:buClr>
                <a:srgbClr val="F0AD00"/>
              </a:buClr>
              <a:buNone/>
            </a:pPr>
            <a:r>
              <a:rPr lang="en-CA" sz="2000" dirty="0">
                <a:solidFill>
                  <a:prstClr val="black"/>
                </a:solidFill>
              </a:rPr>
              <a:t>0</a:t>
            </a:r>
            <a:r>
              <a:rPr lang="en-CA" sz="2000" baseline="-25000" dirty="0">
                <a:solidFill>
                  <a:prstClr val="black"/>
                </a:solidFill>
              </a:rPr>
              <a:t>1</a:t>
            </a:r>
            <a:r>
              <a:rPr lang="en-CA" sz="2000" baseline="30000" dirty="0">
                <a:solidFill>
                  <a:prstClr val="black"/>
                </a:solidFill>
              </a:rPr>
              <a:t>+</a:t>
            </a:r>
            <a:r>
              <a:rPr lang="en-CA" sz="2000" dirty="0">
                <a:solidFill>
                  <a:prstClr val="black"/>
                </a:solidFill>
              </a:rPr>
              <a:t>  </a:t>
            </a:r>
            <a:r>
              <a:rPr lang="en-CA" sz="2000" dirty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CA" sz="2000" dirty="0">
                <a:solidFill>
                  <a:prstClr val="black"/>
                </a:solidFill>
              </a:rPr>
              <a:t> 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</a:t>
            </a:r>
            <a:r>
              <a:rPr lang="en-CA" sz="2000" dirty="0">
                <a:solidFill>
                  <a:prstClr val="black"/>
                </a:solidFill>
              </a:rPr>
              <a:t> 0.20 prolate</a:t>
            </a:r>
          </a:p>
          <a:p>
            <a:pPr marL="118872" indent="0">
              <a:buClr>
                <a:srgbClr val="F0AD00"/>
              </a:buClr>
              <a:buNone/>
            </a:pPr>
            <a:r>
              <a:rPr lang="en-CA" sz="2000" dirty="0">
                <a:solidFill>
                  <a:prstClr val="black"/>
                </a:solidFill>
              </a:rPr>
              <a:t>0</a:t>
            </a:r>
            <a:r>
              <a:rPr lang="en-CA" sz="2000" baseline="-25000" dirty="0">
                <a:solidFill>
                  <a:prstClr val="black"/>
                </a:solidFill>
              </a:rPr>
              <a:t>2</a:t>
            </a:r>
            <a:r>
              <a:rPr lang="en-CA" sz="2000" baseline="30000" dirty="0">
                <a:solidFill>
                  <a:prstClr val="black"/>
                </a:solidFill>
              </a:rPr>
              <a:t>+</a:t>
            </a:r>
            <a:r>
              <a:rPr lang="en-CA" sz="2000" dirty="0">
                <a:solidFill>
                  <a:prstClr val="black"/>
                </a:solidFill>
              </a:rPr>
              <a:t>  </a:t>
            </a:r>
            <a:r>
              <a:rPr lang="en-CA" sz="2000" dirty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CA" sz="2000" dirty="0">
                <a:solidFill>
                  <a:prstClr val="black"/>
                </a:solidFill>
              </a:rPr>
              <a:t> 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</a:t>
            </a:r>
            <a:r>
              <a:rPr lang="en-CA" sz="2000" dirty="0">
                <a:solidFill>
                  <a:prstClr val="black"/>
                </a:solidFill>
              </a:rPr>
              <a:t> 0.4, </a:t>
            </a:r>
            <a:r>
              <a:rPr lang="en-CA" sz="2000" dirty="0">
                <a:solidFill>
                  <a:prstClr val="black"/>
                </a:solidFill>
                <a:latin typeface="Symbol" panose="05050102010706020507" pitchFamily="18" charset="2"/>
              </a:rPr>
              <a:t>g</a:t>
            </a:r>
            <a:r>
              <a:rPr lang="en-CA" sz="2000" dirty="0">
                <a:solidFill>
                  <a:prstClr val="black"/>
                </a:solidFill>
              </a:rPr>
              <a:t> 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 20</a:t>
            </a:r>
            <a:endParaRPr lang="en-CA" sz="20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r>
              <a:rPr lang="en-CA" sz="2000" dirty="0">
                <a:solidFill>
                  <a:prstClr val="black"/>
                </a:solidFill>
              </a:rPr>
              <a:t>0</a:t>
            </a:r>
            <a:r>
              <a:rPr lang="en-CA" sz="2000" baseline="-25000" dirty="0">
                <a:solidFill>
                  <a:prstClr val="black"/>
                </a:solidFill>
              </a:rPr>
              <a:t>3</a:t>
            </a:r>
            <a:r>
              <a:rPr lang="en-CA" sz="2000" baseline="30000" dirty="0">
                <a:solidFill>
                  <a:prstClr val="black"/>
                </a:solidFill>
              </a:rPr>
              <a:t>+</a:t>
            </a:r>
            <a:r>
              <a:rPr lang="en-CA" sz="2000" dirty="0">
                <a:solidFill>
                  <a:prstClr val="black"/>
                </a:solidFill>
              </a:rPr>
              <a:t>  </a:t>
            </a:r>
            <a:r>
              <a:rPr lang="en-CA" sz="2000" dirty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CA" sz="2000" dirty="0">
                <a:solidFill>
                  <a:prstClr val="black"/>
                </a:solidFill>
              </a:rPr>
              <a:t> 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</a:t>
            </a:r>
            <a:r>
              <a:rPr lang="en-CA" sz="2000" dirty="0">
                <a:solidFill>
                  <a:prstClr val="black"/>
                </a:solidFill>
              </a:rPr>
              <a:t> 0.30 oblate</a:t>
            </a:r>
          </a:p>
          <a:p>
            <a:pPr marL="118872" indent="0">
              <a:buClr>
                <a:srgbClr val="F0AD00"/>
              </a:buClr>
              <a:buNone/>
            </a:pPr>
            <a:r>
              <a:rPr lang="en-CA" sz="2000" dirty="0">
                <a:solidFill>
                  <a:prstClr val="black"/>
                </a:solidFill>
              </a:rPr>
              <a:t>0</a:t>
            </a:r>
            <a:r>
              <a:rPr lang="en-CA" sz="2000" baseline="-25000" dirty="0">
                <a:solidFill>
                  <a:prstClr val="black"/>
                </a:solidFill>
              </a:rPr>
              <a:t>4</a:t>
            </a:r>
            <a:r>
              <a:rPr lang="en-CA" sz="2000" baseline="30000" dirty="0">
                <a:solidFill>
                  <a:prstClr val="black"/>
                </a:solidFill>
              </a:rPr>
              <a:t>+</a:t>
            </a:r>
            <a:r>
              <a:rPr lang="en-CA" sz="2000" dirty="0">
                <a:solidFill>
                  <a:prstClr val="black"/>
                </a:solidFill>
              </a:rPr>
              <a:t>  </a:t>
            </a:r>
            <a:r>
              <a:rPr lang="en-CA" sz="2000" dirty="0">
                <a:solidFill>
                  <a:prstClr val="black"/>
                </a:solidFill>
                <a:latin typeface="Symbol" panose="05050102010706020507" pitchFamily="18" charset="2"/>
              </a:rPr>
              <a:t>b</a:t>
            </a:r>
            <a:r>
              <a:rPr lang="en-CA" sz="2000" dirty="0">
                <a:solidFill>
                  <a:prstClr val="black"/>
                </a:solidFill>
              </a:rPr>
              <a:t> 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</a:t>
            </a:r>
            <a:r>
              <a:rPr lang="en-CA" sz="2000" dirty="0">
                <a:solidFill>
                  <a:prstClr val="black"/>
                </a:solidFill>
              </a:rPr>
              <a:t> 0.25 prolate</a:t>
            </a:r>
          </a:p>
          <a:p>
            <a:pPr marL="118872" indent="0">
              <a:buClr>
                <a:srgbClr val="F0AD00"/>
              </a:buClr>
              <a:buNone/>
            </a:pPr>
            <a:endParaRPr lang="en-CA" sz="20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r>
              <a:rPr lang="en-CA" sz="2000" dirty="0">
                <a:solidFill>
                  <a:prstClr val="black"/>
                </a:solidFill>
              </a:rPr>
              <a:t>Favoured decays of 0</a:t>
            </a:r>
            <a:r>
              <a:rPr lang="en-CA" sz="2000" baseline="-25000" dirty="0">
                <a:solidFill>
                  <a:prstClr val="black"/>
                </a:solidFill>
              </a:rPr>
              <a:t>2</a:t>
            </a:r>
            <a:r>
              <a:rPr lang="en-CA" sz="2000" baseline="30000" dirty="0">
                <a:solidFill>
                  <a:prstClr val="black"/>
                </a:solidFill>
              </a:rPr>
              <a:t>+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2</a:t>
            </a:r>
            <a:r>
              <a:rPr lang="en-CA" sz="20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1</a:t>
            </a:r>
            <a:r>
              <a:rPr lang="en-CA" sz="2000" baseline="30000" dirty="0">
                <a:solidFill>
                  <a:prstClr val="black"/>
                </a:solidFill>
                <a:sym typeface="Symbol" panose="05050102010706020507" pitchFamily="18" charset="2"/>
              </a:rPr>
              <a:t>+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, 0</a:t>
            </a:r>
            <a:r>
              <a:rPr lang="en-CA" sz="20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3</a:t>
            </a:r>
            <a:r>
              <a:rPr lang="en-CA" sz="2000" baseline="30000" dirty="0">
                <a:solidFill>
                  <a:prstClr val="black"/>
                </a:solidFill>
                <a:sym typeface="Symbol" panose="05050102010706020507" pitchFamily="18" charset="2"/>
              </a:rPr>
              <a:t>+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2</a:t>
            </a:r>
            <a:r>
              <a:rPr lang="en-CA" sz="20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2</a:t>
            </a:r>
            <a:r>
              <a:rPr lang="en-CA" sz="2000" baseline="30000" dirty="0">
                <a:solidFill>
                  <a:prstClr val="black"/>
                </a:solidFill>
                <a:sym typeface="Symbol" panose="05050102010706020507" pitchFamily="18" charset="2"/>
              </a:rPr>
              <a:t>+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, 0</a:t>
            </a:r>
            <a:r>
              <a:rPr lang="en-CA" sz="20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4</a:t>
            </a:r>
            <a:r>
              <a:rPr lang="en-CA" sz="2000" baseline="30000" dirty="0">
                <a:solidFill>
                  <a:prstClr val="black"/>
                </a:solidFill>
                <a:sym typeface="Symbol" panose="05050102010706020507" pitchFamily="18" charset="2"/>
              </a:rPr>
              <a:t>+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2</a:t>
            </a:r>
            <a:r>
              <a:rPr lang="en-CA" sz="20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3</a:t>
            </a:r>
            <a:r>
              <a:rPr lang="en-CA" sz="2000" baseline="30000" dirty="0">
                <a:solidFill>
                  <a:prstClr val="black"/>
                </a:solidFill>
                <a:sym typeface="Symbol" panose="05050102010706020507" pitchFamily="18" charset="2"/>
              </a:rPr>
              <a:t>+</a:t>
            </a:r>
            <a:r>
              <a:rPr lang="en-CA" sz="2000" dirty="0">
                <a:solidFill>
                  <a:prstClr val="black"/>
                </a:solidFill>
                <a:sym typeface="Symbol" panose="05050102010706020507" pitchFamily="18" charset="2"/>
              </a:rPr>
              <a:t> reproduced</a:t>
            </a:r>
            <a:endParaRPr lang="en-CA" sz="20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en-CA" sz="2000" dirty="0">
              <a:solidFill>
                <a:prstClr val="black"/>
              </a:solidFill>
            </a:endParaRPr>
          </a:p>
          <a:p>
            <a:pPr marL="118872" indent="0">
              <a:buClr>
                <a:srgbClr val="F0AD00"/>
              </a:buClr>
              <a:buNone/>
            </a:pPr>
            <a:endParaRPr lang="en-CA" sz="2000" dirty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167" y="1341863"/>
            <a:ext cx="4603677" cy="52554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F2C5B-5A51-479A-A3D9-618D792F55C3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>
                <a:solidFill>
                  <a:prstClr val="black">
                    <a:tint val="95000"/>
                  </a:prstClr>
                </a:solidFill>
              </a:rPr>
              <a:pPr/>
              <a:t>18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4" t="27294" r="23764" b="6161"/>
          <a:stretch/>
        </p:blipFill>
        <p:spPr>
          <a:xfrm>
            <a:off x="249720" y="3001508"/>
            <a:ext cx="4843382" cy="3595844"/>
          </a:xfrm>
        </p:spPr>
      </p:pic>
      <p:sp>
        <p:nvSpPr>
          <p:cNvPr id="11" name="Prostokąt 22"/>
          <p:cNvSpPr/>
          <p:nvPr/>
        </p:nvSpPr>
        <p:spPr>
          <a:xfrm>
            <a:off x="9959152" y="4800647"/>
            <a:ext cx="2113512" cy="1077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P.</a:t>
            </a:r>
            <a:r>
              <a:rPr lang="en-CA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Garrett</a:t>
            </a:r>
            <a:r>
              <a:rPr lang="en-CA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T. Rodriguez,</a:t>
            </a:r>
            <a:r>
              <a:rPr lang="pl-PL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et al., </a:t>
            </a:r>
            <a:r>
              <a:rPr lang="en-US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PRL 123 (2019) 142502, PRC 101, 044302 (2020) </a:t>
            </a:r>
            <a:endParaRPr lang="pl-PL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09600" y="6028879"/>
            <a:ext cx="1522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prstClr val="black"/>
                </a:solidFill>
                <a:latin typeface="Times New Roman" panose="02020603050405020304"/>
              </a:rPr>
              <a:t>experiment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BB7F5F-3826-BA22-F2F3-78DFB309D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801756"/>
            <a:ext cx="5018142" cy="217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010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C7C941-C3EC-4078-A987-F8BBE97DD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AFE1ED-2CD4-48FA-A885-4EB1BE961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2635" y="87972"/>
            <a:ext cx="8544951" cy="566584"/>
          </a:xfrm>
        </p:spPr>
        <p:txBody>
          <a:bodyPr>
            <a:noAutofit/>
          </a:bodyPr>
          <a:lstStyle/>
          <a:p>
            <a:r>
              <a:rPr lang="en-CA" sz="2400" dirty="0"/>
              <a:t>Strong similarity of </a:t>
            </a:r>
            <a:r>
              <a:rPr lang="en-CA" sz="2400" dirty="0" err="1"/>
              <a:t>Te</a:t>
            </a:r>
            <a:r>
              <a:rPr lang="en-CA" sz="2400" dirty="0"/>
              <a:t> and Cd – likely similar structures and multiple shape coexistence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62A52-0045-40D9-81EB-C9D04D23A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68671-2937-4EE1-8090-8A437078E00A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DA6755-A860-4606-8C28-D8C1B6113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61365-5837-4235-8D46-73A1F9C0B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>
                <a:solidFill>
                  <a:prstClr val="black">
                    <a:tint val="95000"/>
                  </a:prstClr>
                </a:solidFill>
              </a:rPr>
              <a:pPr/>
              <a:t>19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144B930-BA9F-469D-8482-0C507255FD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3789040"/>
            <a:ext cx="10128448" cy="26605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6E8C3C-4B0A-4019-AA18-DC171BF9A4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00"/>
          <a:stretch/>
        </p:blipFill>
        <p:spPr>
          <a:xfrm>
            <a:off x="191344" y="928111"/>
            <a:ext cx="6840760" cy="290977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26C148-DB78-4DB5-AEDC-86B56459AACB}"/>
              </a:ext>
            </a:extLst>
          </p:cNvPr>
          <p:cNvSpPr txBox="1"/>
          <p:nvPr/>
        </p:nvSpPr>
        <p:spPr>
          <a:xfrm>
            <a:off x="4619836" y="105999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B(E2) </a:t>
            </a:r>
            <a:r>
              <a:rPr lang="en-US" dirty="0" err="1">
                <a:solidFill>
                  <a:srgbClr val="C00000"/>
                </a:solidFill>
              </a:rPr>
              <a:t>W.u</a:t>
            </a:r>
            <a:r>
              <a:rPr lang="en-US" dirty="0">
                <a:solidFill>
                  <a:srgbClr val="C00000"/>
                </a:solidFill>
              </a:rPr>
              <a:t>.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73DD35-80AF-4424-81D2-724D8D53C70B}"/>
              </a:ext>
            </a:extLst>
          </p:cNvPr>
          <p:cNvSpPr txBox="1"/>
          <p:nvPr/>
        </p:nvSpPr>
        <p:spPr>
          <a:xfrm>
            <a:off x="2207568" y="227220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9999"/>
                </a:solidFill>
                <a:latin typeface="Symbol" panose="05050102010706020507" pitchFamily="18" charset="2"/>
              </a:rPr>
              <a:t>r</a:t>
            </a:r>
            <a:r>
              <a:rPr lang="en-US" baseline="30000" dirty="0">
                <a:solidFill>
                  <a:srgbClr val="009999"/>
                </a:solidFill>
              </a:rPr>
              <a:t>2</a:t>
            </a:r>
            <a:r>
              <a:rPr lang="en-US" dirty="0">
                <a:solidFill>
                  <a:srgbClr val="009999"/>
                </a:solidFill>
              </a:rPr>
              <a:t>(E0) </a:t>
            </a:r>
            <a:r>
              <a:rPr lang="en-US" dirty="0" err="1">
                <a:solidFill>
                  <a:srgbClr val="009999"/>
                </a:solidFill>
              </a:rPr>
              <a:t>mUnits</a:t>
            </a:r>
            <a:endParaRPr lang="en-CA" dirty="0">
              <a:solidFill>
                <a:srgbClr val="009999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7860C7-0B21-42FB-B2EA-17BA91B5E179}"/>
              </a:ext>
            </a:extLst>
          </p:cNvPr>
          <p:cNvSpPr txBox="1"/>
          <p:nvPr/>
        </p:nvSpPr>
        <p:spPr>
          <a:xfrm>
            <a:off x="5687616" y="128333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</a:t>
            </a:r>
            <a:r>
              <a:rPr lang="en-US" i="1" dirty="0">
                <a:latin typeface="+mj-lt"/>
              </a:rPr>
              <a:t>Q</a:t>
            </a:r>
            <a:r>
              <a:rPr lang="en-US" baseline="30000" dirty="0"/>
              <a:t>2</a:t>
            </a:r>
            <a:r>
              <a:rPr lang="en-US" dirty="0"/>
              <a:t>&gt; (e</a:t>
            </a:r>
            <a:r>
              <a:rPr lang="en-US" baseline="30000" dirty="0"/>
              <a:t>2</a:t>
            </a:r>
            <a:r>
              <a:rPr lang="en-US" dirty="0"/>
              <a:t>b</a:t>
            </a:r>
            <a:r>
              <a:rPr lang="en-US" baseline="30000" dirty="0"/>
              <a:t>2</a:t>
            </a:r>
            <a:r>
              <a:rPr lang="en-US" dirty="0"/>
              <a:t>)</a:t>
            </a:r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69633B-85D3-4B9B-A3AD-874125746C85}"/>
              </a:ext>
            </a:extLst>
          </p:cNvPr>
          <p:cNvSpPr txBox="1"/>
          <p:nvPr/>
        </p:nvSpPr>
        <p:spPr>
          <a:xfrm>
            <a:off x="1512635" y="913061"/>
            <a:ext cx="936104" cy="523220"/>
          </a:xfrm>
          <a:prstGeom prst="rect">
            <a:avLst/>
          </a:prstGeom>
          <a:noFill/>
          <a:ln w="38100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(</a:t>
            </a:r>
            <a:r>
              <a:rPr lang="en-US" sz="1400" b="1" baseline="30000" dirty="0"/>
              <a:t>3</a:t>
            </a:r>
            <a:r>
              <a:rPr lang="en-US" sz="1400" b="1" dirty="0"/>
              <a:t>He,n)  intensity</a:t>
            </a:r>
            <a:endParaRPr lang="en-CA" sz="14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A22026A-A346-4588-88EB-8BAA97117E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0340" y="764704"/>
            <a:ext cx="4882324" cy="307317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B292E42-E54A-6781-DEAE-30C6332EE6AE}"/>
              </a:ext>
            </a:extLst>
          </p:cNvPr>
          <p:cNvSpPr txBox="1"/>
          <p:nvPr/>
        </p:nvSpPr>
        <p:spPr>
          <a:xfrm>
            <a:off x="10192005" y="5366018"/>
            <a:ext cx="18806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PG, M. </a:t>
            </a:r>
            <a:r>
              <a:rPr lang="en-CA" sz="1400" dirty="0" err="1"/>
              <a:t>Zielinska</a:t>
            </a:r>
            <a:r>
              <a:rPr lang="en-CA" sz="1400" dirty="0"/>
              <a:t>, and E. Clement, PPNP 124,  123931 (2022)</a:t>
            </a:r>
          </a:p>
        </p:txBody>
      </p:sp>
    </p:spTree>
    <p:extLst>
      <p:ext uri="{BB962C8B-B14F-4D97-AF65-F5344CB8AC3E}">
        <p14:creationId xmlns:p14="http://schemas.microsoft.com/office/powerpoint/2010/main" val="1294805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5400" y="6"/>
            <a:ext cx="8640965" cy="718985"/>
          </a:xfrm>
        </p:spPr>
        <p:txBody>
          <a:bodyPr>
            <a:noAutofit/>
          </a:bodyPr>
          <a:lstStyle/>
          <a:p>
            <a:r>
              <a:rPr lang="en-CA" sz="2400" dirty="0"/>
              <a:t>Regions of known shape coexistence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Paul Garrett, QPT Dubrovnik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637" t="1418" r="5705" b="3609"/>
          <a:stretch/>
        </p:blipFill>
        <p:spPr>
          <a:xfrm>
            <a:off x="1919542" y="781534"/>
            <a:ext cx="8208911" cy="56771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16080" y="4509120"/>
            <a:ext cx="3096344" cy="120032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Shape coexistence pervasive throughout the nuclear chart: usually we have </a:t>
            </a:r>
            <a:r>
              <a:rPr lang="en-CA" i="1" dirty="0"/>
              <a:t>two</a:t>
            </a:r>
            <a:r>
              <a:rPr lang="en-CA" dirty="0"/>
              <a:t> distinct shapes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31704" y="2132858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/>
              <a:t>Heyde</a:t>
            </a:r>
            <a:r>
              <a:rPr lang="en-CA" dirty="0"/>
              <a:t> and Wood, RMP 83, 1467 (2011)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07C82-0709-4CDF-86E4-1B3097ED2977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962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6" t="15071" r="53515" b="15667"/>
          <a:stretch/>
        </p:blipFill>
        <p:spPr>
          <a:xfrm>
            <a:off x="335360" y="818703"/>
            <a:ext cx="5729748" cy="5963614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9416" y="1"/>
            <a:ext cx="9073008" cy="728837"/>
          </a:xfrm>
        </p:spPr>
        <p:txBody>
          <a:bodyPr>
            <a:normAutofit/>
          </a:bodyPr>
          <a:lstStyle/>
          <a:p>
            <a:pPr algn="ctr"/>
            <a:r>
              <a:rPr lang="en-CA" sz="2400" dirty="0"/>
              <a:t>We have initiated studies of </a:t>
            </a:r>
            <a:r>
              <a:rPr lang="en-CA" sz="2400" dirty="0" err="1"/>
              <a:t>Te</a:t>
            </a:r>
            <a:r>
              <a:rPr lang="en-CA" sz="2400" dirty="0"/>
              <a:t> isotopes: </a:t>
            </a:r>
            <a:r>
              <a:rPr lang="en-CA" sz="2400" baseline="30000" dirty="0"/>
              <a:t>123</a:t>
            </a:r>
            <a:r>
              <a:rPr lang="en-CA" sz="2400" dirty="0"/>
              <a:t>Te(</a:t>
            </a:r>
            <a:r>
              <a:rPr lang="en-CA" sz="2400" dirty="0" err="1"/>
              <a:t>n,</a:t>
            </a:r>
            <a:r>
              <a:rPr lang="en-CA" sz="2400" dirty="0" err="1">
                <a:latin typeface="Symbol" panose="05050102010706020507" pitchFamily="18" charset="2"/>
              </a:rPr>
              <a:t>g</a:t>
            </a:r>
            <a:r>
              <a:rPr lang="en-CA" sz="2400" dirty="0"/>
              <a:t>) data from FIPPS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32571" y="2308702"/>
            <a:ext cx="18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Newly observed </a:t>
            </a:r>
            <a:r>
              <a:rPr lang="en-CA" sz="1600" dirty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decays from higher lying 2</a:t>
            </a:r>
            <a:r>
              <a:rPr lang="en-CA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states to  0</a:t>
            </a:r>
            <a:r>
              <a:rPr lang="en-CA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CA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state in red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16670" y="2308702"/>
            <a:ext cx="1883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decay from suggested 2</a:t>
            </a:r>
            <a:r>
              <a:rPr lang="en-CA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C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member of intruder band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733838" y="3488627"/>
            <a:ext cx="72008" cy="456812"/>
          </a:xfrm>
          <a:prstGeom prst="straightConnector1">
            <a:avLst/>
          </a:prstGeom>
          <a:ln w="28575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D693A-D06C-4A47-8851-446F79F9356B}" type="datetime1">
              <a:rPr lang="en-US" smtClean="0"/>
              <a:t>7/12/2022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20</a:t>
            </a:fld>
            <a:endParaRPr lang="en-CA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" t="24801" r="21603" b="10100"/>
          <a:stretch/>
        </p:blipFill>
        <p:spPr>
          <a:xfrm>
            <a:off x="6240016" y="2305525"/>
            <a:ext cx="5914276" cy="40742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672064" y="1357636"/>
            <a:ext cx="50132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latin typeface="+mj-lt"/>
              </a:rPr>
              <a:t>All low-lying 2</a:t>
            </a:r>
            <a:r>
              <a:rPr lang="en-CA" b="1" baseline="30000" dirty="0">
                <a:latin typeface="+mj-lt"/>
              </a:rPr>
              <a:t>+</a:t>
            </a:r>
            <a:r>
              <a:rPr lang="en-CA" b="1" dirty="0">
                <a:latin typeface="+mj-lt"/>
              </a:rPr>
              <a:t> states fed by primary </a:t>
            </a:r>
            <a:r>
              <a:rPr lang="en-CA" b="1" dirty="0">
                <a:latin typeface="Symbol" panose="05050102010706020507" pitchFamily="18" charset="2"/>
              </a:rPr>
              <a:t>g</a:t>
            </a:r>
            <a:r>
              <a:rPr lang="en-CA" b="1" dirty="0">
                <a:latin typeface="+mj-lt"/>
              </a:rPr>
              <a:t>-rays from capture state </a:t>
            </a:r>
          </a:p>
        </p:txBody>
      </p:sp>
    </p:spTree>
    <p:extLst>
      <p:ext uri="{BB962C8B-B14F-4D97-AF65-F5344CB8AC3E}">
        <p14:creationId xmlns:p14="http://schemas.microsoft.com/office/powerpoint/2010/main" val="28718757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90" name="Rectangle 6"/>
          <p:cNvSpPr>
            <a:spLocks noGrp="1" noChangeArrowheads="1"/>
          </p:cNvSpPr>
          <p:nvPr/>
        </p:nvSpPr>
        <p:spPr bwMode="auto">
          <a:xfrm>
            <a:off x="2711624" y="116632"/>
            <a:ext cx="6552728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2800" b="1" dirty="0">
                <a:solidFill>
                  <a:srgbClr val="FFC000"/>
                </a:solidFill>
                <a:latin typeface="Times" charset="0"/>
                <a:ea typeface="ＭＳ Ｐゴシック" charset="0"/>
                <a:cs typeface="ＭＳ Ｐゴシック" charset="0"/>
              </a:rPr>
              <a:t>Evidence for deformed band in </a:t>
            </a:r>
            <a:r>
              <a:rPr lang="en-US" sz="2800" b="1" baseline="30000" dirty="0">
                <a:solidFill>
                  <a:srgbClr val="FFC000"/>
                </a:solidFill>
                <a:latin typeface="Times" charset="0"/>
                <a:ea typeface="ＭＳ Ｐゴシック" charset="0"/>
                <a:cs typeface="ＭＳ Ｐゴシック" charset="0"/>
              </a:rPr>
              <a:t>124</a:t>
            </a:r>
            <a:r>
              <a:rPr lang="en-US" sz="2800" b="1" dirty="0">
                <a:solidFill>
                  <a:srgbClr val="FFC000"/>
                </a:solidFill>
                <a:latin typeface="Times" charset="0"/>
                <a:ea typeface="ＭＳ Ｐゴシック" charset="0"/>
                <a:cs typeface="ＭＳ Ｐゴシック" charset="0"/>
              </a:rPr>
              <a:t>Te</a:t>
            </a:r>
          </a:p>
        </p:txBody>
      </p:sp>
      <p:sp>
        <p:nvSpPr>
          <p:cNvPr id="20486" name="TextBox 4"/>
          <p:cNvSpPr txBox="1">
            <a:spLocks noChangeArrowheads="1"/>
          </p:cNvSpPr>
          <p:nvPr/>
        </p:nvSpPr>
        <p:spPr bwMode="auto">
          <a:xfrm>
            <a:off x="7273101" y="4593577"/>
            <a:ext cx="38164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Lifetimes taken from ENSDF and a (</a:t>
            </a:r>
            <a:r>
              <a:rPr lang="en-US" altLang="en-US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ˊ</a:t>
            </a:r>
            <a:r>
              <a:rPr lang="el-GR" altLang="ja-JP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ja-JP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study at Kentucky (S. Hicks </a:t>
            </a:r>
            <a:r>
              <a:rPr lang="en-US" altLang="ja-JP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al</a:t>
            </a:r>
            <a:r>
              <a:rPr lang="en-US" altLang="ja-JP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PRC</a:t>
            </a:r>
            <a:r>
              <a:rPr lang="en-CA" sz="1800" b="1" dirty="0"/>
              <a:t> </a:t>
            </a:r>
            <a:r>
              <a:rPr lang="en-CA" sz="1800" b="1" dirty="0">
                <a:latin typeface="+mj-lt"/>
              </a:rPr>
              <a:t>78, 054320 (</a:t>
            </a:r>
            <a:r>
              <a:rPr lang="en-US" altLang="ja-JP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2008)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83973" y="5795640"/>
            <a:ext cx="7608030" cy="40011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>
                <a:latin typeface="+mj-lt"/>
              </a:rPr>
              <a:t>Evidence building for deformed intruder states in </a:t>
            </a:r>
            <a:r>
              <a:rPr lang="en-CA" sz="2000" b="1" dirty="0" err="1">
                <a:latin typeface="+mj-lt"/>
              </a:rPr>
              <a:t>Te</a:t>
            </a:r>
            <a:r>
              <a:rPr lang="en-CA" sz="2000" b="1" dirty="0">
                <a:latin typeface="+mj-lt"/>
              </a:rPr>
              <a:t> isotopes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21</a:t>
            </a:fld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6" t="29000" r="28094" b="6950"/>
          <a:stretch/>
        </p:blipFill>
        <p:spPr>
          <a:xfrm>
            <a:off x="833493" y="996518"/>
            <a:ext cx="6270619" cy="4664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2144" y="1196753"/>
            <a:ext cx="4032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latin typeface="+mj-lt"/>
              </a:rPr>
              <a:t>Newly observed transitions and B(</a:t>
            </a:r>
            <a:r>
              <a:rPr lang="en-CA" sz="2000" b="1" i="1" dirty="0">
                <a:latin typeface="+mj-lt"/>
              </a:rPr>
              <a:t>E2</a:t>
            </a:r>
            <a:r>
              <a:rPr lang="en-CA" sz="2000" b="1" dirty="0">
                <a:latin typeface="+mj-lt"/>
              </a:rPr>
              <a:t>) values indicated with red labels.</a:t>
            </a:r>
          </a:p>
          <a:p>
            <a:endParaRPr lang="en-CA" sz="2000" b="1" dirty="0">
              <a:latin typeface="+mj-lt"/>
            </a:endParaRPr>
          </a:p>
          <a:p>
            <a:r>
              <a:rPr lang="en-CA" sz="2000" b="1" dirty="0">
                <a:latin typeface="+mj-lt"/>
              </a:rPr>
              <a:t>The B(</a:t>
            </a:r>
            <a:r>
              <a:rPr lang="en-CA" sz="2000" b="1" i="1" dirty="0">
                <a:latin typeface="+mj-lt"/>
              </a:rPr>
              <a:t>E2</a:t>
            </a:r>
            <a:r>
              <a:rPr lang="en-CA" sz="2000" b="1" dirty="0">
                <a:latin typeface="+mj-lt"/>
              </a:rPr>
              <a:t>;2</a:t>
            </a:r>
            <a:r>
              <a:rPr lang="en-CA" sz="2000" b="1" baseline="30000" dirty="0">
                <a:latin typeface="+mj-lt"/>
              </a:rPr>
              <a:t>+</a:t>
            </a:r>
            <a:r>
              <a:rPr lang="en-CA" sz="2000" b="1" dirty="0">
                <a:latin typeface="+mj-lt"/>
              </a:rPr>
              <a:t>→0</a:t>
            </a:r>
            <a:r>
              <a:rPr lang="en-CA" sz="2000" b="1" baseline="-25000" dirty="0">
                <a:latin typeface="+mj-lt"/>
              </a:rPr>
              <a:t>2</a:t>
            </a:r>
            <a:r>
              <a:rPr lang="en-CA" sz="2000" b="1" baseline="30000" dirty="0">
                <a:latin typeface="+mj-lt"/>
              </a:rPr>
              <a:t>+</a:t>
            </a:r>
            <a:r>
              <a:rPr lang="en-CA" sz="2000" b="1" dirty="0">
                <a:latin typeface="+mj-lt"/>
              </a:rPr>
              <a:t>) for decay from 2039-keV 2</a:t>
            </a:r>
            <a:r>
              <a:rPr lang="en-CA" sz="2000" b="1" baseline="30000" dirty="0">
                <a:latin typeface="+mj-lt"/>
              </a:rPr>
              <a:t>+</a:t>
            </a:r>
            <a:r>
              <a:rPr lang="en-CA" sz="2000" b="1" dirty="0">
                <a:latin typeface="+mj-lt"/>
              </a:rPr>
              <a:t> level dominates all others by order of magnitude or greater. 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EB1C-4E51-41A2-9624-2E6CA2BE792D}" type="datetime1">
              <a:rPr lang="en-US" smtClean="0"/>
              <a:t>7/12/2022</a:t>
            </a:fld>
            <a:endParaRPr lang="en-CA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B17564-E738-4176-BA94-0AA9463A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685AD-972B-ACCC-0F36-8A8D6A240CFD}"/>
              </a:ext>
            </a:extLst>
          </p:cNvPr>
          <p:cNvSpPr txBox="1"/>
          <p:nvPr/>
        </p:nvSpPr>
        <p:spPr>
          <a:xfrm>
            <a:off x="1055440" y="13407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1800000"/>
              </a:camera>
              <a:lightRig rig="threePt" dir="t"/>
            </a:scene3d>
          </a:bodyPr>
          <a:lstStyle/>
          <a:p>
            <a:r>
              <a:rPr lang="en-CA" b="1" dirty="0">
                <a:solidFill>
                  <a:srgbClr val="0000FF">
                    <a:alpha val="55000"/>
                  </a:srgbClr>
                </a:solidFill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34927666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55E4778-EA81-5990-BDE5-FD7CA9935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Summary </a:t>
            </a:r>
            <a:endParaRPr lang="en-CA" sz="32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B3A278-0A09-19DC-EB09-6B690A31BE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Shape coexistence, once thought to be a rare and unique phenomena, is now believed to be pervasive throughout the nuclear chart</a:t>
            </a:r>
          </a:p>
          <a:p>
            <a:endParaRPr lang="en-US" sz="2400" dirty="0"/>
          </a:p>
          <a:p>
            <a:r>
              <a:rPr lang="en-US" sz="2400" dirty="0"/>
              <a:t>Evidence beginning to emerge for multiple-shapes coexisting in nuclei</a:t>
            </a:r>
          </a:p>
          <a:p>
            <a:pPr lvl="1"/>
            <a:r>
              <a:rPr lang="en-US" sz="2000" dirty="0"/>
              <a:t>in light mass nuclei</a:t>
            </a:r>
          </a:p>
          <a:p>
            <a:pPr lvl="1"/>
            <a:r>
              <a:rPr lang="en-US" sz="2000" dirty="0"/>
              <a:t>in nuclei near closed shells</a:t>
            </a:r>
          </a:p>
          <a:p>
            <a:pPr lvl="1"/>
            <a:r>
              <a:rPr lang="en-US" sz="2000" dirty="0"/>
              <a:t>in regions where 2 shapes that coexist has been well established </a:t>
            </a:r>
          </a:p>
          <a:p>
            <a:endParaRPr lang="en-US" sz="2400" dirty="0"/>
          </a:p>
          <a:p>
            <a:r>
              <a:rPr lang="en-US" sz="2400" dirty="0"/>
              <a:t>Examples of nuclei that are stable or near stability offer the possibility of detailed studies by a variety of probes</a:t>
            </a:r>
          </a:p>
          <a:p>
            <a:endParaRPr lang="en-US" sz="2400" dirty="0"/>
          </a:p>
          <a:p>
            <a:r>
              <a:rPr lang="en-US" sz="2400" dirty="0"/>
              <a:t>Much work needs to be done to firmly establish these candidates </a:t>
            </a:r>
            <a:endParaRPr lang="en-CA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C3A31E-E729-F762-136B-45967D1D9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5EC07-E398-4B64-B1DF-74EEB9B2B498}" type="datetime1">
              <a:rPr lang="en-US" smtClean="0"/>
              <a:t>7/12/2022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8F583-F629-B235-8BD6-F78535901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3D7F34-E7B7-C19E-376A-AE604FDA6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39072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Collaborators (partial list)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63552" y="908720"/>
            <a:ext cx="8147248" cy="5325966"/>
          </a:xfrm>
        </p:spPr>
        <p:txBody>
          <a:bodyPr>
            <a:noAutofit/>
          </a:bodyPr>
          <a:lstStyle/>
          <a:p>
            <a:r>
              <a:rPr lang="en-CA" sz="1200" dirty="0"/>
              <a:t>Universidad </a:t>
            </a:r>
            <a:r>
              <a:rPr lang="en-CA" sz="1200" dirty="0" err="1"/>
              <a:t>Autónoma</a:t>
            </a:r>
            <a:r>
              <a:rPr lang="en-CA" sz="1200" dirty="0"/>
              <a:t> de Madrid – T.R. Rodríguez</a:t>
            </a:r>
          </a:p>
          <a:p>
            <a:pPr marL="118872" indent="0">
              <a:buNone/>
            </a:pPr>
            <a:endParaRPr lang="en-CA" sz="1200" dirty="0"/>
          </a:p>
          <a:p>
            <a:r>
              <a:rPr lang="en-CA" sz="1200" dirty="0"/>
              <a:t>University of Guelph – A. Diaz Varela, K.L. Green, J. </a:t>
            </a:r>
            <a:r>
              <a:rPr lang="en-CA" sz="1200" dirty="0" err="1"/>
              <a:t>Bangay</a:t>
            </a:r>
            <a:r>
              <a:rPr lang="en-CA" sz="1200" dirty="0"/>
              <a:t>, V. </a:t>
            </a:r>
            <a:r>
              <a:rPr lang="en-CA" sz="1200" dirty="0" err="1"/>
              <a:t>Bildstein</a:t>
            </a:r>
            <a:r>
              <a:rPr lang="en-CA" sz="1200" dirty="0"/>
              <a:t>, B. </a:t>
            </a:r>
            <a:r>
              <a:rPr lang="en-CA" sz="1200" dirty="0" err="1"/>
              <a:t>Jigmeddorj</a:t>
            </a:r>
            <a:r>
              <a:rPr lang="en-CA" sz="1200" dirty="0"/>
              <a:t>, A.D. MacLean, G.A. Demand, D.S. </a:t>
            </a:r>
            <a:r>
              <a:rPr lang="en-CA" sz="1200" dirty="0" err="1"/>
              <a:t>Bandyopadhyay</a:t>
            </a:r>
            <a:r>
              <a:rPr lang="en-CA" sz="1200" dirty="0"/>
              <a:t>, K. </a:t>
            </a:r>
            <a:r>
              <a:rPr lang="en-CA" sz="1200" dirty="0" err="1"/>
              <a:t>Mashtakov</a:t>
            </a:r>
            <a:r>
              <a:rPr lang="en-CA" sz="1200" dirty="0"/>
              <a:t>, A.J. </a:t>
            </a:r>
            <a:r>
              <a:rPr lang="en-CA" sz="1200" dirty="0" err="1"/>
              <a:t>Radich</a:t>
            </a:r>
            <a:r>
              <a:rPr lang="en-CA" sz="1200" dirty="0"/>
              <a:t>, M. </a:t>
            </a:r>
            <a:r>
              <a:rPr lang="en-CA" sz="1200" dirty="0" err="1"/>
              <a:t>Rocchini</a:t>
            </a:r>
            <a:r>
              <a:rPr lang="en-CA" sz="1200" dirty="0"/>
              <a:t>, C. </a:t>
            </a:r>
            <a:r>
              <a:rPr lang="en-CA" sz="1200" dirty="0" err="1"/>
              <a:t>Sumithrarachchi</a:t>
            </a:r>
            <a:r>
              <a:rPr lang="en-CA" sz="1200" dirty="0"/>
              <a:t>  </a:t>
            </a:r>
          </a:p>
          <a:p>
            <a:pPr marL="118872" indent="0">
              <a:buNone/>
            </a:pPr>
            <a:endParaRPr lang="en-CA" sz="1200" dirty="0"/>
          </a:p>
          <a:p>
            <a:r>
              <a:rPr lang="en-CA" sz="1200" dirty="0"/>
              <a:t>TRIUMF – A.B. </a:t>
            </a:r>
            <a:r>
              <a:rPr lang="en-CA" sz="1200" dirty="0" err="1"/>
              <a:t>Garnsworthy</a:t>
            </a:r>
            <a:r>
              <a:rPr lang="en-CA" sz="1200" dirty="0"/>
              <a:t>, G.C. Ball, G. Hackman</a:t>
            </a:r>
          </a:p>
          <a:p>
            <a:endParaRPr lang="en-CA" sz="1200" dirty="0"/>
          </a:p>
          <a:p>
            <a:r>
              <a:rPr lang="en-CA" sz="1200" dirty="0"/>
              <a:t>CERN – B. </a:t>
            </a:r>
            <a:r>
              <a:rPr lang="en-CA" sz="1200" dirty="0" err="1"/>
              <a:t>Olaizola</a:t>
            </a:r>
            <a:endParaRPr lang="en-CA" sz="1200" dirty="0"/>
          </a:p>
          <a:p>
            <a:pPr marL="118872" indent="0">
              <a:buNone/>
            </a:pPr>
            <a:endParaRPr lang="en-CA" sz="1200" dirty="0"/>
          </a:p>
          <a:p>
            <a:r>
              <a:rPr lang="en-CA" sz="1200" dirty="0" err="1"/>
              <a:t>Technische</a:t>
            </a:r>
            <a:r>
              <a:rPr lang="en-CA" sz="1200" dirty="0"/>
              <a:t> </a:t>
            </a:r>
            <a:r>
              <a:rPr lang="en-CA" sz="1200" dirty="0" err="1"/>
              <a:t>Universität</a:t>
            </a:r>
            <a:r>
              <a:rPr lang="en-CA" sz="1200" dirty="0"/>
              <a:t> </a:t>
            </a:r>
            <a:r>
              <a:rPr lang="en-CA" sz="1200" dirty="0" err="1"/>
              <a:t>München</a:t>
            </a:r>
            <a:r>
              <a:rPr lang="en-CA" sz="1200" dirty="0"/>
              <a:t> – T. </a:t>
            </a:r>
            <a:r>
              <a:rPr lang="en-CA" sz="1200" dirty="0" err="1"/>
              <a:t>Faestermann</a:t>
            </a:r>
            <a:r>
              <a:rPr lang="en-CA" sz="1200" dirty="0"/>
              <a:t> </a:t>
            </a:r>
          </a:p>
          <a:p>
            <a:endParaRPr lang="en-CA" sz="1200" dirty="0"/>
          </a:p>
          <a:p>
            <a:r>
              <a:rPr lang="en-CA" sz="1200" dirty="0" err="1"/>
              <a:t>Universität</a:t>
            </a:r>
            <a:r>
              <a:rPr lang="en-CA" sz="1200" dirty="0"/>
              <a:t> </a:t>
            </a:r>
            <a:r>
              <a:rPr lang="en-CA" sz="1200" dirty="0" err="1"/>
              <a:t>zu</a:t>
            </a:r>
            <a:r>
              <a:rPr lang="en-CA" sz="1200" dirty="0"/>
              <a:t> Köln – N. </a:t>
            </a:r>
            <a:r>
              <a:rPr lang="en-CA" sz="1200" dirty="0" err="1"/>
              <a:t>Warr</a:t>
            </a:r>
            <a:r>
              <a:rPr lang="en-CA" sz="1200" dirty="0"/>
              <a:t>, J. Jolie</a:t>
            </a:r>
          </a:p>
          <a:p>
            <a:endParaRPr lang="en-CA" sz="1200" dirty="0"/>
          </a:p>
          <a:p>
            <a:r>
              <a:rPr lang="en-CA" sz="1200" dirty="0"/>
              <a:t>Ludwig </a:t>
            </a:r>
            <a:r>
              <a:rPr lang="en-CA" sz="1200" dirty="0" err="1"/>
              <a:t>Maxillimians</a:t>
            </a:r>
            <a:r>
              <a:rPr lang="en-CA" sz="1200" dirty="0"/>
              <a:t> </a:t>
            </a:r>
            <a:r>
              <a:rPr lang="en-CA" sz="1200" dirty="0" err="1"/>
              <a:t>Universität</a:t>
            </a:r>
            <a:r>
              <a:rPr lang="en-CA" sz="1200" dirty="0"/>
              <a:t> – R. </a:t>
            </a:r>
            <a:r>
              <a:rPr lang="en-CA" sz="1200" dirty="0" err="1"/>
              <a:t>Hertenberger</a:t>
            </a:r>
            <a:r>
              <a:rPr lang="en-CA" sz="1200" dirty="0"/>
              <a:t>, H.-F. Wirth</a:t>
            </a:r>
          </a:p>
          <a:p>
            <a:endParaRPr lang="en-CA" sz="1200" dirty="0"/>
          </a:p>
          <a:p>
            <a:r>
              <a:rPr lang="en-CA" sz="1200" dirty="0"/>
              <a:t>Georgia Tech – W.D. </a:t>
            </a:r>
            <a:r>
              <a:rPr lang="en-CA" sz="1200" dirty="0" err="1"/>
              <a:t>Kulp</a:t>
            </a:r>
            <a:r>
              <a:rPr lang="en-CA" sz="1200" dirty="0"/>
              <a:t>, J.L. Wood</a:t>
            </a:r>
          </a:p>
          <a:p>
            <a:endParaRPr lang="en-CA" sz="1200" dirty="0"/>
          </a:p>
          <a:p>
            <a:r>
              <a:rPr lang="en-CA" sz="1200" dirty="0"/>
              <a:t>University of Kentucky – S.W. Yates, E. Peters</a:t>
            </a:r>
          </a:p>
          <a:p>
            <a:pPr marL="118872" indent="0">
              <a:buNone/>
            </a:pPr>
            <a:endParaRPr lang="en-CA" sz="1200" dirty="0"/>
          </a:p>
          <a:p>
            <a:r>
              <a:rPr lang="en-CA" sz="1200" dirty="0"/>
              <a:t>University of Warsaw – K. </a:t>
            </a:r>
            <a:r>
              <a:rPr lang="en-CA" sz="1200" dirty="0" err="1"/>
              <a:t>Wrzosek-Lipska</a:t>
            </a:r>
            <a:r>
              <a:rPr lang="en-CA" sz="1200" dirty="0"/>
              <a:t>, P. </a:t>
            </a:r>
            <a:r>
              <a:rPr lang="en-CA" sz="1200" dirty="0" err="1"/>
              <a:t>Napiorkowski</a:t>
            </a:r>
            <a:r>
              <a:rPr lang="en-CA" sz="1200" dirty="0"/>
              <a:t>, K. </a:t>
            </a:r>
            <a:r>
              <a:rPr lang="en-CA" sz="1200" dirty="0" err="1"/>
              <a:t>Hydynska-Klek</a:t>
            </a:r>
            <a:r>
              <a:rPr lang="en-CA" sz="1200" dirty="0"/>
              <a:t>, M. </a:t>
            </a:r>
            <a:r>
              <a:rPr lang="en-CA" sz="1200" dirty="0" err="1"/>
              <a:t>Palacz</a:t>
            </a:r>
            <a:endParaRPr lang="en-CA" sz="1200" dirty="0"/>
          </a:p>
          <a:p>
            <a:endParaRPr lang="en-CA" sz="1200" dirty="0"/>
          </a:p>
          <a:p>
            <a:r>
              <a:rPr lang="en-CA" sz="1200" dirty="0" err="1"/>
              <a:t>Saclay</a:t>
            </a:r>
            <a:r>
              <a:rPr lang="en-CA" sz="1200" dirty="0"/>
              <a:t> – M. </a:t>
            </a:r>
            <a:r>
              <a:rPr lang="en-CA" sz="1200" dirty="0" err="1"/>
              <a:t>Zielińska</a:t>
            </a:r>
            <a:r>
              <a:rPr lang="en-CA" sz="1200" dirty="0"/>
              <a:t>, D. </a:t>
            </a:r>
            <a:r>
              <a:rPr lang="en-CA" sz="1200" dirty="0" err="1"/>
              <a:t>Kalaydjieva</a:t>
            </a:r>
            <a:endParaRPr lang="en-CA" sz="1200" dirty="0"/>
          </a:p>
          <a:p>
            <a:endParaRPr lang="en-CA" sz="1200" dirty="0"/>
          </a:p>
          <a:p>
            <a:r>
              <a:rPr lang="en-CA" sz="1200" dirty="0"/>
              <a:t>ILL – C. </a:t>
            </a:r>
            <a:r>
              <a:rPr lang="en-CA" sz="1200" dirty="0" err="1"/>
              <a:t>Michelagnoli</a:t>
            </a:r>
            <a:r>
              <a:rPr lang="en-CA" sz="1200" dirty="0"/>
              <a:t>, G. </a:t>
            </a:r>
            <a:r>
              <a:rPr lang="en-CA" sz="1200" dirty="0" err="1"/>
              <a:t>Colombi</a:t>
            </a:r>
            <a:endParaRPr lang="en-CA" sz="1200" dirty="0"/>
          </a:p>
          <a:p>
            <a:endParaRPr lang="en-CA" sz="1200" dirty="0"/>
          </a:p>
          <a:p>
            <a:r>
              <a:rPr lang="en-CA" sz="1200" dirty="0"/>
              <a:t>University of the Western Cape – S. </a:t>
            </a:r>
            <a:r>
              <a:rPr lang="en-CA" sz="1200" dirty="0" err="1"/>
              <a:t>Triambak</a:t>
            </a:r>
            <a:r>
              <a:rPr lang="en-CA" sz="1200" dirty="0"/>
              <a:t>, </a:t>
            </a:r>
          </a:p>
          <a:p>
            <a:endParaRPr lang="en-CA" sz="1200" dirty="0"/>
          </a:p>
          <a:p>
            <a:r>
              <a:rPr lang="en-CA" sz="1200" dirty="0"/>
              <a:t>University of Florence – A. </a:t>
            </a:r>
            <a:r>
              <a:rPr lang="en-CA" sz="1200" dirty="0" err="1"/>
              <a:t>Nannini</a:t>
            </a:r>
            <a:r>
              <a:rPr lang="en-CA" sz="1200" dirty="0"/>
              <a:t>, N. </a:t>
            </a:r>
            <a:r>
              <a:rPr lang="en-CA" sz="1200" dirty="0" err="1"/>
              <a:t>Marchini</a:t>
            </a:r>
            <a:r>
              <a:rPr lang="en-CA" sz="1200" dirty="0"/>
              <a:t> </a:t>
            </a:r>
          </a:p>
          <a:p>
            <a:endParaRPr lang="en-CA" sz="1200" dirty="0"/>
          </a:p>
          <a:p>
            <a:r>
              <a:rPr lang="en-CA" sz="1200" dirty="0"/>
              <a:t>ANL – M. </a:t>
            </a:r>
            <a:r>
              <a:rPr lang="en-CA" sz="1200" dirty="0" err="1"/>
              <a:t>Siciliano</a:t>
            </a:r>
            <a:r>
              <a:rPr lang="en-CA" sz="1200" dirty="0"/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B7AA-B790-4E77-960D-72DBFA748122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  <a:endParaRPr lang="en-CA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>
                <a:solidFill>
                  <a:prstClr val="black">
                    <a:tint val="95000"/>
                  </a:prstClr>
                </a:solidFill>
              </a:rPr>
              <a:pPr/>
              <a:t>23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9147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B8D8B-A1B9-E878-546A-02808018B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B8BD5-AB08-27F3-1B4A-DE500D223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1E2DA-C286-5BBD-73CA-70E82863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DC2BC-098A-49B6-AC36-D17DA06CE66B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F331F-A603-90C6-4D52-D57A0559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B2A32-7540-EF21-2E70-0C032352C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75750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31F44-49E1-1FDD-98E9-42A36697F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155448"/>
            <a:ext cx="8928992" cy="393232"/>
          </a:xfrm>
        </p:spPr>
        <p:txBody>
          <a:bodyPr>
            <a:noAutofit/>
          </a:bodyPr>
          <a:lstStyle/>
          <a:p>
            <a:r>
              <a:rPr lang="en-CA" sz="2400" dirty="0"/>
              <a:t>The case of </a:t>
            </a:r>
            <a:r>
              <a:rPr lang="en-CA" sz="2400" baseline="30000" dirty="0"/>
              <a:t>40</a:t>
            </a:r>
            <a:r>
              <a:rPr lang="en-CA" sz="2400" dirty="0"/>
              <a:t>Ca – spherical, normal, and </a:t>
            </a:r>
            <a:r>
              <a:rPr lang="en-CA" sz="2400" dirty="0" err="1"/>
              <a:t>superdeformed</a:t>
            </a:r>
            <a:r>
              <a:rPr lang="en-CA" sz="2400" dirty="0"/>
              <a:t> bands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7E282-67B9-29E0-62E2-632BAC570C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836712"/>
            <a:ext cx="5688632" cy="5446364"/>
          </a:xfrm>
        </p:spPr>
        <p:txBody>
          <a:bodyPr>
            <a:normAutofit/>
          </a:bodyPr>
          <a:lstStyle/>
          <a:p>
            <a:r>
              <a:rPr lang="en-US" sz="2000" b="1" dirty="0"/>
              <a:t>Microscopic nature of bands in </a:t>
            </a:r>
            <a:r>
              <a:rPr lang="en-US" sz="2000" b="1" baseline="30000" dirty="0"/>
              <a:t>40</a:t>
            </a:r>
            <a:r>
              <a:rPr lang="en-US" sz="2000" b="1" dirty="0"/>
              <a:t>Ca revealed through multi-nucleon transfer </a:t>
            </a:r>
            <a:endParaRPr lang="en-CA" sz="20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F7486-1ACD-F4D6-52C2-DE7525B97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74010-35F5-4C3A-85A9-CAC196CB4286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CE2C8B-C1EA-4EEE-93CB-1095BEC4F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10FF0-31A6-DFF1-2903-D84B02D25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25</a:t>
            </a:fld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D218158-CD9C-7313-A151-AC2B92F14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646" y="1704498"/>
            <a:ext cx="3369579" cy="48148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CF05F0-6022-6486-5313-83C33817EC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857" y="836712"/>
            <a:ext cx="4690754" cy="23595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F9F2DB6-B715-6930-AAA9-5DAEA9886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1476" y="3231793"/>
            <a:ext cx="4668806" cy="34370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8F7688-8603-E906-1430-D111B7C7AD09}"/>
              </a:ext>
            </a:extLst>
          </p:cNvPr>
          <p:cNvSpPr txBox="1"/>
          <p:nvPr/>
        </p:nvSpPr>
        <p:spPr>
          <a:xfrm>
            <a:off x="1981199" y="1704500"/>
            <a:ext cx="1046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4p-4h “normal” deformed</a:t>
            </a:r>
            <a:endParaRPr lang="en-CA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409360-411A-C5B7-2B70-13A1BDC5E38F}"/>
              </a:ext>
            </a:extLst>
          </p:cNvPr>
          <p:cNvSpPr txBox="1"/>
          <p:nvPr/>
        </p:nvSpPr>
        <p:spPr>
          <a:xfrm>
            <a:off x="3095150" y="1916835"/>
            <a:ext cx="1046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8p-8h super-deformed</a:t>
            </a:r>
            <a:endParaRPr lang="en-CA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F626C7-80EB-FD83-922F-E748B3A9452E}"/>
              </a:ext>
            </a:extLst>
          </p:cNvPr>
          <p:cNvSpPr txBox="1"/>
          <p:nvPr/>
        </p:nvSpPr>
        <p:spPr>
          <a:xfrm>
            <a:off x="6648349" y="1262633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anose="05050102010706020507" pitchFamily="18" charset="2"/>
              </a:rPr>
              <a:t>a</a:t>
            </a:r>
            <a:r>
              <a:rPr lang="en-US" sz="1600" dirty="0"/>
              <a:t>-stripping on </a:t>
            </a:r>
            <a:r>
              <a:rPr lang="en-US" sz="1600" dirty="0">
                <a:latin typeface="Symbol" panose="05050102010706020507" pitchFamily="18" charset="2"/>
              </a:rPr>
              <a:t>p</a:t>
            </a:r>
            <a:r>
              <a:rPr lang="en-US" sz="1600" dirty="0"/>
              <a:t>2h</a:t>
            </a:r>
            <a:r>
              <a:rPr lang="en-US" sz="1600" dirty="0">
                <a:latin typeface="Symbol" panose="05050102010706020507" pitchFamily="18" charset="2"/>
              </a:rPr>
              <a:t>n</a:t>
            </a:r>
            <a:r>
              <a:rPr lang="en-US" sz="1600" dirty="0"/>
              <a:t>2h </a:t>
            </a:r>
            <a:r>
              <a:rPr lang="en-US" sz="1600" baseline="30000" dirty="0"/>
              <a:t>36</a:t>
            </a:r>
            <a:r>
              <a:rPr lang="en-US" sz="1600" dirty="0"/>
              <a:t>Ar </a:t>
            </a:r>
            <a:r>
              <a:rPr lang="en-US" sz="1600" dirty="0" err="1"/>
              <a:t>gs</a:t>
            </a:r>
            <a:endParaRPr lang="en-CA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88ED04-B502-191F-C788-E0051F09AD0C}"/>
              </a:ext>
            </a:extLst>
          </p:cNvPr>
          <p:cNvSpPr txBox="1"/>
          <p:nvPr/>
        </p:nvSpPr>
        <p:spPr>
          <a:xfrm>
            <a:off x="7032104" y="3801730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anose="05050102010706020507" pitchFamily="18" charset="2"/>
              </a:rPr>
              <a:t>2a</a:t>
            </a:r>
            <a:r>
              <a:rPr lang="en-US" sz="1600" dirty="0"/>
              <a:t>-stripping on </a:t>
            </a:r>
            <a:r>
              <a:rPr lang="en-US" sz="1600" dirty="0">
                <a:latin typeface="Symbol" panose="05050102010706020507" pitchFamily="18" charset="2"/>
              </a:rPr>
              <a:t>p4</a:t>
            </a:r>
            <a:r>
              <a:rPr lang="en-US" sz="1600" dirty="0"/>
              <a:t>h</a:t>
            </a:r>
            <a:r>
              <a:rPr lang="en-US" sz="1600" dirty="0">
                <a:latin typeface="Symbol" panose="05050102010706020507" pitchFamily="18" charset="2"/>
              </a:rPr>
              <a:t>n4</a:t>
            </a:r>
            <a:r>
              <a:rPr lang="en-US" sz="1600" dirty="0"/>
              <a:t>h </a:t>
            </a:r>
            <a:r>
              <a:rPr lang="en-US" sz="1600" baseline="30000" dirty="0"/>
              <a:t>32</a:t>
            </a:r>
            <a:r>
              <a:rPr lang="en-US" sz="1600" dirty="0"/>
              <a:t>S </a:t>
            </a:r>
            <a:r>
              <a:rPr lang="en-US" sz="1600" dirty="0" err="1"/>
              <a:t>gs</a:t>
            </a:r>
            <a:endParaRPr lang="en-CA" sz="16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55077" y="1988840"/>
            <a:ext cx="0" cy="576064"/>
          </a:xfrm>
          <a:prstGeom prst="straightConnector1">
            <a:avLst/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84952" y="1990069"/>
            <a:ext cx="131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B(E2) </a:t>
            </a:r>
            <a:r>
              <a:rPr lang="en-CA" dirty="0" err="1"/>
              <a:t>W.u</a:t>
            </a:r>
            <a:r>
              <a:rPr lang="en-CA" dirty="0"/>
              <a:t>.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35360" y="2634624"/>
            <a:ext cx="0" cy="576064"/>
          </a:xfrm>
          <a:prstGeom prst="straightConnector1">
            <a:avLst/>
          </a:prstGeom>
          <a:ln w="76200">
            <a:solidFill>
              <a:srgbClr val="00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5235" y="2635853"/>
            <a:ext cx="131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10</a:t>
            </a:r>
            <a:r>
              <a:rPr lang="en-CA" baseline="30000" dirty="0"/>
              <a:t>3</a:t>
            </a:r>
            <a:r>
              <a:rPr lang="en-CA" dirty="0">
                <a:latin typeface="Symbol" panose="05050102010706020507" pitchFamily="18" charset="2"/>
              </a:rPr>
              <a:t>r</a:t>
            </a:r>
            <a:r>
              <a:rPr lang="en-CA" baseline="30000" dirty="0"/>
              <a:t>2</a:t>
            </a:r>
            <a:r>
              <a:rPr lang="en-CA" dirty="0"/>
              <a:t>(E0)</a:t>
            </a:r>
          </a:p>
        </p:txBody>
      </p:sp>
    </p:spTree>
    <p:extLst>
      <p:ext uri="{BB962C8B-B14F-4D97-AF65-F5344CB8AC3E}">
        <p14:creationId xmlns:p14="http://schemas.microsoft.com/office/powerpoint/2010/main" val="20519599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8064" y="109894"/>
            <a:ext cx="7348296" cy="510794"/>
          </a:xfrm>
        </p:spPr>
        <p:txBody>
          <a:bodyPr>
            <a:noAutofit/>
          </a:bodyPr>
          <a:lstStyle/>
          <a:p>
            <a:pPr algn="ctr"/>
            <a:r>
              <a:rPr lang="en-CA" sz="2400" dirty="0"/>
              <a:t>Recent MCSM calculations – shape coexistence and                   type-II shell evolution in the </a:t>
            </a:r>
            <a:r>
              <a:rPr lang="en-CA" sz="2400" dirty="0" err="1"/>
              <a:t>Zr</a:t>
            </a:r>
            <a:r>
              <a:rPr lang="en-CA" sz="2400" dirty="0"/>
              <a:t> isotopes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26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537" y="959476"/>
            <a:ext cx="3624071" cy="34056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5" y="978931"/>
            <a:ext cx="3463923" cy="24277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929" y="3791213"/>
            <a:ext cx="3081019" cy="27523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80960" y="3445065"/>
            <a:ext cx="3621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/>
              <a:t>Sieja</a:t>
            </a:r>
            <a:r>
              <a:rPr lang="en-CA" sz="1400" dirty="0"/>
              <a:t> et al., PRC 64 064310 (2009)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11C09-F143-48B1-A24A-2489324AA15E}" type="datetime1">
              <a:rPr lang="en-US" smtClean="0"/>
              <a:t>7/12/2022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</p:spTree>
    <p:extLst>
      <p:ext uri="{BB962C8B-B14F-4D97-AF65-F5344CB8AC3E}">
        <p14:creationId xmlns:p14="http://schemas.microsoft.com/office/powerpoint/2010/main" val="699412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752184" y="788276"/>
            <a:ext cx="3606871" cy="5963043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44624"/>
            <a:ext cx="9073008" cy="648072"/>
          </a:xfrm>
        </p:spPr>
        <p:txBody>
          <a:bodyPr>
            <a:noAutofit/>
          </a:bodyPr>
          <a:lstStyle/>
          <a:p>
            <a:pPr algn="ctr"/>
            <a:r>
              <a:rPr lang="en-CA" sz="2400" dirty="0" err="1"/>
              <a:t>Zr</a:t>
            </a:r>
            <a:r>
              <a:rPr lang="en-CA" sz="2400" dirty="0"/>
              <a:t> isotopes undergo the most rapid change of ground state structure across the nuclear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3DD40-B49D-43A0-ADBF-783DA630F096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27</a:t>
            </a:fld>
            <a:endParaRPr lang="en-CA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815371"/>
            <a:ext cx="6919480" cy="5572665"/>
          </a:xfrm>
        </p:spPr>
        <p:txBody>
          <a:bodyPr>
            <a:normAutofit/>
          </a:bodyPr>
          <a:lstStyle/>
          <a:p>
            <a:r>
              <a:rPr lang="en-CA" sz="2000" b="1" dirty="0"/>
              <a:t>There have been numerous experimental investigations, but firm evidence for shape coexistence has been lacking, and only recently </a:t>
            </a:r>
            <a:r>
              <a:rPr lang="en-CA" sz="2000" b="1" i="1" dirty="0"/>
              <a:t>B(E2)</a:t>
            </a:r>
            <a:r>
              <a:rPr lang="en-CA" sz="2000" b="1" dirty="0"/>
              <a:t>s determined for deformed states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0" r="29716"/>
          <a:stretch/>
        </p:blipFill>
        <p:spPr>
          <a:xfrm>
            <a:off x="644896" y="1953096"/>
            <a:ext cx="5826994" cy="42122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0" r="29716"/>
          <a:stretch/>
        </p:blipFill>
        <p:spPr>
          <a:xfrm>
            <a:off x="7900223" y="815371"/>
            <a:ext cx="3380353" cy="32240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50" r="29716"/>
          <a:stretch/>
        </p:blipFill>
        <p:spPr>
          <a:xfrm>
            <a:off x="7954528" y="3875807"/>
            <a:ext cx="2954905" cy="28182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51584" y="6156012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Measured isotope shifts</a:t>
            </a:r>
          </a:p>
        </p:txBody>
      </p:sp>
    </p:spTree>
    <p:extLst>
      <p:ext uri="{BB962C8B-B14F-4D97-AF65-F5344CB8AC3E}">
        <p14:creationId xmlns:p14="http://schemas.microsoft.com/office/powerpoint/2010/main" val="1014884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/>
              <a:t>Results interpreted with aid of BMF calculations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22582" y="692697"/>
            <a:ext cx="8229600" cy="6100953"/>
          </a:xfrm>
        </p:spPr>
        <p:txBody>
          <a:bodyPr>
            <a:normAutofit fontScale="92500" lnSpcReduction="10000"/>
          </a:bodyPr>
          <a:lstStyle/>
          <a:p>
            <a:r>
              <a:rPr lang="en-CA" sz="2000" dirty="0"/>
              <a:t>BMF calculations using symmetry-conserving configuration mixing method (SCCM) with </a:t>
            </a:r>
            <a:r>
              <a:rPr lang="en-CA" sz="2000" dirty="0" err="1"/>
              <a:t>Gogny</a:t>
            </a:r>
            <a:r>
              <a:rPr lang="en-CA" sz="2000" dirty="0"/>
              <a:t> D1S energy-density functional </a:t>
            </a:r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r>
              <a:rPr lang="en-CA" sz="2000" dirty="0"/>
              <a:t>“Shoulders” on PES, but the rich variety of shapes not readily apparent</a:t>
            </a:r>
          </a:p>
          <a:p>
            <a:endParaRPr lang="en-CA" sz="2000" dirty="0"/>
          </a:p>
          <a:p>
            <a:pPr marL="118872" indent="0">
              <a:buNone/>
            </a:pPr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endParaRPr lang="en-CA" sz="2000" dirty="0"/>
          </a:p>
          <a:p>
            <a:r>
              <a:rPr lang="en-CA" sz="2000" dirty="0"/>
              <a:t>Exact angular momentum and particle number restoration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079C-5C71-4A3B-BAE6-F59DA5C708A9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>
                <a:solidFill>
                  <a:prstClr val="black">
                    <a:tint val="95000"/>
                  </a:prstClr>
                </a:solidFill>
              </a:rPr>
              <a:pPr/>
              <a:t>28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77300"/>
          <a:stretch/>
        </p:blipFill>
        <p:spPr>
          <a:xfrm>
            <a:off x="4007769" y="3968990"/>
            <a:ext cx="4056923" cy="21940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64691" y="5229201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b="1" dirty="0">
                <a:solidFill>
                  <a:prstClr val="black"/>
                </a:solidFill>
                <a:latin typeface="Times New Roman" panose="02020603050405020304"/>
              </a:rPr>
              <a:t>Calculations by T. Rodriguez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86307" y="5696778"/>
            <a:ext cx="2298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Garrett et al., PRC </a:t>
            </a:r>
            <a:r>
              <a:rPr lang="en-CA" sz="1200" b="1" dirty="0"/>
              <a:t>101</a:t>
            </a:r>
            <a:r>
              <a:rPr lang="en-CA" sz="1200" dirty="0"/>
              <a:t>, 044302 (2020)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241BB7-C90B-C6E9-7007-815B6A6D3A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130" y="1412774"/>
            <a:ext cx="5018142" cy="2179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01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3">
            <a:extLst>
              <a:ext uri="{FF2B5EF4-FFF2-40B4-BE49-F238E27FC236}">
                <a16:creationId xmlns:a16="http://schemas.microsoft.com/office/drawing/2014/main" id="{03EE2E42-D4AB-048C-4982-6D538B62C8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06" r="34254" b="1154"/>
          <a:stretch/>
        </p:blipFill>
        <p:spPr>
          <a:xfrm>
            <a:off x="621384" y="3082499"/>
            <a:ext cx="4327633" cy="299444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71464" y="164568"/>
            <a:ext cx="8064896" cy="548680"/>
          </a:xfrm>
        </p:spPr>
        <p:txBody>
          <a:bodyPr>
            <a:noAutofit/>
          </a:bodyPr>
          <a:lstStyle/>
          <a:p>
            <a:r>
              <a:rPr lang="en-CA" sz="2000" dirty="0"/>
              <a:t>Characteristic pattern of deformed 2</a:t>
            </a:r>
            <a:r>
              <a:rPr lang="en-CA" sz="2000" i="1" dirty="0"/>
              <a:t>p</a:t>
            </a:r>
            <a:r>
              <a:rPr lang="en-CA" sz="2000" dirty="0"/>
              <a:t>-2</a:t>
            </a:r>
            <a:r>
              <a:rPr lang="en-CA" sz="2000" i="1" dirty="0"/>
              <a:t>h</a:t>
            </a:r>
            <a:r>
              <a:rPr lang="en-CA" sz="2000" dirty="0"/>
              <a:t> intruder bands at closed shells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6794" y="895732"/>
            <a:ext cx="7793422" cy="4968597"/>
          </a:xfrm>
        </p:spPr>
        <p:txBody>
          <a:bodyPr>
            <a:normAutofit/>
          </a:bodyPr>
          <a:lstStyle/>
          <a:p>
            <a:r>
              <a:rPr lang="en-CA" sz="1800" b="1" dirty="0"/>
              <a:t>In normal or superfluid nuclei, the two-nucleon-transfer should be dominated by ground state-to- ground state transitions – typically &gt; 95% of </a:t>
            </a:r>
            <a:r>
              <a:rPr lang="en-CA" sz="1800" b="1" i="1" dirty="0"/>
              <a:t>L</a:t>
            </a:r>
            <a:r>
              <a:rPr lang="en-CA" sz="1800" b="1" dirty="0"/>
              <a:t>=0 strength to the ground state</a:t>
            </a:r>
          </a:p>
          <a:p>
            <a:endParaRPr lang="en-CA" sz="1800" b="1" dirty="0"/>
          </a:p>
          <a:p>
            <a:r>
              <a:rPr lang="en-CA" sz="1800" b="1" dirty="0"/>
              <a:t>Near </a:t>
            </a:r>
            <a:r>
              <a:rPr lang="en-CA" sz="1800" b="1" i="1" dirty="0"/>
              <a:t>Z </a:t>
            </a:r>
            <a:r>
              <a:rPr lang="en-CA" sz="1800" b="1" dirty="0"/>
              <a:t>= 50, two-proton transfer strongly populates the 0</a:t>
            </a:r>
            <a:r>
              <a:rPr lang="en-CA" sz="1800" b="1" baseline="-25000" dirty="0"/>
              <a:t>2</a:t>
            </a:r>
            <a:r>
              <a:rPr lang="en-CA" sz="1800" b="1" baseline="30000" dirty="0"/>
              <a:t>+</a:t>
            </a:r>
            <a:r>
              <a:rPr lang="en-CA" sz="1800" b="1" dirty="0"/>
              <a:t> state – reminiscent of  proton pairing vibration → 2</a:t>
            </a:r>
            <a:r>
              <a:rPr lang="en-CA" sz="1800" b="1" i="1" dirty="0"/>
              <a:t>p</a:t>
            </a:r>
            <a:r>
              <a:rPr lang="en-CA" sz="1800" b="1" dirty="0"/>
              <a:t>-2</a:t>
            </a:r>
            <a:r>
              <a:rPr lang="en-CA" sz="1800" b="1" i="1" dirty="0"/>
              <a:t>h</a:t>
            </a:r>
            <a:r>
              <a:rPr lang="en-CA" sz="1800" b="1" dirty="0"/>
              <a:t> excitation across </a:t>
            </a:r>
            <a:r>
              <a:rPr lang="en-CA" sz="1800" b="1" i="1" dirty="0"/>
              <a:t>Z </a:t>
            </a:r>
            <a:r>
              <a:rPr lang="en-CA" sz="1800" b="1" dirty="0"/>
              <a:t>= 50 closed shell </a:t>
            </a:r>
          </a:p>
          <a:p>
            <a:endParaRPr lang="en-CA" sz="18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5F7C6-0E39-4B81-8944-EC9978A1C1E2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>
                <a:solidFill>
                  <a:prstClr val="black">
                    <a:tint val="95000"/>
                  </a:prstClr>
                </a:solidFill>
              </a:rPr>
              <a:t>Paul Garrett, QPT Dubrovnik</a:t>
            </a:r>
            <a:endParaRPr lang="en-CA" dirty="0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>
                <a:solidFill>
                  <a:prstClr val="black">
                    <a:tint val="95000"/>
                  </a:prstClr>
                </a:solidFill>
              </a:rPr>
              <a:pPr/>
              <a:t>29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4141"/>
          <a:stretch/>
        </p:blipFill>
        <p:spPr>
          <a:xfrm>
            <a:off x="4975624" y="2996953"/>
            <a:ext cx="3337866" cy="3273382"/>
          </a:xfrm>
          <a:prstGeom prst="rect">
            <a:avLst/>
          </a:prstGeom>
        </p:spPr>
      </p:pic>
      <p:cxnSp>
        <p:nvCxnSpPr>
          <p:cNvPr id="6" name="Straight Arrow Connector 5"/>
          <p:cNvCxnSpPr>
            <a:cxnSpLocks/>
          </p:cNvCxnSpPr>
          <p:nvPr/>
        </p:nvCxnSpPr>
        <p:spPr>
          <a:xfrm flipH="1">
            <a:off x="3254188" y="3537034"/>
            <a:ext cx="3988797" cy="11335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00" r="28905" b="4851"/>
          <a:stretch/>
        </p:blipFill>
        <p:spPr>
          <a:xfrm rot="16200000">
            <a:off x="7391403" y="2161871"/>
            <a:ext cx="5139146" cy="263920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290913" y="487356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/>
              <a:t>(</a:t>
            </a:r>
            <a:r>
              <a:rPr lang="en-CA" sz="1400" b="1" baseline="30000" dirty="0"/>
              <a:t>3</a:t>
            </a:r>
            <a:r>
              <a:rPr lang="en-CA" sz="1400" b="1" dirty="0"/>
              <a:t>He,n)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359816" y="4873565"/>
            <a:ext cx="7047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b="1" dirty="0"/>
              <a:t>(</a:t>
            </a:r>
            <a:r>
              <a:rPr lang="en-CA" sz="1400" b="1" dirty="0" err="1"/>
              <a:t>p,t</a:t>
            </a:r>
            <a:r>
              <a:rPr lang="en-CA" sz="1400" b="1" dirty="0"/>
              <a:t>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11767" y="6254477"/>
            <a:ext cx="3278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prstClr val="black"/>
                </a:solidFill>
              </a:rPr>
              <a:t>Fielding et al., </a:t>
            </a:r>
            <a:r>
              <a:rPr lang="en-CA" sz="1200" dirty="0" err="1">
                <a:solidFill>
                  <a:prstClr val="black"/>
                </a:solidFill>
              </a:rPr>
              <a:t>Nucl</a:t>
            </a:r>
            <a:r>
              <a:rPr lang="en-CA" sz="1200" dirty="0">
                <a:solidFill>
                  <a:prstClr val="black"/>
                </a:solidFill>
              </a:rPr>
              <a:t>. Phys. </a:t>
            </a:r>
            <a:r>
              <a:rPr lang="en-CA" sz="1200" b="1" dirty="0">
                <a:solidFill>
                  <a:prstClr val="black"/>
                </a:solidFill>
              </a:rPr>
              <a:t>A281</a:t>
            </a:r>
            <a:r>
              <a:rPr lang="en-CA" sz="1200" dirty="0">
                <a:solidFill>
                  <a:prstClr val="black"/>
                </a:solidFill>
              </a:rPr>
              <a:t>, 392 (1977)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976320" y="6029447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latin typeface="+mj-lt"/>
              </a:rPr>
              <a:t>Garrett, </a:t>
            </a:r>
            <a:r>
              <a:rPr lang="en-CA" sz="1400" dirty="0" err="1">
                <a:latin typeface="+mj-lt"/>
              </a:rPr>
              <a:t>Zielińska</a:t>
            </a:r>
            <a:r>
              <a:rPr lang="en-CA" sz="1400" dirty="0">
                <a:latin typeface="+mj-lt"/>
              </a:rPr>
              <a:t>, &amp; Clement, PPNP </a:t>
            </a:r>
            <a:r>
              <a:rPr lang="en-CA" sz="1400" b="1" dirty="0">
                <a:latin typeface="+mj-lt"/>
              </a:rPr>
              <a:t>124</a:t>
            </a:r>
            <a:r>
              <a:rPr lang="en-CA" sz="1400" dirty="0">
                <a:latin typeface="+mj-lt"/>
              </a:rPr>
              <a:t>, 103931 (2022)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D020C01-99B2-3B79-8126-95B499D0A1A6}"/>
              </a:ext>
            </a:extLst>
          </p:cNvPr>
          <p:cNvCxnSpPr>
            <a:cxnSpLocks/>
          </p:cNvCxnSpPr>
          <p:nvPr/>
        </p:nvCxnSpPr>
        <p:spPr>
          <a:xfrm flipV="1">
            <a:off x="2980300" y="5171227"/>
            <a:ext cx="0" cy="502919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2797AD9-43DC-25BD-1269-889761CC9EAE}"/>
              </a:ext>
            </a:extLst>
          </p:cNvPr>
          <p:cNvSpPr txBox="1"/>
          <p:nvPr/>
        </p:nvSpPr>
        <p:spPr>
          <a:xfrm>
            <a:off x="3098449" y="5319564"/>
            <a:ext cx="12425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b="1" dirty="0">
                <a:latin typeface="+mj-lt"/>
              </a:rPr>
              <a:t>neutron </a:t>
            </a:r>
            <a:r>
              <a:rPr lang="en-CA" sz="1100" b="1" dirty="0" err="1">
                <a:latin typeface="+mj-lt"/>
              </a:rPr>
              <a:t>midshell</a:t>
            </a:r>
            <a:endParaRPr lang="en-CA" sz="11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76247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6E2AE03-8009-59DA-99DF-8421A2ECBD18}"/>
              </a:ext>
            </a:extLst>
          </p:cNvPr>
          <p:cNvSpPr/>
          <p:nvPr/>
        </p:nvSpPr>
        <p:spPr>
          <a:xfrm>
            <a:off x="1919542" y="781534"/>
            <a:ext cx="8208911" cy="56771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5561" y="79520"/>
            <a:ext cx="7200800" cy="639471"/>
          </a:xfrm>
        </p:spPr>
        <p:txBody>
          <a:bodyPr>
            <a:noAutofit/>
          </a:bodyPr>
          <a:lstStyle/>
          <a:p>
            <a:r>
              <a:rPr lang="en-CA" sz="2400" dirty="0"/>
              <a:t>Emerging regions of multiple shape coexistence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Paul Garrett, QPT Dubrovnik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3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alphaModFix amt="49000"/>
          </a:blip>
          <a:srcRect l="1637" t="1418" r="5705" b="3609"/>
          <a:stretch/>
        </p:blipFill>
        <p:spPr>
          <a:xfrm>
            <a:off x="1919542" y="781534"/>
            <a:ext cx="8208911" cy="56771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44072" y="4154906"/>
            <a:ext cx="3096344" cy="120032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Regions with nuclei having some </a:t>
            </a:r>
            <a:r>
              <a:rPr lang="en-US" i="1" dirty="0"/>
              <a:t>experimental</a:t>
            </a:r>
            <a:r>
              <a:rPr lang="en-US" dirty="0"/>
              <a:t> evidence for possessing multiple  shapes at low spin</a:t>
            </a:r>
            <a:endParaRPr lang="en-CA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454C-D37B-474C-BCB2-689CB692ADD3}" type="datetime1">
              <a:rPr lang="en-US" smtClean="0">
                <a:solidFill>
                  <a:prstClr val="black">
                    <a:tint val="95000"/>
                  </a:prstClr>
                </a:solidFill>
              </a:rPr>
              <a:t>7/12/2022</a:t>
            </a:fld>
            <a:endParaRPr lang="en-CA">
              <a:solidFill>
                <a:prstClr val="black">
                  <a:tint val="95000"/>
                </a:prstClr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2A3FAF9-CAD6-19F7-B9B0-686FA0BAFCB5}"/>
              </a:ext>
            </a:extLst>
          </p:cNvPr>
          <p:cNvCxnSpPr>
            <a:cxnSpLocks/>
          </p:cNvCxnSpPr>
          <p:nvPr/>
        </p:nvCxnSpPr>
        <p:spPr>
          <a:xfrm flipV="1">
            <a:off x="2807519" y="906011"/>
            <a:ext cx="4924337" cy="49243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2426A051-E461-0C67-732B-F69A2A994FD0}"/>
              </a:ext>
            </a:extLst>
          </p:cNvPr>
          <p:cNvSpPr/>
          <p:nvPr/>
        </p:nvSpPr>
        <p:spPr>
          <a:xfrm>
            <a:off x="3498816" y="4927108"/>
            <a:ext cx="203172" cy="21659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99B7583-62AC-FDB0-6065-6E7EEE796299}"/>
              </a:ext>
            </a:extLst>
          </p:cNvPr>
          <p:cNvSpPr/>
          <p:nvPr/>
        </p:nvSpPr>
        <p:spPr>
          <a:xfrm>
            <a:off x="3055597" y="5440326"/>
            <a:ext cx="144016" cy="132615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3FC8CB-DC9B-3DDA-5935-A62DC97B4BC9}"/>
              </a:ext>
            </a:extLst>
          </p:cNvPr>
          <p:cNvSpPr txBox="1"/>
          <p:nvPr/>
        </p:nvSpPr>
        <p:spPr>
          <a:xfrm>
            <a:off x="6023997" y="1956790"/>
            <a:ext cx="70973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>
                <a:rot lat="0" lon="0" rev="2700000"/>
              </a:camera>
              <a:lightRig rig="threePt" dir="t"/>
            </a:scene3d>
          </a:bodyPr>
          <a:lstStyle/>
          <a:p>
            <a:r>
              <a:rPr lang="en-CA" b="1" i="1" dirty="0">
                <a:solidFill>
                  <a:srgbClr val="FF0000"/>
                </a:solidFill>
              </a:rPr>
              <a:t>N=Z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3BF2CBC-9E33-8C28-3A67-9FB9E141C4EB}"/>
              </a:ext>
            </a:extLst>
          </p:cNvPr>
          <p:cNvSpPr/>
          <p:nvPr/>
        </p:nvSpPr>
        <p:spPr>
          <a:xfrm>
            <a:off x="4345147" y="4251151"/>
            <a:ext cx="537539" cy="144016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44948DF-803F-AC3E-ECEE-0E9FA97AA5DD}"/>
              </a:ext>
            </a:extLst>
          </p:cNvPr>
          <p:cNvSpPr/>
          <p:nvPr/>
        </p:nvSpPr>
        <p:spPr>
          <a:xfrm>
            <a:off x="5591944" y="3342366"/>
            <a:ext cx="504056" cy="39685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9622F8F-F408-B7F7-762A-121ED8DB1E31}"/>
              </a:ext>
            </a:extLst>
          </p:cNvPr>
          <p:cNvSpPr/>
          <p:nvPr/>
        </p:nvSpPr>
        <p:spPr>
          <a:xfrm>
            <a:off x="5807968" y="2974862"/>
            <a:ext cx="936104" cy="34923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8FFE76A-4029-EDF8-1002-42B1A98F3F9F}"/>
              </a:ext>
            </a:extLst>
          </p:cNvPr>
          <p:cNvSpPr/>
          <p:nvPr/>
        </p:nvSpPr>
        <p:spPr>
          <a:xfrm>
            <a:off x="8076501" y="1381010"/>
            <a:ext cx="971829" cy="247793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28197D5-A4DC-8D41-F5AD-CFFBBC80B6FC}"/>
              </a:ext>
            </a:extLst>
          </p:cNvPr>
          <p:cNvSpPr/>
          <p:nvPr/>
        </p:nvSpPr>
        <p:spPr>
          <a:xfrm>
            <a:off x="3809178" y="4667824"/>
            <a:ext cx="148640" cy="15286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55A24A-9521-0F9F-FBB4-923FFF8CC94F}"/>
              </a:ext>
            </a:extLst>
          </p:cNvPr>
          <p:cNvSpPr txBox="1"/>
          <p:nvPr/>
        </p:nvSpPr>
        <p:spPr>
          <a:xfrm>
            <a:off x="3265713" y="1866122"/>
            <a:ext cx="2758283" cy="646331"/>
          </a:xfrm>
          <a:prstGeom prst="rect">
            <a:avLst/>
          </a:prstGeom>
          <a:noFill/>
          <a:scene3d>
            <a:camera prst="orthographicFront">
              <a:rot lat="0" lon="0" rev="12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CA" dirty="0"/>
              <a:t>Highlight some examples from these regions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92D4CF-232F-914B-F94C-51D725B0494D}"/>
              </a:ext>
            </a:extLst>
          </p:cNvPr>
          <p:cNvCxnSpPr>
            <a:cxnSpLocks/>
          </p:cNvCxnSpPr>
          <p:nvPr/>
        </p:nvCxnSpPr>
        <p:spPr>
          <a:xfrm flipH="1">
            <a:off x="3674971" y="2728984"/>
            <a:ext cx="476813" cy="2121841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C2B8845-7671-3CF2-56AF-800CA4C55BD4}"/>
              </a:ext>
            </a:extLst>
          </p:cNvPr>
          <p:cNvCxnSpPr>
            <a:cxnSpLocks/>
          </p:cNvCxnSpPr>
          <p:nvPr/>
        </p:nvCxnSpPr>
        <p:spPr>
          <a:xfrm>
            <a:off x="4416702" y="2636930"/>
            <a:ext cx="152738" cy="151797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4C26B7C-47F1-A639-63AD-2534142CDCF5}"/>
              </a:ext>
            </a:extLst>
          </p:cNvPr>
          <p:cNvCxnSpPr>
            <a:cxnSpLocks/>
          </p:cNvCxnSpPr>
          <p:nvPr/>
        </p:nvCxnSpPr>
        <p:spPr>
          <a:xfrm>
            <a:off x="4636482" y="2574996"/>
            <a:ext cx="925152" cy="837417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C2398CB-CD73-073E-322E-F13ABEEDC13D}"/>
              </a:ext>
            </a:extLst>
          </p:cNvPr>
          <p:cNvCxnSpPr>
            <a:cxnSpLocks/>
          </p:cNvCxnSpPr>
          <p:nvPr/>
        </p:nvCxnSpPr>
        <p:spPr>
          <a:xfrm>
            <a:off x="4882686" y="2474110"/>
            <a:ext cx="925282" cy="54465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947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7BAD1-4CBD-A066-EED1-6109169E9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CA" sz="2800" dirty="0"/>
              <a:t>Light nuclei with N~Z, e.g. </a:t>
            </a:r>
            <a:r>
              <a:rPr lang="en-CA" sz="2800" baseline="30000" dirty="0"/>
              <a:t>28</a:t>
            </a:r>
            <a:r>
              <a:rPr lang="en-CA" sz="2800" dirty="0"/>
              <a:t>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B10E1-F5FB-B73D-348E-D552213FA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000" baseline="30000" dirty="0"/>
              <a:t>28</a:t>
            </a:r>
            <a:r>
              <a:rPr lang="en-CA" sz="2000" dirty="0"/>
              <a:t>Si studied by </a:t>
            </a:r>
            <a:r>
              <a:rPr lang="en-CA" sz="2000" dirty="0">
                <a:latin typeface="Symbol" panose="05050102010706020507" pitchFamily="18" charset="2"/>
              </a:rPr>
              <a:t>g</a:t>
            </a:r>
            <a:r>
              <a:rPr lang="en-CA" sz="2000" dirty="0"/>
              <a:t>-ray spectroscopy following </a:t>
            </a:r>
            <a:r>
              <a:rPr lang="en-CA" sz="2000" baseline="30000" dirty="0"/>
              <a:t>12</a:t>
            </a:r>
            <a:r>
              <a:rPr lang="en-CA" sz="2000" dirty="0"/>
              <a:t>C(</a:t>
            </a:r>
            <a:r>
              <a:rPr lang="en-CA" sz="2000" baseline="30000" dirty="0"/>
              <a:t>20</a:t>
            </a:r>
            <a:r>
              <a:rPr lang="en-CA" sz="2000" dirty="0"/>
              <a:t>Ne,</a:t>
            </a:r>
            <a:r>
              <a:rPr lang="en-CA" sz="2000" dirty="0">
                <a:latin typeface="Symbol" panose="05050102010706020507" pitchFamily="18" charset="2"/>
              </a:rPr>
              <a:t>a</a:t>
            </a:r>
            <a:r>
              <a:rPr lang="en-CA" sz="2000" dirty="0"/>
              <a:t>) reaction at ANL using GAMMASPHERE (D. Jenkins et al., PRC </a:t>
            </a:r>
            <a:r>
              <a:rPr lang="en-CA" sz="2000" b="1" dirty="0"/>
              <a:t>86</a:t>
            </a:r>
            <a:r>
              <a:rPr lang="en-CA" sz="2000" dirty="0"/>
              <a:t>, 064308 (2012))</a:t>
            </a:r>
          </a:p>
          <a:p>
            <a:endParaRPr lang="en-C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2EC2F-5380-2809-985F-725957CF7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C72B3-0093-4285-B74A-5AD84BD96170}" type="datetime1">
              <a:rPr lang="en-US" smtClean="0"/>
              <a:t>7/12/2022</a:t>
            </a:fld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C60E7-2789-702C-D8E1-E28697B8F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4</a:t>
            </a:fld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6FBC5A-EC91-3E41-DF2D-AE36C30F4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1388012"/>
            <a:ext cx="4824536" cy="48613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E5CC3D7-A0AB-B65C-1757-1344B7B3E234}"/>
              </a:ext>
            </a:extLst>
          </p:cNvPr>
          <p:cNvSpPr txBox="1"/>
          <p:nvPr/>
        </p:nvSpPr>
        <p:spPr>
          <a:xfrm>
            <a:off x="10412488" y="1496881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aseline="30000" dirty="0"/>
              <a:t>28</a:t>
            </a:r>
            <a:r>
              <a:rPr lang="en-CA" sz="2400" dirty="0"/>
              <a:t>Si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65" y="1679819"/>
            <a:ext cx="5789121" cy="44746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28248" y="5373216"/>
            <a:ext cx="158417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dirty="0"/>
              <a:t>Q</a:t>
            </a:r>
            <a:r>
              <a:rPr lang="en-CA" baseline="-25000" dirty="0"/>
              <a:t>s</a:t>
            </a:r>
            <a:r>
              <a:rPr lang="en-CA" dirty="0"/>
              <a:t>=+0.17(5) </a:t>
            </a:r>
            <a:r>
              <a:rPr lang="en-CA" dirty="0" err="1"/>
              <a:t>eb</a:t>
            </a:r>
            <a:endParaRPr lang="en-CA" dirty="0"/>
          </a:p>
        </p:txBody>
      </p:sp>
      <p:sp>
        <p:nvSpPr>
          <p:cNvPr id="13" name="TextBox 12"/>
          <p:cNvSpPr txBox="1"/>
          <p:nvPr/>
        </p:nvSpPr>
        <p:spPr>
          <a:xfrm>
            <a:off x="6817102" y="4267509"/>
            <a:ext cx="158417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dirty="0"/>
              <a:t>|</a:t>
            </a:r>
            <a:r>
              <a:rPr lang="en-CA" dirty="0" err="1"/>
              <a:t>Q</a:t>
            </a:r>
            <a:r>
              <a:rPr lang="en-CA" baseline="-25000" dirty="0" err="1"/>
              <a:t>t</a:t>
            </a:r>
            <a:r>
              <a:rPr lang="en-CA" dirty="0"/>
              <a:t>|=0.88(1) </a:t>
            </a:r>
            <a:r>
              <a:rPr lang="en-CA" dirty="0" err="1"/>
              <a:t>eb</a:t>
            </a:r>
            <a:endParaRPr lang="en-CA" dirty="0"/>
          </a:p>
        </p:txBody>
      </p:sp>
      <p:sp>
        <p:nvSpPr>
          <p:cNvPr id="11" name="Curved Right Arrow 10"/>
          <p:cNvSpPr/>
          <p:nvPr/>
        </p:nvSpPr>
        <p:spPr>
          <a:xfrm flipV="1">
            <a:off x="6436482" y="3626924"/>
            <a:ext cx="379598" cy="810188"/>
          </a:xfrm>
          <a:prstGeom prst="curvedRightArrow">
            <a:avLst/>
          </a:prstGeom>
          <a:solidFill>
            <a:srgbClr val="FF0000"/>
          </a:solidFill>
          <a:ln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02732" y="4638432"/>
            <a:ext cx="2016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Assumed B(E2)  values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3457E4B-F61C-8ACC-D71A-CF926B5F5931}"/>
              </a:ext>
            </a:extLst>
          </p:cNvPr>
          <p:cNvGrpSpPr/>
          <p:nvPr/>
        </p:nvGrpSpPr>
        <p:grpSpPr>
          <a:xfrm>
            <a:off x="444006" y="1679819"/>
            <a:ext cx="6300065" cy="5105512"/>
            <a:chOff x="444006" y="1679819"/>
            <a:chExt cx="6300065" cy="510551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9376" y="1679819"/>
              <a:ext cx="3254356" cy="446965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44006" y="6139000"/>
              <a:ext cx="6300065" cy="64633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CA" dirty="0">
                  <a:latin typeface="+mj-lt"/>
                </a:rPr>
                <a:t>Evidence for </a:t>
              </a:r>
              <a:r>
                <a:rPr lang="en-CA" dirty="0">
                  <a:latin typeface="Symbol" panose="05050102010706020507" pitchFamily="18" charset="2"/>
                </a:rPr>
                <a:t>p</a:t>
              </a:r>
              <a:r>
                <a:rPr lang="en-CA" dirty="0">
                  <a:latin typeface="+mj-lt"/>
                </a:rPr>
                <a:t>g</a:t>
              </a:r>
              <a:r>
                <a:rPr lang="en-CA" baseline="-25000" dirty="0">
                  <a:latin typeface="+mj-lt"/>
                </a:rPr>
                <a:t>9/2</a:t>
              </a:r>
              <a:r>
                <a:rPr lang="en-CA" dirty="0">
                  <a:latin typeface="+mj-lt"/>
                </a:rPr>
                <a:t> component in 6</a:t>
              </a:r>
              <a:r>
                <a:rPr lang="en-CA" baseline="30000" dirty="0">
                  <a:latin typeface="+mj-lt"/>
                </a:rPr>
                <a:t>+</a:t>
              </a:r>
              <a:r>
                <a:rPr lang="en-CA" dirty="0">
                  <a:latin typeface="+mj-lt"/>
                </a:rPr>
                <a:t> SD state (S. </a:t>
              </a:r>
              <a:r>
                <a:rPr lang="en-CA" dirty="0" err="1">
                  <a:latin typeface="+mj-lt"/>
                </a:rPr>
                <a:t>Kubono</a:t>
              </a:r>
              <a:r>
                <a:rPr lang="en-CA" dirty="0">
                  <a:latin typeface="+mj-lt"/>
                </a:rPr>
                <a:t> et al., PRC </a:t>
              </a:r>
              <a:r>
                <a:rPr lang="en-CA" b="1" dirty="0">
                  <a:latin typeface="+mj-lt"/>
                </a:rPr>
                <a:t>33</a:t>
              </a:r>
              <a:r>
                <a:rPr lang="en-CA" dirty="0">
                  <a:latin typeface="+mj-lt"/>
                </a:rPr>
                <a:t>, 1524 (1986))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99456" y="4638432"/>
              <a:ext cx="10801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baseline="30000" dirty="0">
                  <a:latin typeface="+mj-lt"/>
                </a:rPr>
                <a:t>27</a:t>
              </a:r>
              <a:r>
                <a:rPr lang="en-CA" dirty="0">
                  <a:latin typeface="+mj-lt"/>
                </a:rPr>
                <a:t>Al </a:t>
              </a:r>
              <a:r>
                <a:rPr lang="en-CA" dirty="0">
                  <a:latin typeface="Symbol" panose="05050102010706020507" pitchFamily="18" charset="2"/>
                </a:rPr>
                <a:t>p</a:t>
              </a:r>
              <a:r>
                <a:rPr lang="en-CA" dirty="0">
                  <a:latin typeface="+mj-lt"/>
                </a:rPr>
                <a:t>d</a:t>
              </a:r>
              <a:r>
                <a:rPr lang="en-CA" baseline="-25000" dirty="0">
                  <a:latin typeface="+mj-lt"/>
                </a:rPr>
                <a:t>5/2</a:t>
              </a:r>
              <a:r>
                <a:rPr lang="en-CA" baseline="30000" dirty="0">
                  <a:latin typeface="+mj-lt"/>
                </a:rPr>
                <a:t>-1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945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E0C35-1F9B-C988-3457-07CFA039B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2800" dirty="0"/>
              <a:t>The Ni isotopes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9C4729-E6DA-D92A-920D-7D9FFC254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77460"/>
            <a:ext cx="10972800" cy="5547756"/>
          </a:xfrm>
        </p:spPr>
        <p:txBody>
          <a:bodyPr>
            <a:normAutofit/>
          </a:bodyPr>
          <a:lstStyle/>
          <a:p>
            <a:r>
              <a:rPr lang="en-CA" sz="2400" dirty="0"/>
              <a:t>Variety of highly deformed structures observed in vicinity of </a:t>
            </a:r>
            <a:r>
              <a:rPr lang="en-CA" sz="2400" baseline="30000" dirty="0"/>
              <a:t>56</a:t>
            </a:r>
            <a:r>
              <a:rPr lang="en-CA" sz="2400" dirty="0"/>
              <a:t>Ni by Lund group (e.g., </a:t>
            </a:r>
            <a:r>
              <a:rPr lang="en-CA" sz="2400" baseline="30000" dirty="0"/>
              <a:t>56</a:t>
            </a:r>
            <a:r>
              <a:rPr lang="en-CA" sz="2400" dirty="0"/>
              <a:t>Ni by D. Rudolf et al., PRL 82, 3763 (1999))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A216F-7521-EB6F-8966-2512BC5D3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C70BA-07C5-4FBE-ACB6-6ADADDE79F1B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C9722A-A4C4-F577-3CFC-6804E31F8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  <a:endParaRPr lang="en-CA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B299E-9BAC-4868-1627-46183DA93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5</a:t>
            </a:fld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50" r="28905"/>
          <a:stretch/>
        </p:blipFill>
        <p:spPr>
          <a:xfrm>
            <a:off x="1847528" y="1782531"/>
            <a:ext cx="7920880" cy="47565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28708" y="290992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FF"/>
                </a:solidFill>
              </a:rPr>
              <a:t>4p-4h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9696" y="332783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  <a:r>
              <a:rPr lang="en-CA" dirty="0">
                <a:solidFill>
                  <a:srgbClr val="0000FF"/>
                </a:solidFill>
              </a:rPr>
              <a:t>2p-2h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980" y="5348575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33CCFF"/>
                </a:solidFill>
                <a:latin typeface="+mj-lt"/>
              </a:rPr>
              <a:t>“</a:t>
            </a:r>
            <a:r>
              <a:rPr lang="en-CA" dirty="0">
                <a:solidFill>
                  <a:srgbClr val="33CCFF"/>
                </a:solidFill>
                <a:latin typeface="Symbol" panose="05050102010706020507" pitchFamily="18" charset="2"/>
              </a:rPr>
              <a:t>p</a:t>
            </a:r>
            <a:r>
              <a:rPr lang="en-CA" dirty="0">
                <a:solidFill>
                  <a:srgbClr val="33CCFF"/>
                </a:solidFill>
              </a:rPr>
              <a:t>2p-2h” </a:t>
            </a:r>
            <a:r>
              <a:rPr lang="en-CA" dirty="0" err="1">
                <a:solidFill>
                  <a:srgbClr val="33CCFF"/>
                </a:solidFill>
              </a:rPr>
              <a:t>prolate</a:t>
            </a:r>
            <a:endParaRPr lang="en-CA" dirty="0">
              <a:solidFill>
                <a:srgbClr val="33CC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88518" y="5107977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FF0000"/>
                </a:solidFill>
                <a:latin typeface="+mj-lt"/>
              </a:rPr>
              <a:t>“</a:t>
            </a:r>
            <a:r>
              <a:rPr lang="en-CA" dirty="0">
                <a:solidFill>
                  <a:srgbClr val="FF0000"/>
                </a:solidFill>
                <a:latin typeface="Symbol" panose="05050102010706020507" pitchFamily="18" charset="2"/>
              </a:rPr>
              <a:t>n</a:t>
            </a:r>
            <a:r>
              <a:rPr lang="en-CA" dirty="0">
                <a:solidFill>
                  <a:srgbClr val="FF0000"/>
                </a:solidFill>
              </a:rPr>
              <a:t>2p-2h” oblate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49079" y="4550591"/>
            <a:ext cx="1188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B050"/>
                </a:solidFill>
              </a:rPr>
              <a:t>spherical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35760" y="4634093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1466" y="5626571"/>
            <a:ext cx="2287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Calculated character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B885FA-42BD-BD2A-9BEC-950109607866}"/>
              </a:ext>
            </a:extLst>
          </p:cNvPr>
          <p:cNvSpPr txBox="1"/>
          <p:nvPr/>
        </p:nvSpPr>
        <p:spPr>
          <a:xfrm>
            <a:off x="9914484" y="5754308"/>
            <a:ext cx="20494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PG, M. </a:t>
            </a:r>
            <a:r>
              <a:rPr lang="en-CA" sz="1400" dirty="0" err="1"/>
              <a:t>Zielinska</a:t>
            </a:r>
            <a:r>
              <a:rPr lang="en-CA" sz="1400" dirty="0"/>
              <a:t>, and E. Clement, PPNP 124,  123931 (2022)</a:t>
            </a:r>
          </a:p>
        </p:txBody>
      </p:sp>
    </p:spTree>
    <p:extLst>
      <p:ext uri="{BB962C8B-B14F-4D97-AF65-F5344CB8AC3E}">
        <p14:creationId xmlns:p14="http://schemas.microsoft.com/office/powerpoint/2010/main" val="3413113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800" dirty="0"/>
              <a:t>New </a:t>
            </a:r>
            <a:r>
              <a:rPr lang="en-CA" sz="2800" i="1" dirty="0"/>
              <a:t>E0</a:t>
            </a:r>
            <a:r>
              <a:rPr lang="en-CA" sz="2800" dirty="0"/>
              <a:t> transitions observed in </a:t>
            </a:r>
            <a:r>
              <a:rPr lang="en-CA" sz="2800" baseline="30000" dirty="0"/>
              <a:t>58-62</a:t>
            </a:r>
            <a:r>
              <a:rPr lang="en-CA" sz="2800" dirty="0"/>
              <a:t>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400" baseline="30000" dirty="0"/>
              <a:t>58-62</a:t>
            </a:r>
            <a:r>
              <a:rPr lang="en-CA" sz="2400" dirty="0"/>
              <a:t>Ni studied using (</a:t>
            </a:r>
            <a:r>
              <a:rPr lang="en-CA" sz="2400" dirty="0" err="1"/>
              <a:t>p,p</a:t>
            </a:r>
            <a:r>
              <a:rPr lang="en-CA" sz="2400" dirty="0">
                <a:sym typeface="Symbol" panose="05050102010706020507" pitchFamily="18" charset="2"/>
              </a:rPr>
              <a:t></a:t>
            </a:r>
            <a:r>
              <a:rPr lang="en-CA" sz="2400" dirty="0"/>
              <a:t>) reactions at ANU Canberra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86E2B-A55C-4FC6-BE17-98076F589D28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6</a:t>
            </a:fld>
            <a:endParaRPr lang="en-C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043" y="1988840"/>
            <a:ext cx="7305769" cy="31471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87" y="1202266"/>
            <a:ext cx="3885869" cy="51985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15976" y="5204533"/>
            <a:ext cx="4280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L. Evitts et al., PRC 99, 024306 (2019) </a:t>
            </a:r>
          </a:p>
        </p:txBody>
      </p:sp>
    </p:spTree>
    <p:extLst>
      <p:ext uri="{BB962C8B-B14F-4D97-AF65-F5344CB8AC3E}">
        <p14:creationId xmlns:p14="http://schemas.microsoft.com/office/powerpoint/2010/main" val="455141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2800" dirty="0"/>
              <a:t>Trouble in paradise for E0s?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8872" indent="0">
              <a:buNone/>
            </a:pPr>
            <a:r>
              <a:rPr lang="en-CA" sz="2400" dirty="0"/>
              <a:t>Transitions labelled with 10</a:t>
            </a:r>
            <a:r>
              <a:rPr lang="en-CA" sz="2400" baseline="30000" dirty="0"/>
              <a:t>3</a:t>
            </a:r>
            <a:r>
              <a:rPr lang="en-CA" sz="2400" dirty="0">
                <a:latin typeface="Symbol" panose="05050102010706020507" pitchFamily="18" charset="2"/>
              </a:rPr>
              <a:t>r</a:t>
            </a:r>
            <a:r>
              <a:rPr lang="en-CA" sz="2400" baseline="30000" dirty="0"/>
              <a:t>2</a:t>
            </a:r>
            <a:r>
              <a:rPr lang="en-CA" sz="2400" dirty="0"/>
              <a:t>(E0)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E6B61-5B12-4A4D-A3AA-6074C3FB47CF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7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3" t="59450" r="19168"/>
          <a:stretch/>
        </p:blipFill>
        <p:spPr>
          <a:xfrm>
            <a:off x="692642" y="1484784"/>
            <a:ext cx="10806716" cy="47971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43672" y="177281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  <a:latin typeface="+mj-lt"/>
              </a:rPr>
              <a:t>(</a:t>
            </a:r>
            <a:r>
              <a:rPr lang="en-CA" b="1" baseline="30000" dirty="0">
                <a:solidFill>
                  <a:srgbClr val="FF0000"/>
                </a:solidFill>
                <a:latin typeface="+mj-lt"/>
              </a:rPr>
              <a:t>6</a:t>
            </a:r>
            <a:r>
              <a:rPr lang="en-CA" b="1" dirty="0">
                <a:solidFill>
                  <a:srgbClr val="FF0000"/>
                </a:solidFill>
                <a:latin typeface="+mj-lt"/>
              </a:rPr>
              <a:t>Li,d) transfer strength % of </a:t>
            </a:r>
            <a:r>
              <a:rPr lang="en-CA" b="1" dirty="0" err="1">
                <a:solidFill>
                  <a:srgbClr val="FF0000"/>
                </a:solidFill>
                <a:latin typeface="+mj-lt"/>
              </a:rPr>
              <a:t>gs</a:t>
            </a:r>
            <a:endParaRPr lang="en-CA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63952" y="177207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0000FF"/>
                </a:solidFill>
                <a:latin typeface="+mj-lt"/>
              </a:rPr>
              <a:t>(</a:t>
            </a:r>
            <a:r>
              <a:rPr lang="en-CA" b="1" baseline="30000" dirty="0">
                <a:solidFill>
                  <a:srgbClr val="0000FF"/>
                </a:solidFill>
                <a:latin typeface="+mj-lt"/>
              </a:rPr>
              <a:t>3</a:t>
            </a:r>
            <a:r>
              <a:rPr lang="en-CA" b="1" dirty="0">
                <a:solidFill>
                  <a:srgbClr val="0000FF"/>
                </a:solidFill>
                <a:latin typeface="+mj-lt"/>
              </a:rPr>
              <a:t>He,n) transfer strength % of </a:t>
            </a:r>
            <a:r>
              <a:rPr lang="en-CA" b="1" dirty="0" err="1">
                <a:solidFill>
                  <a:srgbClr val="0000FF"/>
                </a:solidFill>
                <a:latin typeface="+mj-lt"/>
              </a:rPr>
              <a:t>gs</a:t>
            </a:r>
            <a:endParaRPr lang="en-CA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1424" y="1988840"/>
            <a:ext cx="1006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4p-4h SD band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04112" y="494116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Q</a:t>
            </a:r>
            <a:r>
              <a:rPr lang="en-CA" baseline="-25000" dirty="0"/>
              <a:t>s</a:t>
            </a:r>
            <a:r>
              <a:rPr lang="en-CA" dirty="0"/>
              <a:t> (</a:t>
            </a:r>
            <a:r>
              <a:rPr lang="en-CA" dirty="0" err="1"/>
              <a:t>eb</a:t>
            </a:r>
            <a:r>
              <a:rPr lang="en-CA" dirty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760296" y="3212976"/>
            <a:ext cx="1584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Deformed structure?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D4FBFF-F11D-5F55-5D37-6441D978169F}"/>
              </a:ext>
            </a:extLst>
          </p:cNvPr>
          <p:cNvSpPr txBox="1"/>
          <p:nvPr/>
        </p:nvSpPr>
        <p:spPr>
          <a:xfrm>
            <a:off x="800929" y="4005064"/>
            <a:ext cx="2304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j-lt"/>
              </a:rPr>
              <a:t>No </a:t>
            </a:r>
            <a:r>
              <a:rPr lang="en-US" b="1" i="1" dirty="0">
                <a:latin typeface="+mj-lt"/>
              </a:rPr>
              <a:t>obvious</a:t>
            </a:r>
            <a:r>
              <a:rPr lang="en-US" b="1" dirty="0">
                <a:latin typeface="+mj-lt"/>
              </a:rPr>
              <a:t> mechanism for generation of enhanced </a:t>
            </a:r>
            <a:r>
              <a:rPr lang="en-US" b="1" dirty="0">
                <a:latin typeface="Symbol" panose="05050102010706020507" pitchFamily="18" charset="2"/>
              </a:rPr>
              <a:t>r</a:t>
            </a:r>
            <a:r>
              <a:rPr lang="en-US" b="1" baseline="30000" dirty="0">
                <a:latin typeface="+mj-lt"/>
              </a:rPr>
              <a:t>2</a:t>
            </a:r>
            <a:r>
              <a:rPr lang="en-US" b="1" dirty="0">
                <a:latin typeface="+mj-lt"/>
              </a:rPr>
              <a:t>(E0) </a:t>
            </a:r>
            <a:endParaRPr lang="en-CA" b="1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39AB65-9D66-A966-1578-5F47BFC1B77A}"/>
              </a:ext>
            </a:extLst>
          </p:cNvPr>
          <p:cNvSpPr txBox="1"/>
          <p:nvPr/>
        </p:nvSpPr>
        <p:spPr>
          <a:xfrm>
            <a:off x="8312783" y="6352549"/>
            <a:ext cx="3115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PG, M. </a:t>
            </a:r>
            <a:r>
              <a:rPr lang="en-CA" sz="1400" dirty="0" err="1"/>
              <a:t>Zielinska</a:t>
            </a:r>
            <a:r>
              <a:rPr lang="en-CA" sz="1400" dirty="0"/>
              <a:t>, and E. Clement, PPNP 124,  123931 (2022)</a:t>
            </a:r>
          </a:p>
        </p:txBody>
      </p:sp>
    </p:spTree>
    <p:extLst>
      <p:ext uri="{BB962C8B-B14F-4D97-AF65-F5344CB8AC3E}">
        <p14:creationId xmlns:p14="http://schemas.microsoft.com/office/powerpoint/2010/main" val="2078253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210294"/>
            <a:ext cx="10972800" cy="465240"/>
          </a:xfrm>
        </p:spPr>
        <p:txBody>
          <a:bodyPr/>
          <a:lstStyle/>
          <a:p>
            <a:r>
              <a:rPr lang="en-US" sz="2400" dirty="0"/>
              <a:t>Suggestions for multiple shapes in </a:t>
            </a:r>
            <a:r>
              <a:rPr lang="en-US" sz="2400" baseline="30000" dirty="0"/>
              <a:t>64-68</a:t>
            </a:r>
            <a:r>
              <a:rPr lang="en-US" sz="2400" dirty="0"/>
              <a:t>Ni through comparisons with MCSM 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352" y="1916832"/>
            <a:ext cx="3188621" cy="4483970"/>
          </a:xfrm>
        </p:spPr>
        <p:txBody>
          <a:bodyPr>
            <a:normAutofit/>
          </a:bodyPr>
          <a:lstStyle/>
          <a:p>
            <a:r>
              <a:rPr lang="en-CA" sz="2400" dirty="0"/>
              <a:t>Suggested shapes need to be confirmed through additional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2D289-415A-4D5C-BB2A-6CC43F78241E}" type="datetime1">
              <a:rPr lang="en-US" smtClean="0"/>
              <a:t>7/12/2022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8</a:t>
            </a:fld>
            <a:endParaRPr lang="en-C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9962" y="844053"/>
            <a:ext cx="7941149" cy="25043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4D8C7E-48ED-F314-C604-7308587F07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192" y="3372782"/>
            <a:ext cx="3670173" cy="327492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EECF72A-84FC-1544-6BD7-99E65EA732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5989" y="3365338"/>
            <a:ext cx="4084187" cy="331722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5238767-BFE2-A234-CA7F-BDD86DB45C3E}"/>
              </a:ext>
            </a:extLst>
          </p:cNvPr>
          <p:cNvSpPr txBox="1"/>
          <p:nvPr/>
        </p:nvSpPr>
        <p:spPr>
          <a:xfrm>
            <a:off x="263352" y="4797152"/>
            <a:ext cx="2909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/>
              <a:t>S. Leoni et al., PRL 118, 162502 (2017)</a:t>
            </a:r>
          </a:p>
          <a:p>
            <a:r>
              <a:rPr lang="en-CA" sz="1600" b="0" i="0" u="none" strike="noStrike" baseline="0" dirty="0">
                <a:solidFill>
                  <a:srgbClr val="231F20"/>
                </a:solidFill>
              </a:rPr>
              <a:t>N. </a:t>
            </a:r>
            <a:r>
              <a:rPr lang="en-CA" sz="1600" b="0" i="0" u="none" strike="noStrike" baseline="0" dirty="0" err="1">
                <a:solidFill>
                  <a:srgbClr val="231F20"/>
                </a:solidFill>
              </a:rPr>
              <a:t>Mărginean</a:t>
            </a:r>
            <a:r>
              <a:rPr lang="en-CA" sz="1600" b="0" i="0" u="none" strike="noStrike" baseline="0" dirty="0">
                <a:solidFill>
                  <a:srgbClr val="231F20"/>
                </a:solidFill>
              </a:rPr>
              <a:t> et al., PRL 125, 102502 (2020)</a:t>
            </a:r>
            <a:endParaRPr lang="en-CA" sz="1600" dirty="0"/>
          </a:p>
        </p:txBody>
      </p:sp>
    </p:spTree>
    <p:extLst>
      <p:ext uri="{BB962C8B-B14F-4D97-AF65-F5344CB8AC3E}">
        <p14:creationId xmlns:p14="http://schemas.microsoft.com/office/powerpoint/2010/main" val="2869030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/>
              <a:t>68</a:t>
            </a:r>
            <a:r>
              <a:rPr lang="en-US" dirty="0"/>
              <a:t>Ni results</a:t>
            </a:r>
            <a:endParaRPr lang="en-CA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696" y="980729"/>
            <a:ext cx="4329025" cy="28803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152F6-9753-4F5F-BA3D-80B0C48111CD}" type="datetime1">
              <a:rPr lang="en-US" smtClean="0"/>
              <a:t>7/12/2022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Paul Garrett, QPT Dubrovnik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F226C-BBE2-486B-A436-1A58FD3B9F80}" type="slidenum">
              <a:rPr lang="en-CA" smtClean="0"/>
              <a:t>9</a:t>
            </a:fld>
            <a:endParaRPr lang="en-C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980729"/>
            <a:ext cx="3050241" cy="28803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BBF6660-F9D3-3B80-7F24-BD99AB960F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266"/>
          <a:stretch/>
        </p:blipFill>
        <p:spPr>
          <a:xfrm>
            <a:off x="335360" y="3865854"/>
            <a:ext cx="7353361" cy="136489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728A094-D39A-F632-0DBA-6C02C2771FEA}"/>
              </a:ext>
            </a:extLst>
          </p:cNvPr>
          <p:cNvGrpSpPr/>
          <p:nvPr/>
        </p:nvGrpSpPr>
        <p:grpSpPr>
          <a:xfrm>
            <a:off x="464870" y="892633"/>
            <a:ext cx="11270165" cy="5523311"/>
            <a:chOff x="464870" y="892633"/>
            <a:chExt cx="11270165" cy="552331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71AAB14-BF2A-81D1-75FB-698D4A95CE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00" r="38641" b="6951"/>
            <a:stretch/>
          </p:blipFill>
          <p:spPr>
            <a:xfrm>
              <a:off x="8112224" y="892633"/>
              <a:ext cx="3614907" cy="552331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2798C3E-33BB-6469-81F5-FFF0B6D8EE4B}"/>
                </a:ext>
              </a:extLst>
            </p:cNvPr>
            <p:cNvSpPr txBox="1"/>
            <p:nvPr/>
          </p:nvSpPr>
          <p:spPr>
            <a:xfrm>
              <a:off x="464870" y="5662989"/>
              <a:ext cx="7223852" cy="369332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+mj-lt"/>
                </a:rPr>
                <a:t>How to interpret these states? Deformed band, or seniority 2 states? </a:t>
              </a:r>
              <a:endParaRPr lang="en-CA" b="1" dirty="0">
                <a:latin typeface="+mj-lt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18FD40E8-A01D-4A16-8F4A-65CA1BAD2FB3}"/>
                </a:ext>
              </a:extLst>
            </p:cNvPr>
            <p:cNvCxnSpPr/>
            <p:nvPr/>
          </p:nvCxnSpPr>
          <p:spPr>
            <a:xfrm flipV="1">
              <a:off x="7464152" y="4437112"/>
              <a:ext cx="1728192" cy="136815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2081AF8-E041-7599-ED09-E5D6A89DA616}"/>
                </a:ext>
              </a:extLst>
            </p:cNvPr>
            <p:cNvSpPr/>
            <p:nvPr/>
          </p:nvSpPr>
          <p:spPr>
            <a:xfrm>
              <a:off x="8912215" y="3438124"/>
              <a:ext cx="2822820" cy="1008300"/>
            </a:xfrm>
            <a:prstGeom prst="ellipse">
              <a:avLst/>
            </a:prstGeom>
            <a:noFill/>
            <a:ln cmpd="sng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b="1" dirty="0">
                <a:noFill/>
                <a:latin typeface="+mj-lt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E5423057-AEA8-5427-16D9-8D8829BDE113}"/>
              </a:ext>
            </a:extLst>
          </p:cNvPr>
          <p:cNvSpPr txBox="1"/>
          <p:nvPr/>
        </p:nvSpPr>
        <p:spPr>
          <a:xfrm>
            <a:off x="8529495" y="6376522"/>
            <a:ext cx="30166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PG, M. </a:t>
            </a:r>
            <a:r>
              <a:rPr lang="en-CA" sz="1400" dirty="0" err="1"/>
              <a:t>Zielinska</a:t>
            </a:r>
            <a:r>
              <a:rPr lang="en-CA" sz="1400" dirty="0"/>
              <a:t>, and E. Clement, PPNP 124,  123931 (2022)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CE16B2-79A1-A1A2-3F28-4818E49ACEE4}"/>
              </a:ext>
            </a:extLst>
          </p:cNvPr>
          <p:cNvSpPr txBox="1"/>
          <p:nvPr/>
        </p:nvSpPr>
        <p:spPr>
          <a:xfrm>
            <a:off x="609600" y="5291808"/>
            <a:ext cx="519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0" i="0" u="none" strike="noStrike" baseline="0" dirty="0">
                <a:latin typeface="NimbusRomNo9L-Regu"/>
              </a:rPr>
              <a:t>Y. </a:t>
            </a:r>
            <a:r>
              <a:rPr lang="en-CA" sz="1800" b="0" i="0" u="none" strike="noStrike" baseline="0" dirty="0" err="1">
                <a:latin typeface="NimbusRomNo9L-Regu"/>
              </a:rPr>
              <a:t>Tsunoda</a:t>
            </a:r>
            <a:r>
              <a:rPr lang="en-CA" sz="1800" b="0" i="0" u="none" strike="noStrike" baseline="0" dirty="0">
                <a:latin typeface="NimbusRomNo9L-Regu"/>
              </a:rPr>
              <a:t> et al., PRC 031301(R) (2014)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681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uelph_ne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21507</TotalTime>
  <Words>2025</Words>
  <Application>Microsoft Office PowerPoint</Application>
  <PresentationFormat>Widescreen</PresentationFormat>
  <Paragraphs>312</Paragraphs>
  <Slides>29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Candara Light</vt:lpstr>
      <vt:lpstr>NimbusRomNo9L-Regu</vt:lpstr>
      <vt:lpstr>Symbol</vt:lpstr>
      <vt:lpstr>Times</vt:lpstr>
      <vt:lpstr>Times New Roman</vt:lpstr>
      <vt:lpstr>Wingdings 2</vt:lpstr>
      <vt:lpstr>Guelph_new</vt:lpstr>
      <vt:lpstr>Nuclei with multiple shape coexistence </vt:lpstr>
      <vt:lpstr>Regions of known shape coexistence</vt:lpstr>
      <vt:lpstr>Emerging regions of multiple shape coexistence</vt:lpstr>
      <vt:lpstr>Light nuclei with N~Z, e.g. 28Si</vt:lpstr>
      <vt:lpstr>The Ni isotopes</vt:lpstr>
      <vt:lpstr>New E0 transitions observed in 58-62Ni</vt:lpstr>
      <vt:lpstr>Trouble in paradise for E0s?</vt:lpstr>
      <vt:lpstr>Suggestions for multiple shapes in 64-68Ni through comparisons with MCSM </vt:lpstr>
      <vt:lpstr>68Ni results</vt:lpstr>
      <vt:lpstr>Shape coexistence in the Z = 40 – 50 region: 96-102Mo show clear evidence </vt:lpstr>
      <vt:lpstr>MCSM calculations – multiple shape coexistence predicted in the Zr isotopes</vt:lpstr>
      <vt:lpstr>Some recent work on 98Zr</vt:lpstr>
      <vt:lpstr>“Tension” between recent measurements and interpretations</vt:lpstr>
      <vt:lpstr>New results from b decay of 98Y at TRIUMF-ISAC with the 8p spectrometer: g-g angular correlations</vt:lpstr>
      <vt:lpstr>Spin assignments in 98Zr from g-g angular correlations</vt:lpstr>
      <vt:lpstr>Detailed spectroscopy of Cd isotopes performed following b decay and (n,nʹg)  reactions </vt:lpstr>
      <vt:lpstr>Systematic studies reveal that, e.g., 04+ level preferentially decays to 2+ intruder band member in the 110-114Cd</vt:lpstr>
      <vt:lpstr>4 distinct shapes predicted for 0+ bands in 110,112Cd </vt:lpstr>
      <vt:lpstr>Strong similarity of Te and Cd – likely similar structures and multiple shape coexistence</vt:lpstr>
      <vt:lpstr>We have initiated studies of Te isotopes: 123Te(n,g) data from FIPPS </vt:lpstr>
      <vt:lpstr>PowerPoint Presentation</vt:lpstr>
      <vt:lpstr>Summary </vt:lpstr>
      <vt:lpstr>Collaborators (partial list) </vt:lpstr>
      <vt:lpstr>PowerPoint Presentation</vt:lpstr>
      <vt:lpstr>The case of 40Ca – spherical, normal, and superdeformed bands</vt:lpstr>
      <vt:lpstr>Recent MCSM calculations – shape coexistence and                   type-II shell evolution in the Zr isotopes</vt:lpstr>
      <vt:lpstr>Zr isotopes undergo the most rapid change of ground state structure across the nuclear chart</vt:lpstr>
      <vt:lpstr>Results interpreted with aid of BMF calculations </vt:lpstr>
      <vt:lpstr>Characteristic pattern of deformed 2p-2h intruder bands at closed shells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structure of the Cd isotopes</dc:title>
  <dc:creator>garrett</dc:creator>
  <cp:lastModifiedBy>Paul Garrett</cp:lastModifiedBy>
  <cp:revision>428</cp:revision>
  <dcterms:created xsi:type="dcterms:W3CDTF">2013-05-25T18:34:35Z</dcterms:created>
  <dcterms:modified xsi:type="dcterms:W3CDTF">2022-07-12T06:28:23Z</dcterms:modified>
</cp:coreProperties>
</file>